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326" r:id="rId3"/>
    <p:sldId id="283" r:id="rId4"/>
    <p:sldId id="257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8" r:id="rId16"/>
    <p:sldId id="337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8" r:id="rId25"/>
    <p:sldId id="347" r:id="rId26"/>
    <p:sldId id="349" r:id="rId27"/>
    <p:sldId id="350" r:id="rId28"/>
    <p:sldId id="35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>
      <p:cViewPr varScale="1">
        <p:scale>
          <a:sx n="49" d="100"/>
          <a:sy n="49" d="100"/>
        </p:scale>
        <p:origin x="12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6BB5-AC40-4A7A-9231-4DBD76FBD824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39F9C-65CC-49AA-8A9C-CEBE543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7DA1-DFCF-4893-A74C-A29BAFDDBF48}" type="datetime1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0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B18D-8839-4FB1-A601-7EDF5C0F198B}" type="datetime1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6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570-BD42-4FDF-98EA-32A2274F2FF7}" type="datetime1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51F8-D722-4CDE-A471-5811DD077FE3}" type="datetime1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A033-76E2-435A-B969-7B8ADD2D1156}" type="datetime1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2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3E85-F039-4C23-96A4-6B047E7CD799}" type="datetime1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8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7E93-657E-4686-AEF2-01A5A79F14C2}" type="datetime1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9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2846-EB43-4968-AE0C-CF5B8C886271}" type="datetime1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6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00DF-9967-4B55-B069-D3CEB224A525}" type="datetime1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674B-3665-4B4C-A08E-097ABCB69E24}" type="datetime1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C704-033E-4DE3-BBD3-097D32D19487}" type="datetime1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01190-F425-4C86-BE8D-2849539F6269}" type="datetime1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C9864-04CE-4CBD-8CA3-93AB4774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8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tatisticalengineering.com/distribution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2189163"/>
            <a:ext cx="8486505" cy="2387600"/>
          </a:xfrm>
        </p:spPr>
        <p:txBody>
          <a:bodyPr/>
          <a:lstStyle/>
          <a:p>
            <a:r>
              <a:rPr lang="en-US" b="1" dirty="0"/>
              <a:t>Data Analysis for the Life </a:t>
            </a:r>
            <a:r>
              <a:rPr lang="en-US" b="1" dirty="0" smtClean="0"/>
              <a:t>Sciences</a:t>
            </a:r>
            <a:br>
              <a:rPr lang="en-US" b="1" dirty="0" smtClean="0"/>
            </a:br>
            <a:r>
              <a:rPr lang="en-US" i="1" dirty="0" smtClean="0"/>
              <a:t>Chapter </a:t>
            </a:r>
            <a:r>
              <a:rPr lang="en-US" i="1" dirty="0"/>
              <a:t>7: Statistical Models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68838"/>
            <a:ext cx="6858000" cy="1655762"/>
          </a:xfrm>
        </p:spPr>
        <p:txBody>
          <a:bodyPr>
            <a:normAutofit/>
          </a:bodyPr>
          <a:lstStyle/>
          <a:p>
            <a:r>
              <a:rPr lang="en-US" i="1" dirty="0" smtClean="0"/>
              <a:t>Jesica S. Rodriguez-Lopez</a:t>
            </a:r>
            <a:endParaRPr lang="en-US" sz="1800" i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0"/>
            <a:ext cx="1152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086" y="6243637"/>
            <a:ext cx="1750219" cy="4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Binomial Distribution -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 smtClean="0"/>
                  <a:t>The genome has 3 billion bases. About 20% are C, 20% are G, 30% are T and 30% are A. Suppose you take a random interval of 20 bases, what is the probability that the GC-content (proportion of </a:t>
                </a:r>
                <a:r>
                  <a:rPr lang="en-US" dirty="0" err="1"/>
                  <a:t>Gs</a:t>
                </a:r>
                <a:r>
                  <a:rPr lang="en-US" dirty="0"/>
                  <a:t> or Cs) is strictly above 0.5 in this interval (you can assume independence)?</a:t>
                </a:r>
              </a:p>
              <a:p>
                <a:pPr marL="457200" indent="0">
                  <a:buNone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</m:d>
                  </m:oMath>
                </a14:m>
                <a:r>
                  <a:rPr lang="en-US" dirty="0" smtClean="0"/>
                  <a:t> since 10=0.5*20,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=0.4=20%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+20%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457200" indent="0">
                  <a:buNone/>
                </a:pPr>
                <a:r>
                  <a:rPr lang="en-US" dirty="0"/>
                  <a:t>1-pbinom(10,20,0.4)</a:t>
                </a:r>
              </a:p>
              <a:p>
                <a:pPr marL="457200" indent="0">
                  <a:buNone/>
                </a:pPr>
                <a:r>
                  <a:rPr lang="en-US" dirty="0" smtClean="0"/>
                  <a:t>[</a:t>
                </a:r>
                <a:r>
                  <a:rPr lang="en-US" dirty="0"/>
                  <a:t>1] 0.1275212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3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Binomial Distribution -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smtClean="0"/>
                  <a:t>The probability of winning the lottery is 1 in 175,223,510. </a:t>
                </a:r>
                <a:r>
                  <a:rPr lang="en-US" dirty="0"/>
                  <a:t>If 20,000,000 people buy a </a:t>
                </a:r>
                <a:r>
                  <a:rPr lang="en-US" dirty="0" smtClean="0"/>
                  <a:t>ticket, what </a:t>
                </a:r>
                <a:r>
                  <a:rPr lang="en-US" dirty="0"/>
                  <a:t>is the probability that more than one person wins?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14350" indent="3175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20,000,000</m:t>
                    </m:r>
                  </m:oMath>
                </a14:m>
                <a:r>
                  <a:rPr lang="en-US" dirty="0"/>
                  <a:t>, and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3175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=1/</m:t>
                      </m:r>
                      <m:r>
                        <m:rPr>
                          <m:nor/>
                        </m:rPr>
                        <a:rPr lang="en-US" dirty="0"/>
                        <m:t>175,223,510</m:t>
                      </m:r>
                    </m:oMath>
                  </m:oMathPara>
                </a14:m>
                <a:endParaRPr lang="en-US" dirty="0" smtClean="0"/>
              </a:p>
              <a:p>
                <a:pPr marL="514350" indent="3175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457200" indent="0">
                  <a:buNone/>
                </a:pPr>
                <a:r>
                  <a:rPr lang="en-US" dirty="0" smtClean="0"/>
                  <a:t>1-pbinom(1, 20000000,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nor/>
                      </m:rPr>
                      <a:rPr lang="en-US" dirty="0"/>
                      <m:t>175223510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indent="0">
                  <a:buNone/>
                </a:pPr>
                <a:r>
                  <a:rPr lang="en-US" dirty="0" smtClean="0"/>
                  <a:t>[</a:t>
                </a:r>
                <a:r>
                  <a:rPr lang="en-US" dirty="0"/>
                  <a:t>1] 0.006038878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140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Binomial Distribution -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 smtClean="0"/>
                  <a:t>We can show that the binomial approximation is approximately normal when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large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not too close to 0 or 1. This means that: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14350" indent="3175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7525" indent="0">
                  <a:buNone/>
                </a:pPr>
                <a:r>
                  <a:rPr lang="en-US" dirty="0"/>
                  <a:t>Using the results for sums of </a:t>
                </a:r>
                <a:r>
                  <a:rPr lang="en-US" dirty="0" smtClean="0"/>
                  <a:t>independent random </a:t>
                </a:r>
                <a:r>
                  <a:rPr lang="en-US" dirty="0"/>
                  <a:t>variables, we can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Binomial Distribution -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Cont</a:t>
                </a:r>
                <a:r>
                  <a:rPr lang="en-US" dirty="0"/>
                  <a:t>…) The genome has 3 billion bases. About 20% are C, 20% are G, 30% are T, and 30% are </a:t>
                </a:r>
                <a:r>
                  <a:rPr lang="en-US" dirty="0" smtClean="0"/>
                  <a:t>A.  Suppose </a:t>
                </a:r>
                <a:r>
                  <a:rPr lang="en-US" dirty="0"/>
                  <a:t>you take a random interval of 20 bases, what is the exact probability that the </a:t>
                </a:r>
                <a:r>
                  <a:rPr lang="en-US" dirty="0" smtClean="0"/>
                  <a:t>GC-content (</a:t>
                </a:r>
                <a:r>
                  <a:rPr lang="en-US" dirty="0"/>
                  <a:t>proportion of </a:t>
                </a:r>
                <a:r>
                  <a:rPr lang="en-US" dirty="0" err="1"/>
                  <a:t>Gs</a:t>
                </a:r>
                <a:r>
                  <a:rPr lang="en-US" dirty="0"/>
                  <a:t> of Cs) is greater than 0.35 and smaller or equal to 0.45 in </a:t>
                </a:r>
                <a:r>
                  <a:rPr lang="en-US" dirty="0" smtClean="0"/>
                  <a:t>this interval?</a:t>
                </a:r>
              </a:p>
              <a:p>
                <a:pPr marL="457200" indent="0">
                  <a:buNone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≤9</m:t>
                        </m:r>
                      </m:e>
                    </m:d>
                  </m:oMath>
                </a14:m>
                <a:r>
                  <a:rPr lang="en-US" dirty="0"/>
                  <a:t> since </a:t>
                </a:r>
                <a:r>
                  <a:rPr lang="en-US" dirty="0" smtClean="0"/>
                  <a:t>7=0.35*20 and 9=0.45*20,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=0.4=20%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+20%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≤9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≤9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≤7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457200" indent="0">
                  <a:buNone/>
                </a:pPr>
                <a:r>
                  <a:rPr lang="en-US" dirty="0" err="1" smtClean="0"/>
                  <a:t>pbinom</a:t>
                </a:r>
                <a:r>
                  <a:rPr lang="en-US" dirty="0" smtClean="0"/>
                  <a:t>(9,20,0.4)-</a:t>
                </a:r>
                <a:r>
                  <a:rPr lang="en-US" dirty="0" err="1" smtClean="0"/>
                  <a:t>pbinom</a:t>
                </a:r>
                <a:r>
                  <a:rPr lang="en-US" dirty="0" smtClean="0"/>
                  <a:t>(7,20,0.4</a:t>
                </a:r>
                <a:r>
                  <a:rPr lang="en-US" dirty="0"/>
                  <a:t>)</a:t>
                </a:r>
                <a:endParaRPr lang="en-US" dirty="0" smtClean="0"/>
              </a:p>
              <a:p>
                <a:pPr marL="457200" indent="0">
                  <a:buNone/>
                </a:pPr>
                <a:r>
                  <a:rPr lang="en-US" dirty="0" smtClean="0"/>
                  <a:t>[1</a:t>
                </a:r>
                <a:r>
                  <a:rPr lang="en-US" dirty="0"/>
                  <a:t>] 0.3394443</a:t>
                </a:r>
                <a:endParaRPr lang="en-US" dirty="0" smtClean="0"/>
              </a:p>
              <a:p>
                <a:pPr marL="45720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9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Binomial Distribution -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 smtClean="0"/>
                  <a:t>For the question above, what is the normal approximation to the probability?</a:t>
                </a:r>
              </a:p>
              <a:p>
                <a:pPr marL="457200" indent="0">
                  <a:buNone/>
                </a:pPr>
                <a:r>
                  <a:rPr lang="en-US" dirty="0" smtClean="0"/>
                  <a:t>First, we need to standardize:</a:t>
                </a:r>
              </a:p>
              <a:p>
                <a:pPr marL="457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=20∗0.4</m:t>
                    </m:r>
                  </m:oMath>
                </a14:m>
                <a:r>
                  <a:rPr lang="en-US" dirty="0"/>
                  <a:t> and </a:t>
                </a:r>
                <a:endParaRPr lang="en-US" dirty="0" smtClean="0"/>
              </a:p>
              <a:p>
                <a:pPr marL="4572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=20∗0.4∗0.6</m:t>
                      </m:r>
                    </m:oMath>
                  </m:oMathPara>
                </a14:m>
                <a:endParaRPr lang="en-US" b="0" dirty="0" smtClean="0"/>
              </a:p>
              <a:p>
                <a:pPr marL="457200" indent="0">
                  <a:buNone/>
                </a:pPr>
                <a:r>
                  <a:rPr lang="en-US" dirty="0"/>
                  <a:t>b &lt;- (9 - 20*.4)/</a:t>
                </a:r>
                <a:r>
                  <a:rPr lang="en-US" dirty="0" err="1"/>
                  <a:t>sqrt</a:t>
                </a:r>
                <a:r>
                  <a:rPr lang="en-US" dirty="0"/>
                  <a:t>(20*.4*.6)</a:t>
                </a:r>
              </a:p>
              <a:p>
                <a:pPr marL="457200" indent="0">
                  <a:buNone/>
                </a:pPr>
                <a:r>
                  <a:rPr lang="en-US" dirty="0"/>
                  <a:t>a &lt;-(7 - 20*.4)/</a:t>
                </a:r>
                <a:r>
                  <a:rPr lang="en-US" dirty="0" err="1"/>
                  <a:t>sqrt</a:t>
                </a:r>
                <a:r>
                  <a:rPr lang="en-US" dirty="0"/>
                  <a:t>(20*.4*.6) </a:t>
                </a:r>
              </a:p>
              <a:p>
                <a:pPr marL="457200" indent="0">
                  <a:buNone/>
                </a:pPr>
                <a:r>
                  <a:rPr lang="en-US" dirty="0" err="1"/>
                  <a:t>pnorm</a:t>
                </a:r>
                <a:r>
                  <a:rPr lang="en-US" dirty="0"/>
                  <a:t>(b)-</a:t>
                </a:r>
                <a:r>
                  <a:rPr lang="en-US" dirty="0" err="1"/>
                  <a:t>pnorm</a:t>
                </a:r>
                <a:r>
                  <a:rPr lang="en-US" dirty="0"/>
                  <a:t>(a)</a:t>
                </a:r>
              </a:p>
              <a:p>
                <a:pPr marL="457200" indent="0">
                  <a:buNone/>
                </a:pPr>
                <a:r>
                  <a:rPr lang="en-US" dirty="0"/>
                  <a:t>[1] </a:t>
                </a:r>
                <a:r>
                  <a:rPr lang="en-US" dirty="0" smtClean="0"/>
                  <a:t>0.3519231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6" t="-2801" r="-2009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0304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&lt;-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9A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9A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204A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 &lt;-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9A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9A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204A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204A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(b)-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204A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4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Binomial Distribution -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7"/>
                </a:pPr>
                <a:r>
                  <a:rPr lang="en-US" sz="2400" dirty="0" smtClean="0"/>
                  <a:t>Repeat exercise </a:t>
                </a:r>
                <a:r>
                  <a:rPr lang="en-US" sz="2400" b="1" u="sng" dirty="0" smtClean="0">
                    <a:solidFill>
                      <a:srgbClr val="FF0000"/>
                    </a:solidFill>
                  </a:rPr>
                  <a:t>5</a:t>
                </a:r>
                <a:r>
                  <a:rPr lang="en-US" sz="2400" dirty="0" smtClean="0"/>
                  <a:t>, </a:t>
                </a:r>
                <a:r>
                  <a:rPr lang="en-US" sz="2400" dirty="0"/>
                  <a:t>but using an interval of 1000 bases. What is the difference (in </a:t>
                </a:r>
                <a:r>
                  <a:rPr lang="en-US" sz="2400" dirty="0" smtClean="0"/>
                  <a:t>absolute value</a:t>
                </a:r>
                <a:r>
                  <a:rPr lang="en-US" sz="2400" dirty="0"/>
                  <a:t>) between the normal approximation and the exact distribution of the </a:t>
                </a:r>
                <a:r>
                  <a:rPr lang="en-US" sz="2400" dirty="0" smtClean="0"/>
                  <a:t>GC-content being </a:t>
                </a:r>
                <a:r>
                  <a:rPr lang="en-US" sz="2400" dirty="0"/>
                  <a:t>greater than 0.35 and lesser or equal to 0.45</a:t>
                </a:r>
                <a:r>
                  <a:rPr lang="en-US" sz="2400" dirty="0" smtClean="0"/>
                  <a:t>?</a:t>
                </a:r>
              </a:p>
              <a:p>
                <a:pPr marL="517525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350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≤450</m:t>
                        </m:r>
                      </m:e>
                    </m:d>
                  </m:oMath>
                </a14:m>
                <a:r>
                  <a:rPr lang="en-US" sz="2400" dirty="0"/>
                  <a:t> since </a:t>
                </a:r>
                <a:r>
                  <a:rPr lang="en-US" sz="2400" dirty="0" smtClean="0"/>
                  <a:t>350=0.35*1000 </a:t>
                </a:r>
                <a:r>
                  <a:rPr lang="en-US" sz="2400" dirty="0"/>
                  <a:t>and </a:t>
                </a:r>
                <a:r>
                  <a:rPr lang="en-US" sz="2400" dirty="0" smtClean="0"/>
                  <a:t>450=0.45*1000</a:t>
                </a:r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=0.4=20%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+20%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sz="2400" dirty="0"/>
              </a:p>
              <a:p>
                <a:pPr marL="5175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350&lt;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≤450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≤450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≤350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6" t="-126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0304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&lt;-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9A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9A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204A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 &lt;-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9A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9A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204A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204A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(b)-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204A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0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Binomial Distribution -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(Cont.)</a:t>
            </a:r>
          </a:p>
          <a:p>
            <a:pPr marL="228600" indent="0">
              <a:buNone/>
            </a:pPr>
            <a:r>
              <a:rPr lang="en-US" i="1" dirty="0" smtClean="0"/>
              <a:t>Exact:</a:t>
            </a:r>
          </a:p>
          <a:p>
            <a:pPr marL="228600" indent="0">
              <a:buNone/>
            </a:pPr>
            <a:r>
              <a:rPr lang="en-US" dirty="0" smtClean="0"/>
              <a:t>Exact= </a:t>
            </a:r>
            <a:r>
              <a:rPr lang="en-US" dirty="0" err="1" smtClean="0"/>
              <a:t>pbinom</a:t>
            </a:r>
            <a:r>
              <a:rPr lang="en-US" dirty="0" smtClean="0"/>
              <a:t>(450,1000,0.4</a:t>
            </a:r>
            <a:r>
              <a:rPr lang="en-US" dirty="0"/>
              <a:t>)-</a:t>
            </a:r>
            <a:r>
              <a:rPr lang="en-US" dirty="0" err="1" smtClean="0"/>
              <a:t>pbinom</a:t>
            </a:r>
            <a:r>
              <a:rPr lang="en-US" dirty="0" smtClean="0"/>
              <a:t>(350,1000,0.4</a:t>
            </a:r>
            <a:r>
              <a:rPr lang="en-US" dirty="0"/>
              <a:t>)</a:t>
            </a:r>
          </a:p>
          <a:p>
            <a:pPr marL="228600" indent="0">
              <a:buNone/>
            </a:pPr>
            <a:r>
              <a:rPr lang="en-US" dirty="0" smtClean="0"/>
              <a:t>Exact</a:t>
            </a:r>
          </a:p>
          <a:p>
            <a:pPr marL="228600" indent="0">
              <a:buNone/>
            </a:pP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 smtClean="0"/>
              <a:t>0.9987609</a:t>
            </a:r>
          </a:p>
          <a:p>
            <a:pPr marL="228600" indent="0">
              <a:buNone/>
            </a:pPr>
            <a:r>
              <a:rPr lang="en-US" i="1" dirty="0" smtClean="0"/>
              <a:t>Approximation:</a:t>
            </a:r>
          </a:p>
          <a:p>
            <a:pPr marL="228600" indent="0">
              <a:buNone/>
            </a:pPr>
            <a:r>
              <a:rPr lang="en-US" dirty="0"/>
              <a:t>b &lt;- (450 - </a:t>
            </a:r>
            <a:r>
              <a:rPr lang="en-US" dirty="0" smtClean="0"/>
              <a:t>1000*0.4</a:t>
            </a:r>
            <a:r>
              <a:rPr lang="en-US" dirty="0"/>
              <a:t>)/</a:t>
            </a:r>
            <a:r>
              <a:rPr lang="en-US" dirty="0" err="1" smtClean="0"/>
              <a:t>sqrt</a:t>
            </a:r>
            <a:r>
              <a:rPr lang="en-US" dirty="0" smtClean="0"/>
              <a:t>(1000*0.4*0.6</a:t>
            </a:r>
            <a:r>
              <a:rPr lang="en-US" dirty="0"/>
              <a:t>)</a:t>
            </a:r>
          </a:p>
          <a:p>
            <a:pPr marL="228600" indent="0">
              <a:buNone/>
            </a:pPr>
            <a:r>
              <a:rPr lang="en-US" dirty="0"/>
              <a:t>a &lt;- (350 - </a:t>
            </a:r>
            <a:r>
              <a:rPr lang="en-US" dirty="0" smtClean="0"/>
              <a:t>1000*0.4</a:t>
            </a:r>
            <a:r>
              <a:rPr lang="en-US" dirty="0"/>
              <a:t>)/</a:t>
            </a:r>
            <a:r>
              <a:rPr lang="en-US" dirty="0" err="1" smtClean="0"/>
              <a:t>sqrt</a:t>
            </a:r>
            <a:r>
              <a:rPr lang="en-US" dirty="0" smtClean="0"/>
              <a:t>(1000*0.4*0.6</a:t>
            </a:r>
            <a:r>
              <a:rPr lang="en-US" dirty="0"/>
              <a:t>)</a:t>
            </a:r>
          </a:p>
          <a:p>
            <a:pPr marL="228600" indent="0">
              <a:buNone/>
            </a:pPr>
            <a:r>
              <a:rPr lang="en-US" dirty="0" err="1"/>
              <a:t>approx</a:t>
            </a:r>
            <a:r>
              <a:rPr lang="en-US" dirty="0"/>
              <a:t> &lt;- </a:t>
            </a:r>
            <a:r>
              <a:rPr lang="en-US" dirty="0" err="1"/>
              <a:t>pnorm</a:t>
            </a:r>
            <a:r>
              <a:rPr lang="en-US" dirty="0"/>
              <a:t>(b)-</a:t>
            </a:r>
            <a:r>
              <a:rPr lang="en-US" dirty="0" err="1"/>
              <a:t>pnorm</a:t>
            </a:r>
            <a:r>
              <a:rPr lang="en-US" dirty="0"/>
              <a:t>(a</a:t>
            </a:r>
            <a:r>
              <a:rPr lang="en-US" dirty="0" smtClean="0"/>
              <a:t>)</a:t>
            </a:r>
          </a:p>
          <a:p>
            <a:pPr marL="228600" indent="0">
              <a:buNone/>
            </a:pPr>
            <a:r>
              <a:rPr lang="en-US" dirty="0" err="1"/>
              <a:t>approx</a:t>
            </a:r>
            <a:endParaRPr lang="en-US" dirty="0"/>
          </a:p>
          <a:p>
            <a:pPr marL="228600" indent="0">
              <a:buNone/>
            </a:pPr>
            <a:r>
              <a:rPr lang="en-US" dirty="0"/>
              <a:t>[1] </a:t>
            </a:r>
            <a:r>
              <a:rPr lang="en-US" dirty="0" smtClean="0"/>
              <a:t>0.9987512</a:t>
            </a:r>
          </a:p>
          <a:p>
            <a:pPr marL="228600" indent="0">
              <a:buNone/>
            </a:pPr>
            <a:r>
              <a:rPr lang="en-US" i="1" dirty="0" smtClean="0"/>
              <a:t>Difference:</a:t>
            </a:r>
          </a:p>
          <a:p>
            <a:pPr marL="228600" indent="0">
              <a:buNone/>
            </a:pPr>
            <a:r>
              <a:rPr lang="en-US" dirty="0"/>
              <a:t>abs(exact-</a:t>
            </a:r>
            <a:r>
              <a:rPr lang="en-US" dirty="0" err="1"/>
              <a:t>approx</a:t>
            </a:r>
            <a:r>
              <a:rPr lang="en-US" dirty="0" smtClean="0"/>
              <a:t>)</a:t>
            </a:r>
          </a:p>
          <a:p>
            <a:pPr marL="228600" indent="0">
              <a:buNone/>
            </a:pPr>
            <a:r>
              <a:rPr lang="en-US" dirty="0"/>
              <a:t>[1] 9.728752e-06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0304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&lt;-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9A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9A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204A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 &lt;-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9A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9A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204A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204A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(b)-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204A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6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number of people that win the lottery follows a </a:t>
                </a:r>
                <a:r>
                  <a:rPr lang="en-US" dirty="0" smtClean="0"/>
                  <a:t>binomial distribution </a:t>
                </a:r>
                <a:r>
                  <a:rPr lang="en-US" dirty="0"/>
                  <a:t>(we assume each person buys one ticket</a:t>
                </a:r>
                <a:r>
                  <a:rPr lang="en-US" dirty="0" smtClean="0"/>
                  <a:t>), where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: number of people who buy tickets is very large, and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: probability of winning is very small, </a:t>
                </a:r>
                <a:r>
                  <a:rPr lang="en-US" dirty="0" err="1" smtClean="0"/>
                  <a:t>aprox</a:t>
                </a:r>
                <a:r>
                  <a:rPr lang="en-US" dirty="0" smtClean="0"/>
                  <a:t>. 1 to 3 people win. </a:t>
                </a:r>
                <a:r>
                  <a:rPr lang="en-US" b="1" u="sng" dirty="0" smtClean="0"/>
                  <a:t>Here </a:t>
                </a:r>
                <a:r>
                  <a:rPr lang="en-US" b="1" u="sng" dirty="0" err="1" smtClean="0"/>
                  <a:t>CTL</a:t>
                </a:r>
                <a:r>
                  <a:rPr lang="en-US" b="1" u="sng" dirty="0" smtClean="0"/>
                  <a:t> cannot/should not be apply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1261" r="-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5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162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p=10^-7 ##1 in 10,000,0000 chances of winning</a:t>
            </a:r>
          </a:p>
          <a:p>
            <a:pPr marL="0" indent="0">
              <a:buNone/>
            </a:pPr>
            <a:r>
              <a:rPr lang="en-US" sz="2000" dirty="0"/>
              <a:t>N=5*10^6 ##5,000,000 tickets bought</a:t>
            </a:r>
          </a:p>
          <a:p>
            <a:pPr marL="0" indent="0">
              <a:buNone/>
            </a:pPr>
            <a:r>
              <a:rPr lang="en-US" sz="2000" dirty="0"/>
              <a:t>winners=</a:t>
            </a:r>
            <a:r>
              <a:rPr lang="en-US" sz="2000" dirty="0" err="1"/>
              <a:t>rbinom</a:t>
            </a:r>
            <a:r>
              <a:rPr lang="en-US" sz="2000" dirty="0"/>
              <a:t>(1000,N,p) ##1000 is the number of different lotto draws</a:t>
            </a:r>
          </a:p>
          <a:p>
            <a:pPr marL="0" indent="0">
              <a:buNone/>
            </a:pPr>
            <a:r>
              <a:rPr lang="en-US" sz="2000" dirty="0"/>
              <a:t>tab=table(winners)</a:t>
            </a:r>
          </a:p>
          <a:p>
            <a:pPr marL="0" indent="0">
              <a:buNone/>
            </a:pPr>
            <a:r>
              <a:rPr lang="en-US" sz="2000" dirty="0"/>
              <a:t>plot(tab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prop.table</a:t>
            </a:r>
            <a:r>
              <a:rPr lang="en-US" sz="2000" dirty="0" smtClean="0"/>
              <a:t>(tab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winners</a:t>
            </a:r>
          </a:p>
          <a:p>
            <a:pPr marL="0" indent="0">
              <a:buNone/>
            </a:pPr>
            <a:r>
              <a:rPr lang="en-US" sz="2000" dirty="0"/>
              <a:t>    0     1     2     3     4     5 </a:t>
            </a:r>
          </a:p>
          <a:p>
            <a:pPr marL="0" indent="0">
              <a:buNone/>
            </a:pPr>
            <a:r>
              <a:rPr lang="en-US" sz="2000" dirty="0"/>
              <a:t>0.604 0.307 0.075 0.011 0.002 0.001 </a:t>
            </a:r>
            <a:endParaRPr lang="en-US" sz="2000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3085" y="1825625"/>
            <a:ext cx="2187130" cy="39093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0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For cases like this, where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very large, but </a:t>
                </a:r>
                <a:r>
                  <a:rPr lang="en-US" i="1" dirty="0"/>
                  <a:t>p </a:t>
                </a:r>
                <a:r>
                  <a:rPr lang="en-US" dirty="0"/>
                  <a:t>is small enough to make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(call 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) a </a:t>
                </a:r>
                <a:r>
                  <a:rPr lang="en-US" dirty="0" smtClean="0"/>
                  <a:t>number between </a:t>
                </a:r>
                <a:r>
                  <a:rPr lang="en-US" dirty="0"/>
                  <a:t>0 and, for example, 10,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can be shown to follow a Poisson distribution, which has </a:t>
                </a:r>
                <a:r>
                  <a:rPr lang="en-US" dirty="0" smtClean="0"/>
                  <a:t>a simple </a:t>
                </a:r>
                <a:r>
                  <a:rPr lang="en-US" dirty="0"/>
                  <a:t>parametric form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Discrete </a:t>
                </a:r>
                <a:r>
                  <a:rPr lang="en-US" dirty="0"/>
                  <a:t>probability distribution that expresses the probability of a given number of events occurring in a fixed interval of </a:t>
                </a:r>
                <a:r>
                  <a:rPr lang="en-US" dirty="0" smtClean="0"/>
                  <a:t>time or area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Models: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/>
              <a:t>“All models are wrong, but some are useful” -George E. P. Box</a:t>
            </a:r>
          </a:p>
          <a:p>
            <a:r>
              <a:rPr lang="en-US" dirty="0" smtClean="0"/>
              <a:t>Why </a:t>
            </a:r>
            <a:r>
              <a:rPr lang="en-US"/>
              <a:t>fit </a:t>
            </a:r>
            <a:r>
              <a:rPr lang="en-US" smtClean="0"/>
              <a:t>Models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Explanation:	 </a:t>
            </a:r>
          </a:p>
          <a:p>
            <a:pPr lvl="2"/>
            <a:r>
              <a:rPr lang="en-US" dirty="0"/>
              <a:t>To know (explore?) the relationship between the explanatory variables and the dependent variable</a:t>
            </a:r>
          </a:p>
          <a:p>
            <a:pPr lvl="2"/>
            <a:r>
              <a:rPr lang="en-US" dirty="0"/>
              <a:t>Examples?</a:t>
            </a:r>
          </a:p>
          <a:p>
            <a:pPr lvl="3"/>
            <a:r>
              <a:rPr lang="en-US" dirty="0"/>
              <a:t>Galileo in the 16th century trying to describe the velocity of a falling object</a:t>
            </a:r>
          </a:p>
          <a:p>
            <a:pPr lvl="2"/>
            <a:r>
              <a:rPr lang="en-US" dirty="0"/>
              <a:t>Objective: </a:t>
            </a:r>
          </a:p>
          <a:p>
            <a:pPr lvl="3"/>
            <a:r>
              <a:rPr lang="en-US" dirty="0"/>
              <a:t>minimal number of explanatory variables </a:t>
            </a:r>
          </a:p>
          <a:p>
            <a:pPr lvl="1"/>
            <a:r>
              <a:rPr lang="en-US" dirty="0"/>
              <a:t>Prediction: </a:t>
            </a:r>
          </a:p>
          <a:p>
            <a:pPr lvl="2"/>
            <a:r>
              <a:rPr lang="en-US" dirty="0"/>
              <a:t>To create predictions for new cases.</a:t>
            </a:r>
          </a:p>
          <a:p>
            <a:pPr lvl="2"/>
            <a:r>
              <a:rPr lang="en-US" dirty="0"/>
              <a:t>Examples?</a:t>
            </a:r>
          </a:p>
          <a:p>
            <a:pPr lvl="3"/>
            <a:r>
              <a:rPr lang="en-US" dirty="0"/>
              <a:t>Father &amp; son heights</a:t>
            </a:r>
          </a:p>
          <a:p>
            <a:pPr lvl="2"/>
            <a:r>
              <a:rPr lang="en-US" dirty="0"/>
              <a:t>Objective: </a:t>
            </a:r>
          </a:p>
          <a:p>
            <a:pPr lvl="3"/>
            <a:r>
              <a:rPr lang="en-US" dirty="0"/>
              <a:t>minimal number of explanatory variables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4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Poisson distribution is commonly used in </a:t>
            </a:r>
            <a:r>
              <a:rPr lang="en-US" dirty="0" err="1"/>
              <a:t>RNAseq</a:t>
            </a:r>
            <a:r>
              <a:rPr lang="en-US" dirty="0"/>
              <a:t> analyses. Because we are sampling </a:t>
            </a:r>
            <a:r>
              <a:rPr lang="en-US" dirty="0" smtClean="0"/>
              <a:t>thousands of </a:t>
            </a:r>
            <a:r>
              <a:rPr lang="en-US" dirty="0"/>
              <a:t>molecules and most genes represent a very small proportion of the totality of </a:t>
            </a:r>
            <a:r>
              <a:rPr lang="en-US" dirty="0" smtClean="0"/>
              <a:t>molecules.</a:t>
            </a:r>
          </a:p>
          <a:p>
            <a:r>
              <a:rPr lang="en-US" dirty="0" smtClean="0"/>
              <a:t>Let’s say we want to </a:t>
            </a:r>
            <a:r>
              <a:rPr lang="en-US" dirty="0"/>
              <a:t>report the </a:t>
            </a:r>
            <a:r>
              <a:rPr lang="en-US" dirty="0" smtClean="0"/>
              <a:t>genes </a:t>
            </a:r>
            <a:r>
              <a:rPr lang="en-US" dirty="0"/>
              <a:t>with larges </a:t>
            </a:r>
            <a:r>
              <a:rPr lang="en-US" dirty="0" smtClean="0"/>
              <a:t>fold-changes. If the null hypothesis is that there is not differences</a:t>
            </a:r>
            <a:r>
              <a:rPr lang="en-US" dirty="0"/>
              <a:t>, </a:t>
            </a:r>
            <a:r>
              <a:rPr lang="en-US" dirty="0" smtClean="0"/>
              <a:t>the statistical </a:t>
            </a:r>
            <a:r>
              <a:rPr lang="en-US" dirty="0"/>
              <a:t>variability of this quantity depends on the total </a:t>
            </a:r>
            <a:r>
              <a:rPr lang="en-US" b="1" u="sng" dirty="0"/>
              <a:t>abundance</a:t>
            </a:r>
            <a:r>
              <a:rPr lang="en-US" dirty="0"/>
              <a:t> of the </a:t>
            </a:r>
            <a:r>
              <a:rPr lang="en-US" dirty="0" smtClean="0"/>
              <a:t>gene </a:t>
            </a:r>
            <a:endParaRPr lang="en-US" dirty="0"/>
          </a:p>
          <a:p>
            <a:r>
              <a:rPr lang="en-US" b="1" u="sng" dirty="0" smtClean="0"/>
              <a:t>Abundance</a:t>
            </a:r>
            <a:r>
              <a:rPr lang="en-US" dirty="0" smtClean="0"/>
              <a:t>: Number of </a:t>
            </a:r>
            <a:r>
              <a:rPr lang="en-US" dirty="0"/>
              <a:t>events occurring in a fixed interval of time </a:t>
            </a:r>
            <a:r>
              <a:rPr lang="en-US" dirty="0" smtClean="0"/>
              <a:t>or area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4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825625"/>
            <a:ext cx="6229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N=10000 ##</a:t>
            </a:r>
            <a:r>
              <a:rPr lang="en-US" sz="1800" dirty="0"/>
              <a:t>number of genes</a:t>
            </a:r>
          </a:p>
          <a:p>
            <a:pPr marL="0" indent="0">
              <a:buNone/>
            </a:pPr>
            <a:r>
              <a:rPr lang="en-US" sz="1800" dirty="0"/>
              <a:t>lambdas=2^seq(1,16,len=N) ##these are the true abundances of genes</a:t>
            </a:r>
          </a:p>
          <a:p>
            <a:pPr marL="0" indent="0">
              <a:buNone/>
            </a:pPr>
            <a:r>
              <a:rPr lang="en-US" sz="1800" dirty="0"/>
              <a:t>y=</a:t>
            </a:r>
            <a:r>
              <a:rPr lang="en-US" sz="1800" dirty="0" err="1"/>
              <a:t>rpois</a:t>
            </a:r>
            <a:r>
              <a:rPr lang="en-US" sz="1800" dirty="0"/>
              <a:t>(</a:t>
            </a:r>
            <a:r>
              <a:rPr lang="en-US" sz="1800" dirty="0" err="1"/>
              <a:t>N,lambdas</a:t>
            </a:r>
            <a:r>
              <a:rPr lang="en-US" sz="1800" dirty="0"/>
              <a:t>)##note that the null hypothesis is true for all genes</a:t>
            </a:r>
          </a:p>
          <a:p>
            <a:pPr marL="0" indent="0">
              <a:buNone/>
            </a:pPr>
            <a:r>
              <a:rPr lang="en-US" sz="1800" dirty="0"/>
              <a:t>x=</a:t>
            </a:r>
            <a:r>
              <a:rPr lang="en-US" sz="1800" dirty="0" err="1"/>
              <a:t>rpois</a:t>
            </a:r>
            <a:r>
              <a:rPr lang="en-US" sz="1800" dirty="0"/>
              <a:t>(</a:t>
            </a:r>
            <a:r>
              <a:rPr lang="en-US" sz="1800" dirty="0" err="1"/>
              <a:t>N,lambdas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err="1"/>
              <a:t>ind</a:t>
            </a:r>
            <a:r>
              <a:rPr lang="en-US" sz="1800" dirty="0"/>
              <a:t>=which(y&gt;0 &amp; x&gt;0</a:t>
            </a:r>
            <a:r>
              <a:rPr lang="en-US" sz="1800" dirty="0" smtClean="0"/>
              <a:t>) ##</a:t>
            </a:r>
            <a:r>
              <a:rPr lang="en-US" sz="1800" dirty="0"/>
              <a:t>make sure no 0s due to ratio and log</a:t>
            </a:r>
          </a:p>
          <a:p>
            <a:pPr marL="0" indent="0">
              <a:buNone/>
            </a:pPr>
            <a:r>
              <a:rPr lang="en-US" sz="1800" dirty="0"/>
              <a:t>library(</a:t>
            </a:r>
            <a:r>
              <a:rPr lang="en-US" sz="1800" dirty="0" err="1"/>
              <a:t>rafalib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err="1"/>
              <a:t>splot</a:t>
            </a:r>
            <a:r>
              <a:rPr lang="en-US" sz="1800" dirty="0"/>
              <a:t>(log2(lambdas),log2(y/x),subset=</a:t>
            </a:r>
            <a:r>
              <a:rPr lang="en-US" sz="1800" dirty="0" err="1"/>
              <a:t>ind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For lower values of lambda there is much more variability and, if we were to report anything </a:t>
            </a:r>
            <a:r>
              <a:rPr lang="en-US" sz="1800" dirty="0" smtClean="0"/>
              <a:t>with a </a:t>
            </a:r>
            <a:r>
              <a:rPr lang="en-US" sz="1800" dirty="0"/>
              <a:t>fold change of 2 or more, the number of false positives would be quite high for low </a:t>
            </a:r>
            <a:r>
              <a:rPr lang="en-US" sz="1800" dirty="0" smtClean="0"/>
              <a:t>abundance genes</a:t>
            </a:r>
            <a:r>
              <a:rPr lang="en-US" sz="1800" dirty="0"/>
              <a:t>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950" y="2046594"/>
            <a:ext cx="2187130" cy="39093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6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</a:t>
            </a:r>
            <a:r>
              <a:rPr lang="en-US" dirty="0" smtClean="0"/>
              <a:t>Distribution - Exercises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/>
              <a:t>The Cs in our genomes can be </a:t>
            </a:r>
            <a:r>
              <a:rPr lang="en-US" i="1" dirty="0"/>
              <a:t>methylated </a:t>
            </a:r>
            <a:r>
              <a:rPr lang="en-US" dirty="0"/>
              <a:t>or </a:t>
            </a:r>
            <a:r>
              <a:rPr lang="en-US" i="1" dirty="0" err="1"/>
              <a:t>unmethylated</a:t>
            </a:r>
            <a:r>
              <a:rPr lang="en-US" dirty="0"/>
              <a:t>. Suppose we have a </a:t>
            </a:r>
            <a:r>
              <a:rPr lang="en-US" dirty="0" smtClean="0"/>
              <a:t>large (</a:t>
            </a:r>
            <a:r>
              <a:rPr lang="en-US" dirty="0"/>
              <a:t>millions) group of cells in which a proportion </a:t>
            </a:r>
            <a:r>
              <a:rPr lang="en-US" i="1" dirty="0"/>
              <a:t>p </a:t>
            </a:r>
            <a:r>
              <a:rPr lang="en-US" dirty="0"/>
              <a:t>of the Cs of interest are methylated. </a:t>
            </a:r>
            <a:r>
              <a:rPr lang="en-US" dirty="0" smtClean="0"/>
              <a:t>We break </a:t>
            </a:r>
            <a:r>
              <a:rPr lang="en-US" dirty="0"/>
              <a:t>up the DNA of these cells and randomly select pieces and end up with </a:t>
            </a:r>
            <a:r>
              <a:rPr lang="en-US" i="1" dirty="0"/>
              <a:t>N </a:t>
            </a:r>
            <a:r>
              <a:rPr lang="en-US" dirty="0"/>
              <a:t>pieces </a:t>
            </a:r>
            <a:r>
              <a:rPr lang="en-US" dirty="0" smtClean="0"/>
              <a:t>that contain </a:t>
            </a:r>
            <a:r>
              <a:rPr lang="en-US" dirty="0"/>
              <a:t>the C we care about. This means that the probability of seeing </a:t>
            </a:r>
            <a:r>
              <a:rPr lang="en-US" i="1" dirty="0"/>
              <a:t>k </a:t>
            </a:r>
            <a:r>
              <a:rPr lang="en-US" dirty="0"/>
              <a:t>methylated Cs </a:t>
            </a:r>
            <a:r>
              <a:rPr lang="en-US" dirty="0" smtClean="0"/>
              <a:t>is binomial</a:t>
            </a:r>
            <a:r>
              <a:rPr lang="en-US" dirty="0"/>
              <a:t>:</a:t>
            </a:r>
          </a:p>
          <a:p>
            <a:pPr marL="517525" indent="0">
              <a:buNone/>
            </a:pPr>
            <a:r>
              <a:rPr lang="en-US" dirty="0"/>
              <a:t>exact = </a:t>
            </a:r>
            <a:r>
              <a:rPr lang="en-US" dirty="0" err="1"/>
              <a:t>dbinom</a:t>
            </a:r>
            <a:r>
              <a:rPr lang="en-US" dirty="0"/>
              <a:t>(</a:t>
            </a:r>
            <a:r>
              <a:rPr lang="en-US" dirty="0" err="1"/>
              <a:t>k,N,p</a:t>
            </a:r>
            <a:r>
              <a:rPr lang="en-US" dirty="0"/>
              <a:t>)</a:t>
            </a:r>
          </a:p>
          <a:p>
            <a:pPr marL="517525" indent="0">
              <a:buNone/>
            </a:pPr>
            <a:r>
              <a:rPr lang="en-US" dirty="0"/>
              <a:t>We can approximate this with the normal distribution:</a:t>
            </a:r>
          </a:p>
          <a:p>
            <a:pPr marL="517525" indent="0">
              <a:buNone/>
            </a:pPr>
            <a:r>
              <a:rPr lang="pt-BR" dirty="0"/>
              <a:t>a &lt;- (k+0.5 - N*p)/sqrt(N*p*(1-p))</a:t>
            </a:r>
          </a:p>
          <a:p>
            <a:pPr marL="517525" indent="0">
              <a:buNone/>
            </a:pPr>
            <a:r>
              <a:rPr lang="pt-BR" dirty="0"/>
              <a:t>b &lt;- (k-0.5 - N*p)/sqrt(N*p*(1-p))</a:t>
            </a:r>
          </a:p>
          <a:p>
            <a:pPr marL="517525" indent="0">
              <a:buNone/>
            </a:pPr>
            <a:r>
              <a:rPr lang="en-US" dirty="0" err="1"/>
              <a:t>approx</a:t>
            </a:r>
            <a:r>
              <a:rPr lang="en-US" dirty="0"/>
              <a:t> = </a:t>
            </a:r>
            <a:r>
              <a:rPr lang="en-US" dirty="0" err="1"/>
              <a:t>pnorm</a:t>
            </a:r>
            <a:r>
              <a:rPr lang="en-US" dirty="0"/>
              <a:t>(a) - </a:t>
            </a:r>
            <a:r>
              <a:rPr lang="en-US" dirty="0" err="1"/>
              <a:t>pnorm</a:t>
            </a:r>
            <a:r>
              <a:rPr lang="en-US" dirty="0"/>
              <a:t>(b)</a:t>
            </a:r>
          </a:p>
          <a:p>
            <a:pPr marL="517525" indent="0">
              <a:buNone/>
            </a:pPr>
            <a:r>
              <a:rPr lang="en-US" dirty="0"/>
              <a:t>Compute the difference </a:t>
            </a:r>
            <a:r>
              <a:rPr lang="en-US" dirty="0" err="1"/>
              <a:t>approx</a:t>
            </a:r>
            <a:r>
              <a:rPr lang="en-US" dirty="0"/>
              <a:t> - exact for:</a:t>
            </a:r>
          </a:p>
          <a:p>
            <a:pPr marL="517525" indent="0">
              <a:buNone/>
            </a:pPr>
            <a:r>
              <a:rPr lang="en-US" dirty="0"/>
              <a:t>N &lt;- c(5,10,50,100,500)</a:t>
            </a:r>
          </a:p>
          <a:p>
            <a:pPr marL="517525" indent="0">
              <a:buNone/>
            </a:pPr>
            <a:r>
              <a:rPr lang="en-US" dirty="0"/>
              <a:t>p &lt;- </a:t>
            </a:r>
            <a:r>
              <a:rPr lang="en-US" dirty="0" err="1"/>
              <a:t>seq</a:t>
            </a:r>
            <a:r>
              <a:rPr lang="en-US" dirty="0"/>
              <a:t>(0,1,0.25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98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</a:t>
            </a:r>
            <a:r>
              <a:rPr lang="en-US" dirty="0" smtClean="0"/>
              <a:t>Distribution - Exercises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/>
                  <a:t>(Cont.) Compare the approximation and exact probability of the proportion of Cs being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plotting the exact versus the approximation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combination</a:t>
                </a:r>
                <a:r>
                  <a:rPr lang="en-US" dirty="0" smtClean="0"/>
                  <a:t>.</a:t>
                </a:r>
              </a:p>
              <a:p>
                <a:pPr marL="457200" indent="0">
                  <a:buNone/>
                </a:pPr>
                <a:r>
                  <a:rPr lang="en-US" b="1" u="sng" dirty="0" smtClean="0">
                    <a:solidFill>
                      <a:srgbClr val="FF0000"/>
                    </a:solidFill>
                  </a:rPr>
                  <a:t>Study the plots and tell which one of the following is NOT true</a:t>
                </a:r>
              </a:p>
              <a:p>
                <a:pPr marL="971550" indent="-514350">
                  <a:buAutoNum type="alphaUcParenR"/>
                </a:pPr>
                <a:r>
                  <a:rPr lang="en-US" dirty="0" smtClean="0"/>
                  <a:t>The </a:t>
                </a:r>
                <a:r>
                  <a:rPr lang="en-US" dirty="0"/>
                  <a:t>normal approximation works well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close to 0.5 even for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 smtClean="0"/>
              </a:p>
              <a:p>
                <a:pPr marL="971550" indent="-514350">
                  <a:buAutoNum type="alphaUcParenR"/>
                </a:pPr>
                <a:r>
                  <a:rPr lang="en-US" dirty="0" smtClean="0"/>
                  <a:t>The </a:t>
                </a:r>
                <a:r>
                  <a:rPr lang="en-US" dirty="0"/>
                  <a:t>normal approximation breaks down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close to 0 or 1 even for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971550" indent="-514350">
                  <a:buAutoNum type="alphaUcParenR"/>
                </a:pP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100 all approximations are spot </a:t>
                </a:r>
                <a:r>
                  <a:rPr lang="en-US" dirty="0" smtClean="0"/>
                  <a:t>on.</a:t>
                </a:r>
              </a:p>
              <a:p>
                <a:pPr marL="971550" indent="-514350">
                  <a:buAutoNum type="alphaUcParenR"/>
                </a:pP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1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US" dirty="0"/>
                  <a:t> the approximation are terrible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only OK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𝟓𝟎𝟎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52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7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</a:t>
            </a:r>
            <a:r>
              <a:rPr lang="en-US" dirty="0" smtClean="0"/>
              <a:t>Distribution - Exercises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25625"/>
            <a:ext cx="8458200" cy="4351338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8"/>
            </a:pPr>
            <a:r>
              <a:rPr lang="en-US" sz="1800" dirty="0"/>
              <a:t>(Cont.)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Ns </a:t>
            </a:r>
            <a:r>
              <a:rPr lang="en-US" sz="1800" dirty="0"/>
              <a:t>&lt;- c(5,10,50,100,500)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ps</a:t>
            </a:r>
            <a:r>
              <a:rPr lang="en-US" sz="1800" dirty="0"/>
              <a:t> &lt;- </a:t>
            </a:r>
            <a:r>
              <a:rPr lang="en-US" sz="1800" dirty="0" err="1"/>
              <a:t>seq</a:t>
            </a:r>
            <a:r>
              <a:rPr lang="en-US" sz="1800" dirty="0"/>
              <a:t>(0,1,0.25)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library(</a:t>
            </a:r>
            <a:r>
              <a:rPr lang="en-US" sz="1800" dirty="0" err="1"/>
              <a:t>rafalib</a:t>
            </a:r>
            <a:r>
              <a:rPr lang="en-US" sz="1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mypar</a:t>
            </a:r>
            <a:r>
              <a:rPr lang="en-US" sz="1800" dirty="0"/>
              <a:t>(4,5)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for(N in Ns){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ks</a:t>
            </a:r>
            <a:r>
              <a:rPr lang="en-US" sz="1800" dirty="0"/>
              <a:t> &lt;- 1:(N-1)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for(p in </a:t>
            </a:r>
            <a:r>
              <a:rPr lang="en-US" sz="1800" dirty="0" err="1"/>
              <a:t>ps</a:t>
            </a:r>
            <a:r>
              <a:rPr lang="en-US" sz="18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exact = </a:t>
            </a:r>
            <a:r>
              <a:rPr lang="en-US" sz="1800" dirty="0" err="1"/>
              <a:t>dbinom</a:t>
            </a:r>
            <a:r>
              <a:rPr lang="en-US" sz="1800" dirty="0"/>
              <a:t>(</a:t>
            </a:r>
            <a:r>
              <a:rPr lang="en-US" sz="1800" dirty="0" err="1"/>
              <a:t>ks,N,p</a:t>
            </a:r>
            <a:r>
              <a:rPr lang="en-US" sz="1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a = (ks+0.5 - N*p)/</a:t>
            </a:r>
            <a:r>
              <a:rPr lang="en-US" sz="1800" dirty="0" err="1"/>
              <a:t>sqrt</a:t>
            </a:r>
            <a:r>
              <a:rPr lang="en-US" sz="1800" dirty="0"/>
              <a:t>(N*p*(1-p))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b = (ks-0.5 - N*p)/</a:t>
            </a:r>
            <a:r>
              <a:rPr lang="en-US" sz="1800" dirty="0" err="1"/>
              <a:t>sqrt</a:t>
            </a:r>
            <a:r>
              <a:rPr lang="en-US" sz="1800" dirty="0"/>
              <a:t>(N*p*(1-p))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approx</a:t>
            </a:r>
            <a:r>
              <a:rPr lang="en-US" sz="1800" dirty="0"/>
              <a:t> = </a:t>
            </a:r>
            <a:r>
              <a:rPr lang="en-US" sz="1800" dirty="0" err="1"/>
              <a:t>pnorm</a:t>
            </a:r>
            <a:r>
              <a:rPr lang="en-US" sz="1800" dirty="0"/>
              <a:t>(a) - </a:t>
            </a:r>
            <a:r>
              <a:rPr lang="en-US" sz="1800" dirty="0" err="1"/>
              <a:t>pnorm</a:t>
            </a:r>
            <a:r>
              <a:rPr lang="en-US" sz="1800" dirty="0"/>
              <a:t>(b)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LIM &lt;- range(c(</a:t>
            </a:r>
            <a:r>
              <a:rPr lang="en-US" sz="1800" dirty="0" err="1"/>
              <a:t>approx,exact</a:t>
            </a:r>
            <a:r>
              <a:rPr lang="en-US" sz="1800" dirty="0"/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plot(</a:t>
            </a:r>
            <a:r>
              <a:rPr lang="en-US" sz="1800" dirty="0" err="1"/>
              <a:t>exact,approx,main</a:t>
            </a:r>
            <a:r>
              <a:rPr lang="en-US" sz="1800" dirty="0"/>
              <a:t>=paste("N =",N," p = </a:t>
            </a:r>
            <a:r>
              <a:rPr lang="en-US" sz="1800" dirty="0" smtClean="0"/>
              <a:t>,</a:t>
            </a:r>
            <a:r>
              <a:rPr lang="en-US" sz="1800" dirty="0"/>
              <a:t>p</a:t>
            </a:r>
            <a:r>
              <a:rPr lang="en-US" sz="1800" dirty="0" smtClean="0"/>
              <a:t>), </a:t>
            </a:r>
            <a:r>
              <a:rPr lang="en-US" sz="1800" dirty="0" err="1" smtClean="0"/>
              <a:t>xlim</a:t>
            </a:r>
            <a:r>
              <a:rPr lang="en-US" sz="1800" dirty="0" smtClean="0"/>
              <a:t>=LIM, </a:t>
            </a:r>
            <a:r>
              <a:rPr lang="en-US" sz="1800" dirty="0" err="1" smtClean="0"/>
              <a:t>ylim</a:t>
            </a:r>
            <a:r>
              <a:rPr lang="en-US" sz="1800" dirty="0" smtClean="0"/>
              <a:t>=LIM, col=1, </a:t>
            </a:r>
            <a:r>
              <a:rPr lang="en-US" sz="1800" dirty="0" err="1" smtClean="0"/>
              <a:t>pch</a:t>
            </a:r>
            <a:r>
              <a:rPr lang="en-US" sz="1800" dirty="0" smtClean="0"/>
              <a:t>=16)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/>
              <a:t>abline</a:t>
            </a:r>
            <a:r>
              <a:rPr lang="en-US" sz="1800" dirty="0"/>
              <a:t>(0,1)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193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</a:t>
            </a:r>
            <a:r>
              <a:rPr lang="en-US" dirty="0" smtClean="0"/>
              <a:t>Distribution - Exercises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0AAC9864-04CE-4CBD-8CA3-93AB47746141}" type="slidenum">
              <a:rPr lang="en-US" smtClean="0"/>
              <a:t>25</a:t>
            </a:fld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046" y="1660524"/>
            <a:ext cx="5867908" cy="390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71441"/>
          <a:stretch/>
        </p:blipFill>
        <p:spPr>
          <a:xfrm>
            <a:off x="1638046" y="5507830"/>
            <a:ext cx="5867908" cy="11165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86078" y="4482552"/>
            <a:ext cx="6676771" cy="111650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C</a:t>
            </a:r>
            <a:endParaRPr lang="en-US" b="1" dirty="0">
              <a:ln w="22225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81448" y="1279524"/>
            <a:ext cx="1200151" cy="534480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00200" y="1279524"/>
            <a:ext cx="1237996" cy="534480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r>
              <a:rPr lang="en-US" b="1" dirty="0">
                <a:ln w="2222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24854" y="1262959"/>
            <a:ext cx="1237996" cy="534480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r>
              <a:rPr lang="en-US" b="1" dirty="0">
                <a:ln w="2222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853359" y="1279524"/>
            <a:ext cx="1090244" cy="53448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r>
              <a:rPr lang="en-US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69675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</a:t>
            </a:r>
            <a:r>
              <a:rPr lang="en-US" dirty="0" smtClean="0"/>
              <a:t>Distribution - Exercises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sz="2000" dirty="0" smtClean="0"/>
              <a:t>We saw in the previous question that when pp is very small, the normal approximation breaks down. If </a:t>
            </a:r>
            <a:r>
              <a:rPr lang="en-US" sz="2000" dirty="0" err="1"/>
              <a:t>NN</a:t>
            </a:r>
            <a:r>
              <a:rPr lang="en-US" sz="2000" dirty="0"/>
              <a:t> is very large, then we can use the Poisson approximation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517525" indent="0">
              <a:spcBef>
                <a:spcPts val="0"/>
              </a:spcBef>
              <a:buNone/>
            </a:pPr>
            <a:r>
              <a:rPr lang="en-US" sz="2000" dirty="0" smtClean="0"/>
              <a:t>Earlier </a:t>
            </a:r>
            <a:r>
              <a:rPr lang="en-US" sz="2000" dirty="0"/>
              <a:t>we computed 1 or more people winning the lottery when the probability of winning was 1 in 175,223,510 and 20,000,000 people bought a ticket. Using the binomial, we can compute the probability of exactly two people winning to be:</a:t>
            </a:r>
          </a:p>
          <a:p>
            <a:pPr marL="517525" indent="0">
              <a:spcBef>
                <a:spcPts val="0"/>
              </a:spcBef>
              <a:buNone/>
            </a:pPr>
            <a:endParaRPr lang="en-US" sz="2000" dirty="0"/>
          </a:p>
          <a:p>
            <a:pPr marL="517525" indent="0">
              <a:spcBef>
                <a:spcPts val="0"/>
              </a:spcBef>
              <a:buNone/>
            </a:pPr>
            <a:r>
              <a:rPr lang="en-US" sz="2000" dirty="0" smtClean="0"/>
              <a:t>N </a:t>
            </a:r>
            <a:r>
              <a:rPr lang="en-US" sz="2000" dirty="0"/>
              <a:t>&lt;- 20000000 </a:t>
            </a:r>
            <a:endParaRPr lang="en-US" sz="2000" dirty="0" smtClean="0"/>
          </a:p>
          <a:p>
            <a:pPr marL="517525" indent="0">
              <a:spcBef>
                <a:spcPts val="0"/>
              </a:spcBef>
              <a:buNone/>
            </a:pPr>
            <a:r>
              <a:rPr lang="en-US" sz="2000" dirty="0" smtClean="0"/>
              <a:t>p </a:t>
            </a:r>
            <a:r>
              <a:rPr lang="en-US" sz="2000" dirty="0"/>
              <a:t>&lt;- 1/175223510 </a:t>
            </a:r>
            <a:endParaRPr lang="en-US" sz="2000" dirty="0" smtClean="0"/>
          </a:p>
          <a:p>
            <a:pPr marL="517525" indent="0">
              <a:spcBef>
                <a:spcPts val="0"/>
              </a:spcBef>
              <a:buNone/>
            </a:pPr>
            <a:r>
              <a:rPr lang="en-US" sz="2000" dirty="0" err="1" smtClean="0"/>
              <a:t>dbinom</a:t>
            </a:r>
            <a:r>
              <a:rPr lang="en-US" sz="2000" dirty="0" smtClean="0"/>
              <a:t>(2,N,p)</a:t>
            </a:r>
          </a:p>
          <a:p>
            <a:pPr marL="517525" indent="0">
              <a:spcBef>
                <a:spcPts val="0"/>
              </a:spcBef>
              <a:buNone/>
            </a:pP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[1] 0.005811321</a:t>
            </a:r>
          </a:p>
          <a:p>
            <a:pPr marL="517525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18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</a:t>
            </a:r>
            <a:r>
              <a:rPr lang="en-US" dirty="0" smtClean="0"/>
              <a:t>Distribution - Exercises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347663" indent="-342900">
                  <a:spcBef>
                    <a:spcPts val="0"/>
                  </a:spcBef>
                  <a:buFont typeface="+mj-lt"/>
                  <a:buAutoNum type="arabicPeriod" startAt="9"/>
                </a:pPr>
                <a:r>
                  <a:rPr lang="en-US" sz="2000" dirty="0" smtClean="0"/>
                  <a:t>(Cont.) If </a:t>
                </a:r>
                <a:r>
                  <a:rPr lang="en-US" sz="2000" dirty="0"/>
                  <a:t>we were to use the normal approximation, we would greatly underestimate this:</a:t>
                </a:r>
              </a:p>
              <a:p>
                <a:pPr marL="517525" indent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517525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&lt;- (2+0.5 - N*p)/</a:t>
                </a:r>
                <a:r>
                  <a:rPr lang="en-US" sz="2000" dirty="0" err="1"/>
                  <a:t>sqrt</a:t>
                </a:r>
                <a:r>
                  <a:rPr lang="en-US" sz="2000" dirty="0"/>
                  <a:t>(N*p*(1-p)) </a:t>
                </a:r>
                <a:endParaRPr lang="en-US" sz="2000" dirty="0" smtClean="0"/>
              </a:p>
              <a:p>
                <a:pPr marL="517525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b </a:t>
                </a:r>
                <a:r>
                  <a:rPr lang="en-US" sz="2000" dirty="0"/>
                  <a:t>&lt;- (2-0.5 - N*p)/</a:t>
                </a:r>
                <a:r>
                  <a:rPr lang="en-US" sz="2000" dirty="0" err="1"/>
                  <a:t>sqrt</a:t>
                </a:r>
                <a:r>
                  <a:rPr lang="en-US" sz="2000" dirty="0"/>
                  <a:t>(N*p*(1-p)) </a:t>
                </a:r>
                <a:endParaRPr lang="en-US" sz="2000" dirty="0" smtClean="0"/>
              </a:p>
              <a:p>
                <a:pPr marL="517525" indent="0">
                  <a:spcBef>
                    <a:spcPts val="0"/>
                  </a:spcBef>
                  <a:buNone/>
                </a:pPr>
                <a:r>
                  <a:rPr lang="en-US" sz="2000" dirty="0" err="1" smtClean="0"/>
                  <a:t>pnorm</a:t>
                </a:r>
                <a:r>
                  <a:rPr lang="en-US" sz="2000" dirty="0" smtClean="0"/>
                  <a:t>(a</a:t>
                </a:r>
                <a:r>
                  <a:rPr lang="en-US" sz="2000" dirty="0"/>
                  <a:t>) - </a:t>
                </a:r>
                <a:r>
                  <a:rPr lang="en-US" sz="2000" dirty="0" err="1"/>
                  <a:t>pnorm</a:t>
                </a:r>
                <a:r>
                  <a:rPr lang="en-US" sz="2000" dirty="0"/>
                  <a:t>(b</a:t>
                </a:r>
                <a:r>
                  <a:rPr lang="en-US" sz="2000" dirty="0" smtClean="0"/>
                  <a:t>)</a:t>
                </a:r>
              </a:p>
              <a:p>
                <a:pPr marL="517525" indent="0">
                  <a:spcBef>
                    <a:spcPts val="0"/>
                  </a:spcBef>
                  <a:buNone/>
                </a:pPr>
                <a:r>
                  <a:rPr lang="en-US" sz="2000" b="1" u="sng" dirty="0">
                    <a:solidFill>
                      <a:schemeClr val="accent6">
                        <a:lumMod val="50000"/>
                      </a:schemeClr>
                    </a:solidFill>
                  </a:rPr>
                  <a:t>[1] 2.04756e-05</a:t>
                </a:r>
              </a:p>
              <a:p>
                <a:pPr marL="517525" indent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517525" indent="0">
                  <a:spcBef>
                    <a:spcPts val="0"/>
                  </a:spcBef>
                  <a:buNone/>
                </a:pPr>
                <a:r>
                  <a:rPr lang="en-US" sz="2000" dirty="0"/>
                  <a:t>To use the Poisson approximation here, use the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𝑁𝑝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representing the number of people per 20,000,000 that win the lottery. Note how much better the approximation is:</a:t>
                </a:r>
              </a:p>
              <a:p>
                <a:pPr marL="517525" indent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517525" indent="0">
                  <a:spcBef>
                    <a:spcPts val="0"/>
                  </a:spcBef>
                  <a:buNone/>
                </a:pPr>
                <a:r>
                  <a:rPr lang="en-US" sz="2000" dirty="0" err="1" smtClean="0"/>
                  <a:t>dpois</a:t>
                </a:r>
                <a:r>
                  <a:rPr lang="en-US" sz="2000" dirty="0" smtClean="0"/>
                  <a:t>(2,N*p)</a:t>
                </a:r>
              </a:p>
              <a:p>
                <a:pPr marL="517525" indent="0">
                  <a:spcBef>
                    <a:spcPts val="0"/>
                  </a:spcBef>
                  <a:buNone/>
                </a:pPr>
                <a:r>
                  <a:rPr lang="en-US" sz="2000" b="1" u="sng" dirty="0">
                    <a:solidFill>
                      <a:schemeClr val="accent6">
                        <a:lumMod val="50000"/>
                      </a:schemeClr>
                    </a:solidFill>
                  </a:rPr>
                  <a:t>[1] </a:t>
                </a:r>
                <a:r>
                  <a:rPr lang="en-US" sz="2000" b="1" u="sng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0.005811321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840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6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</a:t>
            </a:r>
            <a:r>
              <a:rPr lang="en-US" dirty="0" smtClean="0"/>
              <a:t>Distribution - Exercises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347663" indent="-342900">
                  <a:spcBef>
                    <a:spcPts val="0"/>
                  </a:spcBef>
                  <a:buFont typeface="+mj-lt"/>
                  <a:buAutoNum type="arabicPeriod" startAt="9"/>
                </a:pPr>
                <a:r>
                  <a:rPr lang="en-US" sz="2000" dirty="0" smtClean="0"/>
                  <a:t>(Cont.) In </a:t>
                </a:r>
                <a:r>
                  <a:rPr lang="en-US" sz="2000" dirty="0"/>
                  <a:t>this case. it is practically the same because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very large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𝑁𝑝</m:t>
                    </m:r>
                  </m:oMath>
                </a14:m>
                <a:r>
                  <a:rPr lang="en-US" sz="2000" dirty="0"/>
                  <a:t> is not 0. These are the assumptions needed for the Poisson to work. What is the Poisson approximation for more than one person </a:t>
                </a:r>
                <a:r>
                  <a:rPr lang="en-US" sz="2000" dirty="0" smtClean="0"/>
                  <a:t>winning?</a:t>
                </a:r>
              </a:p>
              <a:p>
                <a:pPr marL="347663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From 3:</a:t>
                </a:r>
              </a:p>
              <a:p>
                <a:pPr marL="347663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Exact:</a:t>
                </a:r>
              </a:p>
              <a:p>
                <a:pPr marL="514350" indent="3175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sz="2000" dirty="0"/>
                  <a:t>, with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/>
                      <m:t>20,000,000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=1/</m:t>
                    </m:r>
                    <m:r>
                      <m:rPr>
                        <m:nor/>
                      </m:rPr>
                      <a:rPr lang="en-US" sz="2000" dirty="0"/>
                      <m:t>175,223,510</m:t>
                    </m:r>
                  </m:oMath>
                </a14:m>
                <a:endParaRPr lang="en-US" sz="2000" dirty="0"/>
              </a:p>
              <a:p>
                <a:pPr marL="514350" indent="3175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sz="2000" dirty="0"/>
                  <a:t>:</a:t>
                </a:r>
              </a:p>
              <a:p>
                <a:pPr marL="457200" indent="0">
                  <a:spcBef>
                    <a:spcPts val="0"/>
                  </a:spcBef>
                  <a:buNone/>
                </a:pPr>
                <a:r>
                  <a:rPr lang="en-US" sz="2000" dirty="0"/>
                  <a:t>1-pbinom(1, 20000000,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nor/>
                      </m:rPr>
                      <a:rPr lang="en-US" sz="2000" dirty="0"/>
                      <m:t>175223510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457200" indent="0">
                  <a:spcBef>
                    <a:spcPts val="0"/>
                  </a:spcBef>
                  <a:buNone/>
                </a:pPr>
                <a:r>
                  <a:rPr lang="en-US" sz="2000" dirty="0"/>
                  <a:t>[1] </a:t>
                </a:r>
                <a:r>
                  <a:rPr lang="en-US" sz="2000" dirty="0" smtClean="0"/>
                  <a:t>0.006038878</a:t>
                </a:r>
              </a:p>
              <a:p>
                <a:pPr marL="45720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Poisson Approximation:</a:t>
                </a:r>
                <a:endParaRPr lang="en-US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457200" indent="0">
                  <a:spcBef>
                    <a:spcPts val="0"/>
                  </a:spcBef>
                  <a:buNone/>
                </a:pPr>
                <a:r>
                  <a:rPr lang="pt-BR" sz="2000" dirty="0" smtClean="0"/>
                  <a:t>N </a:t>
                </a:r>
                <a:r>
                  <a:rPr lang="pt-BR" sz="2000" dirty="0"/>
                  <a:t>= </a:t>
                </a:r>
                <a:r>
                  <a:rPr lang="en-US" sz="2000" dirty="0"/>
                  <a:t>20000000</a:t>
                </a:r>
                <a:endParaRPr lang="pt-BR" sz="2000" dirty="0"/>
              </a:p>
              <a:p>
                <a:pPr marL="457200" indent="0">
                  <a:spcBef>
                    <a:spcPts val="0"/>
                  </a:spcBef>
                  <a:buNone/>
                </a:pPr>
                <a:r>
                  <a:rPr lang="pt-BR" sz="2000" dirty="0"/>
                  <a:t>p = 1/175223510</a:t>
                </a:r>
              </a:p>
              <a:p>
                <a:pPr marL="457200" indent="0">
                  <a:spcBef>
                    <a:spcPts val="0"/>
                  </a:spcBef>
                  <a:buNone/>
                </a:pPr>
                <a:r>
                  <a:rPr lang="pt-BR" sz="2000" dirty="0"/>
                  <a:t>1 - ppois(1, N*p</a:t>
                </a:r>
                <a:r>
                  <a:rPr lang="pt-BR" sz="2000" dirty="0" smtClean="0"/>
                  <a:t>)</a:t>
                </a:r>
              </a:p>
              <a:p>
                <a:pPr marL="457200" indent="0">
                  <a:spcBef>
                    <a:spcPts val="0"/>
                  </a:spcBef>
                  <a:buNone/>
                </a:pPr>
                <a:r>
                  <a:rPr lang="en-US" sz="2000" b="1" u="sng" dirty="0">
                    <a:solidFill>
                      <a:schemeClr val="accent6">
                        <a:lumMod val="50000"/>
                      </a:schemeClr>
                    </a:solidFill>
                  </a:rPr>
                  <a:t>[1] 0.006038879</a:t>
                </a:r>
                <a:endParaRPr lang="en-US" sz="2000" b="1" u="sng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457200" indent="0">
                  <a:buNone/>
                </a:pPr>
                <a:endParaRPr lang="en-US" sz="2000" dirty="0"/>
              </a:p>
              <a:p>
                <a:pPr marL="347663" indent="-342900">
                  <a:spcBef>
                    <a:spcPts val="0"/>
                  </a:spcBef>
                  <a:buFont typeface="+mj-lt"/>
                  <a:buAutoNum type="arabicPeriod" startAt="9"/>
                </a:pPr>
                <a:endParaRPr lang="en-US" sz="2000" dirty="0" smtClean="0"/>
              </a:p>
              <a:p>
                <a:pPr marL="4763" indent="0">
                  <a:spcBef>
                    <a:spcPts val="0"/>
                  </a:spcBef>
                  <a:buNone/>
                </a:pPr>
                <a:endParaRPr lang="en-US" sz="2000" dirty="0" smtClean="0"/>
              </a:p>
              <a:p>
                <a:pPr marL="347663" indent="-342900">
                  <a:spcBef>
                    <a:spcPts val="0"/>
                  </a:spcBef>
                  <a:buFont typeface="+mj-lt"/>
                  <a:buAutoNum type="arabicPeriod" startAt="9"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840" b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p-value: </a:t>
            </a:r>
            <a:r>
              <a:rPr lang="en-US" dirty="0"/>
              <a:t>the </a:t>
            </a:r>
            <a:r>
              <a:rPr lang="en-US" b="1" u="sng" dirty="0"/>
              <a:t>probability</a:t>
            </a:r>
            <a:r>
              <a:rPr lang="en-US" dirty="0"/>
              <a:t> of obtaining a result equal to or "more extreme" than what was actually observed, when </a:t>
            </a:r>
            <a:r>
              <a:rPr lang="en-US" dirty="0" smtClean="0"/>
              <a:t>the </a:t>
            </a:r>
            <a:r>
              <a:rPr lang="en-US" dirty="0"/>
              <a:t>null hypothesis </a:t>
            </a:r>
            <a:r>
              <a:rPr lang="en-US" dirty="0" smtClean="0"/>
              <a:t>is true.</a:t>
            </a:r>
          </a:p>
          <a:p>
            <a:r>
              <a:rPr lang="en-US" dirty="0" smtClean="0"/>
              <a:t>Probability </a:t>
            </a:r>
            <a:r>
              <a:rPr lang="en-US" dirty="0"/>
              <a:t>distribution of some sort was used </a:t>
            </a:r>
            <a:r>
              <a:rPr lang="en-US" dirty="0" smtClean="0"/>
              <a:t>to quantify </a:t>
            </a:r>
            <a:r>
              <a:rPr lang="en-US" dirty="0"/>
              <a:t>the null </a:t>
            </a:r>
            <a:r>
              <a:rPr lang="en-US" dirty="0" smtClean="0"/>
              <a:t>hypothesis</a:t>
            </a:r>
          </a:p>
          <a:p>
            <a:r>
              <a:rPr lang="en-US" dirty="0"/>
              <a:t>Most p-values in the scientific literature are based </a:t>
            </a:r>
            <a:r>
              <a:rPr lang="en-US" dirty="0" smtClean="0"/>
              <a:t>on:</a:t>
            </a:r>
          </a:p>
          <a:p>
            <a:pPr lvl="1"/>
            <a:r>
              <a:rPr lang="en-US" dirty="0" smtClean="0"/>
              <a:t>Sample averages </a:t>
            </a:r>
            <a:r>
              <a:rPr lang="en-US" dirty="0"/>
              <a:t>or </a:t>
            </a:r>
            <a:endParaRPr lang="en-US" dirty="0" smtClean="0"/>
          </a:p>
          <a:p>
            <a:pPr lvl="1"/>
            <a:r>
              <a:rPr lang="en-US" dirty="0" smtClean="0"/>
              <a:t>least </a:t>
            </a:r>
            <a:r>
              <a:rPr lang="en-US" dirty="0"/>
              <a:t>squares estimates from a linear model and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use of the </a:t>
            </a:r>
            <a:r>
              <a:rPr lang="en-US" dirty="0" err="1" smtClean="0"/>
              <a:t>CLT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114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Models: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Central Limit Theorem</a:t>
            </a:r>
          </a:p>
          <a:p>
            <a:pPr lvl="1"/>
            <a:r>
              <a:rPr lang="en-US" dirty="0"/>
              <a:t>Regardless of the </a:t>
            </a:r>
            <a:r>
              <a:rPr lang="en-US" dirty="0" smtClean="0"/>
              <a:t>population distribution </a:t>
            </a:r>
            <a:r>
              <a:rPr lang="en-US" dirty="0"/>
              <a:t>model, as the sample size increases</a:t>
            </a:r>
            <a:r>
              <a:rPr lang="en-US" dirty="0" smtClean="0"/>
              <a:t>, the </a:t>
            </a:r>
            <a:r>
              <a:rPr lang="en-US" b="1" u="sng" dirty="0"/>
              <a:t>sample mean </a:t>
            </a:r>
            <a:r>
              <a:rPr lang="en-US" dirty="0"/>
              <a:t>tends to be normally </a:t>
            </a:r>
            <a:r>
              <a:rPr lang="en-US" dirty="0" smtClean="0"/>
              <a:t>distributed around </a:t>
            </a:r>
            <a:r>
              <a:rPr lang="en-US" dirty="0"/>
              <a:t>the population mean, and its </a:t>
            </a:r>
            <a:r>
              <a:rPr lang="en-US" dirty="0" smtClean="0"/>
              <a:t>standard deviation </a:t>
            </a:r>
            <a:r>
              <a:rPr lang="en-US" dirty="0"/>
              <a:t>shrinks as n increases.</a:t>
            </a:r>
          </a:p>
          <a:p>
            <a:pPr lvl="1"/>
            <a:r>
              <a:rPr lang="en-US" dirty="0" smtClean="0"/>
              <a:t>Valid  when </a:t>
            </a:r>
          </a:p>
          <a:p>
            <a:pPr lvl="2"/>
            <a:r>
              <a:rPr lang="en-US" dirty="0" smtClean="0"/>
              <a:t>Samples are independent</a:t>
            </a:r>
            <a:endParaRPr lang="en-US" dirty="0"/>
          </a:p>
          <a:p>
            <a:pPr lvl="2"/>
            <a:r>
              <a:rPr lang="en-US" dirty="0" smtClean="0"/>
              <a:t>Sample size is “big enough”</a:t>
            </a:r>
          </a:p>
          <a:p>
            <a:r>
              <a:rPr lang="en-US" dirty="0" smtClean="0"/>
              <a:t>t-distribution approximation</a:t>
            </a:r>
          </a:p>
          <a:p>
            <a:pPr lvl="1"/>
            <a:r>
              <a:rPr lang="en-US" b="1" i="1" dirty="0"/>
              <a:t>When </a:t>
            </a:r>
            <a:r>
              <a:rPr lang="en-US" b="1" i="1" dirty="0" smtClean="0"/>
              <a:t>population data </a:t>
            </a:r>
            <a:r>
              <a:rPr lang="en-US" b="1" i="1" dirty="0"/>
              <a:t>is approximately </a:t>
            </a:r>
            <a:r>
              <a:rPr lang="en-US" b="1" i="1" dirty="0" smtClean="0"/>
              <a:t>normal</a:t>
            </a:r>
            <a:r>
              <a:rPr lang="en-US" dirty="0" smtClean="0"/>
              <a:t>, </a:t>
            </a:r>
            <a:r>
              <a:rPr lang="en-US" b="1" u="sng" dirty="0"/>
              <a:t>sample mean </a:t>
            </a:r>
            <a:r>
              <a:rPr lang="en-US" dirty="0" smtClean="0"/>
              <a:t>can be approximated as t-distribution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011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Models: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if:</a:t>
            </a:r>
          </a:p>
          <a:p>
            <a:pPr lvl="1"/>
            <a:r>
              <a:rPr lang="en-US" dirty="0" smtClean="0"/>
              <a:t>Sample size is not “big enough”?</a:t>
            </a:r>
          </a:p>
          <a:p>
            <a:pPr lvl="1"/>
            <a:r>
              <a:rPr lang="en-US" dirty="0" smtClean="0"/>
              <a:t>Samples are not independent?</a:t>
            </a:r>
          </a:p>
          <a:p>
            <a:pPr lvl="1"/>
            <a:r>
              <a:rPr lang="en-US" dirty="0" smtClean="0"/>
              <a:t>Population distribution is not normal?</a:t>
            </a:r>
          </a:p>
          <a:p>
            <a:r>
              <a:rPr lang="en-US" dirty="0" smtClean="0"/>
              <a:t>Normal distribution is not the only </a:t>
            </a:r>
            <a:r>
              <a:rPr lang="en-US" b="1" u="sng" dirty="0" smtClean="0"/>
              <a:t>parametric</a:t>
            </a:r>
            <a:r>
              <a:rPr lang="en-US" dirty="0" smtClean="0"/>
              <a:t> probability distribution!</a:t>
            </a:r>
          </a:p>
          <a:p>
            <a:pPr lvl="1"/>
            <a:r>
              <a:rPr lang="en-US" dirty="0"/>
              <a:t>coin </a:t>
            </a:r>
            <a:r>
              <a:rPr lang="en-US" dirty="0" smtClean="0"/>
              <a:t>tosses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people who win the lottery, and </a:t>
            </a:r>
            <a:endParaRPr lang="en-US" dirty="0" smtClean="0"/>
          </a:p>
          <a:p>
            <a:pPr lvl="1"/>
            <a:r>
              <a:rPr lang="en-US" dirty="0" smtClean="0"/>
              <a:t>US </a:t>
            </a:r>
            <a:r>
              <a:rPr lang="en-US" dirty="0"/>
              <a:t>incomes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66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Models: Introduction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47924"/>
            <a:ext cx="3886200" cy="3506739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00" y="1825625"/>
            <a:ext cx="3460100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" y="6176963"/>
            <a:ext cx="776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www.statisticalengineering.com/distributions.html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It reports the probability of observing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successes in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trails </a:t>
                </a:r>
                <a:r>
                  <a:rPr lang="en-US" dirty="0" smtClean="0"/>
                  <a:t>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  <a:tabLst>
                    <a:tab pos="168275" algn="l"/>
                  </a:tabLst>
                </a:pPr>
                <a:r>
                  <a:rPr lang="en-US" dirty="0"/>
                  <a:t>	</a:t>
                </a: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the probability of success</a:t>
                </a:r>
              </a:p>
              <a:p>
                <a:r>
                  <a:rPr lang="en-US" dirty="0"/>
                  <a:t>The best known example is coin tosses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the number of </a:t>
                </a:r>
                <a:r>
                  <a:rPr lang="en-US" dirty="0" smtClean="0"/>
                  <a:t>heads when </a:t>
                </a:r>
                <a:r>
                  <a:rPr lang="en-US" dirty="0"/>
                  <a:t>tossing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coins. In this example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 smtClean="0"/>
                  <a:t>, if coins are balanced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large enough the proportion of successes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R functions: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𝑏𝑖𝑛𝑜𝑚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: returns binomial </a:t>
                </a:r>
                <a:r>
                  <a:rPr lang="en-US" dirty="0" smtClean="0"/>
                  <a:t>point probabilities: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𝑝𝑏𝑖𝑛𝑜𝑚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: returns binomial </a:t>
                </a:r>
                <a:r>
                  <a:rPr lang="en-US" dirty="0" smtClean="0"/>
                  <a:t>cumulative probabilities: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≤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𝑏𝑖𝑛𝑜𝑚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𝑝𝑒𝑟𝑐𝑒𝑛𝑡𝑖𝑙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: returns </a:t>
                </a:r>
                <a:r>
                  <a:rPr lang="en-US" dirty="0" smtClean="0"/>
                  <a:t>quantiles from binomial probabilities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7" t="-22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Binomial </a:t>
            </a:r>
            <a:r>
              <a:rPr lang="en-US" dirty="0" smtClean="0"/>
              <a:t>Distribution - 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The </a:t>
                </a:r>
                <a:r>
                  <a:rPr lang="en-US" dirty="0"/>
                  <a:t>probability of conceiving a girl is 0.49. What is the probability that a family with 4 children has 2 girls and 2 boys (you can assume no twins</a:t>
                </a:r>
                <a:r>
                  <a:rPr lang="en-US" dirty="0" smtClean="0"/>
                  <a:t>)?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=2</m:t>
                        </m:r>
                      </m:e>
                    </m:d>
                  </m:oMath>
                </a14:m>
                <a:r>
                  <a:rPr lang="en-US" dirty="0" smtClean="0"/>
                  <a:t>, with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=0.49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=2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:endParaRPr lang="en-US" dirty="0" smtClean="0"/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/>
                  <a:t>	</a:t>
                </a:r>
                <a:r>
                  <a:rPr lang="en-US" dirty="0" err="1" smtClean="0"/>
                  <a:t>dbinom</a:t>
                </a:r>
                <a:r>
                  <a:rPr lang="en-US" dirty="0" smtClean="0"/>
                  <a:t>(2,4,0.49)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	[</a:t>
                </a:r>
                <a:r>
                  <a:rPr lang="en-US" dirty="0"/>
                  <a:t>1] 0.3747001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1401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9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Binomial Distribution -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 smtClean="0"/>
                  <a:t>What is the probability that a family with 10 children has 4 girls and 6 boys (you can assume no twins)?</a:t>
                </a:r>
              </a:p>
              <a:p>
                <a:pPr marL="457200" indent="0">
                  <a:buNone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=4</m:t>
                        </m:r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=0.49</m:t>
                    </m:r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=4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/>
                  <a:t>	</a:t>
                </a:r>
                <a:r>
                  <a:rPr lang="en-US" dirty="0" err="1" smtClean="0"/>
                  <a:t>dbinom</a:t>
                </a:r>
                <a:r>
                  <a:rPr lang="en-US" dirty="0" smtClean="0"/>
                  <a:t>(4,10,0.49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/>
                  <a:t>	[1] 0.1966421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9864-04CE-4CBD-8CA3-93AB477461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7479</TotalTime>
  <Words>1775</Words>
  <Application>Microsoft Office PowerPoint</Application>
  <PresentationFormat>On-screen Show (4:3)</PresentationFormat>
  <Paragraphs>254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Office Theme</vt:lpstr>
      <vt:lpstr>Data Analysis for the Life Sciences Chapter 7: Statistical Models</vt:lpstr>
      <vt:lpstr>Statistical Models: Introduction</vt:lpstr>
      <vt:lpstr>Statistical Models: Introduction</vt:lpstr>
      <vt:lpstr>Statistical Models: Introduction</vt:lpstr>
      <vt:lpstr>Statistical Models: Introduction</vt:lpstr>
      <vt:lpstr>Statistical Models: Introduction</vt:lpstr>
      <vt:lpstr>The Binomial Distribution</vt:lpstr>
      <vt:lpstr>The Binomial Distribution - Exercises</vt:lpstr>
      <vt:lpstr>The Binomial Distribution - Exercises</vt:lpstr>
      <vt:lpstr>The Binomial Distribution - Exercises</vt:lpstr>
      <vt:lpstr>The Binomial Distribution - Exercises</vt:lpstr>
      <vt:lpstr>The Binomial Distribution - Exercises</vt:lpstr>
      <vt:lpstr>The Binomial Distribution - Exercises</vt:lpstr>
      <vt:lpstr>The Binomial Distribution - Exercises</vt:lpstr>
      <vt:lpstr>The Binomial Distribution - Exercises</vt:lpstr>
      <vt:lpstr>The Binomial Distribution - Exercises</vt:lpstr>
      <vt:lpstr>The Poisson Distribution</vt:lpstr>
      <vt:lpstr>The Poisson Distribution</vt:lpstr>
      <vt:lpstr>The Poisson Distribution</vt:lpstr>
      <vt:lpstr>The Poisson Distribution</vt:lpstr>
      <vt:lpstr>The Poisson Distribution</vt:lpstr>
      <vt:lpstr>The Poisson Distribution - Exercises</vt:lpstr>
      <vt:lpstr>The Poisson Distribution - Exercises</vt:lpstr>
      <vt:lpstr>The Poisson Distribution - Exercises</vt:lpstr>
      <vt:lpstr>The Poisson Distribution - Exercises</vt:lpstr>
      <vt:lpstr>The Poisson Distribution - Exercises</vt:lpstr>
      <vt:lpstr>The Poisson Distribution - Exercises</vt:lpstr>
      <vt:lpstr>The Poisson Distribution - Exercises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Club</dc:title>
  <dc:creator>Jesica s Rodriguez-lopez</dc:creator>
  <cp:lastModifiedBy>Jesica Rodriguez-Lopez</cp:lastModifiedBy>
  <cp:revision>137</cp:revision>
  <dcterms:created xsi:type="dcterms:W3CDTF">2014-10-02T21:48:17Z</dcterms:created>
  <dcterms:modified xsi:type="dcterms:W3CDTF">2016-09-16T05:19:08Z</dcterms:modified>
</cp:coreProperties>
</file>