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5"/>
  </p:handoutMasterIdLst>
  <p:sldIdLst>
    <p:sldId id="260" r:id="rId3"/>
    <p:sldId id="264" r:id="rId4"/>
    <p:sldId id="268" r:id="rId5"/>
    <p:sldId id="302" r:id="rId7"/>
    <p:sldId id="323" r:id="rId8"/>
    <p:sldId id="303" r:id="rId9"/>
    <p:sldId id="304" r:id="rId10"/>
    <p:sldId id="311" r:id="rId11"/>
    <p:sldId id="305" r:id="rId12"/>
    <p:sldId id="308"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409"/>
    <a:srgbClr val="2E9491"/>
    <a:srgbClr val="E93F64"/>
    <a:srgbClr val="DB4B10"/>
    <a:srgbClr val="E4151A"/>
    <a:srgbClr val="FDDA1E"/>
    <a:srgbClr val="FFD889"/>
    <a:srgbClr val="85625D"/>
    <a:srgbClr val="91112C"/>
    <a:srgbClr val="174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autoAdjust="0"/>
    <p:restoredTop sz="94599" autoAdjust="0"/>
  </p:normalViewPr>
  <p:slideViewPr>
    <p:cSldViewPr snapToGrid="0">
      <p:cViewPr varScale="1">
        <p:scale>
          <a:sx n="87" d="100"/>
          <a:sy n="87" d="100"/>
        </p:scale>
        <p:origin x="216" y="66"/>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0" name="组合 69"/>
          <p:cNvGrpSpPr/>
          <p:nvPr userDrawn="1"/>
        </p:nvGrpSpPr>
        <p:grpSpPr>
          <a:xfrm>
            <a:off x="197361" y="273262"/>
            <a:ext cx="11797277" cy="6311476"/>
            <a:chOff x="239423" y="273262"/>
            <a:chExt cx="11797277" cy="6311476"/>
          </a:xfrm>
        </p:grpSpPr>
        <p:grpSp>
          <p:nvGrpSpPr>
            <p:cNvPr id="2" name="组合 1"/>
            <p:cNvGrpSpPr/>
            <p:nvPr userDrawn="1"/>
          </p:nvGrpSpPr>
          <p:grpSpPr>
            <a:xfrm rot="5400000" flipV="1">
              <a:off x="-2814485" y="3341684"/>
              <a:ext cx="6282448" cy="174632"/>
              <a:chOff x="541506" y="143219"/>
              <a:chExt cx="11265561" cy="313147"/>
            </a:xfrm>
            <a:solidFill>
              <a:schemeClr val="tx1">
                <a:lumMod val="50000"/>
                <a:lumOff val="50000"/>
              </a:schemeClr>
            </a:solidFill>
          </p:grpSpPr>
          <p:sp>
            <p:nvSpPr>
              <p:cNvPr id="3" name="椭圆 2"/>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rot="5400000" flipV="1">
              <a:off x="8808160" y="3341684"/>
              <a:ext cx="6282448" cy="174632"/>
              <a:chOff x="541506" y="143219"/>
              <a:chExt cx="11265561" cy="313147"/>
            </a:xfrm>
            <a:solidFill>
              <a:schemeClr val="tx1">
                <a:lumMod val="50000"/>
                <a:lumOff val="50000"/>
              </a:schemeClr>
            </a:solidFill>
          </p:grpSpPr>
          <p:sp>
            <p:nvSpPr>
              <p:cNvPr id="16" name="椭圆 15"/>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userDrawn="1"/>
          </p:nvGrpSpPr>
          <p:grpSpPr>
            <a:xfrm>
              <a:off x="800895" y="273262"/>
              <a:ext cx="10718760" cy="174632"/>
              <a:chOff x="800895" y="287776"/>
              <a:chExt cx="10718760" cy="174632"/>
            </a:xfrm>
          </p:grpSpPr>
          <p:sp>
            <p:nvSpPr>
              <p:cNvPr id="29" name="椭圆 28"/>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userDrawn="1"/>
          </p:nvGrpSpPr>
          <p:grpSpPr>
            <a:xfrm>
              <a:off x="800895" y="6410106"/>
              <a:ext cx="10718760" cy="174632"/>
              <a:chOff x="800895" y="287776"/>
              <a:chExt cx="10718760" cy="174632"/>
            </a:xfrm>
          </p:grpSpPr>
          <p:sp>
            <p:nvSpPr>
              <p:cNvPr id="50" name="椭圆 49"/>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rot="10970893">
            <a:off x="11096010" y="5468193"/>
            <a:ext cx="905091" cy="1105332"/>
          </a:xfrm>
          <a:prstGeom prst="rect">
            <a:avLst/>
          </a:prstGeom>
        </p:spPr>
      </p:pic>
      <p:sp>
        <p:nvSpPr>
          <p:cNvPr id="3" name="任意多边形: 形状 2"/>
          <p:cNvSpPr/>
          <p:nvPr userDrawn="1"/>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PA-组合 108"/>
          <p:cNvGrpSpPr/>
          <p:nvPr userDrawn="1">
            <p:custDataLst>
              <p:tags r:id="rId3"/>
            </p:custDataLst>
          </p:nvPr>
        </p:nvGrpSpPr>
        <p:grpSpPr>
          <a:xfrm>
            <a:off x="0" y="5446388"/>
            <a:ext cx="1123786" cy="1974959"/>
            <a:chOff x="2261078" y="2009445"/>
            <a:chExt cx="1701905" cy="2990954"/>
          </a:xfrm>
        </p:grpSpPr>
        <p:sp>
          <p:nvSpPr>
            <p:cNvPr id="5" name="PA-任意多边形 106"/>
            <p:cNvSpPr/>
            <p:nvPr>
              <p:custDataLst>
                <p:tags r:id="rId4"/>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A-图片 88"/>
            <p:cNvPicPr>
              <a:picLocks noChangeAspect="1"/>
            </p:cNvPicPr>
            <p:nvPr>
              <p:custDataLst>
                <p:tags r:id="rId5"/>
              </p:custDataLst>
            </p:nvPr>
          </p:nvPicPr>
          <p:blipFill>
            <a:blip r:embed="rId6" cstate="screen"/>
            <a:stretch>
              <a:fillRect/>
            </a:stretch>
          </p:blipFill>
          <p:spPr>
            <a:xfrm>
              <a:off x="2286479" y="2009445"/>
              <a:ext cx="1676504" cy="165745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par>
                                <p:cTn id="12" presetID="0" presetClass="entr" presetSubtype="0" fill="hold" nodeType="withEffect">
                                  <p:stCondLst>
                                    <p:cond delay="1000"/>
                                  </p:stCondLst>
                                  <p:childTnLst>
                                    <p:set>
                                      <p:cBhvr>
                                        <p:cTn id="13" dur="750" fill="hold">
                                          <p:stCondLst>
                                            <p:cond delay="0"/>
                                          </p:stCondLst>
                                        </p:cTn>
                                        <p:tgtEl>
                                          <p:spTgt spid="4"/>
                                        </p:tgtEl>
                                        <p:attrNameLst>
                                          <p:attrName>style.visibility</p:attrName>
                                        </p:attrNameLst>
                                      </p:cBhvr>
                                      <p:to>
                                        <p:strVal val="visible"/>
                                      </p:to>
                                    </p:set>
                                    <p:anim to="" calcmode="lin" valueType="num">
                                      <p:cBhvr>
                                        <p:cTn id="14" dur="750" fill="hold">
                                          <p:stCondLst>
                                            <p:cond delay="0"/>
                                          </p:stCondLst>
                                        </p:cTn>
                                        <p:tgtEl>
                                          <p:spTgt spid="4"/>
                                        </p:tgtEl>
                                        <p:attrNameLst>
                                          <p:attrName>ppt_h</p:attrName>
                                        </p:attrNameLst>
                                      </p:cBhvr>
                                      <p:tavLst>
                                        <p:tav tm="0" fmla="#ppt_h-#ppt_h*cos(4*pi*$)*(1-$)^2">
                                          <p:val>
                                            <p:fltVal val="0"/>
                                          </p:val>
                                        </p:tav>
                                        <p:tav tm="100000">
                                          <p:val>
                                            <p:fltVal val="1"/>
                                          </p:val>
                                        </p:tav>
                                      </p:tavLst>
                                    </p:anim>
                                    <p:anim to="" calcmode="lin" valueType="num">
                                      <p:cBhvr>
                                        <p:cTn id="15" dur="750" fill="hold">
                                          <p:stCondLst>
                                            <p:cond delay="0"/>
                                          </p:stCondLst>
                                        </p:cTn>
                                        <p:tgtEl>
                                          <p:spTgt spid="4"/>
                                        </p:tgtEl>
                                        <p:attrNameLst>
                                          <p:attrName>ppt_w</p:attrName>
                                        </p:attrNameLst>
                                      </p:cBhvr>
                                      <p:tavLst>
                                        <p:tav tm="0" fmla="#ppt_w-#ppt_w*cos(4*pi*$)*(1-$)^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5867553"/>
            <a:ext cx="6096000" cy="1200329"/>
          </a:xfrm>
          <a:prstGeom prst="rect">
            <a:avLst/>
          </a:prstGeom>
        </p:spPr>
        <p:txBody>
          <a:bodyPr>
            <a:spAutoFit/>
          </a:bodyPr>
          <a:lstStyle/>
          <a:p>
            <a:r>
              <a:rPr lang="zh-CN" altLang="en-US" sz="1800" dirty="0">
                <a:solidFill>
                  <a:schemeClr val="bg1">
                    <a:lumMod val="85000"/>
                  </a:schemeClr>
                </a:solidFill>
                <a:latin typeface="思源黑体 CN Bold" panose="020B0800000000000000" pitchFamily="34" charset="-122"/>
                <a:ea typeface="思源黑体 CN Bold" panose="020B0800000000000000" pitchFamily="34" charset="-122"/>
              </a:rPr>
              <a:t>不得将觅知网的</a:t>
            </a:r>
            <a:r>
              <a:rPr lang="en-US" altLang="zh-CN" sz="1800" dirty="0">
                <a:solidFill>
                  <a:schemeClr val="bg1">
                    <a:lumMod val="85000"/>
                  </a:schemeClr>
                </a:solidFill>
                <a:latin typeface="思源黑体 CN Bold" panose="020B0800000000000000" pitchFamily="34" charset="-122"/>
                <a:ea typeface="思源黑体 CN Bold" panose="020B0800000000000000" pitchFamily="34" charset="-122"/>
              </a:rPr>
              <a:t>PPT</a:t>
            </a:r>
            <a:r>
              <a:rPr lang="zh-CN" altLang="en-US" sz="1800" dirty="0">
                <a:solidFill>
                  <a:schemeClr val="bg1">
                    <a:lumMod val="85000"/>
                  </a:schemeClr>
                </a:solidFill>
                <a:latin typeface="思源黑体 CN Bold" panose="020B0800000000000000" pitchFamily="34" charset="-122"/>
                <a:ea typeface="思源黑体 CN Bold" panose="020B0800000000000000" pitchFamily="34" charset="-122"/>
              </a:rPr>
              <a:t>模板、</a:t>
            </a:r>
            <a:r>
              <a:rPr lang="en-US" altLang="zh-CN" sz="1800" dirty="0">
                <a:solidFill>
                  <a:schemeClr val="bg1">
                    <a:lumMod val="85000"/>
                  </a:schemeClr>
                </a:solidFill>
                <a:latin typeface="思源黑体 CN Bold" panose="020B0800000000000000" pitchFamily="34" charset="-122"/>
                <a:ea typeface="思源黑体 CN Bold" panose="020B0800000000000000" pitchFamily="34" charset="-122"/>
              </a:rPr>
              <a:t>PPT</a:t>
            </a:r>
            <a:r>
              <a:rPr lang="zh-CN" altLang="en-US" sz="1800" dirty="0">
                <a:solidFill>
                  <a:schemeClr val="bg1">
                    <a:lumMod val="85000"/>
                  </a:schemeClr>
                </a:solidFill>
                <a:latin typeface="思源黑体 CN Bold" panose="020B0800000000000000" pitchFamily="34" charset="-122"/>
                <a:ea typeface="思源黑体 CN Bold" panose="020B0800000000000000" pitchFamily="34" charset="-122"/>
              </a:rPr>
              <a:t>素材，本身用于再出售，或者出租、出借、转让、分销、发布或者作为礼物供他人使用，不得转授权、出卖、转让本协议或者本协议中的权利。</a:t>
            </a:r>
            <a:endParaRPr lang="zh-CN" altLang="en-US" dirty="0">
              <a:solidFill>
                <a:schemeClr val="bg1">
                  <a:lumMod val="8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n-ea"/>
                <a:ea typeface="+mn-ea"/>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mn-ea"/>
                <a:ea typeface="+mn-ea"/>
              </a:defRPr>
            </a:lvl1pPr>
          </a:lstStyle>
          <a:p>
            <a:fld id="{66177337-1161-4CB2-8B69-3E24C9ADD514}" type="datetimeFigureOut">
              <a:rPr lang="zh-CN" altLang="en-US" smtClean="0"/>
            </a:fld>
            <a:endParaRPr lang="zh-CN" altLang="en-US" dirty="0"/>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mn-ea"/>
                <a:ea typeface="+mn-ea"/>
              </a:defRPr>
            </a:lvl1pPr>
          </a:lstStyle>
          <a:p>
            <a:fld id="{2EED884B-F155-42E3-9801-487CD0C3B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8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5.xml"/><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image" Target="../media/image4.png"/><Relationship Id="rId14" Type="http://schemas.openxmlformats.org/officeDocument/2006/relationships/slideLayout" Target="../slideLayouts/slideLayout1.xml"/><Relationship Id="rId13" Type="http://schemas.openxmlformats.org/officeDocument/2006/relationships/themeOverride" Target="../theme/themeOverride1.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2.xml"/><Relationship Id="rId2" Type="http://schemas.openxmlformats.org/officeDocument/2006/relationships/image" Target="../media/image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12.xml"/><Relationship Id="rId7" Type="http://schemas.openxmlformats.org/officeDocument/2006/relationships/image" Target="../media/image2.png"/><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1.png"/><Relationship Id="rId2" Type="http://schemas.openxmlformats.org/officeDocument/2006/relationships/image" Target="../media/image11.png"/><Relationship Id="rId19" Type="http://schemas.openxmlformats.org/officeDocument/2006/relationships/slideLayout" Target="../slideLayouts/slideLayout3.xml"/><Relationship Id="rId18" Type="http://schemas.openxmlformats.org/officeDocument/2006/relationships/image" Target="../media/image5.svg"/><Relationship Id="rId17" Type="http://schemas.openxmlformats.org/officeDocument/2006/relationships/image" Target="../media/image16.png"/><Relationship Id="rId16" Type="http://schemas.openxmlformats.org/officeDocument/2006/relationships/image" Target="../media/image4.svg"/><Relationship Id="rId15" Type="http://schemas.openxmlformats.org/officeDocument/2006/relationships/image" Target="../media/image15.png"/><Relationship Id="rId14" Type="http://schemas.openxmlformats.org/officeDocument/2006/relationships/image" Target="../media/image3.svg"/><Relationship Id="rId13" Type="http://schemas.openxmlformats.org/officeDocument/2006/relationships/image" Target="../media/image14.png"/><Relationship Id="rId12" Type="http://schemas.openxmlformats.org/officeDocument/2006/relationships/image" Target="../media/image2.svg"/><Relationship Id="rId11" Type="http://schemas.openxmlformats.org/officeDocument/2006/relationships/image" Target="../media/image13.png"/><Relationship Id="rId10" Type="http://schemas.openxmlformats.org/officeDocument/2006/relationships/image" Target="../media/image1.sv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tags" Target="../tags/tag13.xml"/><Relationship Id="rId2" Type="http://schemas.openxmlformats.org/officeDocument/2006/relationships/image" Target="../media/image9.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9.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9.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tags" Target="../tags/tag19.xml"/><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06" name="图片 105"/>
          <p:cNvPicPr>
            <a:picLocks noChangeAspect="1"/>
          </p:cNvPicPr>
          <p:nvPr/>
        </p:nvPicPr>
        <p:blipFill>
          <a:blip r:embed="rId2" cstate="screen"/>
          <a:stretch>
            <a:fillRect/>
          </a:stretch>
        </p:blipFill>
        <p:spPr>
          <a:xfrm rot="19191909">
            <a:off x="1918650" y="3413350"/>
            <a:ext cx="793642" cy="761188"/>
          </a:xfrm>
          <a:prstGeom prst="rect">
            <a:avLst/>
          </a:prstGeom>
        </p:spPr>
      </p:pic>
      <p:pic>
        <p:nvPicPr>
          <p:cNvPr id="110" name="PA-图片 109"/>
          <p:cNvPicPr>
            <a:picLocks noChangeAspect="1"/>
          </p:cNvPicPr>
          <p:nvPr>
            <p:custDataLst>
              <p:tags r:id="rId3"/>
            </p:custDataLst>
          </p:nvPr>
        </p:nvPicPr>
        <p:blipFill>
          <a:blip r:embed="rId4"/>
          <a:stretch>
            <a:fillRect/>
          </a:stretch>
        </p:blipFill>
        <p:spPr>
          <a:xfrm>
            <a:off x="4107903" y="2758404"/>
            <a:ext cx="767583" cy="747559"/>
          </a:xfrm>
          <a:prstGeom prst="rect">
            <a:avLst/>
          </a:prstGeom>
        </p:spPr>
      </p:pic>
      <p:pic>
        <p:nvPicPr>
          <p:cNvPr id="111" name="PA-图片 110"/>
          <p:cNvPicPr>
            <a:picLocks noChangeAspect="1"/>
          </p:cNvPicPr>
          <p:nvPr>
            <p:custDataLst>
              <p:tags r:id="rId5"/>
            </p:custDataLst>
          </p:nvPr>
        </p:nvPicPr>
        <p:blipFill>
          <a:blip r:embed="rId6" cstate="screen"/>
          <a:stretch>
            <a:fillRect/>
          </a:stretch>
        </p:blipFill>
        <p:spPr>
          <a:xfrm>
            <a:off x="7506343" y="2931966"/>
            <a:ext cx="465084" cy="452951"/>
          </a:xfrm>
          <a:prstGeom prst="rect">
            <a:avLst/>
          </a:prstGeom>
        </p:spPr>
      </p:pic>
      <p:pic>
        <p:nvPicPr>
          <p:cNvPr id="113" name="图片 112"/>
          <p:cNvPicPr>
            <a:picLocks noChangeAspect="1"/>
          </p:cNvPicPr>
          <p:nvPr/>
        </p:nvPicPr>
        <p:blipFill>
          <a:blip r:embed="rId7">
            <a:duotone>
              <a:schemeClr val="bg2">
                <a:shade val="45000"/>
                <a:satMod val="135000"/>
              </a:schemeClr>
              <a:prstClr val="white"/>
            </a:duotone>
          </a:blip>
          <a:stretch>
            <a:fillRect/>
          </a:stretch>
        </p:blipFill>
        <p:spPr>
          <a:xfrm>
            <a:off x="822187" y="5666242"/>
            <a:ext cx="1219541" cy="501367"/>
          </a:xfrm>
          <a:prstGeom prst="rect">
            <a:avLst/>
          </a:prstGeom>
        </p:spPr>
      </p:pic>
      <p:sp>
        <p:nvSpPr>
          <p:cNvPr id="95" name="矩形: 圆角 94"/>
          <p:cNvSpPr/>
          <p:nvPr/>
        </p:nvSpPr>
        <p:spPr>
          <a:xfrm>
            <a:off x="4425657" y="5091213"/>
            <a:ext cx="3340687"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4949500" y="5063869"/>
            <a:ext cx="2294218" cy="645160"/>
          </a:xfrm>
          <a:prstGeom prst="rect">
            <a:avLst/>
          </a:prstGeom>
          <a:noFill/>
        </p:spPr>
        <p:txBody>
          <a:bodyPr wrap="square" rtlCol="0">
            <a:spAutoFit/>
          </a:bodyPr>
          <a:lstStyle/>
          <a:p>
            <a:pPr algn="ctr"/>
            <a:r>
              <a:rPr lang="en-US" altLang="zh-CN" sz="3600" b="1" spc="-300" dirty="0">
                <a:ln>
                  <a:solidFill>
                    <a:schemeClr val="bg1"/>
                  </a:solidFill>
                </a:ln>
                <a:solidFill>
                  <a:srgbClr val="2E9491"/>
                </a:solidFill>
                <a:effectLst/>
                <a:latin typeface="华文中宋" panose="02010600040101010101" charset="-122"/>
                <a:ea typeface="华文中宋" panose="02010600040101010101" charset="-122"/>
              </a:rPr>
              <a:t>Yahboom</a:t>
            </a:r>
            <a:endParaRPr lang="en-US" altLang="zh-CN" sz="3600" b="1" spc="-300" dirty="0">
              <a:ln>
                <a:solidFill>
                  <a:schemeClr val="bg1"/>
                </a:solidFill>
              </a:ln>
              <a:solidFill>
                <a:srgbClr val="2E9491"/>
              </a:solidFill>
              <a:effectLst/>
              <a:latin typeface="华文中宋" panose="02010600040101010101" charset="-122"/>
              <a:ea typeface="华文中宋" panose="02010600040101010101" charset="-122"/>
            </a:endParaRPr>
          </a:p>
        </p:txBody>
      </p:sp>
      <p:pic>
        <p:nvPicPr>
          <p:cNvPr id="116" name="图片 115"/>
          <p:cNvPicPr>
            <a:picLocks noChangeAspect="1"/>
          </p:cNvPicPr>
          <p:nvPr/>
        </p:nvPicPr>
        <p:blipFill>
          <a:blip r:embed="rId8" cstate="screen"/>
          <a:stretch>
            <a:fillRect/>
          </a:stretch>
        </p:blipFill>
        <p:spPr>
          <a:xfrm>
            <a:off x="4615796" y="5220393"/>
            <a:ext cx="285483" cy="309779"/>
          </a:xfrm>
          <a:prstGeom prst="rect">
            <a:avLst/>
          </a:prstGeom>
        </p:spPr>
      </p:pic>
      <p:pic>
        <p:nvPicPr>
          <p:cNvPr id="117" name="图片 116"/>
          <p:cNvPicPr>
            <a:picLocks noChangeAspect="1"/>
          </p:cNvPicPr>
          <p:nvPr/>
        </p:nvPicPr>
        <p:blipFill>
          <a:blip r:embed="rId8" cstate="screen"/>
          <a:stretch>
            <a:fillRect/>
          </a:stretch>
        </p:blipFill>
        <p:spPr>
          <a:xfrm>
            <a:off x="7309506" y="5220393"/>
            <a:ext cx="285483" cy="309779"/>
          </a:xfrm>
          <a:prstGeom prst="rect">
            <a:avLst/>
          </a:prstGeom>
        </p:spPr>
      </p:pic>
      <p:pic>
        <p:nvPicPr>
          <p:cNvPr id="119" name="图片 118"/>
          <p:cNvPicPr>
            <a:picLocks noChangeAspect="1"/>
          </p:cNvPicPr>
          <p:nvPr/>
        </p:nvPicPr>
        <p:blipFill>
          <a:blip r:embed="rId9"/>
          <a:stretch>
            <a:fillRect/>
          </a:stretch>
        </p:blipFill>
        <p:spPr>
          <a:xfrm>
            <a:off x="10898908" y="5468600"/>
            <a:ext cx="567222" cy="621625"/>
          </a:xfrm>
          <a:prstGeom prst="rect">
            <a:avLst/>
          </a:prstGeom>
        </p:spPr>
      </p:pic>
      <p:sp>
        <p:nvSpPr>
          <p:cNvPr id="23" name="PA-矩形 89"/>
          <p:cNvSpPr/>
          <p:nvPr>
            <p:custDataLst>
              <p:tags r:id="rId10"/>
            </p:custDataLst>
          </p:nvPr>
        </p:nvSpPr>
        <p:spPr>
          <a:xfrm>
            <a:off x="4196059" y="3781846"/>
            <a:ext cx="4528185" cy="768350"/>
          </a:xfrm>
          <a:prstGeom prst="rect">
            <a:avLst/>
          </a:prstGeom>
        </p:spPr>
        <p:txBody>
          <a:bodyPr wrap="none">
            <a:spAutoFit/>
          </a:bodyPr>
          <a:p>
            <a:pPr algn="ctr"/>
            <a:r>
              <a:rPr lang="zh-CN" altLang="en-US" sz="44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rPr>
              <a:t>Musical rhythm</a:t>
            </a:r>
            <a:endParaRPr lang="zh-CN" altLang="en-US" sz="4400" b="1" dirty="0">
              <a:ln w="3175">
                <a:solidFill>
                  <a:schemeClr val="tx1"/>
                </a:solidFill>
              </a:ln>
              <a:solidFill>
                <a:srgbClr val="E4151A"/>
              </a:solidFill>
              <a:effectLst/>
              <a:latin typeface="华文中宋" panose="02010600040101010101" charset="-122"/>
              <a:ea typeface="华文中宋" panose="02010600040101010101" charset="-122"/>
              <a:cs typeface="华文中宋" panose="02010600040101010101" charset="-122"/>
            </a:endParaRPr>
          </a:p>
        </p:txBody>
      </p:sp>
      <p:sp>
        <p:nvSpPr>
          <p:cNvPr id="2" name="PA-矩形 89"/>
          <p:cNvSpPr/>
          <p:nvPr>
            <p:custDataLst>
              <p:tags r:id="rId11"/>
            </p:custDataLst>
          </p:nvPr>
        </p:nvSpPr>
        <p:spPr>
          <a:xfrm>
            <a:off x="2101529" y="1363346"/>
            <a:ext cx="7860030" cy="1014730"/>
          </a:xfrm>
          <a:prstGeom prst="rect">
            <a:avLst/>
          </a:prstGeom>
        </p:spPr>
        <p:txBody>
          <a:bodyPr wrap="none">
            <a:spAutoFit/>
          </a:bodyPr>
          <a:p>
            <a:pPr algn="ctr"/>
            <a:r>
              <a:rPr lang="zh-CN" altLang="en-US" sz="6000" b="1" dirty="0">
                <a:ln w="3175">
                  <a:solidFill>
                    <a:schemeClr val="tx1"/>
                  </a:solidFill>
                </a:ln>
                <a:solidFill>
                  <a:srgbClr val="92D050"/>
                </a:solidFill>
                <a:effectLst/>
                <a:latin typeface="华文中宋" panose="02010600040101010101" charset="-122"/>
                <a:ea typeface="华文中宋" panose="02010600040101010101" charset="-122"/>
              </a:rPr>
              <a:t>Playing with Tiny bit</a:t>
            </a:r>
            <a:endParaRPr lang="zh-CN" altLang="en-US" sz="6000" b="1" dirty="0">
              <a:ln w="3175">
                <a:solidFill>
                  <a:schemeClr val="tx1"/>
                </a:solidFill>
              </a:ln>
              <a:solidFill>
                <a:srgbClr val="92D050"/>
              </a:solidFill>
              <a:effectLst/>
              <a:latin typeface="华文中宋" panose="02010600040101010101" charset="-122"/>
              <a:ea typeface="华文中宋" panose="02010600040101010101" charset="-122"/>
            </a:endParaRPr>
          </a:p>
        </p:txBody>
      </p:sp>
    </p:spTree>
    <p:custDataLst>
      <p:tags r:id="rId1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4000" advTm="6700">
        <p15:prstTrans prst="curtains"/>
      </p:transition>
    </mc:Choice>
    <mc:Fallback>
      <p:transition spd="slow" advTm="67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5800" y="356235"/>
            <a:ext cx="566420" cy="61595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540115" y="339090"/>
            <a:ext cx="622300" cy="5918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17" name="Rectangle 3"/>
          <p:cNvSpPr>
            <a:spLocks noChangeArrowheads="1"/>
          </p:cNvSpPr>
          <p:nvPr/>
        </p:nvSpPr>
        <p:spPr bwMode="auto">
          <a:xfrm>
            <a:off x="1096010" y="1082040"/>
            <a:ext cx="9793605" cy="922020"/>
          </a:xfrm>
          <a:prstGeom prst="rect">
            <a:avLst/>
          </a:prstGeom>
        </p:spPr>
        <p:txBody>
          <a:bodyPr wrap="square">
            <a:spAutoFit/>
          </a:bodyPr>
          <a:p>
            <a:pPr algn="just"/>
            <a:r>
              <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After the program is downloaded, open the power of the car. When the sound sensor detects sounds of different intensities, the lights of robot car will switch color and brightness, and the micro:bit dot matrix displays different patterns.</a:t>
            </a:r>
            <a:endPar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
        <p:nvSpPr>
          <p:cNvPr id="26" name="Rectangle 3"/>
          <p:cNvSpPr>
            <a:spLocks noChangeArrowheads="1"/>
          </p:cNvSpPr>
          <p:nvPr/>
        </p:nvSpPr>
        <p:spPr bwMode="auto">
          <a:xfrm>
            <a:off x="5486400" y="6003290"/>
            <a:ext cx="161861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pic>
        <p:nvPicPr>
          <p:cNvPr id="2" name="图片 1"/>
          <p:cNvPicPr>
            <a:picLocks noChangeAspect="1"/>
          </p:cNvPicPr>
          <p:nvPr/>
        </p:nvPicPr>
        <p:blipFill>
          <a:blip r:embed="rId3"/>
          <a:stretch>
            <a:fillRect/>
          </a:stretch>
        </p:blipFill>
        <p:spPr>
          <a:xfrm>
            <a:off x="1967230" y="2882265"/>
            <a:ext cx="3818255" cy="2865755"/>
          </a:xfrm>
          <a:prstGeom prst="rect">
            <a:avLst/>
          </a:prstGeom>
        </p:spPr>
      </p:pic>
      <p:pic>
        <p:nvPicPr>
          <p:cNvPr id="3" name="图片 2"/>
          <p:cNvPicPr>
            <a:picLocks noChangeAspect="1"/>
          </p:cNvPicPr>
          <p:nvPr/>
        </p:nvPicPr>
        <p:blipFill>
          <a:blip r:embed="rId4"/>
          <a:stretch>
            <a:fillRect/>
          </a:stretch>
        </p:blipFill>
        <p:spPr>
          <a:xfrm>
            <a:off x="6284595" y="2847975"/>
            <a:ext cx="3823335" cy="2900045"/>
          </a:xfrm>
          <a:prstGeom prst="rect">
            <a:avLst/>
          </a:prstGeom>
        </p:spPr>
      </p:pic>
      <p:sp>
        <p:nvSpPr>
          <p:cNvPr id="4" name="PA-矩形 86"/>
          <p:cNvSpPr/>
          <p:nvPr>
            <p:custDataLst>
              <p:tags r:id="rId5"/>
            </p:custDataLst>
          </p:nvPr>
        </p:nvSpPr>
        <p:spPr>
          <a:xfrm>
            <a:off x="3869803" y="392598"/>
            <a:ext cx="4670425" cy="521970"/>
          </a:xfrm>
          <a:prstGeom prst="rect">
            <a:avLst/>
          </a:prstGeom>
        </p:spPr>
        <p:txBody>
          <a:bodyPr wrap="none">
            <a:spAutoFit/>
          </a:bodyPr>
          <a:p>
            <a:pPr algn="ctr"/>
            <a:r>
              <a:rPr lang="zh-CN" altLang="en-US" sz="2800" b="1" dirty="0">
                <a:ln w="3175">
                  <a:solidFill>
                    <a:schemeClr val="tx1"/>
                  </a:solidFill>
                </a:ln>
                <a:solidFill>
                  <a:srgbClr val="E93F64"/>
                </a:solidFill>
                <a:effectLst/>
                <a:latin typeface="华文中宋" panose="02010600040101010101" charset="-122"/>
                <a:ea typeface="华文中宋" panose="02010600040101010101" charset="-122"/>
              </a:rPr>
              <a:t>Experimental phenomena</a:t>
            </a:r>
            <a:endParaRPr lang="zh-CN" altLang="en-US" sz="2800" b="1" dirty="0">
              <a:ln w="3175">
                <a:solidFill>
                  <a:schemeClr val="tx1"/>
                </a:solidFill>
              </a:ln>
              <a:solidFill>
                <a:srgbClr val="E93F64"/>
              </a:solidFill>
              <a:effectLst/>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19" name="图片 118"/>
          <p:cNvPicPr>
            <a:picLocks noChangeAspect="1"/>
          </p:cNvPicPr>
          <p:nvPr/>
        </p:nvPicPr>
        <p:blipFill>
          <a:blip r:embed="rId2"/>
          <a:stretch>
            <a:fillRect/>
          </a:stretch>
        </p:blipFill>
        <p:spPr>
          <a:xfrm>
            <a:off x="517293" y="684510"/>
            <a:ext cx="567222" cy="621625"/>
          </a:xfrm>
          <a:prstGeom prst="rect">
            <a:avLst/>
          </a:prstGeom>
        </p:spPr>
      </p:pic>
      <p:sp>
        <p:nvSpPr>
          <p:cNvPr id="3" name="PA-矩形 87"/>
          <p:cNvSpPr/>
          <p:nvPr>
            <p:custDataLst>
              <p:tags r:id="rId3"/>
            </p:custDataLst>
          </p:nvPr>
        </p:nvSpPr>
        <p:spPr>
          <a:xfrm>
            <a:off x="1834062" y="1423671"/>
            <a:ext cx="8387080" cy="645160"/>
          </a:xfrm>
          <a:prstGeom prst="rect">
            <a:avLst/>
          </a:prstGeom>
        </p:spPr>
        <p:txBody>
          <a:bodyPr wrap="none">
            <a:spAutoFit/>
          </a:bodyPr>
          <a:p>
            <a:pPr algn="ctr"/>
            <a:r>
              <a:rPr lang="zh-CN" altLang="en-US" sz="3600" b="1" dirty="0" smtClean="0">
                <a:solidFill>
                  <a:srgbClr val="0070C0"/>
                </a:solidFill>
                <a:latin typeface="Arial" panose="020B0604020202020204" pitchFamily="34" charset="0"/>
                <a:ea typeface="隶书" panose="02010509060101010101" pitchFamily="49" charset="-122"/>
                <a:cs typeface="Arial" panose="020B0604020202020204" pitchFamily="34" charset="0"/>
                <a:sym typeface="+mn-ea"/>
              </a:rPr>
              <a:t>Inspire Creativity Embrace Innovation</a:t>
            </a:r>
            <a:endParaRPr lang="zh-CN" altLang="en-US" sz="3600" b="1" dirty="0" smtClean="0">
              <a:ln w="3175">
                <a:solidFill>
                  <a:schemeClr val="tx1"/>
                </a:solidFill>
              </a:ln>
              <a:solidFill>
                <a:srgbClr val="0070C0"/>
              </a:solidFill>
              <a:effectLst/>
              <a:latin typeface="隶书" panose="02010509060101010101" pitchFamily="49" charset="-122"/>
              <a:ea typeface="隶书" panose="02010509060101010101" pitchFamily="49" charset="-122"/>
            </a:endParaRPr>
          </a:p>
        </p:txBody>
      </p:sp>
      <p:sp>
        <p:nvSpPr>
          <p:cNvPr id="4" name="Rectangle 3"/>
          <p:cNvSpPr>
            <a:spLocks noChangeArrowheads="1"/>
          </p:cNvSpPr>
          <p:nvPr/>
        </p:nvSpPr>
        <p:spPr bwMode="auto">
          <a:xfrm>
            <a:off x="3736340" y="2921000"/>
            <a:ext cx="3725545" cy="768350"/>
          </a:xfrm>
          <a:prstGeom prst="rect">
            <a:avLst/>
          </a:prstGeom>
        </p:spPr>
        <p:txBody>
          <a:bodyPr wrap="square">
            <a:spAutoFit/>
          </a:bodyPr>
          <a:p>
            <a:pPr algn="just"/>
            <a:r>
              <a:rPr lang="en-US" altLang="zh-CN" sz="4400" b="1" dirty="0" smtClean="0">
                <a:solidFill>
                  <a:schemeClr val="tx1"/>
                </a:solidFill>
                <a:latin typeface="Arial" panose="020B0604020202020204" pitchFamily="34" charset="0"/>
                <a:ea typeface="隶书" panose="02010509060101010101" pitchFamily="49" charset="-122"/>
                <a:cs typeface="Arial" panose="020B0604020202020204" pitchFamily="34" charset="0"/>
                <a:sym typeface="+mn-ea"/>
              </a:rPr>
              <a:t>Thank you!!!</a:t>
            </a:r>
            <a:endParaRPr lang="en-US" altLang="zh-CN" sz="4400" b="1" dirty="0" smtClean="0">
              <a:solidFill>
                <a:schemeClr val="tx1"/>
              </a:solidFill>
              <a:latin typeface="Arial" panose="020B0604020202020204" pitchFamily="34" charset="0"/>
              <a:ea typeface="隶书" panose="02010509060101010101" pitchFamily="49"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4300">
        <p:random/>
      </p:transition>
    </mc:Choice>
    <mc:Fallback>
      <p:transition spd="slow" advTm="43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283803" y="597126"/>
            <a:ext cx="1722139" cy="578531"/>
          </a:xfrm>
          <a:prstGeom prst="rect">
            <a:avLst/>
          </a:prstGeom>
        </p:spPr>
      </p:pic>
      <p:pic>
        <p:nvPicPr>
          <p:cNvPr id="6" name="图片 5"/>
          <p:cNvPicPr>
            <a:picLocks noChangeAspect="1"/>
          </p:cNvPicPr>
          <p:nvPr/>
        </p:nvPicPr>
        <p:blipFill>
          <a:blip r:embed="rId1"/>
          <a:stretch>
            <a:fillRect/>
          </a:stretch>
        </p:blipFill>
        <p:spPr>
          <a:xfrm>
            <a:off x="8186058" y="597126"/>
            <a:ext cx="1722139" cy="578531"/>
          </a:xfrm>
          <a:prstGeom prst="rect">
            <a:avLst/>
          </a:prstGeom>
        </p:spPr>
      </p:pic>
      <p:pic>
        <p:nvPicPr>
          <p:cNvPr id="14" name="图片 13"/>
          <p:cNvPicPr>
            <a:picLocks noChangeAspect="1"/>
          </p:cNvPicPr>
          <p:nvPr/>
        </p:nvPicPr>
        <p:blipFill>
          <a:blip r:embed="rId2" cstate="screen"/>
          <a:stretch>
            <a:fillRect/>
          </a:stretch>
        </p:blipFill>
        <p:spPr>
          <a:xfrm>
            <a:off x="7367898" y="1396637"/>
            <a:ext cx="203612" cy="198300"/>
          </a:xfrm>
          <a:prstGeom prst="rect">
            <a:avLst/>
          </a:prstGeom>
        </p:spPr>
      </p:pic>
      <p:pic>
        <p:nvPicPr>
          <p:cNvPr id="48" name="图片 47"/>
          <p:cNvPicPr>
            <a:picLocks noChangeAspect="1"/>
          </p:cNvPicPr>
          <p:nvPr/>
        </p:nvPicPr>
        <p:blipFill>
          <a:blip r:embed="rId3" cstate="screen"/>
          <a:stretch>
            <a:fillRect/>
          </a:stretch>
        </p:blipFill>
        <p:spPr>
          <a:xfrm rot="10970893">
            <a:off x="11096010" y="5468193"/>
            <a:ext cx="905091" cy="1105332"/>
          </a:xfrm>
          <a:prstGeom prst="rect">
            <a:avLst/>
          </a:prstGeom>
        </p:spPr>
      </p:pic>
      <p:sp>
        <p:nvSpPr>
          <p:cNvPr id="49" name="任意多边形: 形状 48"/>
          <p:cNvSpPr/>
          <p:nvPr/>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PA-组合 108"/>
          <p:cNvGrpSpPr/>
          <p:nvPr>
            <p:custDataLst>
              <p:tags r:id="rId4"/>
            </p:custDataLst>
          </p:nvPr>
        </p:nvGrpSpPr>
        <p:grpSpPr>
          <a:xfrm>
            <a:off x="0" y="5446388"/>
            <a:ext cx="1123786" cy="1974959"/>
            <a:chOff x="2261078" y="2009445"/>
            <a:chExt cx="1701905" cy="2990954"/>
          </a:xfrm>
        </p:grpSpPr>
        <p:sp>
          <p:nvSpPr>
            <p:cNvPr id="51" name="PA-任意多边形 106"/>
            <p:cNvSpPr/>
            <p:nvPr>
              <p:custDataLst>
                <p:tags r:id="rId5"/>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PA-图片 88"/>
            <p:cNvPicPr>
              <a:picLocks noChangeAspect="1"/>
            </p:cNvPicPr>
            <p:nvPr>
              <p:custDataLst>
                <p:tags r:id="rId6"/>
              </p:custDataLst>
            </p:nvPr>
          </p:nvPicPr>
          <p:blipFill>
            <a:blip r:embed="rId7" cstate="screen"/>
            <a:stretch>
              <a:fillRect/>
            </a:stretch>
          </p:blipFill>
          <p:spPr>
            <a:xfrm>
              <a:off x="2286479" y="2009445"/>
              <a:ext cx="1676504" cy="1657453"/>
            </a:xfrm>
            <a:prstGeom prst="rect">
              <a:avLst/>
            </a:prstGeom>
          </p:spPr>
        </p:pic>
      </p:grpSp>
      <p:sp>
        <p:nvSpPr>
          <p:cNvPr id="11" name="Rectangle 3"/>
          <p:cNvSpPr>
            <a:spLocks noChangeArrowheads="1"/>
          </p:cNvSpPr>
          <p:nvPr/>
        </p:nvSpPr>
        <p:spPr bwMode="auto">
          <a:xfrm>
            <a:off x="5795645" y="5821680"/>
            <a:ext cx="137604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7" name="PA-矩形 7"/>
          <p:cNvSpPr/>
          <p:nvPr>
            <p:custDataLst>
              <p:tags r:id="rId8"/>
            </p:custDataLst>
          </p:nvPr>
        </p:nvSpPr>
        <p:spPr>
          <a:xfrm>
            <a:off x="4913612" y="407046"/>
            <a:ext cx="2658110" cy="768350"/>
          </a:xfrm>
          <a:prstGeom prst="rect">
            <a:avLst/>
          </a:prstGeom>
        </p:spPr>
        <p:txBody>
          <a:bodyPr wrap="none">
            <a:spAutoFit/>
          </a:bodyPr>
          <a:p>
            <a:pPr algn="ctr"/>
            <a:r>
              <a:rPr lang="zh-CN" altLang="en-US" sz="4400" b="1" dirty="0">
                <a:ln w="3175">
                  <a:solidFill>
                    <a:schemeClr val="tx1"/>
                  </a:solidFill>
                </a:ln>
                <a:solidFill>
                  <a:schemeClr val="accent4"/>
                </a:solidFill>
                <a:effectLst/>
                <a:latin typeface="华文中宋" panose="02010600040101010101" charset="-122"/>
                <a:ea typeface="华文中宋" panose="02010600040101010101" charset="-122"/>
                <a:cs typeface="Arial" panose="020B0604020202020204" pitchFamily="34" charset="0"/>
              </a:rPr>
              <a:t>Contents</a:t>
            </a:r>
            <a:endParaRPr lang="zh-CN" altLang="en-US" sz="4400" b="1" dirty="0">
              <a:ln w="3175">
                <a:solidFill>
                  <a:schemeClr val="tx1"/>
                </a:solidFill>
              </a:ln>
              <a:solidFill>
                <a:schemeClr val="accent4"/>
              </a:solidFill>
              <a:effectLst/>
              <a:latin typeface="华文中宋" panose="02010600040101010101" charset="-122"/>
              <a:ea typeface="华文中宋" panose="02010600040101010101" charset="-122"/>
              <a:cs typeface="Arial" panose="020B0604020202020204" pitchFamily="34" charset="0"/>
            </a:endParaRPr>
          </a:p>
        </p:txBody>
      </p:sp>
      <p:grpSp>
        <p:nvGrpSpPr>
          <p:cNvPr id="12" name="组合 11"/>
          <p:cNvGrpSpPr/>
          <p:nvPr/>
        </p:nvGrpSpPr>
        <p:grpSpPr>
          <a:xfrm>
            <a:off x="1000168" y="2246482"/>
            <a:ext cx="2805371" cy="587302"/>
            <a:chOff x="1037739" y="2478488"/>
            <a:chExt cx="3007000" cy="590300"/>
          </a:xfrm>
        </p:grpSpPr>
        <p:sp>
          <p:nvSpPr>
            <p:cNvPr id="15" name="矩形 14"/>
            <p:cNvSpPr/>
            <p:nvPr/>
          </p:nvSpPr>
          <p:spPr>
            <a:xfrm>
              <a:off x="1273921" y="2478622"/>
              <a:ext cx="2465955" cy="524634"/>
            </a:xfrm>
            <a:prstGeom prst="rect">
              <a:avLst/>
            </a:prstGeom>
            <a:noFill/>
          </p:spPr>
          <p:txBody>
            <a:bodyPr wrap="square" rtlCol="0">
              <a:spAutoFit/>
            </a:bodyPr>
            <a:p>
              <a:pPr algn="ctr"/>
              <a:r>
                <a:rPr 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sym typeface="+mn-ea"/>
                </a:rPr>
                <a:t>Preparation</a:t>
              </a:r>
              <a:endParaRPr lang="en-US" sz="2800" b="1" spc="-300" dirty="0">
                <a:ln w="3175">
                  <a:solidFill>
                    <a:schemeClr val="tx1"/>
                  </a:solidFill>
                </a:ln>
                <a:solidFill>
                  <a:schemeClr val="tx1"/>
                </a:solidFill>
                <a:effectLst/>
                <a:latin typeface="华文中宋" panose="02010600040101010101" charset="-122"/>
                <a:ea typeface="华文中宋" panose="02010600040101010101" charset="-122"/>
                <a:sym typeface="+mn-ea"/>
              </a:endParaRPr>
            </a:p>
          </p:txBody>
        </p:sp>
        <p:sp>
          <p:nvSpPr>
            <p:cNvPr id="16" name="矩形: 圆角 23"/>
            <p:cNvSpPr/>
            <p:nvPr/>
          </p:nvSpPr>
          <p:spPr>
            <a:xfrm>
              <a:off x="1037739" y="2478488"/>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p:cNvPicPr>
            <a:picLocks noChangeAspect="1"/>
          </p:cNvPicPr>
          <p:nvPr/>
        </p:nvPicPr>
        <p:blipFill>
          <a:blip r:embed="rId9" cstate="screen">
            <a:extLst>
              <a:ext uri="{96DAC541-7B7A-43D3-8B79-37D633B846F1}">
                <asvg:svgBlip xmlns:asvg="http://schemas.microsoft.com/office/drawing/2016/SVG/main" r:embed="rId10"/>
              </a:ext>
            </a:extLst>
          </a:blip>
          <a:stretch>
            <a:fillRect/>
          </a:stretch>
        </p:blipFill>
        <p:spPr>
          <a:xfrm>
            <a:off x="799938" y="2149842"/>
            <a:ext cx="420347" cy="684019"/>
          </a:xfrm>
          <a:prstGeom prst="rect">
            <a:avLst/>
          </a:prstGeom>
        </p:spPr>
      </p:pic>
      <p:grpSp>
        <p:nvGrpSpPr>
          <p:cNvPr id="18" name="组合 17"/>
          <p:cNvGrpSpPr/>
          <p:nvPr/>
        </p:nvGrpSpPr>
        <p:grpSpPr>
          <a:xfrm>
            <a:off x="4850831" y="2188830"/>
            <a:ext cx="2805371" cy="603043"/>
            <a:chOff x="998943" y="2420542"/>
            <a:chExt cx="3007000" cy="606122"/>
          </a:xfrm>
        </p:grpSpPr>
        <p:sp>
          <p:nvSpPr>
            <p:cNvPr id="19" name="矩形 18"/>
            <p:cNvSpPr/>
            <p:nvPr/>
          </p:nvSpPr>
          <p:spPr>
            <a:xfrm>
              <a:off x="1279367" y="2420542"/>
              <a:ext cx="2636115" cy="586545"/>
            </a:xfrm>
            <a:prstGeom prst="rect">
              <a:avLst/>
            </a:prstGeom>
            <a:noFill/>
          </p:spPr>
          <p:txBody>
            <a:bodyPr wrap="square" rtlCol="0">
              <a:spAutoFit/>
            </a:bodyPr>
            <a:p>
              <a:pPr algn="ctr"/>
              <a:r>
                <a:rPr lang="en-US" altLang="zh-CN" sz="32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Learning </a:t>
              </a:r>
              <a:r>
                <a:rPr lang="zh-CN" altLang="en-US" sz="32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goal</a:t>
              </a:r>
              <a:endParaRPr lang="zh-CN" altLang="en-US" sz="32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endParaRPr>
            </a:p>
          </p:txBody>
        </p:sp>
        <p:sp>
          <p:nvSpPr>
            <p:cNvPr id="20" name="矩形: 圆角 54"/>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1" name="图片 20"/>
          <p:cNvPicPr>
            <a:picLocks noChangeAspect="1"/>
          </p:cNvPicPr>
          <p:nvPr/>
        </p:nvPicPr>
        <p:blipFill>
          <a:blip r:embed="rId11" cstate="screen">
            <a:extLst>
              <a:ext uri="{96DAC541-7B7A-43D3-8B79-37D633B846F1}">
                <asvg:svgBlip xmlns:asvg="http://schemas.microsoft.com/office/drawing/2016/SVG/main" r:embed="rId12"/>
              </a:ext>
            </a:extLst>
          </a:blip>
          <a:stretch>
            <a:fillRect/>
          </a:stretch>
        </p:blipFill>
        <p:spPr>
          <a:xfrm>
            <a:off x="4686796" y="2160026"/>
            <a:ext cx="511054" cy="643048"/>
          </a:xfrm>
          <a:prstGeom prst="rect">
            <a:avLst/>
          </a:prstGeom>
        </p:spPr>
      </p:pic>
      <p:grpSp>
        <p:nvGrpSpPr>
          <p:cNvPr id="22" name="组合 21"/>
          <p:cNvGrpSpPr/>
          <p:nvPr/>
        </p:nvGrpSpPr>
        <p:grpSpPr>
          <a:xfrm>
            <a:off x="8682833" y="2204576"/>
            <a:ext cx="2805371" cy="587302"/>
            <a:chOff x="1101039" y="2436364"/>
            <a:chExt cx="3007000" cy="590300"/>
          </a:xfrm>
        </p:grpSpPr>
        <p:sp>
          <p:nvSpPr>
            <p:cNvPr id="23" name="矩形 22"/>
            <p:cNvSpPr/>
            <p:nvPr/>
          </p:nvSpPr>
          <p:spPr>
            <a:xfrm>
              <a:off x="1269837" y="2500188"/>
              <a:ext cx="2837584" cy="524634"/>
            </a:xfrm>
            <a:prstGeom prst="rect">
              <a:avLst/>
            </a:prstGeom>
            <a:noFill/>
          </p:spPr>
          <p:txBody>
            <a:bodyPr wrap="square" rtlCol="0">
              <a:spAutoFit/>
            </a:bodyPr>
            <a:p>
              <a:pPr algn="ctr"/>
              <a:r>
                <a:rPr lang="en-US" altLang="zh-CN"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Search for blocks</a:t>
              </a:r>
              <a:endParaRPr lang="en-US" altLang="zh-CN"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endParaRPr>
            </a:p>
          </p:txBody>
        </p:sp>
        <p:sp>
          <p:nvSpPr>
            <p:cNvPr id="25" name="矩形: 圆角 58"/>
            <p:cNvSpPr/>
            <p:nvPr/>
          </p:nvSpPr>
          <p:spPr>
            <a:xfrm>
              <a:off x="1101039"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7" name="图片 26"/>
          <p:cNvPicPr>
            <a:picLocks noChangeAspect="1"/>
          </p:cNvPicPr>
          <p:nvPr/>
        </p:nvPicPr>
        <p:blipFill>
          <a:blip r:embed="rId13" cstate="screen">
            <a:extLst>
              <a:ext uri="{96DAC541-7B7A-43D3-8B79-37D633B846F1}">
                <asvg:svgBlip xmlns:asvg="http://schemas.microsoft.com/office/drawing/2016/SVG/main" r:embed="rId14"/>
              </a:ext>
            </a:extLst>
          </a:blip>
          <a:stretch>
            <a:fillRect/>
          </a:stretch>
        </p:blipFill>
        <p:spPr>
          <a:xfrm>
            <a:off x="8423548" y="2201764"/>
            <a:ext cx="511054" cy="559571"/>
          </a:xfrm>
          <a:prstGeom prst="rect">
            <a:avLst/>
          </a:prstGeom>
        </p:spPr>
      </p:pic>
      <p:grpSp>
        <p:nvGrpSpPr>
          <p:cNvPr id="28" name="组合 27"/>
          <p:cNvGrpSpPr/>
          <p:nvPr/>
        </p:nvGrpSpPr>
        <p:grpSpPr>
          <a:xfrm>
            <a:off x="1000168" y="3402474"/>
            <a:ext cx="2805371" cy="587508"/>
            <a:chOff x="1037739" y="2419131"/>
            <a:chExt cx="3007000" cy="590508"/>
          </a:xfrm>
        </p:grpSpPr>
        <p:sp>
          <p:nvSpPr>
            <p:cNvPr id="29" name="矩形 28"/>
            <p:cNvSpPr/>
            <p:nvPr/>
          </p:nvSpPr>
          <p:spPr>
            <a:xfrm>
              <a:off x="1273921" y="2485004"/>
              <a:ext cx="2755227" cy="524635"/>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Combine blocks</a:t>
              </a:r>
              <a:endParaRPr lang="zh-CN" alt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endParaRPr>
            </a:p>
          </p:txBody>
        </p:sp>
        <p:sp>
          <p:nvSpPr>
            <p:cNvPr id="30" name="矩形: 圆角 62"/>
            <p:cNvSpPr/>
            <p:nvPr/>
          </p:nvSpPr>
          <p:spPr>
            <a:xfrm>
              <a:off x="1037739" y="2419131"/>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1" name="图片 30"/>
          <p:cNvPicPr>
            <a:picLocks noChangeAspect="1"/>
          </p:cNvPicPr>
          <p:nvPr/>
        </p:nvPicPr>
        <p:blipFill>
          <a:blip r:embed="rId15" cstate="screen">
            <a:extLst>
              <a:ext uri="{96DAC541-7B7A-43D3-8B79-37D633B846F1}">
                <asvg:svgBlip xmlns:asvg="http://schemas.microsoft.com/office/drawing/2016/SVG/main" r:embed="rId16"/>
              </a:ext>
            </a:extLst>
          </a:blip>
          <a:stretch>
            <a:fillRect/>
          </a:stretch>
        </p:blipFill>
        <p:spPr>
          <a:xfrm>
            <a:off x="799938" y="3349155"/>
            <a:ext cx="511054" cy="694886"/>
          </a:xfrm>
          <a:prstGeom prst="rect">
            <a:avLst/>
          </a:prstGeom>
        </p:spPr>
      </p:pic>
      <p:grpSp>
        <p:nvGrpSpPr>
          <p:cNvPr id="32" name="组合 31"/>
          <p:cNvGrpSpPr/>
          <p:nvPr/>
        </p:nvGrpSpPr>
        <p:grpSpPr>
          <a:xfrm>
            <a:off x="4850765" y="3419475"/>
            <a:ext cx="4415155" cy="587219"/>
            <a:chOff x="998943" y="2436364"/>
            <a:chExt cx="3007000" cy="590300"/>
          </a:xfrm>
        </p:grpSpPr>
        <p:sp>
          <p:nvSpPr>
            <p:cNvPr id="33" name="矩形 32"/>
            <p:cNvSpPr/>
            <p:nvPr/>
          </p:nvSpPr>
          <p:spPr>
            <a:xfrm>
              <a:off x="1177122" y="2452961"/>
              <a:ext cx="2818441" cy="524709"/>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rPr>
                <a:t>Experimental phenomena</a:t>
              </a:r>
              <a:endParaRPr lang="zh-CN" altLang="en-US" sz="2800" b="1" spc="-300" dirty="0">
                <a:ln>
                  <a:solidFill>
                    <a:schemeClr val="bg1"/>
                  </a:solidFill>
                </a:ln>
                <a:solidFill>
                  <a:schemeClr val="tx1">
                    <a:lumMod val="75000"/>
                    <a:lumOff val="25000"/>
                  </a:schemeClr>
                </a:solidFill>
                <a:effectLst/>
                <a:latin typeface="华文中宋" panose="02010600040101010101" charset="-122"/>
                <a:ea typeface="华文中宋" panose="02010600040101010101" charset="-122"/>
              </a:endParaRPr>
            </a:p>
          </p:txBody>
        </p:sp>
        <p:sp>
          <p:nvSpPr>
            <p:cNvPr id="34" name="矩形: 圆角 66"/>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5" name="图片 34"/>
          <p:cNvPicPr>
            <a:picLocks noChangeAspect="1"/>
          </p:cNvPicPr>
          <p:nvPr/>
        </p:nvPicPr>
        <p:blipFill>
          <a:blip r:embed="rId17" cstate="screen">
            <a:extLst>
              <a:ext uri="{96DAC541-7B7A-43D3-8B79-37D633B846F1}">
                <asvg:svgBlip xmlns:asvg="http://schemas.microsoft.com/office/drawing/2016/SVG/main" r:embed="rId18"/>
              </a:ext>
            </a:extLst>
          </a:blip>
          <a:stretch>
            <a:fillRect/>
          </a:stretch>
        </p:blipFill>
        <p:spPr>
          <a:xfrm>
            <a:off x="4686796" y="3420028"/>
            <a:ext cx="511054" cy="553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12800">
        <p:random/>
      </p:transition>
    </mc:Choice>
    <mc:Fallback>
      <p:transition spd="slow" advTm="128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365750" y="5864860"/>
            <a:ext cx="146050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4" name="PA-矩形 86"/>
          <p:cNvSpPr/>
          <p:nvPr>
            <p:custDataLst>
              <p:tags r:id="rId3"/>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panose="02010600040101010101" charset="-122"/>
                <a:ea typeface="华文中宋" panose="02010600040101010101" charset="-122"/>
              </a:rPr>
              <a:t>Preparation</a:t>
            </a:r>
            <a:endParaRPr lang="zh-CN" altLang="en-US" sz="3600" b="1" dirty="0">
              <a:ln w="3175">
                <a:solidFill>
                  <a:schemeClr val="tx1"/>
                </a:solidFill>
              </a:ln>
              <a:solidFill>
                <a:srgbClr val="00B0F0"/>
              </a:solidFill>
              <a:effectLst/>
              <a:latin typeface="华文中宋" panose="02010600040101010101" charset="-122"/>
              <a:ea typeface="华文中宋" panose="02010600040101010101" charset="-122"/>
            </a:endParaRPr>
          </a:p>
        </p:txBody>
      </p:sp>
      <p:pic>
        <p:nvPicPr>
          <p:cNvPr id="5" name="图片 4"/>
          <p:cNvPicPr>
            <a:picLocks noChangeAspect="1"/>
          </p:cNvPicPr>
          <p:nvPr/>
        </p:nvPicPr>
        <p:blipFill>
          <a:blip r:embed="rId4"/>
          <a:stretch>
            <a:fillRect/>
          </a:stretch>
        </p:blipFill>
        <p:spPr>
          <a:xfrm>
            <a:off x="1667510" y="1131851"/>
            <a:ext cx="404635" cy="454436"/>
          </a:xfrm>
          <a:prstGeom prst="rect">
            <a:avLst/>
          </a:prstGeom>
        </p:spPr>
      </p:pic>
      <p:sp>
        <p:nvSpPr>
          <p:cNvPr id="6" name="Rectangle 3"/>
          <p:cNvSpPr>
            <a:spLocks noChangeArrowheads="1"/>
          </p:cNvSpPr>
          <p:nvPr/>
        </p:nvSpPr>
        <p:spPr bwMode="auto">
          <a:xfrm>
            <a:off x="1776095" y="1664335"/>
            <a:ext cx="9074150" cy="922020"/>
          </a:xfrm>
          <a:prstGeom prst="rect">
            <a:avLst/>
          </a:prstGeom>
        </p:spPr>
        <p:txBody>
          <a:bodyPr wrap="square">
            <a:spAutoFit/>
          </a:bodyPr>
          <a:p>
            <a:pPr algn="just"/>
            <a:r>
              <a:rPr lang="zh-CN" altLang="en-US" b="1" dirty="0">
                <a:solidFill>
                  <a:srgbClr val="FF0000"/>
                </a:solidFill>
                <a:latin typeface="华文中宋" panose="02010600040101010101" charset="-122"/>
                <a:ea typeface="华文中宋" panose="02010600040101010101" charset="-122"/>
                <a:cs typeface="华文中宋" panose="02010600040101010101" charset="-122"/>
              </a:rPr>
              <a:t>! ! ! </a:t>
            </a:r>
            <a:r>
              <a:rPr lang="en-US" altLang="zh-CN" b="1" dirty="0">
                <a:solidFill>
                  <a:srgbClr val="FF0000"/>
                </a:solidFill>
                <a:latin typeface="华文中宋" panose="02010600040101010101" charset="-122"/>
                <a:ea typeface="华文中宋" panose="02010600040101010101" charset="-122"/>
                <a:cs typeface="华文中宋" panose="02010600040101010101" charset="-122"/>
              </a:rPr>
              <a:t>Note</a:t>
            </a:r>
            <a:r>
              <a:rPr lang="zh-CN" altLang="en-US" b="1" dirty="0">
                <a:solidFill>
                  <a:srgbClr val="FF0000"/>
                </a:solidFill>
                <a:latin typeface="华文中宋" panose="02010600040101010101" charset="-122"/>
                <a:ea typeface="华文中宋" panose="02010600040101010101" charset="-122"/>
                <a:cs typeface="华文中宋" panose="02010600040101010101" charset="-122"/>
              </a:rPr>
              <a:t>:</a:t>
            </a:r>
            <a:endParaRPr lang="zh-CN" altLang="en-US" b="1" dirty="0">
              <a:solidFill>
                <a:srgbClr val="FF0000"/>
              </a:solidFill>
              <a:latin typeface="华文中宋" panose="02010600040101010101" charset="-122"/>
              <a:ea typeface="华文中宋" panose="02010600040101010101" charset="-122"/>
              <a:cs typeface="华文中宋" panose="02010600040101010101" charset="-122"/>
            </a:endParaRPr>
          </a:p>
          <a:p>
            <a:pPr algn="just"/>
            <a:r>
              <a:rPr lang="zh-CN" altLang="en-US" b="1" dirty="0">
                <a:solidFill>
                  <a:srgbClr val="FF0000"/>
                </a:solidFill>
                <a:latin typeface="华文中宋" panose="02010600040101010101" charset="-122"/>
                <a:ea typeface="华文中宋" panose="02010600040101010101" charset="-122"/>
                <a:cs typeface="华文中宋" panose="02010600040101010101" charset="-122"/>
              </a:rPr>
              <a:t>In this experiment, we need to install the jumper cap in the position shown below.</a:t>
            </a:r>
            <a:endParaRPr lang="zh-CN" altLang="en-US" b="1" dirty="0">
              <a:solidFill>
                <a:srgbClr val="FF0000"/>
              </a:solidFill>
              <a:latin typeface="华文中宋" panose="02010600040101010101" charset="-122"/>
              <a:ea typeface="华文中宋" panose="02010600040101010101" charset="-122"/>
              <a:cs typeface="华文中宋" panose="02010600040101010101" charset="-122"/>
            </a:endParaRPr>
          </a:p>
        </p:txBody>
      </p:sp>
      <p:pic>
        <p:nvPicPr>
          <p:cNvPr id="7" name="图片 6"/>
          <p:cNvPicPr>
            <a:picLocks noChangeAspect="1"/>
          </p:cNvPicPr>
          <p:nvPr/>
        </p:nvPicPr>
        <p:blipFill>
          <a:blip r:embed="rId5"/>
          <a:stretch>
            <a:fillRect/>
          </a:stretch>
        </p:blipFill>
        <p:spPr>
          <a:xfrm>
            <a:off x="4248785" y="2686050"/>
            <a:ext cx="3554730" cy="3077845"/>
          </a:xfrm>
          <a:prstGeom prst="rect">
            <a:avLst/>
          </a:prstGeom>
        </p:spPr>
      </p:pic>
      <p:sp>
        <p:nvSpPr>
          <p:cNvPr id="8" name="Rectangle 3"/>
          <p:cNvSpPr>
            <a:spLocks noChangeArrowheads="1"/>
          </p:cNvSpPr>
          <p:nvPr/>
        </p:nvSpPr>
        <p:spPr bwMode="auto">
          <a:xfrm>
            <a:off x="2072005" y="1067435"/>
            <a:ext cx="7345680" cy="398780"/>
          </a:xfrm>
          <a:prstGeom prst="rect">
            <a:avLst/>
          </a:prstGeom>
        </p:spPr>
        <p:txBody>
          <a:bodyPr wrap="square">
            <a:spAutoFit/>
          </a:bodyPr>
          <a:p>
            <a:pPr algn="just"/>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The position of the Voice sensor module in the robot</a:t>
            </a:r>
            <a:r>
              <a:rPr lang="en-US" altLang="zh-CN" sz="20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 </a:t>
            </a:r>
            <a:endParaRPr lang="zh-CN" altLang="en-US" sz="20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33445" y="348615"/>
            <a:ext cx="537210" cy="44196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7960995" y="317500"/>
            <a:ext cx="556260" cy="48514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319395" y="5924550"/>
            <a:ext cx="155321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pic>
        <p:nvPicPr>
          <p:cNvPr id="3" name="图片 2"/>
          <p:cNvPicPr>
            <a:picLocks noChangeAspect="1"/>
          </p:cNvPicPr>
          <p:nvPr/>
        </p:nvPicPr>
        <p:blipFill>
          <a:blip r:embed="rId3"/>
          <a:stretch>
            <a:fillRect/>
          </a:stretch>
        </p:blipFill>
        <p:spPr>
          <a:xfrm>
            <a:off x="3895725" y="1641475"/>
            <a:ext cx="4400550" cy="3978910"/>
          </a:xfrm>
          <a:prstGeom prst="rect">
            <a:avLst/>
          </a:prstGeom>
        </p:spPr>
      </p:pic>
      <p:sp>
        <p:nvSpPr>
          <p:cNvPr id="4" name="PA-矩形 86"/>
          <p:cNvSpPr/>
          <p:nvPr>
            <p:custDataLst>
              <p:tags r:id="rId4"/>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panose="02010600040101010101" charset="-122"/>
                <a:ea typeface="华文中宋" panose="02010600040101010101" charset="-122"/>
              </a:rPr>
              <a:t>Preparation</a:t>
            </a:r>
            <a:endParaRPr lang="zh-CN" altLang="en-US" sz="3600" b="1" dirty="0">
              <a:ln w="3175">
                <a:solidFill>
                  <a:schemeClr val="tx1"/>
                </a:solidFill>
              </a:ln>
              <a:solidFill>
                <a:srgbClr val="00B0F0"/>
              </a:solidFill>
              <a:effectLst/>
              <a:latin typeface="华文中宋" panose="02010600040101010101" charset="-122"/>
              <a:ea typeface="华文中宋" panose="02010600040101010101" charset="-122"/>
            </a:endParaRPr>
          </a:p>
        </p:txBody>
      </p:sp>
      <p:sp>
        <p:nvSpPr>
          <p:cNvPr id="2" name="Rectangle 3"/>
          <p:cNvSpPr>
            <a:spLocks noChangeArrowheads="1"/>
          </p:cNvSpPr>
          <p:nvPr/>
        </p:nvSpPr>
        <p:spPr bwMode="auto">
          <a:xfrm>
            <a:off x="1379855" y="942975"/>
            <a:ext cx="9323705" cy="398780"/>
          </a:xfrm>
          <a:prstGeom prst="rect">
            <a:avLst/>
          </a:prstGeom>
        </p:spPr>
        <p:txBody>
          <a:bodyPr wrap="square">
            <a:spAutoFit/>
          </a:bodyPr>
          <a:p>
            <a:pPr algn="just"/>
            <a:r>
              <a:rPr lang="zh-CN" altLang="en-US" sz="20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In the picture shown below, the </a:t>
            </a:r>
            <a:r>
              <a:rPr lang="en-US" altLang="zh-CN" sz="20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voice sensor</a:t>
            </a:r>
            <a:r>
              <a:rPr lang="zh-CN" altLang="en-US" sz="20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 module </a:t>
            </a:r>
            <a:r>
              <a:rPr lang="en-US" altLang="zh-CN" sz="20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with </a:t>
            </a:r>
            <a:r>
              <a:rPr lang="zh-CN" altLang="en-US" sz="20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red wire frame.</a:t>
            </a:r>
            <a:endParaRPr lang="zh-CN" altLang="en-US" sz="20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33445" y="348615"/>
            <a:ext cx="537210" cy="44196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7960995" y="317500"/>
            <a:ext cx="556260" cy="48514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485765" y="5916295"/>
            <a:ext cx="151955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3" name="PA-矩形 86"/>
          <p:cNvSpPr/>
          <p:nvPr>
            <p:custDataLst>
              <p:tags r:id="rId3"/>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panose="02010600040101010101" charset="-122"/>
                <a:ea typeface="华文中宋" panose="02010600040101010101" charset="-122"/>
              </a:rPr>
              <a:t>Preparation</a:t>
            </a:r>
            <a:endParaRPr lang="zh-CN" altLang="en-US" sz="3600" b="1" dirty="0">
              <a:ln w="3175">
                <a:solidFill>
                  <a:schemeClr val="tx1"/>
                </a:solidFill>
              </a:ln>
              <a:solidFill>
                <a:srgbClr val="00B0F0"/>
              </a:solidFill>
              <a:effectLst/>
              <a:latin typeface="华文中宋" panose="02010600040101010101" charset="-122"/>
              <a:ea typeface="华文中宋" panose="02010600040101010101" charset="-122"/>
            </a:endParaRPr>
          </a:p>
        </p:txBody>
      </p:sp>
      <p:sp>
        <p:nvSpPr>
          <p:cNvPr id="5" name="Rectangle 3"/>
          <p:cNvSpPr>
            <a:spLocks noChangeArrowheads="1"/>
          </p:cNvSpPr>
          <p:nvPr/>
        </p:nvSpPr>
        <p:spPr bwMode="auto">
          <a:xfrm>
            <a:off x="1386840" y="1421130"/>
            <a:ext cx="9718040" cy="2953385"/>
          </a:xfrm>
          <a:prstGeom prst="rect">
            <a:avLst/>
          </a:prstGeom>
        </p:spPr>
        <p:txBody>
          <a:bodyPr wrap="square">
            <a:spAutoFit/>
          </a:bodyPr>
          <a:p>
            <a:pPr algn="l"/>
            <a:r>
              <a:rPr lang="zh-CN" sz="24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Programming method</a:t>
            </a:r>
            <a:r>
              <a:rPr lang="en-US" altLang="zh-CN" sz="24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a:t>
            </a:r>
            <a:endParaRPr lang="zh-CN" sz="24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a:p>
            <a:pPr algn="l"/>
            <a:r>
              <a:rPr b="1" dirty="0">
                <a:solidFill>
                  <a:srgbClr val="FF0000"/>
                </a:solidFill>
                <a:latin typeface="华文中宋" panose="02010600040101010101" charset="-122"/>
                <a:ea typeface="华文中宋" panose="02010600040101010101" charset="-122"/>
                <a:cs typeface="华文中宋" panose="02010600040101010101" charset="-122"/>
              </a:rPr>
              <a:t>Mode 1 online programming:</a:t>
            </a:r>
            <a:r>
              <a:rPr b="1" dirty="0">
                <a:latin typeface="华文中宋" panose="02010600040101010101" charset="-122"/>
                <a:ea typeface="华文中宋" panose="02010600040101010101" charset="-122"/>
                <a:cs typeface="华文中宋" panose="02010600040101010101" charset="-122"/>
              </a:rPr>
              <a:t> First, we need to connect the micro:bit to the computer by USB cable. The computer will pop up a USB flash drive and click on the URL in the USB flash drive:</a:t>
            </a:r>
            <a:r>
              <a:rPr b="1" dirty="0">
                <a:solidFill>
                  <a:srgbClr val="0070C0"/>
                </a:solidFill>
                <a:latin typeface="华文中宋" panose="02010600040101010101" charset="-122"/>
                <a:ea typeface="华文中宋" panose="02010600040101010101" charset="-122"/>
                <a:cs typeface="华文中宋" panose="02010600040101010101" charset="-122"/>
              </a:rPr>
              <a:t> http://microbit.org/</a:t>
            </a:r>
            <a:r>
              <a:rPr b="1" dirty="0">
                <a:latin typeface="华文中宋" panose="02010600040101010101" charset="-122"/>
                <a:ea typeface="华文中宋" panose="02010600040101010101" charset="-122"/>
                <a:cs typeface="华文中宋" panose="02010600040101010101" charset="-122"/>
              </a:rPr>
              <a:t> to enter the programming interface. Add the Yahboom package</a:t>
            </a:r>
            <a:r>
              <a:rPr lang="en-US" b="1" dirty="0">
                <a:latin typeface="华文中宋" panose="02010600040101010101" charset="-122"/>
                <a:ea typeface="华文中宋" panose="02010600040101010101" charset="-122"/>
                <a:cs typeface="华文中宋" panose="02010600040101010101" charset="-122"/>
              </a:rPr>
              <a:t>:</a:t>
            </a:r>
            <a:r>
              <a:rPr b="1" dirty="0">
                <a:latin typeface="华文中宋" panose="02010600040101010101" charset="-122"/>
                <a:ea typeface="华文中宋" panose="02010600040101010101" charset="-122"/>
                <a:cs typeface="华文中宋" panose="02010600040101010101" charset="-122"/>
              </a:rPr>
              <a:t> </a:t>
            </a:r>
            <a:r>
              <a:rPr b="1" dirty="0">
                <a:solidFill>
                  <a:srgbClr val="FF0000"/>
                </a:solidFill>
                <a:latin typeface="华文中宋" panose="02010600040101010101" charset="-122"/>
                <a:ea typeface="华文中宋" panose="02010600040101010101" charset="-122"/>
                <a:cs typeface="华文中宋" panose="02010600040101010101" charset="-122"/>
                <a:sym typeface="+mn-ea"/>
              </a:rPr>
              <a:t>https://github.com/lzty634158/</a:t>
            </a:r>
            <a:r>
              <a:rPr lang="en-US" b="1" dirty="0">
                <a:solidFill>
                  <a:srgbClr val="FF0000"/>
                </a:solidFill>
                <a:latin typeface="华文中宋" panose="02010600040101010101" charset="-122"/>
                <a:ea typeface="华文中宋" panose="02010600040101010101" charset="-122"/>
                <a:cs typeface="华文中宋" panose="02010600040101010101" charset="-122"/>
                <a:sym typeface="+mn-ea"/>
              </a:rPr>
              <a:t>Tiny-bit</a:t>
            </a:r>
            <a:r>
              <a:rPr b="1" dirty="0">
                <a:latin typeface="华文中宋" panose="02010600040101010101" charset="-122"/>
                <a:ea typeface="华文中宋" panose="02010600040101010101" charset="-122"/>
                <a:cs typeface="华文中宋" panose="02010600040101010101" charset="-122"/>
              </a:rPr>
              <a:t> to program.</a:t>
            </a:r>
            <a:endParaRPr b="1" dirty="0">
              <a:latin typeface="华文中宋" panose="02010600040101010101" charset="-122"/>
              <a:ea typeface="华文中宋" panose="02010600040101010101" charset="-122"/>
              <a:cs typeface="华文中宋" panose="02010600040101010101" charset="-122"/>
            </a:endParaRPr>
          </a:p>
          <a:p>
            <a:pPr algn="l"/>
            <a:endParaRPr b="1" dirty="0">
              <a:latin typeface="华文中宋" panose="02010600040101010101" charset="-122"/>
              <a:ea typeface="华文中宋" panose="02010600040101010101" charset="-122"/>
              <a:cs typeface="华文中宋" panose="02010600040101010101" charset="-122"/>
            </a:endParaRPr>
          </a:p>
          <a:p>
            <a:pPr algn="l"/>
            <a:r>
              <a:rPr b="1" dirty="0">
                <a:solidFill>
                  <a:srgbClr val="00B050"/>
                </a:solidFill>
                <a:latin typeface="华文中宋" panose="02010600040101010101" charset="-122"/>
                <a:ea typeface="华文中宋" panose="02010600040101010101" charset="-122"/>
                <a:cs typeface="华文中宋" panose="02010600040101010101" charset="-122"/>
              </a:rPr>
              <a:t>Mode 2 offline programming:</a:t>
            </a:r>
            <a:r>
              <a:rPr b="1" dirty="0">
                <a:latin typeface="华文中宋" panose="02010600040101010101" charset="-122"/>
                <a:ea typeface="华文中宋" panose="02010600040101010101" charset="-122"/>
                <a:cs typeface="华文中宋" panose="02010600040101010101" charset="-122"/>
              </a:rPr>
              <a:t> We need to open the offline programming software. After the installation is complete, enter the programming interface, click【New Project】, add Yahboom package:</a:t>
            </a:r>
            <a:r>
              <a:rPr b="1" dirty="0">
                <a:solidFill>
                  <a:srgbClr val="00B050"/>
                </a:solidFill>
                <a:latin typeface="华文中宋" panose="02010600040101010101" charset="-122"/>
                <a:ea typeface="华文中宋" panose="02010600040101010101" charset="-122"/>
                <a:cs typeface="华文中宋" panose="02010600040101010101" charset="-122"/>
                <a:sym typeface="+mn-ea"/>
              </a:rPr>
              <a:t>https://github.com/lzty634158/</a:t>
            </a:r>
            <a:r>
              <a:rPr lang="en-US" b="1" dirty="0">
                <a:solidFill>
                  <a:srgbClr val="00B050"/>
                </a:solidFill>
                <a:latin typeface="华文中宋" panose="02010600040101010101" charset="-122"/>
                <a:ea typeface="华文中宋" panose="02010600040101010101" charset="-122"/>
                <a:cs typeface="华文中宋" panose="02010600040101010101" charset="-122"/>
                <a:sym typeface="+mn-ea"/>
              </a:rPr>
              <a:t>Tiny-bit</a:t>
            </a:r>
            <a:r>
              <a:rPr b="1" dirty="0">
                <a:latin typeface="华文中宋" panose="02010600040101010101" charset="-122"/>
                <a:ea typeface="华文中宋" panose="02010600040101010101" charset="-122"/>
                <a:cs typeface="华文中宋" panose="02010600040101010101" charset="-122"/>
              </a:rPr>
              <a:t>, you can program.</a:t>
            </a:r>
            <a:endParaRPr b="1"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30575" y="434975"/>
            <a:ext cx="612775" cy="52768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041005" y="422275"/>
            <a:ext cx="632460" cy="5537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426710" y="5969635"/>
            <a:ext cx="1618615" cy="398780"/>
          </a:xfrm>
          <a:prstGeom prst="rect">
            <a:avLst/>
          </a:prstGeom>
          <a:ln>
            <a:noFill/>
          </a:ln>
        </p:spPr>
        <p:txBody>
          <a:bodyPr wrap="square">
            <a:spAutoFit/>
          </a:bodyPr>
          <a:p>
            <a:pPr algn="just"/>
            <a:r>
              <a:rPr lang="en-US" altLang="zh-CN"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altLang="zh-CN"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2" name="PA-矩形 86"/>
          <p:cNvSpPr/>
          <p:nvPr>
            <p:custDataLst>
              <p:tags r:id="rId3"/>
            </p:custDataLst>
          </p:nvPr>
        </p:nvSpPr>
        <p:spPr>
          <a:xfrm>
            <a:off x="4387963" y="376723"/>
            <a:ext cx="3208655" cy="645160"/>
          </a:xfrm>
          <a:prstGeom prst="rect">
            <a:avLst/>
          </a:prstGeom>
        </p:spPr>
        <p:txBody>
          <a:bodyPr wrap="none">
            <a:spAutoFit/>
          </a:bodyPr>
          <a:p>
            <a:pPr algn="ctr"/>
            <a:r>
              <a:rPr lang="en-US" altLang="zh-CN" sz="3600" b="1" dirty="0">
                <a:ln w="3175">
                  <a:solidFill>
                    <a:schemeClr val="tx1"/>
                  </a:solidFill>
                </a:ln>
                <a:solidFill>
                  <a:schemeClr val="accent3"/>
                </a:solidFill>
                <a:effectLst/>
                <a:latin typeface="华文中宋" panose="02010600040101010101" charset="-122"/>
                <a:ea typeface="华文中宋" panose="02010600040101010101" charset="-122"/>
              </a:rPr>
              <a:t>Learning goal</a:t>
            </a:r>
            <a:endParaRPr lang="en-US" altLang="zh-CN" sz="3600" b="1" dirty="0">
              <a:ln w="3175">
                <a:solidFill>
                  <a:schemeClr val="tx1"/>
                </a:solidFill>
              </a:ln>
              <a:solidFill>
                <a:schemeClr val="accent3"/>
              </a:solidFill>
              <a:effectLst/>
              <a:latin typeface="华文中宋" panose="02010600040101010101" charset="-122"/>
              <a:ea typeface="华文中宋" panose="02010600040101010101" charset="-122"/>
            </a:endParaRPr>
          </a:p>
        </p:txBody>
      </p:sp>
      <p:pic>
        <p:nvPicPr>
          <p:cNvPr id="4" name="图片 3"/>
          <p:cNvPicPr>
            <a:picLocks noChangeAspect="1"/>
          </p:cNvPicPr>
          <p:nvPr/>
        </p:nvPicPr>
        <p:blipFill>
          <a:blip r:embed="rId4"/>
          <a:stretch>
            <a:fillRect/>
          </a:stretch>
        </p:blipFill>
        <p:spPr>
          <a:xfrm>
            <a:off x="1109345" y="1388391"/>
            <a:ext cx="404635" cy="454436"/>
          </a:xfrm>
          <a:prstGeom prst="rect">
            <a:avLst/>
          </a:prstGeom>
        </p:spPr>
      </p:pic>
      <p:pic>
        <p:nvPicPr>
          <p:cNvPr id="5" name="图片 4"/>
          <p:cNvPicPr>
            <a:picLocks noChangeAspect="1"/>
          </p:cNvPicPr>
          <p:nvPr/>
        </p:nvPicPr>
        <p:blipFill>
          <a:blip r:embed="rId4"/>
          <a:stretch>
            <a:fillRect/>
          </a:stretch>
        </p:blipFill>
        <p:spPr>
          <a:xfrm>
            <a:off x="1109345" y="2434963"/>
            <a:ext cx="404635" cy="454436"/>
          </a:xfrm>
          <a:prstGeom prst="rect">
            <a:avLst/>
          </a:prstGeom>
        </p:spPr>
      </p:pic>
      <p:sp>
        <p:nvSpPr>
          <p:cNvPr id="6" name="Rectangle 4"/>
          <p:cNvSpPr>
            <a:spLocks noChangeArrowheads="1"/>
          </p:cNvSpPr>
          <p:nvPr/>
        </p:nvSpPr>
        <p:spPr bwMode="auto">
          <a:xfrm>
            <a:off x="1513840" y="2339975"/>
            <a:ext cx="9208770" cy="922020"/>
          </a:xfrm>
          <a:prstGeom prst="rect">
            <a:avLst/>
          </a:prstGeom>
        </p:spPr>
        <p:txBody>
          <a:bodyPr wrap="square">
            <a:spAutoFit/>
          </a:bodyPr>
          <a:p>
            <a:pPr algn="just"/>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2.</a:t>
            </a:r>
            <a:r>
              <a:rPr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The function is realized by programming: </a:t>
            </a:r>
            <a:r>
              <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When the sound sensor detects sounds of different intensities, the lights of robot car will switch color and brightness, and the micro:bit dot matrix displays different patterns.</a:t>
            </a:r>
            <a:endParaRPr 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p:txBody>
      </p:sp>
      <p:sp>
        <p:nvSpPr>
          <p:cNvPr id="23" name="Rectangle 3"/>
          <p:cNvSpPr>
            <a:spLocks noChangeArrowheads="1"/>
          </p:cNvSpPr>
          <p:nvPr/>
        </p:nvSpPr>
        <p:spPr bwMode="auto">
          <a:xfrm>
            <a:off x="1513840" y="1292860"/>
            <a:ext cx="9164320" cy="645160"/>
          </a:xfrm>
          <a:prstGeom prst="rect">
            <a:avLst/>
          </a:prstGeom>
        </p:spPr>
        <p:txBody>
          <a:bodyPr wrap="square">
            <a:spAutoFit/>
          </a:bodyPr>
          <a:p>
            <a:pPr algn="l"/>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1.</a:t>
            </a:r>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Learn how to use </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voice</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 sensor</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 return </a:t>
            </a:r>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graphically program building blocks </a:t>
            </a:r>
            <a:r>
              <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and RGB searching lights </a:t>
            </a:r>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graphically program building blocks</a:t>
            </a:r>
            <a:endParaRPr lang="en-US" altLang="zh-CN"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87" name="PA-矩形 86"/>
          <p:cNvSpPr/>
          <p:nvPr>
            <p:custDataLst>
              <p:tags r:id="rId3"/>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panose="02010600040101010101" charset="-122"/>
                <a:ea typeface="华文中宋" panose="02010600040101010101" charset="-122"/>
              </a:rPr>
              <a:t>Search for block</a:t>
            </a:r>
            <a:endParaRPr lang="en-US" altLang="zh-CN" sz="3600" b="1" dirty="0">
              <a:ln w="3175">
                <a:solidFill>
                  <a:schemeClr val="tx1"/>
                </a:solidFill>
              </a:ln>
              <a:solidFill>
                <a:srgbClr val="00B050"/>
              </a:solidFill>
              <a:effectLst/>
              <a:latin typeface="华文中宋" panose="02010600040101010101" charset="-122"/>
              <a:ea typeface="华文中宋" panose="02010600040101010101" charset="-122"/>
            </a:endParaRPr>
          </a:p>
        </p:txBody>
      </p:sp>
      <p:sp>
        <p:nvSpPr>
          <p:cNvPr id="26" name="Rectangle 3"/>
          <p:cNvSpPr>
            <a:spLocks noChangeArrowheads="1"/>
          </p:cNvSpPr>
          <p:nvPr/>
        </p:nvSpPr>
        <p:spPr bwMode="auto">
          <a:xfrm>
            <a:off x="5226050" y="6014085"/>
            <a:ext cx="146494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pic>
        <p:nvPicPr>
          <p:cNvPr id="2" name="PA-图片 13"/>
          <p:cNvPicPr>
            <a:picLocks noChangeAspect="1"/>
          </p:cNvPicPr>
          <p:nvPr>
            <p:custDataLst>
              <p:tags r:id="rId4"/>
            </p:custDataLst>
          </p:nvPr>
        </p:nvPicPr>
        <p:blipFill>
          <a:blip r:embed="rId5"/>
          <a:stretch>
            <a:fillRect/>
          </a:stretch>
        </p:blipFill>
        <p:spPr>
          <a:xfrm>
            <a:off x="1210310" y="1066165"/>
            <a:ext cx="525780" cy="560070"/>
          </a:xfrm>
          <a:prstGeom prst="rect">
            <a:avLst/>
          </a:prstGeom>
        </p:spPr>
      </p:pic>
      <p:sp>
        <p:nvSpPr>
          <p:cNvPr id="5" name="Rectangle 3"/>
          <p:cNvSpPr>
            <a:spLocks noChangeArrowheads="1"/>
          </p:cNvSpPr>
          <p:nvPr/>
        </p:nvSpPr>
        <p:spPr bwMode="auto">
          <a:xfrm>
            <a:off x="1736090" y="1015365"/>
            <a:ext cx="9576435" cy="368300"/>
          </a:xfrm>
          <a:prstGeom prst="rect">
            <a:avLst/>
          </a:prstGeom>
        </p:spPr>
        <p:txBody>
          <a:bodyPr wrap="square">
            <a:spAutoFit/>
          </a:bodyPr>
          <a:p>
            <a:pPr algn="just"/>
            <a:r>
              <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The following is the location of the building blocks required for this programming.</a:t>
            </a:r>
            <a:endParaRPr lang="zh-CN" altLang="en-US"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endParaRPr>
          </a:p>
        </p:txBody>
      </p:sp>
      <p:pic>
        <p:nvPicPr>
          <p:cNvPr id="7" name="图片 6"/>
          <p:cNvPicPr>
            <a:picLocks noChangeAspect="1"/>
          </p:cNvPicPr>
          <p:nvPr/>
        </p:nvPicPr>
        <p:blipFill>
          <a:blip r:embed="rId6"/>
          <a:stretch>
            <a:fillRect/>
          </a:stretch>
        </p:blipFill>
        <p:spPr>
          <a:xfrm>
            <a:off x="1736090" y="1539240"/>
            <a:ext cx="5298440" cy="4377690"/>
          </a:xfrm>
          <a:prstGeom prst="rect">
            <a:avLst/>
          </a:prstGeom>
        </p:spPr>
      </p:pic>
      <p:pic>
        <p:nvPicPr>
          <p:cNvPr id="6" name="图片 5"/>
          <p:cNvPicPr>
            <a:picLocks noChangeAspect="1"/>
          </p:cNvPicPr>
          <p:nvPr/>
        </p:nvPicPr>
        <p:blipFill>
          <a:blip r:embed="rId7"/>
          <a:stretch>
            <a:fillRect/>
          </a:stretch>
        </p:blipFill>
        <p:spPr>
          <a:xfrm>
            <a:off x="7034530" y="1539240"/>
            <a:ext cx="4429125" cy="3343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4801870" y="6047740"/>
            <a:ext cx="1626870"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pic>
        <p:nvPicPr>
          <p:cNvPr id="3" name="图片 2"/>
          <p:cNvPicPr>
            <a:picLocks noChangeAspect="1"/>
          </p:cNvPicPr>
          <p:nvPr/>
        </p:nvPicPr>
        <p:blipFill>
          <a:blip r:embed="rId3"/>
          <a:stretch>
            <a:fillRect/>
          </a:stretch>
        </p:blipFill>
        <p:spPr>
          <a:xfrm>
            <a:off x="1719580" y="1015365"/>
            <a:ext cx="4273550" cy="2703195"/>
          </a:xfrm>
          <a:prstGeom prst="rect">
            <a:avLst/>
          </a:prstGeom>
        </p:spPr>
      </p:pic>
      <p:sp>
        <p:nvSpPr>
          <p:cNvPr id="5" name="PA-矩形 86"/>
          <p:cNvSpPr/>
          <p:nvPr>
            <p:custDataLst>
              <p:tags r:id="rId4"/>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panose="02010600040101010101" charset="-122"/>
                <a:ea typeface="华文中宋" panose="02010600040101010101" charset="-122"/>
              </a:rPr>
              <a:t>Search for block</a:t>
            </a:r>
            <a:endParaRPr lang="en-US" altLang="zh-CN" sz="3600" b="1" dirty="0">
              <a:ln w="3175">
                <a:solidFill>
                  <a:schemeClr val="tx1"/>
                </a:solidFill>
              </a:ln>
              <a:solidFill>
                <a:srgbClr val="00B050"/>
              </a:solidFill>
              <a:effectLst/>
              <a:latin typeface="华文中宋" panose="02010600040101010101" charset="-122"/>
              <a:ea typeface="华文中宋" panose="02010600040101010101" charset="-122"/>
            </a:endParaRPr>
          </a:p>
        </p:txBody>
      </p:sp>
      <p:pic>
        <p:nvPicPr>
          <p:cNvPr id="7" name="图片 6"/>
          <p:cNvPicPr>
            <a:picLocks noChangeAspect="1"/>
          </p:cNvPicPr>
          <p:nvPr/>
        </p:nvPicPr>
        <p:blipFill>
          <a:blip r:embed="rId5"/>
          <a:stretch>
            <a:fillRect/>
          </a:stretch>
        </p:blipFill>
        <p:spPr>
          <a:xfrm>
            <a:off x="6367145" y="1153795"/>
            <a:ext cx="3804285" cy="2166620"/>
          </a:xfrm>
          <a:prstGeom prst="rect">
            <a:avLst/>
          </a:prstGeom>
        </p:spPr>
      </p:pic>
      <p:pic>
        <p:nvPicPr>
          <p:cNvPr id="8" name="图片 7"/>
          <p:cNvPicPr>
            <a:picLocks noChangeAspect="1"/>
          </p:cNvPicPr>
          <p:nvPr/>
        </p:nvPicPr>
        <p:blipFill>
          <a:blip r:embed="rId6"/>
          <a:stretch>
            <a:fillRect/>
          </a:stretch>
        </p:blipFill>
        <p:spPr>
          <a:xfrm>
            <a:off x="6367145" y="3320415"/>
            <a:ext cx="3337560" cy="2767965"/>
          </a:xfrm>
          <a:prstGeom prst="rect">
            <a:avLst/>
          </a:prstGeom>
        </p:spPr>
      </p:pic>
      <p:pic>
        <p:nvPicPr>
          <p:cNvPr id="10" name="图片 9"/>
          <p:cNvPicPr>
            <a:picLocks noChangeAspect="1"/>
          </p:cNvPicPr>
          <p:nvPr/>
        </p:nvPicPr>
        <p:blipFill>
          <a:blip r:embed="rId7"/>
          <a:stretch>
            <a:fillRect/>
          </a:stretch>
        </p:blipFill>
        <p:spPr>
          <a:xfrm>
            <a:off x="1719580" y="3718560"/>
            <a:ext cx="4295140" cy="2213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64865" y="314325"/>
            <a:ext cx="565150" cy="59626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22300" cy="53022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351145" y="5970905"/>
            <a:ext cx="1627505" cy="398780"/>
          </a:xfrm>
          <a:prstGeom prst="rect">
            <a:avLst/>
          </a:prstGeom>
          <a:ln>
            <a:noFill/>
          </a:ln>
        </p:spPr>
        <p:txBody>
          <a:bodyPr wrap="square">
            <a:spAutoFit/>
          </a:bodyPr>
          <a:p>
            <a:pPr algn="just"/>
            <a:r>
              <a:rPr lang="en-US" sz="2000" dirty="0">
                <a:solidFill>
                  <a:srgbClr val="2E9491"/>
                </a:solidFill>
                <a:latin typeface="华文中宋" panose="02010600040101010101" charset="-122"/>
                <a:ea typeface="华文中宋" panose="02010600040101010101" charset="-122"/>
                <a:cs typeface="华文中宋" panose="02010600040101010101" charset="-122"/>
              </a:rPr>
              <a:t>Yahboom</a:t>
            </a:r>
            <a:endParaRPr lang="en-US" sz="2000" dirty="0">
              <a:solidFill>
                <a:srgbClr val="2E9491"/>
              </a:solidFill>
              <a:latin typeface="华文中宋" panose="02010600040101010101" charset="-122"/>
              <a:ea typeface="华文中宋" panose="02010600040101010101" charset="-122"/>
              <a:cs typeface="华文中宋" panose="02010600040101010101" charset="-122"/>
            </a:endParaRPr>
          </a:p>
        </p:txBody>
      </p:sp>
      <p:sp>
        <p:nvSpPr>
          <p:cNvPr id="3" name="PA-矩形 86"/>
          <p:cNvSpPr/>
          <p:nvPr>
            <p:custDataLst>
              <p:tags r:id="rId3"/>
            </p:custDataLst>
          </p:nvPr>
        </p:nvSpPr>
        <p:spPr>
          <a:xfrm>
            <a:off x="4157140" y="353228"/>
            <a:ext cx="3517900" cy="645160"/>
          </a:xfrm>
          <a:prstGeom prst="rect">
            <a:avLst/>
          </a:prstGeom>
        </p:spPr>
        <p:txBody>
          <a:bodyPr wrap="none">
            <a:spAutoFit/>
          </a:bodyPr>
          <a:p>
            <a:pPr algn="ctr"/>
            <a:r>
              <a:rPr lang="en-US" altLang="zh-CN" sz="3600" b="1" dirty="0">
                <a:ln w="3175">
                  <a:solidFill>
                    <a:schemeClr val="tx1"/>
                  </a:solidFill>
                </a:ln>
                <a:solidFill>
                  <a:srgbClr val="FFC000"/>
                </a:solidFill>
                <a:effectLst/>
                <a:latin typeface="华文中宋" panose="02010600040101010101" charset="-122"/>
                <a:ea typeface="华文中宋" panose="02010600040101010101" charset="-122"/>
              </a:rPr>
              <a:t>Combine block</a:t>
            </a:r>
            <a:endParaRPr lang="zh-CN" altLang="en-US" sz="3600" b="1" dirty="0">
              <a:ln w="3175">
                <a:solidFill>
                  <a:schemeClr val="tx1"/>
                </a:solidFill>
              </a:ln>
              <a:solidFill>
                <a:srgbClr val="FFC000"/>
              </a:solidFill>
              <a:effectLst/>
              <a:latin typeface="华文中宋" panose="02010600040101010101" charset="-122"/>
              <a:ea typeface="华文中宋" panose="02010600040101010101" charset="-122"/>
            </a:endParaRPr>
          </a:p>
        </p:txBody>
      </p:sp>
      <p:sp>
        <p:nvSpPr>
          <p:cNvPr id="8" name="Rectangle 3"/>
          <p:cNvSpPr>
            <a:spLocks noChangeArrowheads="1"/>
          </p:cNvSpPr>
          <p:nvPr/>
        </p:nvSpPr>
        <p:spPr bwMode="auto">
          <a:xfrm>
            <a:off x="2302510" y="2387600"/>
            <a:ext cx="7089140" cy="398780"/>
          </a:xfrm>
          <a:prstGeom prst="rect">
            <a:avLst/>
          </a:prstGeom>
        </p:spPr>
        <p:txBody>
          <a:bodyPr wrap="square">
            <a:spAutoFit/>
          </a:bodyPr>
          <a:p>
            <a:pPr algn="just"/>
            <a:r>
              <a:rPr lang="zh-CN" altLang="en-US" sz="2000"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rPr>
              <a:t>The summary program is </a:t>
            </a:r>
            <a:r>
              <a:rPr lang="zh-CN" altLang="en-US" sz="2000" b="1" dirty="0">
                <a:solidFill>
                  <a:srgbClr val="0070C0"/>
                </a:solidFill>
                <a:latin typeface="华文中宋" panose="02010600040101010101" charset="-122"/>
                <a:ea typeface="华文中宋" panose="02010600040101010101" charset="-122"/>
                <a:cs typeface="华文中宋" panose="02010600040101010101" charset="-122"/>
              </a:rPr>
              <a:t>microbit-Musical-rhythm.hex</a:t>
            </a:r>
            <a:endParaRPr lang="zh-CN" altLang="en-US" sz="2000" b="1" dirty="0">
              <a:solidFill>
                <a:srgbClr val="0070C0"/>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5.1.1"/>
</p:tagLst>
</file>

<file path=ppt/tags/tag10.xml><?xml version="1.0" encoding="utf-8"?>
<p:tagLst xmlns:p="http://schemas.openxmlformats.org/presentationml/2006/main">
  <p:tag name="PA" val="v5.1.1"/>
</p:tagLst>
</file>

<file path=ppt/tags/tag11.xml><?xml version="1.0" encoding="utf-8"?>
<p:tagLst xmlns:p="http://schemas.openxmlformats.org/presentationml/2006/main">
  <p:tag name="PA" val="v5.1.1"/>
  <p:tag name="RESOURCELIBID_ANIM" val="430"/>
</p:tagLst>
</file>

<file path=ppt/tags/tag12.xml><?xml version="1.0" encoding="utf-8"?>
<p:tagLst xmlns:p="http://schemas.openxmlformats.org/presentationml/2006/main">
  <p:tag name="PA" val="v5.1.1"/>
  <p:tag name="RESOURCELIBID_ANIM" val="430"/>
</p:tagLst>
</file>

<file path=ppt/tags/tag13.xml><?xml version="1.0" encoding="utf-8"?>
<p:tagLst xmlns:p="http://schemas.openxmlformats.org/presentationml/2006/main">
  <p:tag name="PA" val="v5.1.1"/>
  <p:tag name="RESOURCELIBID_ANIM" val="430"/>
</p:tagLst>
</file>

<file path=ppt/tags/tag14.xml><?xml version="1.0" encoding="utf-8"?>
<p:tagLst xmlns:p="http://schemas.openxmlformats.org/presentationml/2006/main">
  <p:tag name="PA" val="v5.1.1"/>
  <p:tag name="RESOURCELIBID_ANIM" val="430"/>
</p:tagLst>
</file>

<file path=ppt/tags/tag15.xml><?xml version="1.0" encoding="utf-8"?>
<p:tagLst xmlns:p="http://schemas.openxmlformats.org/presentationml/2006/main">
  <p:tag name="PA" val="v5.1.1"/>
  <p:tag name="RESOURCELIBID_ANIM" val="430"/>
</p:tagLst>
</file>

<file path=ppt/tags/tag16.xml><?xml version="1.0" encoding="utf-8"?>
<p:tagLst xmlns:p="http://schemas.openxmlformats.org/presentationml/2006/main">
  <p:tag name="PA" val="v5.1.1"/>
  <p:tag name="RESOURCELIBID_ANIM" val="430"/>
</p:tagLst>
</file>

<file path=ppt/tags/tag17.xml><?xml version="1.0" encoding="utf-8"?>
<p:tagLst xmlns:p="http://schemas.openxmlformats.org/presentationml/2006/main">
  <p:tag name="PA" val="v5.1.1"/>
  <p:tag name="RESOURCELIBID_ANIM" val="430"/>
</p:tagLst>
</file>

<file path=ppt/tags/tag18.xml><?xml version="1.0" encoding="utf-8"?>
<p:tagLst xmlns:p="http://schemas.openxmlformats.org/presentationml/2006/main">
  <p:tag name="PA" val="v5.1.1"/>
  <p:tag name="RESOURCELIBID_ANIM" val="430"/>
</p:tagLst>
</file>

<file path=ppt/tags/tag19.xml><?xml version="1.0" encoding="utf-8"?>
<p:tagLst xmlns:p="http://schemas.openxmlformats.org/presentationml/2006/main">
  <p:tag name="PA" val="v5.1.1"/>
  <p:tag name="RESOURCELIBID_ANIM" val="430"/>
</p:tagLst>
</file>

<file path=ppt/tags/tag2.xml><?xml version="1.0" encoding="utf-8"?>
<p:tagLst xmlns:p="http://schemas.openxmlformats.org/presentationml/2006/main">
  <p:tag name="PA" val="v5.1.1"/>
</p:tagLst>
</file>

<file path=ppt/tags/tag20.xml><?xml version="1.0" encoding="utf-8"?>
<p:tagLst xmlns:p="http://schemas.openxmlformats.org/presentationml/2006/main">
  <p:tag name="PA" val="v5.1.1"/>
  <p:tag name="RESOURCELIBID_ANIM" val="430"/>
</p:tagLst>
</file>

<file path=ppt/tags/tag21.xml><?xml version="1.0" encoding="utf-8"?>
<p:tagLst xmlns:p="http://schemas.openxmlformats.org/presentationml/2006/main">
  <p:tag name="PA" val="v5.1.1"/>
  <p:tag name="RESOURCELIBID_ANIM" val="430"/>
</p:tagLst>
</file>

<file path=ppt/tags/tag22.xml><?xml version="1.0" encoding="utf-8"?>
<p:tagLst xmlns:p="http://schemas.openxmlformats.org/presentationml/2006/main">
  <p:tag name="PA" val="v5.1.1"/>
  <p:tag name="RESOURCELIBID_ANIM" val="430"/>
</p:tagLst>
</file>

<file path=ppt/tags/tag3.xml><?xml version="1.0" encoding="utf-8"?>
<p:tagLst xmlns:p="http://schemas.openxmlformats.org/presentationml/2006/main">
  <p:tag name="PA" val="v5.1.1"/>
  <p:tag name="RESOURCELIBID_ANIM" val="430"/>
</p:tagLst>
</file>

<file path=ppt/tags/tag4.xml><?xml version="1.0" encoding="utf-8"?>
<p:tagLst xmlns:p="http://schemas.openxmlformats.org/presentationml/2006/main">
  <p:tag name="PA" val="v5.1.1"/>
  <p:tag name="RESOURCELIBID_ANIM" val="431"/>
</p:tagLst>
</file>

<file path=ppt/tags/tag5.xml><?xml version="1.0" encoding="utf-8"?>
<p:tagLst xmlns:p="http://schemas.openxmlformats.org/presentationml/2006/main">
  <p:tag name="PA" val="v5.1.1"/>
  <p:tag name="RESOURCELIBID_ANIM" val="431"/>
</p:tagLst>
</file>

<file path=ppt/tags/tag6.xml><?xml version="1.0" encoding="utf-8"?>
<p:tagLst xmlns:p="http://schemas.openxmlformats.org/presentationml/2006/main">
  <p:tag name="PA" val="v5.1.1"/>
  <p:tag name="RESOURCELIBID_ANIM" val="430"/>
</p:tagLst>
</file>

<file path=ppt/tags/tag7.xml><?xml version="1.0" encoding="utf-8"?>
<p:tagLst xmlns:p="http://schemas.openxmlformats.org/presentationml/2006/main">
  <p:tag name="PA" val="v5.1.1"/>
  <p:tag name="RESOURCELIBID_ANIM" val="430"/>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PA" val="v5.1.1"/>
</p:tagLst>
</file>

<file path=ppt/theme/theme1.xml><?xml version="1.0" encoding="utf-8"?>
<a:theme xmlns:a="http://schemas.openxmlformats.org/drawingml/2006/main" name="Office Theme">
  <a:themeElements>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1876</Words>
  <Application>WPS 演示</Application>
  <PresentationFormat>宽屏</PresentationFormat>
  <Paragraphs>78</Paragraphs>
  <Slides>11</Slides>
  <Notes>1</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思源黑体 CN Bold</vt:lpstr>
      <vt:lpstr>黑体</vt:lpstr>
      <vt:lpstr>华文中宋</vt:lpstr>
      <vt:lpstr>隶书</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超级无敌小胖仔</cp:lastModifiedBy>
  <cp:revision>410</cp:revision>
  <dcterms:created xsi:type="dcterms:W3CDTF">2017-08-18T03:02:00Z</dcterms:created>
  <dcterms:modified xsi:type="dcterms:W3CDTF">2019-06-14T07:30:25Z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