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5"/>
  </p:handoutMasterIdLst>
  <p:sldIdLst>
    <p:sldId id="260" r:id="rId3"/>
    <p:sldId id="264" r:id="rId4"/>
    <p:sldId id="268" r:id="rId5"/>
    <p:sldId id="323" r:id="rId7"/>
    <p:sldId id="303" r:id="rId8"/>
    <p:sldId id="339" r:id="rId9"/>
    <p:sldId id="311" r:id="rId10"/>
    <p:sldId id="340" r:id="rId11"/>
    <p:sldId id="316" r:id="rId12"/>
    <p:sldId id="308" r:id="rId13"/>
    <p:sldId id="28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  <a:srgbClr val="2E9491"/>
    <a:srgbClr val="E93F64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5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3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12.xml"/><Relationship Id="rId7" Type="http://schemas.openxmlformats.org/officeDocument/2006/relationships/image" Target="../media/image2.png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9" Type="http://schemas.openxmlformats.org/officeDocument/2006/relationships/slideLayout" Target="../slideLayouts/slideLayout3.xml"/><Relationship Id="rId18" Type="http://schemas.openxmlformats.org/officeDocument/2006/relationships/image" Target="../media/image5.svg"/><Relationship Id="rId17" Type="http://schemas.openxmlformats.org/officeDocument/2006/relationships/image" Target="../media/image16.png"/><Relationship Id="rId16" Type="http://schemas.openxmlformats.org/officeDocument/2006/relationships/image" Target="../media/image4.svg"/><Relationship Id="rId15" Type="http://schemas.openxmlformats.org/officeDocument/2006/relationships/image" Target="../media/image15.png"/><Relationship Id="rId14" Type="http://schemas.openxmlformats.org/officeDocument/2006/relationships/image" Target="../media/image3.svg"/><Relationship Id="rId13" Type="http://schemas.openxmlformats.org/officeDocument/2006/relationships/image" Target="../media/image14.png"/><Relationship Id="rId12" Type="http://schemas.openxmlformats.org/officeDocument/2006/relationships/image" Target="../media/image2.svg"/><Relationship Id="rId11" Type="http://schemas.openxmlformats.org/officeDocument/2006/relationships/image" Target="../media/image13.png"/><Relationship Id="rId10" Type="http://schemas.openxmlformats.org/officeDocument/2006/relationships/image" Target="../media/image1.sv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tags" Target="../tags/tag13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tags" Target="../tags/tag18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.xml"/><Relationship Id="rId4" Type="http://schemas.openxmlformats.org/officeDocument/2006/relationships/image" Target="../media/image20.png"/><Relationship Id="rId3" Type="http://schemas.openxmlformats.org/officeDocument/2006/relationships/tags" Target="../tags/tag20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0"/>
            </p:custDataLst>
          </p:nvPr>
        </p:nvSpPr>
        <p:spPr>
          <a:xfrm>
            <a:off x="3669008" y="3781846"/>
            <a:ext cx="5582285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44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Wobble when touch</a:t>
            </a:r>
            <a:endParaRPr lang="en-US" altLang="zh-CN" sz="44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PA-矩形 89"/>
          <p:cNvSpPr/>
          <p:nvPr>
            <p:custDataLst>
              <p:tags r:id="rId11"/>
            </p:custDataLst>
          </p:nvPr>
        </p:nvSpPr>
        <p:spPr>
          <a:xfrm>
            <a:off x="2101529" y="1363346"/>
            <a:ext cx="7860030" cy="101473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6000" b="1" dirty="0">
                <a:ln w="3175">
                  <a:solidFill>
                    <a:schemeClr val="tx1"/>
                  </a:solidFill>
                </a:ln>
                <a:solidFill>
                  <a:srgbClr val="92D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Playing with Tiny bit</a:t>
            </a:r>
            <a:endParaRPr lang="zh-CN" altLang="en-US" sz="6000" b="1" dirty="0">
              <a:ln w="3175">
                <a:solidFill>
                  <a:schemeClr val="tx1"/>
                </a:solidFill>
              </a:ln>
              <a:solidFill>
                <a:srgbClr val="92D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87725" y="373380"/>
            <a:ext cx="566420" cy="61595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522970" y="395605"/>
            <a:ext cx="622300" cy="5918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170805" y="5986145"/>
            <a:ext cx="159321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10" y="3377565"/>
            <a:ext cx="2301240" cy="2130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755" y="3342640"/>
            <a:ext cx="2273300" cy="2199640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20315" y="5542280"/>
            <a:ext cx="1036320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16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Figure </a:t>
            </a:r>
            <a:r>
              <a:rPr lang="en-US" altLang="zh-CN" sz="16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</a:t>
            </a:r>
            <a:endParaRPr lang="en-US" altLang="zh-CN" sz="1600" b="1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50480" y="5542280"/>
            <a:ext cx="1181735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16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Figure </a:t>
            </a:r>
            <a:r>
              <a:rPr lang="zh-CN" altLang="en-US" sz="16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</a:t>
            </a:r>
            <a:endParaRPr lang="en-US" altLang="zh-CN" sz="1600" b="1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PA-矩形 86"/>
          <p:cNvSpPr/>
          <p:nvPr>
            <p:custDataLst>
              <p:tags r:id="rId5"/>
            </p:custDataLst>
          </p:nvPr>
        </p:nvSpPr>
        <p:spPr>
          <a:xfrm>
            <a:off x="3954258" y="409743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47445" y="987425"/>
            <a:ext cx="9401810" cy="224536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endParaRPr lang="en-US" altLang="zh-CN" sz="1400" b="1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r>
              <a:rPr lang="en-US" altLang="zh-CN" sz="14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After the program is downloaded</a:t>
            </a:r>
            <a:r>
              <a:rPr lang="en-US" altLang="zh-CN" sz="14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open the power of robot car.</a:t>
            </a:r>
            <a:endParaRPr lang="en-US" altLang="zh-CN" sz="1400" b="1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r>
              <a:rPr lang="en-US" altLang="zh-CN" sz="14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 Complete the calibration of the compass according to the method in the </a:t>
            </a:r>
            <a:r>
              <a:rPr lang="zh-CN" altLang="en-US" sz="14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【</a:t>
            </a:r>
            <a:r>
              <a:rPr lang="en-US" altLang="zh-CN" sz="14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preparation.</a:t>
            </a:r>
            <a:r>
              <a:rPr lang="zh-CN" altLang="en-US" sz="14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】</a:t>
            </a:r>
            <a:endParaRPr lang="en-US" altLang="zh-CN" sz="1400" b="1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r>
              <a:rPr lang="en-US" altLang="zh-CN" sz="14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2. After two seconds, the micro:bit dot matrix will display heart</a:t>
            </a:r>
            <a:r>
              <a:rPr lang="en-US" altLang="zh-CN" sz="14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as shown in Figure 1. Tiny-bit will stand still.</a:t>
            </a:r>
            <a:endParaRPr lang="en-US" altLang="zh-CN" sz="1400" b="1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r>
              <a:rPr lang="en-US" altLang="zh-CN" sz="14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3. When we gently push Tiny-bi by our hand (changing the angle of the current compass), the micro:bit dot matrix will display the pattern of the chess board, while lights become blue, as shown in Figure 2 below.  Tiny-bit will 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wobble</a:t>
            </a:r>
            <a:r>
              <a:rPr lang="en-US" altLang="zh-CN" sz="14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for a while, then it will keep </a:t>
            </a:r>
            <a:r>
              <a:rPr lang="en-US" altLang="zh-CN" sz="14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still.</a:t>
            </a:r>
            <a:r>
              <a:rPr lang="en-US" altLang="zh-CN" sz="14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lang="en-US" altLang="zh-CN" sz="14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the micro:bit dot matrix will display heart </a:t>
            </a:r>
            <a:r>
              <a:rPr lang="en-US" altLang="zh-CN" sz="14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and the lights will go out, and the buzzer will make a sound.</a:t>
            </a:r>
            <a:endParaRPr lang="en-US" altLang="zh-CN" sz="1400" b="1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endParaRPr lang="en-US" altLang="zh-CN" sz="1400" b="1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3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367898" y="1396637"/>
            <a:ext cx="203612" cy="1983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4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5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594985" y="5902960"/>
            <a:ext cx="149479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PA-矩形 7"/>
          <p:cNvSpPr/>
          <p:nvPr>
            <p:custDataLst>
              <p:tags r:id="rId8"/>
            </p:custDataLst>
          </p:nvPr>
        </p:nvSpPr>
        <p:spPr>
          <a:xfrm>
            <a:off x="4913612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15" name="矩形 14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  <a:sym typeface="+mn-ea"/>
                </a:rPr>
                <a:t>Preparation</a:t>
              </a:r>
              <a:endParaRPr lang="en-US" sz="2800" b="1" spc="-3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华文中宋" panose="02010600040101010101" charset="-122"/>
                <a:ea typeface="华文中宋" panose="02010600040101010101" charset="-122"/>
                <a:sym typeface="+mn-ea"/>
              </a:endParaRPr>
            </a:p>
          </p:txBody>
        </p:sp>
        <p:sp>
          <p:nvSpPr>
            <p:cNvPr id="16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9" cstate="screen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19" name="矩形 18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20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1" cstate="screen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8682833" y="2204576"/>
            <a:ext cx="2805371" cy="587302"/>
            <a:chOff x="1101039" y="2436364"/>
            <a:chExt cx="3007000" cy="590300"/>
          </a:xfrm>
        </p:grpSpPr>
        <p:sp>
          <p:nvSpPr>
            <p:cNvPr id="23" name="矩形 22"/>
            <p:cNvSpPr/>
            <p:nvPr/>
          </p:nvSpPr>
          <p:spPr>
            <a:xfrm>
              <a:off x="1269837" y="2500188"/>
              <a:ext cx="2837584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Search for blocks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25" name="矩形: 圆角 58"/>
            <p:cNvSpPr/>
            <p:nvPr/>
          </p:nvSpPr>
          <p:spPr>
            <a:xfrm>
              <a:off x="1101039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3" cstate="screen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000168" y="3402474"/>
            <a:ext cx="2805371" cy="587508"/>
            <a:chOff x="1037739" y="2419131"/>
            <a:chExt cx="3007000" cy="590508"/>
          </a:xfrm>
        </p:grpSpPr>
        <p:sp>
          <p:nvSpPr>
            <p:cNvPr id="29" name="矩形 28"/>
            <p:cNvSpPr/>
            <p:nvPr/>
          </p:nvSpPr>
          <p:spPr>
            <a:xfrm>
              <a:off x="1273921" y="2485004"/>
              <a:ext cx="2755227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Combine blocks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30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5" cstate="screen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850765" y="3419475"/>
            <a:ext cx="4415155" cy="587219"/>
            <a:chOff x="998943" y="2436364"/>
            <a:chExt cx="3007000" cy="590300"/>
          </a:xfrm>
        </p:grpSpPr>
        <p:sp>
          <p:nvSpPr>
            <p:cNvPr id="33" name="矩形 32"/>
            <p:cNvSpPr/>
            <p:nvPr/>
          </p:nvSpPr>
          <p:spPr>
            <a:xfrm>
              <a:off x="1177122" y="2452961"/>
              <a:ext cx="2818441" cy="5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Experimental phenomena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34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7" cstate="screen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088515" y="842645"/>
            <a:ext cx="8444865" cy="335343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1400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This course mainly uses the geomagnetic sensor that comes with micro:bit. In addition to detecting the strength of the earth's magnetic field, the geomagnetic sensor can also be used as an electronic compass to determine the direction.</a:t>
            </a:r>
            <a:endParaRPr lang="zh-CN" altLang="en-US" sz="1400" b="1" dirty="0">
              <a:solidFill>
                <a:srgbClr val="00B05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endParaRPr lang="zh-CN" altLang="en-US" sz="1400" b="1" dirty="0">
              <a:solidFill>
                <a:srgbClr val="00B05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r>
              <a:rPr lang="zh-CN" altLang="en-US" sz="1400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! ! ! Note: If you have an experiment with a geomagnetic sensor, we must calibrate </a:t>
            </a:r>
            <a:r>
              <a:rPr lang="en-US" altLang="zh-CN" sz="1400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compass </a:t>
            </a:r>
            <a:r>
              <a:rPr lang="zh-CN" altLang="en-US" sz="1400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because the local magnetic field is different at each location and has large effect on the results.</a:t>
            </a:r>
            <a:endParaRPr lang="zh-CN" altLang="en-US" sz="1400" b="1" dirty="0">
              <a:solidFill>
                <a:srgbClr val="00B05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endParaRPr lang="zh-CN" altLang="en-US" sz="1400" b="1" dirty="0">
              <a:solidFill>
                <a:srgbClr val="00B05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r>
              <a:rPr lang="zh-CN" altLang="en-US" sz="1400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When the program download is complete, micro:bit will prompt calibration, the screen (LED dot matrix) prompts: “TILT TO FILL SCREEN”, then enters the calibration interface.</a:t>
            </a:r>
            <a:endParaRPr lang="zh-CN" altLang="en-US" sz="1400" b="1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endParaRPr lang="zh-CN" altLang="en-US" sz="1400" b="1" dirty="0">
              <a:solidFill>
                <a:srgbClr val="00B05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r>
              <a:rPr lang="zh-CN" altLang="en-US" sz="1600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calibration method is:</a:t>
            </a:r>
            <a:r>
              <a:rPr lang="zh-CN" altLang="en-US" sz="1400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lang="en-US" altLang="zh-CN" sz="1400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</a:t>
            </a:r>
            <a:r>
              <a:rPr lang="zh-CN" altLang="en-US" sz="1400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ilt the micro:bit, </a:t>
            </a:r>
            <a:r>
              <a:rPr lang="en-US" altLang="zh-CN" sz="1400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make </a:t>
            </a:r>
            <a:r>
              <a:rPr lang="zh-CN" altLang="en-US" sz="1400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5x5 dot matrix on the </a:t>
            </a:r>
            <a:r>
              <a:rPr lang="en-US" altLang="zh-CN" sz="1400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micro:bit board</a:t>
            </a:r>
            <a:r>
              <a:rPr lang="zh-CN" altLang="en-US" sz="1400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is all lit, as shown in the following figure:</a:t>
            </a:r>
            <a:endParaRPr lang="zh-CN" altLang="en-US" sz="1400" b="1" dirty="0">
              <a:solidFill>
                <a:srgbClr val="00B05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/>
            <a:r>
              <a:rPr lang="zh-CN" altLang="en-US" sz="1400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Then a smile will appear on the micro:bit dot matrix to indicate that the calibration is complete.</a:t>
            </a:r>
            <a:endParaRPr lang="zh-CN" altLang="en-US" sz="1400" b="1" dirty="0">
              <a:solidFill>
                <a:srgbClr val="00B05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020" y="814986"/>
            <a:ext cx="404635" cy="454436"/>
          </a:xfrm>
          <a:prstGeom prst="rect">
            <a:avLst/>
          </a:prstGeom>
        </p:spPr>
      </p:pic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951855" y="5882005"/>
            <a:ext cx="147701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870" y="4065905"/>
            <a:ext cx="2109470" cy="1732915"/>
          </a:xfrm>
          <a:prstGeom prst="rect">
            <a:avLst/>
          </a:prstGeom>
        </p:spPr>
      </p:pic>
      <p:sp>
        <p:nvSpPr>
          <p:cNvPr id="2" name="PA-矩形 86"/>
          <p:cNvSpPr/>
          <p:nvPr>
            <p:custDataLst>
              <p:tags r:id="rId5"/>
            </p:custDataLst>
          </p:nvPr>
        </p:nvSpPr>
        <p:spPr>
          <a:xfrm>
            <a:off x="456576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8935" y="4050030"/>
            <a:ext cx="2111375" cy="1758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259070" y="5967095"/>
            <a:ext cx="146113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altLang="zh-CN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PA-矩形 86"/>
          <p:cNvSpPr/>
          <p:nvPr>
            <p:custDataLst>
              <p:tags r:id="rId3"/>
            </p:custDataLst>
          </p:nvPr>
        </p:nvSpPr>
        <p:spPr>
          <a:xfrm>
            <a:off x="456576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86840" y="1421130"/>
            <a:ext cx="9718040" cy="295338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Programming method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endParaRPr 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Mode 1 online programming: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First, we need to connect the micro:bit to the computer by USB cable. The computer will pop up a USB flash drive and click on the URL in the USB flash drive:</a:t>
            </a:r>
            <a:r>
              <a:rPr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http://microbit.org/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to enter the programming interface. Add the Yahboom package</a:t>
            </a:r>
            <a:r>
              <a:rPr lang="en-US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https://github.com/lzty634158/</a:t>
            </a:r>
            <a:r>
              <a:rPr lang="en-US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Tiny-bit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to program.</a:t>
            </a:r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Mode 2 offline programming: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We need to open the offline programming software. After the installation is complete, enter the programming interface, click【New Project】, add Yahboom package:</a:t>
            </a:r>
            <a:r>
              <a:rPr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https://github.com/lzty634158/</a:t>
            </a:r>
            <a:r>
              <a:rPr lang="en-US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Tiny-bit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you can program.</a:t>
            </a:r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0" y="1555396"/>
            <a:ext cx="404635" cy="45443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0" y="2388608"/>
            <a:ext cx="404635" cy="454436"/>
          </a:xfrm>
          <a:prstGeom prst="rect">
            <a:avLst/>
          </a:prstGeom>
        </p:spPr>
      </p:pic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2072005" y="2332355"/>
            <a:ext cx="8489315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2.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The function is realized by programming: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When the angle of the micro:bit compass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id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change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d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the Tiny-bit will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wobble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and the buzzer will sound.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639435" y="5910580"/>
            <a:ext cx="145605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altLang="zh-CN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PA-矩形 86"/>
          <p:cNvSpPr/>
          <p:nvPr>
            <p:custDataLst>
              <p:tags r:id="rId4"/>
            </p:custDataLst>
          </p:nvPr>
        </p:nvSpPr>
        <p:spPr>
          <a:xfrm>
            <a:off x="4387963" y="376723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2129790" y="1598295"/>
            <a:ext cx="772541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Learn how to use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compass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graphically program building blocks 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87" name="PA-矩形 86"/>
          <p:cNvSpPr/>
          <p:nvPr>
            <p:custDataLst>
              <p:tags r:id="rId3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Search for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375910" y="6030595"/>
            <a:ext cx="143954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2" name="PA-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10945" y="927735"/>
            <a:ext cx="525780" cy="5600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4795" y="1506220"/>
            <a:ext cx="4194810" cy="42113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8820" y="1506220"/>
            <a:ext cx="4009390" cy="3026410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36090" y="1066165"/>
            <a:ext cx="95764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following is the location of the building blocks required for this 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356860" y="5996940"/>
            <a:ext cx="160909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altLang="zh-CN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PA-矩形 86"/>
          <p:cNvSpPr/>
          <p:nvPr>
            <p:custDataLst>
              <p:tags r:id="rId3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Search for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580" y="979805"/>
            <a:ext cx="3924935" cy="2482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130" y="1015365"/>
            <a:ext cx="3404870" cy="19392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6790" y="2954655"/>
            <a:ext cx="4152265" cy="27806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9580" y="3401695"/>
            <a:ext cx="3719830" cy="2458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260340" y="5996940"/>
            <a:ext cx="139700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altLang="zh-CN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370" y="1015365"/>
            <a:ext cx="5148580" cy="36277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330" y="1015365"/>
            <a:ext cx="4010660" cy="42043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1800" y="4643120"/>
            <a:ext cx="5383530" cy="951230"/>
          </a:xfrm>
          <a:prstGeom prst="rect">
            <a:avLst/>
          </a:prstGeom>
        </p:spPr>
      </p:pic>
      <p:sp>
        <p:nvSpPr>
          <p:cNvPr id="5" name="PA-矩形 86"/>
          <p:cNvSpPr/>
          <p:nvPr>
            <p:custDataLst>
              <p:tags r:id="rId6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Search for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951095" y="6014085"/>
            <a:ext cx="138874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6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27785" y="935355"/>
            <a:ext cx="420370" cy="448310"/>
          </a:xfrm>
          <a:prstGeom prst="rect">
            <a:avLst/>
          </a:prstGeom>
        </p:spPr>
      </p:pic>
      <p:sp>
        <p:nvSpPr>
          <p:cNvPr id="3" name="PA-矩形 86"/>
          <p:cNvSpPr/>
          <p:nvPr>
            <p:custDataLst>
              <p:tags r:id="rId5"/>
            </p:custDataLst>
          </p:nvPr>
        </p:nvSpPr>
        <p:spPr>
          <a:xfrm>
            <a:off x="4157140" y="35322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680845" y="1015365"/>
            <a:ext cx="524065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summary program is shown below: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78660" y="2198370"/>
            <a:ext cx="819594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Please see </a:t>
            </a:r>
            <a:r>
              <a:rPr lang="zh-CN" altLang="en-US" sz="20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microbit-Wobble-when-touch.hex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for the program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21.xml><?xml version="1.0" encoding="utf-8"?>
<p:tagLst xmlns:p="http://schemas.openxmlformats.org/presentationml/2006/main">
  <p:tag name="PA" val="v5.1.1"/>
  <p:tag name="RESOURCELIBID_ANIM" val="430"/>
</p:tagLst>
</file>

<file path=ppt/tags/tag22.xml><?xml version="1.0" encoding="utf-8"?>
<p:tagLst xmlns:p="http://schemas.openxmlformats.org/presentationml/2006/main">
  <p:tag name="PA" val="v5.1.1"/>
  <p:tag name="RESOURCELIBID_ANIM" val="430"/>
</p:tagLst>
</file>

<file path=ppt/tags/tag23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1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0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2812</Words>
  <Application>WPS 演示</Application>
  <PresentationFormat>宽屏</PresentationFormat>
  <Paragraphs>90</Paragraphs>
  <Slides>11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思源黑体 CN Bold</vt:lpstr>
      <vt:lpstr>黑体</vt:lpstr>
      <vt:lpstr>华文中宋</vt:lpstr>
      <vt:lpstr>隶书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超级无敌小胖仔</cp:lastModifiedBy>
  <cp:revision>472</cp:revision>
  <dcterms:created xsi:type="dcterms:W3CDTF">2017-08-18T03:02:00Z</dcterms:created>
  <dcterms:modified xsi:type="dcterms:W3CDTF">2019-06-15T07:56:46Z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