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4"/>
  </p:handoutMasterIdLst>
  <p:sldIdLst>
    <p:sldId id="260" r:id="rId3"/>
    <p:sldId id="264" r:id="rId4"/>
    <p:sldId id="268" r:id="rId5"/>
    <p:sldId id="302" r:id="rId7"/>
    <p:sldId id="303" r:id="rId8"/>
    <p:sldId id="304" r:id="rId9"/>
    <p:sldId id="311" r:id="rId10"/>
    <p:sldId id="305" r:id="rId11"/>
    <p:sldId id="308" r:id="rId12"/>
    <p:sldId id="28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2E9491"/>
    <a:srgbClr val="E93F64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111" d="100"/>
          <a:sy n="111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2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2.xml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5.svg"/><Relationship Id="rId17" Type="http://schemas.openxmlformats.org/officeDocument/2006/relationships/image" Target="../media/image16.png"/><Relationship Id="rId16" Type="http://schemas.openxmlformats.org/officeDocument/2006/relationships/image" Target="../media/image4.svg"/><Relationship Id="rId15" Type="http://schemas.openxmlformats.org/officeDocument/2006/relationships/image" Target="../media/image15.png"/><Relationship Id="rId14" Type="http://schemas.openxmlformats.org/officeDocument/2006/relationships/image" Target="../media/image3.svg"/><Relationship Id="rId13" Type="http://schemas.openxmlformats.org/officeDocument/2006/relationships/image" Target="../media/image14.png"/><Relationship Id="rId12" Type="http://schemas.openxmlformats.org/officeDocument/2006/relationships/image" Target="../media/image2.svg"/><Relationship Id="rId11" Type="http://schemas.openxmlformats.org/officeDocument/2006/relationships/image" Target="../media/image13.png"/><Relationship Id="rId10" Type="http://schemas.openxmlformats.org/officeDocument/2006/relationships/image" Target="../media/image1.sv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5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tags" Target="../tags/tag17.xml"/><Relationship Id="rId4" Type="http://schemas.openxmlformats.org/officeDocument/2006/relationships/image" Target="../media/image18.png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tags" Target="../tags/tag18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tags" Target="../tags/tag20.xml"/><Relationship Id="rId4" Type="http://schemas.openxmlformats.org/officeDocument/2006/relationships/image" Target="../media/image18.png"/><Relationship Id="rId3" Type="http://schemas.openxmlformats.org/officeDocument/2006/relationships/tags" Target="../tags/tag1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4660564" y="3781846"/>
            <a:ext cx="35991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 smtClean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Frog beating</a:t>
            </a:r>
            <a:endParaRPr lang="zh-CN" altLang="en-US" sz="4400" b="1" dirty="0" smtClean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9"/>
          <p:cNvSpPr/>
          <p:nvPr>
            <p:custDataLst>
              <p:tags r:id="rId11"/>
            </p:custDataLst>
          </p:nvPr>
        </p:nvSpPr>
        <p:spPr>
          <a:xfrm>
            <a:off x="2101529" y="1363346"/>
            <a:ext cx="7860030" cy="101473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6000" b="1" dirty="0">
                <a:ln w="3175">
                  <a:solidFill>
                    <a:schemeClr val="tx1"/>
                  </a:solidFill>
                </a:ln>
                <a:solidFill>
                  <a:srgbClr val="92D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Playing with Tiny bit</a:t>
            </a:r>
            <a:endParaRPr lang="zh-CN" altLang="en-US" sz="6000" b="1" dirty="0">
              <a:ln w="3175">
                <a:solidFill>
                  <a:schemeClr val="tx1"/>
                </a:solidFill>
              </a:ln>
              <a:solidFill>
                <a:srgbClr val="92D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7" name="PA-矩形 7"/>
          <p:cNvSpPr/>
          <p:nvPr>
            <p:custDataLst>
              <p:tags r:id="rId8"/>
            </p:custDataLst>
          </p:nvPr>
        </p:nvSpPr>
        <p:spPr>
          <a:xfrm>
            <a:off x="4850747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1" cstate="screen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3" cstate="screen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5" cstate="screen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7" cstate="screen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594985" y="5902960"/>
            <a:ext cx="14947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144770" y="5992495"/>
            <a:ext cx="16383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088515" y="1052830"/>
            <a:ext cx="8400415" cy="230695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16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This course is mainly based on the accelerometer that comes with micro:bit.</a:t>
            </a:r>
            <a:endParaRPr lang="zh-CN" altLang="en-US" sz="1600" b="1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zh-CN" altLang="en-US" sz="1600" b="1" dirty="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When we rotate the micro:bit around the x-axis, that is, when rotating on the yoz plane, the degree of the rotation (picth) </a:t>
            </a:r>
            <a:r>
              <a:rPr lang="en-US" altLang="zh-CN" sz="1600" b="1" dirty="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will be </a:t>
            </a:r>
            <a:r>
              <a:rPr lang="zh-CN" altLang="en-US" sz="1600" b="1" dirty="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change</a:t>
            </a:r>
            <a:r>
              <a:rPr lang="en-US" altLang="zh-CN" sz="1600" b="1" dirty="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d</a:t>
            </a:r>
            <a:r>
              <a:rPr lang="zh-CN" altLang="en-US" sz="1600" b="1" dirty="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</a:t>
            </a:r>
            <a:endParaRPr lang="zh-CN" altLang="en-US" sz="1600" b="1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zh-CN" altLang="en-US" sz="1600" b="1" dirty="0">
                <a:solidFill>
                  <a:srgbClr val="00B0F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When we rotate the micro:bit around the y-axis, that is, when </a:t>
            </a:r>
            <a:r>
              <a:rPr lang="zh-CN" altLang="en-US" sz="1600" b="1" dirty="0">
                <a:solidFill>
                  <a:srgbClr val="00B0F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rotating</a:t>
            </a:r>
            <a:r>
              <a:rPr lang="zh-CN" altLang="en-US" sz="1600" b="1" dirty="0">
                <a:solidFill>
                  <a:srgbClr val="00B0F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on the xoz plane, </a:t>
            </a:r>
            <a:r>
              <a:rPr lang="zh-CN" altLang="en-US" sz="1600" b="1" dirty="0">
                <a:solidFill>
                  <a:srgbClr val="00B0F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the degree of the rotation (</a:t>
            </a:r>
            <a:r>
              <a:rPr lang="en-US" altLang="zh-CN" sz="1600" b="1" dirty="0">
                <a:solidFill>
                  <a:srgbClr val="00B0F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roll</a:t>
            </a:r>
            <a:r>
              <a:rPr lang="zh-CN" altLang="en-US" sz="1600" b="1" dirty="0">
                <a:solidFill>
                  <a:srgbClr val="00B0F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) </a:t>
            </a:r>
            <a:r>
              <a:rPr lang="en-US" altLang="zh-CN" sz="1600" b="1" dirty="0">
                <a:solidFill>
                  <a:srgbClr val="00B0F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will be </a:t>
            </a:r>
            <a:r>
              <a:rPr lang="zh-CN" altLang="en-US" sz="1600" b="1" dirty="0">
                <a:solidFill>
                  <a:srgbClr val="00B0F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change</a:t>
            </a:r>
            <a:r>
              <a:rPr lang="en-US" altLang="zh-CN" sz="1600" b="1" dirty="0">
                <a:solidFill>
                  <a:srgbClr val="00B0F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d</a:t>
            </a:r>
            <a:r>
              <a:rPr lang="zh-CN" altLang="en-US" sz="1600" b="1" dirty="0">
                <a:solidFill>
                  <a:srgbClr val="00B0F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.</a:t>
            </a:r>
            <a:endParaRPr lang="zh-CN" altLang="en-US" sz="1600" b="1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zh-CN" altLang="en-US" sz="1600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When we rotate the micro:bit around the z-axis, that is, when </a:t>
            </a:r>
            <a:r>
              <a:rPr lang="zh-CN" altLang="en-US" sz="1600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rotating</a:t>
            </a:r>
            <a:r>
              <a:rPr lang="zh-CN" altLang="en-US" sz="1600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on the yoz plane, </a:t>
            </a:r>
            <a:r>
              <a:rPr lang="zh-CN" altLang="en-US" sz="1600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the degree of the rotation (</a:t>
            </a:r>
            <a:r>
              <a:rPr lang="en-US" altLang="zh-CN" sz="1600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yaw</a:t>
            </a:r>
            <a:r>
              <a:rPr lang="zh-CN" altLang="en-US" sz="1600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) </a:t>
            </a:r>
            <a:r>
              <a:rPr lang="en-US" altLang="zh-CN" sz="1600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will be </a:t>
            </a:r>
            <a:r>
              <a:rPr lang="zh-CN" altLang="en-US" sz="1600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change</a:t>
            </a:r>
            <a:r>
              <a:rPr lang="en-US" altLang="zh-CN" sz="1600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d</a:t>
            </a:r>
            <a:r>
              <a:rPr lang="zh-CN" altLang="en-US" sz="1600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.</a:t>
            </a:r>
            <a:endParaRPr lang="zh-CN" altLang="en-US" sz="1600" b="1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endParaRPr lang="zh-CN" altLang="en-US" sz="1600" b="1" dirty="0">
              <a:solidFill>
                <a:srgbClr val="00B05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zh-CN" altLang="en-US" sz="1600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In this experiment, we use the rotation angle to judge.</a:t>
            </a:r>
            <a:endParaRPr lang="zh-CN" altLang="en-US" sz="1600" b="1" dirty="0">
              <a:solidFill>
                <a:srgbClr val="00B05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020" y="976276"/>
            <a:ext cx="404635" cy="454436"/>
          </a:xfrm>
          <a:prstGeom prst="rect">
            <a:avLst/>
          </a:prstGeom>
        </p:spPr>
      </p:pic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86840" y="1421130"/>
            <a:ext cx="9718040" cy="295338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Programming method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1 online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http://microbit.org/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enter the programming interface. Add the Yahboom package</a:t>
            </a:r>
            <a:r>
              <a:rPr 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2 offline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We need to open the offline programming software. After the installation is complete, enter the programming interface, click【New Project】, add Yahboom package:</a:t>
            </a:r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you can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144770" y="5992495"/>
            <a:ext cx="16383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238750" y="6029960"/>
            <a:ext cx="150685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4387963" y="37672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835" y="1390931"/>
            <a:ext cx="404635" cy="4544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835" y="2224143"/>
            <a:ext cx="404635" cy="454436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11300" y="2040890"/>
            <a:ext cx="848931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2.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The function is realized by programming: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hen we gently press the tail of 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robot car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with our hand, the Tiny-bit will make a sound and advance a short distance.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569085" y="1306830"/>
            <a:ext cx="837184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Learn how to use </a:t>
            </a:r>
            <a:r>
              <a:rPr lang="zh-CN" alt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accelerometer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graphically program building blocks 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886960" y="6022340"/>
            <a:ext cx="148145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0310" y="956945"/>
            <a:ext cx="525780" cy="560070"/>
          </a:xfrm>
          <a:prstGeom prst="rect">
            <a:avLst/>
          </a:prstGeom>
        </p:spPr>
      </p:pic>
      <p:sp>
        <p:nvSpPr>
          <p:cNvPr id="3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36090" y="1066165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5890" y="1517015"/>
            <a:ext cx="3862705" cy="43103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3205" y="1517015"/>
            <a:ext cx="4400550" cy="15716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3205" y="3088640"/>
            <a:ext cx="4399915" cy="124841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23205" y="4427855"/>
            <a:ext cx="5570855" cy="1013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715" y="1102360"/>
            <a:ext cx="3978910" cy="30429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715" y="4145280"/>
            <a:ext cx="4572000" cy="1743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625" y="1145540"/>
            <a:ext cx="5815965" cy="2955925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886960" y="6022340"/>
            <a:ext cx="148145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27785" y="935355"/>
            <a:ext cx="420370" cy="448310"/>
          </a:xfrm>
          <a:prstGeom prst="rect">
            <a:avLst/>
          </a:prstGeom>
        </p:spPr>
      </p:pic>
      <p:sp>
        <p:nvSpPr>
          <p:cNvPr id="3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89100" y="986155"/>
            <a:ext cx="495935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summary program is shown below: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886960" y="6022340"/>
            <a:ext cx="148145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1880" y="1383665"/>
            <a:ext cx="7148830" cy="4639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00400" y="30289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496935" y="308610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105487" y="1379855"/>
            <a:ext cx="10101532" cy="116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After the program download is complete, o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pen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the power 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of the robot car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 When we gently press the tail of the Tiny-bit, the forward arrow will be displayed on the micro:bit dot matrix, and a piece of music will be played, and the lights will be randomly lit at the same time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the car advances for a short time, then stops. 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As shown below.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060950" y="6045835"/>
            <a:ext cx="14478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323" y="2748864"/>
            <a:ext cx="2605453" cy="23708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850" y="2745764"/>
            <a:ext cx="2767077" cy="2374483"/>
          </a:xfrm>
          <a:prstGeom prst="rect">
            <a:avLst/>
          </a:prstGeom>
        </p:spPr>
      </p:pic>
      <p:sp>
        <p:nvSpPr>
          <p:cNvPr id="4" name="PA-矩形 86"/>
          <p:cNvSpPr/>
          <p:nvPr>
            <p:custDataLst>
              <p:tags r:id="rId5"/>
            </p:custDataLst>
          </p:nvPr>
        </p:nvSpPr>
        <p:spPr>
          <a:xfrm>
            <a:off x="3761218" y="449113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2148</Words>
  <Application>WPS 演示</Application>
  <PresentationFormat>宽屏</PresentationFormat>
  <Paragraphs>76</Paragraphs>
  <Slides>10</Slides>
  <Notes>7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思源黑体 CN Bold</vt:lpstr>
      <vt:lpstr>黑体</vt:lpstr>
      <vt:lpstr>华文中宋</vt:lpstr>
      <vt:lpstr>隶书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超级无敌小胖仔</cp:lastModifiedBy>
  <cp:revision>451</cp:revision>
  <dcterms:created xsi:type="dcterms:W3CDTF">2017-08-18T03:02:00Z</dcterms:created>
  <dcterms:modified xsi:type="dcterms:W3CDTF">2019-06-15T08:13:08Z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