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
  </p:handoutMasterIdLst>
  <p:sldIdLst>
    <p:sldId id="260" r:id="rId3"/>
    <p:sldId id="264" r:id="rId4"/>
    <p:sldId id="268" r:id="rId5"/>
    <p:sldId id="302" r:id="rId7"/>
    <p:sldId id="303" r:id="rId8"/>
    <p:sldId id="304" r:id="rId9"/>
    <p:sldId id="311" r:id="rId10"/>
    <p:sldId id="305" r:id="rId11"/>
    <p:sldId id="315" r:id="rId12"/>
    <p:sldId id="308"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a:srgbClr val="2E9491"/>
    <a:srgbClr val="E93F64"/>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111" d="100"/>
          <a:sy n="111" d="100"/>
        </p:scale>
        <p:origin x="552" y="78"/>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不得将觅知网的</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模板、</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9" Type="http://schemas.openxmlformats.org/officeDocument/2006/relationships/slideLayout" Target="../slideLayouts/slideLayout3.xml"/><Relationship Id="rId18" Type="http://schemas.openxmlformats.org/officeDocument/2006/relationships/image" Target="../media/image5.svg"/><Relationship Id="rId17" Type="http://schemas.openxmlformats.org/officeDocument/2006/relationships/image" Target="../media/image16.png"/><Relationship Id="rId16" Type="http://schemas.openxmlformats.org/officeDocument/2006/relationships/image" Target="../media/image4.svg"/><Relationship Id="rId15" Type="http://schemas.openxmlformats.org/officeDocument/2006/relationships/image" Target="../media/image15.png"/><Relationship Id="rId14" Type="http://schemas.openxmlformats.org/officeDocument/2006/relationships/image" Target="../media/image3.svg"/><Relationship Id="rId13" Type="http://schemas.openxmlformats.org/officeDocument/2006/relationships/image" Target="../media/image14.png"/><Relationship Id="rId12" Type="http://schemas.openxmlformats.org/officeDocument/2006/relationships/image" Target="../media/image2.svg"/><Relationship Id="rId11" Type="http://schemas.openxmlformats.org/officeDocument/2006/relationships/image" Target="../media/image13.png"/><Relationship Id="rId10" Type="http://schemas.openxmlformats.org/officeDocument/2006/relationships/image" Target="../media/image1.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tags" Target="../tags/tag17.xml"/><Relationship Id="rId4" Type="http://schemas.openxmlformats.org/officeDocument/2006/relationships/image" Target="../media/image18.png"/><Relationship Id="rId3" Type="http://schemas.openxmlformats.org/officeDocument/2006/relationships/tags" Target="../tags/tag16.xml"/><Relationship Id="rId2" Type="http://schemas.openxmlformats.org/officeDocument/2006/relationships/image" Target="../media/image9.png"/><Relationship Id="rId10" Type="http://schemas.openxmlformats.org/officeDocument/2006/relationships/notesSlide" Target="../notesSlides/notesSlide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tags" Target="../tags/tag20.xml"/><Relationship Id="rId4" Type="http://schemas.openxmlformats.org/officeDocument/2006/relationships/image" Target="../media/image18.png"/><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rPr>
              <a:t>Yahboom</a:t>
            </a:r>
            <a:endPar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3" name="PA-矩形 89"/>
          <p:cNvSpPr/>
          <p:nvPr>
            <p:custDataLst>
              <p:tags r:id="rId10"/>
            </p:custDataLst>
          </p:nvPr>
        </p:nvSpPr>
        <p:spPr>
          <a:xfrm>
            <a:off x="4442123" y="3781846"/>
            <a:ext cx="4036060" cy="768350"/>
          </a:xfrm>
          <a:prstGeom prst="rect">
            <a:avLst/>
          </a:prstGeom>
        </p:spPr>
        <p:txBody>
          <a:bodyPr wrap="none">
            <a:spAutoFit/>
          </a:bodyPr>
          <a:lstStyle/>
          <a:p>
            <a:pPr algn="ctr"/>
            <a:r>
              <a:rPr lang="zh-CN" altLang="en-US" sz="4400" b="1" dirty="0" smtClean="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Adventure car</a:t>
            </a:r>
            <a:endParaRPr lang="zh-CN" altLang="en-US" sz="4400" b="1" dirty="0" smtClean="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endParaRPr>
          </a:p>
        </p:txBody>
      </p:sp>
      <p:sp>
        <p:nvSpPr>
          <p:cNvPr id="2" name="PA-矩形 89"/>
          <p:cNvSpPr/>
          <p:nvPr>
            <p:custDataLst>
              <p:tags r:id="rId11"/>
            </p:custDataLst>
          </p:nvPr>
        </p:nvSpPr>
        <p:spPr>
          <a:xfrm>
            <a:off x="2101529" y="1363346"/>
            <a:ext cx="7860030" cy="1014730"/>
          </a:xfrm>
          <a:prstGeom prst="rect">
            <a:avLst/>
          </a:prstGeom>
        </p:spPr>
        <p:txBody>
          <a:bodyPr wrap="none">
            <a:spAutoFit/>
          </a:bodyPr>
          <a:p>
            <a:pPr algn="ctr"/>
            <a:r>
              <a:rPr lang="zh-CN" altLang="en-US" sz="6000" b="1" dirty="0">
                <a:ln w="3175">
                  <a:solidFill>
                    <a:schemeClr val="tx1"/>
                  </a:solidFill>
                </a:ln>
                <a:solidFill>
                  <a:srgbClr val="92D050"/>
                </a:solidFill>
                <a:effectLst/>
                <a:latin typeface="华文中宋" panose="02010600040101010101" charset="-122"/>
                <a:ea typeface="华文中宋" panose="02010600040101010101" charset="-122"/>
              </a:rPr>
              <a:t>Playing with Tiny bit</a:t>
            </a:r>
            <a:endParaRPr lang="zh-CN" altLang="en-US" sz="6000" b="1" dirty="0">
              <a:ln w="3175">
                <a:solidFill>
                  <a:schemeClr val="tx1"/>
                </a:solidFill>
              </a:ln>
              <a:solidFill>
                <a:srgbClr val="92D050"/>
              </a:solidFill>
              <a:effectLst/>
              <a:latin typeface="华文中宋" panose="02010600040101010101" charset="-122"/>
              <a:ea typeface="华文中宋" panose="02010600040101010101"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089275" y="36258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275955" y="384810"/>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957532" y="1082040"/>
            <a:ext cx="10101532" cy="2799715"/>
          </a:xfrm>
          <a:prstGeom prst="rect">
            <a:avLst/>
          </a:prstGeom>
        </p:spPr>
        <p:txBody>
          <a:bodyPr wrap="square">
            <a:spAutoFit/>
          </a:bodyPr>
          <a:lstStyle/>
          <a:p>
            <a:pPr algn="just"/>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After the program is downloaded, open the power of the car. Tiny-bit will advance one second, stop </a:t>
            </a:r>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one</a:t>
            </a:r>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second, check if it is currently on the slope, and if it is flat, move on. </a:t>
            </a:r>
            <a:r>
              <a:rPr lang="en-US" altLang="zh-CN" sz="1600" b="1" dirty="0" smtClean="0">
                <a:solidFill>
                  <a:srgbClr val="00B050"/>
                </a:solidFill>
                <a:latin typeface="华文中宋" panose="02010600040101010101" charset="-122"/>
                <a:ea typeface="华文中宋" panose="02010600040101010101" charset="-122"/>
                <a:cs typeface="华文中宋" panose="02010600040101010101" charset="-122"/>
                <a:sym typeface="+mn-ea"/>
              </a:rPr>
              <a:t>If the slope is directly in front, Tiny-bit will back, then spin left to leave the hillside and look for the flat;</a:t>
            </a:r>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a:t>
            </a:r>
            <a:r>
              <a:rPr lang="en-US" altLang="zh-CN" sz="1600" b="1" dirty="0" smtClean="0">
                <a:solidFill>
                  <a:srgbClr val="FFC000"/>
                </a:solidFill>
                <a:latin typeface="华文中宋" panose="02010600040101010101" charset="-122"/>
                <a:ea typeface="华文中宋" panose="02010600040101010101" charset="-122"/>
                <a:cs typeface="华文中宋" panose="02010600040101010101" charset="-122"/>
                <a:sym typeface="+mn-ea"/>
              </a:rPr>
              <a:t>if the slope is on the right, Tiny-bit turns left, leaves the hillside, looking for the flat; </a:t>
            </a:r>
            <a:r>
              <a:rPr lang="en-US" altLang="zh-CN" sz="1600" b="1" dirty="0" smtClean="0">
                <a:solidFill>
                  <a:srgbClr val="7030A0"/>
                </a:solidFill>
                <a:latin typeface="华文中宋" panose="02010600040101010101" charset="-122"/>
                <a:ea typeface="华文中宋" panose="02010600040101010101" charset="-122"/>
                <a:cs typeface="华文中宋" panose="02010600040101010101" charset="-122"/>
                <a:sym typeface="+mn-ea"/>
              </a:rPr>
              <a:t>if the slope is on the left, Tiny-bit turn right, leave the hillside, look for the flat...</a:t>
            </a:r>
            <a:endParaRPr lang="en-US" altLang="zh-CN" sz="1600" b="1" dirty="0" smtClean="0">
              <a:solidFill>
                <a:srgbClr val="7030A0"/>
              </a:solidFill>
              <a:latin typeface="华文中宋" panose="02010600040101010101" charset="-122"/>
              <a:ea typeface="华文中宋" panose="02010600040101010101" charset="-122"/>
              <a:cs typeface="华文中宋" panose="02010600040101010101" charset="-122"/>
              <a:sym typeface="+mn-ea"/>
            </a:endParaRPr>
          </a:p>
          <a:p>
            <a:pPr algn="just"/>
            <a:endPar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When moving forward, the micro:bit dot matrix displays the forward arrow. </a:t>
            </a:r>
            <a:endPar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When it is still, the micro:bit dot matrix display scattered points. </a:t>
            </a:r>
            <a:endPar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If the slope is directly in front, the micro:bit dot matrix displays the backward arrow; </a:t>
            </a:r>
            <a:endPar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if the slope is on the right side , the micro:bit dot matrix displays the arrow to the left; </a:t>
            </a:r>
            <a:endPar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algn="just"/>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if the slope is on the left side, the micro:bit dot matrix displays the arrow to the right.</a:t>
            </a:r>
            <a:endPar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
        <p:nvSpPr>
          <p:cNvPr id="2"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3"/>
            </p:custDataLst>
          </p:nvPr>
        </p:nvSpPr>
        <p:spPr>
          <a:xfrm>
            <a:off x="3655808" y="456733"/>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panose="02010600040101010101" charset="-122"/>
                <a:ea typeface="华文中宋" panose="02010600040101010101" charset="-122"/>
              </a:rPr>
              <a:t>Experimental phenomena</a:t>
            </a:r>
            <a:endParaRPr lang="zh-CN" altLang="en-US" sz="2800" b="1" dirty="0">
              <a:ln w="3175">
                <a:solidFill>
                  <a:schemeClr val="tx1"/>
                </a:solidFill>
              </a:ln>
              <a:solidFill>
                <a:srgbClr val="E93F64"/>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anose="020B0604020202020204" pitchFamily="34" charset="0"/>
                <a:ea typeface="隶书" panose="02010509060101010101" pitchFamily="49" charset="-122"/>
                <a:cs typeface="Arial" panose="020B0604020202020204"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anose="02010509060101010101" pitchFamily="49" charset="-122"/>
              <a:ea typeface="隶书" panose="02010509060101010101"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rPr>
              <a:t>Thank you!!!</a:t>
            </a:r>
            <a:endPar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419090" y="5970905"/>
            <a:ext cx="1520825"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7" name="PA-矩形 7"/>
          <p:cNvSpPr/>
          <p:nvPr>
            <p:custDataLst>
              <p:tags r:id="rId8"/>
            </p:custDataLst>
          </p:nvPr>
        </p:nvSpPr>
        <p:spPr>
          <a:xfrm>
            <a:off x="4850747"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panose="02010600040101010101" charset="-122"/>
                <a:ea typeface="华文中宋" panose="02010600040101010101" charset="-122"/>
                <a:cs typeface="Arial" panose="020B0604020202020204" pitchFamily="34" charset="0"/>
              </a:rPr>
              <a:t>Contents</a:t>
            </a:r>
            <a:endParaRPr lang="zh-CN" altLang="en-US" sz="4400" b="1" dirty="0">
              <a:ln w="3175">
                <a:solidFill>
                  <a:schemeClr val="tx1"/>
                </a:solidFill>
              </a:ln>
              <a:solidFill>
                <a:schemeClr val="accent4"/>
              </a:solidFill>
              <a:effectLst/>
              <a:latin typeface="华文中宋" panose="02010600040101010101" charset="-122"/>
              <a:ea typeface="华文中宋" panose="02010600040101010101" charset="-122"/>
              <a:cs typeface="Arial" panose="020B0604020202020204"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sym typeface="+mn-ea"/>
                </a:rPr>
                <a:t>Preparation</a:t>
              </a:r>
              <a:endParaRPr lang="en-US" sz="2800" b="1" spc="-300" dirty="0">
                <a:ln w="3175">
                  <a:solidFill>
                    <a:schemeClr val="tx1"/>
                  </a:solidFill>
                </a:ln>
                <a:solidFill>
                  <a:schemeClr val="tx1"/>
                </a:solidFill>
                <a:effectLst/>
                <a:latin typeface="华文中宋" panose="02010600040101010101" charset="-122"/>
                <a:ea typeface="华文中宋" panose="02010600040101010101"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extLst>
              <a:ext uri="{96DAC541-7B7A-43D3-8B79-37D633B846F1}">
                <asvg:svgBlip xmlns:asvg="http://schemas.microsoft.com/office/drawing/2016/SVG/main" r:embed="rId10"/>
              </a:ext>
            </a:extLst>
          </a:blip>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Learning </a:t>
              </a:r>
              <a:r>
                <a:rPr lang="zh-CN" altLang="en-US"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goal</a:t>
              </a:r>
              <a:endParaRPr lang="zh-CN" altLang="en-US"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1" cstate="screen">
            <a:extLst>
              <a:ext uri="{96DAC541-7B7A-43D3-8B79-37D633B846F1}">
                <asvg:svgBlip xmlns:asvg="http://schemas.microsoft.com/office/drawing/2016/SVG/main" r:embed="rId12"/>
              </a:ext>
            </a:extLst>
          </a:blip>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Search for blocks</a:t>
              </a:r>
              <a:endParaRPr lang="en-US" altLang="zh-CN"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3" cstate="screen">
            <a:extLst>
              <a:ext uri="{96DAC541-7B7A-43D3-8B79-37D633B846F1}">
                <asvg:svgBlip xmlns:asvg="http://schemas.microsoft.com/office/drawing/2016/SVG/main" r:embed="rId14"/>
              </a:ext>
            </a:extLst>
          </a:blip>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Combine blocks</a:t>
              </a:r>
              <a:endPar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5" cstate="screen">
            <a:extLst>
              <a:ext uri="{96DAC541-7B7A-43D3-8B79-37D633B846F1}">
                <asvg:svgBlip xmlns:asvg="http://schemas.microsoft.com/office/drawing/2016/SVG/main" r:embed="rId16"/>
              </a:ext>
            </a:extLst>
          </a:blip>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Experimental phenomena</a:t>
              </a:r>
              <a:endPar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7" cstate="screen">
            <a:extLst>
              <a:ext uri="{96DAC541-7B7A-43D3-8B79-37D633B846F1}">
                <asvg:svgBlip xmlns:asvg="http://schemas.microsoft.com/office/drawing/2016/SVG/main" r:embed="rId18"/>
              </a:ext>
            </a:extLst>
          </a:blip>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27650" y="5906770"/>
            <a:ext cx="153670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3"/>
          <a:stretch>
            <a:fillRect/>
          </a:stretch>
        </p:blipFill>
        <p:spPr>
          <a:xfrm>
            <a:off x="1684020" y="976276"/>
            <a:ext cx="404635" cy="454436"/>
          </a:xfrm>
          <a:prstGeom prst="rect">
            <a:avLst/>
          </a:prstGeom>
        </p:spPr>
      </p:pic>
      <p:sp>
        <p:nvSpPr>
          <p:cNvPr id="4"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3" name="Rectangle 3"/>
          <p:cNvSpPr>
            <a:spLocks noChangeArrowheads="1"/>
          </p:cNvSpPr>
          <p:nvPr/>
        </p:nvSpPr>
        <p:spPr bwMode="auto">
          <a:xfrm>
            <a:off x="2088515" y="1052830"/>
            <a:ext cx="8400415" cy="2306955"/>
          </a:xfrm>
          <a:prstGeom prst="rect">
            <a:avLst/>
          </a:prstGeom>
        </p:spPr>
        <p:txBody>
          <a:bodyPr wrap="square">
            <a:spAutoFit/>
          </a:bodyPr>
          <a:p>
            <a:pPr algn="just"/>
            <a:r>
              <a:rPr lang="zh-CN" altLang="en-US" sz="1600" b="1" dirty="0">
                <a:solidFill>
                  <a:schemeClr val="tx1"/>
                </a:solidFill>
                <a:latin typeface="华文中宋" panose="02010600040101010101" charset="-122"/>
                <a:ea typeface="华文中宋" panose="02010600040101010101" charset="-122"/>
                <a:cs typeface="华文中宋" panose="02010600040101010101" charset="-122"/>
              </a:rPr>
              <a:t>This course is mainly based on the accelerometer that comes with micro:bit.</a:t>
            </a:r>
            <a:endParaRPr lang="zh-CN" altLang="en-US" sz="1600" b="1" dirty="0">
              <a:solidFill>
                <a:schemeClr val="tx1"/>
              </a:solidFill>
              <a:latin typeface="华文中宋" panose="02010600040101010101" charset="-122"/>
              <a:ea typeface="华文中宋" panose="02010600040101010101" charset="-122"/>
              <a:cs typeface="华文中宋" panose="02010600040101010101" charset="-122"/>
            </a:endParaRPr>
          </a:p>
          <a:p>
            <a:pPr algn="just"/>
            <a:r>
              <a:rPr lang="zh-CN" altLang="en-US" sz="1600" b="1" dirty="0">
                <a:solidFill>
                  <a:schemeClr val="accent5"/>
                </a:solidFill>
                <a:latin typeface="华文中宋" panose="02010600040101010101" charset="-122"/>
                <a:ea typeface="华文中宋" panose="02010600040101010101" charset="-122"/>
                <a:cs typeface="华文中宋" panose="02010600040101010101" charset="-122"/>
              </a:rPr>
              <a:t>When we rotate the micro:bit around the x-axis, that is, when rotating on the yoz plane, the degree of the rotation (picth) </a:t>
            </a:r>
            <a:r>
              <a:rPr lang="en-US" altLang="zh-CN" sz="1600" b="1" dirty="0">
                <a:solidFill>
                  <a:schemeClr val="accent5"/>
                </a:solidFill>
                <a:latin typeface="华文中宋" panose="02010600040101010101" charset="-122"/>
                <a:ea typeface="华文中宋" panose="02010600040101010101" charset="-122"/>
                <a:cs typeface="华文中宋" panose="02010600040101010101" charset="-122"/>
              </a:rPr>
              <a:t>will be </a:t>
            </a:r>
            <a:r>
              <a:rPr lang="zh-CN" altLang="en-US" sz="1600" b="1" dirty="0">
                <a:solidFill>
                  <a:schemeClr val="accent5"/>
                </a:solidFill>
                <a:latin typeface="华文中宋" panose="02010600040101010101" charset="-122"/>
                <a:ea typeface="华文中宋" panose="02010600040101010101" charset="-122"/>
                <a:cs typeface="华文中宋" panose="02010600040101010101" charset="-122"/>
              </a:rPr>
              <a:t>change</a:t>
            </a:r>
            <a:r>
              <a:rPr lang="en-US" altLang="zh-CN" sz="1600" b="1" dirty="0">
                <a:solidFill>
                  <a:schemeClr val="accent5"/>
                </a:solidFill>
                <a:latin typeface="华文中宋" panose="02010600040101010101" charset="-122"/>
                <a:ea typeface="华文中宋" panose="02010600040101010101" charset="-122"/>
                <a:cs typeface="华文中宋" panose="02010600040101010101" charset="-122"/>
              </a:rPr>
              <a:t>d</a:t>
            </a:r>
            <a:r>
              <a:rPr lang="zh-CN" altLang="en-US" sz="1600" b="1" dirty="0">
                <a:solidFill>
                  <a:schemeClr val="accent5"/>
                </a:solidFill>
                <a:latin typeface="华文中宋" panose="02010600040101010101" charset="-122"/>
                <a:ea typeface="华文中宋" panose="02010600040101010101" charset="-122"/>
                <a:cs typeface="华文中宋" panose="02010600040101010101" charset="-122"/>
              </a:rPr>
              <a:t>.</a:t>
            </a:r>
            <a:endParaRPr lang="zh-CN" altLang="en-US" sz="1600" b="1" dirty="0">
              <a:solidFill>
                <a:schemeClr val="tx1"/>
              </a:solidFill>
              <a:latin typeface="华文中宋" panose="02010600040101010101" charset="-122"/>
              <a:ea typeface="华文中宋" panose="02010600040101010101" charset="-122"/>
              <a:cs typeface="华文中宋" panose="02010600040101010101" charset="-122"/>
            </a:endParaRPr>
          </a:p>
          <a:p>
            <a:pPr algn="just"/>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rPr>
              <a:t>When we rotate the micro:bit around the y-axis, that is, when </a:t>
            </a:r>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sym typeface="+mn-ea"/>
              </a:rPr>
              <a:t>rotating</a:t>
            </a:r>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rPr>
              <a:t> on the xoz plane, </a:t>
            </a:r>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sym typeface="+mn-ea"/>
              </a:rPr>
              <a:t>the degree of the rotation (</a:t>
            </a:r>
            <a:r>
              <a:rPr lang="en-US" altLang="zh-CN" sz="1600" b="1" dirty="0">
                <a:solidFill>
                  <a:srgbClr val="00B0F0"/>
                </a:solidFill>
                <a:latin typeface="华文中宋" panose="02010600040101010101" charset="-122"/>
                <a:ea typeface="华文中宋" panose="02010600040101010101" charset="-122"/>
                <a:cs typeface="华文中宋" panose="02010600040101010101" charset="-122"/>
                <a:sym typeface="+mn-ea"/>
              </a:rPr>
              <a:t>roll</a:t>
            </a:r>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sym typeface="+mn-ea"/>
              </a:rPr>
              <a:t>) </a:t>
            </a:r>
            <a:r>
              <a:rPr lang="en-US" altLang="zh-CN" sz="1600" b="1" dirty="0">
                <a:solidFill>
                  <a:srgbClr val="00B0F0"/>
                </a:solidFill>
                <a:latin typeface="华文中宋" panose="02010600040101010101" charset="-122"/>
                <a:ea typeface="华文中宋" panose="02010600040101010101" charset="-122"/>
                <a:cs typeface="华文中宋" panose="02010600040101010101" charset="-122"/>
                <a:sym typeface="+mn-ea"/>
              </a:rPr>
              <a:t>will be </a:t>
            </a:r>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sym typeface="+mn-ea"/>
              </a:rPr>
              <a:t>change</a:t>
            </a:r>
            <a:r>
              <a:rPr lang="en-US" altLang="zh-CN" sz="1600" b="1" dirty="0">
                <a:solidFill>
                  <a:srgbClr val="00B0F0"/>
                </a:solidFill>
                <a:latin typeface="华文中宋" panose="02010600040101010101" charset="-122"/>
                <a:ea typeface="华文中宋" panose="02010600040101010101" charset="-122"/>
                <a:cs typeface="华文中宋" panose="02010600040101010101" charset="-122"/>
                <a:sym typeface="+mn-ea"/>
              </a:rPr>
              <a:t>d</a:t>
            </a:r>
            <a:r>
              <a:rPr lang="zh-CN" altLang="en-US" sz="1600" b="1" dirty="0">
                <a:solidFill>
                  <a:srgbClr val="00B0F0"/>
                </a:solidFill>
                <a:latin typeface="华文中宋" panose="02010600040101010101" charset="-122"/>
                <a:ea typeface="华文中宋" panose="02010600040101010101" charset="-122"/>
                <a:cs typeface="华文中宋" panose="02010600040101010101" charset="-122"/>
                <a:sym typeface="+mn-ea"/>
              </a:rPr>
              <a:t>.</a:t>
            </a:r>
            <a:endParaRPr lang="zh-CN" altLang="en-US" sz="1600" b="1" dirty="0">
              <a:solidFill>
                <a:schemeClr val="tx1"/>
              </a:solidFill>
              <a:latin typeface="华文中宋" panose="02010600040101010101" charset="-122"/>
              <a:ea typeface="华文中宋" panose="02010600040101010101" charset="-122"/>
              <a:cs typeface="华文中宋" panose="02010600040101010101" charset="-122"/>
            </a:endParaRPr>
          </a:p>
          <a:p>
            <a:pPr algn="just"/>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rPr>
              <a:t>When we rotate the micro:bit around the z-axis, that is, when </a:t>
            </a:r>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sym typeface="+mn-ea"/>
              </a:rPr>
              <a:t>rotating</a:t>
            </a:r>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rPr>
              <a:t> on the yoz plane, </a:t>
            </a:r>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sym typeface="+mn-ea"/>
              </a:rPr>
              <a:t>the degree of the rotation (</a:t>
            </a:r>
            <a:r>
              <a:rPr lang="en-US" altLang="zh-CN" sz="1600" b="1" dirty="0">
                <a:solidFill>
                  <a:srgbClr val="7030A0"/>
                </a:solidFill>
                <a:latin typeface="华文中宋" panose="02010600040101010101" charset="-122"/>
                <a:ea typeface="华文中宋" panose="02010600040101010101" charset="-122"/>
                <a:cs typeface="华文中宋" panose="02010600040101010101" charset="-122"/>
                <a:sym typeface="+mn-ea"/>
              </a:rPr>
              <a:t>yaw</a:t>
            </a:r>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sym typeface="+mn-ea"/>
              </a:rPr>
              <a:t>) </a:t>
            </a:r>
            <a:r>
              <a:rPr lang="en-US" altLang="zh-CN" sz="1600" b="1" dirty="0">
                <a:solidFill>
                  <a:srgbClr val="7030A0"/>
                </a:solidFill>
                <a:latin typeface="华文中宋" panose="02010600040101010101" charset="-122"/>
                <a:ea typeface="华文中宋" panose="02010600040101010101" charset="-122"/>
                <a:cs typeface="华文中宋" panose="02010600040101010101" charset="-122"/>
                <a:sym typeface="+mn-ea"/>
              </a:rPr>
              <a:t>will be </a:t>
            </a:r>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sym typeface="+mn-ea"/>
              </a:rPr>
              <a:t>change</a:t>
            </a:r>
            <a:r>
              <a:rPr lang="en-US" altLang="zh-CN" sz="1600" b="1" dirty="0">
                <a:solidFill>
                  <a:srgbClr val="7030A0"/>
                </a:solidFill>
                <a:latin typeface="华文中宋" panose="02010600040101010101" charset="-122"/>
                <a:ea typeface="华文中宋" panose="02010600040101010101" charset="-122"/>
                <a:cs typeface="华文中宋" panose="02010600040101010101" charset="-122"/>
                <a:sym typeface="+mn-ea"/>
              </a:rPr>
              <a:t>d</a:t>
            </a:r>
            <a:r>
              <a:rPr lang="zh-CN" altLang="en-US" sz="1600" b="1" dirty="0">
                <a:solidFill>
                  <a:srgbClr val="7030A0"/>
                </a:solidFill>
                <a:latin typeface="华文中宋" panose="02010600040101010101" charset="-122"/>
                <a:ea typeface="华文中宋" panose="02010600040101010101" charset="-122"/>
                <a:cs typeface="华文中宋" panose="02010600040101010101" charset="-122"/>
                <a:sym typeface="+mn-ea"/>
              </a:rPr>
              <a:t>.</a:t>
            </a:r>
            <a:endParaRPr lang="zh-CN" altLang="en-US" sz="1600" b="1" dirty="0">
              <a:solidFill>
                <a:schemeClr val="tx1"/>
              </a:solidFill>
              <a:latin typeface="华文中宋" panose="02010600040101010101" charset="-122"/>
              <a:ea typeface="华文中宋" panose="02010600040101010101" charset="-122"/>
              <a:cs typeface="华文中宋" panose="02010600040101010101" charset="-122"/>
            </a:endParaRPr>
          </a:p>
          <a:p>
            <a:pPr algn="just"/>
            <a:endParaRPr lang="zh-CN" altLang="en-US" sz="1600" b="1" dirty="0">
              <a:solidFill>
                <a:srgbClr val="00B050"/>
              </a:solidFill>
              <a:latin typeface="华文中宋" panose="02010600040101010101" charset="-122"/>
              <a:ea typeface="华文中宋" panose="02010600040101010101" charset="-122"/>
              <a:cs typeface="华文中宋" panose="02010600040101010101" charset="-122"/>
            </a:endParaRPr>
          </a:p>
          <a:p>
            <a:pPr algn="just"/>
            <a:r>
              <a:rPr lang="zh-CN" altLang="en-US" sz="1600" b="1" dirty="0">
                <a:solidFill>
                  <a:srgbClr val="00B050"/>
                </a:solidFill>
                <a:latin typeface="华文中宋" panose="02010600040101010101" charset="-122"/>
                <a:ea typeface="华文中宋" panose="02010600040101010101" charset="-122"/>
                <a:cs typeface="华文中宋" panose="02010600040101010101" charset="-122"/>
              </a:rPr>
              <a:t>In this experiment, we use the rotation angle to judge.</a:t>
            </a:r>
            <a:endParaRPr lang="zh-CN" altLang="en-US" sz="1600" b="1" dirty="0">
              <a:solidFill>
                <a:srgbClr val="00B050"/>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8" name="Rectangle 3"/>
          <p:cNvSpPr>
            <a:spLocks noChangeArrowheads="1"/>
          </p:cNvSpPr>
          <p:nvPr/>
        </p:nvSpPr>
        <p:spPr bwMode="auto">
          <a:xfrm>
            <a:off x="1386840" y="1421130"/>
            <a:ext cx="9718040" cy="2953385"/>
          </a:xfrm>
          <a:prstGeom prst="rect">
            <a:avLst/>
          </a:prstGeom>
        </p:spPr>
        <p:txBody>
          <a:bodyPr wrap="square">
            <a:spAutoFit/>
          </a:bodyPr>
          <a:p>
            <a:pPr algn="l"/>
            <a:r>
              <a:rPr 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Programming method</a:t>
            </a:r>
            <a:r>
              <a:rPr lang="en-US" alt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a:t>
            </a:r>
            <a:endParaRPr 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a:p>
            <a:pPr algn="l"/>
            <a:r>
              <a:rPr b="1" dirty="0">
                <a:solidFill>
                  <a:srgbClr val="FF0000"/>
                </a:solidFill>
                <a:latin typeface="华文中宋" panose="02010600040101010101" charset="-122"/>
                <a:ea typeface="华文中宋" panose="02010600040101010101" charset="-122"/>
                <a:cs typeface="华文中宋" panose="02010600040101010101" charset="-122"/>
              </a:rPr>
              <a:t>Mode 1 online programming:</a:t>
            </a:r>
            <a:r>
              <a:rPr b="1" dirty="0">
                <a:latin typeface="华文中宋" panose="02010600040101010101" charset="-122"/>
                <a:ea typeface="华文中宋" panose="02010600040101010101" charset="-122"/>
                <a:cs typeface="华文中宋" panose="02010600040101010101" charset="-122"/>
              </a:rPr>
              <a:t> First, we need to connect the micro:bit to the computer by USB cable. The computer will pop up a USB flash drive and click on the URL in the USB flash drive:</a:t>
            </a:r>
            <a:r>
              <a:rPr b="1" dirty="0">
                <a:solidFill>
                  <a:srgbClr val="0070C0"/>
                </a:solidFill>
                <a:latin typeface="华文中宋" panose="02010600040101010101" charset="-122"/>
                <a:ea typeface="华文中宋" panose="02010600040101010101" charset="-122"/>
                <a:cs typeface="华文中宋" panose="02010600040101010101" charset="-122"/>
              </a:rPr>
              <a:t> http://microbit.org/</a:t>
            </a:r>
            <a:r>
              <a:rPr b="1" dirty="0">
                <a:latin typeface="华文中宋" panose="02010600040101010101" charset="-122"/>
                <a:ea typeface="华文中宋" panose="02010600040101010101" charset="-122"/>
                <a:cs typeface="华文中宋" panose="02010600040101010101" charset="-122"/>
              </a:rPr>
              <a:t> to enter the programming interface. Add the Yahboom package</a:t>
            </a:r>
            <a:r>
              <a:rPr lang="en-US" b="1" dirty="0">
                <a:latin typeface="华文中宋" panose="02010600040101010101" charset="-122"/>
                <a:ea typeface="华文中宋" panose="02010600040101010101" charset="-122"/>
                <a:cs typeface="华文中宋" panose="02010600040101010101" charset="-122"/>
              </a:rPr>
              <a:t>:</a:t>
            </a:r>
            <a:r>
              <a:rPr b="1" dirty="0">
                <a:latin typeface="华文中宋" panose="02010600040101010101" charset="-122"/>
                <a:ea typeface="华文中宋" panose="02010600040101010101" charset="-122"/>
                <a:cs typeface="华文中宋" panose="02010600040101010101" charset="-122"/>
              </a:rPr>
              <a:t> </a:t>
            </a:r>
            <a:r>
              <a:rPr b="1" dirty="0">
                <a:solidFill>
                  <a:srgbClr val="FF0000"/>
                </a:solidFill>
                <a:latin typeface="华文中宋" panose="02010600040101010101" charset="-122"/>
                <a:ea typeface="华文中宋" panose="02010600040101010101" charset="-122"/>
                <a:cs typeface="华文中宋" panose="02010600040101010101" charset="-122"/>
                <a:sym typeface="+mn-ea"/>
              </a:rPr>
              <a:t>https://github.com/lzty634158/</a:t>
            </a:r>
            <a:r>
              <a:rPr lang="en-US" b="1" dirty="0">
                <a:solidFill>
                  <a:srgbClr val="FF0000"/>
                </a:solidFill>
                <a:latin typeface="华文中宋" panose="02010600040101010101" charset="-122"/>
                <a:ea typeface="华文中宋" panose="02010600040101010101" charset="-122"/>
                <a:cs typeface="华文中宋" panose="02010600040101010101" charset="-122"/>
                <a:sym typeface="+mn-ea"/>
              </a:rPr>
              <a:t>Tiny-bit</a:t>
            </a:r>
            <a:r>
              <a:rPr b="1" dirty="0">
                <a:latin typeface="华文中宋" panose="02010600040101010101" charset="-122"/>
                <a:ea typeface="华文中宋" panose="02010600040101010101" charset="-122"/>
                <a:cs typeface="华文中宋" panose="02010600040101010101" charset="-122"/>
              </a:rPr>
              <a:t> to program.</a:t>
            </a:r>
            <a:endParaRPr b="1" dirty="0">
              <a:latin typeface="华文中宋" panose="02010600040101010101" charset="-122"/>
              <a:ea typeface="华文中宋" panose="02010600040101010101" charset="-122"/>
              <a:cs typeface="华文中宋" panose="02010600040101010101" charset="-122"/>
            </a:endParaRPr>
          </a:p>
          <a:p>
            <a:pPr algn="l"/>
            <a:endParaRPr b="1" dirty="0">
              <a:latin typeface="华文中宋" panose="02010600040101010101" charset="-122"/>
              <a:ea typeface="华文中宋" panose="02010600040101010101" charset="-122"/>
              <a:cs typeface="华文中宋" panose="02010600040101010101" charset="-122"/>
            </a:endParaRPr>
          </a:p>
          <a:p>
            <a:pPr algn="l"/>
            <a:r>
              <a:rPr b="1" dirty="0">
                <a:solidFill>
                  <a:srgbClr val="00B050"/>
                </a:solidFill>
                <a:latin typeface="华文中宋" panose="02010600040101010101" charset="-122"/>
                <a:ea typeface="华文中宋" panose="02010600040101010101" charset="-122"/>
                <a:cs typeface="华文中宋" panose="02010600040101010101" charset="-122"/>
              </a:rPr>
              <a:t>Mode 2 offline programming:</a:t>
            </a:r>
            <a:r>
              <a:rPr b="1" dirty="0">
                <a:latin typeface="华文中宋" panose="02010600040101010101" charset="-122"/>
                <a:ea typeface="华文中宋" panose="02010600040101010101" charset="-122"/>
                <a:cs typeface="华文中宋" panose="02010600040101010101" charset="-122"/>
              </a:rPr>
              <a:t> We need to open the offline programming software. After the installation is complete, enter the programming interface, click【New Project】, add Yahboom package:</a:t>
            </a:r>
            <a:r>
              <a:rPr b="1" dirty="0">
                <a:solidFill>
                  <a:srgbClr val="00B050"/>
                </a:solidFill>
                <a:latin typeface="华文中宋" panose="02010600040101010101" charset="-122"/>
                <a:ea typeface="华文中宋" panose="02010600040101010101" charset="-122"/>
                <a:cs typeface="华文中宋" panose="02010600040101010101" charset="-122"/>
                <a:sym typeface="+mn-ea"/>
              </a:rPr>
              <a:t>https://github.com/lzty634158/</a:t>
            </a:r>
            <a:r>
              <a:rPr lang="en-US" b="1" dirty="0">
                <a:solidFill>
                  <a:srgbClr val="00B050"/>
                </a:solidFill>
                <a:latin typeface="华文中宋" panose="02010600040101010101" charset="-122"/>
                <a:ea typeface="华文中宋" panose="02010600040101010101" charset="-122"/>
                <a:cs typeface="华文中宋" panose="02010600040101010101" charset="-122"/>
                <a:sym typeface="+mn-ea"/>
              </a:rPr>
              <a:t>Tiny-bit</a:t>
            </a:r>
            <a:r>
              <a:rPr b="1" dirty="0">
                <a:latin typeface="华文中宋" panose="02010600040101010101" charset="-122"/>
                <a:ea typeface="华文中宋" panose="02010600040101010101" charset="-122"/>
                <a:cs typeface="华文中宋" panose="02010600040101010101" charset="-122"/>
              </a:rPr>
              <a:t>, you can program.</a:t>
            </a:r>
            <a:endParaRPr b="1"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3" name="图片 2"/>
          <p:cNvPicPr>
            <a:picLocks noChangeAspect="1"/>
          </p:cNvPicPr>
          <p:nvPr/>
        </p:nvPicPr>
        <p:blipFill>
          <a:blip r:embed="rId3"/>
          <a:stretch>
            <a:fillRect/>
          </a:stretch>
        </p:blipFill>
        <p:spPr>
          <a:xfrm>
            <a:off x="1526540" y="1555396"/>
            <a:ext cx="404635" cy="454436"/>
          </a:xfrm>
          <a:prstGeom prst="rect">
            <a:avLst/>
          </a:prstGeom>
        </p:spPr>
      </p:pic>
      <p:pic>
        <p:nvPicPr>
          <p:cNvPr id="4" name="图片 3"/>
          <p:cNvPicPr>
            <a:picLocks noChangeAspect="1"/>
          </p:cNvPicPr>
          <p:nvPr/>
        </p:nvPicPr>
        <p:blipFill>
          <a:blip r:embed="rId3"/>
          <a:stretch>
            <a:fillRect/>
          </a:stretch>
        </p:blipFill>
        <p:spPr>
          <a:xfrm>
            <a:off x="1526540" y="2814693"/>
            <a:ext cx="404635" cy="454436"/>
          </a:xfrm>
          <a:prstGeom prst="rect">
            <a:avLst/>
          </a:prstGeom>
        </p:spPr>
      </p:pic>
      <p:sp>
        <p:nvSpPr>
          <p:cNvPr id="5" name="Rectangle 4"/>
          <p:cNvSpPr>
            <a:spLocks noChangeArrowheads="1"/>
          </p:cNvSpPr>
          <p:nvPr/>
        </p:nvSpPr>
        <p:spPr bwMode="auto">
          <a:xfrm>
            <a:off x="1959610" y="2890520"/>
            <a:ext cx="8572991" cy="1076325"/>
          </a:xfrm>
          <a:prstGeom prst="rect">
            <a:avLst/>
          </a:prstGeom>
        </p:spPr>
        <p:txBody>
          <a:bodyPr wrap="square">
            <a:spAutoFit/>
          </a:bodyPr>
          <a:p>
            <a:pPr algn="just"/>
            <a:r>
              <a:rPr lang="en-US" altLang="zh-CN" sz="16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2.</a:t>
            </a:r>
            <a:r>
              <a:rPr sz="16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The function is realized by programming: </a:t>
            </a:r>
            <a:r>
              <a:rPr lang="zh-CN" altLang="en-US"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 Tiny-bit advances for one second, stops for one second, during the stop to detect whether the current position is flat, if it is flat, it will continue to advance, if it encounters a slope, it will </a:t>
            </a:r>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back</a:t>
            </a:r>
            <a:r>
              <a:rPr lang="zh-CN" altLang="en-US"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 or rotate </a:t>
            </a:r>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to l</a:t>
            </a:r>
            <a:r>
              <a:rPr lang="zh-CN" altLang="en-US"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eave the hillside and change the direction of </a:t>
            </a:r>
            <a:r>
              <a:rPr lang="en-US" altLang="zh-CN"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advance</a:t>
            </a:r>
            <a:r>
              <a:rPr lang="zh-CN" altLang="en-US"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a:t>
            </a:r>
            <a:endParaRPr lang="zh-CN" altLang="en-US" sz="1600" b="1" dirty="0" smtClean="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6" name="PA-矩形 86"/>
          <p:cNvSpPr/>
          <p:nvPr>
            <p:custDataLst>
              <p:tags r:id="rId4"/>
            </p:custDataLst>
          </p:nvPr>
        </p:nvSpPr>
        <p:spPr>
          <a:xfrm>
            <a:off x="4387963" y="37672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panose="02010600040101010101" charset="-122"/>
                <a:ea typeface="华文中宋" panose="02010600040101010101" charset="-122"/>
              </a:rPr>
              <a:t>Learning goal</a:t>
            </a:r>
            <a:endParaRPr lang="en-US" altLang="zh-CN" sz="3600" b="1" dirty="0">
              <a:ln w="3175">
                <a:solidFill>
                  <a:schemeClr val="tx1"/>
                </a:solidFill>
              </a:ln>
              <a:solidFill>
                <a:schemeClr val="accent3"/>
              </a:solidFill>
              <a:effectLst/>
              <a:latin typeface="华文中宋" panose="02010600040101010101" charset="-122"/>
              <a:ea typeface="华文中宋" panose="02010600040101010101" charset="-122"/>
            </a:endParaRPr>
          </a:p>
        </p:txBody>
      </p:sp>
      <p:sp>
        <p:nvSpPr>
          <p:cNvPr id="8" name="Rectangle 3"/>
          <p:cNvSpPr>
            <a:spLocks noChangeArrowheads="1"/>
          </p:cNvSpPr>
          <p:nvPr/>
        </p:nvSpPr>
        <p:spPr bwMode="auto">
          <a:xfrm>
            <a:off x="5524500" y="5967095"/>
            <a:ext cx="144272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3" name="Rectangle 3"/>
          <p:cNvSpPr>
            <a:spLocks noChangeArrowheads="1"/>
          </p:cNvSpPr>
          <p:nvPr/>
        </p:nvSpPr>
        <p:spPr bwMode="auto">
          <a:xfrm>
            <a:off x="1931035" y="1641475"/>
            <a:ext cx="8371840" cy="368300"/>
          </a:xfrm>
          <a:prstGeom prst="rect">
            <a:avLst/>
          </a:prstGeom>
        </p:spPr>
        <p:txBody>
          <a:bodyPr wrap="square">
            <a:spAutoFit/>
          </a:bodyPr>
          <a:p>
            <a:pPr algn="l"/>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1.</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Learn how to use </a:t>
            </a:r>
            <a:r>
              <a:rPr lang="zh-CN" altLang="en-US" b="1" dirty="0">
                <a:latin typeface="华文中宋" panose="02010600040101010101" charset="-122"/>
                <a:ea typeface="华文中宋" panose="02010600040101010101" charset="-122"/>
                <a:cs typeface="华文中宋" panose="02010600040101010101" charset="-122"/>
                <a:sym typeface="+mn-ea"/>
              </a:rPr>
              <a:t>accelerometer</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 </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graphically program building blocks </a:t>
            </a:r>
            <a:endPar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210310" y="956945"/>
            <a:ext cx="525780" cy="560070"/>
          </a:xfrm>
          <a:prstGeom prst="rect">
            <a:avLst/>
          </a:prstGeom>
        </p:spPr>
      </p:pic>
      <p:sp>
        <p:nvSpPr>
          <p:cNvPr id="3"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sp>
        <p:nvSpPr>
          <p:cNvPr id="8" name="Rectangle 3"/>
          <p:cNvSpPr>
            <a:spLocks noChangeArrowheads="1"/>
          </p:cNvSpPr>
          <p:nvPr/>
        </p:nvSpPr>
        <p:spPr bwMode="auto">
          <a:xfrm>
            <a:off x="1736090" y="1066165"/>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The following is the location of the building blocks required for this programming.</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10" name="图片 9"/>
          <p:cNvPicPr>
            <a:picLocks noChangeAspect="1"/>
          </p:cNvPicPr>
          <p:nvPr/>
        </p:nvPicPr>
        <p:blipFill>
          <a:blip r:embed="rId6"/>
          <a:stretch>
            <a:fillRect/>
          </a:stretch>
        </p:blipFill>
        <p:spPr>
          <a:xfrm>
            <a:off x="2137410" y="1434465"/>
            <a:ext cx="3298190" cy="4524375"/>
          </a:xfrm>
          <a:prstGeom prst="rect">
            <a:avLst/>
          </a:prstGeom>
        </p:spPr>
      </p:pic>
      <p:pic>
        <p:nvPicPr>
          <p:cNvPr id="16" name="图片 15"/>
          <p:cNvPicPr>
            <a:picLocks noChangeAspect="1"/>
          </p:cNvPicPr>
          <p:nvPr/>
        </p:nvPicPr>
        <p:blipFill>
          <a:blip r:embed="rId7"/>
          <a:stretch>
            <a:fillRect/>
          </a:stretch>
        </p:blipFill>
        <p:spPr>
          <a:xfrm>
            <a:off x="5524500" y="1434465"/>
            <a:ext cx="4400550" cy="1571625"/>
          </a:xfrm>
          <a:prstGeom prst="rect">
            <a:avLst/>
          </a:prstGeom>
        </p:spPr>
      </p:pic>
      <p:pic>
        <p:nvPicPr>
          <p:cNvPr id="18" name="图片 17"/>
          <p:cNvPicPr>
            <a:picLocks noChangeAspect="1"/>
          </p:cNvPicPr>
          <p:nvPr/>
        </p:nvPicPr>
        <p:blipFill>
          <a:blip r:embed="rId8"/>
          <a:stretch>
            <a:fillRect/>
          </a:stretch>
        </p:blipFill>
        <p:spPr>
          <a:xfrm>
            <a:off x="5524500" y="3072765"/>
            <a:ext cx="4399915" cy="1248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3" name="Rectangle 3"/>
          <p:cNvSpPr>
            <a:spLocks noChangeArrowheads="1"/>
          </p:cNvSpPr>
          <p:nvPr/>
        </p:nvSpPr>
        <p:spPr bwMode="auto">
          <a:xfrm>
            <a:off x="4951730" y="5967095"/>
            <a:ext cx="144272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8" name="图片 7"/>
          <p:cNvPicPr>
            <a:picLocks noChangeAspect="1"/>
          </p:cNvPicPr>
          <p:nvPr/>
        </p:nvPicPr>
        <p:blipFill>
          <a:blip r:embed="rId3"/>
          <a:stretch>
            <a:fillRect/>
          </a:stretch>
        </p:blipFill>
        <p:spPr>
          <a:xfrm>
            <a:off x="3121660" y="1015365"/>
            <a:ext cx="3978910" cy="3042920"/>
          </a:xfrm>
          <a:prstGeom prst="rect">
            <a:avLst/>
          </a:prstGeom>
        </p:spPr>
      </p:pic>
      <p:pic>
        <p:nvPicPr>
          <p:cNvPr id="5" name="图片 4"/>
          <p:cNvPicPr>
            <a:picLocks noChangeAspect="1"/>
          </p:cNvPicPr>
          <p:nvPr/>
        </p:nvPicPr>
        <p:blipFill>
          <a:blip r:embed="rId4"/>
          <a:stretch>
            <a:fillRect/>
          </a:stretch>
        </p:blipFill>
        <p:spPr>
          <a:xfrm>
            <a:off x="2721610" y="4241165"/>
            <a:ext cx="5010150" cy="1543050"/>
          </a:xfrm>
          <a:prstGeom prst="rect">
            <a:avLst/>
          </a:prstGeom>
        </p:spPr>
      </p:pic>
      <p:sp>
        <p:nvSpPr>
          <p:cNvPr id="6"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327785" y="935355"/>
            <a:ext cx="420370" cy="448310"/>
          </a:xfrm>
          <a:prstGeom prst="rect">
            <a:avLst/>
          </a:prstGeom>
        </p:spPr>
      </p:pic>
      <p:sp>
        <p:nvSpPr>
          <p:cNvPr id="4"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5" name="PA-矩形 86"/>
          <p:cNvSpPr/>
          <p:nvPr>
            <p:custDataLst>
              <p:tags r:id="rId5"/>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panose="02010600040101010101" charset="-122"/>
                <a:ea typeface="华文中宋" panose="02010600040101010101" charset="-122"/>
              </a:rPr>
              <a:t>Combine block</a:t>
            </a:r>
            <a:endParaRPr lang="zh-CN" altLang="en-US" sz="3600" b="1" dirty="0">
              <a:ln w="3175">
                <a:solidFill>
                  <a:schemeClr val="tx1"/>
                </a:solidFill>
              </a:ln>
              <a:solidFill>
                <a:srgbClr val="FFC000"/>
              </a:solidFill>
              <a:effectLst/>
              <a:latin typeface="华文中宋" panose="02010600040101010101" charset="-122"/>
              <a:ea typeface="华文中宋" panose="02010600040101010101" charset="-122"/>
            </a:endParaRPr>
          </a:p>
        </p:txBody>
      </p:sp>
      <p:sp>
        <p:nvSpPr>
          <p:cNvPr id="7" name="Rectangle 3"/>
          <p:cNvSpPr>
            <a:spLocks noChangeArrowheads="1"/>
          </p:cNvSpPr>
          <p:nvPr/>
        </p:nvSpPr>
        <p:spPr bwMode="auto">
          <a:xfrm>
            <a:off x="1689100" y="986155"/>
            <a:ext cx="4959350" cy="368300"/>
          </a:xfrm>
          <a:prstGeom prst="rect">
            <a:avLst/>
          </a:prstGeom>
        </p:spPr>
        <p:txBody>
          <a:bodyPr wrap="square">
            <a:spAutoFit/>
          </a:bodyPr>
          <a:p>
            <a:pPr algn="just"/>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The summary program is shown below:</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8" name="图片 7"/>
          <p:cNvPicPr>
            <a:picLocks noChangeAspect="1"/>
          </p:cNvPicPr>
          <p:nvPr/>
        </p:nvPicPr>
        <p:blipFill>
          <a:blip r:embed="rId6"/>
          <a:stretch>
            <a:fillRect/>
          </a:stretch>
        </p:blipFill>
        <p:spPr>
          <a:xfrm>
            <a:off x="2986405" y="1545590"/>
            <a:ext cx="5699760" cy="4297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5"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panose="02010600040101010101" charset="-122"/>
                <a:ea typeface="华文中宋" panose="02010600040101010101" charset="-122"/>
              </a:rPr>
              <a:t>Combine block</a:t>
            </a:r>
            <a:endParaRPr lang="zh-CN" altLang="en-US" sz="3600" b="1" dirty="0">
              <a:ln w="3175">
                <a:solidFill>
                  <a:schemeClr val="tx1"/>
                </a:solidFill>
              </a:ln>
              <a:solidFill>
                <a:srgbClr val="FFC000"/>
              </a:solidFill>
              <a:effectLst/>
              <a:latin typeface="华文中宋" panose="02010600040101010101" charset="-122"/>
              <a:ea typeface="华文中宋" panose="02010600040101010101" charset="-122"/>
            </a:endParaRPr>
          </a:p>
        </p:txBody>
      </p:sp>
      <p:pic>
        <p:nvPicPr>
          <p:cNvPr id="6" name="图片 5"/>
          <p:cNvPicPr>
            <a:picLocks noChangeAspect="1"/>
          </p:cNvPicPr>
          <p:nvPr/>
        </p:nvPicPr>
        <p:blipFill>
          <a:blip r:embed="rId4"/>
          <a:stretch>
            <a:fillRect/>
          </a:stretch>
        </p:blipFill>
        <p:spPr>
          <a:xfrm>
            <a:off x="2842895" y="1159510"/>
            <a:ext cx="2682240" cy="4801870"/>
          </a:xfrm>
          <a:prstGeom prst="rect">
            <a:avLst/>
          </a:prstGeom>
        </p:spPr>
      </p:pic>
      <p:pic>
        <p:nvPicPr>
          <p:cNvPr id="7" name="图片 6"/>
          <p:cNvPicPr>
            <a:picLocks noChangeAspect="1"/>
          </p:cNvPicPr>
          <p:nvPr/>
        </p:nvPicPr>
        <p:blipFill>
          <a:blip r:embed="rId5"/>
          <a:stretch>
            <a:fillRect/>
          </a:stretch>
        </p:blipFill>
        <p:spPr>
          <a:xfrm>
            <a:off x="5567045" y="1159510"/>
            <a:ext cx="2762250" cy="3383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2874</Words>
  <Application>WPS 演示</Application>
  <PresentationFormat>宽屏</PresentationFormat>
  <Paragraphs>84</Paragraphs>
  <Slides>11</Slides>
  <Notes>7</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思源黑体 CN Bold</vt:lpstr>
      <vt:lpstr>黑体</vt:lpstr>
      <vt:lpstr>华文中宋</vt:lpstr>
      <vt:lpstr>隶书</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超级无敌小胖仔</cp:lastModifiedBy>
  <cp:revision>449</cp:revision>
  <dcterms:created xsi:type="dcterms:W3CDTF">2017-08-18T03:02:00Z</dcterms:created>
  <dcterms:modified xsi:type="dcterms:W3CDTF">2019-06-15T08:19:10Z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