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5"/>
  </p:handoutMasterIdLst>
  <p:sldIdLst>
    <p:sldId id="260" r:id="rId3"/>
    <p:sldId id="264" r:id="rId4"/>
    <p:sldId id="268" r:id="rId5"/>
    <p:sldId id="315" r:id="rId7"/>
    <p:sldId id="302" r:id="rId8"/>
    <p:sldId id="303" r:id="rId9"/>
    <p:sldId id="304" r:id="rId10"/>
    <p:sldId id="311" r:id="rId11"/>
    <p:sldId id="305" r:id="rId12"/>
    <p:sldId id="308" r:id="rId13"/>
    <p:sldId id="28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409"/>
    <a:srgbClr val="2E9491"/>
    <a:srgbClr val="E93F64"/>
    <a:srgbClr val="DB4B10"/>
    <a:srgbClr val="E4151A"/>
    <a:srgbClr val="FDDA1E"/>
    <a:srgbClr val="FFD889"/>
    <a:srgbClr val="85625D"/>
    <a:srgbClr val="91112C"/>
    <a:srgbClr val="174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 autoAdjust="0"/>
    <p:restoredTop sz="94599" autoAdjust="0"/>
  </p:normalViewPr>
  <p:slideViewPr>
    <p:cSldViewPr snapToGrid="0">
      <p:cViewPr varScale="1">
        <p:scale>
          <a:sx n="87" d="100"/>
          <a:sy n="87" d="100"/>
        </p:scale>
        <p:origin x="2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 userDrawn="1"/>
        </p:nvGrpSpPr>
        <p:grpSpPr>
          <a:xfrm>
            <a:off x="197361" y="273262"/>
            <a:ext cx="11797277" cy="6311476"/>
            <a:chOff x="239423" y="273262"/>
            <a:chExt cx="11797277" cy="6311476"/>
          </a:xfrm>
        </p:grpSpPr>
        <p:grpSp>
          <p:nvGrpSpPr>
            <p:cNvPr id="2" name="组合 1"/>
            <p:cNvGrpSpPr/>
            <p:nvPr userDrawn="1"/>
          </p:nvGrpSpPr>
          <p:grpSpPr>
            <a:xfrm rot="5400000" flipV="1">
              <a:off x="-2814485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" name="椭圆 2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 rot="5400000" flipV="1">
              <a:off x="8808160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" name="椭圆 15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800895" y="273262"/>
              <a:ext cx="10718760" cy="174632"/>
              <a:chOff x="800895" y="287776"/>
              <a:chExt cx="10718760" cy="174632"/>
            </a:xfrm>
          </p:grpSpPr>
          <p:sp>
            <p:nvSpPr>
              <p:cNvPr id="29" name="椭圆 28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 userDrawn="1"/>
          </p:nvGrpSpPr>
          <p:grpSpPr>
            <a:xfrm>
              <a:off x="800895" y="6410106"/>
              <a:ext cx="10718760" cy="174632"/>
              <a:chOff x="800895" y="287776"/>
              <a:chExt cx="10718760" cy="174632"/>
            </a:xfrm>
          </p:grpSpPr>
          <p:sp>
            <p:nvSpPr>
              <p:cNvPr id="50" name="椭圆 49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3" name="任意多边形: 形状 2"/>
          <p:cNvSpPr/>
          <p:nvPr userDrawn="1"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PA-组合 108"/>
          <p:cNvGrpSpPr/>
          <p:nvPr userDrawn="1">
            <p:custDataLst>
              <p:tags r:id="rId3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" name="PA-任意多边形 106"/>
            <p:cNvSpPr/>
            <p:nvPr>
              <p:custDataLst>
                <p:tags r:id="rId4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A-图片 8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86755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不得将觅知网的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模板、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6177337-1161-4CB2-8B69-3E24C9ADD51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2EED884B-F155-42E3-9801-487CD0C3B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tags" Target="../tags/tag5.xml"/><Relationship Id="rId4" Type="http://schemas.openxmlformats.org/officeDocument/2006/relationships/image" Target="../media/image5.png"/><Relationship Id="rId3" Type="http://schemas.openxmlformats.org/officeDocument/2006/relationships/tags" Target="../tags/tag4.xml"/><Relationship Id="rId2" Type="http://schemas.openxmlformats.org/officeDocument/2006/relationships/image" Target="../media/image4.png"/><Relationship Id="rId14" Type="http://schemas.openxmlformats.org/officeDocument/2006/relationships/slideLayout" Target="../slideLayouts/slideLayout1.xml"/><Relationship Id="rId13" Type="http://schemas.openxmlformats.org/officeDocument/2006/relationships/themeOverride" Target="../theme/themeOverride1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2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3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12.xml"/><Relationship Id="rId7" Type="http://schemas.openxmlformats.org/officeDocument/2006/relationships/image" Target="../media/image2.png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9" Type="http://schemas.openxmlformats.org/officeDocument/2006/relationships/slideLayout" Target="../slideLayouts/slideLayout3.xml"/><Relationship Id="rId18" Type="http://schemas.openxmlformats.org/officeDocument/2006/relationships/image" Target="../media/image5.svg"/><Relationship Id="rId17" Type="http://schemas.openxmlformats.org/officeDocument/2006/relationships/image" Target="../media/image16.png"/><Relationship Id="rId16" Type="http://schemas.openxmlformats.org/officeDocument/2006/relationships/image" Target="../media/image4.svg"/><Relationship Id="rId15" Type="http://schemas.openxmlformats.org/officeDocument/2006/relationships/image" Target="../media/image15.png"/><Relationship Id="rId14" Type="http://schemas.openxmlformats.org/officeDocument/2006/relationships/image" Target="../media/image3.svg"/><Relationship Id="rId13" Type="http://schemas.openxmlformats.org/officeDocument/2006/relationships/image" Target="../media/image14.png"/><Relationship Id="rId12" Type="http://schemas.openxmlformats.org/officeDocument/2006/relationships/image" Target="../media/image2.svg"/><Relationship Id="rId11" Type="http://schemas.openxmlformats.org/officeDocument/2006/relationships/image" Target="../media/image13.png"/><Relationship Id="rId10" Type="http://schemas.openxmlformats.org/officeDocument/2006/relationships/image" Target="../media/image1.sv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tags" Target="../tags/tag13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image" Target="../media/image9.png"/><Relationship Id="rId10" Type="http://schemas.openxmlformats.org/officeDocument/2006/relationships/notesSlide" Target="../notesSlides/notesSlide5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tags" Target="../tags/tag19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tags" Target="../tags/tag21.xml"/><Relationship Id="rId4" Type="http://schemas.openxmlformats.org/officeDocument/2006/relationships/image" Target="../media/image19.png"/><Relationship Id="rId3" Type="http://schemas.openxmlformats.org/officeDocument/2006/relationships/tags" Target="../tags/tag20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19191909">
            <a:off x="1918650" y="3413350"/>
            <a:ext cx="793642" cy="761188"/>
          </a:xfrm>
          <a:prstGeom prst="rect">
            <a:avLst/>
          </a:prstGeom>
        </p:spPr>
      </p:pic>
      <p:pic>
        <p:nvPicPr>
          <p:cNvPr id="110" name="PA-图片 10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07903" y="2758404"/>
            <a:ext cx="767583" cy="747559"/>
          </a:xfrm>
          <a:prstGeom prst="rect">
            <a:avLst/>
          </a:prstGeom>
        </p:spPr>
      </p:pic>
      <p:pic>
        <p:nvPicPr>
          <p:cNvPr id="111" name="PA-图片 1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screen"/>
          <a:stretch>
            <a:fillRect/>
          </a:stretch>
        </p:blipFill>
        <p:spPr>
          <a:xfrm>
            <a:off x="7506343" y="2931966"/>
            <a:ext cx="465084" cy="452951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2187" y="5666242"/>
            <a:ext cx="1219541" cy="501367"/>
          </a:xfrm>
          <a:prstGeom prst="rect">
            <a:avLst/>
          </a:prstGeom>
        </p:spPr>
      </p:pic>
      <p:sp>
        <p:nvSpPr>
          <p:cNvPr id="95" name="矩形: 圆角 94"/>
          <p:cNvSpPr/>
          <p:nvPr/>
        </p:nvSpPr>
        <p:spPr>
          <a:xfrm>
            <a:off x="4425657" y="5091213"/>
            <a:ext cx="3340687" cy="5903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2E949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4949500" y="5063869"/>
            <a:ext cx="229421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-300" dirty="0">
                <a:ln>
                  <a:solidFill>
                    <a:schemeClr val="bg1"/>
                  </a:solidFill>
                </a:ln>
                <a:solidFill>
                  <a:srgbClr val="2E9491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Yahboom</a:t>
            </a:r>
            <a:endParaRPr lang="en-US" altLang="zh-CN" sz="3600" b="1" spc="-300" dirty="0">
              <a:ln>
                <a:solidFill>
                  <a:schemeClr val="bg1"/>
                </a:solidFill>
              </a:ln>
              <a:solidFill>
                <a:srgbClr val="2E9491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4615796" y="5220393"/>
            <a:ext cx="285483" cy="309779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7309506" y="5220393"/>
            <a:ext cx="285483" cy="30977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8908" y="5468600"/>
            <a:ext cx="567222" cy="621625"/>
          </a:xfrm>
          <a:prstGeom prst="rect">
            <a:avLst/>
          </a:prstGeom>
        </p:spPr>
      </p:pic>
      <p:sp>
        <p:nvSpPr>
          <p:cNvPr id="23" name="PA-矩形 89"/>
          <p:cNvSpPr/>
          <p:nvPr>
            <p:custDataLst>
              <p:tags r:id="rId10"/>
            </p:custDataLst>
          </p:nvPr>
        </p:nvSpPr>
        <p:spPr>
          <a:xfrm>
            <a:off x="4352268" y="3781846"/>
            <a:ext cx="4215765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4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Radar detector</a:t>
            </a:r>
            <a:endParaRPr lang="zh-CN" altLang="en-US" sz="44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" name="PA-矩形 89"/>
          <p:cNvSpPr/>
          <p:nvPr>
            <p:custDataLst>
              <p:tags r:id="rId11"/>
            </p:custDataLst>
          </p:nvPr>
        </p:nvSpPr>
        <p:spPr>
          <a:xfrm>
            <a:off x="2101529" y="1363346"/>
            <a:ext cx="7860030" cy="101473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6000" b="1" dirty="0">
                <a:ln w="3175">
                  <a:solidFill>
                    <a:schemeClr val="tx1"/>
                  </a:solidFill>
                </a:ln>
                <a:solidFill>
                  <a:srgbClr val="92D05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Playing with Tiny bit</a:t>
            </a:r>
            <a:endParaRPr lang="zh-CN" altLang="en-US" sz="6000" b="1" dirty="0">
              <a:ln w="3175">
                <a:solidFill>
                  <a:schemeClr val="tx1"/>
                </a:solidFill>
              </a:ln>
              <a:solidFill>
                <a:srgbClr val="92D05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4000" advTm="6700">
        <p15:prstTrans prst="curtains"/>
      </p:transition>
    </mc:Choice>
    <mc:Fallback>
      <p:transition spd="slow" advTm="6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188970" y="356235"/>
            <a:ext cx="566420" cy="61595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417560" y="356235"/>
            <a:ext cx="622300" cy="5918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096010" y="1082040"/>
            <a:ext cx="9897110" cy="147637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After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the program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is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download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ed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, 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Tiny-bit will keep moving forward, while the buzzer emits a lower sound "probe", the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RGB 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search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ing 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light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is 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green, and the forward arrow is displayed on the micro:bit dot matrix. When there is an obstacle in front of it, the buzzer will make a high sound "start alarm" and the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RGB 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search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ing 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light will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become 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red.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555615" y="5941695"/>
            <a:ext cx="156083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" name="PA-矩形 86"/>
          <p:cNvSpPr/>
          <p:nvPr>
            <p:custDataLst>
              <p:tags r:id="rId3"/>
            </p:custDataLst>
          </p:nvPr>
        </p:nvSpPr>
        <p:spPr>
          <a:xfrm>
            <a:off x="3803763" y="454828"/>
            <a:ext cx="4670425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93F64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Experimental phenomena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93F64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93" y="684510"/>
            <a:ext cx="567222" cy="621625"/>
          </a:xfrm>
          <a:prstGeom prst="rect">
            <a:avLst/>
          </a:prstGeom>
        </p:spPr>
      </p:pic>
      <p:sp>
        <p:nvSpPr>
          <p:cNvPr id="3" name="PA-矩形 87"/>
          <p:cNvSpPr/>
          <p:nvPr>
            <p:custDataLst>
              <p:tags r:id="rId3"/>
            </p:custDataLst>
          </p:nvPr>
        </p:nvSpPr>
        <p:spPr>
          <a:xfrm>
            <a:off x="1834062" y="1423671"/>
            <a:ext cx="838708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 smtClean="0">
                <a:solidFill>
                  <a:srgbClr val="0070C0"/>
                </a:solidFill>
                <a:latin typeface="Arial" panose="020B0604020202020204" pitchFamily="34" charset="0"/>
                <a:ea typeface="隶书" panose="02010509060101010101" charset="-122"/>
                <a:cs typeface="Arial" panose="020B0604020202020204" pitchFamily="34" charset="0"/>
                <a:sym typeface="+mn-ea"/>
              </a:rPr>
              <a:t>Inspire Creativity Embrace Innovation</a:t>
            </a:r>
            <a:endParaRPr lang="zh-CN" altLang="en-US" sz="3600" b="1" dirty="0" smtClean="0">
              <a:ln w="3175">
                <a:solidFill>
                  <a:schemeClr val="tx1"/>
                </a:solidFill>
              </a:ln>
              <a:solidFill>
                <a:srgbClr val="0070C0"/>
              </a:solidFill>
              <a:effectLst/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36340" y="2921000"/>
            <a:ext cx="3725545" cy="76835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4400" b="1" dirty="0" smtClean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  <a:cs typeface="Arial" panose="020B0604020202020204" pitchFamily="34" charset="0"/>
                <a:sym typeface="+mn-ea"/>
              </a:rPr>
              <a:t>Thank you!!!</a:t>
            </a:r>
            <a:endParaRPr lang="en-US" altLang="zh-CN" sz="4400" b="1" dirty="0" smtClean="0">
              <a:solidFill>
                <a:schemeClr val="tx1"/>
              </a:solidFill>
              <a:latin typeface="Arial" panose="020B0604020202020204" pitchFamily="34" charset="0"/>
              <a:ea typeface="隶书" panose="02010509060101010101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300">
        <p:random/>
      </p:transition>
    </mc:Choice>
    <mc:Fallback>
      <p:transition spd="slow" advTm="4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3803" y="597126"/>
            <a:ext cx="1722139" cy="5785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6058" y="597126"/>
            <a:ext cx="1722139" cy="57853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7367898" y="1396637"/>
            <a:ext cx="203612" cy="19830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49" name="任意多边形: 形状 48"/>
          <p:cNvSpPr/>
          <p:nvPr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PA-组合 108"/>
          <p:cNvGrpSpPr/>
          <p:nvPr>
            <p:custDataLst>
              <p:tags r:id="rId4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1" name="PA-任意多边形 106"/>
            <p:cNvSpPr/>
            <p:nvPr>
              <p:custDataLst>
                <p:tags r:id="rId5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2" name="PA-图片 8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616575" y="5894705"/>
            <a:ext cx="156273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7" name="PA-矩形 7"/>
          <p:cNvSpPr/>
          <p:nvPr>
            <p:custDataLst>
              <p:tags r:id="rId8"/>
            </p:custDataLst>
          </p:nvPr>
        </p:nvSpPr>
        <p:spPr>
          <a:xfrm>
            <a:off x="4913612" y="407046"/>
            <a:ext cx="265811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400" b="1" dirty="0">
                <a:ln w="3175">
                  <a:solidFill>
                    <a:schemeClr val="tx1"/>
                  </a:solidFill>
                </a:ln>
                <a:solidFill>
                  <a:schemeClr val="accent4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Arial" panose="020B0604020202020204" pitchFamily="34" charset="0"/>
              </a:rPr>
              <a:t>Contents</a:t>
            </a:r>
            <a:endParaRPr lang="zh-CN" altLang="en-US" sz="4400" b="1" dirty="0">
              <a:ln w="3175">
                <a:solidFill>
                  <a:schemeClr val="tx1"/>
                </a:solidFill>
              </a:ln>
              <a:solidFill>
                <a:schemeClr val="accent4"/>
              </a:solidFill>
              <a:effectLst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00168" y="2246482"/>
            <a:ext cx="2805371" cy="587302"/>
            <a:chOff x="1037739" y="2478488"/>
            <a:chExt cx="3007000" cy="590300"/>
          </a:xfrm>
        </p:grpSpPr>
        <p:sp>
          <p:nvSpPr>
            <p:cNvPr id="15" name="矩形 14"/>
            <p:cNvSpPr/>
            <p:nvPr/>
          </p:nvSpPr>
          <p:spPr>
            <a:xfrm>
              <a:off x="1273921" y="2478622"/>
              <a:ext cx="2465955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  <a:sym typeface="+mn-ea"/>
                </a:rPr>
                <a:t>Preparation</a:t>
              </a:r>
              <a:endParaRPr lang="en-US" sz="2800" b="1" spc="-3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华文中宋" panose="02010600040101010101" charset="-122"/>
                <a:ea typeface="华文中宋" panose="02010600040101010101" charset="-122"/>
                <a:sym typeface="+mn-ea"/>
              </a:endParaRPr>
            </a:p>
          </p:txBody>
        </p:sp>
        <p:sp>
          <p:nvSpPr>
            <p:cNvPr id="16" name="矩形: 圆角 23"/>
            <p:cNvSpPr/>
            <p:nvPr/>
          </p:nvSpPr>
          <p:spPr>
            <a:xfrm>
              <a:off x="1037739" y="2478488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9" cstate="screen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9938" y="2149842"/>
            <a:ext cx="420347" cy="684019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850831" y="2188830"/>
            <a:ext cx="2805371" cy="603043"/>
            <a:chOff x="998943" y="2420542"/>
            <a:chExt cx="3007000" cy="606122"/>
          </a:xfrm>
        </p:grpSpPr>
        <p:sp>
          <p:nvSpPr>
            <p:cNvPr id="19" name="矩形 18"/>
            <p:cNvSpPr/>
            <p:nvPr/>
          </p:nvSpPr>
          <p:spPr>
            <a:xfrm>
              <a:off x="1279367" y="2420542"/>
              <a:ext cx="2636115" cy="58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Learning </a:t>
              </a:r>
              <a:r>
                <a:rPr lang="zh-CN" altLang="en-US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goal</a:t>
              </a:r>
              <a:endParaRPr lang="zh-CN" altLang="en-US" sz="32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20" name="矩形: 圆角 54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11" cstate="screen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86796" y="2160026"/>
            <a:ext cx="511054" cy="643048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8682833" y="2204576"/>
            <a:ext cx="2805371" cy="587302"/>
            <a:chOff x="1101039" y="2436364"/>
            <a:chExt cx="3007000" cy="590300"/>
          </a:xfrm>
        </p:grpSpPr>
        <p:sp>
          <p:nvSpPr>
            <p:cNvPr id="23" name="矩形 22"/>
            <p:cNvSpPr/>
            <p:nvPr/>
          </p:nvSpPr>
          <p:spPr>
            <a:xfrm>
              <a:off x="1269837" y="2500188"/>
              <a:ext cx="2837584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Search for blocks</a:t>
              </a:r>
              <a:endParaRPr lang="en-US" altLang="zh-CN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25" name="矩形: 圆角 58"/>
            <p:cNvSpPr/>
            <p:nvPr/>
          </p:nvSpPr>
          <p:spPr>
            <a:xfrm>
              <a:off x="1101039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13" cstate="screen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423548" y="2201764"/>
            <a:ext cx="511054" cy="559571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1000168" y="3402474"/>
            <a:ext cx="2805371" cy="587508"/>
            <a:chOff x="1037739" y="2419131"/>
            <a:chExt cx="3007000" cy="590508"/>
          </a:xfrm>
        </p:grpSpPr>
        <p:sp>
          <p:nvSpPr>
            <p:cNvPr id="29" name="矩形 28"/>
            <p:cNvSpPr/>
            <p:nvPr/>
          </p:nvSpPr>
          <p:spPr>
            <a:xfrm>
              <a:off x="1273921" y="2485004"/>
              <a:ext cx="2755227" cy="52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Combine blocks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30" name="矩形: 圆角 62"/>
            <p:cNvSpPr/>
            <p:nvPr/>
          </p:nvSpPr>
          <p:spPr>
            <a:xfrm>
              <a:off x="1037739" y="2419131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15" cstate="screen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9938" y="3349155"/>
            <a:ext cx="511054" cy="694886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4850765" y="3419475"/>
            <a:ext cx="4415155" cy="587219"/>
            <a:chOff x="998943" y="2436364"/>
            <a:chExt cx="3007000" cy="590300"/>
          </a:xfrm>
        </p:grpSpPr>
        <p:sp>
          <p:nvSpPr>
            <p:cNvPr id="33" name="矩形 32"/>
            <p:cNvSpPr/>
            <p:nvPr/>
          </p:nvSpPr>
          <p:spPr>
            <a:xfrm>
              <a:off x="1177122" y="2452961"/>
              <a:ext cx="2818441" cy="524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Experimental phenomena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34" name="矩形: 圆角 66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17" cstate="screen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686796" y="3420028"/>
            <a:ext cx="511054" cy="553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2800">
        <p:random/>
      </p:transition>
    </mc:Choice>
    <mc:Fallback>
      <p:transition spd="slow" advTm="128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636895" y="5932805"/>
            <a:ext cx="153797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" name="PA-矩形 86"/>
          <p:cNvSpPr/>
          <p:nvPr>
            <p:custDataLst>
              <p:tags r:id="rId3"/>
            </p:custDataLst>
          </p:nvPr>
        </p:nvSpPr>
        <p:spPr>
          <a:xfrm>
            <a:off x="4697843" y="278298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982470" y="2493010"/>
            <a:ext cx="8488045" cy="295338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16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Ultrasonic ranging principle:</a:t>
            </a:r>
            <a:endParaRPr lang="zh-CN" altLang="en-US" sz="1600" b="1" dirty="0">
              <a:solidFill>
                <a:srgbClr val="0070C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just"/>
            <a:r>
              <a:rPr lang="zh-CN" altLang="en-US" sz="14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ultrasonic wave has two ultrasonic probes, which are used for transmitting and receiving ultrasonic waves, respectively, and the measurement range is about 3-450 cm. First</a:t>
            </a:r>
            <a:r>
              <a:rPr lang="en-US" altLang="zh-CN" sz="14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,</a:t>
            </a:r>
            <a:r>
              <a:rPr lang="zh-CN" altLang="en-US" sz="14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input a 15us high level signal to the SCL (TRIG) pin to </a:t>
            </a:r>
            <a:r>
              <a:rPr lang="en-US" altLang="zh-CN" sz="14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start</a:t>
            </a:r>
            <a:r>
              <a:rPr lang="zh-CN" altLang="en-US" sz="14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the ranging function </a:t>
            </a:r>
            <a:r>
              <a:rPr lang="en-US" altLang="zh-CN" sz="14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of </a:t>
            </a:r>
            <a:r>
              <a:rPr lang="zh-CN" altLang="en-US" sz="14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module</a:t>
            </a:r>
            <a:r>
              <a:rPr lang="zh-CN" altLang="en-US" sz="14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.</a:t>
            </a:r>
            <a:endParaRPr lang="zh-CN" altLang="en-US" sz="1400" b="1" dirty="0">
              <a:solidFill>
                <a:srgbClr val="0070C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just"/>
            <a:endParaRPr lang="zh-CN" altLang="en-US" sz="1400" b="1" dirty="0">
              <a:solidFill>
                <a:srgbClr val="0070C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just"/>
            <a:r>
              <a:rPr lang="zh-CN" altLang="en-US" sz="14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After the ranging function is </a:t>
            </a:r>
            <a:r>
              <a:rPr lang="en-US" altLang="zh-CN" sz="14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start</a:t>
            </a:r>
            <a:r>
              <a:rPr lang="zh-CN" altLang="en-US" sz="14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ed, the module will automatically send out 8 40 kHz ultrasonic pulses and automatically detect whether there is a signal return. This step is automatically done internally by the module. </a:t>
            </a:r>
            <a:r>
              <a:rPr lang="en-US" altLang="zh-CN" sz="14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When </a:t>
            </a:r>
            <a:r>
              <a:rPr lang="zh-CN" altLang="en-US" sz="14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echo signal is detected, the echo terminal SDA (ECHO) pin will output a high level.</a:t>
            </a:r>
            <a:endParaRPr lang="zh-CN" altLang="en-US" sz="1400" b="1" dirty="0">
              <a:solidFill>
                <a:srgbClr val="0070C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just"/>
            <a:endParaRPr lang="zh-CN" altLang="en-US" sz="1400" b="1" dirty="0">
              <a:solidFill>
                <a:srgbClr val="0070C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just"/>
            <a:r>
              <a:rPr lang="zh-CN" altLang="en-US" sz="14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high level duration is the time from the transmission to the return of the ultrasonic wave. We can calculate the current distance by the high level duration.</a:t>
            </a:r>
            <a:endParaRPr lang="zh-CN" altLang="en-US" sz="1400" b="1" dirty="0">
              <a:solidFill>
                <a:srgbClr val="0070C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just"/>
            <a:r>
              <a:rPr lang="zh-CN" altLang="en-US" sz="1600"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Formula: Distance = High Time * Sound Speed (340M/S)/2.</a:t>
            </a:r>
            <a:endParaRPr lang="zh-CN" altLang="en-US" sz="1600" b="1" dirty="0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072005" y="1292225"/>
            <a:ext cx="787844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1.The position of the Ultrasonic module in the robot car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975" y="1206146"/>
            <a:ext cx="404635" cy="45443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975" y="1746623"/>
            <a:ext cx="404635" cy="454436"/>
          </a:xfrm>
          <a:prstGeom prst="rect">
            <a:avLst/>
          </a:prstGeom>
        </p:spPr>
      </p:pic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2072005" y="1746885"/>
            <a:ext cx="683577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2.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Learn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about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the principle of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Ultrasonic module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815330" y="5873750"/>
            <a:ext cx="151130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" name="PA-矩形 86"/>
          <p:cNvSpPr/>
          <p:nvPr>
            <p:custDataLst>
              <p:tags r:id="rId3"/>
            </p:custDataLst>
          </p:nvPr>
        </p:nvSpPr>
        <p:spPr>
          <a:xfrm>
            <a:off x="4697843" y="278298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86840" y="1421130"/>
            <a:ext cx="9718040" cy="295338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Programming method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:</a:t>
            </a:r>
            <a:endParaRPr 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r>
              <a:rPr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Mode 1 online programming: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First, we need to connect the micro:bit to the computer by USB cable. The computer will pop up a USB flash drive and click on the URL in the USB flash drive:</a:t>
            </a:r>
            <a:r>
              <a:rPr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http://microbit.org/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to enter the programming interface. Add the Yahboom package</a:t>
            </a:r>
            <a:r>
              <a:rPr lang="en-US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: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https://github.com/lzty634158/</a:t>
            </a:r>
            <a:r>
              <a:rPr lang="en-US"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Tiny-bit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to program.</a:t>
            </a:r>
            <a:endParaRPr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endParaRPr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r>
              <a:rPr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Mode 2 offline programming: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We need to open the offline programming software. After the installation is complete, enter the programming interface, click【New Project】, add Yahboom package:</a:t>
            </a:r>
            <a:r>
              <a:rPr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https://github.com/lzty634158/</a:t>
            </a:r>
            <a:r>
              <a:rPr lang="en-US"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Tiny-bit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, you can program.</a:t>
            </a:r>
            <a:endParaRPr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33445" y="348615"/>
            <a:ext cx="537210" cy="44196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7960995" y="317500"/>
            <a:ext cx="556260" cy="48514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506720" y="5924550"/>
            <a:ext cx="140843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zh-CN" alt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930" y="1489710"/>
            <a:ext cx="4495800" cy="4011295"/>
          </a:xfrm>
          <a:prstGeom prst="rect">
            <a:avLst/>
          </a:prstGeom>
        </p:spPr>
      </p:pic>
      <p:sp>
        <p:nvSpPr>
          <p:cNvPr id="3" name="PA-矩形 86"/>
          <p:cNvSpPr/>
          <p:nvPr>
            <p:custDataLst>
              <p:tags r:id="rId4"/>
            </p:custDataLst>
          </p:nvPr>
        </p:nvSpPr>
        <p:spPr>
          <a:xfrm>
            <a:off x="4697843" y="278298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29055" y="922020"/>
            <a:ext cx="843788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In the picture shown below, the ultrasonic module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with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red wire frame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30575" y="434975"/>
            <a:ext cx="612775" cy="52768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041005" y="422275"/>
            <a:ext cx="632460" cy="5537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540" y="1111531"/>
            <a:ext cx="404635" cy="45443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540" y="2663563"/>
            <a:ext cx="404635" cy="454436"/>
          </a:xfrm>
          <a:prstGeom prst="rect">
            <a:avLst/>
          </a:prstGeom>
        </p:spPr>
      </p:pic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1931035" y="2663825"/>
            <a:ext cx="8701405" cy="147637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2.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function is realized by programming: Tiny-bit will keep moving forward, while the buzzer emits a lower sound "probe", the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RGB 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search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ing 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light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is 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green, and the forward arrow is displayed on the micro:bit dot matrix. When there is an obstacle in front of it, the buzzer will make a high sound "start alarm" and the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RGB 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search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ing 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light will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become 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red.</a:t>
            </a:r>
            <a:endParaRPr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555615" y="5847715"/>
            <a:ext cx="152273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" name="PA-矩形 86"/>
          <p:cNvSpPr/>
          <p:nvPr>
            <p:custDataLst>
              <p:tags r:id="rId4"/>
            </p:custDataLst>
          </p:nvPr>
        </p:nvSpPr>
        <p:spPr>
          <a:xfrm>
            <a:off x="4387963" y="376723"/>
            <a:ext cx="320865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chemeClr val="accent3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Learning goal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chemeClr val="accent3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931035" y="1202055"/>
            <a:ext cx="9164320" cy="92202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1.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Learn how to use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ultrasonic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return distance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graphically program building blocks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, RGB Searching light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graphically program building blocks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and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music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graphically program building blocks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87" name="PA-矩形 86"/>
          <p:cNvSpPr/>
          <p:nvPr>
            <p:custDataLst>
              <p:tags r:id="rId3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Search for block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689600" y="5951220"/>
            <a:ext cx="139954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2" name="PA-图片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10310" y="817880"/>
            <a:ext cx="525780" cy="5600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9230" y="1455420"/>
            <a:ext cx="5309870" cy="3947160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736090" y="1066165"/>
            <a:ext cx="957643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following is the location of the building blocks required for this programming.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9100" y="1434465"/>
            <a:ext cx="4195445" cy="14947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9100" y="2929255"/>
            <a:ext cx="4271010" cy="2724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87" name="PA-矩形 86"/>
          <p:cNvSpPr/>
          <p:nvPr>
            <p:custDataLst>
              <p:tags r:id="rId3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Search for block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259070" y="5951220"/>
            <a:ext cx="139954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500" y="1015365"/>
            <a:ext cx="3745230" cy="47110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9525" y="1015365"/>
            <a:ext cx="3790950" cy="33153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1420" y="4432935"/>
            <a:ext cx="5448935" cy="1293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64865" y="314325"/>
            <a:ext cx="565150" cy="59626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22300" cy="53022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202555" y="6048375"/>
            <a:ext cx="142748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60475" y="1015365"/>
            <a:ext cx="420370" cy="448310"/>
          </a:xfrm>
          <a:prstGeom prst="rect">
            <a:avLst/>
          </a:prstGeom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008870" y="1706245"/>
            <a:ext cx="1778000" cy="159956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1400" b="1" dirty="0">
                <a:solidFill>
                  <a:srgbClr val="7030A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Note: The speed and time parameters in the program can be adjusted according to the actual situation.</a:t>
            </a:r>
            <a:endParaRPr lang="zh-CN" altLang="en-US" sz="1400" b="1" dirty="0">
              <a:solidFill>
                <a:srgbClr val="7030A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4" name="PA-矩形 86"/>
          <p:cNvSpPr/>
          <p:nvPr>
            <p:custDataLst>
              <p:tags r:id="rId5"/>
            </p:custDataLst>
          </p:nvPr>
        </p:nvSpPr>
        <p:spPr>
          <a:xfrm>
            <a:off x="4157140" y="353228"/>
            <a:ext cx="351790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Combine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FFC00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680845" y="1015365"/>
            <a:ext cx="524065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summary program is shown below: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0845" y="1338580"/>
            <a:ext cx="5511165" cy="45681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0750" y="1311910"/>
            <a:ext cx="2653030" cy="46215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5.1.1"/>
</p:tagLst>
</file>

<file path=ppt/tags/tag10.xml><?xml version="1.0" encoding="utf-8"?>
<p:tagLst xmlns:p="http://schemas.openxmlformats.org/presentationml/2006/main">
  <p:tag name="PA" val="v5.1.1"/>
</p:tagLst>
</file>

<file path=ppt/tags/tag11.xml><?xml version="1.0" encoding="utf-8"?>
<p:tagLst xmlns:p="http://schemas.openxmlformats.org/presentationml/2006/main">
  <p:tag name="PA" val="v5.1.1"/>
  <p:tag name="RESOURCELIBID_ANIM" val="430"/>
</p:tagLst>
</file>

<file path=ppt/tags/tag12.xml><?xml version="1.0" encoding="utf-8"?>
<p:tagLst xmlns:p="http://schemas.openxmlformats.org/presentationml/2006/main">
  <p:tag name="PA" val="v5.1.1"/>
  <p:tag name="RESOURCELIBID_ANIM" val="430"/>
</p:tagLst>
</file>

<file path=ppt/tags/tag13.xml><?xml version="1.0" encoding="utf-8"?>
<p:tagLst xmlns:p="http://schemas.openxmlformats.org/presentationml/2006/main">
  <p:tag name="PA" val="v5.1.1"/>
  <p:tag name="RESOURCELIBID_ANIM" val="430"/>
</p:tagLst>
</file>

<file path=ppt/tags/tag14.xml><?xml version="1.0" encoding="utf-8"?>
<p:tagLst xmlns:p="http://schemas.openxmlformats.org/presentationml/2006/main">
  <p:tag name="PA" val="v5.1.1"/>
  <p:tag name="RESOURCELIBID_ANIM" val="430"/>
</p:tagLst>
</file>

<file path=ppt/tags/tag15.xml><?xml version="1.0" encoding="utf-8"?>
<p:tagLst xmlns:p="http://schemas.openxmlformats.org/presentationml/2006/main">
  <p:tag name="PA" val="v5.1.1"/>
  <p:tag name="RESOURCELIBID_ANIM" val="430"/>
</p:tagLst>
</file>

<file path=ppt/tags/tag16.xml><?xml version="1.0" encoding="utf-8"?>
<p:tagLst xmlns:p="http://schemas.openxmlformats.org/presentationml/2006/main">
  <p:tag name="PA" val="v5.1.1"/>
  <p:tag name="RESOURCELIBID_ANIM" val="430"/>
</p:tagLst>
</file>

<file path=ppt/tags/tag17.xml><?xml version="1.0" encoding="utf-8"?>
<p:tagLst xmlns:p="http://schemas.openxmlformats.org/presentationml/2006/main">
  <p:tag name="PA" val="v5.1.1"/>
  <p:tag name="RESOURCELIBID_ANIM" val="430"/>
</p:tagLst>
</file>

<file path=ppt/tags/tag18.xml><?xml version="1.0" encoding="utf-8"?>
<p:tagLst xmlns:p="http://schemas.openxmlformats.org/presentationml/2006/main">
  <p:tag name="PA" val="v5.1.1"/>
  <p:tag name="RESOURCELIBID_ANIM" val="430"/>
</p:tagLst>
</file>

<file path=ppt/tags/tag19.xml><?xml version="1.0" encoding="utf-8"?>
<p:tagLst xmlns:p="http://schemas.openxmlformats.org/presentationml/2006/main">
  <p:tag name="PA" val="v5.1.1"/>
  <p:tag name="RESOURCELIBID_ANIM" val="430"/>
</p:tagLst>
</file>

<file path=ppt/tags/tag2.xml><?xml version="1.0" encoding="utf-8"?>
<p:tagLst xmlns:p="http://schemas.openxmlformats.org/presentationml/2006/main">
  <p:tag name="PA" val="v5.1.1"/>
</p:tagLst>
</file>

<file path=ppt/tags/tag20.xml><?xml version="1.0" encoding="utf-8"?>
<p:tagLst xmlns:p="http://schemas.openxmlformats.org/presentationml/2006/main">
  <p:tag name="PA" val="v5.1.1"/>
  <p:tag name="RESOURCELIBID_ANIM" val="430"/>
</p:tagLst>
</file>

<file path=ppt/tags/tag21.xml><?xml version="1.0" encoding="utf-8"?>
<p:tagLst xmlns:p="http://schemas.openxmlformats.org/presentationml/2006/main">
  <p:tag name="PA" val="v5.1.1"/>
  <p:tag name="RESOURCELIBID_ANIM" val="430"/>
</p:tagLst>
</file>

<file path=ppt/tags/tag22.xml><?xml version="1.0" encoding="utf-8"?>
<p:tagLst xmlns:p="http://schemas.openxmlformats.org/presentationml/2006/main">
  <p:tag name="PA" val="v5.1.1"/>
  <p:tag name="RESOURCELIBID_ANIM" val="430"/>
</p:tagLst>
</file>

<file path=ppt/tags/tag23.xml><?xml version="1.0" encoding="utf-8"?>
<p:tagLst xmlns:p="http://schemas.openxmlformats.org/presentationml/2006/main">
  <p:tag name="PA" val="v5.1.1"/>
  <p:tag name="RESOURCELIBID_ANIM" val="430"/>
</p:tagLst>
</file>

<file path=ppt/tags/tag3.xml><?xml version="1.0" encoding="utf-8"?>
<p:tagLst xmlns:p="http://schemas.openxmlformats.org/presentationml/2006/main">
  <p:tag name="PA" val="v5.1.1"/>
  <p:tag name="RESOURCELIBID_ANIM" val="430"/>
</p:tagLst>
</file>

<file path=ppt/tags/tag4.xml><?xml version="1.0" encoding="utf-8"?>
<p:tagLst xmlns:p="http://schemas.openxmlformats.org/presentationml/2006/main">
  <p:tag name="PA" val="v5.1.1"/>
  <p:tag name="RESOURCELIBID_ANIM" val="431"/>
</p:tagLst>
</file>

<file path=ppt/tags/tag5.xml><?xml version="1.0" encoding="utf-8"?>
<p:tagLst xmlns:p="http://schemas.openxmlformats.org/presentationml/2006/main">
  <p:tag name="PA" val="v5.1.1"/>
  <p:tag name="RESOURCELIBID_ANIM" val="431"/>
</p:tagLst>
</file>

<file path=ppt/tags/tag6.xml><?xml version="1.0" encoding="utf-8"?>
<p:tagLst xmlns:p="http://schemas.openxmlformats.org/presentationml/2006/main">
  <p:tag name="PA" val="v5.1.1"/>
  <p:tag name="RESOURCELIBID_ANIM" val="430"/>
</p:tagLst>
</file>

<file path=ppt/tags/tag7.xml><?xml version="1.0" encoding="utf-8"?>
<p:tagLst xmlns:p="http://schemas.openxmlformats.org/presentationml/2006/main">
  <p:tag name="PA" val="v5.1.1"/>
  <p:tag name="RESOURCELIBID_ANIM" val="430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PA" val="v5.1.1"/>
</p:tagLst>
</file>

<file path=ppt/theme/theme1.xml><?xml version="1.0" encoding="utf-8"?>
<a:theme xmlns:a="http://schemas.openxmlformats.org/drawingml/2006/main" name="Office Theme">
  <a:themeElements>
    <a:clrScheme name="自定义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E6406"/>
      </a:accent1>
      <a:accent2>
        <a:srgbClr val="FF7E2F"/>
      </a:accent2>
      <a:accent3>
        <a:srgbClr val="FC670C"/>
      </a:accent3>
      <a:accent4>
        <a:srgbClr val="EA8908"/>
      </a:accent4>
      <a:accent5>
        <a:srgbClr val="E55A0D"/>
      </a:accent5>
      <a:accent6>
        <a:srgbClr val="CF4507"/>
      </a:accent6>
      <a:hlink>
        <a:srgbClr val="FE6406"/>
      </a:hlink>
      <a:folHlink>
        <a:srgbClr val="BFBFBF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FE6406"/>
    </a:accent1>
    <a:accent2>
      <a:srgbClr val="FF7E2F"/>
    </a:accent2>
    <a:accent3>
      <a:srgbClr val="FC670C"/>
    </a:accent3>
    <a:accent4>
      <a:srgbClr val="EA8908"/>
    </a:accent4>
    <a:accent5>
      <a:srgbClr val="E55A0D"/>
    </a:accent5>
    <a:accent6>
      <a:srgbClr val="CF4507"/>
    </a:accent6>
    <a:hlink>
      <a:srgbClr val="FE640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3039</Words>
  <Application>WPS 演示</Application>
  <PresentationFormat>宽屏</PresentationFormat>
  <Paragraphs>87</Paragraphs>
  <Slides>11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思源黑体 CN Bold</vt:lpstr>
      <vt:lpstr>黑体</vt:lpstr>
      <vt:lpstr>华文中宋</vt:lpstr>
      <vt:lpstr>隶书</vt:lpstr>
      <vt:lpstr>Calibri</vt:lpstr>
      <vt:lpstr>微软雅黑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超级无敌小胖仔</cp:lastModifiedBy>
  <cp:revision>373</cp:revision>
  <dcterms:created xsi:type="dcterms:W3CDTF">2017-08-18T03:02:00Z</dcterms:created>
  <dcterms:modified xsi:type="dcterms:W3CDTF">2019-06-13T07:22:10Z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