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8"/>
  </p:handoutMasterIdLst>
  <p:sldIdLst>
    <p:sldId id="260" r:id="rId3"/>
    <p:sldId id="264" r:id="rId4"/>
    <p:sldId id="268" r:id="rId5"/>
    <p:sldId id="315" r:id="rId7"/>
    <p:sldId id="302" r:id="rId8"/>
    <p:sldId id="303" r:id="rId9"/>
    <p:sldId id="304" r:id="rId10"/>
    <p:sldId id="311" r:id="rId11"/>
    <p:sldId id="316" r:id="rId12"/>
    <p:sldId id="305" r:id="rId13"/>
    <p:sldId id="317" r:id="rId14"/>
    <p:sldId id="318" r:id="rId15"/>
    <p:sldId id="308" r:id="rId16"/>
    <p:sldId id="28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51A"/>
    <a:srgbClr val="FF9409"/>
    <a:srgbClr val="2E9491"/>
    <a:srgbClr val="E93F64"/>
    <a:srgbClr val="DB4B10"/>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不得将觅知网的</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模板、</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tags" Target="../tags/tag22.xml"/><Relationship Id="rId4" Type="http://schemas.openxmlformats.org/officeDocument/2006/relationships/image" Target="../media/image19.png"/><Relationship Id="rId3" Type="http://schemas.openxmlformats.org/officeDocument/2006/relationships/tags" Target="../tags/tag21.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tags" Target="../tags/tag23.xml"/><Relationship Id="rId2" Type="http://schemas.openxmlformats.org/officeDocument/2006/relationships/image" Target="../media/image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tags" Target="../tags/tag24.xml"/><Relationship Id="rId2" Type="http://schemas.openxmlformats.org/officeDocument/2006/relationships/image" Target="../media/image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xml"/><Relationship Id="rId7" Type="http://schemas.openxmlformats.org/officeDocument/2006/relationships/image" Target="../media/image2.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image" Target="../media/image11.png"/><Relationship Id="rId19" Type="http://schemas.openxmlformats.org/officeDocument/2006/relationships/slideLayout" Target="../slideLayouts/slideLayout3.xml"/><Relationship Id="rId18" Type="http://schemas.openxmlformats.org/officeDocument/2006/relationships/image" Target="../media/image5.svg"/><Relationship Id="rId17" Type="http://schemas.openxmlformats.org/officeDocument/2006/relationships/image" Target="../media/image16.png"/><Relationship Id="rId16" Type="http://schemas.openxmlformats.org/officeDocument/2006/relationships/image" Target="../media/image4.svg"/><Relationship Id="rId15" Type="http://schemas.openxmlformats.org/officeDocument/2006/relationships/image" Target="../media/image15.png"/><Relationship Id="rId14" Type="http://schemas.openxmlformats.org/officeDocument/2006/relationships/image" Target="../media/image3.svg"/><Relationship Id="rId13" Type="http://schemas.openxmlformats.org/officeDocument/2006/relationships/image" Target="../media/image14.png"/><Relationship Id="rId12" Type="http://schemas.openxmlformats.org/officeDocument/2006/relationships/image" Target="../media/image2.svg"/><Relationship Id="rId11" Type="http://schemas.openxmlformats.org/officeDocument/2006/relationships/image" Target="../media/image13.png"/><Relationship Id="rId10" Type="http://schemas.openxmlformats.org/officeDocument/2006/relationships/image" Target="../media/image1.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tags" Target="../tags/tag18.xml"/><Relationship Id="rId4" Type="http://schemas.openxmlformats.org/officeDocument/2006/relationships/image" Target="../media/image19.png"/><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ags" Target="../tags/tag19.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rPr>
              <a:t>Yahboom</a:t>
            </a:r>
            <a:endPar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3" name="PA-矩形 89"/>
          <p:cNvSpPr/>
          <p:nvPr>
            <p:custDataLst>
              <p:tags r:id="rId10"/>
            </p:custDataLst>
          </p:nvPr>
        </p:nvSpPr>
        <p:spPr>
          <a:xfrm>
            <a:off x="3696631" y="3781846"/>
            <a:ext cx="5527040" cy="768350"/>
          </a:xfrm>
          <a:prstGeom prst="rect">
            <a:avLst/>
          </a:prstGeom>
        </p:spPr>
        <p:txBody>
          <a:bodyPr wrap="none">
            <a:spAutoFit/>
          </a:bodyPr>
          <a:p>
            <a:pPr algn="ctr"/>
            <a:r>
              <a:rPr lang="en-US" altLang="zh-CN"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rPr>
              <a:t>Playing</a:t>
            </a:r>
            <a:r>
              <a:rPr lang="en-US" altLang="zh-CN"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rPr>
              <a:t> black paino</a:t>
            </a:r>
            <a:endParaRPr lang="en-US" altLang="zh-CN"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endParaRPr>
          </a:p>
        </p:txBody>
      </p:sp>
      <p:sp>
        <p:nvSpPr>
          <p:cNvPr id="2" name="PA-矩形 89"/>
          <p:cNvSpPr/>
          <p:nvPr>
            <p:custDataLst>
              <p:tags r:id="rId11"/>
            </p:custDataLst>
          </p:nvPr>
        </p:nvSpPr>
        <p:spPr>
          <a:xfrm>
            <a:off x="2101529" y="1363346"/>
            <a:ext cx="7860030" cy="1014730"/>
          </a:xfrm>
          <a:prstGeom prst="rect">
            <a:avLst/>
          </a:prstGeom>
        </p:spPr>
        <p:txBody>
          <a:bodyPr wrap="none">
            <a:spAutoFit/>
          </a:bodyPr>
          <a:p>
            <a:pPr algn="ctr"/>
            <a:r>
              <a:rPr lang="zh-CN" altLang="en-US" sz="6000" b="1" dirty="0">
                <a:ln w="3175">
                  <a:solidFill>
                    <a:schemeClr val="tx1"/>
                  </a:solidFill>
                </a:ln>
                <a:solidFill>
                  <a:srgbClr val="92D050"/>
                </a:solidFill>
                <a:effectLst/>
                <a:latin typeface="华文中宋" panose="02010600040101010101" charset="-122"/>
                <a:ea typeface="华文中宋" panose="02010600040101010101" charset="-122"/>
              </a:rPr>
              <a:t>Playing with Tiny bit</a:t>
            </a:r>
            <a:endParaRPr lang="zh-CN" altLang="en-US" sz="6000" b="1" dirty="0">
              <a:ln w="3175">
                <a:solidFill>
                  <a:schemeClr val="tx1"/>
                </a:solidFill>
              </a:ln>
              <a:solidFill>
                <a:srgbClr val="92D050"/>
              </a:solidFill>
              <a:effectLst/>
              <a:latin typeface="华文中宋" panose="02010600040101010101" charset="-122"/>
              <a:ea typeface="华文中宋" panose="02010600040101010101"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327785" y="935355"/>
            <a:ext cx="420370" cy="448310"/>
          </a:xfrm>
          <a:prstGeom prst="rect">
            <a:avLst/>
          </a:prstGeom>
        </p:spPr>
      </p:pic>
      <p:sp>
        <p:nvSpPr>
          <p:cNvPr id="3" name="PA-矩形 86"/>
          <p:cNvSpPr/>
          <p:nvPr>
            <p:custDataLst>
              <p:tags r:id="rId5"/>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panose="02010600040101010101" charset="-122"/>
                <a:ea typeface="华文中宋" panose="02010600040101010101" charset="-122"/>
              </a:rPr>
              <a:t>Combine block</a:t>
            </a:r>
            <a:endParaRPr lang="zh-CN" altLang="en-US" sz="3600" b="1" dirty="0">
              <a:ln w="3175">
                <a:solidFill>
                  <a:schemeClr val="tx1"/>
                </a:solidFill>
              </a:ln>
              <a:solidFill>
                <a:srgbClr val="FFC000"/>
              </a:solidFill>
              <a:effectLst/>
              <a:latin typeface="华文中宋" panose="02010600040101010101" charset="-122"/>
              <a:ea typeface="华文中宋" panose="02010600040101010101" charset="-122"/>
            </a:endParaRPr>
          </a:p>
        </p:txBody>
      </p:sp>
      <p:sp>
        <p:nvSpPr>
          <p:cNvPr id="8" name="Rectangle 3"/>
          <p:cNvSpPr>
            <a:spLocks noChangeArrowheads="1"/>
          </p:cNvSpPr>
          <p:nvPr/>
        </p:nvSpPr>
        <p:spPr bwMode="auto">
          <a:xfrm>
            <a:off x="1680845" y="1015365"/>
            <a:ext cx="5240655" cy="398780"/>
          </a:xfrm>
          <a:prstGeom prst="rect">
            <a:avLst/>
          </a:prstGeom>
        </p:spPr>
        <p:txBody>
          <a:bodyPr wrap="square">
            <a:spAutoFit/>
          </a:bodyPr>
          <a:p>
            <a:pPr algn="just"/>
            <a:r>
              <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The summary program is shown below:</a:t>
            </a:r>
            <a:endPar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6"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7" name="图片 6"/>
          <p:cNvPicPr>
            <a:picLocks noChangeAspect="1"/>
          </p:cNvPicPr>
          <p:nvPr/>
        </p:nvPicPr>
        <p:blipFill>
          <a:blip r:embed="rId6"/>
          <a:stretch>
            <a:fillRect/>
          </a:stretch>
        </p:blipFill>
        <p:spPr>
          <a:xfrm>
            <a:off x="1492885" y="1414145"/>
            <a:ext cx="4735195" cy="4486910"/>
          </a:xfrm>
          <a:prstGeom prst="rect">
            <a:avLst/>
          </a:prstGeom>
        </p:spPr>
      </p:pic>
      <p:pic>
        <p:nvPicPr>
          <p:cNvPr id="10" name="图片 9"/>
          <p:cNvPicPr>
            <a:picLocks noChangeAspect="1"/>
          </p:cNvPicPr>
          <p:nvPr/>
        </p:nvPicPr>
        <p:blipFill>
          <a:blip r:embed="rId7"/>
          <a:stretch>
            <a:fillRect/>
          </a:stretch>
        </p:blipFill>
        <p:spPr>
          <a:xfrm>
            <a:off x="6228080" y="1487170"/>
            <a:ext cx="5083810" cy="4413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panose="02010600040101010101" charset="-122"/>
                <a:ea typeface="华文中宋" panose="02010600040101010101" charset="-122"/>
              </a:rPr>
              <a:t>Combine block</a:t>
            </a:r>
            <a:endParaRPr lang="zh-CN" altLang="en-US" sz="3600" b="1" dirty="0">
              <a:ln w="3175">
                <a:solidFill>
                  <a:schemeClr val="tx1"/>
                </a:solidFill>
              </a:ln>
              <a:solidFill>
                <a:srgbClr val="FFC000"/>
              </a:solidFill>
              <a:effectLst/>
              <a:latin typeface="华文中宋" panose="02010600040101010101" charset="-122"/>
              <a:ea typeface="华文中宋" panose="02010600040101010101" charset="-122"/>
            </a:endParaRPr>
          </a:p>
        </p:txBody>
      </p:sp>
      <p:sp>
        <p:nvSpPr>
          <p:cNvPr id="4"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4"/>
          <a:stretch>
            <a:fillRect/>
          </a:stretch>
        </p:blipFill>
        <p:spPr>
          <a:xfrm>
            <a:off x="2847975" y="1557020"/>
            <a:ext cx="6496050" cy="3743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4" name="Rectangle 3"/>
          <p:cNvSpPr>
            <a:spLocks noChangeArrowheads="1"/>
          </p:cNvSpPr>
          <p:nvPr/>
        </p:nvSpPr>
        <p:spPr bwMode="auto">
          <a:xfrm>
            <a:off x="5568950" y="6014085"/>
            <a:ext cx="14395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3"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panose="02010600040101010101" charset="-122"/>
                <a:ea typeface="华文中宋" panose="02010600040101010101" charset="-122"/>
              </a:rPr>
              <a:t>Combine block</a:t>
            </a:r>
            <a:endParaRPr lang="zh-CN" altLang="en-US" sz="3600" b="1" dirty="0">
              <a:ln w="3175">
                <a:solidFill>
                  <a:schemeClr val="tx1"/>
                </a:solidFill>
              </a:ln>
              <a:solidFill>
                <a:srgbClr val="FFC000"/>
              </a:solidFill>
              <a:effectLst/>
              <a:latin typeface="华文中宋" panose="02010600040101010101" charset="-122"/>
              <a:ea typeface="华文中宋" panose="02010600040101010101" charset="-122"/>
            </a:endParaRPr>
          </a:p>
        </p:txBody>
      </p:sp>
      <p:pic>
        <p:nvPicPr>
          <p:cNvPr id="5" name="图片 4"/>
          <p:cNvPicPr>
            <a:picLocks noChangeAspect="1"/>
          </p:cNvPicPr>
          <p:nvPr/>
        </p:nvPicPr>
        <p:blipFill>
          <a:blip r:embed="rId4"/>
          <a:stretch>
            <a:fillRect/>
          </a:stretch>
        </p:blipFill>
        <p:spPr>
          <a:xfrm>
            <a:off x="1771015" y="1106170"/>
            <a:ext cx="8290560" cy="490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132455" y="362585"/>
            <a:ext cx="566420" cy="61595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590915" y="386715"/>
            <a:ext cx="622300" cy="5918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1096010" y="1082040"/>
            <a:ext cx="9896475" cy="3753485"/>
          </a:xfrm>
          <a:prstGeom prst="rect">
            <a:avLst/>
          </a:prstGeom>
        </p:spPr>
        <p:txBody>
          <a:bodyPr wrap="square">
            <a:spAutoFit/>
          </a:bodyPr>
          <a:p>
            <a:pPr algn="just"/>
            <a:r>
              <a:rPr lang="en-US" altLang="zh-CN" sz="1400" b="1" dirty="0">
                <a:solidFill>
                  <a:schemeClr val="tx1"/>
                </a:solidFill>
                <a:latin typeface="华文中宋" panose="02010600040101010101" charset="-122"/>
                <a:ea typeface="华文中宋" panose="02010600040101010101" charset="-122"/>
                <a:cs typeface="华文中宋" panose="02010600040101010101" charset="-122"/>
                <a:sym typeface="+mn-ea"/>
              </a:rPr>
              <a:t>After the program is downloaded, we put the Tiny-bit on the field with 7 black squares on the white background, open the power or the robot car, Tiny-bit will advance, the micro:bit dot matrix will display a forward arrow. And the RGB searching light is white. </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chemeClr val="tx1"/>
                </a:solidFill>
                <a:latin typeface="华文中宋" panose="02010600040101010101" charset="-122"/>
                <a:ea typeface="华文中宋" panose="02010600040101010101" charset="-122"/>
                <a:cs typeface="华文中宋" panose="02010600040101010101" charset="-122"/>
                <a:sym typeface="+mn-ea"/>
              </a:rPr>
              <a:t>When the line sensor detects black, the RGB searching light will become red, the buzzer paly different tones, and the micro:bit dot matrix displays numbers.</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When the black square is detected for the first time, the micro:bit dot matrix will display "1", the buzzer will play“do”</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When the black square is detected for the second time,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the micro:bit dot matrix will display "2",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the buzzer will play “re”</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When the black square is detected for the third time,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the micro:bit dot matrix will display "3"</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 the buzzer will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play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“mi”</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When the black square is detected for the seventh time, the micro:bit dot matrix will display "7",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the buzzer will play “si”</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When the black square is detected for the eighth time,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the micro:bit dot matrix will display "1"</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 </a:t>
            </a:r>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the buzzer will play“do”</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rPr>
              <a:t>.......</a:t>
            </a:r>
            <a:endParaRPr lang="en-US" altLang="zh-CN" sz="1400" b="1" dirty="0">
              <a:solidFill>
                <a:srgbClr val="7030A0"/>
              </a:solidFill>
              <a:latin typeface="华文中宋" panose="02010600040101010101" charset="-122"/>
              <a:ea typeface="华文中宋" panose="02010600040101010101" charset="-122"/>
              <a:cs typeface="华文中宋" panose="02010600040101010101" charset="-122"/>
              <a:sym typeface="+mn-ea"/>
            </a:endParaRPr>
          </a:p>
        </p:txBody>
      </p:sp>
      <p:sp>
        <p:nvSpPr>
          <p:cNvPr id="26" name="Rectangle 3"/>
          <p:cNvSpPr>
            <a:spLocks noChangeArrowheads="1"/>
          </p:cNvSpPr>
          <p:nvPr/>
        </p:nvSpPr>
        <p:spPr bwMode="auto">
          <a:xfrm>
            <a:off x="5545455" y="5935345"/>
            <a:ext cx="151638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5" name="横卷形 4"/>
          <p:cNvSpPr/>
          <p:nvPr/>
        </p:nvSpPr>
        <p:spPr>
          <a:xfrm>
            <a:off x="1200785" y="4751070"/>
            <a:ext cx="10043795" cy="904240"/>
          </a:xfrm>
          <a:prstGeom prst="horizontalScroll">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Rectangle 3"/>
          <p:cNvSpPr>
            <a:spLocks noChangeArrowheads="1"/>
          </p:cNvSpPr>
          <p:nvPr/>
        </p:nvSpPr>
        <p:spPr bwMode="auto">
          <a:xfrm>
            <a:off x="1294765" y="5003800"/>
            <a:ext cx="9602470" cy="583565"/>
          </a:xfrm>
          <a:prstGeom prst="rect">
            <a:avLst/>
          </a:prstGeom>
        </p:spPr>
        <p:txBody>
          <a:bodyPr wrap="square">
            <a:spAutoFit/>
          </a:bodyPr>
          <a:p>
            <a:pPr algn="just"/>
            <a:r>
              <a:rPr lang="zh-CN" altLang="en-US" sz="1600" b="1" dirty="0">
                <a:solidFill>
                  <a:srgbClr val="FFC000"/>
                </a:solidFill>
                <a:latin typeface="华文中宋" panose="02010600040101010101" charset="-122"/>
                <a:ea typeface="华文中宋" panose="02010600040101010101" charset="-122"/>
                <a:cs typeface="华文中宋" panose="02010600040101010101" charset="-122"/>
              </a:rPr>
              <a:t>Tip: Not necessarily black squares, you can use black pens to draw black blocks of various shapes.</a:t>
            </a:r>
            <a:endParaRPr lang="zh-CN" altLang="en-US" sz="1600" b="1" dirty="0">
              <a:solidFill>
                <a:srgbClr val="FFC000"/>
              </a:solidFill>
              <a:latin typeface="华文中宋" panose="02010600040101010101" charset="-122"/>
              <a:ea typeface="华文中宋" panose="02010600040101010101" charset="-122"/>
              <a:cs typeface="华文中宋" panose="02010600040101010101" charset="-122"/>
            </a:endParaRPr>
          </a:p>
        </p:txBody>
      </p:sp>
      <p:sp>
        <p:nvSpPr>
          <p:cNvPr id="2" name="PA-矩形 86"/>
          <p:cNvSpPr/>
          <p:nvPr>
            <p:custDataLst>
              <p:tags r:id="rId3"/>
            </p:custDataLst>
          </p:nvPr>
        </p:nvSpPr>
        <p:spPr>
          <a:xfrm>
            <a:off x="3761218" y="411648"/>
            <a:ext cx="4670425" cy="521970"/>
          </a:xfrm>
          <a:prstGeom prst="rect">
            <a:avLst/>
          </a:prstGeom>
        </p:spPr>
        <p:txBody>
          <a:bodyPr wrap="none">
            <a:spAutoFit/>
          </a:bodyPr>
          <a:p>
            <a:pPr algn="ctr"/>
            <a:r>
              <a:rPr lang="zh-CN" altLang="en-US" sz="2800" b="1" dirty="0">
                <a:ln w="3175">
                  <a:solidFill>
                    <a:schemeClr val="tx1"/>
                  </a:solidFill>
                </a:ln>
                <a:solidFill>
                  <a:srgbClr val="E93F64"/>
                </a:solidFill>
                <a:effectLst/>
                <a:latin typeface="华文中宋" panose="02010600040101010101" charset="-122"/>
                <a:ea typeface="华文中宋" panose="02010600040101010101" charset="-122"/>
              </a:rPr>
              <a:t>Experimental phenomena</a:t>
            </a:r>
            <a:endParaRPr lang="zh-CN" altLang="en-US" sz="2800" b="1" dirty="0">
              <a:ln w="3175">
                <a:solidFill>
                  <a:schemeClr val="tx1"/>
                </a:solidFill>
              </a:ln>
              <a:solidFill>
                <a:srgbClr val="E93F64"/>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834062" y="1423671"/>
            <a:ext cx="8387080" cy="645160"/>
          </a:xfrm>
          <a:prstGeom prst="rect">
            <a:avLst/>
          </a:prstGeom>
        </p:spPr>
        <p:txBody>
          <a:bodyPr wrap="none">
            <a:spAutoFit/>
          </a:bodyPr>
          <a:p>
            <a:pPr algn="ctr"/>
            <a:r>
              <a:rPr lang="zh-CN" altLang="en-US" sz="3600" b="1" dirty="0" smtClean="0">
                <a:solidFill>
                  <a:srgbClr val="0070C0"/>
                </a:solidFill>
                <a:latin typeface="Arial" panose="020B0604020202020204" pitchFamily="34" charset="0"/>
                <a:ea typeface="隶书" panose="02010509060101010101" pitchFamily="49" charset="-122"/>
                <a:cs typeface="Arial" panose="020B0604020202020204"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anose="02010509060101010101" pitchFamily="49" charset="-122"/>
              <a:ea typeface="隶书" panose="02010509060101010101"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rPr>
              <a:t>Thank you!!!</a:t>
            </a:r>
            <a:endPar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3803" y="597126"/>
            <a:ext cx="1722139" cy="578531"/>
          </a:xfrm>
          <a:prstGeom prst="rect">
            <a:avLst/>
          </a:prstGeom>
        </p:spPr>
      </p:pic>
      <p:pic>
        <p:nvPicPr>
          <p:cNvPr id="6" name="图片 5"/>
          <p:cNvPicPr>
            <a:picLocks noChangeAspect="1"/>
          </p:cNvPicPr>
          <p:nvPr/>
        </p:nvPicPr>
        <p:blipFill>
          <a:blip r:embed="rId1"/>
          <a:stretch>
            <a:fillRect/>
          </a:stretch>
        </p:blipFill>
        <p:spPr>
          <a:xfrm>
            <a:off x="8186058" y="597126"/>
            <a:ext cx="1722139" cy="578531"/>
          </a:xfrm>
          <a:prstGeom prst="rect">
            <a:avLst/>
          </a:prstGeom>
        </p:spPr>
      </p:pic>
      <p:pic>
        <p:nvPicPr>
          <p:cNvPr id="14" name="图片 13"/>
          <p:cNvPicPr>
            <a:picLocks noChangeAspect="1"/>
          </p:cNvPicPr>
          <p:nvPr/>
        </p:nvPicPr>
        <p:blipFill>
          <a:blip r:embed="rId2" cstate="screen"/>
          <a:stretch>
            <a:fillRect/>
          </a:stretch>
        </p:blipFill>
        <p:spPr>
          <a:xfrm>
            <a:off x="7367898" y="1396637"/>
            <a:ext cx="203612" cy="198300"/>
          </a:xfrm>
          <a:prstGeom prst="rect">
            <a:avLst/>
          </a:prstGeom>
        </p:spPr>
      </p:pic>
      <p:pic>
        <p:nvPicPr>
          <p:cNvPr id="48" name="图片 47"/>
          <p:cNvPicPr>
            <a:picLocks noChangeAspect="1"/>
          </p:cNvPicPr>
          <p:nvPr/>
        </p:nvPicPr>
        <p:blipFill>
          <a:blip r:embed="rId3" cstate="screen"/>
          <a:stretch>
            <a:fillRect/>
          </a:stretch>
        </p:blipFill>
        <p:spPr>
          <a:xfrm rot="10970893">
            <a:off x="11096010" y="5468193"/>
            <a:ext cx="905091" cy="1105332"/>
          </a:xfrm>
          <a:prstGeom prst="rect">
            <a:avLst/>
          </a:prstGeom>
        </p:spPr>
      </p:pic>
      <p:sp>
        <p:nvSpPr>
          <p:cNvPr id="49" name="任意多边形: 形状 48"/>
          <p:cNvSpPr/>
          <p:nvPr/>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PA-组合 108"/>
          <p:cNvGrpSpPr/>
          <p:nvPr>
            <p:custDataLst>
              <p:tags r:id="rId4"/>
            </p:custDataLst>
          </p:nvPr>
        </p:nvGrpSpPr>
        <p:grpSpPr>
          <a:xfrm>
            <a:off x="0" y="5446388"/>
            <a:ext cx="1123786" cy="1974959"/>
            <a:chOff x="2261078" y="2009445"/>
            <a:chExt cx="1701905" cy="2990954"/>
          </a:xfrm>
        </p:grpSpPr>
        <p:sp>
          <p:nvSpPr>
            <p:cNvPr id="51" name="PA-任意多边形 106"/>
            <p:cNvSpPr/>
            <p:nvPr>
              <p:custDataLst>
                <p:tags r:id="rId5"/>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PA-图片 88"/>
            <p:cNvPicPr>
              <a:picLocks noChangeAspect="1"/>
            </p:cNvPicPr>
            <p:nvPr>
              <p:custDataLst>
                <p:tags r:id="rId6"/>
              </p:custDataLst>
            </p:nvPr>
          </p:nvPicPr>
          <p:blipFill>
            <a:blip r:embed="rId7" cstate="screen"/>
            <a:stretch>
              <a:fillRect/>
            </a:stretch>
          </p:blipFill>
          <p:spPr>
            <a:xfrm>
              <a:off x="2286479" y="2009445"/>
              <a:ext cx="1676504" cy="1657453"/>
            </a:xfrm>
            <a:prstGeom prst="rect">
              <a:avLst/>
            </a:prstGeom>
          </p:spPr>
        </p:pic>
      </p:grpSp>
      <p:sp>
        <p:nvSpPr>
          <p:cNvPr id="11" name="Rectangle 3"/>
          <p:cNvSpPr>
            <a:spLocks noChangeArrowheads="1"/>
          </p:cNvSpPr>
          <p:nvPr/>
        </p:nvSpPr>
        <p:spPr bwMode="auto">
          <a:xfrm>
            <a:off x="5573395" y="5902960"/>
            <a:ext cx="153797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7" name="PA-矩形 7"/>
          <p:cNvSpPr/>
          <p:nvPr>
            <p:custDataLst>
              <p:tags r:id="rId8"/>
            </p:custDataLst>
          </p:nvPr>
        </p:nvSpPr>
        <p:spPr>
          <a:xfrm>
            <a:off x="4913612" y="407046"/>
            <a:ext cx="2658110" cy="768350"/>
          </a:xfrm>
          <a:prstGeom prst="rect">
            <a:avLst/>
          </a:prstGeom>
        </p:spPr>
        <p:txBody>
          <a:bodyPr wrap="none">
            <a:spAutoFit/>
          </a:bodyPr>
          <a:p>
            <a:pPr algn="ctr"/>
            <a:r>
              <a:rPr lang="zh-CN" altLang="en-US" sz="4400" b="1" dirty="0">
                <a:ln w="3175">
                  <a:solidFill>
                    <a:schemeClr val="tx1"/>
                  </a:solidFill>
                </a:ln>
                <a:solidFill>
                  <a:schemeClr val="accent4"/>
                </a:solidFill>
                <a:effectLst/>
                <a:latin typeface="华文中宋" panose="02010600040101010101" charset="-122"/>
                <a:ea typeface="华文中宋" panose="02010600040101010101" charset="-122"/>
                <a:cs typeface="Arial" panose="020B0604020202020204" pitchFamily="34" charset="0"/>
              </a:rPr>
              <a:t>Contents</a:t>
            </a:r>
            <a:endParaRPr lang="zh-CN" altLang="en-US" sz="4400" b="1" dirty="0">
              <a:ln w="3175">
                <a:solidFill>
                  <a:schemeClr val="tx1"/>
                </a:solidFill>
              </a:ln>
              <a:solidFill>
                <a:schemeClr val="accent4"/>
              </a:solidFill>
              <a:effectLst/>
              <a:latin typeface="华文中宋" panose="02010600040101010101" charset="-122"/>
              <a:ea typeface="华文中宋" panose="02010600040101010101" charset="-122"/>
              <a:cs typeface="Arial" panose="020B0604020202020204" pitchFamily="34" charset="0"/>
            </a:endParaRPr>
          </a:p>
        </p:txBody>
      </p:sp>
      <p:grpSp>
        <p:nvGrpSpPr>
          <p:cNvPr id="12" name="组合 11"/>
          <p:cNvGrpSpPr/>
          <p:nvPr/>
        </p:nvGrpSpPr>
        <p:grpSpPr>
          <a:xfrm>
            <a:off x="1000168" y="2246482"/>
            <a:ext cx="2805371" cy="587302"/>
            <a:chOff x="1037739" y="2478488"/>
            <a:chExt cx="3007000" cy="590300"/>
          </a:xfrm>
        </p:grpSpPr>
        <p:sp>
          <p:nvSpPr>
            <p:cNvPr id="15" name="矩形 14"/>
            <p:cNvSpPr/>
            <p:nvPr/>
          </p:nvSpPr>
          <p:spPr>
            <a:xfrm>
              <a:off x="1273921" y="2478622"/>
              <a:ext cx="2465955" cy="524634"/>
            </a:xfrm>
            <a:prstGeom prst="rect">
              <a:avLst/>
            </a:prstGeom>
            <a:noFill/>
          </p:spPr>
          <p:txBody>
            <a:bodyPr wrap="square" rtlCol="0">
              <a:spAutoFit/>
            </a:bodyPr>
            <a:p>
              <a:pPr algn="ctr"/>
              <a:r>
                <a:rPr 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sym typeface="+mn-ea"/>
                </a:rPr>
                <a:t>Preparation</a:t>
              </a:r>
              <a:endParaRPr lang="en-US" sz="2800" b="1" spc="-300" dirty="0">
                <a:ln w="3175">
                  <a:solidFill>
                    <a:schemeClr val="tx1"/>
                  </a:solidFill>
                </a:ln>
                <a:solidFill>
                  <a:schemeClr val="tx1"/>
                </a:solidFill>
                <a:effectLst/>
                <a:latin typeface="华文中宋" panose="02010600040101010101" charset="-122"/>
                <a:ea typeface="华文中宋" panose="02010600040101010101" charset="-122"/>
                <a:sym typeface="+mn-ea"/>
              </a:endParaRPr>
            </a:p>
          </p:txBody>
        </p:sp>
        <p:sp>
          <p:nvSpPr>
            <p:cNvPr id="16" name="矩形: 圆角 23"/>
            <p:cNvSpPr/>
            <p:nvPr/>
          </p:nvSpPr>
          <p:spPr>
            <a:xfrm>
              <a:off x="1037739" y="2478488"/>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p:cNvPicPr>
            <a:picLocks noChangeAspect="1"/>
          </p:cNvPicPr>
          <p:nvPr/>
        </p:nvPicPr>
        <p:blipFill>
          <a:blip r:embed="rId9" cstate="screen">
            <a:extLst>
              <a:ext uri="{96DAC541-7B7A-43D3-8B79-37D633B846F1}">
                <asvg:svgBlip xmlns:asvg="http://schemas.microsoft.com/office/drawing/2016/SVG/main" r:embed="rId10"/>
              </a:ext>
            </a:extLst>
          </a:blip>
          <a:stretch>
            <a:fillRect/>
          </a:stretch>
        </p:blipFill>
        <p:spPr>
          <a:xfrm>
            <a:off x="799938" y="2149842"/>
            <a:ext cx="420347" cy="684019"/>
          </a:xfrm>
          <a:prstGeom prst="rect">
            <a:avLst/>
          </a:prstGeom>
        </p:spPr>
      </p:pic>
      <p:grpSp>
        <p:nvGrpSpPr>
          <p:cNvPr id="18" name="组合 17"/>
          <p:cNvGrpSpPr/>
          <p:nvPr/>
        </p:nvGrpSpPr>
        <p:grpSpPr>
          <a:xfrm>
            <a:off x="4850831" y="2188830"/>
            <a:ext cx="2805371" cy="603043"/>
            <a:chOff x="998943" y="2420542"/>
            <a:chExt cx="3007000" cy="606122"/>
          </a:xfrm>
        </p:grpSpPr>
        <p:sp>
          <p:nvSpPr>
            <p:cNvPr id="19" name="矩形 18"/>
            <p:cNvSpPr/>
            <p:nvPr/>
          </p:nvSpPr>
          <p:spPr>
            <a:xfrm>
              <a:off x="1279367" y="2420542"/>
              <a:ext cx="2636115" cy="586545"/>
            </a:xfrm>
            <a:prstGeom prst="rect">
              <a:avLst/>
            </a:prstGeom>
            <a:noFill/>
          </p:spPr>
          <p:txBody>
            <a:bodyPr wrap="square" rtlCol="0">
              <a:spAutoFit/>
            </a:bodyPr>
            <a:p>
              <a:pPr algn="ctr"/>
              <a:r>
                <a:rPr lang="en-US" altLang="zh-CN"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Learning </a:t>
              </a:r>
              <a:r>
                <a:rPr lang="zh-CN" altLang="en-US"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goal</a:t>
              </a:r>
              <a:endParaRPr lang="zh-CN" altLang="en-US"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20" name="矩形: 圆角 54"/>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 name="图片 20"/>
          <p:cNvPicPr>
            <a:picLocks noChangeAspect="1"/>
          </p:cNvPicPr>
          <p:nvPr/>
        </p:nvPicPr>
        <p:blipFill>
          <a:blip r:embed="rId11" cstate="screen">
            <a:extLst>
              <a:ext uri="{96DAC541-7B7A-43D3-8B79-37D633B846F1}">
                <asvg:svgBlip xmlns:asvg="http://schemas.microsoft.com/office/drawing/2016/SVG/main" r:embed="rId12"/>
              </a:ext>
            </a:extLst>
          </a:blip>
          <a:stretch>
            <a:fillRect/>
          </a:stretch>
        </p:blipFill>
        <p:spPr>
          <a:xfrm>
            <a:off x="4686796" y="2160026"/>
            <a:ext cx="511054" cy="643048"/>
          </a:xfrm>
          <a:prstGeom prst="rect">
            <a:avLst/>
          </a:prstGeom>
        </p:spPr>
      </p:pic>
      <p:grpSp>
        <p:nvGrpSpPr>
          <p:cNvPr id="22" name="组合 21"/>
          <p:cNvGrpSpPr/>
          <p:nvPr/>
        </p:nvGrpSpPr>
        <p:grpSpPr>
          <a:xfrm>
            <a:off x="8682833" y="2204576"/>
            <a:ext cx="2805371" cy="587302"/>
            <a:chOff x="1101039" y="2436364"/>
            <a:chExt cx="3007000" cy="590300"/>
          </a:xfrm>
        </p:grpSpPr>
        <p:sp>
          <p:nvSpPr>
            <p:cNvPr id="23" name="矩形 22"/>
            <p:cNvSpPr/>
            <p:nvPr/>
          </p:nvSpPr>
          <p:spPr>
            <a:xfrm>
              <a:off x="1269837" y="2500188"/>
              <a:ext cx="2837584" cy="524634"/>
            </a:xfrm>
            <a:prstGeom prst="rect">
              <a:avLst/>
            </a:prstGeom>
            <a:noFill/>
          </p:spPr>
          <p:txBody>
            <a:bodyPr wrap="square" rtlCol="0">
              <a:spAutoFit/>
            </a:bodyPr>
            <a:p>
              <a:pPr algn="ctr"/>
              <a:r>
                <a:rPr lang="en-US" altLang="zh-CN"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Search for blocks</a:t>
              </a:r>
              <a:endParaRPr lang="en-US" altLang="zh-CN"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25" name="矩形: 圆角 58"/>
            <p:cNvSpPr/>
            <p:nvPr/>
          </p:nvSpPr>
          <p:spPr>
            <a:xfrm>
              <a:off x="1101039"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7" name="图片 26"/>
          <p:cNvPicPr>
            <a:picLocks noChangeAspect="1"/>
          </p:cNvPicPr>
          <p:nvPr/>
        </p:nvPicPr>
        <p:blipFill>
          <a:blip r:embed="rId13" cstate="screen">
            <a:extLst>
              <a:ext uri="{96DAC541-7B7A-43D3-8B79-37D633B846F1}">
                <asvg:svgBlip xmlns:asvg="http://schemas.microsoft.com/office/drawing/2016/SVG/main" r:embed="rId14"/>
              </a:ext>
            </a:extLst>
          </a:blip>
          <a:stretch>
            <a:fillRect/>
          </a:stretch>
        </p:blipFill>
        <p:spPr>
          <a:xfrm>
            <a:off x="8423548" y="2201764"/>
            <a:ext cx="511054" cy="559571"/>
          </a:xfrm>
          <a:prstGeom prst="rect">
            <a:avLst/>
          </a:prstGeom>
        </p:spPr>
      </p:pic>
      <p:grpSp>
        <p:nvGrpSpPr>
          <p:cNvPr id="28" name="组合 27"/>
          <p:cNvGrpSpPr/>
          <p:nvPr/>
        </p:nvGrpSpPr>
        <p:grpSpPr>
          <a:xfrm>
            <a:off x="1000168" y="3402474"/>
            <a:ext cx="2805371" cy="587508"/>
            <a:chOff x="1037739" y="2419131"/>
            <a:chExt cx="3007000" cy="590508"/>
          </a:xfrm>
        </p:grpSpPr>
        <p:sp>
          <p:nvSpPr>
            <p:cNvPr id="29" name="矩形 28"/>
            <p:cNvSpPr/>
            <p:nvPr/>
          </p:nvSpPr>
          <p:spPr>
            <a:xfrm>
              <a:off x="1273921" y="2485004"/>
              <a:ext cx="2755227" cy="524635"/>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Combine blocks</a:t>
              </a:r>
              <a:endPar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30" name="矩形: 圆角 62"/>
            <p:cNvSpPr/>
            <p:nvPr/>
          </p:nvSpPr>
          <p:spPr>
            <a:xfrm>
              <a:off x="1037739" y="2419131"/>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p:cNvPicPr>
            <a:picLocks noChangeAspect="1"/>
          </p:cNvPicPr>
          <p:nvPr/>
        </p:nvPicPr>
        <p:blipFill>
          <a:blip r:embed="rId15" cstate="screen">
            <a:extLst>
              <a:ext uri="{96DAC541-7B7A-43D3-8B79-37D633B846F1}">
                <asvg:svgBlip xmlns:asvg="http://schemas.microsoft.com/office/drawing/2016/SVG/main" r:embed="rId16"/>
              </a:ext>
            </a:extLst>
          </a:blip>
          <a:stretch>
            <a:fillRect/>
          </a:stretch>
        </p:blipFill>
        <p:spPr>
          <a:xfrm>
            <a:off x="799938" y="3349155"/>
            <a:ext cx="511054" cy="694886"/>
          </a:xfrm>
          <a:prstGeom prst="rect">
            <a:avLst/>
          </a:prstGeom>
        </p:spPr>
      </p:pic>
      <p:grpSp>
        <p:nvGrpSpPr>
          <p:cNvPr id="32" name="组合 31"/>
          <p:cNvGrpSpPr/>
          <p:nvPr/>
        </p:nvGrpSpPr>
        <p:grpSpPr>
          <a:xfrm>
            <a:off x="4850765" y="3419475"/>
            <a:ext cx="4415155" cy="587219"/>
            <a:chOff x="998943" y="2436364"/>
            <a:chExt cx="3007000" cy="590300"/>
          </a:xfrm>
        </p:grpSpPr>
        <p:sp>
          <p:nvSpPr>
            <p:cNvPr id="33" name="矩形 32"/>
            <p:cNvSpPr/>
            <p:nvPr/>
          </p:nvSpPr>
          <p:spPr>
            <a:xfrm>
              <a:off x="1177122" y="2452961"/>
              <a:ext cx="2818441" cy="524709"/>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Experimental phenomena</a:t>
              </a:r>
              <a:endPar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34" name="矩形: 圆角 66"/>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5" name="图片 34"/>
          <p:cNvPicPr>
            <a:picLocks noChangeAspect="1"/>
          </p:cNvPicPr>
          <p:nvPr/>
        </p:nvPicPr>
        <p:blipFill>
          <a:blip r:embed="rId17" cstate="screen">
            <a:extLst>
              <a:ext uri="{96DAC541-7B7A-43D3-8B79-37D633B846F1}">
                <asvg:svgBlip xmlns:asvg="http://schemas.microsoft.com/office/drawing/2016/SVG/main" r:embed="rId18"/>
              </a:ext>
            </a:extLst>
          </a:blip>
          <a:stretch>
            <a:fillRect/>
          </a:stretch>
        </p:blipFill>
        <p:spPr>
          <a:xfrm>
            <a:off x="4686796" y="3420028"/>
            <a:ext cx="511054" cy="55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2800">
        <p:random/>
      </p:transition>
    </mc:Choice>
    <mc:Fallback>
      <p:transition spd="slow" advTm="128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2072005" y="1067435"/>
            <a:ext cx="7345680" cy="398780"/>
          </a:xfrm>
          <a:prstGeom prst="rect">
            <a:avLst/>
          </a:prstGeom>
        </p:spPr>
        <p:txBody>
          <a:bodyPr wrap="square">
            <a:spAutoFit/>
          </a:bodyPr>
          <a:p>
            <a:pPr algn="just"/>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The position of the tracking sensor module in the robot</a:t>
            </a:r>
            <a:r>
              <a:rPr lang="en-US" altLang="zh-CN"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a:t>
            </a:r>
            <a:endPar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18" name="图片 17"/>
          <p:cNvPicPr>
            <a:picLocks noChangeAspect="1"/>
          </p:cNvPicPr>
          <p:nvPr/>
        </p:nvPicPr>
        <p:blipFill>
          <a:blip r:embed="rId3"/>
          <a:stretch>
            <a:fillRect/>
          </a:stretch>
        </p:blipFill>
        <p:spPr>
          <a:xfrm>
            <a:off x="1704340" y="1052830"/>
            <a:ext cx="367665" cy="413385"/>
          </a:xfrm>
          <a:prstGeom prst="rect">
            <a:avLst/>
          </a:prstGeom>
        </p:spPr>
      </p:pic>
      <p:sp>
        <p:nvSpPr>
          <p:cNvPr id="26" name="Rectangle 3"/>
          <p:cNvSpPr>
            <a:spLocks noChangeArrowheads="1"/>
          </p:cNvSpPr>
          <p:nvPr/>
        </p:nvSpPr>
        <p:spPr bwMode="auto">
          <a:xfrm>
            <a:off x="4478020" y="5847715"/>
            <a:ext cx="161290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4" name="图片 3"/>
          <p:cNvPicPr>
            <a:picLocks noChangeAspect="1"/>
          </p:cNvPicPr>
          <p:nvPr/>
        </p:nvPicPr>
        <p:blipFill>
          <a:blip r:embed="rId4"/>
          <a:stretch>
            <a:fillRect/>
          </a:stretch>
        </p:blipFill>
        <p:spPr>
          <a:xfrm>
            <a:off x="3561080" y="2105025"/>
            <a:ext cx="3910330" cy="3373120"/>
          </a:xfrm>
          <a:prstGeom prst="rect">
            <a:avLst/>
          </a:prstGeom>
        </p:spPr>
      </p:pic>
      <p:sp>
        <p:nvSpPr>
          <p:cNvPr id="3" name="Rectangle 3"/>
          <p:cNvSpPr>
            <a:spLocks noChangeArrowheads="1"/>
          </p:cNvSpPr>
          <p:nvPr/>
        </p:nvSpPr>
        <p:spPr bwMode="auto">
          <a:xfrm>
            <a:off x="1704340" y="1631315"/>
            <a:ext cx="8540115" cy="368300"/>
          </a:xfrm>
          <a:prstGeom prst="rect">
            <a:avLst/>
          </a:prstGeom>
        </p:spPr>
        <p:txBody>
          <a:bodyPr wrap="square">
            <a:spAutoFit/>
          </a:bodyPr>
          <a:p>
            <a:pPr algn="just"/>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In the picture shown below, the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tracking</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module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with </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red wire frame</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2" name="PA-矩形 86"/>
          <p:cNvSpPr/>
          <p:nvPr>
            <p:custDataLst>
              <p:tags r:id="rId5"/>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2072005" y="1067435"/>
            <a:ext cx="5658485" cy="368300"/>
          </a:xfrm>
          <a:prstGeom prst="rect">
            <a:avLst/>
          </a:prstGeom>
        </p:spPr>
        <p:txBody>
          <a:bodyPr wrap="square">
            <a:spAutoFit/>
          </a:bodyPr>
          <a:p>
            <a:pPr algn="just"/>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Learn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about</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the principle of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t</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racking</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module</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18" name="图片 17"/>
          <p:cNvPicPr>
            <a:picLocks noChangeAspect="1"/>
          </p:cNvPicPr>
          <p:nvPr/>
        </p:nvPicPr>
        <p:blipFill>
          <a:blip r:embed="rId3"/>
          <a:stretch>
            <a:fillRect/>
          </a:stretch>
        </p:blipFill>
        <p:spPr>
          <a:xfrm>
            <a:off x="1704340" y="1052830"/>
            <a:ext cx="367665" cy="413385"/>
          </a:xfrm>
          <a:prstGeom prst="rect">
            <a:avLst/>
          </a:prstGeom>
        </p:spPr>
      </p:pic>
      <p:sp>
        <p:nvSpPr>
          <p:cNvPr id="26" name="Rectangle 3"/>
          <p:cNvSpPr>
            <a:spLocks noChangeArrowheads="1"/>
          </p:cNvSpPr>
          <p:nvPr/>
        </p:nvSpPr>
        <p:spPr bwMode="auto">
          <a:xfrm>
            <a:off x="5408930" y="5864860"/>
            <a:ext cx="137414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1790065" y="1827530"/>
            <a:ext cx="8775700" cy="1753235"/>
          </a:xfrm>
          <a:prstGeom prst="rect">
            <a:avLst/>
          </a:prstGeom>
        </p:spPr>
        <p:txBody>
          <a:bodyPr wrap="square">
            <a:spAutoFit/>
          </a:bodyPr>
          <a:p>
            <a:pPr indent="0"/>
            <a:r>
              <a:rPr lang="zh-CN" altLang="en-US" b="1">
                <a:latin typeface="华文中宋" panose="02010600040101010101" charset="-122"/>
                <a:ea typeface="华文中宋" panose="02010600040101010101" charset="-122"/>
                <a:cs typeface="隶书" panose="02010509060101010101" pitchFamily="49" charset="-122"/>
                <a:sym typeface="+mn-ea"/>
              </a:rPr>
              <a:t>The basic principle of the tracking sensor is to use the reflective nature of the object. </a:t>
            </a:r>
            <a:endParaRPr lang="zh-CN" altLang="en-US" b="1">
              <a:latin typeface="华文中宋" panose="02010600040101010101" charset="-122"/>
              <a:ea typeface="华文中宋" panose="02010600040101010101" charset="-122"/>
              <a:cs typeface="隶书" panose="02010509060101010101" pitchFamily="49" charset="-122"/>
              <a:sym typeface="+mn-ea"/>
            </a:endParaRPr>
          </a:p>
          <a:p>
            <a:pPr indent="0"/>
            <a:r>
              <a:rPr lang="zh-CN" altLang="en-US" b="1">
                <a:latin typeface="华文中宋" panose="02010600040101010101" charset="-122"/>
                <a:ea typeface="华文中宋" panose="02010600040101010101" charset="-122"/>
                <a:cs typeface="隶书" panose="02010509060101010101" pitchFamily="49" charset="-122"/>
                <a:sym typeface="+mn-ea"/>
              </a:rPr>
              <a:t>Our experiment is to tracking the black line. When the infrared light is emitted to the black line, it will be absorbed by the black line. When the infrared light is emitted to the other color line, it will reflected to the infrared receiver tube. </a:t>
            </a:r>
            <a:endParaRPr lang="zh-CN" altLang="en-US" b="1">
              <a:latin typeface="华文中宋" panose="02010600040101010101" charset="-122"/>
              <a:ea typeface="华文中宋" panose="02010600040101010101" charset="-122"/>
              <a:cs typeface="隶书" panose="02010509060101010101" pitchFamily="49" charset="-122"/>
              <a:sym typeface="+mn-ea"/>
            </a:endParaRPr>
          </a:p>
        </p:txBody>
      </p:sp>
      <p:sp>
        <p:nvSpPr>
          <p:cNvPr id="2" name="PA-矩形 86"/>
          <p:cNvSpPr/>
          <p:nvPr>
            <p:custDataLst>
              <p:tags r:id="rId4"/>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4" name="Rectangle 3"/>
          <p:cNvSpPr>
            <a:spLocks noChangeArrowheads="1"/>
          </p:cNvSpPr>
          <p:nvPr/>
        </p:nvSpPr>
        <p:spPr bwMode="auto">
          <a:xfrm>
            <a:off x="5408930" y="5864860"/>
            <a:ext cx="137414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5" name="Rectangle 3"/>
          <p:cNvSpPr>
            <a:spLocks noChangeArrowheads="1"/>
          </p:cNvSpPr>
          <p:nvPr/>
        </p:nvSpPr>
        <p:spPr bwMode="auto">
          <a:xfrm>
            <a:off x="1386840" y="1421130"/>
            <a:ext cx="9718040" cy="2953385"/>
          </a:xfrm>
          <a:prstGeom prst="rect">
            <a:avLst/>
          </a:prstGeom>
        </p:spPr>
        <p:txBody>
          <a:bodyPr wrap="square">
            <a:spAutoFit/>
          </a:bodyPr>
          <a:p>
            <a:pPr algn="l"/>
            <a:r>
              <a:rPr 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Programming method</a:t>
            </a:r>
            <a:r>
              <a:rPr lang="en-US" alt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a:t>
            </a:r>
            <a:endParaRPr 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a:p>
            <a:pPr algn="l"/>
            <a:r>
              <a:rPr b="1" dirty="0">
                <a:solidFill>
                  <a:srgbClr val="FF0000"/>
                </a:solidFill>
                <a:latin typeface="华文中宋" panose="02010600040101010101" charset="-122"/>
                <a:ea typeface="华文中宋" panose="02010600040101010101" charset="-122"/>
                <a:cs typeface="华文中宋" panose="02010600040101010101" charset="-122"/>
              </a:rPr>
              <a:t>Mode 1 online programming:</a:t>
            </a:r>
            <a:r>
              <a:rPr b="1" dirty="0">
                <a:latin typeface="华文中宋" panose="02010600040101010101" charset="-122"/>
                <a:ea typeface="华文中宋" panose="02010600040101010101" charset="-122"/>
                <a:cs typeface="华文中宋" panose="02010600040101010101" charset="-122"/>
              </a:rPr>
              <a:t> First, we need to connect the micro:bit to the computer by USB cable. The computer will pop up a USB flash drive and click on the URL in the USB flash drive:</a:t>
            </a:r>
            <a:r>
              <a:rPr b="1" dirty="0">
                <a:solidFill>
                  <a:srgbClr val="0070C0"/>
                </a:solidFill>
                <a:latin typeface="华文中宋" panose="02010600040101010101" charset="-122"/>
                <a:ea typeface="华文中宋" panose="02010600040101010101" charset="-122"/>
                <a:cs typeface="华文中宋" panose="02010600040101010101" charset="-122"/>
              </a:rPr>
              <a:t> http://microbit.org/</a:t>
            </a:r>
            <a:r>
              <a:rPr b="1" dirty="0">
                <a:latin typeface="华文中宋" panose="02010600040101010101" charset="-122"/>
                <a:ea typeface="华文中宋" panose="02010600040101010101" charset="-122"/>
                <a:cs typeface="华文中宋" panose="02010600040101010101" charset="-122"/>
              </a:rPr>
              <a:t> to enter the programming interface. Add the Yahboom package</a:t>
            </a:r>
            <a:r>
              <a:rPr lang="en-US" b="1" dirty="0">
                <a:latin typeface="华文中宋" panose="02010600040101010101" charset="-122"/>
                <a:ea typeface="华文中宋" panose="02010600040101010101" charset="-122"/>
                <a:cs typeface="华文中宋" panose="02010600040101010101" charset="-122"/>
              </a:rPr>
              <a:t>:</a:t>
            </a:r>
            <a:r>
              <a:rPr b="1" dirty="0">
                <a:latin typeface="华文中宋" panose="02010600040101010101" charset="-122"/>
                <a:ea typeface="华文中宋" panose="02010600040101010101" charset="-122"/>
                <a:cs typeface="华文中宋" panose="02010600040101010101" charset="-122"/>
              </a:rPr>
              <a:t> </a:t>
            </a:r>
            <a:r>
              <a:rPr b="1" dirty="0">
                <a:solidFill>
                  <a:srgbClr val="FF0000"/>
                </a:solidFill>
                <a:latin typeface="华文中宋" panose="02010600040101010101" charset="-122"/>
                <a:ea typeface="华文中宋" panose="02010600040101010101" charset="-122"/>
                <a:cs typeface="华文中宋" panose="02010600040101010101" charset="-122"/>
                <a:sym typeface="+mn-ea"/>
              </a:rPr>
              <a:t>https://github.com/lzty634158/</a:t>
            </a:r>
            <a:r>
              <a:rPr lang="en-US" b="1" dirty="0">
                <a:solidFill>
                  <a:srgbClr val="FF0000"/>
                </a:solidFill>
                <a:latin typeface="华文中宋" panose="02010600040101010101" charset="-122"/>
                <a:ea typeface="华文中宋" panose="02010600040101010101" charset="-122"/>
                <a:cs typeface="华文中宋" panose="02010600040101010101" charset="-122"/>
                <a:sym typeface="+mn-ea"/>
              </a:rPr>
              <a:t>Tiny-bit</a:t>
            </a:r>
            <a:r>
              <a:rPr b="1" dirty="0">
                <a:latin typeface="华文中宋" panose="02010600040101010101" charset="-122"/>
                <a:ea typeface="华文中宋" panose="02010600040101010101" charset="-122"/>
                <a:cs typeface="华文中宋" panose="02010600040101010101" charset="-122"/>
              </a:rPr>
              <a:t> to program.</a:t>
            </a:r>
            <a:endParaRPr b="1" dirty="0">
              <a:latin typeface="华文中宋" panose="02010600040101010101" charset="-122"/>
              <a:ea typeface="华文中宋" panose="02010600040101010101" charset="-122"/>
              <a:cs typeface="华文中宋" panose="02010600040101010101" charset="-122"/>
            </a:endParaRPr>
          </a:p>
          <a:p>
            <a:pPr algn="l"/>
            <a:endParaRPr b="1" dirty="0">
              <a:latin typeface="华文中宋" panose="02010600040101010101" charset="-122"/>
              <a:ea typeface="华文中宋" panose="02010600040101010101" charset="-122"/>
              <a:cs typeface="华文中宋" panose="02010600040101010101" charset="-122"/>
            </a:endParaRPr>
          </a:p>
          <a:p>
            <a:pPr algn="l"/>
            <a:r>
              <a:rPr b="1" dirty="0">
                <a:solidFill>
                  <a:srgbClr val="00B050"/>
                </a:solidFill>
                <a:latin typeface="华文中宋" panose="02010600040101010101" charset="-122"/>
                <a:ea typeface="华文中宋" panose="02010600040101010101" charset="-122"/>
                <a:cs typeface="华文中宋" panose="02010600040101010101" charset="-122"/>
              </a:rPr>
              <a:t>Mode 2 offline programming:</a:t>
            </a:r>
            <a:r>
              <a:rPr b="1" dirty="0">
                <a:latin typeface="华文中宋" panose="02010600040101010101" charset="-122"/>
                <a:ea typeface="华文中宋" panose="02010600040101010101" charset="-122"/>
                <a:cs typeface="华文中宋" panose="02010600040101010101" charset="-122"/>
              </a:rPr>
              <a:t> We need to open the offline programming software. After the installation is complete, enter the programming interface, click【New Project】, add Yahboom package:</a:t>
            </a:r>
            <a:r>
              <a:rPr b="1" dirty="0">
                <a:solidFill>
                  <a:srgbClr val="00B050"/>
                </a:solidFill>
                <a:latin typeface="华文中宋" panose="02010600040101010101" charset="-122"/>
                <a:ea typeface="华文中宋" panose="02010600040101010101" charset="-122"/>
                <a:cs typeface="华文中宋" panose="02010600040101010101" charset="-122"/>
                <a:sym typeface="+mn-ea"/>
              </a:rPr>
              <a:t>https://github.com/lzty634158/</a:t>
            </a:r>
            <a:r>
              <a:rPr lang="en-US" b="1" dirty="0">
                <a:solidFill>
                  <a:srgbClr val="00B050"/>
                </a:solidFill>
                <a:latin typeface="华文中宋" panose="02010600040101010101" charset="-122"/>
                <a:ea typeface="华文中宋" panose="02010600040101010101" charset="-122"/>
                <a:cs typeface="华文中宋" panose="02010600040101010101" charset="-122"/>
                <a:sym typeface="+mn-ea"/>
              </a:rPr>
              <a:t>Tiny-bit</a:t>
            </a:r>
            <a:r>
              <a:rPr b="1" dirty="0">
                <a:latin typeface="华文中宋" panose="02010600040101010101" charset="-122"/>
                <a:ea typeface="华文中宋" panose="02010600040101010101" charset="-122"/>
                <a:cs typeface="华文中宋" panose="02010600040101010101" charset="-122"/>
              </a:rPr>
              <a:t>, you can program.</a:t>
            </a:r>
            <a:endParaRPr b="1" dirty="0">
              <a:latin typeface="华文中宋" panose="02010600040101010101" charset="-122"/>
              <a:ea typeface="华文中宋" panose="02010600040101010101" charset="-122"/>
              <a:cs typeface="华文中宋" panose="02010600040101010101" charset="-122"/>
            </a:endParaRPr>
          </a:p>
        </p:txBody>
      </p:sp>
      <p:sp>
        <p:nvSpPr>
          <p:cNvPr id="6"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30575" y="434975"/>
            <a:ext cx="612775" cy="52768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041005" y="422275"/>
            <a:ext cx="632460" cy="5537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18" name="图片 17"/>
          <p:cNvPicPr>
            <a:picLocks noChangeAspect="1"/>
          </p:cNvPicPr>
          <p:nvPr/>
        </p:nvPicPr>
        <p:blipFill>
          <a:blip r:embed="rId3"/>
          <a:stretch>
            <a:fillRect/>
          </a:stretch>
        </p:blipFill>
        <p:spPr>
          <a:xfrm>
            <a:off x="1424305" y="1304571"/>
            <a:ext cx="404635" cy="454436"/>
          </a:xfrm>
          <a:prstGeom prst="rect">
            <a:avLst/>
          </a:prstGeom>
        </p:spPr>
      </p:pic>
      <p:pic>
        <p:nvPicPr>
          <p:cNvPr id="21" name="图片 20"/>
          <p:cNvPicPr>
            <a:picLocks noChangeAspect="1"/>
          </p:cNvPicPr>
          <p:nvPr/>
        </p:nvPicPr>
        <p:blipFill>
          <a:blip r:embed="rId3"/>
          <a:stretch>
            <a:fillRect/>
          </a:stretch>
        </p:blipFill>
        <p:spPr>
          <a:xfrm>
            <a:off x="1356360" y="2381623"/>
            <a:ext cx="404635" cy="454436"/>
          </a:xfrm>
          <a:prstGeom prst="rect">
            <a:avLst/>
          </a:prstGeom>
        </p:spPr>
      </p:pic>
      <p:sp>
        <p:nvSpPr>
          <p:cNvPr id="25" name="Rectangle 4"/>
          <p:cNvSpPr>
            <a:spLocks noChangeArrowheads="1"/>
          </p:cNvSpPr>
          <p:nvPr/>
        </p:nvSpPr>
        <p:spPr bwMode="auto">
          <a:xfrm>
            <a:off x="1932940" y="2256155"/>
            <a:ext cx="9208770" cy="922020"/>
          </a:xfrm>
          <a:prstGeom prst="rect">
            <a:avLst/>
          </a:prstGeom>
        </p:spPr>
        <p:txBody>
          <a:bodyPr wrap="square">
            <a:spAutoFit/>
          </a:bodyPr>
          <a:p>
            <a:pPr algn="just"/>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2.</a:t>
            </a:r>
            <a:r>
              <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The function is realized by programming: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w</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hile the Tiny-bit is moving forward on the white bottom surface, the line sensor detects black, it lights up red and the buzzer plays different tones.</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26" name="Rectangle 3"/>
          <p:cNvSpPr>
            <a:spLocks noChangeArrowheads="1"/>
          </p:cNvSpPr>
          <p:nvPr/>
        </p:nvSpPr>
        <p:spPr bwMode="auto">
          <a:xfrm>
            <a:off x="5247640" y="5910580"/>
            <a:ext cx="137160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PA-矩形 86"/>
          <p:cNvSpPr/>
          <p:nvPr>
            <p:custDataLst>
              <p:tags r:id="rId4"/>
            </p:custDataLst>
          </p:nvPr>
        </p:nvSpPr>
        <p:spPr>
          <a:xfrm>
            <a:off x="4387963" y="376723"/>
            <a:ext cx="3208655" cy="645160"/>
          </a:xfrm>
          <a:prstGeom prst="rect">
            <a:avLst/>
          </a:prstGeom>
        </p:spPr>
        <p:txBody>
          <a:bodyPr wrap="none">
            <a:spAutoFit/>
          </a:bodyPr>
          <a:p>
            <a:pPr algn="ctr"/>
            <a:r>
              <a:rPr lang="en-US" altLang="zh-CN" sz="3600" b="1" dirty="0">
                <a:ln w="3175">
                  <a:solidFill>
                    <a:schemeClr val="tx1"/>
                  </a:solidFill>
                </a:ln>
                <a:solidFill>
                  <a:schemeClr val="accent3"/>
                </a:solidFill>
                <a:effectLst/>
                <a:latin typeface="华文中宋" panose="02010600040101010101" charset="-122"/>
                <a:ea typeface="华文中宋" panose="02010600040101010101" charset="-122"/>
              </a:rPr>
              <a:t>Learning goal</a:t>
            </a:r>
            <a:endParaRPr lang="en-US" altLang="zh-CN" sz="3600" b="1" dirty="0">
              <a:ln w="3175">
                <a:solidFill>
                  <a:schemeClr val="tx1"/>
                </a:solidFill>
              </a:ln>
              <a:solidFill>
                <a:schemeClr val="accent3"/>
              </a:solidFill>
              <a:effectLst/>
              <a:latin typeface="华文中宋" panose="02010600040101010101" charset="-122"/>
              <a:ea typeface="华文中宋" panose="02010600040101010101" charset="-122"/>
            </a:endParaRPr>
          </a:p>
        </p:txBody>
      </p:sp>
      <p:sp>
        <p:nvSpPr>
          <p:cNvPr id="23" name="Rectangle 3"/>
          <p:cNvSpPr>
            <a:spLocks noChangeArrowheads="1"/>
          </p:cNvSpPr>
          <p:nvPr/>
        </p:nvSpPr>
        <p:spPr bwMode="auto">
          <a:xfrm>
            <a:off x="1828800" y="1209040"/>
            <a:ext cx="9164320" cy="645160"/>
          </a:xfrm>
          <a:prstGeom prst="rect">
            <a:avLst/>
          </a:prstGeom>
        </p:spPr>
        <p:txBody>
          <a:bodyPr wrap="square">
            <a:spAutoFit/>
          </a:bodyPr>
          <a:p>
            <a:pPr algn="l"/>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1.</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Learn how to use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line sensor</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 </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graphically program building blocks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and control motor </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graphically program building blocks</a:t>
            </a:r>
            <a:endPar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543550" y="5954395"/>
            <a:ext cx="145605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2" name="PA-图片 13"/>
          <p:cNvPicPr>
            <a:picLocks noChangeAspect="1"/>
          </p:cNvPicPr>
          <p:nvPr>
            <p:custDataLst>
              <p:tags r:id="rId3"/>
            </p:custDataLst>
          </p:nvPr>
        </p:nvPicPr>
        <p:blipFill>
          <a:blip r:embed="rId4"/>
          <a:stretch>
            <a:fillRect/>
          </a:stretch>
        </p:blipFill>
        <p:spPr>
          <a:xfrm>
            <a:off x="1210310" y="956945"/>
            <a:ext cx="525780" cy="560070"/>
          </a:xfrm>
          <a:prstGeom prst="rect">
            <a:avLst/>
          </a:prstGeom>
        </p:spPr>
      </p:pic>
      <p:sp>
        <p:nvSpPr>
          <p:cNvPr id="3" name="PA-矩形 86"/>
          <p:cNvSpPr/>
          <p:nvPr>
            <p:custDataLst>
              <p:tags r:id="rId5"/>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panose="02010600040101010101" charset="-122"/>
                <a:ea typeface="华文中宋" panose="02010600040101010101" charset="-122"/>
              </a:rPr>
              <a:t>Search for block</a:t>
            </a:r>
            <a:endParaRPr lang="en-US" altLang="zh-CN" sz="3600" b="1" dirty="0">
              <a:ln w="3175">
                <a:solidFill>
                  <a:schemeClr val="tx1"/>
                </a:solidFill>
              </a:ln>
              <a:solidFill>
                <a:srgbClr val="00B050"/>
              </a:solidFill>
              <a:effectLst/>
              <a:latin typeface="华文中宋" panose="02010600040101010101" charset="-122"/>
              <a:ea typeface="华文中宋" panose="02010600040101010101" charset="-122"/>
            </a:endParaRPr>
          </a:p>
        </p:txBody>
      </p:sp>
      <p:sp>
        <p:nvSpPr>
          <p:cNvPr id="5" name="Rectangle 3"/>
          <p:cNvSpPr>
            <a:spLocks noChangeArrowheads="1"/>
          </p:cNvSpPr>
          <p:nvPr/>
        </p:nvSpPr>
        <p:spPr bwMode="auto">
          <a:xfrm>
            <a:off x="1736090" y="1015365"/>
            <a:ext cx="9576435" cy="368300"/>
          </a:xfrm>
          <a:prstGeom prst="rect">
            <a:avLst/>
          </a:prstGeom>
        </p:spPr>
        <p:txBody>
          <a:bodyPr wrap="square">
            <a:spAutoFit/>
          </a:bodyPr>
          <a:p>
            <a:pPr algn="just"/>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The following is the location of the building blocks required for this programming.</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6" name="图片 5"/>
          <p:cNvPicPr>
            <a:picLocks noChangeAspect="1"/>
          </p:cNvPicPr>
          <p:nvPr/>
        </p:nvPicPr>
        <p:blipFill>
          <a:blip r:embed="rId6"/>
          <a:stretch>
            <a:fillRect/>
          </a:stretch>
        </p:blipFill>
        <p:spPr>
          <a:xfrm>
            <a:off x="2267585" y="1383665"/>
            <a:ext cx="7658100" cy="2019300"/>
          </a:xfrm>
          <a:prstGeom prst="rect">
            <a:avLst/>
          </a:prstGeom>
        </p:spPr>
      </p:pic>
      <p:pic>
        <p:nvPicPr>
          <p:cNvPr id="8" name="图片 7"/>
          <p:cNvPicPr>
            <a:picLocks noChangeAspect="1"/>
          </p:cNvPicPr>
          <p:nvPr/>
        </p:nvPicPr>
        <p:blipFill>
          <a:blip r:embed="rId7"/>
          <a:stretch>
            <a:fillRect/>
          </a:stretch>
        </p:blipFill>
        <p:spPr>
          <a:xfrm>
            <a:off x="4043680" y="3481705"/>
            <a:ext cx="4295775"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3"/>
          <a:stretch>
            <a:fillRect/>
          </a:stretch>
        </p:blipFill>
        <p:spPr>
          <a:xfrm>
            <a:off x="1502410" y="1015365"/>
            <a:ext cx="4552950" cy="2686050"/>
          </a:xfrm>
          <a:prstGeom prst="rect">
            <a:avLst/>
          </a:prstGeom>
        </p:spPr>
      </p:pic>
      <p:pic>
        <p:nvPicPr>
          <p:cNvPr id="8" name="图片 7"/>
          <p:cNvPicPr>
            <a:picLocks noChangeAspect="1"/>
          </p:cNvPicPr>
          <p:nvPr/>
        </p:nvPicPr>
        <p:blipFill>
          <a:blip r:embed="rId4"/>
          <a:stretch>
            <a:fillRect/>
          </a:stretch>
        </p:blipFill>
        <p:spPr>
          <a:xfrm>
            <a:off x="6055360" y="1019175"/>
            <a:ext cx="3067050" cy="2682240"/>
          </a:xfrm>
          <a:prstGeom prst="rect">
            <a:avLst/>
          </a:prstGeom>
        </p:spPr>
      </p:pic>
      <p:pic>
        <p:nvPicPr>
          <p:cNvPr id="10" name="图片 9"/>
          <p:cNvPicPr>
            <a:picLocks noChangeAspect="1"/>
          </p:cNvPicPr>
          <p:nvPr/>
        </p:nvPicPr>
        <p:blipFill>
          <a:blip r:embed="rId5"/>
          <a:stretch>
            <a:fillRect/>
          </a:stretch>
        </p:blipFill>
        <p:spPr>
          <a:xfrm>
            <a:off x="1517015" y="3701415"/>
            <a:ext cx="5448935" cy="1293495"/>
          </a:xfrm>
          <a:prstGeom prst="rect">
            <a:avLst/>
          </a:prstGeom>
        </p:spPr>
      </p:pic>
      <p:sp>
        <p:nvSpPr>
          <p:cNvPr id="16" name="PA-矩形 86"/>
          <p:cNvSpPr/>
          <p:nvPr>
            <p:custDataLst>
              <p:tags r:id="rId6"/>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panose="02010600040101010101" charset="-122"/>
                <a:ea typeface="华文中宋" panose="02010600040101010101" charset="-122"/>
              </a:rPr>
              <a:t>Search for block</a:t>
            </a:r>
            <a:endParaRPr lang="en-US" altLang="zh-CN" sz="3600" b="1" dirty="0">
              <a:ln w="3175">
                <a:solidFill>
                  <a:schemeClr val="tx1"/>
                </a:solidFill>
              </a:ln>
              <a:solidFill>
                <a:srgbClr val="00B05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图片 1"/>
          <p:cNvPicPr>
            <a:picLocks noChangeAspect="1"/>
          </p:cNvPicPr>
          <p:nvPr/>
        </p:nvPicPr>
        <p:blipFill>
          <a:blip r:embed="rId3"/>
          <a:stretch>
            <a:fillRect/>
          </a:stretch>
        </p:blipFill>
        <p:spPr>
          <a:xfrm>
            <a:off x="4041140" y="979805"/>
            <a:ext cx="4294505" cy="4583430"/>
          </a:xfrm>
          <a:prstGeom prst="rect">
            <a:avLst/>
          </a:prstGeom>
        </p:spPr>
      </p:pic>
      <p:sp>
        <p:nvSpPr>
          <p:cNvPr id="3" name="PA-矩形 86"/>
          <p:cNvSpPr/>
          <p:nvPr>
            <p:custDataLst>
              <p:tags r:id="rId4"/>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panose="02010600040101010101" charset="-122"/>
                <a:ea typeface="华文中宋" panose="02010600040101010101" charset="-122"/>
              </a:rPr>
              <a:t>Search for block</a:t>
            </a:r>
            <a:endParaRPr lang="en-US" altLang="zh-CN" sz="3600" b="1" dirty="0">
              <a:ln w="3175">
                <a:solidFill>
                  <a:schemeClr val="tx1"/>
                </a:solidFill>
              </a:ln>
              <a:solidFill>
                <a:srgbClr val="00B050"/>
              </a:solidFill>
              <a:effectLst/>
              <a:latin typeface="华文中宋" panose="02010600040101010101" charset="-122"/>
              <a:ea typeface="华文中宋" panose="02010600040101010101" charset="-122"/>
            </a:endParaRPr>
          </a:p>
        </p:txBody>
      </p:sp>
      <p:sp>
        <p:nvSpPr>
          <p:cNvPr id="4"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24.xml><?xml version="1.0" encoding="utf-8"?>
<p:tagLst xmlns:p="http://schemas.openxmlformats.org/presentationml/2006/main">
  <p:tag name="PA" val="v5.1.1"/>
  <p:tag name="RESOURCELIBID_ANIM" val="430"/>
</p:tagLst>
</file>

<file path=ppt/tags/tag25.xml><?xml version="1.0" encoding="utf-8"?>
<p:tagLst xmlns:p="http://schemas.openxmlformats.org/presentationml/2006/main">
  <p:tag name="PA" val="v5.1.1"/>
  <p:tag name="RESOURCELIBID_ANIM" val="430"/>
</p:tagLst>
</file>

<file path=ppt/tags/tag26.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3076</Words>
  <Application>WPS 演示</Application>
  <PresentationFormat>宽屏</PresentationFormat>
  <Paragraphs>102</Paragraphs>
  <Slides>14</Slides>
  <Notes>1</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思源黑体 CN Bold</vt:lpstr>
      <vt:lpstr>黑体</vt:lpstr>
      <vt:lpstr>华文中宋</vt:lpstr>
      <vt:lpstr>隶书</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超级无敌小胖仔</cp:lastModifiedBy>
  <cp:revision>472</cp:revision>
  <dcterms:created xsi:type="dcterms:W3CDTF">2017-08-18T03:02:00Z</dcterms:created>
  <dcterms:modified xsi:type="dcterms:W3CDTF">2019-06-14T06:14:35Z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