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5"/>
  </p:notes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86" r:id="rId1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6750" autoAdjust="0"/>
  </p:normalViewPr>
  <p:slideViewPr>
    <p:cSldViewPr snapToGrid="0" snapToObjects="1">
      <p:cViewPr varScale="1">
        <p:scale>
          <a:sx n="38" d="100"/>
          <a:sy n="38" d="100"/>
        </p:scale>
        <p:origin x="82" y="581"/>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60140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1999265" cy="446276"/>
          </a:xfrm>
          <a:prstGeom prst="rect">
            <a:avLst/>
          </a:prstGeom>
          <a:noFill/>
        </p:spPr>
        <p:txBody>
          <a:bodyPr wrap="none" rtlCol="0">
            <a:spAutoFit/>
          </a:bodyPr>
          <a:lstStyle/>
          <a:p>
            <a:r>
              <a:rPr lang="en-US" sz="2300" dirty="0">
                <a:solidFill>
                  <a:srgbClr val="FFFFFF"/>
                </a:solidFill>
                <a:latin typeface="Lucida Grande"/>
                <a:cs typeface="Lucida Grande"/>
              </a:rPr>
              <a:t>Files – Part 2</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 id="2147483716" r:id="rId12"/>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32012" y="905084"/>
            <a:ext cx="1539181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7600" u="none" strike="noStrike" cap="none" dirty="0">
                <a:solidFill>
                  <a:srgbClr val="FFFF00"/>
                </a:solidFill>
                <a:latin typeface="Arial" charset="0"/>
                <a:ea typeface="Arial" charset="0"/>
                <a:cs typeface="Arial" charset="0"/>
                <a:sym typeface="Cabin"/>
              </a:rPr>
              <a:t>Manejador de Archivos como una Secuencia</a:t>
            </a:r>
          </a:p>
        </p:txBody>
      </p:sp>
      <p:sp>
        <p:nvSpPr>
          <p:cNvPr id="288" name="Shape 288"/>
          <p:cNvSpPr txBox="1">
            <a:spLocks noGrp="1"/>
          </p:cNvSpPr>
          <p:nvPr>
            <p:ph idx="1"/>
          </p:nvPr>
        </p:nvSpPr>
        <p:spPr>
          <a:xfrm>
            <a:off x="317559" y="2903471"/>
            <a:ext cx="775585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419" sz="3400" b="0" dirty="0">
                <a:solidFill>
                  <a:schemeClr val="lt1"/>
                </a:solidFill>
                <a:latin typeface="Arial" charset="0"/>
                <a:ea typeface="Arial" charset="0"/>
                <a:cs typeface="Arial" charset="0"/>
                <a:sym typeface="Cabin"/>
              </a:rPr>
              <a:t>Un</a:t>
            </a:r>
            <a:r>
              <a:rPr lang="es-419" sz="3400" b="0" u="none" strike="noStrike" cap="none" dirty="0">
                <a:solidFill>
                  <a:schemeClr val="lt1"/>
                </a:solidFill>
                <a:latin typeface="Arial" charset="0"/>
                <a:ea typeface="Arial" charset="0"/>
                <a:cs typeface="Arial" charset="0"/>
                <a:sym typeface="Cabin"/>
              </a:rPr>
              <a:t> </a:t>
            </a:r>
            <a:r>
              <a:rPr lang="es-419" sz="3400" b="0" dirty="0">
                <a:solidFill>
                  <a:srgbClr val="FF7F00"/>
                </a:solidFill>
                <a:latin typeface="Arial" charset="0"/>
                <a:ea typeface="Arial" charset="0"/>
                <a:cs typeface="Arial" charset="0"/>
                <a:sym typeface="Cabin"/>
              </a:rPr>
              <a:t>manejador de archivos</a:t>
            </a:r>
            <a:r>
              <a:rPr lang="es-419" sz="3400" b="0" u="none" strike="noStrike" cap="none" dirty="0">
                <a:solidFill>
                  <a:schemeClr val="lt1"/>
                </a:solidFill>
                <a:latin typeface="Arial" charset="0"/>
                <a:ea typeface="Arial" charset="0"/>
                <a:cs typeface="Arial" charset="0"/>
                <a:sym typeface="Cabin"/>
              </a:rPr>
              <a:t> </a:t>
            </a:r>
            <a:r>
              <a:rPr lang="es-419" sz="3400" b="0" dirty="0">
                <a:solidFill>
                  <a:schemeClr val="lt1"/>
                </a:solidFill>
                <a:latin typeface="Arial" charset="0"/>
                <a:ea typeface="Arial" charset="0"/>
                <a:cs typeface="Arial" charset="0"/>
                <a:sym typeface="Cabin"/>
              </a:rPr>
              <a:t>abierto en modo de lectura puede ser tratado como una</a:t>
            </a:r>
            <a:r>
              <a:rPr lang="es-419" sz="3400" b="0" u="none" strike="noStrike" cap="none" dirty="0">
                <a:solidFill>
                  <a:schemeClr val="lt1"/>
                </a:solidFill>
                <a:latin typeface="Arial" charset="0"/>
                <a:ea typeface="Arial" charset="0"/>
                <a:cs typeface="Arial" charset="0"/>
                <a:sym typeface="Cabin"/>
              </a:rPr>
              <a:t> </a:t>
            </a:r>
            <a:r>
              <a:rPr lang="es-419" sz="3400" b="0" u="none" strike="noStrike" cap="none" dirty="0">
                <a:solidFill>
                  <a:srgbClr val="00FFFF"/>
                </a:solidFill>
                <a:latin typeface="Arial" charset="0"/>
                <a:ea typeface="Arial" charset="0"/>
                <a:cs typeface="Arial" charset="0"/>
                <a:sym typeface="Cabin"/>
              </a:rPr>
              <a:t>secuencia</a:t>
            </a:r>
            <a:r>
              <a:rPr lang="es-419" sz="3400" b="0" u="none" strike="noStrike" cap="none" dirty="0">
                <a:solidFill>
                  <a:schemeClr val="lt1"/>
                </a:solidFill>
                <a:latin typeface="Arial" charset="0"/>
                <a:ea typeface="Arial" charset="0"/>
                <a:cs typeface="Arial" charset="0"/>
                <a:sym typeface="Cabin"/>
              </a:rPr>
              <a:t> de cadenas donde cada </a:t>
            </a:r>
            <a:r>
              <a:rPr lang="es-MX" sz="3400" b="0" u="none" strike="noStrike" cap="none" dirty="0">
                <a:solidFill>
                  <a:schemeClr val="lt1"/>
                </a:solidFill>
                <a:latin typeface="Arial" charset="0"/>
                <a:ea typeface="Arial" charset="0"/>
                <a:cs typeface="Arial" charset="0"/>
                <a:sym typeface="Cabin"/>
              </a:rPr>
              <a:t>línea en el archivo es una cadena en la secuencia</a:t>
            </a:r>
            <a:endParaRPr lang="es-419" sz="3400" b="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Podemos usar la sentencia </a:t>
            </a:r>
            <a:r>
              <a:rPr lang="es-419" sz="3400" b="0" u="none" strike="noStrike" cap="none" dirty="0" err="1">
                <a:solidFill>
                  <a:srgbClr val="FFFF00"/>
                </a:solidFill>
                <a:latin typeface="Arial" charset="0"/>
                <a:ea typeface="Arial" charset="0"/>
                <a:cs typeface="Arial" charset="0"/>
                <a:sym typeface="Cabin"/>
              </a:rPr>
              <a:t>for</a:t>
            </a:r>
            <a:r>
              <a:rPr lang="es-419" sz="3400" b="0" u="none" strike="noStrike" cap="none" dirty="0">
                <a:solidFill>
                  <a:srgbClr val="00FF00"/>
                </a:solidFill>
                <a:latin typeface="Arial" charset="0"/>
                <a:ea typeface="Arial" charset="0"/>
                <a:cs typeface="Arial" charset="0"/>
                <a:sym typeface="Cabin"/>
              </a:rPr>
              <a:t> </a:t>
            </a:r>
            <a:r>
              <a:rPr lang="es-419" sz="3400" b="0" dirty="0">
                <a:solidFill>
                  <a:schemeClr val="lt1"/>
                </a:solidFill>
                <a:latin typeface="Arial" charset="0"/>
                <a:ea typeface="Arial" charset="0"/>
                <a:cs typeface="Arial" charset="0"/>
                <a:sym typeface="Cabin"/>
              </a:rPr>
              <a:t>para iterar a través de una </a:t>
            </a:r>
            <a:r>
              <a:rPr lang="es-419" sz="3400" b="0" u="none" strike="noStrike" cap="none" dirty="0">
                <a:solidFill>
                  <a:srgbClr val="00FFFF"/>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Recuerda - una </a:t>
            </a:r>
            <a:r>
              <a:rPr lang="es-419" sz="3400" b="0" u="none" strike="noStrike" cap="none" dirty="0">
                <a:solidFill>
                  <a:srgbClr val="00FFFF"/>
                </a:solidFill>
                <a:latin typeface="Arial" charset="0"/>
                <a:ea typeface="Arial" charset="0"/>
                <a:cs typeface="Arial" charset="0"/>
                <a:sym typeface="Cabin"/>
              </a:rPr>
              <a:t>secuencia</a:t>
            </a:r>
            <a:r>
              <a:rPr lang="es-419" sz="3400" b="0" u="none" strike="noStrike" cap="none" dirty="0">
                <a:solidFill>
                  <a:schemeClr val="lt1"/>
                </a:solidFill>
                <a:latin typeface="Arial" charset="0"/>
                <a:ea typeface="Arial" charset="0"/>
                <a:cs typeface="Arial" charset="0"/>
                <a:sym typeface="Cabin"/>
              </a:rPr>
              <a:t> es un conjunto ordenado</a:t>
            </a:r>
          </a:p>
        </p:txBody>
      </p:sp>
      <p:sp>
        <p:nvSpPr>
          <p:cNvPr id="289" name="Shape 289"/>
          <p:cNvSpPr txBox="1"/>
          <p:nvPr/>
        </p:nvSpPr>
        <p:spPr>
          <a:xfrm>
            <a:off x="8740084" y="3277501"/>
            <a:ext cx="7198357" cy="272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419" sz="3400" b="1" i="0" u="none" strike="noStrike" cap="none" dirty="0" err="1">
                <a:solidFill>
                  <a:srgbClr val="FF7F00"/>
                </a:solidFill>
                <a:latin typeface="Courier New"/>
                <a:ea typeface="Courier New"/>
                <a:cs typeface="Courier New"/>
                <a:sym typeface="Courier New"/>
              </a:rPr>
              <a:t>archivox</a:t>
            </a:r>
            <a:r>
              <a:rPr lang="es-419" sz="3400" b="1" i="0" u="none" strike="noStrike" cap="none" dirty="0">
                <a:solidFill>
                  <a:schemeClr val="lt1"/>
                </a:solidFill>
                <a:latin typeface="Courier New"/>
                <a:ea typeface="Courier New"/>
                <a:cs typeface="Courier New"/>
                <a:sym typeface="Courier New"/>
              </a:rPr>
              <a:t> = </a:t>
            </a:r>
            <a:r>
              <a:rPr lang="es-419" sz="3400" b="1" i="0" u="none" strike="noStrike" cap="none" dirty="0">
                <a:solidFill>
                  <a:srgbClr val="FF00FF"/>
                </a:solidFill>
                <a:latin typeface="Courier New"/>
                <a:ea typeface="Courier New"/>
                <a:cs typeface="Courier New"/>
                <a:sym typeface="Courier New"/>
              </a:rPr>
              <a:t>open</a:t>
            </a:r>
            <a:r>
              <a:rPr lang="es-419" sz="3400" b="1" i="0" u="none" strike="noStrike" cap="none" dirty="0">
                <a:solidFill>
                  <a:schemeClr val="lt1"/>
                </a:solidFill>
                <a:latin typeface="Courier New"/>
                <a:ea typeface="Courier New"/>
                <a:cs typeface="Courier New"/>
                <a:sym typeface="Courier New"/>
              </a:rPr>
              <a:t>('mbox.txt')</a:t>
            </a:r>
          </a:p>
          <a:p>
            <a:pPr lvl="0">
              <a:buClr>
                <a:srgbClr val="FFFF00"/>
              </a:buClr>
              <a:buSzPct val="25000"/>
            </a:pPr>
            <a:r>
              <a:rPr lang="es-419" sz="3400" b="1" i="0" u="none" strike="noStrike" cap="none" dirty="0" err="1">
                <a:solidFill>
                  <a:srgbClr val="FFFF00"/>
                </a:solidFill>
                <a:latin typeface="Courier New"/>
                <a:ea typeface="Courier New"/>
                <a:cs typeface="Courier New"/>
                <a:sym typeface="Courier New"/>
              </a:rPr>
              <a:t>for</a:t>
            </a:r>
            <a:r>
              <a:rPr lang="es-419" sz="3400" b="1" i="0" u="none" strike="noStrike" cap="none" dirty="0">
                <a:solidFill>
                  <a:srgbClr val="00FF00"/>
                </a:solidFill>
                <a:latin typeface="Courier New"/>
                <a:ea typeface="Courier New"/>
                <a:cs typeface="Courier New"/>
                <a:sym typeface="Courier New"/>
              </a:rPr>
              <a:t> queso</a:t>
            </a:r>
            <a:r>
              <a:rPr lang="es-419" sz="3400" b="1" i="0" u="none" strike="noStrike" cap="none" dirty="0">
                <a:solidFill>
                  <a:schemeClr val="lt1"/>
                </a:solidFill>
                <a:latin typeface="Courier New"/>
                <a:ea typeface="Courier New"/>
                <a:cs typeface="Courier New"/>
                <a:sym typeface="Courier New"/>
              </a:rPr>
              <a:t> </a:t>
            </a:r>
            <a:r>
              <a:rPr lang="es-419" sz="3400" b="1" i="0" u="none" strike="noStrike" cap="none" dirty="0">
                <a:solidFill>
                  <a:srgbClr val="FFFF00"/>
                </a:solidFill>
                <a:latin typeface="Courier New"/>
                <a:ea typeface="Courier New"/>
                <a:cs typeface="Courier New"/>
                <a:sym typeface="Courier New"/>
              </a:rPr>
              <a:t>in</a:t>
            </a:r>
            <a:r>
              <a:rPr lang="es-419" sz="3400" b="1" i="0" u="none" strike="noStrike" cap="none" dirty="0">
                <a:solidFill>
                  <a:schemeClr val="lt1"/>
                </a:solidFill>
                <a:latin typeface="Courier New"/>
                <a:ea typeface="Courier New"/>
                <a:cs typeface="Courier New"/>
                <a:sym typeface="Courier New"/>
              </a:rPr>
              <a:t> </a:t>
            </a:r>
            <a:r>
              <a:rPr lang="es-419" sz="3400" b="1" dirty="0" err="1">
                <a:solidFill>
                  <a:srgbClr val="FF7F00"/>
                </a:solidFill>
                <a:latin typeface="Courier New"/>
                <a:ea typeface="Courier New"/>
                <a:cs typeface="Courier New"/>
                <a:sym typeface="Courier New"/>
              </a:rPr>
              <a:t>archivox</a:t>
            </a:r>
            <a:r>
              <a:rPr lang="es-419" sz="3400" b="1" dirty="0">
                <a:solidFill>
                  <a:srgbClr val="FF7F00"/>
                </a:solidFill>
                <a:latin typeface="Courier New"/>
                <a:ea typeface="Courier New"/>
                <a:cs typeface="Courier New"/>
                <a:sym typeface="Courier New"/>
              </a:rPr>
              <a:t> </a:t>
            </a:r>
            <a:r>
              <a:rPr lang="es-419"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400" b="1" dirty="0">
                <a:solidFill>
                  <a:schemeClr val="lt1"/>
                </a:solidFill>
                <a:latin typeface="Courier New"/>
                <a:ea typeface="Courier New"/>
                <a:cs typeface="Courier New"/>
                <a:sym typeface="Courier New"/>
              </a:rPr>
              <a:t>    </a:t>
            </a:r>
            <a:r>
              <a:rPr lang="es-419" sz="3400" b="1" i="0" u="none" strike="noStrike" cap="none" dirty="0" err="1">
                <a:solidFill>
                  <a:srgbClr val="FFFF00"/>
                </a:solidFill>
                <a:latin typeface="Courier New"/>
                <a:ea typeface="Courier New"/>
                <a:cs typeface="Courier New"/>
                <a:sym typeface="Courier New"/>
              </a:rPr>
              <a:t>print</a:t>
            </a:r>
            <a:r>
              <a:rPr lang="es-419" sz="3400" b="1" dirty="0">
                <a:solidFill>
                  <a:schemeClr val="lt1"/>
                </a:solidFill>
                <a:latin typeface="Courier New"/>
                <a:ea typeface="Courier New"/>
                <a:cs typeface="Courier New"/>
                <a:sym typeface="Courier New"/>
              </a:rPr>
              <a:t>(</a:t>
            </a:r>
            <a:r>
              <a:rPr lang="es-419" sz="3400" b="1" i="0" u="none" strike="noStrike" cap="none" dirty="0">
                <a:solidFill>
                  <a:srgbClr val="00FF00"/>
                </a:solidFill>
                <a:latin typeface="Courier New"/>
                <a:ea typeface="Courier New"/>
                <a:cs typeface="Courier New"/>
                <a:sym typeface="Courier New"/>
              </a:rPr>
              <a:t>queso</a:t>
            </a:r>
            <a:r>
              <a:rPr lang="es-419" sz="34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735150" y="1439366"/>
            <a:ext cx="5100737"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Solicitar Nombre de Archivo</a:t>
            </a:r>
          </a:p>
        </p:txBody>
      </p:sp>
      <p:sp>
        <p:nvSpPr>
          <p:cNvPr id="356" name="Shape 356"/>
          <p:cNvSpPr txBox="1"/>
          <p:nvPr/>
        </p:nvSpPr>
        <p:spPr>
          <a:xfrm>
            <a:off x="800975" y="1231876"/>
            <a:ext cx="10514725" cy="3398850"/>
          </a:xfrm>
          <a:prstGeom prst="rect">
            <a:avLst/>
          </a:prstGeom>
          <a:noFill/>
          <a:ln>
            <a:noFill/>
          </a:ln>
        </p:spPr>
        <p:txBody>
          <a:bodyPr lIns="0" tIns="0" rIns="0" bIns="0" anchor="ctr" anchorCtr="0">
            <a:noAutofit/>
          </a:bodyPr>
          <a:lstStyle/>
          <a:p>
            <a:pPr lvl="0">
              <a:buClr>
                <a:srgbClr val="00FF00"/>
              </a:buClr>
              <a:buSzPct val="25000"/>
            </a:pP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rgbClr val="00FF00"/>
                </a:solidFill>
                <a:latin typeface="Courier New"/>
                <a:ea typeface="Courier New"/>
                <a:cs typeface="Courier New"/>
                <a:sym typeface="Courier New"/>
              </a:rPr>
              <a:t> </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00FF"/>
                </a:solidFill>
                <a:latin typeface="Courier New"/>
                <a:ea typeface="Courier New"/>
                <a:cs typeface="Courier New"/>
                <a:sym typeface="Courier New"/>
              </a:rPr>
              <a:t>input</a:t>
            </a:r>
            <a:r>
              <a:rPr lang="es-419" sz="2400" b="1" dirty="0">
                <a:solidFill>
                  <a:schemeClr val="lt1"/>
                </a:solidFill>
                <a:latin typeface="Courier New"/>
                <a:ea typeface="Courier New"/>
                <a:cs typeface="Courier New"/>
                <a:sym typeface="Courier New"/>
              </a:rPr>
              <a:t>('Ingresa </a:t>
            </a:r>
            <a:r>
              <a:rPr lang="es-419" sz="2400" b="1" i="0" u="none" strike="noStrike" cap="none" dirty="0">
                <a:solidFill>
                  <a:schemeClr val="lt1"/>
                </a:solidFill>
                <a:latin typeface="Courier New"/>
                <a:ea typeface="Courier New"/>
                <a:cs typeface="Courier New"/>
                <a:sym typeface="Courier New"/>
              </a:rPr>
              <a:t>un nombre </a:t>
            </a:r>
            <a:r>
              <a:rPr lang="es-419" sz="2400" b="1" dirty="0">
                <a:solidFill>
                  <a:schemeClr val="lt1"/>
                </a:solidFill>
                <a:latin typeface="Courier New"/>
                <a:ea typeface="Courier New"/>
                <a:cs typeface="Courier New"/>
                <a:sym typeface="Courier New"/>
              </a:rPr>
              <a:t>de archivo:  ')</a:t>
            </a:r>
            <a:endParaRPr lang="es-419"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0</a:t>
            </a:r>
          </a:p>
          <a:p>
            <a:pPr marL="0" marR="0" lvl="0" indent="0" algn="l" rtl="0">
              <a:lnSpc>
                <a:spcPct val="100000"/>
              </a:lnSpc>
              <a:spcBef>
                <a:spcPts val="0"/>
              </a:spcBef>
              <a:spcAft>
                <a:spcPts val="0"/>
              </a:spcAft>
              <a:buClr>
                <a:srgbClr val="FFFF00"/>
              </a:buClr>
              <a:buSzPct val="25000"/>
              <a:buFont typeface="Cabin"/>
              <a:buNone/>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.startswith</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Subject</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+ 1</a:t>
            </a:r>
          </a:p>
          <a:p>
            <a:pPr lvl="0">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('Había', </a:t>
            </a:r>
            <a:r>
              <a:rPr lang="es-419" sz="2400" b="1" i="0" u="none" strike="noStrike" cap="none" dirty="0">
                <a:solidFill>
                  <a:srgbClr val="00FF00"/>
                </a:solidFill>
                <a:latin typeface="Courier New"/>
                <a:ea typeface="Courier New"/>
                <a:cs typeface="Courier New"/>
                <a:sym typeface="Courier New"/>
              </a:rPr>
              <a:t>contador</a:t>
            </a:r>
            <a:r>
              <a:rPr lang="es-419" sz="2400" b="1" dirty="0">
                <a:solidFill>
                  <a:schemeClr val="lt1"/>
                </a:solidFill>
                <a:latin typeface="Courier New"/>
                <a:ea typeface="Courier New"/>
                <a:cs typeface="Courier New"/>
                <a:sym typeface="Courier New"/>
              </a:rPr>
              <a:t>, 'líneas </a:t>
            </a:r>
            <a:r>
              <a:rPr lang="es-419" sz="2400" b="1" i="0" u="none" strike="noStrike" cap="none" dirty="0">
                <a:solidFill>
                  <a:schemeClr val="lt1"/>
                </a:solidFill>
                <a:latin typeface="Courier New"/>
                <a:ea typeface="Courier New"/>
                <a:cs typeface="Courier New"/>
                <a:sym typeface="Courier New"/>
              </a:rPr>
              <a:t>de </a:t>
            </a:r>
            <a:r>
              <a:rPr lang="es-419" sz="2400" b="1" i="0" u="none" strike="noStrike" cap="none" dirty="0" err="1">
                <a:solidFill>
                  <a:schemeClr val="lt1"/>
                </a:solidFill>
                <a:latin typeface="Courier New"/>
                <a:ea typeface="Courier New"/>
                <a:cs typeface="Courier New"/>
                <a:sym typeface="Courier New"/>
              </a:rPr>
              <a:t>subject</a:t>
            </a:r>
            <a:r>
              <a:rPr lang="es-419" sz="2400" b="1" dirty="0">
                <a:solidFill>
                  <a:schemeClr val="lt1"/>
                </a:solidFill>
                <a:latin typeface="Courier New"/>
                <a:ea typeface="Courier New"/>
                <a:cs typeface="Courier New"/>
                <a:sym typeface="Courier New"/>
              </a:rPr>
              <a:t> en', </a:t>
            </a:r>
            <a:r>
              <a:rPr lang="es-419" sz="2400" b="1" i="0" u="none" strike="noStrike" cap="none" dirty="0" err="1">
                <a:solidFill>
                  <a:schemeClr val="lt1"/>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a:t>
            </a:r>
          </a:p>
        </p:txBody>
      </p:sp>
      <p:sp>
        <p:nvSpPr>
          <p:cNvPr id="357" name="Shape 357"/>
          <p:cNvSpPr txBox="1"/>
          <p:nvPr/>
        </p:nvSpPr>
        <p:spPr>
          <a:xfrm>
            <a:off x="7059611" y="4843464"/>
            <a:ext cx="8643899" cy="3050638"/>
          </a:xfrm>
          <a:prstGeom prst="rect">
            <a:avLst/>
          </a:prstGeom>
          <a:noFill/>
          <a:ln>
            <a:noFill/>
          </a:ln>
        </p:spPr>
        <p:txBody>
          <a:bodyPr lIns="0" tIns="0" rIns="0" bIns="0" anchor="ctr" anchorCtr="0">
            <a:noAutofit/>
          </a:bodyPr>
          <a:lstStyle/>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Había 1797 líneas de </a:t>
            </a:r>
            <a:r>
              <a:rPr lang="es-419" sz="3200" u="none" strike="noStrike" cap="none" dirty="0" err="1">
                <a:solidFill>
                  <a:srgbClr val="FF00FF"/>
                </a:solidFill>
                <a:latin typeface="Arial" charset="0"/>
                <a:ea typeface="Arial" charset="0"/>
                <a:cs typeface="Arial" charset="0"/>
                <a:sym typeface="Cabin"/>
              </a:rPr>
              <a:t>subject</a:t>
            </a:r>
            <a:r>
              <a:rPr lang="es-419" sz="3200" u="none" strike="noStrike" cap="none" dirty="0">
                <a:solidFill>
                  <a:srgbClr val="FF00FF"/>
                </a:solidFill>
                <a:latin typeface="Arial" charset="0"/>
                <a:ea typeface="Arial" charset="0"/>
                <a:cs typeface="Arial" charset="0"/>
                <a:sym typeface="Cabin"/>
              </a:rPr>
              <a:t> en mbox.txt</a:t>
            </a:r>
          </a:p>
          <a:p>
            <a:pPr marL="0" marR="0" lvl="0" indent="0" algn="ctr" rtl="0">
              <a:lnSpc>
                <a:spcPct val="100000"/>
              </a:lnSpc>
              <a:spcBef>
                <a:spcPts val="0"/>
              </a:spcBef>
              <a:spcAft>
                <a:spcPts val="0"/>
              </a:spcAft>
              <a:buNone/>
            </a:pPr>
            <a:endParaRPr lang="es-419" sz="3200" u="none" strike="noStrike" cap="none" dirty="0">
              <a:solidFill>
                <a:srgbClr val="FF00FF"/>
              </a:solidFill>
              <a:latin typeface="Arial" charset="0"/>
              <a:ea typeface="Arial" charset="0"/>
              <a:cs typeface="Arial" charset="0"/>
              <a:sym typeface="Cabin"/>
            </a:endParaRPr>
          </a:p>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u="none" strike="noStrike" cap="none" dirty="0">
                <a:solidFill>
                  <a:srgbClr val="FFFF00"/>
                </a:solidFill>
                <a:latin typeface="Arial" charset="0"/>
                <a:ea typeface="Arial" charset="0"/>
                <a:cs typeface="Arial" charset="0"/>
                <a:sym typeface="Cabin"/>
              </a:rPr>
              <a:t>mbox-short.txt</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Había 27 líneas de </a:t>
            </a:r>
            <a:r>
              <a:rPr lang="es-419" sz="3200" u="none" strike="noStrike" cap="none" dirty="0" err="1">
                <a:solidFill>
                  <a:srgbClr val="FF00FF"/>
                </a:solidFill>
                <a:latin typeface="Arial" charset="0"/>
                <a:ea typeface="Arial" charset="0"/>
                <a:cs typeface="Arial" charset="0"/>
                <a:sym typeface="Cabin"/>
              </a:rPr>
              <a:t>subject</a:t>
            </a:r>
            <a:r>
              <a:rPr lang="es-419" sz="3200" u="none" strike="noStrike" cap="none" dirty="0">
                <a:solidFill>
                  <a:srgbClr val="FF00FF"/>
                </a:solidFill>
                <a:latin typeface="Arial" charset="0"/>
                <a:ea typeface="Arial" charset="0"/>
                <a:cs typeface="Arial" charset="0"/>
                <a:sym typeface="Cabin"/>
              </a:rPr>
              <a:t> en mbox-short.txt</a:t>
            </a:r>
          </a:p>
        </p:txBody>
      </p:sp>
      <p:cxnSp>
        <p:nvCxnSpPr>
          <p:cNvPr id="358" name="Shape 358"/>
          <p:cNvCxnSpPr>
            <a:cxnSpLocks/>
          </p:cNvCxnSpPr>
          <p:nvPr/>
        </p:nvCxnSpPr>
        <p:spPr>
          <a:xfrm>
            <a:off x="9129713" y="1900238"/>
            <a:ext cx="1914525" cy="300037"/>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0" y="1633447"/>
            <a:ext cx="541716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Nombres de Archivo Incorrectos</a:t>
            </a:r>
          </a:p>
        </p:txBody>
      </p:sp>
      <p:sp>
        <p:nvSpPr>
          <p:cNvPr id="365" name="Shape 365"/>
          <p:cNvSpPr txBox="1"/>
          <p:nvPr/>
        </p:nvSpPr>
        <p:spPr>
          <a:xfrm>
            <a:off x="5377738" y="897790"/>
            <a:ext cx="10781211"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lvl="0">
              <a:buClr>
                <a:srgbClr val="00FF00"/>
              </a:buClr>
              <a:buSzPct val="25000"/>
            </a:pPr>
            <a:r>
              <a:rPr lang="es-419" sz="2400" b="1" dirty="0">
                <a:solidFill>
                  <a:srgbClr val="00FF00"/>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input</a:t>
            </a:r>
            <a:r>
              <a:rPr lang="es-419" sz="2400" b="1" dirty="0">
                <a:solidFill>
                  <a:schemeClr val="lt1"/>
                </a:solidFill>
                <a:latin typeface="Courier New"/>
                <a:ea typeface="Courier New"/>
                <a:cs typeface="Courier New"/>
                <a:sym typeface="Courier New"/>
              </a:rPr>
              <a:t>('Ingresa un nombre de archivo: </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419" sz="2400" b="1" dirty="0">
                <a:solidFill>
                  <a:srgbClr val="FFFF00"/>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try</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419" sz="2400" b="1"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except</a:t>
            </a:r>
            <a:r>
              <a:rPr lang="es-419" sz="24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('El archivo no se puede abrir:', </a:t>
            </a:r>
            <a:r>
              <a:rPr lang="es-419" sz="2400" b="1" i="0" u="none" strike="noStrike" cap="none" dirty="0" err="1">
                <a:solidFill>
                  <a:srgbClr val="00FF00"/>
                </a:solidFill>
                <a:latin typeface="Courier New"/>
                <a:ea typeface="Courier New"/>
                <a:cs typeface="Courier New"/>
                <a:sym typeface="Courier New"/>
              </a:rPr>
              <a:t>nombrea</a:t>
            </a:r>
            <a:r>
              <a:rPr lang="es-419" sz="2400" b="1" dirty="0">
                <a:solidFill>
                  <a:schemeClr val="lt1"/>
                </a:solidFill>
                <a:latin typeface="Courier New"/>
                <a:ea typeface="Courier New"/>
                <a:cs typeface="Courier New"/>
                <a:sym typeface="Courier New"/>
              </a:rPr>
              <a:t>)</a:t>
            </a:r>
            <a:endParaRPr lang="es-419"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00FF"/>
                </a:solidFill>
                <a:latin typeface="Courier New"/>
                <a:ea typeface="Courier New"/>
                <a:cs typeface="Courier New"/>
                <a:sym typeface="Courier New"/>
              </a:rPr>
              <a:t>quit</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lang="es-419"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400" b="1" dirty="0">
                <a:solidFill>
                  <a:srgbClr val="00FF00"/>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0</a:t>
            </a:r>
          </a:p>
          <a:p>
            <a:pPr marL="0" marR="0" lvl="0" indent="0" algn="l" rtl="0">
              <a:lnSpc>
                <a:spcPct val="100000"/>
              </a:lnSpc>
              <a:spcBef>
                <a:spcPts val="0"/>
              </a:spcBef>
              <a:spcAft>
                <a:spcPts val="0"/>
              </a:spcAft>
              <a:buClr>
                <a:srgbClr val="FFFF00"/>
              </a:buClr>
              <a:buSzPct val="25000"/>
              <a:buFont typeface="Cabin"/>
              <a:buNone/>
            </a:pPr>
            <a:r>
              <a:rPr lang="es-419" sz="2400" b="1"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.startswith</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Subject</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+ 1</a:t>
            </a:r>
          </a:p>
          <a:p>
            <a:pPr lvl="0">
              <a:buClr>
                <a:srgbClr val="FFFF00"/>
              </a:buClr>
              <a:buSzPct val="25000"/>
            </a:pPr>
            <a:r>
              <a:rPr lang="es-419" sz="2400" b="1"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('Había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dirty="0">
                <a:solidFill>
                  <a:schemeClr val="lt1"/>
                </a:solidFill>
                <a:latin typeface="Courier New"/>
                <a:ea typeface="Courier New"/>
                <a:cs typeface="Courier New"/>
                <a:sym typeface="Courier New"/>
              </a:rPr>
              <a:t>, 'líneas de </a:t>
            </a:r>
            <a:r>
              <a:rPr lang="es-419" sz="2400" b="1" i="0" u="none" strike="noStrike" cap="none" dirty="0" err="1">
                <a:solidFill>
                  <a:schemeClr val="lt1"/>
                </a:solidFill>
                <a:latin typeface="Courier New"/>
                <a:ea typeface="Courier New"/>
                <a:cs typeface="Courier New"/>
                <a:sym typeface="Courier New"/>
              </a:rPr>
              <a:t>subject</a:t>
            </a:r>
            <a:r>
              <a:rPr lang="es-419" sz="2400" b="1" i="0" u="none" strike="noStrike" cap="none" dirty="0">
                <a:solidFill>
                  <a:schemeClr val="lt1"/>
                </a:solidFill>
                <a:latin typeface="Courier New"/>
                <a:ea typeface="Courier New"/>
                <a:cs typeface="Courier New"/>
                <a:sym typeface="Courier New"/>
              </a:rPr>
              <a:t> en', </a:t>
            </a:r>
            <a:r>
              <a:rPr lang="es-419" sz="2400" b="1" i="0" u="none" strike="noStrike" cap="none" dirty="0" err="1">
                <a:solidFill>
                  <a:schemeClr val="lt1"/>
                </a:solidFill>
                <a:latin typeface="Courier New"/>
                <a:ea typeface="Courier New"/>
                <a:cs typeface="Courier New"/>
                <a:sym typeface="Courier New"/>
              </a:rPr>
              <a:t>nombrea</a:t>
            </a:r>
            <a:r>
              <a:rPr lang="es-419" sz="2400" b="1" dirty="0">
                <a:solidFill>
                  <a:schemeClr val="lt1"/>
                </a:solidFill>
                <a:latin typeface="Courier New"/>
                <a:ea typeface="Courier New"/>
                <a:cs typeface="Courier New"/>
                <a:sym typeface="Courier New"/>
              </a:rPr>
              <a:t>)</a:t>
            </a:r>
            <a:endParaRPr lang="es-419" sz="2400" b="1" i="0" u="none" strike="noStrike" cap="none" dirty="0">
              <a:solidFill>
                <a:schemeClr val="lt1"/>
              </a:solidFill>
              <a:latin typeface="Courier New"/>
              <a:ea typeface="Courier New"/>
              <a:cs typeface="Courier New"/>
              <a:sym typeface="Courier New"/>
            </a:endParaRPr>
          </a:p>
        </p:txBody>
      </p:sp>
      <p:sp>
        <p:nvSpPr>
          <p:cNvPr id="366" name="Shape 366"/>
          <p:cNvSpPr txBox="1"/>
          <p:nvPr/>
        </p:nvSpPr>
        <p:spPr>
          <a:xfrm>
            <a:off x="495300" y="5633590"/>
            <a:ext cx="7502399" cy="2616299"/>
          </a:xfrm>
          <a:prstGeom prst="rect">
            <a:avLst/>
          </a:prstGeom>
          <a:noFill/>
          <a:ln>
            <a:noFill/>
          </a:ln>
        </p:spPr>
        <p:txBody>
          <a:bodyPr lIns="0" tIns="0" rIns="0" bIns="0" anchor="ctr" anchorCtr="0">
            <a:noAutofit/>
          </a:bodyPr>
          <a:lstStyle/>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u="none" strike="noStrike" cap="none" dirty="0">
                <a:solidFill>
                  <a:srgbClr val="FFFF00"/>
                </a:solidFill>
                <a:latin typeface="Arial" charset="0"/>
                <a:ea typeface="Arial" charset="0"/>
                <a:cs typeface="Arial" charset="0"/>
                <a:sym typeface="Cabin"/>
              </a:rPr>
              <a:t>mbox.txt</a:t>
            </a:r>
          </a:p>
          <a:p>
            <a:pPr lvl="0">
              <a:buClr>
                <a:srgbClr val="FF00FF"/>
              </a:buClr>
              <a:buSzPct val="25000"/>
            </a:pPr>
            <a:r>
              <a:rPr lang="es-419" sz="2800" dirty="0">
                <a:solidFill>
                  <a:srgbClr val="FF00FF"/>
                </a:solidFill>
                <a:latin typeface="Arial" charset="0"/>
                <a:ea typeface="Arial" charset="0"/>
                <a:cs typeface="Arial" charset="0"/>
                <a:sym typeface="Cabin"/>
              </a:rPr>
              <a:t>Había 1797 líneas de </a:t>
            </a:r>
            <a:r>
              <a:rPr lang="es-419" sz="2800" dirty="0" err="1">
                <a:solidFill>
                  <a:srgbClr val="FF00FF"/>
                </a:solidFill>
                <a:latin typeface="Arial" charset="0"/>
                <a:ea typeface="Arial" charset="0"/>
                <a:cs typeface="Arial" charset="0"/>
                <a:sym typeface="Cabin"/>
              </a:rPr>
              <a:t>subject</a:t>
            </a:r>
            <a:r>
              <a:rPr lang="es-419" sz="2800" dirty="0">
                <a:solidFill>
                  <a:srgbClr val="FF00FF"/>
                </a:solidFill>
                <a:latin typeface="Arial" charset="0"/>
                <a:ea typeface="Arial" charset="0"/>
                <a:cs typeface="Arial" charset="0"/>
                <a:sym typeface="Cabin"/>
              </a:rPr>
              <a:t> en mbox.txt</a:t>
            </a:r>
          </a:p>
          <a:p>
            <a:pPr marL="0" marR="0" lvl="0" indent="0" algn="ctr" rtl="0">
              <a:lnSpc>
                <a:spcPct val="100000"/>
              </a:lnSpc>
              <a:spcBef>
                <a:spcPts val="0"/>
              </a:spcBef>
              <a:spcAft>
                <a:spcPts val="0"/>
              </a:spcAft>
              <a:buNone/>
            </a:pPr>
            <a:endParaRPr lang="es-419" sz="2800" u="none" strike="noStrike" cap="none" dirty="0">
              <a:solidFill>
                <a:srgbClr val="FF00FF"/>
              </a:solidFill>
              <a:latin typeface="Arial" charset="0"/>
              <a:ea typeface="Arial" charset="0"/>
              <a:cs typeface="Arial" charset="0"/>
              <a:sym typeface="Cabin"/>
            </a:endParaRPr>
          </a:p>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u="none" strike="noStrike" cap="none" dirty="0" err="1">
                <a:solidFill>
                  <a:srgbClr val="FFFF00"/>
                </a:solidFill>
                <a:latin typeface="Arial" charset="0"/>
                <a:ea typeface="Arial" charset="0"/>
                <a:cs typeface="Arial" charset="0"/>
                <a:sym typeface="Cabin"/>
              </a:rPr>
              <a:t>na</a:t>
            </a:r>
            <a:r>
              <a:rPr lang="es-419" sz="2800" u="none" strike="noStrike" cap="none" dirty="0">
                <a:solidFill>
                  <a:srgbClr val="FFFF00"/>
                </a:solidFill>
                <a:latin typeface="Arial" charset="0"/>
                <a:ea typeface="Arial" charset="0"/>
                <a:cs typeface="Arial" charset="0"/>
                <a:sym typeface="Cabin"/>
              </a:rPr>
              <a:t> </a:t>
            </a:r>
            <a:r>
              <a:rPr lang="es-419" sz="2800" u="none" strike="noStrike" cap="none" dirty="0" err="1">
                <a:solidFill>
                  <a:srgbClr val="FFFF00"/>
                </a:solidFill>
                <a:latin typeface="Arial" charset="0"/>
                <a:ea typeface="Arial" charset="0"/>
                <a:cs typeface="Arial" charset="0"/>
                <a:sym typeface="Cabin"/>
              </a:rPr>
              <a:t>na</a:t>
            </a:r>
            <a:r>
              <a:rPr lang="es-419" sz="2800" u="none" strike="noStrike" cap="none" dirty="0">
                <a:solidFill>
                  <a:srgbClr val="FFFF00"/>
                </a:solidFill>
                <a:latin typeface="Arial" charset="0"/>
                <a:ea typeface="Arial" charset="0"/>
                <a:cs typeface="Arial" charset="0"/>
                <a:sym typeface="Cabin"/>
              </a:rPr>
              <a:t> </a:t>
            </a:r>
            <a:r>
              <a:rPr lang="es-419" sz="2800" u="none" strike="noStrike" cap="none" dirty="0" err="1">
                <a:solidFill>
                  <a:srgbClr val="FFFF00"/>
                </a:solidFill>
                <a:latin typeface="Arial" charset="0"/>
                <a:ea typeface="Arial" charset="0"/>
                <a:cs typeface="Arial" charset="0"/>
                <a:sym typeface="Cabin"/>
              </a:rPr>
              <a:t>boo</a:t>
            </a:r>
            <a:r>
              <a:rPr lang="es-419" sz="2800" u="none" strike="noStrike" cap="none" dirty="0">
                <a:solidFill>
                  <a:srgbClr val="FFFF00"/>
                </a:solidFill>
                <a:latin typeface="Arial" charset="0"/>
                <a:ea typeface="Arial" charset="0"/>
                <a:cs typeface="Arial" charset="0"/>
                <a:sym typeface="Cabin"/>
              </a:rPr>
              <a:t> </a:t>
            </a:r>
            <a:r>
              <a:rPr lang="es-419" sz="2800" u="none" strike="noStrike" cap="none" dirty="0" err="1">
                <a:solidFill>
                  <a:srgbClr val="FFFF00"/>
                </a:solidFill>
                <a:latin typeface="Arial" charset="0"/>
                <a:ea typeface="Arial" charset="0"/>
                <a:cs typeface="Arial" charset="0"/>
                <a:sym typeface="Cabin"/>
              </a:rPr>
              <a:t>boo</a:t>
            </a:r>
            <a:endParaRPr lang="es-419"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419" sz="2800" u="none" strike="noStrike" cap="none" dirty="0">
                <a:solidFill>
                  <a:srgbClr val="FF00FF"/>
                </a:solidFill>
                <a:latin typeface="Arial" charset="0"/>
                <a:ea typeface="Arial" charset="0"/>
                <a:cs typeface="Arial" charset="0"/>
                <a:sym typeface="Cabin"/>
              </a:rPr>
              <a:t>El archivo no se puede abrir: </a:t>
            </a:r>
            <a:r>
              <a:rPr lang="es-419" sz="2800" u="none" strike="noStrike" cap="none" dirty="0" err="1">
                <a:solidFill>
                  <a:srgbClr val="FF00FF"/>
                </a:solidFill>
                <a:latin typeface="Arial" charset="0"/>
                <a:ea typeface="Arial" charset="0"/>
                <a:cs typeface="Arial" charset="0"/>
                <a:sym typeface="Cabin"/>
              </a:rPr>
              <a:t>na</a:t>
            </a:r>
            <a:r>
              <a:rPr lang="es-419" sz="2800" u="none" strike="noStrike" cap="none" dirty="0">
                <a:solidFill>
                  <a:srgbClr val="FF00FF"/>
                </a:solidFill>
                <a:latin typeface="Arial" charset="0"/>
                <a:ea typeface="Arial" charset="0"/>
                <a:cs typeface="Arial" charset="0"/>
                <a:sym typeface="Cabin"/>
              </a:rPr>
              <a:t> </a:t>
            </a:r>
            <a:r>
              <a:rPr lang="es-419" sz="2800" u="none" strike="noStrike" cap="none" dirty="0" err="1">
                <a:solidFill>
                  <a:srgbClr val="FF00FF"/>
                </a:solidFill>
                <a:latin typeface="Arial" charset="0"/>
                <a:ea typeface="Arial" charset="0"/>
                <a:cs typeface="Arial" charset="0"/>
                <a:sym typeface="Cabin"/>
              </a:rPr>
              <a:t>na</a:t>
            </a:r>
            <a:r>
              <a:rPr lang="es-419" sz="2800" u="none" strike="noStrike" cap="none" dirty="0">
                <a:solidFill>
                  <a:srgbClr val="FF00FF"/>
                </a:solidFill>
                <a:latin typeface="Arial" charset="0"/>
                <a:ea typeface="Arial" charset="0"/>
                <a:cs typeface="Arial" charset="0"/>
                <a:sym typeface="Cabin"/>
              </a:rPr>
              <a:t> </a:t>
            </a:r>
            <a:r>
              <a:rPr lang="es-419" sz="2800" u="none" strike="noStrike" cap="none" dirty="0" err="1">
                <a:solidFill>
                  <a:srgbClr val="FF00FF"/>
                </a:solidFill>
                <a:latin typeface="Arial" charset="0"/>
                <a:ea typeface="Arial" charset="0"/>
                <a:cs typeface="Arial" charset="0"/>
                <a:sym typeface="Cabin"/>
              </a:rPr>
              <a:t>boo</a:t>
            </a:r>
            <a:r>
              <a:rPr lang="es-419" sz="2800" u="none" strike="noStrike" cap="none" dirty="0">
                <a:solidFill>
                  <a:srgbClr val="FF00FF"/>
                </a:solidFill>
                <a:latin typeface="Arial" charset="0"/>
                <a:ea typeface="Arial" charset="0"/>
                <a:cs typeface="Arial" charset="0"/>
                <a:sym typeface="Cabin"/>
              </a:rPr>
              <a:t> </a:t>
            </a:r>
            <a:r>
              <a:rPr lang="es-419" sz="2800" u="none" strike="noStrike" cap="none" dirty="0" err="1">
                <a:solidFill>
                  <a:srgbClr val="FF00FF"/>
                </a:solidFill>
                <a:latin typeface="Arial" charset="0"/>
                <a:ea typeface="Arial" charset="0"/>
                <a:cs typeface="Arial" charset="0"/>
                <a:sym typeface="Cabin"/>
              </a:rPr>
              <a:t>boo</a:t>
            </a:r>
            <a:endParaRPr lang="es-419" sz="28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Resumen</a:t>
            </a:r>
          </a:p>
        </p:txBody>
      </p:sp>
      <p:sp>
        <p:nvSpPr>
          <p:cNvPr id="372" name="Shape 372"/>
          <p:cNvSpPr txBox="1">
            <a:spLocks noGrp="1"/>
          </p:cNvSpPr>
          <p:nvPr>
            <p:ph idx="1"/>
          </p:nvPr>
        </p:nvSpPr>
        <p:spPr>
          <a:xfrm>
            <a:off x="286603" y="2343402"/>
            <a:ext cx="15156597" cy="5902068"/>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Almacenamiento Secundario</a:t>
            </a:r>
            <a:endParaRPr lang="es-419" sz="3600" b="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Abriendo un archivo - manejador de archivo</a:t>
            </a:r>
          </a:p>
          <a:p>
            <a:pPr marL="685800" marR="0" lvl="0" indent="-394461"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Estructura de archivo - salto de línea</a:t>
            </a:r>
          </a:p>
          <a:p>
            <a:pPr marL="685800" marR="0" lvl="0" indent="-394462"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Lectura de un archivo líne</a:t>
            </a:r>
            <a:r>
              <a:rPr lang="es-419" sz="3600" b="0" dirty="0">
                <a:solidFill>
                  <a:schemeClr val="lt1"/>
                </a:solidFill>
                <a:latin typeface="Arial" charset="0"/>
                <a:ea typeface="Arial" charset="0"/>
                <a:cs typeface="Arial" charset="0"/>
                <a:sym typeface="Cabin"/>
              </a:rPr>
              <a:t>a por línea</a:t>
            </a:r>
            <a:br>
              <a:rPr lang="es-419" sz="3600" b="0" u="none" strike="noStrike" cap="none" dirty="0">
                <a:solidFill>
                  <a:schemeClr val="lt1"/>
                </a:solidFill>
                <a:latin typeface="Arial" charset="0"/>
                <a:ea typeface="Arial" charset="0"/>
                <a:cs typeface="Arial" charset="0"/>
                <a:sym typeface="Cabin"/>
              </a:rPr>
            </a:br>
            <a:r>
              <a:rPr lang="es-419" sz="3600" b="0" u="none" strike="noStrike" cap="none" dirty="0">
                <a:solidFill>
                  <a:schemeClr val="lt1"/>
                </a:solidFill>
                <a:latin typeface="Arial" charset="0"/>
                <a:ea typeface="Arial" charset="0"/>
                <a:cs typeface="Arial" charset="0"/>
                <a:sym typeface="Cabin"/>
              </a:rPr>
              <a:t>con un bucle </a:t>
            </a:r>
            <a:r>
              <a:rPr lang="es-419" sz="3600" b="0" u="none" strike="noStrike" cap="none" dirty="0" err="1">
                <a:solidFill>
                  <a:schemeClr val="lt1"/>
                </a:solidFill>
                <a:latin typeface="Arial" charset="0"/>
                <a:ea typeface="Arial" charset="0"/>
                <a:cs typeface="Arial" charset="0"/>
                <a:sym typeface="Cabin"/>
              </a:rPr>
              <a:t>for</a:t>
            </a:r>
            <a:endParaRPr lang="es-419" sz="3600" b="0" u="none" strike="noStrike" cap="none" dirty="0">
              <a:solidFill>
                <a:schemeClr val="lt1"/>
              </a:solidFill>
              <a:latin typeface="Arial" charset="0"/>
              <a:ea typeface="Arial" charset="0"/>
              <a:cs typeface="Arial" charset="0"/>
              <a:sym typeface="Cabin"/>
            </a:endParaRPr>
          </a:p>
        </p:txBody>
      </p:sp>
      <p:sp>
        <p:nvSpPr>
          <p:cNvPr id="373" name="Shape 373"/>
          <p:cNvSpPr txBox="1">
            <a:spLocks noGrp="1"/>
          </p:cNvSpPr>
          <p:nvPr>
            <p:ph type="body" idx="4294967295"/>
          </p:nvPr>
        </p:nvSpPr>
        <p:spPr>
          <a:xfrm>
            <a:off x="10087550" y="2471200"/>
            <a:ext cx="5268912" cy="413385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Búsqueda por líneas</a:t>
            </a:r>
          </a:p>
          <a:p>
            <a:pPr marL="685800" marR="0" lvl="0" indent="-394462" algn="l" rtl="0">
              <a:lnSpc>
                <a:spcPct val="100000"/>
              </a:lnSpc>
              <a:spcBef>
                <a:spcPts val="350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Leyendo nombres de archivos</a:t>
            </a:r>
            <a:endParaRPr lang="es-419" sz="3600" b="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Manejando archivos incorrectos</a:t>
            </a:r>
            <a:endParaRPr lang="es-419" sz="3600" b="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444961"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- 2020-04-11</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7600" u="none" strike="noStrike" cap="none" dirty="0">
                <a:solidFill>
                  <a:srgbClr val="FFFF00"/>
                </a:solidFill>
                <a:latin typeface="Arial" charset="0"/>
                <a:ea typeface="Arial" charset="0"/>
                <a:cs typeface="Arial" charset="0"/>
                <a:sym typeface="Cabin"/>
              </a:rPr>
              <a:t>Contando Líneas en un Archivo</a:t>
            </a:r>
          </a:p>
        </p:txBody>
      </p:sp>
      <p:sp>
        <p:nvSpPr>
          <p:cNvPr id="295" name="Shape 295"/>
          <p:cNvSpPr txBox="1">
            <a:spLocks noGrp="1"/>
          </p:cNvSpPr>
          <p:nvPr>
            <p:ph idx="1"/>
          </p:nvPr>
        </p:nvSpPr>
        <p:spPr>
          <a:xfrm>
            <a:off x="1067510" y="2211527"/>
            <a:ext cx="6873875" cy="478720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Abre un </a:t>
            </a:r>
            <a:r>
              <a:rPr lang="es-419" sz="3400" b="0" dirty="0">
                <a:solidFill>
                  <a:srgbClr val="00FF00"/>
                </a:solidFill>
                <a:latin typeface="Arial" charset="0"/>
                <a:ea typeface="Arial" charset="0"/>
                <a:cs typeface="Arial" charset="0"/>
                <a:sym typeface="Cabin"/>
              </a:rPr>
              <a:t>archivo</a:t>
            </a:r>
            <a:r>
              <a:rPr lang="es-419" sz="3400" b="0" u="none" strike="noStrike" cap="none" dirty="0">
                <a:solidFill>
                  <a:schemeClr val="lt1"/>
                </a:solidFill>
                <a:latin typeface="Arial" charset="0"/>
                <a:ea typeface="Arial" charset="0"/>
                <a:cs typeface="Arial" charset="0"/>
                <a:sym typeface="Cabin"/>
              </a:rPr>
              <a:t> en modo de lectura</a:t>
            </a:r>
          </a:p>
          <a:p>
            <a:pPr marL="749300" marR="0" lvl="0" indent="-358394" algn="l" rtl="0">
              <a:lnSpc>
                <a:spcPct val="100000"/>
              </a:lnSpc>
              <a:spcBef>
                <a:spcPts val="350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Utiliza un bucle </a:t>
            </a:r>
            <a:r>
              <a:rPr lang="es-419" sz="3400" b="0" u="none" strike="noStrike" cap="none" dirty="0" err="1">
                <a:solidFill>
                  <a:srgbClr val="FFFF00"/>
                </a:solidFill>
                <a:latin typeface="Arial" charset="0"/>
                <a:ea typeface="Arial" charset="0"/>
                <a:cs typeface="Arial" charset="0"/>
                <a:sym typeface="Cabin"/>
              </a:rPr>
              <a:t>for</a:t>
            </a:r>
            <a:r>
              <a:rPr lang="es-419" sz="3400" b="0" u="none" strike="noStrike" cap="none" dirty="0">
                <a:solidFill>
                  <a:schemeClr val="lt1"/>
                </a:solidFill>
                <a:latin typeface="Arial" charset="0"/>
                <a:ea typeface="Arial" charset="0"/>
                <a:cs typeface="Arial" charset="0"/>
                <a:sym typeface="Cabin"/>
              </a:rPr>
              <a:t> para leer cada línea</a:t>
            </a:r>
          </a:p>
          <a:p>
            <a:pPr marL="749300" marR="0" lvl="0" indent="-358394" algn="l" rtl="0">
              <a:lnSpc>
                <a:spcPct val="100000"/>
              </a:lnSpc>
              <a:spcBef>
                <a:spcPts val="3500"/>
              </a:spcBef>
              <a:spcAft>
                <a:spcPts val="0"/>
              </a:spcAft>
              <a:buClr>
                <a:srgbClr val="FF7F00"/>
              </a:buClr>
              <a:buSzPct val="100000"/>
              <a:buFont typeface="Cabin"/>
              <a:buChar char="•"/>
            </a:pPr>
            <a:r>
              <a:rPr lang="es-419" sz="3400" b="0" u="none" strike="noStrike" cap="none" dirty="0">
                <a:solidFill>
                  <a:srgbClr val="FF7F00"/>
                </a:solidFill>
                <a:latin typeface="Arial" charset="0"/>
                <a:ea typeface="Arial" charset="0"/>
                <a:cs typeface="Arial" charset="0"/>
                <a:sym typeface="Cabin"/>
              </a:rPr>
              <a:t>Cuenta</a:t>
            </a:r>
            <a:r>
              <a:rPr lang="es-419" sz="3400" b="0" u="none" strike="noStrike" cap="none" dirty="0">
                <a:solidFill>
                  <a:schemeClr val="lt1"/>
                </a:solidFill>
                <a:latin typeface="Arial" charset="0"/>
                <a:ea typeface="Arial" charset="0"/>
                <a:cs typeface="Arial" charset="0"/>
                <a:sym typeface="Cabin"/>
              </a:rPr>
              <a:t> las líneas e imprime el número total de líneas</a:t>
            </a:r>
          </a:p>
        </p:txBody>
      </p:sp>
      <p:sp>
        <p:nvSpPr>
          <p:cNvPr id="296" name="Shape 296"/>
          <p:cNvSpPr txBox="1"/>
          <p:nvPr/>
        </p:nvSpPr>
        <p:spPr>
          <a:xfrm>
            <a:off x="8127999" y="2351890"/>
            <a:ext cx="803094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00FF"/>
                </a:solidFill>
                <a:latin typeface="Courier New"/>
                <a:ea typeface="Courier New"/>
                <a:cs typeface="Courier New"/>
                <a:sym typeface="Courier New"/>
              </a:rPr>
              <a:t>open</a:t>
            </a:r>
            <a:r>
              <a:rPr lang="es-419" sz="3000" b="1" i="0" u="none" strike="noStrike" cap="none" dirty="0">
                <a:solidFill>
                  <a:schemeClr val="lt1"/>
                </a:solidFill>
                <a:latin typeface="Courier New"/>
                <a:ea typeface="Courier New"/>
                <a:cs typeface="Courier New"/>
                <a:sym typeface="Courier New"/>
              </a:rPr>
              <a:t>('mbox.txt’)</a:t>
            </a:r>
          </a:p>
          <a:p>
            <a:pPr marL="0" marR="0" lvl="0" indent="0" algn="l" rtl="0">
              <a:lnSpc>
                <a:spcPct val="100000"/>
              </a:lnSpc>
              <a:spcBef>
                <a:spcPts val="0"/>
              </a:spcBef>
              <a:spcAft>
                <a:spcPts val="0"/>
              </a:spcAft>
              <a:buClr>
                <a:srgbClr val="FF7F00"/>
              </a:buClr>
              <a:buSzPct val="25000"/>
              <a:buFont typeface="Cabin"/>
              <a:buNone/>
            </a:pP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lt1"/>
                </a:solidFill>
                <a:latin typeface="Courier New"/>
                <a:ea typeface="Courier New"/>
                <a:cs typeface="Courier New"/>
                <a:sym typeface="Courier New"/>
              </a:rPr>
              <a:t> = 0</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dirty="0" err="1">
                <a:solidFill>
                  <a:srgbClr val="FFFF00"/>
                </a:solidFill>
                <a:latin typeface="Courier New"/>
                <a:ea typeface="Courier New"/>
                <a:cs typeface="Courier New"/>
                <a:sym typeface="Courier New"/>
              </a:rPr>
              <a:t>for</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a:solidFill>
                  <a:srgbClr val="FFFF00"/>
                </a:solidFill>
                <a:latin typeface="Courier New"/>
                <a:ea typeface="Courier New"/>
                <a:cs typeface="Courier New"/>
                <a:sym typeface="Courier New"/>
              </a:rPr>
              <a:t>in</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dirty="0">
                <a:solidFill>
                  <a:schemeClr val="lt1"/>
                </a:solidFill>
                <a:latin typeface="Courier New"/>
                <a:ea typeface="Courier New"/>
                <a:cs typeface="Courier New"/>
                <a:sym typeface="Courier New"/>
              </a:rPr>
              <a:t>    </a:t>
            </a: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lt1"/>
                </a:solidFill>
                <a:latin typeface="Courier New"/>
                <a:ea typeface="Courier New"/>
                <a:cs typeface="Courier New"/>
                <a:sym typeface="Courier New"/>
              </a:rPr>
              <a:t> + 1</a:t>
            </a:r>
          </a:p>
          <a:p>
            <a:pPr lvl="0">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('Total </a:t>
            </a:r>
            <a:r>
              <a:rPr lang="es-419" sz="3000" b="1" i="0" u="none" strike="noStrike" cap="none" dirty="0">
                <a:solidFill>
                  <a:schemeClr val="lt1"/>
                </a:solidFill>
                <a:latin typeface="Courier New"/>
                <a:ea typeface="Courier New"/>
                <a:cs typeface="Courier New"/>
                <a:sym typeface="Courier New"/>
              </a:rPr>
              <a:t>de </a:t>
            </a:r>
            <a:r>
              <a:rPr lang="es-419" sz="3000" b="1" dirty="0">
                <a:solidFill>
                  <a:schemeClr val="lt1"/>
                </a:solidFill>
                <a:latin typeface="Courier New"/>
                <a:ea typeface="Courier New"/>
                <a:cs typeface="Courier New"/>
                <a:sym typeface="Courier New"/>
              </a:rPr>
              <a:t>Líneas:', </a:t>
            </a: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bg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3000" b="1" i="0" u="none" strike="noStrike" cap="none" dirty="0">
              <a:solidFill>
                <a:srgbClr val="FF7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419" sz="30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python</a:t>
            </a:r>
            <a:r>
              <a:rPr lang="es-419" sz="3000" b="1" i="0" u="none" strike="noStrike" cap="none" dirty="0">
                <a:solidFill>
                  <a:srgbClr val="00FF00"/>
                </a:solidFill>
                <a:latin typeface="Courier New"/>
                <a:ea typeface="Courier New"/>
                <a:cs typeface="Courier New"/>
                <a:sym typeface="Courier New"/>
              </a:rPr>
              <a:t> abrir.py</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Total de Líneas: 132045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Leyendo el Archivo *Entero*</a:t>
            </a:r>
          </a:p>
        </p:txBody>
      </p:sp>
      <p:sp>
        <p:nvSpPr>
          <p:cNvPr id="302" name="Shape 302"/>
          <p:cNvSpPr txBox="1">
            <a:spLocks noGrp="1"/>
          </p:cNvSpPr>
          <p:nvPr>
            <p:ph idx="1"/>
          </p:nvPr>
        </p:nvSpPr>
        <p:spPr>
          <a:xfrm>
            <a:off x="1032234" y="2091940"/>
            <a:ext cx="5145088" cy="33456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s-419" sz="3400" b="0" u="none" strike="noStrike" cap="none" dirty="0">
                <a:solidFill>
                  <a:schemeClr val="lt1"/>
                </a:solidFill>
                <a:latin typeface="Arial" charset="0"/>
                <a:ea typeface="Arial" charset="0"/>
                <a:cs typeface="Arial" charset="0"/>
                <a:sym typeface="Cabin"/>
              </a:rPr>
              <a:t>Podemos </a:t>
            </a:r>
            <a:r>
              <a:rPr lang="es-419" sz="3400" b="0" u="none" strike="noStrike" cap="none" dirty="0">
                <a:solidFill>
                  <a:srgbClr val="FF7F00"/>
                </a:solidFill>
                <a:latin typeface="Arial" charset="0"/>
                <a:ea typeface="Arial" charset="0"/>
                <a:cs typeface="Arial" charset="0"/>
                <a:sym typeface="Cabin"/>
              </a:rPr>
              <a:t>leer</a:t>
            </a:r>
            <a:r>
              <a:rPr lang="es-419" sz="3400" b="0" u="none" strike="noStrike" cap="none" dirty="0">
                <a:solidFill>
                  <a:schemeClr val="lt1"/>
                </a:solidFill>
                <a:latin typeface="Arial" charset="0"/>
                <a:ea typeface="Arial" charset="0"/>
                <a:cs typeface="Arial" charset="0"/>
                <a:sym typeface="Cabin"/>
              </a:rPr>
              <a:t> un archivo entero (saltos de líneas y todo lo demás) dentro de una </a:t>
            </a:r>
            <a:r>
              <a:rPr lang="es-419" sz="3400" b="0" u="none" strike="noStrike" cap="none" dirty="0">
                <a:solidFill>
                  <a:srgbClr val="00FFFF"/>
                </a:solidFill>
                <a:latin typeface="Arial" charset="0"/>
                <a:ea typeface="Arial" charset="0"/>
                <a:cs typeface="Arial" charset="0"/>
                <a:sym typeface="Cabin"/>
              </a:rPr>
              <a:t>sola cadena</a:t>
            </a:r>
          </a:p>
        </p:txBody>
      </p:sp>
      <p:sp>
        <p:nvSpPr>
          <p:cNvPr id="303" name="Shape 303"/>
          <p:cNvSpPr txBox="1"/>
          <p:nvPr/>
        </p:nvSpPr>
        <p:spPr>
          <a:xfrm>
            <a:off x="7326409" y="2159915"/>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00FF"/>
                </a:solidFill>
                <a:latin typeface="Courier New"/>
                <a:ea typeface="Courier New"/>
                <a:cs typeface="Courier New"/>
                <a:sym typeface="Courier New"/>
              </a:rPr>
              <a:t>open</a:t>
            </a:r>
            <a:r>
              <a:rPr lang="es-419" sz="30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00FFFF"/>
                </a:solidFill>
                <a:latin typeface="Courier New"/>
                <a:ea typeface="Courier New"/>
                <a:cs typeface="Courier New"/>
                <a:sym typeface="Courier New"/>
              </a:rPr>
              <a:t>ent</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err="1">
                <a:solidFill>
                  <a:srgbClr val="FF7F00"/>
                </a:solidFill>
                <a:latin typeface="Courier New"/>
                <a:ea typeface="Courier New"/>
                <a:cs typeface="Courier New"/>
                <a:sym typeface="Courier New"/>
              </a:rPr>
              <a:t>.read</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err="1">
                <a:solidFill>
                  <a:srgbClr val="FF00FF"/>
                </a:solidFill>
                <a:latin typeface="Courier New"/>
                <a:ea typeface="Courier New"/>
                <a:cs typeface="Courier New"/>
                <a:sym typeface="Courier New"/>
              </a:rPr>
              <a:t>len</a:t>
            </a: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ent</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94626</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ent</a:t>
            </a:r>
            <a:r>
              <a:rPr lang="es-419" sz="3000" b="1" i="0" u="none" strike="noStrike" cap="none" dirty="0">
                <a:solidFill>
                  <a:schemeClr val="lt1"/>
                </a:solidFill>
                <a:latin typeface="Courier New"/>
                <a:ea typeface="Courier New"/>
                <a:cs typeface="Courier New"/>
                <a:sym typeface="Courier New"/>
              </a:rPr>
              <a:t>[:20])</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err="1">
                <a:solidFill>
                  <a:schemeClr val="lt1"/>
                </a:solidFill>
                <a:latin typeface="Courier New"/>
                <a:ea typeface="Courier New"/>
                <a:cs typeface="Courier New"/>
                <a:sym typeface="Courier New"/>
              </a:rPr>
              <a:t>From</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chemeClr val="lt1"/>
                </a:solidFill>
                <a:latin typeface="Courier New"/>
                <a:ea typeface="Courier New"/>
                <a:cs typeface="Courier New"/>
                <a:sym typeface="Courier New"/>
              </a:rPr>
              <a:t>stephen.marquar</a:t>
            </a:r>
            <a:endParaRPr lang="es-419" sz="3000" b="1" i="0" u="none" strike="noStrike" cap="none" dirty="0">
              <a:solidFill>
                <a:schemeClr val="lt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0" y="95800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Búsqueda a Través de </a:t>
            </a:r>
            <a:r>
              <a:rPr lang="es-419" sz="7600" dirty="0">
                <a:solidFill>
                  <a:srgbClr val="FFFF00"/>
                </a:solidFill>
                <a:latin typeface="Arial" charset="0"/>
                <a:ea typeface="Arial" charset="0"/>
                <a:cs typeface="Arial" charset="0"/>
                <a:sym typeface="Cabin"/>
              </a:rPr>
              <a:t>un Archivo</a:t>
            </a:r>
            <a:endParaRPr lang="es-419" sz="7600" u="none" strike="noStrike" cap="none" dirty="0">
              <a:solidFill>
                <a:srgbClr val="FFFF00"/>
              </a:solidFill>
              <a:latin typeface="Arial" charset="0"/>
              <a:ea typeface="Arial" charset="0"/>
              <a:cs typeface="Arial" charset="0"/>
              <a:sym typeface="Cabin"/>
            </a:endParaRPr>
          </a:p>
        </p:txBody>
      </p:sp>
      <p:sp>
        <p:nvSpPr>
          <p:cNvPr id="309" name="Shape 309"/>
          <p:cNvSpPr txBox="1">
            <a:spLocks noGrp="1"/>
          </p:cNvSpPr>
          <p:nvPr>
            <p:ph idx="1"/>
          </p:nvPr>
        </p:nvSpPr>
        <p:spPr>
          <a:xfrm>
            <a:off x="930275" y="2590261"/>
            <a:ext cx="6116638" cy="39634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s-419" sz="3400" b="0" u="none" strike="noStrike" cap="none" dirty="0">
                <a:solidFill>
                  <a:schemeClr val="lt1"/>
                </a:solidFill>
                <a:latin typeface="Arial" charset="0"/>
                <a:ea typeface="Arial" charset="0"/>
                <a:cs typeface="Arial" charset="0"/>
                <a:sym typeface="Cabin"/>
              </a:rPr>
              <a:t>Podemos poner una sentencia </a:t>
            </a:r>
            <a:r>
              <a:rPr lang="es-419" sz="3400" b="0" u="none" strike="noStrike" cap="none" dirty="0" err="1">
                <a:solidFill>
                  <a:srgbClr val="FFFF00"/>
                </a:solidFill>
                <a:latin typeface="Arial" charset="0"/>
                <a:ea typeface="Arial" charset="0"/>
                <a:cs typeface="Arial" charset="0"/>
                <a:sym typeface="Cabin"/>
              </a:rPr>
              <a:t>if</a:t>
            </a:r>
            <a:r>
              <a:rPr lang="es-419" sz="3400" b="0" u="none" strike="noStrike" cap="none" dirty="0">
                <a:solidFill>
                  <a:srgbClr val="FFFF00"/>
                </a:solidFill>
                <a:latin typeface="Arial" charset="0"/>
                <a:ea typeface="Arial" charset="0"/>
                <a:cs typeface="Arial" charset="0"/>
                <a:sym typeface="Cabin"/>
              </a:rPr>
              <a:t> </a:t>
            </a:r>
            <a:r>
              <a:rPr lang="es-419" sz="3400" b="0" dirty="0">
                <a:solidFill>
                  <a:schemeClr val="lt1"/>
                </a:solidFill>
                <a:latin typeface="Arial" charset="0"/>
                <a:ea typeface="Arial" charset="0"/>
                <a:cs typeface="Arial" charset="0"/>
                <a:sym typeface="Cabin"/>
              </a:rPr>
              <a:t>nuestro bucle </a:t>
            </a:r>
            <a:r>
              <a:rPr lang="es-419" sz="3400" b="0" u="none" strike="noStrike" cap="none" dirty="0" err="1">
                <a:solidFill>
                  <a:srgbClr val="FFFF00"/>
                </a:solidFill>
                <a:latin typeface="Arial" charset="0"/>
                <a:ea typeface="Arial" charset="0"/>
                <a:cs typeface="Arial" charset="0"/>
                <a:sym typeface="Cabin"/>
              </a:rPr>
              <a:t>for</a:t>
            </a:r>
            <a:r>
              <a:rPr lang="es-419" sz="3400" b="0" u="none" strike="noStrike" cap="none" dirty="0">
                <a:solidFill>
                  <a:schemeClr val="lt1"/>
                </a:solidFill>
                <a:latin typeface="Arial" charset="0"/>
                <a:ea typeface="Arial" charset="0"/>
                <a:cs typeface="Arial" charset="0"/>
                <a:sym typeface="Cabin"/>
              </a:rPr>
              <a:t> para únicamente </a:t>
            </a:r>
            <a:r>
              <a:rPr lang="es-419" sz="3400" b="0" dirty="0">
                <a:solidFill>
                  <a:schemeClr val="lt1"/>
                </a:solidFill>
                <a:latin typeface="Arial" charset="0"/>
                <a:ea typeface="Arial" charset="0"/>
                <a:cs typeface="Arial" charset="0"/>
                <a:sym typeface="Cabin"/>
              </a:rPr>
              <a:t>imprimir líneas que satisfacen cierta característica</a:t>
            </a:r>
            <a:endParaRPr lang="es-419" sz="3400" b="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8049525" y="2306160"/>
            <a:ext cx="7276200" cy="244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00"/>
                </a:solidFill>
                <a:latin typeface="Courier New"/>
                <a:ea typeface="Courier New"/>
                <a:cs typeface="Courier New"/>
                <a:sym typeface="Courier New"/>
              </a:rPr>
              <a:t>man_a</a:t>
            </a:r>
            <a:r>
              <a:rPr lang="es-419" sz="2600" b="1" i="0" u="none" strike="noStrike" cap="none" dirty="0">
                <a:solidFill>
                  <a:schemeClr val="lt1"/>
                </a:solidFill>
                <a:latin typeface="Courier New"/>
                <a:ea typeface="Courier New"/>
                <a:cs typeface="Courier New"/>
                <a:sym typeface="Courier New"/>
              </a:rPr>
              <a:t> = </a:t>
            </a:r>
            <a:r>
              <a:rPr lang="es-419" sz="2600" b="1" i="0" u="none" strike="noStrike" cap="none" dirty="0">
                <a:solidFill>
                  <a:srgbClr val="FF00FF"/>
                </a:solidFill>
                <a:latin typeface="Courier New"/>
                <a:ea typeface="Courier New"/>
                <a:cs typeface="Courier New"/>
                <a:sym typeface="Courier New"/>
              </a:rPr>
              <a:t>open</a:t>
            </a:r>
            <a:r>
              <a:rPr lang="es-419" sz="26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err="1">
                <a:solidFill>
                  <a:srgbClr val="FFFF00"/>
                </a:solidFill>
                <a:latin typeface="Courier New"/>
                <a:ea typeface="Courier New"/>
                <a:cs typeface="Courier New"/>
                <a:sym typeface="Courier New"/>
              </a:rPr>
              <a:t>for</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a:solidFill>
                  <a:srgbClr val="FFFF00"/>
                </a:solidFill>
                <a:latin typeface="Courier New"/>
                <a:ea typeface="Courier New"/>
                <a:cs typeface="Courier New"/>
                <a:sym typeface="Courier New"/>
              </a:rPr>
              <a:t>in</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man_a</a:t>
            </a:r>
            <a:r>
              <a:rPr lang="es-419"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600" b="1" dirty="0">
                <a:solidFill>
                  <a:schemeClr val="lt1"/>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if</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err="1">
                <a:solidFill>
                  <a:srgbClr val="FF00FF"/>
                </a:solidFill>
                <a:latin typeface="Courier New"/>
                <a:ea typeface="Courier New"/>
                <a:cs typeface="Courier New"/>
                <a:sym typeface="Courier New"/>
              </a:rPr>
              <a:t>.startswith</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err="1">
                <a:solidFill>
                  <a:schemeClr val="lt1"/>
                </a:solidFill>
                <a:latin typeface="Courier New"/>
                <a:ea typeface="Courier New"/>
                <a:cs typeface="Courier New"/>
                <a:sym typeface="Courier New"/>
              </a:rPr>
              <a:t>From</a:t>
            </a:r>
            <a:r>
              <a:rPr lang="es-419"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600" b="1" i="0" u="none" strike="noStrike" cap="none" dirty="0">
                <a:solidFill>
                  <a:schemeClr val="lt1"/>
                </a:solidFill>
                <a:latin typeface="Courier New"/>
                <a:ea typeface="Courier New"/>
                <a:cs typeface="Courier New"/>
                <a:sym typeface="Courier New"/>
              </a:rPr>
              <a:t>    </a:t>
            </a:r>
            <a:r>
              <a:rPr lang="es-419" sz="2600" b="1" dirty="0">
                <a:solidFill>
                  <a:schemeClr val="lt1"/>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print</a:t>
            </a:r>
            <a:r>
              <a:rPr lang="es-419" sz="2600" b="1" dirty="0">
                <a:solidFill>
                  <a:schemeClr val="lt1"/>
                </a:solidFill>
                <a:latin typeface="Courier New"/>
                <a:ea typeface="Courier New"/>
                <a:cs typeface="Courier New"/>
                <a:sym typeface="Courier New"/>
              </a:rPr>
              <a:t>(</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dirty="0">
                <a:solidFill>
                  <a:srgbClr val="FFFF00"/>
                </a:solidFill>
                <a:latin typeface="Arial" charset="0"/>
                <a:ea typeface="Arial" charset="0"/>
                <a:cs typeface="Arial" charset="0"/>
                <a:sym typeface="Cabin"/>
              </a:rPr>
              <a:t>¡Uy!</a:t>
            </a:r>
          </a:p>
        </p:txBody>
      </p:sp>
      <p:sp>
        <p:nvSpPr>
          <p:cNvPr id="316" name="Shape 316"/>
          <p:cNvSpPr txBox="1"/>
          <p:nvPr/>
        </p:nvSpPr>
        <p:spPr>
          <a:xfrm>
            <a:off x="1114540" y="29443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dirty="0">
                <a:solidFill>
                  <a:schemeClr val="lt1"/>
                </a:solidFill>
                <a:latin typeface="Arial" charset="0"/>
                <a:ea typeface="Arial" charset="0"/>
                <a:cs typeface="Arial" charset="0"/>
                <a:sym typeface="Cabin"/>
              </a:rPr>
              <a:t>¿Qué están haciendo ahí todas esas líneas en blanco?</a:t>
            </a:r>
          </a:p>
        </p:txBody>
      </p:sp>
      <p:sp>
        <p:nvSpPr>
          <p:cNvPr id="317" name="Shape 317"/>
          <p:cNvSpPr txBox="1"/>
          <p:nvPr/>
        </p:nvSpPr>
        <p:spPr>
          <a:xfrm>
            <a:off x="7462315" y="25869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stephen.marquard@uct.ac.za</a:t>
            </a:r>
          </a:p>
          <a:p>
            <a:pPr marL="0" marR="0" lvl="0" indent="0" algn="ctr" rtl="0">
              <a:lnSpc>
                <a:spcPct val="100000"/>
              </a:lnSpc>
              <a:spcBef>
                <a:spcPts val="0"/>
              </a:spcBef>
              <a:spcAft>
                <a:spcPts val="0"/>
              </a:spcAft>
              <a:buNone/>
            </a:pPr>
            <a:endParaRPr lang="es-419" sz="30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louis@media.berkeley.edu</a:t>
            </a:r>
          </a:p>
          <a:p>
            <a:pPr marL="0" marR="0" lvl="0" indent="0" algn="ctr" rtl="0">
              <a:lnSpc>
                <a:spcPct val="100000"/>
              </a:lnSpc>
              <a:spcBef>
                <a:spcPts val="0"/>
              </a:spcBef>
              <a:spcAft>
                <a:spcPts val="0"/>
              </a:spcAft>
              <a:buNone/>
            </a:pPr>
            <a:endParaRPr lang="es-419" sz="30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zqian@umich.edu</a:t>
            </a:r>
          </a:p>
          <a:p>
            <a:pPr marL="0" marR="0" lvl="0" indent="0" algn="ctr" rtl="0">
              <a:lnSpc>
                <a:spcPct val="100000"/>
              </a:lnSpc>
              <a:spcBef>
                <a:spcPts val="0"/>
              </a:spcBef>
              <a:spcAft>
                <a:spcPts val="0"/>
              </a:spcAft>
              <a:buNone/>
            </a:pPr>
            <a:endParaRPr lang="es-419" sz="30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rjlowe@iupui.edu</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dirty="0">
                <a:solidFill>
                  <a:srgbClr val="FFFF00"/>
                </a:solidFill>
                <a:latin typeface="Arial" charset="0"/>
                <a:ea typeface="Arial" charset="0"/>
                <a:cs typeface="Arial" charset="0"/>
                <a:sym typeface="Cabin"/>
              </a:rPr>
              <a:t>¡</a:t>
            </a:r>
            <a:r>
              <a:rPr lang="es-419" sz="7600" u="none" strike="noStrike" cap="none" dirty="0">
                <a:solidFill>
                  <a:srgbClr val="FFFF00"/>
                </a:solidFill>
                <a:latin typeface="Arial" charset="0"/>
                <a:ea typeface="Arial" charset="0"/>
                <a:cs typeface="Arial" charset="0"/>
                <a:sym typeface="Cabin"/>
              </a:rPr>
              <a:t>Uy!</a:t>
            </a:r>
          </a:p>
        </p:txBody>
      </p:sp>
      <p:sp>
        <p:nvSpPr>
          <p:cNvPr id="325" name="Shape 325"/>
          <p:cNvSpPr txBox="1">
            <a:spLocks noGrp="1"/>
          </p:cNvSpPr>
          <p:nvPr>
            <p:ph idx="1"/>
          </p:nvPr>
        </p:nvSpPr>
        <p:spPr>
          <a:xfrm>
            <a:off x="1046228" y="4280100"/>
            <a:ext cx="5407024" cy="4345285"/>
          </a:xfrm>
          <a:prstGeom prst="rect">
            <a:avLst/>
          </a:prstGeom>
          <a:noFill/>
          <a:ln>
            <a:noFill/>
          </a:ln>
        </p:spPr>
        <p:txBody>
          <a:bodyPr lIns="38100" tIns="38100" rIns="38100" bIns="38100" anchor="ctr" anchorCtr="0">
            <a:noAutofit/>
          </a:bodyPr>
          <a:lstStyle/>
          <a:p>
            <a:pPr marL="469900" marR="0" lvl="0" indent="-457200" algn="l" rtl="0">
              <a:lnSpc>
                <a:spcPct val="100000"/>
              </a:lnSpc>
              <a:spcBef>
                <a:spcPts val="0"/>
              </a:spcBef>
              <a:spcAft>
                <a:spcPts val="1000"/>
              </a:spcAft>
              <a:buSzPct val="100000"/>
              <a:buFont typeface="Arial"/>
              <a:buChar char="•"/>
            </a:pPr>
            <a:r>
              <a:rPr lang="es-419" sz="3400" b="0" dirty="0">
                <a:solidFill>
                  <a:schemeClr val="lt1"/>
                </a:solidFill>
                <a:latin typeface="Arial" charset="0"/>
                <a:ea typeface="Arial" charset="0"/>
                <a:cs typeface="Arial" charset="0"/>
                <a:sym typeface="Cabin"/>
              </a:rPr>
              <a:t>Cada línea del archivo tiene un </a:t>
            </a:r>
            <a:r>
              <a:rPr lang="es-419" sz="3400" b="0" dirty="0">
                <a:solidFill>
                  <a:srgbClr val="00FF00"/>
                </a:solidFill>
                <a:latin typeface="Arial" charset="0"/>
                <a:ea typeface="Arial" charset="0"/>
                <a:cs typeface="Arial" charset="0"/>
                <a:sym typeface="Cabin"/>
              </a:rPr>
              <a:t>salto de línea</a:t>
            </a:r>
            <a:r>
              <a:rPr lang="es-419" sz="3400" b="0" dirty="0">
                <a:solidFill>
                  <a:schemeClr val="lt1"/>
                </a:solidFill>
                <a:latin typeface="Arial" charset="0"/>
                <a:ea typeface="Arial" charset="0"/>
                <a:cs typeface="Arial" charset="0"/>
                <a:sym typeface="Cabin"/>
              </a:rPr>
              <a:t> al final</a:t>
            </a:r>
          </a:p>
          <a:p>
            <a:pPr marL="469900" marR="0" lvl="0" indent="-457200" algn="l" rtl="0">
              <a:lnSpc>
                <a:spcPct val="100000"/>
              </a:lnSpc>
              <a:spcBef>
                <a:spcPts val="3500"/>
              </a:spcBef>
              <a:spcAft>
                <a:spcPts val="1000"/>
              </a:spcAft>
              <a:buSzPct val="100000"/>
              <a:buFont typeface="Arial"/>
              <a:buChar char="•"/>
            </a:pPr>
            <a:r>
              <a:rPr lang="es-419" sz="3400" b="0" dirty="0">
                <a:solidFill>
                  <a:schemeClr val="lt1"/>
                </a:solidFill>
                <a:latin typeface="Arial" charset="0"/>
                <a:ea typeface="Arial" charset="0"/>
                <a:cs typeface="Arial" charset="0"/>
                <a:sym typeface="Cabin"/>
              </a:rPr>
              <a:t>La sentencia </a:t>
            </a:r>
            <a:r>
              <a:rPr lang="es-419" sz="3400" b="0" dirty="0" err="1">
                <a:solidFill>
                  <a:srgbClr val="FFFF00"/>
                </a:solidFill>
                <a:latin typeface="Arial" charset="0"/>
                <a:ea typeface="Arial" charset="0"/>
                <a:cs typeface="Arial" charset="0"/>
                <a:sym typeface="Cabin"/>
              </a:rPr>
              <a:t>print</a:t>
            </a:r>
            <a:r>
              <a:rPr lang="es-419" sz="3400" b="0" dirty="0">
                <a:solidFill>
                  <a:schemeClr val="lt1"/>
                </a:solidFill>
                <a:latin typeface="Arial" charset="0"/>
                <a:ea typeface="Arial" charset="0"/>
                <a:cs typeface="Arial" charset="0"/>
                <a:sym typeface="Cabin"/>
              </a:rPr>
              <a:t> agrega un </a:t>
            </a:r>
            <a:r>
              <a:rPr lang="es-419" sz="3400" b="0" dirty="0">
                <a:solidFill>
                  <a:srgbClr val="FFFF00"/>
                </a:solidFill>
                <a:latin typeface="Arial" charset="0"/>
                <a:ea typeface="Arial" charset="0"/>
                <a:cs typeface="Arial" charset="0"/>
                <a:sym typeface="Cabin"/>
              </a:rPr>
              <a:t>salto de línea</a:t>
            </a:r>
            <a:r>
              <a:rPr lang="es-419" sz="3400" b="0" dirty="0">
                <a:solidFill>
                  <a:schemeClr val="lt1"/>
                </a:solidFill>
                <a:latin typeface="Arial" charset="0"/>
                <a:ea typeface="Arial" charset="0"/>
                <a:cs typeface="Arial" charset="0"/>
                <a:sym typeface="Cabin"/>
              </a:rPr>
              <a:t> a cada línea</a:t>
            </a:r>
          </a:p>
        </p:txBody>
      </p:sp>
      <p:sp>
        <p:nvSpPr>
          <p:cNvPr id="324" name="Shape 324"/>
          <p:cNvSpPr txBox="1"/>
          <p:nvPr/>
        </p:nvSpPr>
        <p:spPr>
          <a:xfrm>
            <a:off x="7464778" y="258328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stephen.marquard@uct.ac.za</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louis@media.berkeley.edu</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zqian@umich.edu</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rjlowe@iupui.edu</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a:t>
            </a:r>
          </a:p>
        </p:txBody>
      </p:sp>
      <p:sp>
        <p:nvSpPr>
          <p:cNvPr id="6" name="Shape 316">
            <a:extLst>
              <a:ext uri="{FF2B5EF4-FFF2-40B4-BE49-F238E27FC236}">
                <a16:creationId xmlns:a16="http://schemas.microsoft.com/office/drawing/2014/main" id="{17AC6731-F118-4D2D-9D23-5873A74A35EA}"/>
              </a:ext>
            </a:extLst>
          </p:cNvPr>
          <p:cNvSpPr txBox="1"/>
          <p:nvPr/>
        </p:nvSpPr>
        <p:spPr>
          <a:xfrm>
            <a:off x="1114540" y="29443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dirty="0">
                <a:solidFill>
                  <a:schemeClr val="lt1"/>
                </a:solidFill>
                <a:latin typeface="Arial" charset="0"/>
                <a:ea typeface="Arial" charset="0"/>
                <a:cs typeface="Arial" charset="0"/>
                <a:sym typeface="Cabin"/>
              </a:rPr>
              <a:t>¿Qué están haciendo ahí todas esas líneas en blanco?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Búsqueda a Través de un Archivo (arreglado)</a:t>
            </a:r>
          </a:p>
        </p:txBody>
      </p:sp>
      <p:sp>
        <p:nvSpPr>
          <p:cNvPr id="331" name="Shape 331"/>
          <p:cNvSpPr txBox="1">
            <a:spLocks noGrp="1"/>
          </p:cNvSpPr>
          <p:nvPr>
            <p:ph idx="1"/>
          </p:nvPr>
        </p:nvSpPr>
        <p:spPr>
          <a:xfrm>
            <a:off x="1102786" y="3081720"/>
            <a:ext cx="5973763" cy="5279160"/>
          </a:xfrm>
          <a:prstGeom prst="rect">
            <a:avLst/>
          </a:prstGeom>
          <a:noFill/>
          <a:ln>
            <a:noFill/>
          </a:ln>
        </p:spPr>
        <p:txBody>
          <a:bodyPr lIns="38100" tIns="38100" rIns="38100" bIns="38100" anchor="ctr" anchorCtr="0">
            <a:noAutofit/>
          </a:bodyPr>
          <a:lstStyle/>
          <a:p>
            <a:pPr marL="469900" marR="0" lvl="0" indent="-457200" algn="l" rtl="0">
              <a:lnSpc>
                <a:spcPct val="100000"/>
              </a:lnSpc>
              <a:spcBef>
                <a:spcPts val="0"/>
              </a:spcBef>
              <a:spcAft>
                <a:spcPts val="1000"/>
              </a:spcAft>
              <a:buSzPct val="100000"/>
              <a:buFont typeface="Arial"/>
              <a:buChar char="•"/>
            </a:pPr>
            <a:r>
              <a:rPr lang="es-419" sz="3400" b="0" u="none" strike="noStrike" cap="none" dirty="0">
                <a:solidFill>
                  <a:schemeClr val="lt1"/>
                </a:solidFill>
                <a:latin typeface="Arial" charset="0"/>
                <a:ea typeface="Arial" charset="0"/>
                <a:cs typeface="Arial" charset="0"/>
                <a:sym typeface="Cabin"/>
              </a:rPr>
              <a:t>Podemos remover los espacios en blanco del lado derecho de la cadena utilizando </a:t>
            </a:r>
            <a:r>
              <a:rPr lang="es-419" sz="3400" b="0" u="none" strike="noStrike" cap="none" dirty="0" err="1">
                <a:solidFill>
                  <a:srgbClr val="FF7F00"/>
                </a:solidFill>
                <a:latin typeface="Arial" charset="0"/>
                <a:ea typeface="Arial" charset="0"/>
                <a:cs typeface="Arial" charset="0"/>
                <a:sym typeface="Cabin"/>
              </a:rPr>
              <a:t>rstrip</a:t>
            </a:r>
            <a:r>
              <a:rPr lang="es-419" sz="3400" b="0" u="none" strike="noStrike" cap="none" dirty="0">
                <a:solidFill>
                  <a:schemeClr val="lt1"/>
                </a:solidFill>
                <a:latin typeface="Arial" charset="0"/>
                <a:ea typeface="Arial" charset="0"/>
                <a:cs typeface="Arial" charset="0"/>
                <a:sym typeface="Cabin"/>
              </a:rPr>
              <a:t>() de la librería de cadenas (</a:t>
            </a:r>
            <a:r>
              <a:rPr lang="es-419" sz="3400" b="0" u="none" strike="noStrike" cap="none" dirty="0" err="1">
                <a:solidFill>
                  <a:schemeClr val="lt1"/>
                </a:solidFill>
                <a:latin typeface="Arial" charset="0"/>
                <a:ea typeface="Arial" charset="0"/>
                <a:cs typeface="Arial" charset="0"/>
                <a:sym typeface="Cabin"/>
              </a:rPr>
              <a:t>string</a:t>
            </a:r>
            <a:r>
              <a:rPr lang="es-419" sz="3400" b="0" dirty="0">
                <a:solidFill>
                  <a:schemeClr val="lt1"/>
                </a:solidFill>
                <a:latin typeface="Arial" charset="0"/>
                <a:ea typeface="Arial" charset="0"/>
                <a:cs typeface="Arial" charset="0"/>
                <a:sym typeface="Cabin"/>
              </a:rPr>
              <a:t>)</a:t>
            </a:r>
            <a:endParaRPr lang="es-419" sz="3400" b="0" u="none" strike="noStrike" cap="none" dirty="0">
              <a:solidFill>
                <a:schemeClr val="lt1"/>
              </a:solidFill>
              <a:latin typeface="Arial" charset="0"/>
              <a:ea typeface="Arial" charset="0"/>
              <a:cs typeface="Arial" charset="0"/>
              <a:sym typeface="Cabin"/>
            </a:endParaRPr>
          </a:p>
          <a:p>
            <a:pPr marL="469900" marR="0" lvl="0" indent="-457200" algn="l" rtl="0">
              <a:lnSpc>
                <a:spcPct val="100000"/>
              </a:lnSpc>
              <a:spcBef>
                <a:spcPts val="3500"/>
              </a:spcBef>
              <a:spcAft>
                <a:spcPts val="1000"/>
              </a:spcAft>
              <a:buSzPct val="100000"/>
              <a:buFont typeface="Arial"/>
              <a:buChar char="•"/>
            </a:pPr>
            <a:r>
              <a:rPr lang="es-419" sz="3400" b="0" u="none" strike="noStrike" cap="none" dirty="0">
                <a:solidFill>
                  <a:schemeClr val="lt1"/>
                </a:solidFill>
                <a:latin typeface="Arial" charset="0"/>
                <a:ea typeface="Arial" charset="0"/>
                <a:cs typeface="Arial" charset="0"/>
                <a:sym typeface="Cabin"/>
              </a:rPr>
              <a:t>El salto de línea es considerado como un “espacio en blanco” y es </a:t>
            </a:r>
            <a:r>
              <a:rPr lang="es-419" sz="3400" b="0" dirty="0">
                <a:solidFill>
                  <a:srgbClr val="FF7F00"/>
                </a:solidFill>
                <a:latin typeface="Arial" charset="0"/>
                <a:ea typeface="Arial" charset="0"/>
                <a:cs typeface="Arial" charset="0"/>
                <a:sym typeface="Cabin"/>
              </a:rPr>
              <a:t>removido</a:t>
            </a:r>
            <a:endParaRPr lang="es-419" sz="3400" b="0" u="none" strike="noStrike" cap="none" dirty="0">
              <a:solidFill>
                <a:srgbClr val="FF7F00"/>
              </a:solidFill>
              <a:latin typeface="Arial" charset="0"/>
              <a:ea typeface="Arial" charset="0"/>
              <a:cs typeface="Arial" charset="0"/>
              <a:sym typeface="Cabin"/>
            </a:endParaRPr>
          </a:p>
        </p:txBody>
      </p:sp>
      <p:sp>
        <p:nvSpPr>
          <p:cNvPr id="332" name="Shape 332"/>
          <p:cNvSpPr txBox="1"/>
          <p:nvPr/>
        </p:nvSpPr>
        <p:spPr>
          <a:xfrm>
            <a:off x="8335511" y="3141945"/>
            <a:ext cx="6596099" cy="2298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err="1">
                <a:solidFill>
                  <a:srgbClr val="00FF00"/>
                </a:solidFill>
                <a:latin typeface="Courier New"/>
                <a:ea typeface="Courier New"/>
                <a:cs typeface="Courier New"/>
                <a:sym typeface="Courier New"/>
              </a:rPr>
              <a:t>man</a:t>
            </a:r>
            <a:r>
              <a:rPr lang="es-419" sz="2400" b="1" dirty="0" err="1">
                <a:solidFill>
                  <a:srgbClr val="00FF00"/>
                </a:solidFill>
                <a:latin typeface="Courier New"/>
                <a:ea typeface="Courier New"/>
                <a:cs typeface="Courier New"/>
                <a:sym typeface="Courier New"/>
              </a:rPr>
              <a:t>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('mbox-short.txt')</a:t>
            </a:r>
          </a:p>
          <a:p>
            <a:pPr lvl="0">
              <a:buClr>
                <a:srgbClr val="FFFF00"/>
              </a:buClr>
              <a:buSzPct val="25000"/>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00FF00"/>
                </a:solidFill>
                <a:latin typeface="Courier New"/>
                <a:ea typeface="Courier New"/>
                <a:cs typeface="Courier New"/>
                <a:sym typeface="Courier New"/>
              </a:rPr>
              <a:t>line</a:t>
            </a:r>
            <a:r>
              <a:rPr lang="es-419" sz="2400" b="1" i="0" u="none" strike="noStrike" cap="none" dirty="0" err="1">
                <a:solidFill>
                  <a:srgbClr val="FF7F00"/>
                </a:solidFill>
                <a:latin typeface="Courier New"/>
                <a:ea typeface="Courier New"/>
                <a:cs typeface="Courier New"/>
                <a:sym typeface="Courier New"/>
              </a:rPr>
              <a:t>.rstrip</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.startswith</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From</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bg1"/>
                </a:solidFill>
                <a:latin typeface="Courier New"/>
                <a:ea typeface="Courier New"/>
                <a:cs typeface="Courier New"/>
                <a:sym typeface="Courier New"/>
              </a:rPr>
              <a:t>)</a:t>
            </a:r>
          </a:p>
        </p:txBody>
      </p:sp>
      <p:sp>
        <p:nvSpPr>
          <p:cNvPr id="333" name="Shape 333"/>
          <p:cNvSpPr txBox="1"/>
          <p:nvPr/>
        </p:nvSpPr>
        <p:spPr>
          <a:xfrm>
            <a:off x="8335511" y="572130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stephen.marquard@uct.ac.za</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louis@media.berkeley.edu</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zqian@umich.edu</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rjlowe@iupui.edu</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Ignorando con </a:t>
            </a:r>
            <a:r>
              <a:rPr lang="es-419" sz="7600" u="none" strike="noStrike" cap="none" dirty="0" err="1">
                <a:solidFill>
                  <a:srgbClr val="FFFF00"/>
                </a:solidFill>
                <a:latin typeface="Arial" charset="0"/>
                <a:ea typeface="Arial" charset="0"/>
                <a:cs typeface="Arial" charset="0"/>
                <a:sym typeface="Cabin"/>
              </a:rPr>
              <a:t>Continue</a:t>
            </a:r>
            <a:endParaRPr lang="es-419" sz="7600" u="none" strike="noStrike" cap="none" dirty="0">
              <a:solidFill>
                <a:srgbClr val="FFFF00"/>
              </a:solidFill>
              <a:latin typeface="Arial" charset="0"/>
              <a:ea typeface="Arial" charset="0"/>
              <a:cs typeface="Arial" charset="0"/>
              <a:sym typeface="Cabin"/>
            </a:endParaRPr>
          </a:p>
        </p:txBody>
      </p:sp>
      <p:sp>
        <p:nvSpPr>
          <p:cNvPr id="339" name="Shape 339"/>
          <p:cNvSpPr txBox="1">
            <a:spLocks noGrp="1"/>
          </p:cNvSpPr>
          <p:nvPr>
            <p:ph idx="1"/>
          </p:nvPr>
        </p:nvSpPr>
        <p:spPr>
          <a:xfrm>
            <a:off x="1155700" y="2257661"/>
            <a:ext cx="4942803" cy="312361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s-419" sz="3600" b="0" u="none" strike="noStrike" cap="none" dirty="0">
                <a:solidFill>
                  <a:schemeClr val="lt1"/>
                </a:solidFill>
                <a:latin typeface="Arial" charset="0"/>
                <a:ea typeface="Arial" charset="0"/>
                <a:cs typeface="Arial" charset="0"/>
                <a:sym typeface="Cabin"/>
              </a:rPr>
              <a:t>Podemos ignorar </a:t>
            </a:r>
            <a:r>
              <a:rPr lang="es-419" sz="3600" b="0" dirty="0">
                <a:solidFill>
                  <a:schemeClr val="lt1"/>
                </a:solidFill>
                <a:latin typeface="Arial" charset="0"/>
                <a:ea typeface="Arial" charset="0"/>
                <a:cs typeface="Arial" charset="0"/>
                <a:sym typeface="Cabin"/>
              </a:rPr>
              <a:t>líneas de forma conveniente al utilizar la sentencia </a:t>
            </a:r>
            <a:r>
              <a:rPr lang="es-419" sz="3600" b="0" u="none" strike="noStrike" cap="none" dirty="0" err="1">
                <a:solidFill>
                  <a:srgbClr val="FFFF00"/>
                </a:solidFill>
                <a:latin typeface="Arial" charset="0"/>
                <a:ea typeface="Arial" charset="0"/>
                <a:cs typeface="Arial" charset="0"/>
                <a:sym typeface="Cabin"/>
              </a:rPr>
              <a:t>continue</a:t>
            </a:r>
            <a:r>
              <a:rPr lang="es-419" sz="3600" b="0" u="none" strike="noStrike" cap="none" dirty="0">
                <a:solidFill>
                  <a:schemeClr val="lt1"/>
                </a:solidFill>
                <a:latin typeface="Arial" charset="0"/>
                <a:ea typeface="Arial" charset="0"/>
                <a:cs typeface="Arial" charset="0"/>
                <a:sym typeface="Cabin"/>
              </a:rPr>
              <a:t> (continuar)</a:t>
            </a:r>
          </a:p>
        </p:txBody>
      </p:sp>
      <p:sp>
        <p:nvSpPr>
          <p:cNvPr id="340" name="Shape 340"/>
          <p:cNvSpPr txBox="1"/>
          <p:nvPr/>
        </p:nvSpPr>
        <p:spPr>
          <a:xfrm>
            <a:off x="6857027" y="2274086"/>
            <a:ext cx="88601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00FF00"/>
                </a:solidFill>
                <a:latin typeface="Courier New"/>
                <a:ea typeface="Courier New"/>
                <a:cs typeface="Courier New"/>
                <a:sym typeface="Courier New"/>
              </a:rPr>
              <a:t>open</a:t>
            </a:r>
            <a:r>
              <a:rPr lang="es-419" sz="30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dirty="0" err="1">
                <a:solidFill>
                  <a:srgbClr val="FFFF00"/>
                </a:solidFill>
                <a:latin typeface="Courier New"/>
                <a:ea typeface="Courier New"/>
                <a:cs typeface="Courier New"/>
                <a:sym typeface="Courier New"/>
              </a:rPr>
              <a:t>for</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a:solidFill>
                  <a:srgbClr val="FFFF00"/>
                </a:solidFill>
                <a:latin typeface="Courier New"/>
                <a:ea typeface="Courier New"/>
                <a:cs typeface="Courier New"/>
                <a:sym typeface="Courier New"/>
              </a:rPr>
              <a:t>in</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err="1">
                <a:solidFill>
                  <a:srgbClr val="FF00FF"/>
                </a:solidFill>
                <a:latin typeface="Courier New"/>
                <a:ea typeface="Courier New"/>
                <a:cs typeface="Courier New"/>
                <a:sym typeface="Courier New"/>
              </a:rPr>
              <a:t>.rstrip</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if</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not</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err="1">
                <a:solidFill>
                  <a:srgbClr val="FF00FF"/>
                </a:solidFill>
                <a:latin typeface="Courier New"/>
                <a:ea typeface="Courier New"/>
                <a:cs typeface="Courier New"/>
                <a:sym typeface="Courier New"/>
              </a:rPr>
              <a:t>.startswith</a:t>
            </a: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err="1">
                <a:solidFill>
                  <a:schemeClr val="lt1"/>
                </a:solidFill>
                <a:latin typeface="Courier New"/>
                <a:ea typeface="Courier New"/>
                <a:cs typeface="Courier New"/>
                <a:sym typeface="Courier New"/>
              </a:rPr>
              <a:t>From</a:t>
            </a:r>
            <a:r>
              <a:rPr lang="es-419"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    </a:t>
            </a:r>
            <a:r>
              <a:rPr lang="es-419" sz="3000" b="1"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continue</a:t>
            </a:r>
            <a:endParaRPr lang="es-419" sz="3000" b="1" i="0" u="none" strike="noStrike" cap="none" dirty="0">
              <a:solidFill>
                <a:srgbClr val="FFFF00"/>
              </a:solidFill>
              <a:latin typeface="Courier New"/>
              <a:ea typeface="Courier New"/>
              <a:cs typeface="Courier New"/>
              <a:sym typeface="Courier New"/>
            </a:endParaRPr>
          </a:p>
          <a:p>
            <a:pPr>
              <a:buClr>
                <a:schemeClr val="lt1"/>
              </a:buClr>
              <a:buSzPct val="25000"/>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err="1">
                <a:solidFill>
                  <a:srgbClr val="00FF00"/>
                </a:solidFill>
                <a:latin typeface="Courier New"/>
                <a:ea typeface="Courier New"/>
                <a:cs typeface="Courier New"/>
                <a:sym typeface="Courier New"/>
              </a:rPr>
              <a:t>linea</a:t>
            </a:r>
            <a:r>
              <a:rPr lang="es-419" sz="3000" b="1" dirty="0">
                <a:solidFill>
                  <a:schemeClr val="lt1"/>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dirty="0">
                <a:solidFill>
                  <a:schemeClr val="lt1"/>
                </a:solidFill>
                <a:latin typeface="Arial" charset="0"/>
                <a:ea typeface="Arial" charset="0"/>
                <a:cs typeface="Arial" charset="0"/>
                <a:sym typeface="Cabin"/>
              </a:rPr>
              <a:t>Usando </a:t>
            </a:r>
            <a:r>
              <a:rPr lang="es-419" sz="7600" u="none" strike="noStrike" cap="none" dirty="0">
                <a:solidFill>
                  <a:srgbClr val="FFFF00"/>
                </a:solidFill>
                <a:latin typeface="Arial" charset="0"/>
                <a:ea typeface="Arial" charset="0"/>
                <a:cs typeface="Arial" charset="0"/>
                <a:sym typeface="Cabin"/>
              </a:rPr>
              <a:t>in</a:t>
            </a:r>
            <a:r>
              <a:rPr lang="es-419" sz="7600" u="none" strike="noStrike" cap="none" dirty="0">
                <a:solidFill>
                  <a:schemeClr val="lt1"/>
                </a:solidFill>
                <a:latin typeface="Arial" charset="0"/>
                <a:ea typeface="Arial" charset="0"/>
                <a:cs typeface="Arial" charset="0"/>
                <a:sym typeface="Cabin"/>
              </a:rPr>
              <a:t> para Seleccionar </a:t>
            </a:r>
            <a:r>
              <a:rPr lang="es-419" sz="7600" dirty="0">
                <a:solidFill>
                  <a:srgbClr val="00FF00"/>
                </a:solidFill>
                <a:latin typeface="Arial" charset="0"/>
                <a:ea typeface="Arial" charset="0"/>
                <a:cs typeface="Arial" charset="0"/>
                <a:sym typeface="Cabin"/>
              </a:rPr>
              <a:t>L</a:t>
            </a:r>
            <a:r>
              <a:rPr lang="es-419" sz="7600" u="none" strike="noStrike" cap="none" dirty="0">
                <a:solidFill>
                  <a:srgbClr val="00FF00"/>
                </a:solidFill>
                <a:latin typeface="Arial" charset="0"/>
                <a:ea typeface="Arial" charset="0"/>
                <a:cs typeface="Arial" charset="0"/>
                <a:sym typeface="Cabin"/>
              </a:rPr>
              <a:t>íneas</a:t>
            </a:r>
          </a:p>
        </p:txBody>
      </p:sp>
      <p:sp>
        <p:nvSpPr>
          <p:cNvPr id="347" name="Shape 347"/>
          <p:cNvSpPr txBox="1">
            <a:spLocks noGrp="1"/>
          </p:cNvSpPr>
          <p:nvPr>
            <p:ph idx="1"/>
          </p:nvPr>
        </p:nvSpPr>
        <p:spPr>
          <a:xfrm>
            <a:off x="1412675" y="2609194"/>
            <a:ext cx="5892476" cy="183991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u="none" strike="noStrike" cap="none" dirty="0">
                <a:solidFill>
                  <a:schemeClr val="lt1"/>
                </a:solidFill>
                <a:latin typeface="Arial" charset="0"/>
                <a:ea typeface="Arial" charset="0"/>
                <a:cs typeface="Arial" charset="0"/>
                <a:sym typeface="Cabin"/>
              </a:rPr>
              <a:t>Podemos buscar una cadena en cualquier </a:t>
            </a:r>
            <a:r>
              <a:rPr lang="es-419" sz="3600" b="0" dirty="0">
                <a:solidFill>
                  <a:schemeClr val="lt1"/>
                </a:solidFill>
                <a:latin typeface="Arial" charset="0"/>
                <a:ea typeface="Arial" charset="0"/>
                <a:cs typeface="Arial" charset="0"/>
                <a:sym typeface="Cabin"/>
              </a:rPr>
              <a:t>parte </a:t>
            </a:r>
            <a:r>
              <a:rPr lang="es-419" sz="3600" b="0" dirty="0">
                <a:solidFill>
                  <a:srgbClr val="FFFF00"/>
                </a:solidFill>
                <a:latin typeface="Arial" charset="0"/>
                <a:ea typeface="Arial" charset="0"/>
                <a:cs typeface="Arial" charset="0"/>
                <a:sym typeface="Cabin"/>
              </a:rPr>
              <a:t>e</a:t>
            </a:r>
            <a:r>
              <a:rPr lang="es-419" sz="3600" b="0" u="none" strike="noStrike" cap="none" dirty="0">
                <a:solidFill>
                  <a:srgbClr val="FFFF00"/>
                </a:solidFill>
                <a:latin typeface="Arial" charset="0"/>
                <a:ea typeface="Arial" charset="0"/>
                <a:cs typeface="Arial" charset="0"/>
                <a:sym typeface="Cabin"/>
              </a:rPr>
              <a:t>n</a:t>
            </a:r>
            <a:r>
              <a:rPr lang="es-419" sz="3600" b="0" u="none" strike="noStrike" cap="none" dirty="0">
                <a:solidFill>
                  <a:schemeClr val="lt1"/>
                </a:solidFill>
                <a:latin typeface="Arial" charset="0"/>
                <a:ea typeface="Arial" charset="0"/>
                <a:cs typeface="Arial" charset="0"/>
                <a:sym typeface="Cabin"/>
              </a:rPr>
              <a:t> </a:t>
            </a:r>
            <a:r>
              <a:rPr lang="es-419" sz="3600" b="0" dirty="0">
                <a:solidFill>
                  <a:schemeClr val="lt1"/>
                </a:solidFill>
                <a:latin typeface="Arial" charset="0"/>
                <a:ea typeface="Arial" charset="0"/>
                <a:cs typeface="Arial" charset="0"/>
                <a:sym typeface="Cabin"/>
              </a:rPr>
              <a:t>una</a:t>
            </a:r>
            <a:r>
              <a:rPr lang="es-419" sz="3600" b="0" u="none" strike="noStrike" cap="none" dirty="0">
                <a:solidFill>
                  <a:schemeClr val="lt1"/>
                </a:solidFill>
                <a:latin typeface="Arial" charset="0"/>
                <a:ea typeface="Arial" charset="0"/>
                <a:cs typeface="Arial" charset="0"/>
                <a:sym typeface="Cabin"/>
              </a:rPr>
              <a:t> </a:t>
            </a:r>
            <a:r>
              <a:rPr lang="es-419" sz="3600" b="0" u="none" strike="noStrike" cap="none" dirty="0">
                <a:solidFill>
                  <a:srgbClr val="00FF00"/>
                </a:solidFill>
                <a:latin typeface="Arial" charset="0"/>
                <a:ea typeface="Arial" charset="0"/>
                <a:cs typeface="Arial" charset="0"/>
                <a:sym typeface="Cabin"/>
              </a:rPr>
              <a:t>línea</a:t>
            </a:r>
            <a:r>
              <a:rPr lang="es-419" sz="3600" b="0" u="none" strike="noStrike" cap="none" dirty="0">
                <a:solidFill>
                  <a:schemeClr val="lt1"/>
                </a:solidFill>
                <a:latin typeface="Arial" charset="0"/>
                <a:ea typeface="Arial" charset="0"/>
                <a:cs typeface="Arial" charset="0"/>
                <a:sym typeface="Cabin"/>
              </a:rPr>
              <a:t> como nuestro criterio de selección</a:t>
            </a:r>
          </a:p>
        </p:txBody>
      </p:sp>
      <p:sp>
        <p:nvSpPr>
          <p:cNvPr id="348" name="Shape 348"/>
          <p:cNvSpPr txBox="1"/>
          <p:nvPr/>
        </p:nvSpPr>
        <p:spPr>
          <a:xfrm>
            <a:off x="8547100" y="230449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a:t>
            </a:r>
            <a:r>
              <a:rPr lang="es-419" sz="2400" b="1" dirty="0" err="1">
                <a:solidFill>
                  <a:srgbClr val="00FF00"/>
                </a:solidFill>
                <a:latin typeface="Courier New"/>
                <a:ea typeface="Courier New"/>
                <a:cs typeface="Courier New"/>
                <a:sym typeface="Courier New"/>
              </a:rPr>
              <a:t>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.rstrip</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not</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FF"/>
                </a:solidFill>
                <a:latin typeface="Courier New"/>
                <a:ea typeface="Courier New"/>
                <a:cs typeface="Courier New"/>
                <a:sym typeface="Courier New"/>
              </a:rPr>
              <a:t>@uct.ac.za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FF"/>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continue</a:t>
            </a:r>
            <a:endParaRPr lang="es-419" sz="2400" b="1" i="0" u="none" strike="noStrike" cap="none" dirty="0">
              <a:solidFill>
                <a:srgbClr val="FFFF00"/>
              </a:solidFill>
              <a:latin typeface="Courier New"/>
              <a:ea typeface="Courier New"/>
              <a:cs typeface="Courier New"/>
              <a:sym typeface="Courier New"/>
            </a:endParaRP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a:t>
            </a:r>
            <a:r>
              <a:rPr lang="es-419" sz="2400" b="1" i="0" u="none" strike="noStrike" cap="none" dirty="0" err="1">
                <a:solidFill>
                  <a:srgbClr val="00FF00"/>
                </a:solidFill>
                <a:latin typeface="Courier New"/>
                <a:ea typeface="Courier New"/>
                <a:cs typeface="Courier New"/>
                <a:sym typeface="Courier New"/>
              </a:rPr>
              <a:t>linea</a:t>
            </a:r>
            <a:r>
              <a:rPr lang="es-419" sz="2400" b="1" dirty="0">
                <a:solidFill>
                  <a:schemeClr val="lt1"/>
                </a:solidFill>
                <a:latin typeface="Courier New"/>
                <a:ea typeface="Courier New"/>
                <a:cs typeface="Courier New"/>
                <a:sym typeface="Courier New"/>
              </a:rPr>
              <a:t>)</a:t>
            </a:r>
            <a:endParaRPr lang="es-419" sz="2400" b="1" i="0" u="none" strike="noStrike" cap="none" dirty="0">
              <a:solidFill>
                <a:srgbClr val="00FF00"/>
              </a:solidFill>
              <a:latin typeface="Courier New"/>
              <a:ea typeface="Courier New"/>
              <a:cs typeface="Courier New"/>
              <a:sym typeface="Courier New"/>
            </a:endParaRPr>
          </a:p>
        </p:txBody>
      </p:sp>
      <p:sp>
        <p:nvSpPr>
          <p:cNvPr id="349" name="Shape 349"/>
          <p:cNvSpPr txBox="1"/>
          <p:nvPr/>
        </p:nvSpPr>
        <p:spPr>
          <a:xfrm>
            <a:off x="1253933" y="539459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X-Authentication-Warning: set sender to stephen.marquard@</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a:t>
            </a:r>
            <a:r>
              <a:rPr lang="es-419" sz="2400" b="1" i="0" u="sng" strike="noStrike" cap="none">
                <a:solidFill>
                  <a:schemeClr val="hlink"/>
                </a:solidFill>
                <a:latin typeface="Courier New"/>
                <a:ea typeface="Courier New"/>
                <a:cs typeface="Courier New"/>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Author: </a:t>
            </a:r>
            <a:r>
              <a:rPr lang="es-419" sz="2400" b="1" i="0" u="sng" strike="noStrike" cap="none">
                <a:solidFill>
                  <a:schemeClr val="hlink"/>
                </a:solidFill>
                <a:latin typeface="Courier New"/>
                <a:ea typeface="Courier New"/>
                <a:cs typeface="Courier New"/>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david.horwitz@</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X-Authentication-Warning: set sender to david.horwitz@</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using -f...</a:t>
            </a:r>
          </a:p>
        </p:txBody>
      </p:sp>
      <p:cxnSp>
        <p:nvCxnSpPr>
          <p:cNvPr id="350" name="Shape 350"/>
          <p:cNvCxnSpPr>
            <a:cxnSpLocks/>
          </p:cNvCxnSpPr>
          <p:nvPr/>
        </p:nvCxnSpPr>
        <p:spPr>
          <a:xfrm>
            <a:off x="11754661" y="4288938"/>
            <a:ext cx="823419" cy="1461622"/>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071215_powerpoint_template_b">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B9999"/>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153</TotalTime>
  <Words>1117</Words>
  <Application>Microsoft Office PowerPoint</Application>
  <PresentationFormat>Custom</PresentationFormat>
  <Paragraphs>138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Cabin</vt:lpstr>
      <vt:lpstr>Courier New</vt:lpstr>
      <vt:lpstr>Georgia</vt:lpstr>
      <vt:lpstr>Gill Sans SemiBold</vt:lpstr>
      <vt:lpstr>Lucida Grande</vt:lpstr>
      <vt:lpstr>071215_powerpoint_template_b</vt:lpstr>
      <vt:lpstr>Manejador de Archivos como una Secuencia</vt:lpstr>
      <vt:lpstr>Contando Líneas en un Archivo</vt:lpstr>
      <vt:lpstr>Leyendo el Archivo *Entero*</vt:lpstr>
      <vt:lpstr>Búsqueda a Través de un Archivo</vt:lpstr>
      <vt:lpstr>¡Uy!</vt:lpstr>
      <vt:lpstr>¡Uy!</vt:lpstr>
      <vt:lpstr>Búsqueda a Través de un Archivo (arreglado)</vt:lpstr>
      <vt:lpstr>Ignorando con Continue</vt:lpstr>
      <vt:lpstr>Usando in para Seleccionar Líneas</vt:lpstr>
      <vt:lpstr>Solicitar Nombre de Archivo</vt:lpstr>
      <vt:lpstr>Nombres de Archivo Incorrectos</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Juan Carlos Pérez Castellanos</cp:lastModifiedBy>
  <cp:revision>52</cp:revision>
  <dcterms:modified xsi:type="dcterms:W3CDTF">2020-05-02T19:48:55Z</dcterms:modified>
</cp:coreProperties>
</file>