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26"/>
  </p:notesMasterIdLst>
  <p:sldIdLst>
    <p:sldId id="280" r:id="rId2"/>
    <p:sldId id="257" r:id="rId3"/>
    <p:sldId id="258" r:id="rId4"/>
    <p:sldId id="259" r:id="rId5"/>
    <p:sldId id="260" r:id="rId6"/>
    <p:sldId id="261" r:id="rId7"/>
    <p:sldId id="262" r:id="rId8"/>
    <p:sldId id="263" r:id="rId9"/>
    <p:sldId id="264" r:id="rId10"/>
    <p:sldId id="265" r:id="rId11"/>
    <p:sldId id="279"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D9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45"/>
    <p:restoredTop sz="94485"/>
  </p:normalViewPr>
  <p:slideViewPr>
    <p:cSldViewPr snapToGrid="0" snapToObjects="1">
      <p:cViewPr varScale="1">
        <p:scale>
          <a:sx n="37" d="100"/>
          <a:sy n="37" d="100"/>
        </p:scale>
        <p:origin x="77" y="75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523340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a:t>
            </a:r>
            <a:r>
              <a:rPr lang="en-US">
                <a:solidFill>
                  <a:schemeClr val="dk2"/>
                </a:solidFill>
              </a:rPr>
              <a:t>If you are using these materials, you can remove the UM logo and replace it with your own, but please retain the CC-BY logo on the first page as well as retain the acknowledgement page(s)</a:t>
            </a:r>
            <a:r>
              <a:rPr lang="en-US" baseline="0">
                <a:solidFill>
                  <a:schemeClr val="dk2"/>
                </a:solidFill>
              </a:rPr>
              <a:t> at the end.</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290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30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420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185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570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923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219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098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9893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84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02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005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551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879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09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46265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64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49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66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05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09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1512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874529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096889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2142139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111760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3126381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138243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91908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0949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12096"/>
            <a:ext cx="9144000" cy="389467"/>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83918" y="52940"/>
            <a:ext cx="2586129" cy="307777"/>
          </a:xfrm>
          <a:prstGeom prst="rect">
            <a:avLst/>
          </a:prstGeom>
          <a:noFill/>
        </p:spPr>
        <p:txBody>
          <a:bodyPr wrap="square" rtlCol="0">
            <a:spAutoFit/>
          </a:bodyPr>
          <a:lstStyle/>
          <a:p>
            <a:r>
              <a:rPr lang="en-US" sz="1400" dirty="0">
                <a:solidFill>
                  <a:schemeClr val="bg1"/>
                </a:solidFill>
                <a:effectLst>
                  <a:outerShdw blurRad="50800" dist="38100" dir="2700000" algn="tl" rotWithShape="0">
                    <a:prstClr val="black">
                      <a:alpha val="40000"/>
                    </a:prstClr>
                  </a:outerShdw>
                </a:effectLst>
                <a:latin typeface="Lucida Grande"/>
                <a:cs typeface="Lucida Grande"/>
              </a:rPr>
              <a:t>LECTURE</a:t>
            </a:r>
            <a:r>
              <a:rPr lang="en-US" sz="1400" baseline="0" dirty="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1400"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7253071" y="-3374"/>
            <a:ext cx="1620762" cy="261610"/>
          </a:xfrm>
          <a:prstGeom prst="rect">
            <a:avLst/>
          </a:prstGeom>
          <a:noFill/>
        </p:spPr>
        <p:txBody>
          <a:bodyPr wrap="square" rtlCol="0">
            <a:spAutoFit/>
          </a:bodyPr>
          <a:lstStyle/>
          <a:p>
            <a:pPr marL="0" algn="ctr">
              <a:lnSpc>
                <a:spcPct val="100000"/>
              </a:lnSpc>
              <a:spcBef>
                <a:spcPts val="0"/>
              </a:spcBef>
              <a:spcAft>
                <a:spcPts val="0"/>
              </a:spcAft>
            </a:pPr>
            <a:r>
              <a:rPr lang="en-US" sz="1100" baseline="0" dirty="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7466609" y="126322"/>
            <a:ext cx="1203476" cy="553998"/>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a:solidFill>
                  <a:srgbClr val="FFFFFF"/>
                </a:solidFill>
                <a:effectLst>
                  <a:outerShdw blurRad="50800" dist="38100" dir="2700000" algn="tl" rotWithShape="0">
                    <a:prstClr val="black">
                      <a:alpha val="40000"/>
                    </a:prstClr>
                  </a:outerShdw>
                </a:effectLst>
              </a:rPr>
              <a:t>EVERYBODY</a:t>
            </a:r>
            <a:endParaRPr lang="en-US" sz="1100" dirty="0">
              <a:solidFill>
                <a:srgbClr val="FFFFFF"/>
              </a:solidFill>
              <a:effectLst>
                <a:outerShdw blurRad="50800" dist="38100" dir="2700000" algn="tl" rotWithShape="0">
                  <a:prstClr val="black">
                    <a:alpha val="40000"/>
                  </a:prstClr>
                </a:outerShdw>
              </a:effectLst>
            </a:endParaRPr>
          </a:p>
          <a:p>
            <a:endParaRPr lang="en-US" dirty="0"/>
          </a:p>
        </p:txBody>
      </p:sp>
    </p:spTree>
    <p:extLst>
      <p:ext uri="{BB962C8B-B14F-4D97-AF65-F5344CB8AC3E}">
        <p14:creationId xmlns:p14="http://schemas.microsoft.com/office/powerpoint/2010/main" val="33887119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26313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86168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1615960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367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587622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191974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281414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04" r:id="rId14"/>
    <p:sldLayoutId id="2147483705" r:id="rId15"/>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es.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mailto:stephen.marquard@uct.ac.z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py4inf.com/code/mbox-short.tx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632178" y="3044878"/>
            <a:ext cx="14991644" cy="1247721"/>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Lectura</a:t>
            </a:r>
            <a:r>
              <a:rPr lang="en-US" sz="7600" u="none" strike="noStrike" cap="none" dirty="0">
                <a:solidFill>
                  <a:srgbClr val="FFD966"/>
                </a:solidFill>
                <a:latin typeface="Arial" charset="0"/>
                <a:ea typeface="Arial" charset="0"/>
                <a:cs typeface="Arial" charset="0"/>
                <a:sym typeface="Cabin"/>
              </a:rPr>
              <a:t> de </a:t>
            </a:r>
            <a:r>
              <a:rPr lang="en-US" sz="7600" u="none" strike="noStrike" cap="none" dirty="0" err="1">
                <a:solidFill>
                  <a:srgbClr val="FFD966"/>
                </a:solidFill>
                <a:latin typeface="Arial" charset="0"/>
                <a:ea typeface="Arial" charset="0"/>
                <a:cs typeface="Arial" charset="0"/>
                <a:sym typeface="Cabin"/>
              </a:rPr>
              <a:t>Archivos</a:t>
            </a:r>
            <a:endParaRPr lang="en-US" sz="7600" u="none" strike="noStrike" cap="none" dirty="0">
              <a:solidFill>
                <a:srgbClr val="FFD966"/>
              </a:solidFill>
              <a:latin typeface="Arial" charset="0"/>
              <a:ea typeface="Arial" charset="0"/>
              <a:cs typeface="Arial" charset="0"/>
              <a:sym typeface="Cabin"/>
            </a:endParaRPr>
          </a:p>
        </p:txBody>
      </p:sp>
      <p:sp>
        <p:nvSpPr>
          <p:cNvPr id="205" name="Shape 205"/>
          <p:cNvSpPr txBox="1">
            <a:spLocks noGrp="1"/>
          </p:cNvSpPr>
          <p:nvPr>
            <p:ph idx="1"/>
          </p:nvPr>
        </p:nvSpPr>
        <p:spPr>
          <a:xfrm>
            <a:off x="812800" y="4292598"/>
            <a:ext cx="14630400" cy="4085171"/>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a:solidFill>
                  <a:schemeClr val="lt1"/>
                </a:solidFill>
                <a:latin typeface="Arial" charset="0"/>
                <a:ea typeface="Arial" charset="0"/>
                <a:cs typeface="Arial" charset="0"/>
                <a:sym typeface="Cabin"/>
              </a:rPr>
              <a:t>Cap</a:t>
            </a:r>
            <a:r>
              <a:rPr lang="es-MX" sz="4800" u="none" strike="noStrike" cap="none" dirty="0" err="1">
                <a:solidFill>
                  <a:schemeClr val="lt1"/>
                </a:solidFill>
                <a:latin typeface="Arial" charset="0"/>
                <a:ea typeface="Arial" charset="0"/>
                <a:cs typeface="Arial" charset="0"/>
                <a:sym typeface="Cabin"/>
              </a:rPr>
              <a:t>ítulo</a:t>
            </a:r>
            <a:r>
              <a:rPr lang="en-US" sz="4800" u="none" strike="noStrike" cap="none" dirty="0">
                <a:solidFill>
                  <a:schemeClr val="lt1"/>
                </a:solidFill>
                <a:latin typeface="Arial" charset="0"/>
                <a:ea typeface="Arial" charset="0"/>
                <a:cs typeface="Arial" charset="0"/>
                <a:sym typeface="Cabin"/>
              </a:rPr>
              <a:t> 7</a:t>
            </a:r>
          </a:p>
        </p:txBody>
      </p:sp>
      <p:sp>
        <p:nvSpPr>
          <p:cNvPr id="206" name="Shape 206"/>
          <p:cNvSpPr txBox="1"/>
          <p:nvPr/>
        </p:nvSpPr>
        <p:spPr>
          <a:xfrm>
            <a:off x="3865625" y="6973885"/>
            <a:ext cx="7926300" cy="1016099"/>
          </a:xfrm>
          <a:prstGeom prst="rect">
            <a:avLst/>
          </a:prstGeom>
          <a:noFill/>
          <a:ln>
            <a:noFill/>
          </a:ln>
        </p:spPr>
        <p:txBody>
          <a:bodyPr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FFFF00"/>
              </a:buClr>
              <a:buSzPct val="25000"/>
              <a:buFont typeface="Cabin"/>
              <a:buNone/>
              <a:tabLst/>
              <a:defRPr/>
            </a:pPr>
            <a:r>
              <a:rPr kumimoji="0" lang="en-US" sz="3200" b="0" i="0" u="none" strike="noStrike" kern="0" cap="none" spc="0" normalizeH="0" baseline="0" noProof="0" dirty="0">
                <a:ln>
                  <a:noFill/>
                </a:ln>
                <a:solidFill>
                  <a:srgbClr val="FFFF00"/>
                </a:solidFill>
                <a:effectLst/>
                <a:uLnTx/>
                <a:uFillTx/>
                <a:latin typeface="Arial" charset="0"/>
                <a:ea typeface="Arial" charset="0"/>
                <a:cs typeface="Arial" charset="0"/>
                <a:sym typeface="Cabin"/>
              </a:rPr>
              <a:t>Python para </a:t>
            </a:r>
            <a:r>
              <a:rPr kumimoji="0" lang="en-US" sz="3200" b="0" i="0" u="none" strike="noStrike" kern="0" cap="none" spc="0" normalizeH="0" baseline="0" noProof="0" dirty="0" err="1">
                <a:ln>
                  <a:noFill/>
                </a:ln>
                <a:solidFill>
                  <a:srgbClr val="FFFF00"/>
                </a:solidFill>
                <a:effectLst/>
                <a:uLnTx/>
                <a:uFillTx/>
                <a:latin typeface="Arial" charset="0"/>
                <a:ea typeface="Arial" charset="0"/>
                <a:cs typeface="Arial" charset="0"/>
                <a:sym typeface="Cabin"/>
              </a:rPr>
              <a:t>Todos</a:t>
            </a:r>
            <a:endParaRPr kumimoji="0" lang="en-US" sz="3200" b="0" i="0" u="none" strike="noStrike" kern="0" cap="none" spc="0" normalizeH="0" baseline="0" noProof="0" dirty="0">
              <a:ln>
                <a:noFill/>
              </a:ln>
              <a:solidFill>
                <a:srgbClr val="FFFF00"/>
              </a:solidFill>
              <a:effectLst/>
              <a:uLnTx/>
              <a:uFillTx/>
              <a:latin typeface="Arial" charset="0"/>
              <a:ea typeface="Arial" charset="0"/>
              <a:cs typeface="Arial" charset="0"/>
              <a:sym typeface="Cabin"/>
            </a:endParaRPr>
          </a:p>
          <a:p>
            <a:pPr marL="0" marR="0" lvl="0" indent="0" algn="ctr" defTabSz="914400" rtl="0" eaLnBrk="1" fontAlgn="auto" latinLnBrk="0" hangingPunct="1">
              <a:lnSpc>
                <a:spcPct val="100000"/>
              </a:lnSpc>
              <a:spcBef>
                <a:spcPts val="0"/>
              </a:spcBef>
              <a:spcAft>
                <a:spcPts val="0"/>
              </a:spcAft>
              <a:buClr>
                <a:srgbClr val="FFFF00"/>
              </a:buClr>
              <a:buSzPct val="25000"/>
              <a:buFont typeface="Cabin"/>
              <a:buNone/>
              <a:tabLst/>
              <a:defRPr/>
            </a:pPr>
            <a:r>
              <a:rPr kumimoji="0" lang="en-US" sz="3200" b="0" i="0" u="sng" strike="noStrike" kern="0" cap="none" spc="0" normalizeH="0" baseline="0" noProof="0" dirty="0">
                <a:ln>
                  <a:noFill/>
                </a:ln>
                <a:solidFill>
                  <a:srgbClr val="FFFF00"/>
                </a:solidFill>
                <a:effectLst/>
                <a:uLnTx/>
                <a:uFillTx/>
                <a:latin typeface="Arial" charset="0"/>
                <a:ea typeface="Arial" charset="0"/>
                <a:cs typeface="Arial" charset="0"/>
                <a:sym typeface="Cabin"/>
                <a:hlinkClick r:id="rId3" action="ppaction://hlinkfile"/>
              </a:rPr>
              <a:t>es.py4e.com</a:t>
            </a:r>
            <a:endParaRPr kumimoji="0" lang="en-US" sz="3200" b="0" i="0" u="sng" strike="noStrike" kern="0" cap="none" spc="0" normalizeH="0" baseline="0" noProof="0" dirty="0">
              <a:ln>
                <a:noFill/>
              </a:ln>
              <a:solidFill>
                <a:srgbClr val="FFFF00"/>
              </a:solidFill>
              <a:effectLst/>
              <a:uLnTx/>
              <a:uFillTx/>
              <a:latin typeface="Arial" charset="0"/>
              <a:ea typeface="Arial" charset="0"/>
              <a:cs typeface="Arial" charset="0"/>
              <a:sym typeface="Cabin"/>
              <a:hlinkClick r:id="rId4"/>
            </a:endParaRPr>
          </a:p>
        </p:txBody>
      </p:sp>
      <p:pic>
        <p:nvPicPr>
          <p:cNvPr id="207" name="Shape 207"/>
          <p:cNvPicPr preferRelativeResize="0"/>
          <p:nvPr/>
        </p:nvPicPr>
        <p:blipFill rotWithShape="1">
          <a:blip r:embed="rId5">
            <a:alphaModFix/>
          </a:blip>
          <a:srcRect/>
          <a:stretch/>
        </p:blipFill>
        <p:spPr>
          <a:xfrm>
            <a:off x="13739812" y="7332660"/>
            <a:ext cx="1968599" cy="668400"/>
          </a:xfrm>
          <a:prstGeom prst="rect">
            <a:avLst/>
          </a:prstGeom>
          <a:noFill/>
          <a:ln>
            <a:noFill/>
          </a:ln>
        </p:spPr>
      </p:pic>
      <p:pic>
        <p:nvPicPr>
          <p:cNvPr id="208" name="Shape 208"/>
          <p:cNvPicPr preferRelativeResize="0"/>
          <p:nvPr/>
        </p:nvPicPr>
        <p:blipFill rotWithShape="1">
          <a:blip r:embed="rId6">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Procesamiento</a:t>
            </a:r>
            <a:r>
              <a:rPr lang="en-US" sz="7600" u="none" strike="noStrike" cap="none" dirty="0">
                <a:solidFill>
                  <a:srgbClr val="FFD966"/>
                </a:solidFill>
                <a:latin typeface="Arial" charset="0"/>
                <a:ea typeface="Arial" charset="0"/>
                <a:cs typeface="Arial" charset="0"/>
                <a:sym typeface="Cabin"/>
              </a:rPr>
              <a:t> de </a:t>
            </a:r>
            <a:r>
              <a:rPr lang="en-US" sz="7600" u="none" strike="noStrike" cap="none" dirty="0" err="1">
                <a:solidFill>
                  <a:srgbClr val="FFD966"/>
                </a:solidFill>
                <a:latin typeface="Arial" charset="0"/>
                <a:ea typeface="Arial" charset="0"/>
                <a:cs typeface="Arial" charset="0"/>
                <a:sym typeface="Cabin"/>
              </a:rPr>
              <a:t>Archivos</a:t>
            </a:r>
            <a:endParaRPr lang="en-US" sz="7600" u="none" strike="noStrike" cap="none" dirty="0">
              <a:solidFill>
                <a:srgbClr val="FFD966"/>
              </a:solidFill>
              <a:latin typeface="Arial" charset="0"/>
              <a:ea typeface="Arial" charset="0"/>
              <a:cs typeface="Arial" charset="0"/>
              <a:sym typeface="Cabin"/>
            </a:endParaRPr>
          </a:p>
        </p:txBody>
      </p:sp>
      <p:sp>
        <p:nvSpPr>
          <p:cNvPr id="281" name="Shape 281"/>
          <p:cNvSpPr txBox="1">
            <a:spLocks noGrp="1"/>
          </p:cNvSpPr>
          <p:nvPr>
            <p:ph idx="1"/>
          </p:nvPr>
        </p:nvSpPr>
        <p:spPr>
          <a:xfrm>
            <a:off x="1155700" y="2695025"/>
            <a:ext cx="13932000" cy="122555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Un </a:t>
            </a:r>
            <a:r>
              <a:rPr lang="en-US" sz="3600" u="none" strike="noStrike" cap="none" dirty="0" err="1">
                <a:solidFill>
                  <a:schemeClr val="lt1"/>
                </a:solidFill>
                <a:latin typeface="Arial" charset="0"/>
                <a:ea typeface="Arial" charset="0"/>
                <a:cs typeface="Arial" charset="0"/>
                <a:sym typeface="Cabin"/>
              </a:rPr>
              <a:t>archivo</a:t>
            </a:r>
            <a:r>
              <a:rPr lang="en-US" sz="3600" u="none" strike="noStrike" cap="none" dirty="0">
                <a:solidFill>
                  <a:schemeClr val="lt1"/>
                </a:solidFill>
                <a:latin typeface="Arial" charset="0"/>
                <a:ea typeface="Arial" charset="0"/>
                <a:cs typeface="Arial" charset="0"/>
                <a:sym typeface="Cabin"/>
              </a:rPr>
              <a:t> de </a:t>
            </a:r>
            <a:r>
              <a:rPr lang="en-US" sz="3600" u="none" strike="noStrike" cap="none" dirty="0" err="1">
                <a:solidFill>
                  <a:schemeClr val="lt1"/>
                </a:solidFill>
                <a:latin typeface="Arial" charset="0"/>
                <a:ea typeface="Arial" charset="0"/>
                <a:cs typeface="Arial" charset="0"/>
                <a:sym typeface="Cabin"/>
              </a:rPr>
              <a:t>texto</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tiene</a:t>
            </a:r>
            <a:r>
              <a:rPr lang="en-US" sz="3600" u="none" strike="noStrike" cap="none" dirty="0">
                <a:solidFill>
                  <a:schemeClr val="lt1"/>
                </a:solidFill>
                <a:latin typeface="Arial" charset="0"/>
                <a:ea typeface="Arial" charset="0"/>
                <a:cs typeface="Arial" charset="0"/>
                <a:sym typeface="Cabin"/>
              </a:rPr>
              <a:t> </a:t>
            </a:r>
            <a:r>
              <a:rPr lang="en-US" sz="3600" dirty="0" err="1">
                <a:solidFill>
                  <a:srgbClr val="00FFFF"/>
                </a:solidFill>
                <a:latin typeface="Arial" charset="0"/>
                <a:ea typeface="Arial" charset="0"/>
                <a:cs typeface="Arial" charset="0"/>
                <a:sym typeface="Cabin"/>
              </a:rPr>
              <a:t>saltos</a:t>
            </a:r>
            <a:r>
              <a:rPr lang="en-US" sz="3600" dirty="0">
                <a:solidFill>
                  <a:srgbClr val="00FFFF"/>
                </a:solidFill>
                <a:latin typeface="Arial" charset="0"/>
                <a:ea typeface="Arial" charset="0"/>
                <a:cs typeface="Arial" charset="0"/>
                <a:sym typeface="Cabin"/>
              </a:rPr>
              <a:t> de </a:t>
            </a:r>
            <a:r>
              <a:rPr lang="en-US" sz="3600" dirty="0" err="1">
                <a:solidFill>
                  <a:srgbClr val="00FFFF"/>
                </a:solidFill>
                <a:latin typeface="Arial" charset="0"/>
                <a:ea typeface="Arial" charset="0"/>
                <a:cs typeface="Arial" charset="0"/>
                <a:sym typeface="Cabin"/>
              </a:rPr>
              <a:t>líneas</a:t>
            </a:r>
            <a:r>
              <a:rPr lang="en-US" sz="3600" u="none" strike="noStrike" cap="none" dirty="0">
                <a:solidFill>
                  <a:schemeClr val="lt1"/>
                </a:solidFill>
                <a:latin typeface="Arial" charset="0"/>
                <a:ea typeface="Arial" charset="0"/>
                <a:cs typeface="Arial" charset="0"/>
                <a:sym typeface="Cabin"/>
              </a:rPr>
              <a:t> al final de </a:t>
            </a:r>
            <a:r>
              <a:rPr lang="en-US" sz="3600" u="none" strike="noStrike" cap="none" dirty="0" err="1">
                <a:solidFill>
                  <a:schemeClr val="lt1"/>
                </a:solidFill>
                <a:latin typeface="Arial" charset="0"/>
                <a:ea typeface="Arial" charset="0"/>
                <a:cs typeface="Arial" charset="0"/>
                <a:sym typeface="Cabin"/>
              </a:rPr>
              <a:t>cada</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línea</a:t>
            </a:r>
            <a:endParaRPr lang="en-US" sz="3600" u="none" strike="noStrike" cap="none" dirty="0">
              <a:solidFill>
                <a:schemeClr val="lt1"/>
              </a:solidFill>
              <a:latin typeface="Arial" charset="0"/>
              <a:ea typeface="Arial" charset="0"/>
              <a:cs typeface="Arial" charset="0"/>
              <a:sym typeface="Cabin"/>
            </a:endParaRPr>
          </a:p>
        </p:txBody>
      </p:sp>
      <p:sp>
        <p:nvSpPr>
          <p:cNvPr id="282" name="Shape 282"/>
          <p:cNvSpPr txBox="1"/>
          <p:nvPr/>
        </p:nvSpPr>
        <p:spPr>
          <a:xfrm>
            <a:off x="1851475" y="3937000"/>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00FFFF"/>
                </a:solidFill>
                <a:latin typeface="Courier"/>
                <a:ea typeface="Courier"/>
                <a:cs typeface="Courier"/>
                <a:sym typeface="Courier New"/>
              </a:rPr>
              <a:t>\</a:t>
            </a:r>
            <a:r>
              <a:rPr lang="en-US" sz="2400"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r>
              <a:rPr lang="en-US" sz="2400" i="0" u="none" strike="noStrike" cap="none" dirty="0">
                <a:solidFill>
                  <a:srgbClr val="00FFFF"/>
                </a:solidFill>
                <a:latin typeface="Courier"/>
                <a:ea typeface="Courier"/>
                <a:cs typeface="Courier"/>
                <a:sym typeface="Courier New"/>
              </a:rPr>
              <a:t>\</a:t>
            </a:r>
            <a:r>
              <a:rPr lang="en-US" sz="2400" dirty="0">
                <a:solidFill>
                  <a:srgbClr val="00FFFF"/>
                </a:solidFill>
                <a:latin typeface="Courier"/>
                <a:ea typeface="Courier"/>
                <a:cs typeface="Courier"/>
                <a:sym typeface="Courier New"/>
              </a:rPr>
              <a:t>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FFD966"/>
                </a:solidFill>
              </a:rPr>
              <a:t>Leyendo</a:t>
            </a:r>
            <a:r>
              <a:rPr lang="en-US" dirty="0">
                <a:solidFill>
                  <a:srgbClr val="FFD966"/>
                </a:solidFill>
              </a:rPr>
              <a:t> </a:t>
            </a:r>
            <a:r>
              <a:rPr lang="en-US" dirty="0" err="1">
                <a:solidFill>
                  <a:srgbClr val="FFD966"/>
                </a:solidFill>
              </a:rPr>
              <a:t>Archivos</a:t>
            </a:r>
            <a:r>
              <a:rPr lang="en-US" dirty="0">
                <a:solidFill>
                  <a:srgbClr val="FFD966"/>
                </a:solidFill>
              </a:rPr>
              <a:t> </a:t>
            </a:r>
            <a:r>
              <a:rPr lang="en-US" dirty="0" err="1">
                <a:solidFill>
                  <a:srgbClr val="FFD966"/>
                </a:solidFill>
              </a:rPr>
              <a:t>en</a:t>
            </a:r>
            <a:r>
              <a:rPr lang="en-US" dirty="0">
                <a:solidFill>
                  <a:srgbClr val="FFD966"/>
                </a:solidFill>
              </a:rPr>
              <a:t> Python</a:t>
            </a:r>
          </a:p>
        </p:txBody>
      </p:sp>
    </p:spTree>
    <p:extLst>
      <p:ext uri="{BB962C8B-B14F-4D97-AF65-F5344CB8AC3E}">
        <p14:creationId xmlns:p14="http://schemas.microsoft.com/office/powerpoint/2010/main" val="66483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MX" sz="7600" dirty="0">
                <a:solidFill>
                  <a:srgbClr val="FFD966"/>
                </a:solidFill>
                <a:latin typeface="Arial" charset="0"/>
                <a:ea typeface="Arial" charset="0"/>
                <a:cs typeface="Arial" charset="0"/>
                <a:sym typeface="Cabin"/>
              </a:rPr>
              <a:t>M</a:t>
            </a:r>
            <a:r>
              <a:rPr lang="en-US" sz="7600" dirty="0" err="1">
                <a:solidFill>
                  <a:srgbClr val="FFD966"/>
                </a:solidFill>
                <a:latin typeface="Arial" charset="0"/>
                <a:ea typeface="Arial" charset="0"/>
                <a:cs typeface="Arial" charset="0"/>
                <a:sym typeface="Cabin"/>
              </a:rPr>
              <a:t>anejador</a:t>
            </a:r>
            <a:r>
              <a:rPr lang="en-US" sz="7600" dirty="0">
                <a:solidFill>
                  <a:srgbClr val="FFD966"/>
                </a:solidFill>
                <a:latin typeface="Arial" charset="0"/>
                <a:ea typeface="Arial" charset="0"/>
                <a:cs typeface="Arial" charset="0"/>
                <a:sym typeface="Cabin"/>
              </a:rPr>
              <a:t> de </a:t>
            </a:r>
            <a:r>
              <a:rPr lang="en-US" sz="7600" dirty="0" err="1">
                <a:solidFill>
                  <a:srgbClr val="FFD966"/>
                </a:solidFill>
                <a:latin typeface="Arial" charset="0"/>
                <a:ea typeface="Arial" charset="0"/>
                <a:cs typeface="Arial" charset="0"/>
                <a:sym typeface="Cabin"/>
              </a:rPr>
              <a:t>Archivos</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como</a:t>
            </a:r>
            <a:r>
              <a:rPr lang="en-US" sz="7600" dirty="0">
                <a:solidFill>
                  <a:srgbClr val="FFD966"/>
                </a:solidFill>
                <a:latin typeface="Arial" charset="0"/>
                <a:ea typeface="Arial" charset="0"/>
                <a:cs typeface="Arial" charset="0"/>
                <a:sym typeface="Cabin"/>
              </a:rPr>
              <a:t> una </a:t>
            </a:r>
            <a:r>
              <a:rPr lang="en-US" sz="7600" dirty="0" err="1">
                <a:solidFill>
                  <a:srgbClr val="FFD966"/>
                </a:solidFill>
                <a:latin typeface="Arial" charset="0"/>
                <a:ea typeface="Arial" charset="0"/>
                <a:cs typeface="Arial" charset="0"/>
                <a:sym typeface="Cabin"/>
              </a:rPr>
              <a:t>Secuencia</a:t>
            </a:r>
            <a:endParaRPr lang="en-US" sz="7600" u="none" strike="noStrike" cap="none" dirty="0">
              <a:solidFill>
                <a:srgbClr val="FFD966"/>
              </a:solidFill>
              <a:latin typeface="Arial" charset="0"/>
              <a:ea typeface="Arial" charset="0"/>
              <a:cs typeface="Arial" charset="0"/>
              <a:sym typeface="Cabin"/>
            </a:endParaRPr>
          </a:p>
        </p:txBody>
      </p:sp>
      <p:sp>
        <p:nvSpPr>
          <p:cNvPr id="288" name="Shape 288"/>
          <p:cNvSpPr txBox="1">
            <a:spLocks noGrp="1"/>
          </p:cNvSpPr>
          <p:nvPr>
            <p:ph idx="1"/>
          </p:nvPr>
        </p:nvSpPr>
        <p:spPr>
          <a:xfrm>
            <a:off x="150091" y="2603500"/>
            <a:ext cx="8852449" cy="5702399"/>
          </a:xfrm>
          <a:prstGeom prst="rect">
            <a:avLst/>
          </a:prstGeom>
          <a:noFill/>
          <a:ln>
            <a:noFill/>
          </a:ln>
        </p:spPr>
        <p:txBody>
          <a:bodyPr lIns="38100" tIns="38100" rIns="38100" bIns="38100" anchor="ctr" anchorCtr="0">
            <a:noAutofit/>
          </a:bodyPr>
          <a:lstStyle/>
          <a:p>
            <a:pPr marL="749300" lvl="0" indent="-358394">
              <a:spcBef>
                <a:spcPts val="0"/>
              </a:spcBef>
              <a:buClr>
                <a:schemeClr val="lt1"/>
              </a:buClr>
              <a:buSzPct val="100000"/>
              <a:buFont typeface="Cabin"/>
              <a:buChar char="•"/>
            </a:pPr>
            <a:r>
              <a:rPr lang="es-419" sz="3400" dirty="0">
                <a:solidFill>
                  <a:schemeClr val="lt1"/>
                </a:solidFill>
                <a:latin typeface="Arial" charset="0"/>
                <a:ea typeface="Arial" charset="0"/>
                <a:cs typeface="Arial" charset="0"/>
                <a:sym typeface="Cabin"/>
              </a:rPr>
              <a:t>Un </a:t>
            </a:r>
            <a:r>
              <a:rPr lang="es-419" sz="3400" dirty="0">
                <a:solidFill>
                  <a:srgbClr val="FF7F00"/>
                </a:solidFill>
                <a:latin typeface="Arial" charset="0"/>
                <a:ea typeface="Arial" charset="0"/>
                <a:cs typeface="Arial" charset="0"/>
                <a:sym typeface="Cabin"/>
              </a:rPr>
              <a:t>manejador de archivos</a:t>
            </a:r>
            <a:r>
              <a:rPr lang="es-419" sz="3400" dirty="0">
                <a:solidFill>
                  <a:schemeClr val="lt1"/>
                </a:solidFill>
                <a:latin typeface="Arial" charset="0"/>
                <a:ea typeface="Arial" charset="0"/>
                <a:cs typeface="Arial" charset="0"/>
                <a:sym typeface="Cabin"/>
              </a:rPr>
              <a:t> abierto en modo de lectura puede ser tratado como una </a:t>
            </a:r>
            <a:r>
              <a:rPr lang="es-419" sz="3400" dirty="0">
                <a:solidFill>
                  <a:srgbClr val="00FFFF"/>
                </a:solidFill>
                <a:latin typeface="Arial" charset="0"/>
                <a:ea typeface="Arial" charset="0"/>
                <a:cs typeface="Arial" charset="0"/>
                <a:sym typeface="Cabin"/>
              </a:rPr>
              <a:t>secuencia</a:t>
            </a:r>
            <a:r>
              <a:rPr lang="es-419" sz="3400" dirty="0">
                <a:solidFill>
                  <a:schemeClr val="lt1"/>
                </a:solidFill>
                <a:latin typeface="Arial" charset="0"/>
                <a:ea typeface="Arial" charset="0"/>
                <a:cs typeface="Arial" charset="0"/>
                <a:sym typeface="Cabin"/>
              </a:rPr>
              <a:t> de cadenas donde cada </a:t>
            </a:r>
            <a:r>
              <a:rPr lang="es-MX" sz="3400" dirty="0">
                <a:solidFill>
                  <a:schemeClr val="lt1"/>
                </a:solidFill>
                <a:latin typeface="Arial" charset="0"/>
                <a:ea typeface="Arial" charset="0"/>
                <a:cs typeface="Arial" charset="0"/>
                <a:sym typeface="Cabin"/>
              </a:rPr>
              <a:t>línea en el archivo es una cadena en la secuencia</a:t>
            </a:r>
            <a:endParaRPr lang="es-419" sz="3400" dirty="0">
              <a:solidFill>
                <a:schemeClr val="lt1"/>
              </a:solidFill>
              <a:latin typeface="Arial" charset="0"/>
              <a:ea typeface="Arial" charset="0"/>
              <a:cs typeface="Arial" charset="0"/>
              <a:sym typeface="Cabin"/>
            </a:endParaRPr>
          </a:p>
          <a:p>
            <a:pPr marL="749300" lvl="0" indent="-358394">
              <a:spcBef>
                <a:spcPts val="3500"/>
              </a:spcBef>
              <a:buClr>
                <a:schemeClr val="lt1"/>
              </a:buClr>
              <a:buSzPct val="100000"/>
              <a:buFont typeface="Cabin"/>
              <a:buChar char="•"/>
            </a:pPr>
            <a:r>
              <a:rPr lang="es-419" sz="3400" dirty="0">
                <a:solidFill>
                  <a:schemeClr val="lt1"/>
                </a:solidFill>
                <a:latin typeface="Arial" charset="0"/>
                <a:ea typeface="Arial" charset="0"/>
                <a:cs typeface="Arial" charset="0"/>
                <a:sym typeface="Cabin"/>
              </a:rPr>
              <a:t>Podemos usar la sentencia </a:t>
            </a:r>
            <a:r>
              <a:rPr lang="es-419" sz="3400" dirty="0" err="1">
                <a:solidFill>
                  <a:srgbClr val="FFFF00"/>
                </a:solidFill>
                <a:latin typeface="Arial" charset="0"/>
                <a:ea typeface="Arial" charset="0"/>
                <a:cs typeface="Arial" charset="0"/>
                <a:sym typeface="Cabin"/>
              </a:rPr>
              <a:t>for</a:t>
            </a:r>
            <a:r>
              <a:rPr lang="es-419" sz="3400" dirty="0">
                <a:solidFill>
                  <a:srgbClr val="00FF00"/>
                </a:solidFill>
                <a:latin typeface="Arial" charset="0"/>
                <a:ea typeface="Arial" charset="0"/>
                <a:cs typeface="Arial" charset="0"/>
                <a:sym typeface="Cabin"/>
              </a:rPr>
              <a:t> </a:t>
            </a:r>
            <a:r>
              <a:rPr lang="es-419" sz="3400" dirty="0">
                <a:solidFill>
                  <a:schemeClr val="lt1"/>
                </a:solidFill>
                <a:latin typeface="Arial" charset="0"/>
                <a:ea typeface="Arial" charset="0"/>
                <a:cs typeface="Arial" charset="0"/>
                <a:sym typeface="Cabin"/>
              </a:rPr>
              <a:t>para iterar a través de una </a:t>
            </a:r>
            <a:r>
              <a:rPr lang="es-419" sz="3400" dirty="0">
                <a:solidFill>
                  <a:srgbClr val="00FFFF"/>
                </a:solidFill>
                <a:latin typeface="Arial" charset="0"/>
                <a:ea typeface="Arial" charset="0"/>
                <a:cs typeface="Arial" charset="0"/>
                <a:sym typeface="Cabin"/>
              </a:rPr>
              <a:t>secuencia</a:t>
            </a:r>
          </a:p>
          <a:p>
            <a:pPr marL="749300" lvl="0" indent="-358394">
              <a:spcBef>
                <a:spcPts val="3500"/>
              </a:spcBef>
              <a:buClr>
                <a:schemeClr val="lt1"/>
              </a:buClr>
              <a:buSzPct val="100000"/>
              <a:buFont typeface="Cabin"/>
              <a:buChar char="•"/>
            </a:pPr>
            <a:r>
              <a:rPr lang="es-419" sz="3400" dirty="0">
                <a:solidFill>
                  <a:schemeClr val="lt1"/>
                </a:solidFill>
                <a:latin typeface="Arial" charset="0"/>
                <a:ea typeface="Arial" charset="0"/>
                <a:cs typeface="Arial" charset="0"/>
                <a:sym typeface="Cabin"/>
              </a:rPr>
              <a:t>Recuerda - una </a:t>
            </a:r>
            <a:r>
              <a:rPr lang="es-419" sz="3400" dirty="0">
                <a:solidFill>
                  <a:srgbClr val="00FFFF"/>
                </a:solidFill>
                <a:latin typeface="Arial" charset="0"/>
                <a:ea typeface="Arial" charset="0"/>
                <a:cs typeface="Arial" charset="0"/>
                <a:sym typeface="Cabin"/>
              </a:rPr>
              <a:t>secuencia</a:t>
            </a:r>
            <a:r>
              <a:rPr lang="es-419" sz="3400" dirty="0">
                <a:solidFill>
                  <a:schemeClr val="lt1"/>
                </a:solidFill>
                <a:latin typeface="Arial" charset="0"/>
                <a:ea typeface="Arial" charset="0"/>
                <a:cs typeface="Arial" charset="0"/>
                <a:sym typeface="Cabin"/>
              </a:rPr>
              <a:t> es un conjunto ordenado</a:t>
            </a:r>
          </a:p>
        </p:txBody>
      </p:sp>
      <p:sp>
        <p:nvSpPr>
          <p:cNvPr id="289" name="Shape 289"/>
          <p:cNvSpPr txBox="1"/>
          <p:nvPr/>
        </p:nvSpPr>
        <p:spPr>
          <a:xfrm>
            <a:off x="9102436" y="3490925"/>
            <a:ext cx="7003473" cy="2728500"/>
          </a:xfrm>
          <a:prstGeom prst="rect">
            <a:avLst/>
          </a:prstGeom>
          <a:noFill/>
          <a:ln>
            <a:noFill/>
          </a:ln>
        </p:spPr>
        <p:txBody>
          <a:bodyPr lIns="0" tIns="0" rIns="0" bIns="0" anchor="ctr" anchorCtr="0">
            <a:noAutofit/>
          </a:bodyPr>
          <a:lstStyle/>
          <a:p>
            <a:pPr lvl="0">
              <a:buClr>
                <a:srgbClr val="FF7F00"/>
              </a:buClr>
              <a:buSzPct val="25000"/>
            </a:pPr>
            <a:r>
              <a:rPr lang="es-419" sz="3400" dirty="0" err="1">
                <a:solidFill>
                  <a:srgbClr val="FF7F00"/>
                </a:solidFill>
                <a:latin typeface="Courier New"/>
                <a:ea typeface="Courier New"/>
                <a:cs typeface="Courier New"/>
                <a:sym typeface="Courier New"/>
              </a:rPr>
              <a:t>archivox</a:t>
            </a:r>
            <a:r>
              <a:rPr lang="es-419" sz="3400" dirty="0">
                <a:solidFill>
                  <a:schemeClr val="lt1"/>
                </a:solidFill>
                <a:latin typeface="Courier New"/>
                <a:ea typeface="Courier New"/>
                <a:cs typeface="Courier New"/>
                <a:sym typeface="Courier New"/>
              </a:rPr>
              <a:t> = </a:t>
            </a:r>
            <a:r>
              <a:rPr lang="es-419" sz="3400" dirty="0">
                <a:solidFill>
                  <a:srgbClr val="FF00FF"/>
                </a:solidFill>
                <a:latin typeface="Courier New"/>
                <a:ea typeface="Courier New"/>
                <a:cs typeface="Courier New"/>
                <a:sym typeface="Courier New"/>
              </a:rPr>
              <a:t>open</a:t>
            </a:r>
            <a:r>
              <a:rPr lang="es-419" sz="3400" dirty="0">
                <a:solidFill>
                  <a:schemeClr val="lt1"/>
                </a:solidFill>
                <a:latin typeface="Courier New"/>
                <a:ea typeface="Courier New"/>
                <a:cs typeface="Courier New"/>
                <a:sym typeface="Courier New"/>
              </a:rPr>
              <a:t>('mbox.txt')</a:t>
            </a:r>
          </a:p>
          <a:p>
            <a:pPr lvl="0">
              <a:buClr>
                <a:srgbClr val="FFFF00"/>
              </a:buClr>
              <a:buSzPct val="25000"/>
            </a:pPr>
            <a:r>
              <a:rPr lang="es-419" sz="3400" dirty="0" err="1">
                <a:solidFill>
                  <a:srgbClr val="FFFF00"/>
                </a:solidFill>
                <a:latin typeface="Courier New"/>
                <a:ea typeface="Courier New"/>
                <a:cs typeface="Courier New"/>
                <a:sym typeface="Courier New"/>
              </a:rPr>
              <a:t>for</a:t>
            </a:r>
            <a:r>
              <a:rPr lang="es-419" sz="3400" dirty="0">
                <a:solidFill>
                  <a:srgbClr val="00FF00"/>
                </a:solidFill>
                <a:latin typeface="Courier New"/>
                <a:ea typeface="Courier New"/>
                <a:cs typeface="Courier New"/>
                <a:sym typeface="Courier New"/>
              </a:rPr>
              <a:t> queso</a:t>
            </a:r>
            <a:r>
              <a:rPr lang="es-419" sz="3400" dirty="0">
                <a:solidFill>
                  <a:schemeClr val="lt1"/>
                </a:solidFill>
                <a:latin typeface="Courier New"/>
                <a:ea typeface="Courier New"/>
                <a:cs typeface="Courier New"/>
                <a:sym typeface="Courier New"/>
              </a:rPr>
              <a:t> </a:t>
            </a:r>
            <a:r>
              <a:rPr lang="es-419" sz="3400" dirty="0">
                <a:solidFill>
                  <a:srgbClr val="FFFF00"/>
                </a:solidFill>
                <a:latin typeface="Courier New"/>
                <a:ea typeface="Courier New"/>
                <a:cs typeface="Courier New"/>
                <a:sym typeface="Courier New"/>
              </a:rPr>
              <a:t>in</a:t>
            </a:r>
            <a:r>
              <a:rPr lang="es-419" sz="3400" dirty="0">
                <a:solidFill>
                  <a:schemeClr val="lt1"/>
                </a:solidFill>
                <a:latin typeface="Courier New"/>
                <a:ea typeface="Courier New"/>
                <a:cs typeface="Courier New"/>
                <a:sym typeface="Courier New"/>
              </a:rPr>
              <a:t> </a:t>
            </a:r>
            <a:r>
              <a:rPr lang="es-419" sz="3400" dirty="0" err="1">
                <a:solidFill>
                  <a:srgbClr val="FF7F00"/>
                </a:solidFill>
                <a:latin typeface="Courier New"/>
                <a:ea typeface="Courier New"/>
                <a:cs typeface="Courier New"/>
                <a:sym typeface="Courier New"/>
              </a:rPr>
              <a:t>archivox</a:t>
            </a:r>
            <a:r>
              <a:rPr lang="es-419" sz="3400" dirty="0">
                <a:solidFill>
                  <a:srgbClr val="FF7F00"/>
                </a:solidFill>
                <a:latin typeface="Courier New"/>
                <a:ea typeface="Courier New"/>
                <a:cs typeface="Courier New"/>
                <a:sym typeface="Courier New"/>
              </a:rPr>
              <a:t> </a:t>
            </a:r>
            <a:r>
              <a:rPr lang="es-419" sz="3400" dirty="0">
                <a:solidFill>
                  <a:schemeClr val="lt1"/>
                </a:solidFill>
                <a:latin typeface="Courier New"/>
                <a:ea typeface="Courier New"/>
                <a:cs typeface="Courier New"/>
                <a:sym typeface="Courier New"/>
              </a:rPr>
              <a:t>:</a:t>
            </a:r>
          </a:p>
          <a:p>
            <a:pPr lvl="0">
              <a:buClr>
                <a:schemeClr val="lt1"/>
              </a:buClr>
              <a:buSzPct val="25000"/>
            </a:pPr>
            <a:r>
              <a:rPr lang="es-419" sz="3400" dirty="0">
                <a:solidFill>
                  <a:schemeClr val="lt1"/>
                </a:solidFill>
                <a:latin typeface="Courier New"/>
                <a:ea typeface="Courier New"/>
                <a:cs typeface="Courier New"/>
                <a:sym typeface="Courier New"/>
              </a:rPr>
              <a:t>    </a:t>
            </a:r>
            <a:r>
              <a:rPr lang="es-419" sz="3400" dirty="0" err="1">
                <a:solidFill>
                  <a:srgbClr val="FFFF00"/>
                </a:solidFill>
                <a:latin typeface="Courier New"/>
                <a:ea typeface="Courier New"/>
                <a:cs typeface="Courier New"/>
                <a:sym typeface="Courier New"/>
              </a:rPr>
              <a:t>print</a:t>
            </a:r>
            <a:r>
              <a:rPr lang="es-419" sz="3400" dirty="0">
                <a:solidFill>
                  <a:schemeClr val="lt1"/>
                </a:solidFill>
                <a:latin typeface="Courier New"/>
                <a:ea typeface="Courier New"/>
                <a:cs typeface="Courier New"/>
                <a:sym typeface="Courier New"/>
              </a:rPr>
              <a:t>(</a:t>
            </a:r>
            <a:r>
              <a:rPr lang="es-419" sz="3400" dirty="0">
                <a:solidFill>
                  <a:srgbClr val="00FF00"/>
                </a:solidFill>
                <a:latin typeface="Courier New"/>
                <a:ea typeface="Courier New"/>
                <a:cs typeface="Courier New"/>
                <a:sym typeface="Courier New"/>
              </a:rPr>
              <a:t>queso</a:t>
            </a:r>
            <a:r>
              <a:rPr lang="es-419" sz="3400" dirty="0">
                <a:solidFill>
                  <a:schemeClr val="bg1"/>
                </a:solidFill>
                <a:latin typeface="Courier New"/>
                <a:ea typeface="Courier New"/>
                <a:cs typeface="Courier New"/>
                <a:sym typeface="Courier New"/>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Conteo</a:t>
            </a:r>
            <a:r>
              <a:rPr lang="en-US" sz="7600" u="none" strike="noStrike" cap="none" dirty="0">
                <a:solidFill>
                  <a:srgbClr val="FFD966"/>
                </a:solidFill>
                <a:latin typeface="Arial" charset="0"/>
                <a:ea typeface="Arial" charset="0"/>
                <a:cs typeface="Arial" charset="0"/>
                <a:sym typeface="Cabin"/>
              </a:rPr>
              <a:t> de </a:t>
            </a:r>
            <a:r>
              <a:rPr lang="en-US" sz="7600" u="none" strike="noStrike" cap="none" dirty="0" err="1">
                <a:solidFill>
                  <a:srgbClr val="FFD966"/>
                </a:solidFill>
                <a:latin typeface="Arial" charset="0"/>
                <a:ea typeface="Arial" charset="0"/>
                <a:cs typeface="Arial" charset="0"/>
                <a:sym typeface="Cabin"/>
              </a:rPr>
              <a:t>Líneas</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en</a:t>
            </a:r>
            <a:r>
              <a:rPr lang="en-US" sz="7600" u="none" strike="noStrike" cap="none" dirty="0">
                <a:solidFill>
                  <a:srgbClr val="FFD966"/>
                </a:solidFill>
                <a:latin typeface="Arial" charset="0"/>
                <a:ea typeface="Arial" charset="0"/>
                <a:cs typeface="Arial" charset="0"/>
                <a:sym typeface="Cabin"/>
              </a:rPr>
              <a:t> un </a:t>
            </a:r>
            <a:r>
              <a:rPr lang="en-US" sz="7600" u="none" strike="noStrike" cap="none" dirty="0" err="1">
                <a:solidFill>
                  <a:srgbClr val="FFD966"/>
                </a:solidFill>
                <a:latin typeface="Arial" charset="0"/>
                <a:ea typeface="Arial" charset="0"/>
                <a:cs typeface="Arial" charset="0"/>
                <a:sym typeface="Cabin"/>
              </a:rPr>
              <a:t>Archivo</a:t>
            </a:r>
            <a:endParaRPr lang="en-US" sz="7600" u="none" strike="noStrike" cap="none" dirty="0">
              <a:solidFill>
                <a:srgbClr val="FFD966"/>
              </a:solidFill>
              <a:latin typeface="Arial" charset="0"/>
              <a:ea typeface="Arial" charset="0"/>
              <a:cs typeface="Arial" charset="0"/>
              <a:sym typeface="Cabin"/>
            </a:endParaRPr>
          </a:p>
        </p:txBody>
      </p:sp>
      <p:sp>
        <p:nvSpPr>
          <p:cNvPr id="295" name="Shape 295"/>
          <p:cNvSpPr txBox="1">
            <a:spLocks noGrp="1"/>
          </p:cNvSpPr>
          <p:nvPr>
            <p:ph idx="1"/>
          </p:nvPr>
        </p:nvSpPr>
        <p:spPr>
          <a:xfrm>
            <a:off x="906319" y="2603500"/>
            <a:ext cx="6873875" cy="4787209"/>
          </a:xfrm>
          <a:prstGeom prst="rect">
            <a:avLst/>
          </a:prstGeom>
          <a:noFill/>
          <a:ln>
            <a:noFill/>
          </a:ln>
        </p:spPr>
        <p:txBody>
          <a:bodyPr lIns="38100" tIns="38100" rIns="38100" bIns="38100" anchor="ctr" anchorCtr="0">
            <a:noAutofit/>
          </a:bodyPr>
          <a:lstStyle/>
          <a:p>
            <a:pPr marL="749300" lvl="0" indent="-358394">
              <a:spcBef>
                <a:spcPts val="0"/>
              </a:spcBef>
              <a:buClr>
                <a:schemeClr val="lt1"/>
              </a:buClr>
              <a:buSzPct val="100000"/>
              <a:buFont typeface="Cabin"/>
              <a:buChar char="•"/>
            </a:pPr>
            <a:r>
              <a:rPr lang="es-419" sz="3400" dirty="0">
                <a:solidFill>
                  <a:schemeClr val="lt1"/>
                </a:solidFill>
                <a:latin typeface="Arial" charset="0"/>
                <a:ea typeface="Arial" charset="0"/>
                <a:cs typeface="Arial" charset="0"/>
                <a:sym typeface="Cabin"/>
              </a:rPr>
              <a:t>Abre un </a:t>
            </a:r>
            <a:r>
              <a:rPr lang="es-419" sz="3400" dirty="0">
                <a:solidFill>
                  <a:srgbClr val="00FF00"/>
                </a:solidFill>
                <a:latin typeface="Arial" charset="0"/>
                <a:ea typeface="Arial" charset="0"/>
                <a:cs typeface="Arial" charset="0"/>
                <a:sym typeface="Cabin"/>
              </a:rPr>
              <a:t>archivo</a:t>
            </a:r>
            <a:r>
              <a:rPr lang="es-419" sz="3400" dirty="0">
                <a:solidFill>
                  <a:schemeClr val="lt1"/>
                </a:solidFill>
                <a:latin typeface="Arial" charset="0"/>
                <a:ea typeface="Arial" charset="0"/>
                <a:cs typeface="Arial" charset="0"/>
                <a:sym typeface="Cabin"/>
              </a:rPr>
              <a:t> en modo de lectura</a:t>
            </a:r>
          </a:p>
          <a:p>
            <a:pPr marL="749300" lvl="0" indent="-358394">
              <a:spcBef>
                <a:spcPts val="3500"/>
              </a:spcBef>
              <a:buClr>
                <a:schemeClr val="lt1"/>
              </a:buClr>
              <a:buSzPct val="100000"/>
              <a:buFont typeface="Cabin"/>
              <a:buChar char="•"/>
            </a:pPr>
            <a:r>
              <a:rPr lang="es-419" sz="3400" dirty="0">
                <a:solidFill>
                  <a:schemeClr val="lt1"/>
                </a:solidFill>
                <a:latin typeface="Arial" charset="0"/>
                <a:ea typeface="Arial" charset="0"/>
                <a:cs typeface="Arial" charset="0"/>
                <a:sym typeface="Cabin"/>
              </a:rPr>
              <a:t>Utiliza un bucle </a:t>
            </a:r>
            <a:r>
              <a:rPr lang="es-419" sz="3400" dirty="0" err="1">
                <a:solidFill>
                  <a:srgbClr val="FFFF00"/>
                </a:solidFill>
                <a:latin typeface="Arial" charset="0"/>
                <a:ea typeface="Arial" charset="0"/>
                <a:cs typeface="Arial" charset="0"/>
                <a:sym typeface="Cabin"/>
              </a:rPr>
              <a:t>for</a:t>
            </a:r>
            <a:r>
              <a:rPr lang="es-419" sz="3400" dirty="0">
                <a:solidFill>
                  <a:schemeClr val="lt1"/>
                </a:solidFill>
                <a:latin typeface="Arial" charset="0"/>
                <a:ea typeface="Arial" charset="0"/>
                <a:cs typeface="Arial" charset="0"/>
                <a:sym typeface="Cabin"/>
              </a:rPr>
              <a:t> para leer cada línea</a:t>
            </a:r>
          </a:p>
          <a:p>
            <a:pPr marL="749300" lvl="0" indent="-358394">
              <a:spcBef>
                <a:spcPts val="3500"/>
              </a:spcBef>
              <a:buClr>
                <a:srgbClr val="FF7F00"/>
              </a:buClr>
              <a:buSzPct val="100000"/>
              <a:buFont typeface="Cabin"/>
              <a:buChar char="•"/>
            </a:pPr>
            <a:r>
              <a:rPr lang="es-419" sz="3400" dirty="0">
                <a:solidFill>
                  <a:srgbClr val="FF7F00"/>
                </a:solidFill>
                <a:latin typeface="Arial" charset="0"/>
                <a:ea typeface="Arial" charset="0"/>
                <a:cs typeface="Arial" charset="0"/>
                <a:sym typeface="Cabin"/>
              </a:rPr>
              <a:t>Cuenta</a:t>
            </a:r>
            <a:r>
              <a:rPr lang="es-419" sz="3400" dirty="0">
                <a:solidFill>
                  <a:schemeClr val="lt1"/>
                </a:solidFill>
                <a:latin typeface="Arial" charset="0"/>
                <a:ea typeface="Arial" charset="0"/>
                <a:cs typeface="Arial" charset="0"/>
                <a:sym typeface="Cabin"/>
              </a:rPr>
              <a:t> las líneas e imprime el número total de líneas</a:t>
            </a:r>
          </a:p>
        </p:txBody>
      </p:sp>
      <p:sp>
        <p:nvSpPr>
          <p:cNvPr id="296" name="Shape 296"/>
          <p:cNvSpPr txBox="1"/>
          <p:nvPr/>
        </p:nvSpPr>
        <p:spPr>
          <a:xfrm>
            <a:off x="8226427" y="2819350"/>
            <a:ext cx="8029573" cy="4787999"/>
          </a:xfrm>
          <a:prstGeom prst="rect">
            <a:avLst/>
          </a:prstGeom>
          <a:noFill/>
          <a:ln>
            <a:noFill/>
          </a:ln>
        </p:spPr>
        <p:txBody>
          <a:bodyPr lIns="0" tIns="0" rIns="0" bIns="0" anchor="ctr" anchorCtr="0">
            <a:noAutofit/>
          </a:bodyPr>
          <a:lstStyle/>
          <a:p>
            <a:pPr lvl="0">
              <a:buClr>
                <a:srgbClr val="00FF00"/>
              </a:buClr>
              <a:buSzPct val="25000"/>
            </a:pPr>
            <a:r>
              <a:rPr lang="es-419" sz="3000" dirty="0" err="1">
                <a:solidFill>
                  <a:srgbClr val="00FF00"/>
                </a:solidFill>
                <a:latin typeface="Courier New"/>
                <a:ea typeface="Courier New"/>
                <a:cs typeface="Courier New"/>
                <a:sym typeface="Courier New"/>
              </a:rPr>
              <a:t>man_a</a:t>
            </a:r>
            <a:r>
              <a:rPr lang="es-419" sz="3000" dirty="0">
                <a:solidFill>
                  <a:schemeClr val="lt1"/>
                </a:solidFill>
                <a:latin typeface="Courier New"/>
                <a:ea typeface="Courier New"/>
                <a:cs typeface="Courier New"/>
                <a:sym typeface="Courier New"/>
              </a:rPr>
              <a:t> = </a:t>
            </a:r>
            <a:r>
              <a:rPr lang="es-419" sz="3000" dirty="0">
                <a:solidFill>
                  <a:srgbClr val="FF00FF"/>
                </a:solidFill>
                <a:latin typeface="Courier New"/>
                <a:ea typeface="Courier New"/>
                <a:cs typeface="Courier New"/>
                <a:sym typeface="Courier New"/>
              </a:rPr>
              <a:t>open</a:t>
            </a:r>
            <a:r>
              <a:rPr lang="es-419" sz="3000" dirty="0">
                <a:solidFill>
                  <a:schemeClr val="lt1"/>
                </a:solidFill>
                <a:latin typeface="Courier New"/>
                <a:ea typeface="Courier New"/>
                <a:cs typeface="Courier New"/>
                <a:sym typeface="Courier New"/>
              </a:rPr>
              <a:t>('mbox.txt’)</a:t>
            </a:r>
          </a:p>
          <a:p>
            <a:pPr lvl="0">
              <a:buClr>
                <a:srgbClr val="FF7F00"/>
              </a:buClr>
              <a:buSzPct val="25000"/>
            </a:pPr>
            <a:r>
              <a:rPr lang="es-419" sz="3000" dirty="0">
                <a:solidFill>
                  <a:srgbClr val="FF7F00"/>
                </a:solidFill>
                <a:latin typeface="Courier New"/>
                <a:ea typeface="Courier New"/>
                <a:cs typeface="Courier New"/>
                <a:sym typeface="Courier New"/>
              </a:rPr>
              <a:t>contador</a:t>
            </a:r>
            <a:r>
              <a:rPr lang="es-419" sz="3000" dirty="0">
                <a:solidFill>
                  <a:schemeClr val="lt1"/>
                </a:solidFill>
                <a:latin typeface="Courier New"/>
                <a:ea typeface="Courier New"/>
                <a:cs typeface="Courier New"/>
                <a:sym typeface="Courier New"/>
              </a:rPr>
              <a:t> = 0</a:t>
            </a:r>
          </a:p>
          <a:p>
            <a:pPr lvl="0">
              <a:buClr>
                <a:srgbClr val="FFFF00"/>
              </a:buClr>
              <a:buSzPct val="25000"/>
            </a:pPr>
            <a:r>
              <a:rPr lang="es-419" sz="3000" dirty="0" err="1">
                <a:solidFill>
                  <a:srgbClr val="FFFF00"/>
                </a:solidFill>
                <a:latin typeface="Courier New"/>
                <a:ea typeface="Courier New"/>
                <a:cs typeface="Courier New"/>
                <a:sym typeface="Courier New"/>
              </a:rPr>
              <a:t>for</a:t>
            </a: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linea</a:t>
            </a: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in</a:t>
            </a: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man_a</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a:solidFill>
                  <a:srgbClr val="FF7F00"/>
                </a:solidFill>
                <a:latin typeface="Courier New"/>
                <a:ea typeface="Courier New"/>
                <a:cs typeface="Courier New"/>
                <a:sym typeface="Courier New"/>
              </a:rPr>
              <a:t>contador</a:t>
            </a:r>
            <a:r>
              <a:rPr lang="es-419" sz="3000" dirty="0">
                <a:solidFill>
                  <a:schemeClr val="lt1"/>
                </a:solidFill>
                <a:latin typeface="Courier New"/>
                <a:ea typeface="Courier New"/>
                <a:cs typeface="Courier New"/>
                <a:sym typeface="Courier New"/>
              </a:rPr>
              <a:t> = </a:t>
            </a:r>
            <a:r>
              <a:rPr lang="es-419" sz="3000" dirty="0">
                <a:solidFill>
                  <a:srgbClr val="FF7F00"/>
                </a:solidFill>
                <a:latin typeface="Courier New"/>
                <a:ea typeface="Courier New"/>
                <a:cs typeface="Courier New"/>
                <a:sym typeface="Courier New"/>
              </a:rPr>
              <a:t>contador</a:t>
            </a:r>
            <a:r>
              <a:rPr lang="es-419" sz="3000" dirty="0">
                <a:solidFill>
                  <a:schemeClr val="lt1"/>
                </a:solidFill>
                <a:latin typeface="Courier New"/>
                <a:ea typeface="Courier New"/>
                <a:cs typeface="Courier New"/>
                <a:sym typeface="Courier New"/>
              </a:rPr>
              <a:t> + 1</a:t>
            </a:r>
          </a:p>
          <a:p>
            <a:pPr lvl="0">
              <a:buClr>
                <a:srgbClr val="FFFF00"/>
              </a:buClr>
              <a:buSzPct val="25000"/>
            </a:pPr>
            <a:r>
              <a:rPr lang="es-419" sz="3000" dirty="0" err="1">
                <a:solidFill>
                  <a:srgbClr val="FFFF00"/>
                </a:solidFill>
                <a:latin typeface="Courier New"/>
                <a:ea typeface="Courier New"/>
                <a:cs typeface="Courier New"/>
                <a:sym typeface="Courier New"/>
              </a:rPr>
              <a:t>print</a:t>
            </a:r>
            <a:r>
              <a:rPr lang="es-419" sz="3000" dirty="0">
                <a:solidFill>
                  <a:schemeClr val="lt1"/>
                </a:solidFill>
                <a:latin typeface="Courier New"/>
                <a:ea typeface="Courier New"/>
                <a:cs typeface="Courier New"/>
                <a:sym typeface="Courier New"/>
              </a:rPr>
              <a:t>('Total de Líneas:', </a:t>
            </a:r>
            <a:r>
              <a:rPr lang="es-419" sz="3000" dirty="0">
                <a:solidFill>
                  <a:srgbClr val="FF7F00"/>
                </a:solidFill>
                <a:latin typeface="Courier New"/>
                <a:ea typeface="Courier New"/>
                <a:cs typeface="Courier New"/>
                <a:sym typeface="Courier New"/>
              </a:rPr>
              <a:t>contador</a:t>
            </a:r>
            <a:r>
              <a:rPr lang="es-419" sz="3000" dirty="0">
                <a:solidFill>
                  <a:schemeClr val="bg1"/>
                </a:solidFill>
                <a:latin typeface="Courier New"/>
                <a:ea typeface="Courier New"/>
                <a:cs typeface="Courier New"/>
                <a:sym typeface="Courier New"/>
              </a:rPr>
              <a:t>)</a:t>
            </a:r>
          </a:p>
          <a:p>
            <a:pPr lvl="0" algn="ctr"/>
            <a:endParaRPr lang="es-419" sz="3000" dirty="0">
              <a:solidFill>
                <a:srgbClr val="FF7F00"/>
              </a:solidFill>
              <a:latin typeface="Courier New"/>
              <a:ea typeface="Courier New"/>
              <a:cs typeface="Courier New"/>
              <a:sym typeface="Courier New"/>
            </a:endParaRPr>
          </a:p>
          <a:p>
            <a:pPr lvl="0" algn="ctr"/>
            <a:endParaRPr lang="es-419" sz="3000" dirty="0">
              <a:solidFill>
                <a:srgbClr val="FF7F00"/>
              </a:solidFill>
              <a:latin typeface="Courier New"/>
              <a:ea typeface="Courier New"/>
              <a:cs typeface="Courier New"/>
              <a:sym typeface="Courier New"/>
            </a:endParaRPr>
          </a:p>
          <a:p>
            <a:pPr lvl="0">
              <a:buClr>
                <a:schemeClr val="lt1"/>
              </a:buClr>
              <a:buSzPct val="25000"/>
            </a:pPr>
            <a:r>
              <a:rPr lang="es-419" sz="3000" dirty="0">
                <a:solidFill>
                  <a:schemeClr val="lt1"/>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python</a:t>
            </a:r>
            <a:r>
              <a:rPr lang="es-419" sz="3000" dirty="0">
                <a:solidFill>
                  <a:srgbClr val="00FF00"/>
                </a:solidFill>
                <a:latin typeface="Courier New"/>
                <a:ea typeface="Courier New"/>
                <a:cs typeface="Courier New"/>
                <a:sym typeface="Courier New"/>
              </a:rPr>
              <a:t> abrir.py</a:t>
            </a:r>
          </a:p>
          <a:p>
            <a:pPr lvl="0">
              <a:buClr>
                <a:schemeClr val="lt1"/>
              </a:buClr>
              <a:buSzPct val="25000"/>
            </a:pPr>
            <a:r>
              <a:rPr lang="es-419" sz="3000" dirty="0">
                <a:solidFill>
                  <a:schemeClr val="lt1"/>
                </a:solidFill>
                <a:latin typeface="Courier New"/>
                <a:ea typeface="Courier New"/>
                <a:cs typeface="Courier New"/>
                <a:sym typeface="Courier New"/>
              </a:rPr>
              <a:t>Total de Líneas: 132045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Leyendo</a:t>
            </a:r>
            <a:r>
              <a:rPr lang="en-US" sz="7600" u="none" strike="noStrike" cap="none" dirty="0">
                <a:solidFill>
                  <a:srgbClr val="FFD966"/>
                </a:solidFill>
                <a:latin typeface="Arial" charset="0"/>
                <a:ea typeface="Arial" charset="0"/>
                <a:cs typeface="Arial" charset="0"/>
                <a:sym typeface="Cabin"/>
              </a:rPr>
              <a:t> el </a:t>
            </a:r>
            <a:r>
              <a:rPr lang="en-US" sz="7600" u="none" strike="noStrike" cap="none" dirty="0" err="1">
                <a:solidFill>
                  <a:srgbClr val="FFD966"/>
                </a:solidFill>
                <a:latin typeface="Arial" charset="0"/>
                <a:ea typeface="Arial" charset="0"/>
                <a:cs typeface="Arial" charset="0"/>
                <a:sym typeface="Cabin"/>
              </a:rPr>
              <a:t>Archivo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Entero</a:t>
            </a:r>
            <a:r>
              <a:rPr lang="en-US" sz="7600" u="none" strike="noStrike" cap="none" dirty="0">
                <a:solidFill>
                  <a:srgbClr val="FFD966"/>
                </a:solidFill>
                <a:latin typeface="Arial" charset="0"/>
                <a:ea typeface="Arial" charset="0"/>
                <a:cs typeface="Arial" charset="0"/>
                <a:sym typeface="Cabin"/>
              </a:rPr>
              <a:t>*</a:t>
            </a:r>
          </a:p>
        </p:txBody>
      </p:sp>
      <p:sp>
        <p:nvSpPr>
          <p:cNvPr id="302" name="Shape 302"/>
          <p:cNvSpPr txBox="1">
            <a:spLocks noGrp="1"/>
          </p:cNvSpPr>
          <p:nvPr>
            <p:ph idx="1"/>
          </p:nvPr>
        </p:nvSpPr>
        <p:spPr>
          <a:xfrm>
            <a:off x="1155700" y="2603500"/>
            <a:ext cx="5145088" cy="3345677"/>
          </a:xfrm>
          <a:prstGeom prst="rect">
            <a:avLst/>
          </a:prstGeom>
          <a:noFill/>
          <a:ln>
            <a:noFill/>
          </a:ln>
        </p:spPr>
        <p:txBody>
          <a:bodyPr lIns="38100" tIns="38100" rIns="38100" bIns="38100" anchor="ctr" anchorCtr="0">
            <a:noAutofit/>
          </a:bodyPr>
          <a:lstStyle/>
          <a:p>
            <a:pPr marL="390906" lvl="0">
              <a:spcBef>
                <a:spcPts val="0"/>
              </a:spcBef>
              <a:buClr>
                <a:schemeClr val="lt1"/>
              </a:buClr>
              <a:buSzPct val="100000"/>
            </a:pPr>
            <a:r>
              <a:rPr lang="es-419" sz="3400" dirty="0">
                <a:solidFill>
                  <a:schemeClr val="lt1"/>
                </a:solidFill>
                <a:latin typeface="Arial" charset="0"/>
                <a:ea typeface="Arial" charset="0"/>
                <a:cs typeface="Arial" charset="0"/>
                <a:sym typeface="Cabin"/>
              </a:rPr>
              <a:t>Podemos </a:t>
            </a:r>
            <a:r>
              <a:rPr lang="es-419" sz="3400" dirty="0">
                <a:solidFill>
                  <a:srgbClr val="FF7F00"/>
                </a:solidFill>
                <a:latin typeface="Arial" charset="0"/>
                <a:ea typeface="Arial" charset="0"/>
                <a:cs typeface="Arial" charset="0"/>
                <a:sym typeface="Cabin"/>
              </a:rPr>
              <a:t>leer</a:t>
            </a:r>
            <a:r>
              <a:rPr lang="es-419" sz="3400" dirty="0">
                <a:solidFill>
                  <a:schemeClr val="lt1"/>
                </a:solidFill>
                <a:latin typeface="Arial" charset="0"/>
                <a:ea typeface="Arial" charset="0"/>
                <a:cs typeface="Arial" charset="0"/>
                <a:sym typeface="Cabin"/>
              </a:rPr>
              <a:t> un archivo entero (saltos de líneas y todo lo demás) dentro de una </a:t>
            </a:r>
            <a:r>
              <a:rPr lang="es-419" sz="3400" dirty="0">
                <a:solidFill>
                  <a:srgbClr val="00FFFF"/>
                </a:solidFill>
                <a:latin typeface="Arial" charset="0"/>
                <a:ea typeface="Arial" charset="0"/>
                <a:cs typeface="Arial" charset="0"/>
                <a:sym typeface="Cabin"/>
              </a:rPr>
              <a:t>sola cadena</a:t>
            </a:r>
          </a:p>
        </p:txBody>
      </p:sp>
      <p:sp>
        <p:nvSpPr>
          <p:cNvPr id="303" name="Shape 303"/>
          <p:cNvSpPr txBox="1"/>
          <p:nvPr/>
        </p:nvSpPr>
        <p:spPr>
          <a:xfrm>
            <a:off x="7449875" y="2671475"/>
            <a:ext cx="8280600" cy="3464699"/>
          </a:xfrm>
          <a:prstGeom prst="rect">
            <a:avLst/>
          </a:prstGeom>
          <a:noFill/>
          <a:ln>
            <a:noFill/>
          </a:ln>
        </p:spPr>
        <p:txBody>
          <a:bodyPr lIns="0" tIns="0" rIns="0" bIns="0" anchor="ctr" anchorCtr="0">
            <a:noAutofit/>
          </a:bodyPr>
          <a:lstStyle/>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00FF00"/>
                </a:solidFill>
                <a:latin typeface="Courier New"/>
                <a:ea typeface="Courier New"/>
                <a:cs typeface="Courier New"/>
                <a:sym typeface="Courier New"/>
              </a:rPr>
              <a:t>man_a</a:t>
            </a:r>
            <a:r>
              <a:rPr lang="es-419" sz="3000" dirty="0">
                <a:solidFill>
                  <a:schemeClr val="lt1"/>
                </a:solidFill>
                <a:latin typeface="Courier New"/>
                <a:ea typeface="Courier New"/>
                <a:cs typeface="Courier New"/>
                <a:sym typeface="Courier New"/>
              </a:rPr>
              <a:t> = </a:t>
            </a:r>
            <a:r>
              <a:rPr lang="es-419" sz="3000" dirty="0">
                <a:solidFill>
                  <a:srgbClr val="FF00FF"/>
                </a:solidFill>
                <a:latin typeface="Courier New"/>
                <a:ea typeface="Courier New"/>
                <a:cs typeface="Courier New"/>
                <a:sym typeface="Courier New"/>
              </a:rPr>
              <a:t>open</a:t>
            </a:r>
            <a:r>
              <a:rPr lang="es-419" sz="3000" dirty="0">
                <a:solidFill>
                  <a:schemeClr val="lt1"/>
                </a:solidFill>
                <a:latin typeface="Courier New"/>
                <a:ea typeface="Courier New"/>
                <a:cs typeface="Courier New"/>
                <a:sym typeface="Courier New"/>
              </a:rPr>
              <a:t>('mbox-short.txt')</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00FFFF"/>
                </a:solidFill>
                <a:latin typeface="Courier New"/>
                <a:ea typeface="Courier New"/>
                <a:cs typeface="Courier New"/>
                <a:sym typeface="Courier New"/>
              </a:rPr>
              <a:t>ent</a:t>
            </a:r>
            <a:r>
              <a:rPr lang="es-419" sz="3000" dirty="0">
                <a:solidFill>
                  <a:schemeClr val="lt1"/>
                </a:solidFill>
                <a:latin typeface="Courier New"/>
                <a:ea typeface="Courier New"/>
                <a:cs typeface="Courier New"/>
                <a:sym typeface="Courier New"/>
              </a:rPr>
              <a:t> = </a:t>
            </a:r>
            <a:r>
              <a:rPr lang="es-419" sz="3000" dirty="0" err="1">
                <a:solidFill>
                  <a:srgbClr val="00FF00"/>
                </a:solidFill>
                <a:latin typeface="Courier New"/>
                <a:ea typeface="Courier New"/>
                <a:cs typeface="Courier New"/>
                <a:sym typeface="Courier New"/>
              </a:rPr>
              <a:t>man_a</a:t>
            </a:r>
            <a:r>
              <a:rPr lang="es-419" sz="3000" dirty="0" err="1">
                <a:solidFill>
                  <a:srgbClr val="FF7F00"/>
                </a:solidFill>
                <a:latin typeface="Courier New"/>
                <a:ea typeface="Courier New"/>
                <a:cs typeface="Courier New"/>
                <a:sym typeface="Courier New"/>
              </a:rPr>
              <a:t>.read</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chemeClr val="lt1"/>
                </a:solidFill>
                <a:latin typeface="Courier New"/>
                <a:ea typeface="Courier New"/>
                <a:cs typeface="Courier New"/>
                <a:sym typeface="Courier New"/>
              </a:rPr>
              <a:t>(</a:t>
            </a:r>
            <a:r>
              <a:rPr lang="es-419" sz="3000" dirty="0" err="1">
                <a:solidFill>
                  <a:srgbClr val="FF00FF"/>
                </a:solidFill>
                <a:latin typeface="Courier New"/>
                <a:ea typeface="Courier New"/>
                <a:cs typeface="Courier New"/>
                <a:sym typeface="Courier New"/>
              </a:rPr>
              <a:t>len</a:t>
            </a:r>
            <a:r>
              <a:rPr lang="es-419" sz="3000" dirty="0">
                <a:solidFill>
                  <a:schemeClr val="lt1"/>
                </a:solidFill>
                <a:latin typeface="Courier New"/>
                <a:ea typeface="Courier New"/>
                <a:cs typeface="Courier New"/>
                <a:sym typeface="Courier New"/>
              </a:rPr>
              <a:t>(</a:t>
            </a:r>
            <a:r>
              <a:rPr lang="es-419" sz="3000" dirty="0" err="1">
                <a:solidFill>
                  <a:srgbClr val="00FFFF"/>
                </a:solidFill>
                <a:latin typeface="Courier New"/>
                <a:ea typeface="Courier New"/>
                <a:cs typeface="Courier New"/>
                <a:sym typeface="Courier New"/>
              </a:rPr>
              <a:t>ent</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94626</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chemeClr val="lt1"/>
                </a:solidFill>
                <a:latin typeface="Courier New"/>
                <a:ea typeface="Courier New"/>
                <a:cs typeface="Courier New"/>
                <a:sym typeface="Courier New"/>
              </a:rPr>
              <a:t>(</a:t>
            </a:r>
            <a:r>
              <a:rPr lang="es-419" sz="3000" dirty="0" err="1">
                <a:solidFill>
                  <a:srgbClr val="00FFFF"/>
                </a:solidFill>
                <a:latin typeface="Courier New"/>
                <a:ea typeface="Courier New"/>
                <a:cs typeface="Courier New"/>
                <a:sym typeface="Courier New"/>
              </a:rPr>
              <a:t>ent</a:t>
            </a:r>
            <a:r>
              <a:rPr lang="es-419" sz="3000" dirty="0">
                <a:solidFill>
                  <a:schemeClr val="lt1"/>
                </a:solidFill>
                <a:latin typeface="Courier New"/>
                <a:ea typeface="Courier New"/>
                <a:cs typeface="Courier New"/>
                <a:sym typeface="Courier New"/>
              </a:rPr>
              <a:t>[:20])</a:t>
            </a:r>
          </a:p>
          <a:p>
            <a:pPr lvl="0">
              <a:buClr>
                <a:schemeClr val="lt1"/>
              </a:buClr>
              <a:buSzPct val="25000"/>
            </a:pPr>
            <a:r>
              <a:rPr lang="es-419" sz="3000" dirty="0" err="1">
                <a:solidFill>
                  <a:schemeClr val="lt1"/>
                </a:solidFill>
                <a:latin typeface="Courier New"/>
                <a:ea typeface="Courier New"/>
                <a:cs typeface="Courier New"/>
                <a:sym typeface="Courier New"/>
              </a:rPr>
              <a:t>From</a:t>
            </a:r>
            <a:r>
              <a:rPr lang="es-419" sz="3000" dirty="0">
                <a:solidFill>
                  <a:schemeClr val="lt1"/>
                </a:solidFill>
                <a:latin typeface="Courier New"/>
                <a:ea typeface="Courier New"/>
                <a:cs typeface="Courier New"/>
                <a:sym typeface="Courier New"/>
              </a:rPr>
              <a:t> </a:t>
            </a:r>
            <a:r>
              <a:rPr lang="es-419" sz="3000" dirty="0" err="1">
                <a:solidFill>
                  <a:schemeClr val="lt1"/>
                </a:solidFill>
                <a:latin typeface="Courier New"/>
                <a:ea typeface="Courier New"/>
                <a:cs typeface="Courier New"/>
                <a:sym typeface="Courier New"/>
              </a:rPr>
              <a:t>stephen.marquar</a:t>
            </a:r>
            <a:endParaRPr lang="es-419" sz="3000" dirty="0">
              <a:solidFill>
                <a:schemeClr val="lt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187036" y="905084"/>
            <a:ext cx="15856528"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Búsqueda</a:t>
            </a:r>
            <a:r>
              <a:rPr lang="en-US" sz="7600" u="none" strike="noStrike" cap="none" dirty="0">
                <a:solidFill>
                  <a:srgbClr val="FFD966"/>
                </a:solidFill>
                <a:latin typeface="Arial" charset="0"/>
                <a:ea typeface="Arial" charset="0"/>
                <a:cs typeface="Arial" charset="0"/>
                <a:sym typeface="Cabin"/>
              </a:rPr>
              <a:t> a </a:t>
            </a:r>
            <a:r>
              <a:rPr lang="en-US" sz="7600" u="none" strike="noStrike" cap="none" dirty="0" err="1">
                <a:solidFill>
                  <a:srgbClr val="FFD966"/>
                </a:solidFill>
                <a:latin typeface="Arial" charset="0"/>
                <a:ea typeface="Arial" charset="0"/>
                <a:cs typeface="Arial" charset="0"/>
                <a:sym typeface="Cabin"/>
              </a:rPr>
              <a:t>Través</a:t>
            </a:r>
            <a:r>
              <a:rPr lang="en-US" sz="7600" u="none" strike="noStrike" cap="none" dirty="0">
                <a:solidFill>
                  <a:srgbClr val="FFD966"/>
                </a:solidFill>
                <a:latin typeface="Arial" charset="0"/>
                <a:ea typeface="Arial" charset="0"/>
                <a:cs typeface="Arial" charset="0"/>
                <a:sym typeface="Cabin"/>
              </a:rPr>
              <a:t> de un </a:t>
            </a:r>
            <a:r>
              <a:rPr lang="en-US" sz="7600" u="none" strike="noStrike" cap="none" dirty="0" err="1">
                <a:solidFill>
                  <a:srgbClr val="FFD966"/>
                </a:solidFill>
                <a:latin typeface="Arial" charset="0"/>
                <a:ea typeface="Arial" charset="0"/>
                <a:cs typeface="Arial" charset="0"/>
                <a:sym typeface="Cabin"/>
              </a:rPr>
              <a:t>Archivo</a:t>
            </a:r>
            <a:endParaRPr lang="en-US" sz="7600" u="none" strike="noStrike" cap="none" dirty="0">
              <a:solidFill>
                <a:srgbClr val="FFD966"/>
              </a:solidFill>
              <a:latin typeface="Arial" charset="0"/>
              <a:ea typeface="Arial" charset="0"/>
              <a:cs typeface="Arial" charset="0"/>
              <a:sym typeface="Cabin"/>
            </a:endParaRPr>
          </a:p>
        </p:txBody>
      </p:sp>
      <p:sp>
        <p:nvSpPr>
          <p:cNvPr id="309" name="Shape 309"/>
          <p:cNvSpPr txBox="1">
            <a:spLocks noGrp="1"/>
          </p:cNvSpPr>
          <p:nvPr>
            <p:ph idx="1"/>
          </p:nvPr>
        </p:nvSpPr>
        <p:spPr>
          <a:xfrm>
            <a:off x="1155700" y="2892894"/>
            <a:ext cx="6116638" cy="2890719"/>
          </a:xfrm>
          <a:prstGeom prst="rect">
            <a:avLst/>
          </a:prstGeom>
          <a:noFill/>
          <a:ln>
            <a:noFill/>
          </a:ln>
        </p:spPr>
        <p:txBody>
          <a:bodyPr lIns="38100" tIns="38100" rIns="38100" bIns="38100" anchor="ctr" anchorCtr="0">
            <a:noAutofit/>
          </a:bodyPr>
          <a:lstStyle/>
          <a:p>
            <a:pPr marL="390906" lvl="0">
              <a:spcBef>
                <a:spcPts val="0"/>
              </a:spcBef>
              <a:buClr>
                <a:schemeClr val="lt1"/>
              </a:buClr>
              <a:buSzPct val="100000"/>
            </a:pPr>
            <a:r>
              <a:rPr lang="es-419" sz="3400" dirty="0">
                <a:solidFill>
                  <a:schemeClr val="lt1"/>
                </a:solidFill>
                <a:latin typeface="Arial" charset="0"/>
                <a:ea typeface="Arial" charset="0"/>
                <a:cs typeface="Arial" charset="0"/>
                <a:sym typeface="Cabin"/>
              </a:rPr>
              <a:t>Podemos poner una sentencia </a:t>
            </a:r>
            <a:r>
              <a:rPr lang="es-419" sz="3400" dirty="0" err="1">
                <a:solidFill>
                  <a:srgbClr val="FFFF00"/>
                </a:solidFill>
                <a:latin typeface="Arial" charset="0"/>
                <a:ea typeface="Arial" charset="0"/>
                <a:cs typeface="Arial" charset="0"/>
                <a:sym typeface="Cabin"/>
              </a:rPr>
              <a:t>if</a:t>
            </a:r>
            <a:r>
              <a:rPr lang="es-419" sz="3400" dirty="0">
                <a:solidFill>
                  <a:srgbClr val="FFFF00"/>
                </a:solidFill>
                <a:latin typeface="Arial" charset="0"/>
                <a:ea typeface="Arial" charset="0"/>
                <a:cs typeface="Arial" charset="0"/>
                <a:sym typeface="Cabin"/>
              </a:rPr>
              <a:t> </a:t>
            </a:r>
            <a:r>
              <a:rPr lang="es-419" sz="3400" dirty="0">
                <a:solidFill>
                  <a:schemeClr val="lt1"/>
                </a:solidFill>
                <a:latin typeface="Arial" charset="0"/>
                <a:ea typeface="Arial" charset="0"/>
                <a:cs typeface="Arial" charset="0"/>
                <a:sym typeface="Cabin"/>
              </a:rPr>
              <a:t>nuestro bucle </a:t>
            </a:r>
            <a:r>
              <a:rPr lang="es-419" sz="3400" dirty="0" err="1">
                <a:solidFill>
                  <a:srgbClr val="FFFF00"/>
                </a:solidFill>
                <a:latin typeface="Arial" charset="0"/>
                <a:ea typeface="Arial" charset="0"/>
                <a:cs typeface="Arial" charset="0"/>
                <a:sym typeface="Cabin"/>
              </a:rPr>
              <a:t>for</a:t>
            </a:r>
            <a:r>
              <a:rPr lang="es-419" sz="3400" dirty="0">
                <a:solidFill>
                  <a:schemeClr val="lt1"/>
                </a:solidFill>
                <a:latin typeface="Arial" charset="0"/>
                <a:ea typeface="Arial" charset="0"/>
                <a:cs typeface="Arial" charset="0"/>
                <a:sym typeface="Cabin"/>
              </a:rPr>
              <a:t> para únicamente imprimir líneas que satisfacen cierta característica</a:t>
            </a:r>
          </a:p>
        </p:txBody>
      </p:sp>
      <p:sp>
        <p:nvSpPr>
          <p:cNvPr id="310" name="Shape 310"/>
          <p:cNvSpPr txBox="1"/>
          <p:nvPr/>
        </p:nvSpPr>
        <p:spPr>
          <a:xfrm>
            <a:off x="8049525" y="3161700"/>
            <a:ext cx="7276200" cy="2444699"/>
          </a:xfrm>
          <a:prstGeom prst="rect">
            <a:avLst/>
          </a:prstGeom>
          <a:noFill/>
          <a:ln>
            <a:noFill/>
          </a:ln>
        </p:spPr>
        <p:txBody>
          <a:bodyPr lIns="0" tIns="0" rIns="0" bIns="0" anchor="ctr" anchorCtr="0">
            <a:noAutofit/>
          </a:bodyPr>
          <a:lstStyle/>
          <a:p>
            <a:pPr lvl="0">
              <a:buClr>
                <a:srgbClr val="00FF00"/>
              </a:buClr>
              <a:buSzPct val="25000"/>
            </a:pPr>
            <a:r>
              <a:rPr lang="es-419" sz="2800" dirty="0" err="1">
                <a:solidFill>
                  <a:srgbClr val="00FF00"/>
                </a:solidFill>
                <a:latin typeface="Courier New"/>
                <a:ea typeface="Courier New"/>
                <a:cs typeface="Courier New"/>
                <a:sym typeface="Courier New"/>
              </a:rPr>
              <a:t>man_a</a:t>
            </a:r>
            <a:r>
              <a:rPr lang="es-419" sz="2800" dirty="0">
                <a:solidFill>
                  <a:schemeClr val="lt1"/>
                </a:solidFill>
                <a:latin typeface="Courier New"/>
                <a:ea typeface="Courier New"/>
                <a:cs typeface="Courier New"/>
                <a:sym typeface="Courier New"/>
              </a:rPr>
              <a:t> = </a:t>
            </a:r>
            <a:r>
              <a:rPr lang="es-419" sz="2800" dirty="0">
                <a:solidFill>
                  <a:srgbClr val="FF00FF"/>
                </a:solidFill>
                <a:latin typeface="Courier New"/>
                <a:ea typeface="Courier New"/>
                <a:cs typeface="Courier New"/>
                <a:sym typeface="Courier New"/>
              </a:rPr>
              <a:t>open</a:t>
            </a:r>
            <a:r>
              <a:rPr lang="es-419" sz="2800" dirty="0">
                <a:solidFill>
                  <a:schemeClr val="lt1"/>
                </a:solidFill>
                <a:latin typeface="Courier New"/>
                <a:ea typeface="Courier New"/>
                <a:cs typeface="Courier New"/>
                <a:sym typeface="Courier New"/>
              </a:rPr>
              <a:t>('mbox-short.txt')</a:t>
            </a:r>
          </a:p>
          <a:p>
            <a:pPr lvl="0">
              <a:buClr>
                <a:srgbClr val="FFFF00"/>
              </a:buClr>
              <a:buSzPct val="25000"/>
            </a:pPr>
            <a:r>
              <a:rPr lang="es-419" sz="2800" dirty="0" err="1">
                <a:solidFill>
                  <a:srgbClr val="FFFF00"/>
                </a:solidFill>
                <a:latin typeface="Courier New"/>
                <a:ea typeface="Courier New"/>
                <a:cs typeface="Courier New"/>
                <a:sym typeface="Courier New"/>
              </a:rPr>
              <a:t>for</a:t>
            </a:r>
            <a:r>
              <a:rPr lang="es-419" sz="2800" dirty="0">
                <a:solidFill>
                  <a:schemeClr val="lt1"/>
                </a:solidFill>
                <a:latin typeface="Courier New"/>
                <a:ea typeface="Courier New"/>
                <a:cs typeface="Courier New"/>
                <a:sym typeface="Courier New"/>
              </a:rPr>
              <a:t> </a:t>
            </a:r>
            <a:r>
              <a:rPr lang="es-419" sz="2800" dirty="0" err="1">
                <a:solidFill>
                  <a:srgbClr val="00FF00"/>
                </a:solidFill>
                <a:latin typeface="Courier New"/>
                <a:ea typeface="Courier New"/>
                <a:cs typeface="Courier New"/>
                <a:sym typeface="Courier New"/>
              </a:rPr>
              <a:t>linea</a:t>
            </a:r>
            <a:r>
              <a:rPr lang="es-419" sz="2800" dirty="0">
                <a:solidFill>
                  <a:schemeClr val="lt1"/>
                </a:solidFill>
                <a:latin typeface="Courier New"/>
                <a:ea typeface="Courier New"/>
                <a:cs typeface="Courier New"/>
                <a:sym typeface="Courier New"/>
              </a:rPr>
              <a:t> </a:t>
            </a:r>
            <a:r>
              <a:rPr lang="es-419" sz="2800" dirty="0">
                <a:solidFill>
                  <a:srgbClr val="FFFF00"/>
                </a:solidFill>
                <a:latin typeface="Courier New"/>
                <a:ea typeface="Courier New"/>
                <a:cs typeface="Courier New"/>
                <a:sym typeface="Courier New"/>
              </a:rPr>
              <a:t>in</a:t>
            </a:r>
            <a:r>
              <a:rPr lang="es-419" sz="2800" dirty="0">
                <a:solidFill>
                  <a:schemeClr val="lt1"/>
                </a:solidFill>
                <a:latin typeface="Courier New"/>
                <a:ea typeface="Courier New"/>
                <a:cs typeface="Courier New"/>
                <a:sym typeface="Courier New"/>
              </a:rPr>
              <a:t> </a:t>
            </a:r>
            <a:r>
              <a:rPr lang="es-419" sz="2800" dirty="0" err="1">
                <a:solidFill>
                  <a:srgbClr val="00FF00"/>
                </a:solidFill>
                <a:latin typeface="Courier New"/>
                <a:ea typeface="Courier New"/>
                <a:cs typeface="Courier New"/>
                <a:sym typeface="Courier New"/>
              </a:rPr>
              <a:t>man_a</a:t>
            </a:r>
            <a:r>
              <a:rPr lang="es-419" sz="2800" dirty="0">
                <a:solidFill>
                  <a:schemeClr val="lt1"/>
                </a:solidFill>
                <a:latin typeface="Courier New"/>
                <a:ea typeface="Courier New"/>
                <a:cs typeface="Courier New"/>
                <a:sym typeface="Courier New"/>
              </a:rPr>
              <a:t>:</a:t>
            </a:r>
          </a:p>
          <a:p>
            <a:pPr lvl="0">
              <a:buClr>
                <a:schemeClr val="lt1"/>
              </a:buClr>
              <a:buSzPct val="25000"/>
            </a:pPr>
            <a:r>
              <a:rPr lang="es-419" sz="2800" dirty="0">
                <a:solidFill>
                  <a:schemeClr val="lt1"/>
                </a:solidFill>
                <a:latin typeface="Courier New"/>
                <a:ea typeface="Courier New"/>
                <a:cs typeface="Courier New"/>
                <a:sym typeface="Courier New"/>
              </a:rPr>
              <a:t>    </a:t>
            </a:r>
            <a:r>
              <a:rPr lang="es-419" sz="2800" dirty="0" err="1">
                <a:solidFill>
                  <a:srgbClr val="FFFF00"/>
                </a:solidFill>
                <a:latin typeface="Courier New"/>
                <a:ea typeface="Courier New"/>
                <a:cs typeface="Courier New"/>
                <a:sym typeface="Courier New"/>
              </a:rPr>
              <a:t>if</a:t>
            </a:r>
            <a:r>
              <a:rPr lang="es-419" sz="2800" dirty="0">
                <a:solidFill>
                  <a:schemeClr val="lt1"/>
                </a:solidFill>
                <a:latin typeface="Courier New"/>
                <a:ea typeface="Courier New"/>
                <a:cs typeface="Courier New"/>
                <a:sym typeface="Courier New"/>
              </a:rPr>
              <a:t> </a:t>
            </a:r>
            <a:r>
              <a:rPr lang="es-419" sz="2800" dirty="0" err="1">
                <a:solidFill>
                  <a:srgbClr val="00FF00"/>
                </a:solidFill>
                <a:latin typeface="Courier New"/>
                <a:ea typeface="Courier New"/>
                <a:cs typeface="Courier New"/>
                <a:sym typeface="Courier New"/>
              </a:rPr>
              <a:t>linea</a:t>
            </a:r>
            <a:r>
              <a:rPr lang="es-419" sz="2800" dirty="0" err="1">
                <a:solidFill>
                  <a:srgbClr val="FF00FF"/>
                </a:solidFill>
                <a:latin typeface="Courier New"/>
                <a:ea typeface="Courier New"/>
                <a:cs typeface="Courier New"/>
                <a:sym typeface="Courier New"/>
              </a:rPr>
              <a:t>.startswith</a:t>
            </a:r>
            <a:r>
              <a:rPr lang="es-419" sz="2800" dirty="0">
                <a:solidFill>
                  <a:schemeClr val="lt1"/>
                </a:solidFill>
                <a:latin typeface="Courier New"/>
                <a:ea typeface="Courier New"/>
                <a:cs typeface="Courier New"/>
                <a:sym typeface="Courier New"/>
              </a:rPr>
              <a:t>('</a:t>
            </a:r>
            <a:r>
              <a:rPr lang="es-419" sz="2800" dirty="0" err="1">
                <a:solidFill>
                  <a:schemeClr val="lt1"/>
                </a:solidFill>
                <a:latin typeface="Courier New"/>
                <a:ea typeface="Courier New"/>
                <a:cs typeface="Courier New"/>
                <a:sym typeface="Courier New"/>
              </a:rPr>
              <a:t>From</a:t>
            </a:r>
            <a:r>
              <a:rPr lang="es-419" sz="2800" dirty="0">
                <a:solidFill>
                  <a:schemeClr val="lt1"/>
                </a:solidFill>
                <a:latin typeface="Courier New"/>
                <a:ea typeface="Courier New"/>
                <a:cs typeface="Courier New"/>
                <a:sym typeface="Courier New"/>
              </a:rPr>
              <a:t>:') :</a:t>
            </a:r>
          </a:p>
          <a:p>
            <a:pPr lvl="0">
              <a:buClr>
                <a:schemeClr val="lt1"/>
              </a:buClr>
              <a:buSzPct val="25000"/>
            </a:pPr>
            <a:r>
              <a:rPr lang="es-419" sz="2800" dirty="0">
                <a:solidFill>
                  <a:schemeClr val="lt1"/>
                </a:solidFill>
                <a:latin typeface="Courier New"/>
                <a:ea typeface="Courier New"/>
                <a:cs typeface="Courier New"/>
                <a:sym typeface="Courier New"/>
              </a:rPr>
              <a:t>        </a:t>
            </a:r>
            <a:r>
              <a:rPr lang="es-419" sz="2800" dirty="0" err="1">
                <a:solidFill>
                  <a:srgbClr val="FFFF00"/>
                </a:solidFill>
                <a:latin typeface="Courier New"/>
                <a:ea typeface="Courier New"/>
                <a:cs typeface="Courier New"/>
                <a:sym typeface="Courier New"/>
              </a:rPr>
              <a:t>print</a:t>
            </a:r>
            <a:r>
              <a:rPr lang="es-419" sz="2800" dirty="0">
                <a:solidFill>
                  <a:schemeClr val="lt1"/>
                </a:solidFill>
                <a:latin typeface="Courier New"/>
                <a:ea typeface="Courier New"/>
                <a:cs typeface="Courier New"/>
                <a:sym typeface="Courier New"/>
              </a:rPr>
              <a:t>(</a:t>
            </a:r>
            <a:r>
              <a:rPr lang="es-419" sz="2800" dirty="0" err="1">
                <a:solidFill>
                  <a:srgbClr val="00FF00"/>
                </a:solidFill>
                <a:latin typeface="Courier New"/>
                <a:ea typeface="Courier New"/>
                <a:cs typeface="Courier New"/>
                <a:sym typeface="Courier New"/>
              </a:rPr>
              <a:t>linea</a:t>
            </a:r>
            <a:r>
              <a:rPr lang="es-419" sz="2800" dirty="0">
                <a:solidFill>
                  <a:schemeClr val="bg1"/>
                </a:solidFill>
                <a:latin typeface="Courier New"/>
                <a:ea typeface="Courier New"/>
                <a:cs typeface="Courier New"/>
                <a:sym typeface="Courier New"/>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1155700" y="789708"/>
            <a:ext cx="13247638"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a:solidFill>
                  <a:srgbClr val="FFD966"/>
                </a:solidFill>
                <a:latin typeface="Arial" charset="0"/>
                <a:ea typeface="Arial" charset="0"/>
                <a:cs typeface="Arial" charset="0"/>
                <a:sym typeface="Cabin"/>
              </a:rPr>
              <a:t>¡</a:t>
            </a:r>
            <a:r>
              <a:rPr lang="en-US" sz="7600" dirty="0" err="1">
                <a:solidFill>
                  <a:srgbClr val="FFD966"/>
                </a:solidFill>
                <a:latin typeface="Arial" charset="0"/>
                <a:ea typeface="Arial" charset="0"/>
                <a:cs typeface="Arial" charset="0"/>
                <a:sym typeface="Cabin"/>
              </a:rPr>
              <a:t>Uy</a:t>
            </a:r>
            <a:r>
              <a:rPr lang="en-US" sz="7600" u="none" strike="noStrike" cap="none" dirty="0">
                <a:solidFill>
                  <a:srgbClr val="FFD966"/>
                </a:solidFill>
                <a:latin typeface="Arial" charset="0"/>
                <a:ea typeface="Arial" charset="0"/>
                <a:cs typeface="Arial" charset="0"/>
                <a:sym typeface="Cabin"/>
              </a:rPr>
              <a:t>!</a:t>
            </a:r>
          </a:p>
        </p:txBody>
      </p:sp>
      <p:sp>
        <p:nvSpPr>
          <p:cNvPr id="316" name="Shape 316"/>
          <p:cNvSpPr txBox="1"/>
          <p:nvPr/>
        </p:nvSpPr>
        <p:spPr>
          <a:xfrm>
            <a:off x="1246825" y="3253025"/>
            <a:ext cx="5270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a:t>
            </a:r>
            <a:r>
              <a:rPr lang="en-US" sz="3600" u="none" strike="noStrike" cap="none" dirty="0" err="1">
                <a:solidFill>
                  <a:schemeClr val="lt1"/>
                </a:solidFill>
                <a:latin typeface="Arial" charset="0"/>
                <a:ea typeface="Arial" charset="0"/>
                <a:cs typeface="Arial" charset="0"/>
                <a:sym typeface="Cabin"/>
              </a:rPr>
              <a:t>Qué</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están</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haciendo</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ahí</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todas</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esas</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líneas</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en</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blanco</a:t>
            </a:r>
            <a:r>
              <a:rPr lang="en-US" sz="3600" dirty="0">
                <a:solidFill>
                  <a:schemeClr val="lt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p:txBody>
      </p:sp>
      <p:sp>
        <p:nvSpPr>
          <p:cNvPr id="317" name="Shape 317"/>
          <p:cNvSpPr txBox="1"/>
          <p:nvPr/>
        </p:nvSpPr>
        <p:spPr>
          <a:xfrm>
            <a:off x="7594600" y="2895600"/>
            <a:ext cx="8128000" cy="45243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stephen.marquard@uct.ac.za</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louis@media.berkeley.edu</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zqian@umich.edu</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rjlowe@iupui.edu</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7" name="Shape 315"/>
          <p:cNvSpPr txBox="1">
            <a:spLocks noGrp="1"/>
          </p:cNvSpPr>
          <p:nvPr>
            <p:ph type="title"/>
          </p:nvPr>
        </p:nvSpPr>
        <p:spPr>
          <a:xfrm>
            <a:off x="1155700" y="789708"/>
            <a:ext cx="13247638"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a:t>
            </a:r>
            <a:r>
              <a:rPr lang="en-US" sz="7600" u="none" strike="noStrike" cap="none" dirty="0" err="1">
                <a:solidFill>
                  <a:srgbClr val="FFD966"/>
                </a:solidFill>
                <a:latin typeface="Arial" charset="0"/>
                <a:ea typeface="Arial" charset="0"/>
                <a:cs typeface="Arial" charset="0"/>
                <a:sym typeface="Cabin"/>
              </a:rPr>
              <a:t>Uy</a:t>
            </a:r>
            <a:r>
              <a:rPr lang="en-US" sz="7600" u="none" strike="noStrike" cap="none" dirty="0">
                <a:solidFill>
                  <a:srgbClr val="FFD966"/>
                </a:solidFill>
                <a:latin typeface="Arial" charset="0"/>
                <a:ea typeface="Arial" charset="0"/>
                <a:cs typeface="Arial" charset="0"/>
                <a:sym typeface="Cabin"/>
              </a:rPr>
              <a:t>!</a:t>
            </a:r>
          </a:p>
        </p:txBody>
      </p:sp>
      <p:sp>
        <p:nvSpPr>
          <p:cNvPr id="325" name="Shape 325"/>
          <p:cNvSpPr txBox="1">
            <a:spLocks noGrp="1"/>
          </p:cNvSpPr>
          <p:nvPr>
            <p:ph idx="1"/>
          </p:nvPr>
        </p:nvSpPr>
        <p:spPr>
          <a:xfrm>
            <a:off x="1155700" y="3143827"/>
            <a:ext cx="5407024" cy="5702399"/>
          </a:xfrm>
          <a:prstGeom prst="rect">
            <a:avLst/>
          </a:prstGeom>
          <a:noFill/>
          <a:ln>
            <a:noFill/>
          </a:ln>
        </p:spPr>
        <p:txBody>
          <a:bodyPr lIns="38100" tIns="38100" rIns="38100" bIns="38100" anchor="ctr" anchorCtr="0">
            <a:noAutofit/>
          </a:bodyPr>
          <a:lstStyle/>
          <a:p>
            <a:pPr marL="469900" lvl="0" indent="-457200">
              <a:spcBef>
                <a:spcPts val="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Cada línea del archivo tiene un </a:t>
            </a:r>
            <a:r>
              <a:rPr lang="es-419" sz="3400" dirty="0">
                <a:solidFill>
                  <a:srgbClr val="00FF00"/>
                </a:solidFill>
                <a:latin typeface="Arial" charset="0"/>
                <a:ea typeface="Arial" charset="0"/>
                <a:cs typeface="Arial" charset="0"/>
                <a:sym typeface="Cabin"/>
              </a:rPr>
              <a:t>salto de línea</a:t>
            </a:r>
            <a:r>
              <a:rPr lang="es-419" sz="3400" dirty="0">
                <a:solidFill>
                  <a:schemeClr val="lt1"/>
                </a:solidFill>
                <a:latin typeface="Arial" charset="0"/>
                <a:ea typeface="Arial" charset="0"/>
                <a:cs typeface="Arial" charset="0"/>
                <a:sym typeface="Cabin"/>
              </a:rPr>
              <a:t> al final</a:t>
            </a:r>
          </a:p>
          <a:p>
            <a:pPr marL="469900" lvl="0" indent="-457200">
              <a:spcBef>
                <a:spcPts val="350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La sentencia </a:t>
            </a:r>
            <a:r>
              <a:rPr lang="es-419" sz="3400" dirty="0" err="1">
                <a:solidFill>
                  <a:srgbClr val="FFFF00"/>
                </a:solidFill>
                <a:latin typeface="Arial" charset="0"/>
                <a:ea typeface="Arial" charset="0"/>
                <a:cs typeface="Arial" charset="0"/>
                <a:sym typeface="Cabin"/>
              </a:rPr>
              <a:t>print</a:t>
            </a:r>
            <a:r>
              <a:rPr lang="es-419" sz="3400" dirty="0">
                <a:solidFill>
                  <a:schemeClr val="lt1"/>
                </a:solidFill>
                <a:latin typeface="Arial" charset="0"/>
                <a:ea typeface="Arial" charset="0"/>
                <a:cs typeface="Arial" charset="0"/>
                <a:sym typeface="Cabin"/>
              </a:rPr>
              <a:t> agrega un </a:t>
            </a:r>
            <a:r>
              <a:rPr lang="es-419" sz="3400" dirty="0">
                <a:solidFill>
                  <a:srgbClr val="FFFF00"/>
                </a:solidFill>
                <a:latin typeface="Arial" charset="0"/>
                <a:ea typeface="Arial" charset="0"/>
                <a:cs typeface="Arial" charset="0"/>
                <a:sym typeface="Cabin"/>
              </a:rPr>
              <a:t>salto de línea</a:t>
            </a:r>
            <a:r>
              <a:rPr lang="es-419" sz="3400" dirty="0">
                <a:solidFill>
                  <a:schemeClr val="lt1"/>
                </a:solidFill>
                <a:latin typeface="Arial" charset="0"/>
                <a:ea typeface="Arial" charset="0"/>
                <a:cs typeface="Arial" charset="0"/>
                <a:sym typeface="Cabin"/>
              </a:rPr>
              <a:t> a cada línea</a:t>
            </a:r>
          </a:p>
        </p:txBody>
      </p:sp>
      <p:sp>
        <p:nvSpPr>
          <p:cNvPr id="323" name="Shape 323"/>
          <p:cNvSpPr txBox="1"/>
          <p:nvPr/>
        </p:nvSpPr>
        <p:spPr>
          <a:xfrm>
            <a:off x="1292225" y="2539899"/>
            <a:ext cx="5270499" cy="1143000"/>
          </a:xfrm>
          <a:prstGeom prst="rect">
            <a:avLst/>
          </a:prstGeom>
          <a:noFill/>
          <a:ln>
            <a:noFill/>
          </a:ln>
        </p:spPr>
        <p:txBody>
          <a:bodyPr lIns="0" tIns="0" rIns="0" bIns="0" anchor="ctr" anchorCtr="0">
            <a:noAutofit/>
          </a:bodyPr>
          <a:lstStyle/>
          <a:p>
            <a:pPr lvl="0" algn="ctr">
              <a:buClr>
                <a:schemeClr val="lt1"/>
              </a:buClr>
              <a:buSzPct val="25000"/>
            </a:pPr>
            <a:r>
              <a:rPr lang="es-419" sz="3600" b="1" dirty="0">
                <a:solidFill>
                  <a:schemeClr val="lt1"/>
                </a:solidFill>
                <a:latin typeface="Arial" charset="0"/>
                <a:ea typeface="Arial" charset="0"/>
                <a:cs typeface="Arial" charset="0"/>
                <a:sym typeface="Cabin"/>
              </a:rPr>
              <a:t>¿Qué están haciendo ahí todas esas líneas en blanco?</a:t>
            </a:r>
          </a:p>
        </p:txBody>
      </p:sp>
      <p:sp>
        <p:nvSpPr>
          <p:cNvPr id="324" name="Shape 324"/>
          <p:cNvSpPr txBox="1"/>
          <p:nvPr/>
        </p:nvSpPr>
        <p:spPr>
          <a:xfrm>
            <a:off x="7579425" y="2900800"/>
            <a:ext cx="8127900" cy="5078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stephen.marquard@uct.ac.za</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louis@media.berkeley.edu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zqian@umich.edu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rjlowe@iupui.edu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Búsqueda</a:t>
            </a:r>
            <a:r>
              <a:rPr lang="en-US" sz="7600" u="none" strike="noStrike" cap="none" dirty="0">
                <a:solidFill>
                  <a:srgbClr val="FFD966"/>
                </a:solidFill>
                <a:latin typeface="Arial" charset="0"/>
                <a:ea typeface="Arial" charset="0"/>
                <a:cs typeface="Arial" charset="0"/>
                <a:sym typeface="Cabin"/>
              </a:rPr>
              <a:t> a </a:t>
            </a:r>
            <a:r>
              <a:rPr lang="en-US" sz="7600" u="none" strike="noStrike" cap="none" dirty="0" err="1">
                <a:solidFill>
                  <a:srgbClr val="FFD966"/>
                </a:solidFill>
                <a:latin typeface="Arial" charset="0"/>
                <a:ea typeface="Arial" charset="0"/>
                <a:cs typeface="Arial" charset="0"/>
                <a:sym typeface="Cabin"/>
              </a:rPr>
              <a:t>Través</a:t>
            </a:r>
            <a:r>
              <a:rPr lang="en-US" sz="7600" u="none" strike="noStrike" cap="none" dirty="0">
                <a:solidFill>
                  <a:srgbClr val="FFD966"/>
                </a:solidFill>
                <a:latin typeface="Arial" charset="0"/>
                <a:ea typeface="Arial" charset="0"/>
                <a:cs typeface="Arial" charset="0"/>
                <a:sym typeface="Cabin"/>
              </a:rPr>
              <a:t> de un </a:t>
            </a:r>
            <a:r>
              <a:rPr lang="en-US" sz="7600" u="none" strike="noStrike" cap="none" dirty="0" err="1">
                <a:solidFill>
                  <a:srgbClr val="FFD966"/>
                </a:solidFill>
                <a:latin typeface="Arial" charset="0"/>
                <a:ea typeface="Arial" charset="0"/>
                <a:cs typeface="Arial" charset="0"/>
                <a:sym typeface="Cabin"/>
              </a:rPr>
              <a:t>Archivo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arreglado</a:t>
            </a:r>
            <a:r>
              <a:rPr lang="en-US" sz="7600" u="none" strike="noStrike" cap="none" dirty="0">
                <a:solidFill>
                  <a:srgbClr val="FFD966"/>
                </a:solidFill>
                <a:latin typeface="Arial" charset="0"/>
                <a:ea typeface="Arial" charset="0"/>
                <a:cs typeface="Arial" charset="0"/>
                <a:sym typeface="Cabin"/>
              </a:rPr>
              <a:t>)</a:t>
            </a:r>
          </a:p>
        </p:txBody>
      </p:sp>
      <p:sp>
        <p:nvSpPr>
          <p:cNvPr id="331" name="Shape 331"/>
          <p:cNvSpPr txBox="1">
            <a:spLocks noGrp="1"/>
          </p:cNvSpPr>
          <p:nvPr>
            <p:ph idx="1"/>
          </p:nvPr>
        </p:nvSpPr>
        <p:spPr>
          <a:xfrm>
            <a:off x="425476" y="2603501"/>
            <a:ext cx="6703988" cy="5279160"/>
          </a:xfrm>
          <a:prstGeom prst="rect">
            <a:avLst/>
          </a:prstGeom>
          <a:noFill/>
          <a:ln>
            <a:noFill/>
          </a:ln>
        </p:spPr>
        <p:txBody>
          <a:bodyPr lIns="38100" tIns="38100" rIns="38100" bIns="38100" anchor="ctr" anchorCtr="0">
            <a:noAutofit/>
          </a:bodyPr>
          <a:lstStyle/>
          <a:p>
            <a:pPr marL="469900" lvl="0" indent="-457200">
              <a:spcBef>
                <a:spcPts val="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Podemos remover los espacios en blanco del lado derecho de la cadena utilizando </a:t>
            </a:r>
            <a:r>
              <a:rPr lang="es-419" sz="3400" dirty="0" err="1">
                <a:solidFill>
                  <a:srgbClr val="FF7F00"/>
                </a:solidFill>
                <a:latin typeface="Arial" charset="0"/>
                <a:ea typeface="Arial" charset="0"/>
                <a:cs typeface="Arial" charset="0"/>
                <a:sym typeface="Cabin"/>
              </a:rPr>
              <a:t>rstrip</a:t>
            </a:r>
            <a:r>
              <a:rPr lang="es-419" sz="3400" dirty="0">
                <a:solidFill>
                  <a:schemeClr val="lt1"/>
                </a:solidFill>
                <a:latin typeface="Arial" charset="0"/>
                <a:ea typeface="Arial" charset="0"/>
                <a:cs typeface="Arial" charset="0"/>
                <a:sym typeface="Cabin"/>
              </a:rPr>
              <a:t>() de la librería de cadenas (</a:t>
            </a:r>
            <a:r>
              <a:rPr lang="es-419" sz="3400" dirty="0" err="1">
                <a:solidFill>
                  <a:schemeClr val="lt1"/>
                </a:solidFill>
                <a:latin typeface="Arial" charset="0"/>
                <a:ea typeface="Arial" charset="0"/>
                <a:cs typeface="Arial" charset="0"/>
                <a:sym typeface="Cabin"/>
              </a:rPr>
              <a:t>string</a:t>
            </a:r>
            <a:r>
              <a:rPr lang="es-419" sz="3400" dirty="0">
                <a:solidFill>
                  <a:schemeClr val="lt1"/>
                </a:solidFill>
                <a:latin typeface="Arial" charset="0"/>
                <a:ea typeface="Arial" charset="0"/>
                <a:cs typeface="Arial" charset="0"/>
                <a:sym typeface="Cabin"/>
              </a:rPr>
              <a:t>)</a:t>
            </a:r>
          </a:p>
          <a:p>
            <a:pPr marL="469900" lvl="0" indent="-457200">
              <a:spcBef>
                <a:spcPts val="3500"/>
              </a:spcBef>
              <a:spcAft>
                <a:spcPts val="1000"/>
              </a:spcAft>
              <a:buSzPct val="100000"/>
              <a:buFont typeface="Arial"/>
              <a:buChar char="•"/>
            </a:pPr>
            <a:r>
              <a:rPr lang="es-419" sz="3400" dirty="0">
                <a:solidFill>
                  <a:schemeClr val="lt1"/>
                </a:solidFill>
                <a:latin typeface="Arial" charset="0"/>
                <a:ea typeface="Arial" charset="0"/>
                <a:cs typeface="Arial" charset="0"/>
                <a:sym typeface="Cabin"/>
              </a:rPr>
              <a:t>El salto de línea es considerado como un “espacio en blanco” y es </a:t>
            </a:r>
            <a:r>
              <a:rPr lang="es-419" sz="3400" dirty="0">
                <a:solidFill>
                  <a:srgbClr val="FF7F00"/>
                </a:solidFill>
                <a:latin typeface="Arial" charset="0"/>
                <a:ea typeface="Arial" charset="0"/>
                <a:cs typeface="Arial" charset="0"/>
                <a:sym typeface="Cabin"/>
              </a:rPr>
              <a:t>removido</a:t>
            </a:r>
          </a:p>
        </p:txBody>
      </p:sp>
      <p:sp>
        <p:nvSpPr>
          <p:cNvPr id="332" name="Shape 332"/>
          <p:cNvSpPr txBox="1"/>
          <p:nvPr/>
        </p:nvSpPr>
        <p:spPr>
          <a:xfrm>
            <a:off x="8491500" y="2783500"/>
            <a:ext cx="6596099" cy="2298600"/>
          </a:xfrm>
          <a:prstGeom prst="rect">
            <a:avLst/>
          </a:prstGeom>
          <a:noFill/>
          <a:ln>
            <a:noFill/>
          </a:ln>
        </p:spPr>
        <p:txBody>
          <a:bodyPr lIns="0" tIns="0" rIns="0" bIns="0" anchor="ctr" anchorCtr="0">
            <a:noAutofit/>
          </a:bodyPr>
          <a:lstStyle/>
          <a:p>
            <a:pPr lvl="0">
              <a:buClr>
                <a:srgbClr val="00FF00"/>
              </a:buClr>
              <a:buSzPct val="25000"/>
            </a:pP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 = </a:t>
            </a:r>
            <a:r>
              <a:rPr lang="es-419" sz="2400" dirty="0">
                <a:solidFill>
                  <a:srgbClr val="FF00FF"/>
                </a:solidFill>
                <a:latin typeface="Courier New"/>
                <a:ea typeface="Courier New"/>
                <a:cs typeface="Courier New"/>
                <a:sym typeface="Courier New"/>
              </a:rPr>
              <a:t>open</a:t>
            </a:r>
            <a:r>
              <a:rPr lang="es-419" sz="2400" dirty="0">
                <a:solidFill>
                  <a:schemeClr val="lt1"/>
                </a:solidFill>
                <a:latin typeface="Courier New"/>
                <a:ea typeface="Courier New"/>
                <a:cs typeface="Courier New"/>
                <a:sym typeface="Courier New"/>
              </a:rPr>
              <a:t>('mbox-short.txt')</a:t>
            </a:r>
          </a:p>
          <a:p>
            <a:pPr lvl="0">
              <a:buClr>
                <a:srgbClr val="FFFF00"/>
              </a:buClr>
              <a:buSzPct val="25000"/>
            </a:pP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 </a:t>
            </a:r>
            <a:r>
              <a:rPr lang="es-419" sz="2400" dirty="0" err="1">
                <a:solidFill>
                  <a:srgbClr val="00FF00"/>
                </a:solidFill>
                <a:latin typeface="Courier New"/>
                <a:ea typeface="Courier New"/>
                <a:cs typeface="Courier New"/>
                <a:sym typeface="Courier New"/>
              </a:rPr>
              <a:t>line</a:t>
            </a:r>
            <a:r>
              <a:rPr lang="es-419" sz="2400" dirty="0" err="1">
                <a:solidFill>
                  <a:srgbClr val="FF7F00"/>
                </a:solidFill>
                <a:latin typeface="Courier New"/>
                <a:ea typeface="Courier New"/>
                <a:cs typeface="Courier New"/>
                <a:sym typeface="Courier New"/>
              </a:rPr>
              <a:t>.rstrip</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if</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err="1">
                <a:solidFill>
                  <a:srgbClr val="FF00FF"/>
                </a:solidFill>
                <a:latin typeface="Courier New"/>
                <a:ea typeface="Courier New"/>
                <a:cs typeface="Courier New"/>
                <a:sym typeface="Courier New"/>
              </a:rPr>
              <a:t>.startswith</a:t>
            </a:r>
            <a:r>
              <a:rPr lang="es-419" sz="2400" dirty="0">
                <a:solidFill>
                  <a:schemeClr val="lt1"/>
                </a:solidFill>
                <a:latin typeface="Courier New"/>
                <a:ea typeface="Courier New"/>
                <a:cs typeface="Courier New"/>
                <a:sym typeface="Courier New"/>
              </a:rPr>
              <a:t>('</a:t>
            </a:r>
            <a:r>
              <a:rPr lang="es-419" sz="2400" dirty="0" err="1">
                <a:solidFill>
                  <a:schemeClr val="lt1"/>
                </a:solidFill>
                <a:latin typeface="Courier New"/>
                <a:ea typeface="Courier New"/>
                <a:cs typeface="Courier New"/>
                <a:sym typeface="Courier New"/>
              </a:rPr>
              <a:t>From</a:t>
            </a:r>
            <a:r>
              <a:rPr lang="es-419" sz="2400" dirty="0">
                <a:solidFill>
                  <a:schemeClr val="lt1"/>
                </a:solidFill>
                <a:latin typeface="Courier New"/>
                <a:ea typeface="Courier New"/>
                <a:cs typeface="Courier New"/>
                <a:sym typeface="Courier New"/>
              </a:rPr>
              <a:t>:') :</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print</a:t>
            </a:r>
            <a:r>
              <a:rPr lang="es-419" sz="2400" dirty="0">
                <a:solidFill>
                  <a:schemeClr val="lt1"/>
                </a:solidFill>
                <a:latin typeface="Courier New"/>
                <a:ea typeface="Courier New"/>
                <a:cs typeface="Courier New"/>
                <a:sym typeface="Courier New"/>
              </a:rPr>
              <a:t>(</a:t>
            </a:r>
            <a:r>
              <a:rPr lang="es-419" sz="2400" dirty="0" err="1">
                <a:solidFill>
                  <a:srgbClr val="00FF00"/>
                </a:solidFill>
                <a:latin typeface="Courier New"/>
                <a:ea typeface="Courier New"/>
                <a:cs typeface="Courier New"/>
                <a:sym typeface="Courier New"/>
              </a:rPr>
              <a:t>linea</a:t>
            </a:r>
            <a:r>
              <a:rPr lang="es-419" sz="2400" dirty="0">
                <a:solidFill>
                  <a:schemeClr val="bg1"/>
                </a:solidFill>
                <a:latin typeface="Courier New"/>
                <a:ea typeface="Courier New"/>
                <a:cs typeface="Courier New"/>
                <a:sym typeface="Courier New"/>
              </a:rPr>
              <a:t>)</a:t>
            </a:r>
          </a:p>
        </p:txBody>
      </p:sp>
      <p:sp>
        <p:nvSpPr>
          <p:cNvPr id="333" name="Shape 333"/>
          <p:cNvSpPr txBox="1"/>
          <p:nvPr/>
        </p:nvSpPr>
        <p:spPr>
          <a:xfrm>
            <a:off x="8388425" y="5391750"/>
            <a:ext cx="74421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stephen.marquard@uct.ac.za</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louis@media.berkeley.edu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zqian@umich.edu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rjlowe@iupui.edu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Ignorando</a:t>
            </a:r>
            <a:r>
              <a:rPr lang="en-US" sz="7600" u="none" strike="noStrike" cap="none" dirty="0">
                <a:solidFill>
                  <a:srgbClr val="FFD966"/>
                </a:solidFill>
                <a:latin typeface="Arial" charset="0"/>
                <a:ea typeface="Arial" charset="0"/>
                <a:cs typeface="Arial" charset="0"/>
                <a:sym typeface="Cabin"/>
              </a:rPr>
              <a:t> con </a:t>
            </a:r>
            <a:r>
              <a:rPr lang="en-US" sz="7600" u="none" strike="noStrike" cap="none" dirty="0">
                <a:solidFill>
                  <a:srgbClr val="FFFF00"/>
                </a:solidFill>
                <a:latin typeface="Arial" charset="0"/>
                <a:ea typeface="Arial" charset="0"/>
                <a:cs typeface="Arial" charset="0"/>
                <a:sym typeface="Cabin"/>
              </a:rPr>
              <a:t>continue</a:t>
            </a:r>
          </a:p>
        </p:txBody>
      </p:sp>
      <p:sp>
        <p:nvSpPr>
          <p:cNvPr id="339" name="Shape 339"/>
          <p:cNvSpPr txBox="1">
            <a:spLocks noGrp="1"/>
          </p:cNvSpPr>
          <p:nvPr>
            <p:ph idx="1"/>
          </p:nvPr>
        </p:nvSpPr>
        <p:spPr>
          <a:xfrm>
            <a:off x="1155700" y="3237425"/>
            <a:ext cx="4942803" cy="3123618"/>
          </a:xfrm>
          <a:prstGeom prst="rect">
            <a:avLst/>
          </a:prstGeom>
          <a:noFill/>
          <a:ln>
            <a:noFill/>
          </a:ln>
        </p:spPr>
        <p:txBody>
          <a:bodyPr lIns="38100" tIns="38100" rIns="38100" bIns="38100" anchor="ctr" anchorCtr="0">
            <a:noAutofit/>
          </a:bodyPr>
          <a:lstStyle/>
          <a:p>
            <a:pPr lvl="0">
              <a:spcBef>
                <a:spcPts val="0"/>
              </a:spcBef>
              <a:buSzPct val="100000"/>
            </a:pPr>
            <a:r>
              <a:rPr lang="es-419" sz="3600" dirty="0">
                <a:solidFill>
                  <a:schemeClr val="lt1"/>
                </a:solidFill>
                <a:latin typeface="Arial" charset="0"/>
                <a:ea typeface="Arial" charset="0"/>
                <a:cs typeface="Arial" charset="0"/>
                <a:sym typeface="Cabin"/>
              </a:rPr>
              <a:t>Podemos ignorar líneas de forma conveniente al utilizar la sentencia </a:t>
            </a:r>
            <a:r>
              <a:rPr lang="es-419" sz="3600" dirty="0" err="1">
                <a:solidFill>
                  <a:srgbClr val="FFFF00"/>
                </a:solidFill>
                <a:latin typeface="Arial" charset="0"/>
                <a:ea typeface="Arial" charset="0"/>
                <a:cs typeface="Arial" charset="0"/>
                <a:sym typeface="Cabin"/>
              </a:rPr>
              <a:t>continue</a:t>
            </a:r>
            <a:r>
              <a:rPr lang="es-419" sz="3600" dirty="0">
                <a:solidFill>
                  <a:schemeClr val="lt1"/>
                </a:solidFill>
                <a:latin typeface="Arial" charset="0"/>
                <a:ea typeface="Arial" charset="0"/>
                <a:cs typeface="Arial" charset="0"/>
                <a:sym typeface="Cabin"/>
              </a:rPr>
              <a:t> (continuar)</a:t>
            </a:r>
          </a:p>
        </p:txBody>
      </p:sp>
      <p:sp>
        <p:nvSpPr>
          <p:cNvPr id="340" name="Shape 340"/>
          <p:cNvSpPr txBox="1"/>
          <p:nvPr/>
        </p:nvSpPr>
        <p:spPr>
          <a:xfrm>
            <a:off x="6857027" y="3253850"/>
            <a:ext cx="8860199" cy="3324300"/>
          </a:xfrm>
          <a:prstGeom prst="rect">
            <a:avLst/>
          </a:prstGeom>
          <a:noFill/>
          <a:ln>
            <a:noFill/>
          </a:ln>
        </p:spPr>
        <p:txBody>
          <a:bodyPr lIns="0" tIns="0" rIns="0" bIns="0" anchor="ctr" anchorCtr="0">
            <a:noAutofit/>
          </a:bodyPr>
          <a:lstStyle/>
          <a:p>
            <a:pPr lvl="0">
              <a:buClr>
                <a:srgbClr val="00FF00"/>
              </a:buClr>
              <a:buSzPct val="25000"/>
            </a:pPr>
            <a:r>
              <a:rPr lang="es-419" sz="3000" dirty="0" err="1">
                <a:solidFill>
                  <a:srgbClr val="00FF00"/>
                </a:solidFill>
                <a:latin typeface="Courier New"/>
                <a:ea typeface="Courier New"/>
                <a:cs typeface="Courier New"/>
                <a:sym typeface="Courier New"/>
              </a:rPr>
              <a:t>man_a</a:t>
            </a:r>
            <a:r>
              <a:rPr lang="es-419" sz="3000" dirty="0">
                <a:solidFill>
                  <a:schemeClr val="lt1"/>
                </a:solidFill>
                <a:latin typeface="Courier New"/>
                <a:ea typeface="Courier New"/>
                <a:cs typeface="Courier New"/>
                <a:sym typeface="Courier New"/>
              </a:rPr>
              <a:t> = </a:t>
            </a:r>
            <a:r>
              <a:rPr lang="es-419" sz="3000" dirty="0">
                <a:solidFill>
                  <a:srgbClr val="00FF00"/>
                </a:solidFill>
                <a:latin typeface="Courier New"/>
                <a:ea typeface="Courier New"/>
                <a:cs typeface="Courier New"/>
                <a:sym typeface="Courier New"/>
              </a:rPr>
              <a:t>open</a:t>
            </a:r>
            <a:r>
              <a:rPr lang="es-419" sz="3000" dirty="0">
                <a:solidFill>
                  <a:schemeClr val="lt1"/>
                </a:solidFill>
                <a:latin typeface="Courier New"/>
                <a:ea typeface="Courier New"/>
                <a:cs typeface="Courier New"/>
                <a:sym typeface="Courier New"/>
              </a:rPr>
              <a:t>('mbox-short.txt')</a:t>
            </a:r>
          </a:p>
          <a:p>
            <a:pPr lvl="0">
              <a:buClr>
                <a:srgbClr val="FFFF00"/>
              </a:buClr>
              <a:buSzPct val="25000"/>
            </a:pPr>
            <a:r>
              <a:rPr lang="es-419" sz="3000" dirty="0" err="1">
                <a:solidFill>
                  <a:srgbClr val="FFFF00"/>
                </a:solidFill>
                <a:latin typeface="Courier New"/>
                <a:ea typeface="Courier New"/>
                <a:cs typeface="Courier New"/>
                <a:sym typeface="Courier New"/>
              </a:rPr>
              <a:t>for</a:t>
            </a: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linea</a:t>
            </a: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in</a:t>
            </a: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man_a</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linea</a:t>
            </a:r>
            <a:r>
              <a:rPr lang="es-419" sz="3000" dirty="0">
                <a:solidFill>
                  <a:schemeClr val="lt1"/>
                </a:solidFill>
                <a:latin typeface="Courier New"/>
                <a:ea typeface="Courier New"/>
                <a:cs typeface="Courier New"/>
                <a:sym typeface="Courier New"/>
              </a:rPr>
              <a:t> = </a:t>
            </a:r>
            <a:r>
              <a:rPr lang="es-419" sz="3000" dirty="0" err="1">
                <a:solidFill>
                  <a:srgbClr val="00FF00"/>
                </a:solidFill>
                <a:latin typeface="Courier New"/>
                <a:ea typeface="Courier New"/>
                <a:cs typeface="Courier New"/>
                <a:sym typeface="Courier New"/>
              </a:rPr>
              <a:t>linea</a:t>
            </a:r>
            <a:r>
              <a:rPr lang="es-419" sz="3000" dirty="0" err="1">
                <a:solidFill>
                  <a:srgbClr val="FF00FF"/>
                </a:solidFill>
                <a:latin typeface="Courier New"/>
                <a:ea typeface="Courier New"/>
                <a:cs typeface="Courier New"/>
                <a:sym typeface="Courier New"/>
              </a:rPr>
              <a:t>.rstrip</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if</a:t>
            </a:r>
            <a:r>
              <a:rPr lang="es-419" sz="3000" dirty="0">
                <a:solidFill>
                  <a:schemeClr val="lt1"/>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not</a:t>
            </a:r>
            <a:r>
              <a:rPr lang="es-419" sz="3000" dirty="0">
                <a:solidFill>
                  <a:schemeClr val="lt1"/>
                </a:solidFill>
                <a:latin typeface="Courier New"/>
                <a:ea typeface="Courier New"/>
                <a:cs typeface="Courier New"/>
                <a:sym typeface="Courier New"/>
              </a:rPr>
              <a:t> </a:t>
            </a:r>
            <a:r>
              <a:rPr lang="es-419" sz="3000" dirty="0" err="1">
                <a:solidFill>
                  <a:srgbClr val="00FF00"/>
                </a:solidFill>
                <a:latin typeface="Courier New"/>
                <a:ea typeface="Courier New"/>
                <a:cs typeface="Courier New"/>
                <a:sym typeface="Courier New"/>
              </a:rPr>
              <a:t>linea</a:t>
            </a:r>
            <a:r>
              <a:rPr lang="es-419" sz="3000" dirty="0" err="1">
                <a:solidFill>
                  <a:srgbClr val="FF00FF"/>
                </a:solidFill>
                <a:latin typeface="Courier New"/>
                <a:ea typeface="Courier New"/>
                <a:cs typeface="Courier New"/>
                <a:sym typeface="Courier New"/>
              </a:rPr>
              <a:t>.startswith</a:t>
            </a:r>
            <a:r>
              <a:rPr lang="es-419" sz="3000" dirty="0">
                <a:solidFill>
                  <a:schemeClr val="lt1"/>
                </a:solidFill>
                <a:latin typeface="Courier New"/>
                <a:ea typeface="Courier New"/>
                <a:cs typeface="Courier New"/>
                <a:sym typeface="Courier New"/>
              </a:rPr>
              <a:t>('</a:t>
            </a:r>
            <a:r>
              <a:rPr lang="es-419" sz="3000" dirty="0" err="1">
                <a:solidFill>
                  <a:schemeClr val="lt1"/>
                </a:solidFill>
                <a:latin typeface="Courier New"/>
                <a:ea typeface="Courier New"/>
                <a:cs typeface="Courier New"/>
                <a:sym typeface="Courier New"/>
              </a:rPr>
              <a:t>From</a:t>
            </a:r>
            <a:r>
              <a:rPr lang="es-419" sz="3000" dirty="0">
                <a:solidFill>
                  <a:schemeClr val="lt1"/>
                </a:solidFill>
                <a:latin typeface="Courier New"/>
                <a:ea typeface="Courier New"/>
                <a:cs typeface="Courier New"/>
                <a:sym typeface="Courier New"/>
              </a:rPr>
              <a:t>:') :</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continue</a:t>
            </a:r>
            <a:endParaRPr lang="es-419" sz="3000" dirty="0">
              <a:solidFill>
                <a:srgbClr val="FFFF00"/>
              </a:solidFill>
              <a:latin typeface="Courier New"/>
              <a:ea typeface="Courier New"/>
              <a:cs typeface="Courier New"/>
              <a:sym typeface="Courier New"/>
            </a:endParaRPr>
          </a:p>
          <a:p>
            <a:pPr>
              <a:buClr>
                <a:schemeClr val="lt1"/>
              </a:buClr>
              <a:buSzPct val="25000"/>
            </a:pPr>
            <a:r>
              <a:rPr lang="es-419" sz="3000" dirty="0">
                <a:solidFill>
                  <a:schemeClr val="lt1"/>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print</a:t>
            </a:r>
            <a:r>
              <a:rPr lang="es-419" sz="3000" dirty="0">
                <a:solidFill>
                  <a:schemeClr val="lt1"/>
                </a:solidFill>
                <a:latin typeface="Courier New"/>
                <a:ea typeface="Courier New"/>
                <a:cs typeface="Courier New"/>
                <a:sym typeface="Courier New"/>
              </a:rPr>
              <a:t>(</a:t>
            </a:r>
            <a:r>
              <a:rPr lang="es-419" sz="3000" dirty="0" err="1">
                <a:solidFill>
                  <a:srgbClr val="00FF00"/>
                </a:solidFill>
                <a:latin typeface="Courier New"/>
                <a:ea typeface="Courier New"/>
                <a:cs typeface="Courier New"/>
                <a:sym typeface="Courier New"/>
              </a:rPr>
              <a:t>linea</a:t>
            </a:r>
            <a:r>
              <a:rPr lang="es-419" sz="3000" dirty="0">
                <a:solidFill>
                  <a:schemeClr val="lt1"/>
                </a:solidFill>
                <a:latin typeface="Courier New"/>
                <a:ea typeface="Courier New"/>
                <a:cs typeface="Courier New"/>
                <a:sym typeface="Courier New"/>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18" name="Shape 212">
            <a:extLst>
              <a:ext uri="{FF2B5EF4-FFF2-40B4-BE49-F238E27FC236}">
                <a16:creationId xmlns:a16="http://schemas.microsoft.com/office/drawing/2014/main" id="{835ED170-7FA1-45B5-AC44-76726E79043B}"/>
              </a:ext>
            </a:extLst>
          </p:cNvPr>
          <p:cNvSpPr txBox="1"/>
          <p:nvPr/>
        </p:nvSpPr>
        <p:spPr>
          <a:xfrm>
            <a:off x="4724400" y="1281661"/>
            <a:ext cx="3454499" cy="6489599"/>
          </a:xfrm>
          <a:prstGeom prst="rect">
            <a:avLst/>
          </a:prstGeom>
          <a:noFill/>
          <a:ln w="76200" cap="rnd" cmpd="sng">
            <a:solidFill>
              <a:srgbClr val="FF00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Software</a:t>
            </a:r>
          </a:p>
        </p:txBody>
      </p:sp>
      <p:sp>
        <p:nvSpPr>
          <p:cNvPr id="19" name="Shape 213">
            <a:extLst>
              <a:ext uri="{FF2B5EF4-FFF2-40B4-BE49-F238E27FC236}">
                <a16:creationId xmlns:a16="http://schemas.microsoft.com/office/drawing/2014/main" id="{D7C82168-600B-46C7-B9AD-F1AB8F71E511}"/>
              </a:ext>
            </a:extLst>
          </p:cNvPr>
          <p:cNvSpPr txBox="1"/>
          <p:nvPr/>
        </p:nvSpPr>
        <p:spPr>
          <a:xfrm>
            <a:off x="928255" y="2030961"/>
            <a:ext cx="2716545" cy="2184300"/>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Dispositivos</a:t>
            </a:r>
            <a:r>
              <a:rPr lang="en-US" sz="3200" u="none" strike="noStrike" cap="none" dirty="0">
                <a:solidFill>
                  <a:schemeClr val="lt1"/>
                </a:solidFill>
                <a:latin typeface="Arial" charset="0"/>
                <a:ea typeface="Arial" charset="0"/>
                <a:cs typeface="Arial" charset="0"/>
                <a:sym typeface="Cabin"/>
              </a:rPr>
              <a:t> de Entra</a:t>
            </a:r>
            <a:r>
              <a:rPr lang="en-US" sz="3200" dirty="0">
                <a:solidFill>
                  <a:schemeClr val="lt1"/>
                </a:solidFill>
                <a:latin typeface="Arial" charset="0"/>
                <a:ea typeface="Arial" charset="0"/>
                <a:cs typeface="Arial" charset="0"/>
                <a:sym typeface="Cabin"/>
              </a:rPr>
              <a:t>da y de Salida</a:t>
            </a:r>
            <a:endParaRPr lang="en-US" sz="3200" u="none" strike="noStrike" cap="none" dirty="0">
              <a:solidFill>
                <a:schemeClr val="lt1"/>
              </a:solidFill>
              <a:latin typeface="Arial" charset="0"/>
              <a:ea typeface="Arial" charset="0"/>
              <a:cs typeface="Arial" charset="0"/>
              <a:sym typeface="Cabin"/>
            </a:endParaRPr>
          </a:p>
        </p:txBody>
      </p:sp>
      <p:sp>
        <p:nvSpPr>
          <p:cNvPr id="20" name="Shape 214">
            <a:extLst>
              <a:ext uri="{FF2B5EF4-FFF2-40B4-BE49-F238E27FC236}">
                <a16:creationId xmlns:a16="http://schemas.microsoft.com/office/drawing/2014/main" id="{4C597E98-8E49-45DA-B6AE-E14FB2AF9E12}"/>
              </a:ext>
            </a:extLst>
          </p:cNvPr>
          <p:cNvSpPr txBox="1"/>
          <p:nvPr/>
        </p:nvSpPr>
        <p:spPr>
          <a:xfrm>
            <a:off x="5063952" y="2132561"/>
            <a:ext cx="2768700"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Unidad Central de </a:t>
            </a:r>
            <a:r>
              <a:rPr lang="en-US" sz="3200" u="none" strike="noStrike" cap="none" dirty="0" err="1">
                <a:solidFill>
                  <a:schemeClr val="lt1"/>
                </a:solidFill>
                <a:latin typeface="Arial" charset="0"/>
                <a:ea typeface="Arial" charset="0"/>
                <a:cs typeface="Arial" charset="0"/>
                <a:sym typeface="Cabin"/>
              </a:rPr>
              <a:t>Procesamiento</a:t>
            </a:r>
            <a:endParaRPr lang="en-US" sz="3200" u="none" strike="noStrike" cap="none" dirty="0">
              <a:solidFill>
                <a:schemeClr val="lt1"/>
              </a:solidFill>
              <a:latin typeface="Arial" charset="0"/>
              <a:ea typeface="Arial" charset="0"/>
              <a:cs typeface="Arial" charset="0"/>
              <a:sym typeface="Cabin"/>
            </a:endParaRPr>
          </a:p>
        </p:txBody>
      </p:sp>
      <p:sp>
        <p:nvSpPr>
          <p:cNvPr id="21" name="Shape 215">
            <a:extLst>
              <a:ext uri="{FF2B5EF4-FFF2-40B4-BE49-F238E27FC236}">
                <a16:creationId xmlns:a16="http://schemas.microsoft.com/office/drawing/2014/main" id="{DF4C33CA-0F87-41CE-946C-9D4F31FF3AD4}"/>
              </a:ext>
            </a:extLst>
          </p:cNvPr>
          <p:cNvSpPr txBox="1"/>
          <p:nvPr/>
        </p:nvSpPr>
        <p:spPr>
          <a:xfrm>
            <a:off x="5066598" y="5167861"/>
            <a:ext cx="2743902"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endParaRPr lang="es-MX" sz="3200"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s-MX" sz="3200" dirty="0">
                <a:solidFill>
                  <a:schemeClr val="lt1"/>
                </a:solidFill>
                <a:latin typeface="Arial" charset="0"/>
                <a:ea typeface="Arial" charset="0"/>
                <a:cs typeface="Arial" charset="0"/>
                <a:sym typeface="Cabin"/>
              </a:rPr>
              <a:t>M</a:t>
            </a:r>
            <a:r>
              <a:rPr lang="en-US" sz="3200" dirty="0" err="1">
                <a:solidFill>
                  <a:schemeClr val="lt1"/>
                </a:solidFill>
                <a:latin typeface="Arial" charset="0"/>
                <a:ea typeface="Arial" charset="0"/>
                <a:cs typeface="Arial" charset="0"/>
                <a:sym typeface="Cabin"/>
              </a:rPr>
              <a:t>emoria</a:t>
            </a:r>
            <a:r>
              <a:rPr lang="en-US" sz="3200" dirty="0">
                <a:solidFill>
                  <a:schemeClr val="lt1"/>
                </a:solidFill>
                <a:latin typeface="Arial" charset="0"/>
                <a:ea typeface="Arial" charset="0"/>
                <a:cs typeface="Arial" charset="0"/>
                <a:sym typeface="Cabin"/>
              </a:rPr>
              <a:t> Principal</a:t>
            </a:r>
            <a:endParaRPr lang="en-US" sz="3200" u="none" strike="noStrike" cap="none" dirty="0">
              <a:solidFill>
                <a:schemeClr val="lt1"/>
              </a:solidFill>
              <a:latin typeface="Arial" charset="0"/>
              <a:ea typeface="Arial" charset="0"/>
              <a:cs typeface="Arial" charset="0"/>
              <a:sym typeface="Cabin"/>
            </a:endParaRPr>
          </a:p>
        </p:txBody>
      </p:sp>
      <p:sp>
        <p:nvSpPr>
          <p:cNvPr id="22" name="Shape 216">
            <a:extLst>
              <a:ext uri="{FF2B5EF4-FFF2-40B4-BE49-F238E27FC236}">
                <a16:creationId xmlns:a16="http://schemas.microsoft.com/office/drawing/2014/main" id="{CEB34988-5482-44A8-AB13-C5EF03C3C422}"/>
              </a:ext>
            </a:extLst>
          </p:cNvPr>
          <p:cNvSpPr txBox="1"/>
          <p:nvPr/>
        </p:nvSpPr>
        <p:spPr>
          <a:xfrm>
            <a:off x="9893300" y="3339061"/>
            <a:ext cx="2184300" cy="2184300"/>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Memoria </a:t>
            </a:r>
            <a:r>
              <a:rPr lang="en-US" sz="3200" u="none" strike="noStrike" cap="none" dirty="0" err="1">
                <a:solidFill>
                  <a:schemeClr val="lt1"/>
                </a:solidFill>
                <a:latin typeface="Arial" charset="0"/>
                <a:ea typeface="Arial" charset="0"/>
                <a:cs typeface="Arial" charset="0"/>
                <a:sym typeface="Cabin"/>
              </a:rPr>
              <a:t>Secundaria</a:t>
            </a:r>
            <a:endParaRPr lang="en-US" sz="3200" u="none" strike="noStrike" cap="none" dirty="0">
              <a:solidFill>
                <a:schemeClr val="lt1"/>
              </a:solidFill>
              <a:latin typeface="Arial" charset="0"/>
              <a:ea typeface="Arial" charset="0"/>
              <a:cs typeface="Arial" charset="0"/>
              <a:sym typeface="Cabin"/>
            </a:endParaRPr>
          </a:p>
        </p:txBody>
      </p:sp>
      <p:cxnSp>
        <p:nvCxnSpPr>
          <p:cNvPr id="23" name="Shape 217">
            <a:extLst>
              <a:ext uri="{FF2B5EF4-FFF2-40B4-BE49-F238E27FC236}">
                <a16:creationId xmlns:a16="http://schemas.microsoft.com/office/drawing/2014/main" id="{E839A4DE-216B-4C76-9935-4C5B42E0D677}"/>
              </a:ext>
            </a:extLst>
          </p:cNvPr>
          <p:cNvCxnSpPr/>
          <p:nvPr/>
        </p:nvCxnSpPr>
        <p:spPr>
          <a:xfrm flipH="1">
            <a:off x="3659048" y="3158086"/>
            <a:ext cx="1058999" cy="17399"/>
          </a:xfrm>
          <a:prstGeom prst="straightConnector1">
            <a:avLst/>
          </a:prstGeom>
          <a:noFill/>
          <a:ln w="88900" cap="rnd" cmpd="sng">
            <a:solidFill>
              <a:srgbClr val="FFFF00"/>
            </a:solidFill>
            <a:prstDash val="solid"/>
            <a:miter/>
            <a:headEnd type="stealth" w="med" len="med"/>
            <a:tailEnd type="stealth" w="med" len="med"/>
          </a:ln>
        </p:spPr>
      </p:cxnSp>
      <p:cxnSp>
        <p:nvCxnSpPr>
          <p:cNvPr id="24" name="Shape 218">
            <a:extLst>
              <a:ext uri="{FF2B5EF4-FFF2-40B4-BE49-F238E27FC236}">
                <a16:creationId xmlns:a16="http://schemas.microsoft.com/office/drawing/2014/main" id="{10C7C0D6-3DCF-4CF3-B29B-48982F0F9326}"/>
              </a:ext>
            </a:extLst>
          </p:cNvPr>
          <p:cNvCxnSpPr/>
          <p:nvPr/>
        </p:nvCxnSpPr>
        <p:spPr>
          <a:xfrm rot="10800000">
            <a:off x="6019800" y="4142185"/>
            <a:ext cx="0" cy="971700"/>
          </a:xfrm>
          <a:prstGeom prst="straightConnector1">
            <a:avLst/>
          </a:prstGeom>
          <a:noFill/>
          <a:ln w="88900" cap="rnd" cmpd="sng">
            <a:solidFill>
              <a:srgbClr val="FFFF00"/>
            </a:solidFill>
            <a:prstDash val="solid"/>
            <a:miter/>
            <a:headEnd type="stealth" w="med" len="med"/>
            <a:tailEnd type="none" w="med" len="med"/>
          </a:ln>
        </p:spPr>
      </p:cxnSp>
      <p:cxnSp>
        <p:nvCxnSpPr>
          <p:cNvPr id="25" name="Shape 219">
            <a:extLst>
              <a:ext uri="{FF2B5EF4-FFF2-40B4-BE49-F238E27FC236}">
                <a16:creationId xmlns:a16="http://schemas.microsoft.com/office/drawing/2014/main" id="{24C1F761-5E09-4BF5-8444-70FCE1114F18}"/>
              </a:ext>
            </a:extLst>
          </p:cNvPr>
          <p:cNvCxnSpPr/>
          <p:nvPr/>
        </p:nvCxnSpPr>
        <p:spPr>
          <a:xfrm>
            <a:off x="6973886" y="4159798"/>
            <a:ext cx="0" cy="919200"/>
          </a:xfrm>
          <a:prstGeom prst="straightConnector1">
            <a:avLst/>
          </a:prstGeom>
          <a:noFill/>
          <a:ln w="88900" cap="rnd" cmpd="sng">
            <a:solidFill>
              <a:srgbClr val="FFFF00"/>
            </a:solidFill>
            <a:prstDash val="solid"/>
            <a:miter/>
            <a:headEnd type="stealth" w="med" len="med"/>
            <a:tailEnd type="none" w="med" len="med"/>
          </a:ln>
        </p:spPr>
      </p:cxnSp>
      <p:cxnSp>
        <p:nvCxnSpPr>
          <p:cNvPr id="26" name="Shape 220">
            <a:extLst>
              <a:ext uri="{FF2B5EF4-FFF2-40B4-BE49-F238E27FC236}">
                <a16:creationId xmlns:a16="http://schemas.microsoft.com/office/drawing/2014/main" id="{88DBDC3E-211A-44EA-B2F4-8E8588507F7D}"/>
              </a:ext>
            </a:extLst>
          </p:cNvPr>
          <p:cNvCxnSpPr/>
          <p:nvPr/>
        </p:nvCxnSpPr>
        <p:spPr>
          <a:xfrm flipH="1">
            <a:off x="8283575" y="3781973"/>
            <a:ext cx="1562099" cy="17399"/>
          </a:xfrm>
          <a:prstGeom prst="straightConnector1">
            <a:avLst/>
          </a:prstGeom>
          <a:noFill/>
          <a:ln w="88900" cap="rnd" cmpd="sng">
            <a:solidFill>
              <a:srgbClr val="FFFF00"/>
            </a:solidFill>
            <a:prstDash val="solid"/>
            <a:miter/>
            <a:headEnd type="stealth" w="med" len="med"/>
            <a:tailEnd type="none" w="med" len="med"/>
          </a:ln>
        </p:spPr>
      </p:cxnSp>
      <p:cxnSp>
        <p:nvCxnSpPr>
          <p:cNvPr id="27" name="Shape 221">
            <a:extLst>
              <a:ext uri="{FF2B5EF4-FFF2-40B4-BE49-F238E27FC236}">
                <a16:creationId xmlns:a16="http://schemas.microsoft.com/office/drawing/2014/main" id="{2F060C83-233E-408D-949E-C8AF944A6C97}"/>
              </a:ext>
            </a:extLst>
          </p:cNvPr>
          <p:cNvCxnSpPr/>
          <p:nvPr/>
        </p:nvCxnSpPr>
        <p:spPr>
          <a:xfrm>
            <a:off x="8248650" y="4786861"/>
            <a:ext cx="1579499" cy="0"/>
          </a:xfrm>
          <a:prstGeom prst="straightConnector1">
            <a:avLst/>
          </a:prstGeom>
          <a:noFill/>
          <a:ln w="88900" cap="rnd" cmpd="sng">
            <a:solidFill>
              <a:srgbClr val="FFFF00"/>
            </a:solidFill>
            <a:prstDash val="solid"/>
            <a:miter/>
            <a:headEnd type="stealth" w="med" len="med"/>
            <a:tailEnd type="none" w="med" len="med"/>
          </a:ln>
        </p:spPr>
      </p:cxnSp>
      <p:sp>
        <p:nvSpPr>
          <p:cNvPr id="28" name="Shape 222">
            <a:extLst>
              <a:ext uri="{FF2B5EF4-FFF2-40B4-BE49-F238E27FC236}">
                <a16:creationId xmlns:a16="http://schemas.microsoft.com/office/drawing/2014/main" id="{60C0E106-2D98-429E-9D49-35D9A423B220}"/>
              </a:ext>
            </a:extLst>
          </p:cNvPr>
          <p:cNvSpPr txBox="1"/>
          <p:nvPr/>
        </p:nvSpPr>
        <p:spPr>
          <a:xfrm>
            <a:off x="10385425" y="722861"/>
            <a:ext cx="50520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Es </a:t>
            </a:r>
            <a:r>
              <a:rPr lang="en-US" sz="3600" u="none" strike="noStrike" cap="none" dirty="0" err="1">
                <a:solidFill>
                  <a:schemeClr val="lt1"/>
                </a:solidFill>
                <a:latin typeface="Arial" charset="0"/>
                <a:ea typeface="Arial" charset="0"/>
                <a:cs typeface="Arial" charset="0"/>
                <a:sym typeface="Cabin"/>
              </a:rPr>
              <a:t>momento</a:t>
            </a:r>
            <a:r>
              <a:rPr lang="en-US" sz="3600" u="none" strike="noStrike" cap="none" dirty="0">
                <a:solidFill>
                  <a:schemeClr val="lt1"/>
                </a:solidFill>
                <a:latin typeface="Arial" charset="0"/>
                <a:ea typeface="Arial" charset="0"/>
                <a:cs typeface="Arial" charset="0"/>
                <a:sym typeface="Cabin"/>
              </a:rPr>
              <a:t> de </a:t>
            </a:r>
            <a:r>
              <a:rPr lang="en-US" sz="3600" u="none" strike="noStrike" cap="none" dirty="0" err="1">
                <a:solidFill>
                  <a:schemeClr val="lt1"/>
                </a:solidFill>
                <a:latin typeface="Arial" charset="0"/>
                <a:ea typeface="Arial" charset="0"/>
                <a:cs typeface="Arial" charset="0"/>
                <a:sym typeface="Cabin"/>
              </a:rPr>
              <a:t>ir</a:t>
            </a:r>
            <a:r>
              <a:rPr lang="en-US" sz="3600" u="none" strike="noStrike" cap="none" dirty="0">
                <a:solidFill>
                  <a:schemeClr val="lt1"/>
                </a:solidFill>
                <a:latin typeface="Arial" charset="0"/>
                <a:ea typeface="Arial" charset="0"/>
                <a:cs typeface="Arial" charset="0"/>
                <a:sym typeface="Cabin"/>
              </a:rPr>
              <a:t> a </a:t>
            </a:r>
            <a:r>
              <a:rPr lang="en-US" sz="3600" u="none" strike="noStrike" cap="none" dirty="0" err="1">
                <a:solidFill>
                  <a:schemeClr val="lt1"/>
                </a:solidFill>
                <a:latin typeface="Arial" charset="0"/>
                <a:ea typeface="Arial" charset="0"/>
                <a:cs typeface="Arial" charset="0"/>
                <a:sym typeface="Cabin"/>
              </a:rPr>
              <a:t>buscar</a:t>
            </a:r>
            <a:r>
              <a:rPr lang="en-US" sz="3600" u="none" strike="noStrike" cap="none"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a:t>
            </a:r>
            <a:r>
              <a:rPr lang="en-US" sz="3600" u="none" strike="noStrike" cap="none" dirty="0" err="1">
                <a:solidFill>
                  <a:schemeClr val="lt1"/>
                </a:solidFill>
                <a:latin typeface="Arial" charset="0"/>
                <a:ea typeface="Arial" charset="0"/>
                <a:cs typeface="Arial" charset="0"/>
                <a:sym typeface="Cabin"/>
              </a:rPr>
              <a:t>atos</a:t>
            </a: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con los que </a:t>
            </a:r>
            <a:r>
              <a:rPr lang="en-US" sz="3600" u="none" strike="noStrike" cap="none" dirty="0" err="1">
                <a:solidFill>
                  <a:schemeClr val="lt1"/>
                </a:solidFill>
                <a:latin typeface="Arial" charset="0"/>
                <a:ea typeface="Arial" charset="0"/>
                <a:cs typeface="Arial" charset="0"/>
                <a:sym typeface="Cabin"/>
              </a:rPr>
              <a:t>meterse</a:t>
            </a:r>
            <a:r>
              <a:rPr lang="en-US" sz="3600" u="none" strike="noStrike" cap="none" dirty="0">
                <a:solidFill>
                  <a:schemeClr val="lt1"/>
                </a:solidFill>
                <a:latin typeface="Arial" charset="0"/>
                <a:ea typeface="Arial" charset="0"/>
                <a:cs typeface="Arial" charset="0"/>
                <a:sym typeface="Cabin"/>
              </a:rPr>
              <a:t>!</a:t>
            </a:r>
          </a:p>
        </p:txBody>
      </p:sp>
      <p:sp>
        <p:nvSpPr>
          <p:cNvPr id="29" name="Shape 223">
            <a:extLst>
              <a:ext uri="{FF2B5EF4-FFF2-40B4-BE49-F238E27FC236}">
                <a16:creationId xmlns:a16="http://schemas.microsoft.com/office/drawing/2014/main" id="{C98098FD-CB06-4348-92E0-CC193E2744DD}"/>
              </a:ext>
            </a:extLst>
          </p:cNvPr>
          <p:cNvSpPr/>
          <p:nvPr/>
        </p:nvSpPr>
        <p:spPr>
          <a:xfrm>
            <a:off x="7861101" y="1270649"/>
            <a:ext cx="1803300" cy="1269899"/>
          </a:xfrm>
          <a:prstGeom prst="wedgeEllipseCallout">
            <a:avLst>
              <a:gd name="adj1" fmla="val -66356"/>
              <a:gd name="adj2" fmla="val 96966"/>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dirty="0">
                <a:latin typeface="Arial" charset="0"/>
                <a:ea typeface="Arial" charset="0"/>
                <a:cs typeface="Arial" charset="0"/>
                <a:sym typeface="Cabin"/>
              </a:rPr>
              <a:t>¿</a:t>
            </a:r>
            <a:r>
              <a:rPr lang="en-US" sz="2600" u="none" strike="noStrike" cap="none" dirty="0" err="1">
                <a:solidFill>
                  <a:srgbClr val="000000"/>
                </a:solidFill>
                <a:latin typeface="Arial" charset="0"/>
                <a:ea typeface="Arial" charset="0"/>
                <a:cs typeface="Arial" charset="0"/>
                <a:sym typeface="Cabin"/>
              </a:rPr>
              <a:t>Qué</a:t>
            </a:r>
            <a:r>
              <a:rPr lang="en-US" sz="2600" u="none" strike="noStrike" cap="none" dirty="0">
                <a:solidFill>
                  <a:srgbClr val="000000"/>
                </a:solidFill>
                <a:latin typeface="Arial" charset="0"/>
                <a:ea typeface="Arial" charset="0"/>
                <a:cs typeface="Arial" charset="0"/>
                <a:sym typeface="Cabin"/>
              </a:rPr>
              <a:t> </a:t>
            </a:r>
            <a:r>
              <a:rPr lang="en-US" sz="2600" u="none" strike="noStrike" cap="none" dirty="0" err="1">
                <a:solidFill>
                  <a:srgbClr val="000000"/>
                </a:solidFill>
                <a:latin typeface="Arial" charset="0"/>
                <a:ea typeface="Arial" charset="0"/>
                <a:cs typeface="Arial" charset="0"/>
                <a:sym typeface="Cabin"/>
              </a:rPr>
              <a:t>sigue</a:t>
            </a:r>
            <a:r>
              <a:rPr lang="en-US" sz="2600" u="none" strike="noStrike" cap="none" dirty="0">
                <a:solidFill>
                  <a:srgbClr val="000000"/>
                </a:solidFill>
                <a:latin typeface="Arial" charset="0"/>
                <a:ea typeface="Arial" charset="0"/>
                <a:cs typeface="Arial" charset="0"/>
                <a:sym typeface="Cabin"/>
              </a:rPr>
              <a:t>?</a:t>
            </a:r>
          </a:p>
        </p:txBody>
      </p:sp>
      <p:pic>
        <p:nvPicPr>
          <p:cNvPr id="30" name="Shape 224">
            <a:extLst>
              <a:ext uri="{FF2B5EF4-FFF2-40B4-BE49-F238E27FC236}">
                <a16:creationId xmlns:a16="http://schemas.microsoft.com/office/drawing/2014/main" id="{E1F0701F-F81E-43BD-9B99-7ADC2E99823E}"/>
              </a:ext>
            </a:extLst>
          </p:cNvPr>
          <p:cNvPicPr preferRelativeResize="0"/>
          <p:nvPr/>
        </p:nvPicPr>
        <p:blipFill rotWithShape="1">
          <a:blip r:embed="rId4">
            <a:alphaModFix/>
          </a:blip>
          <a:srcRect/>
          <a:stretch/>
        </p:blipFill>
        <p:spPr>
          <a:xfrm>
            <a:off x="5510211" y="5409161"/>
            <a:ext cx="457200" cy="649199"/>
          </a:xfrm>
          <a:prstGeom prst="rect">
            <a:avLst/>
          </a:prstGeom>
          <a:noFill/>
          <a:ln>
            <a:noFill/>
          </a:ln>
        </p:spPr>
      </p:pic>
      <p:sp>
        <p:nvSpPr>
          <p:cNvPr id="31" name="Shape 225">
            <a:extLst>
              <a:ext uri="{FF2B5EF4-FFF2-40B4-BE49-F238E27FC236}">
                <a16:creationId xmlns:a16="http://schemas.microsoft.com/office/drawing/2014/main" id="{093B6068-8858-49A9-8D65-2CA9EAF086E3}"/>
              </a:ext>
            </a:extLst>
          </p:cNvPr>
          <p:cNvSpPr/>
          <p:nvPr/>
        </p:nvSpPr>
        <p:spPr>
          <a:xfrm>
            <a:off x="7345267" y="5090174"/>
            <a:ext cx="2515457" cy="1269899"/>
          </a:xfrm>
          <a:prstGeom prst="wedgeEllipseCallout">
            <a:avLst>
              <a:gd name="adj1" fmla="val -37352"/>
              <a:gd name="adj2" fmla="val 64496"/>
            </a:avLst>
          </a:prstGeom>
          <a:solidFill>
            <a:schemeClr val="accent3">
              <a:lumMod val="75000"/>
            </a:schemeClr>
          </a:solid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 &lt; 3: print</a:t>
            </a:r>
          </a:p>
        </p:txBody>
      </p:sp>
      <p:sp>
        <p:nvSpPr>
          <p:cNvPr id="32" name="Shape 226">
            <a:extLst>
              <a:ext uri="{FF2B5EF4-FFF2-40B4-BE49-F238E27FC236}">
                <a16:creationId xmlns:a16="http://schemas.microsoft.com/office/drawing/2014/main" id="{D55ABDD8-1498-453F-94E5-BC083FF81144}"/>
              </a:ext>
            </a:extLst>
          </p:cNvPr>
          <p:cNvSpPr txBox="1"/>
          <p:nvPr/>
        </p:nvSpPr>
        <p:spPr>
          <a:xfrm>
            <a:off x="9334500" y="6139411"/>
            <a:ext cx="4927500" cy="16509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From stephen.marquard@uct.ac.za Sat Jan  5 09:14:16 2008</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Return-Path: &lt;postmaster@collab.sakaiproject.org&gt;</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Date: Sat, 5 Jan 2008 09:12:18 -0500To: </a:t>
            </a:r>
            <a:r>
              <a:rPr lang="en-US" sz="1300" u="none" strike="noStrike" cap="none" dirty="0" err="1">
                <a:solidFill>
                  <a:srgbClr val="FF00FF"/>
                </a:solidFill>
                <a:latin typeface="Arial" charset="0"/>
                <a:ea typeface="Arial" charset="0"/>
                <a:cs typeface="Arial" charset="0"/>
                <a:sym typeface="Cabin"/>
              </a:rPr>
              <a:t>source@collab.sakaiproject.orgFrom</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stephen.marquard@uct.ac.zaSubject</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sakai</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svn</a:t>
            </a:r>
            <a:r>
              <a:rPr lang="en-US" sz="1300" u="none" strike="noStrike" cap="none" dirty="0">
                <a:solidFill>
                  <a:srgbClr val="FF00FF"/>
                </a:solidFill>
                <a:latin typeface="Arial" charset="0"/>
                <a:ea typeface="Arial" charset="0"/>
                <a:cs typeface="Arial" charset="0"/>
                <a:sym typeface="Cabin"/>
              </a:rPr>
              <a:t> commit: r39772 - content/branches/Details: http://source.sakaiproject.org/viewsvn/?view=rev&amp;rev=39772</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a:t>
            </a:r>
          </a:p>
        </p:txBody>
      </p:sp>
      <p:sp>
        <p:nvSpPr>
          <p:cNvPr id="33" name="Shape 227">
            <a:extLst>
              <a:ext uri="{FF2B5EF4-FFF2-40B4-BE49-F238E27FC236}">
                <a16:creationId xmlns:a16="http://schemas.microsoft.com/office/drawing/2014/main" id="{7CDD8E06-7605-44F3-8C78-A75311E3FD29}"/>
              </a:ext>
            </a:extLst>
          </p:cNvPr>
          <p:cNvSpPr/>
          <p:nvPr/>
        </p:nvSpPr>
        <p:spPr>
          <a:xfrm>
            <a:off x="12814151" y="2627911"/>
            <a:ext cx="1955699" cy="1422300"/>
          </a:xfrm>
          <a:prstGeom prst="wedgeEllipseCallout">
            <a:avLst>
              <a:gd name="adj1" fmla="val -85915"/>
              <a:gd name="adj2" fmla="val 89660"/>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dirty="0" err="1">
                <a:latin typeface="Arial" charset="0"/>
                <a:ea typeface="Arial" charset="0"/>
                <a:cs typeface="Arial" charset="0"/>
                <a:sym typeface="Cabin"/>
              </a:rPr>
              <a:t>S</a:t>
            </a:r>
            <a:r>
              <a:rPr lang="en-US" sz="2600" u="none" strike="noStrike" cap="none" dirty="0" err="1">
                <a:solidFill>
                  <a:srgbClr val="000000"/>
                </a:solidFill>
                <a:latin typeface="Arial" charset="0"/>
                <a:ea typeface="Arial" charset="0"/>
                <a:cs typeface="Arial" charset="0"/>
                <a:sym typeface="Cabin"/>
              </a:rPr>
              <a:t>omos</a:t>
            </a:r>
            <a:r>
              <a:rPr lang="en-US" sz="2600" u="none" strike="noStrike" cap="none" dirty="0">
                <a:solidFill>
                  <a:srgbClr val="000000"/>
                </a:solidFill>
                <a:latin typeface="Arial" charset="0"/>
                <a:ea typeface="Arial" charset="0"/>
                <a:cs typeface="Arial" charset="0"/>
                <a:sym typeface="Cabin"/>
              </a:rPr>
              <a:t> los </a:t>
            </a:r>
            <a:r>
              <a:rPr lang="en-US" sz="2600" u="none" strike="noStrike" cap="none" dirty="0" err="1">
                <a:solidFill>
                  <a:srgbClr val="000000"/>
                </a:solidFill>
                <a:latin typeface="Arial" charset="0"/>
                <a:ea typeface="Arial" charset="0"/>
                <a:cs typeface="Arial" charset="0"/>
                <a:sym typeface="Cabin"/>
              </a:rPr>
              <a:t>archivos</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err="1">
                <a:solidFill>
                  <a:srgbClr val="FFD966"/>
                </a:solidFill>
                <a:latin typeface="Arial" charset="0"/>
                <a:ea typeface="Arial" charset="0"/>
                <a:cs typeface="Arial" charset="0"/>
                <a:sym typeface="Cabin"/>
              </a:rPr>
              <a:t>Usando</a:t>
            </a:r>
            <a:r>
              <a:rPr lang="en-US" sz="7600" u="none" strike="noStrike" cap="none" dirty="0">
                <a:solidFill>
                  <a:schemeClr val="lt1"/>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in</a:t>
            </a:r>
            <a:r>
              <a:rPr lang="en-US" sz="7600" dirty="0">
                <a:solidFill>
                  <a:schemeClr val="lt1"/>
                </a:solidFill>
                <a:latin typeface="Arial" charset="0"/>
                <a:ea typeface="Arial" charset="0"/>
                <a:cs typeface="Arial" charset="0"/>
                <a:sym typeface="Cabin"/>
              </a:rPr>
              <a:t> </a:t>
            </a:r>
            <a:r>
              <a:rPr lang="en-US" sz="7600" dirty="0">
                <a:solidFill>
                  <a:srgbClr val="FFD966"/>
                </a:solidFill>
                <a:latin typeface="Arial" charset="0"/>
                <a:ea typeface="Arial" charset="0"/>
                <a:cs typeface="Arial" charset="0"/>
                <a:sym typeface="Cabin"/>
              </a:rPr>
              <a:t>para </a:t>
            </a:r>
            <a:r>
              <a:rPr lang="en-US" sz="7600" dirty="0" err="1">
                <a:solidFill>
                  <a:srgbClr val="FFD966"/>
                </a:solidFill>
                <a:latin typeface="Arial" charset="0"/>
                <a:ea typeface="Arial" charset="0"/>
                <a:cs typeface="Arial" charset="0"/>
                <a:sym typeface="Cabin"/>
              </a:rPr>
              <a:t>Seleccionar</a:t>
            </a:r>
            <a:r>
              <a:rPr lang="en-US" sz="7600" dirty="0">
                <a:solidFill>
                  <a:srgbClr val="FFD966"/>
                </a:solidFill>
                <a:latin typeface="Arial" charset="0"/>
                <a:ea typeface="Arial" charset="0"/>
                <a:cs typeface="Arial" charset="0"/>
                <a:sym typeface="Cabin"/>
              </a:rPr>
              <a:t> </a:t>
            </a:r>
            <a:r>
              <a:rPr lang="en-US" sz="7600" u="none" strike="noStrike" cap="none" dirty="0" err="1">
                <a:solidFill>
                  <a:srgbClr val="00FF00"/>
                </a:solidFill>
                <a:latin typeface="Arial" charset="0"/>
                <a:ea typeface="Arial" charset="0"/>
                <a:cs typeface="Arial" charset="0"/>
                <a:sym typeface="Cabin"/>
              </a:rPr>
              <a:t>Lineas</a:t>
            </a:r>
            <a:endParaRPr lang="en-US" sz="7600" u="none" strike="noStrike" cap="none" dirty="0">
              <a:solidFill>
                <a:srgbClr val="00FF00"/>
              </a:solidFill>
              <a:latin typeface="Arial" charset="0"/>
              <a:ea typeface="Arial" charset="0"/>
              <a:cs typeface="Arial" charset="0"/>
              <a:sym typeface="Cabin"/>
            </a:endParaRPr>
          </a:p>
        </p:txBody>
      </p:sp>
      <p:sp>
        <p:nvSpPr>
          <p:cNvPr id="347" name="Shape 347"/>
          <p:cNvSpPr txBox="1">
            <a:spLocks noGrp="1"/>
          </p:cNvSpPr>
          <p:nvPr>
            <p:ph idx="1"/>
          </p:nvPr>
        </p:nvSpPr>
        <p:spPr>
          <a:xfrm>
            <a:off x="1412675" y="2820874"/>
            <a:ext cx="5892476" cy="1839913"/>
          </a:xfrm>
          <a:prstGeom prst="rect">
            <a:avLst/>
          </a:prstGeom>
          <a:noFill/>
          <a:ln>
            <a:noFill/>
          </a:ln>
        </p:spPr>
        <p:txBody>
          <a:bodyPr lIns="38100" tIns="38100" rIns="38100" bIns="38100" anchor="ctr" anchorCtr="0">
            <a:noAutofit/>
          </a:bodyPr>
          <a:lstStyle/>
          <a:p>
            <a:pPr marL="215900" lvl="0">
              <a:spcBef>
                <a:spcPts val="0"/>
              </a:spcBef>
              <a:buClr>
                <a:schemeClr val="lt1"/>
              </a:buClr>
              <a:buSzPct val="171000"/>
            </a:pPr>
            <a:r>
              <a:rPr lang="es-419" sz="3600" dirty="0">
                <a:solidFill>
                  <a:schemeClr val="lt1"/>
                </a:solidFill>
                <a:latin typeface="Arial" charset="0"/>
                <a:ea typeface="Arial" charset="0"/>
                <a:cs typeface="Arial" charset="0"/>
                <a:sym typeface="Cabin"/>
              </a:rPr>
              <a:t>Podemos buscar una cadena en cualquier parte </a:t>
            </a:r>
            <a:r>
              <a:rPr lang="es-419" sz="3600" dirty="0">
                <a:solidFill>
                  <a:srgbClr val="FFFF00"/>
                </a:solidFill>
                <a:latin typeface="Arial" charset="0"/>
                <a:ea typeface="Arial" charset="0"/>
                <a:cs typeface="Arial" charset="0"/>
                <a:sym typeface="Cabin"/>
              </a:rPr>
              <a:t>en</a:t>
            </a:r>
            <a:r>
              <a:rPr lang="es-419" sz="3600" dirty="0">
                <a:solidFill>
                  <a:schemeClr val="lt1"/>
                </a:solidFill>
                <a:latin typeface="Arial" charset="0"/>
                <a:ea typeface="Arial" charset="0"/>
                <a:cs typeface="Arial" charset="0"/>
                <a:sym typeface="Cabin"/>
              </a:rPr>
              <a:t> una </a:t>
            </a:r>
            <a:r>
              <a:rPr lang="es-419" sz="3600" dirty="0">
                <a:solidFill>
                  <a:srgbClr val="00FF00"/>
                </a:solidFill>
                <a:latin typeface="Arial" charset="0"/>
                <a:ea typeface="Arial" charset="0"/>
                <a:cs typeface="Arial" charset="0"/>
                <a:sym typeface="Cabin"/>
              </a:rPr>
              <a:t>línea</a:t>
            </a:r>
            <a:r>
              <a:rPr lang="es-419" sz="3600" dirty="0">
                <a:solidFill>
                  <a:schemeClr val="lt1"/>
                </a:solidFill>
                <a:latin typeface="Arial" charset="0"/>
                <a:ea typeface="Arial" charset="0"/>
                <a:cs typeface="Arial" charset="0"/>
                <a:sym typeface="Cabin"/>
              </a:rPr>
              <a:t> como nuestro criterio de selección</a:t>
            </a:r>
          </a:p>
        </p:txBody>
      </p:sp>
      <p:sp>
        <p:nvSpPr>
          <p:cNvPr id="348" name="Shape 348"/>
          <p:cNvSpPr txBox="1"/>
          <p:nvPr/>
        </p:nvSpPr>
        <p:spPr>
          <a:xfrm>
            <a:off x="8547100" y="2516175"/>
            <a:ext cx="6947100" cy="2655033"/>
          </a:xfrm>
          <a:prstGeom prst="rect">
            <a:avLst/>
          </a:prstGeom>
          <a:noFill/>
          <a:ln>
            <a:noFill/>
          </a:ln>
        </p:spPr>
        <p:txBody>
          <a:bodyPr lIns="0" tIns="0" rIns="0" bIns="0" anchor="ctr" anchorCtr="0">
            <a:noAutofit/>
          </a:bodyPr>
          <a:lstStyle/>
          <a:p>
            <a:pPr lvl="0">
              <a:buClr>
                <a:srgbClr val="00FF00"/>
              </a:buClr>
              <a:buSzPct val="25000"/>
            </a:pP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 = </a:t>
            </a:r>
            <a:r>
              <a:rPr lang="es-419" sz="2400" dirty="0">
                <a:solidFill>
                  <a:srgbClr val="FF00FF"/>
                </a:solidFill>
                <a:latin typeface="Courier New"/>
                <a:ea typeface="Courier New"/>
                <a:cs typeface="Courier New"/>
                <a:sym typeface="Courier New"/>
              </a:rPr>
              <a:t>open</a:t>
            </a:r>
            <a:r>
              <a:rPr lang="es-419" sz="2400" dirty="0">
                <a:solidFill>
                  <a:schemeClr val="lt1"/>
                </a:solidFill>
                <a:latin typeface="Courier New"/>
                <a:ea typeface="Courier New"/>
                <a:cs typeface="Courier New"/>
                <a:sym typeface="Courier New"/>
              </a:rPr>
              <a:t>('mbox-short.txt')</a:t>
            </a:r>
          </a:p>
          <a:p>
            <a:pPr lvl="0">
              <a:buClr>
                <a:srgbClr val="FFFF00"/>
              </a:buClr>
              <a:buSzPct val="25000"/>
            </a:pP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 </a:t>
            </a:r>
            <a:r>
              <a:rPr lang="es-419" sz="2400" dirty="0" err="1">
                <a:solidFill>
                  <a:srgbClr val="00FF00"/>
                </a:solidFill>
                <a:latin typeface="Courier New"/>
                <a:ea typeface="Courier New"/>
                <a:cs typeface="Courier New"/>
                <a:sym typeface="Courier New"/>
              </a:rPr>
              <a:t>linea</a:t>
            </a:r>
            <a:r>
              <a:rPr lang="es-419" sz="2400" dirty="0" err="1">
                <a:solidFill>
                  <a:srgbClr val="FF00FF"/>
                </a:solidFill>
                <a:latin typeface="Courier New"/>
                <a:ea typeface="Courier New"/>
                <a:cs typeface="Courier New"/>
                <a:sym typeface="Courier New"/>
              </a:rPr>
              <a:t>.rstrip</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if</a:t>
            </a: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not</a:t>
            </a:r>
            <a:r>
              <a:rPr lang="es-419" sz="2400" dirty="0">
                <a:solidFill>
                  <a:schemeClr val="lt1"/>
                </a:solidFill>
                <a:latin typeface="Courier New"/>
                <a:ea typeface="Courier New"/>
                <a:cs typeface="Courier New"/>
                <a:sym typeface="Courier New"/>
              </a:rPr>
              <a:t> '</a:t>
            </a:r>
            <a:r>
              <a:rPr lang="es-419" sz="2400" dirty="0">
                <a:solidFill>
                  <a:srgbClr val="00FFFF"/>
                </a:solidFill>
                <a:latin typeface="Courier New"/>
                <a:ea typeface="Courier New"/>
                <a:cs typeface="Courier New"/>
                <a:sym typeface="Courier New"/>
              </a:rPr>
              <a:t>@uct.ac.za</a:t>
            </a:r>
            <a:r>
              <a:rPr lang="es-419" sz="2400" dirty="0">
                <a:solidFill>
                  <a:schemeClr val="lt1"/>
                </a:solidFill>
                <a:latin typeface="Courier New"/>
                <a:ea typeface="Courier New"/>
                <a:cs typeface="Courier New"/>
                <a:sym typeface="Courier New"/>
              </a:rPr>
              <a:t>'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err="1">
                <a:solidFill>
                  <a:srgbClr val="00FFFF"/>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continue</a:t>
            </a:r>
            <a:endParaRPr lang="es-419" sz="2400" dirty="0">
              <a:solidFill>
                <a:srgbClr val="FFFF00"/>
              </a:solidFill>
              <a:latin typeface="Courier New"/>
              <a:ea typeface="Courier New"/>
              <a:cs typeface="Courier New"/>
              <a:sym typeface="Courier New"/>
            </a:endParaRP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print</a:t>
            </a:r>
            <a:r>
              <a:rPr lang="es-419" sz="2400" dirty="0">
                <a:solidFill>
                  <a:schemeClr val="lt1"/>
                </a:solidFill>
                <a:latin typeface="Courier New"/>
                <a:ea typeface="Courier New"/>
                <a:cs typeface="Courier New"/>
                <a:sym typeface="Courier New"/>
              </a:rPr>
              <a:t>(</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a:t>
            </a:r>
            <a:endParaRPr lang="es-419" sz="2400" dirty="0">
              <a:solidFill>
                <a:srgbClr val="00FF00"/>
              </a:solidFill>
              <a:latin typeface="Courier New"/>
              <a:ea typeface="Courier New"/>
              <a:cs typeface="Courier New"/>
              <a:sym typeface="Courier New"/>
            </a:endParaRPr>
          </a:p>
        </p:txBody>
      </p:sp>
      <p:sp>
        <p:nvSpPr>
          <p:cNvPr id="349" name="Shape 349"/>
          <p:cNvSpPr txBox="1"/>
          <p:nvPr/>
        </p:nvSpPr>
        <p:spPr>
          <a:xfrm>
            <a:off x="1412675" y="5606277"/>
            <a:ext cx="13932000" cy="24144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X-Authentication-Warning: set sender to </a:t>
            </a:r>
            <a:r>
              <a:rPr lang="en-US" sz="2400" i="0" u="none" strike="noStrike" cap="none" dirty="0" err="1">
                <a:solidFill>
                  <a:srgbClr val="FF00FF"/>
                </a:solidFill>
                <a:latin typeface="Courier"/>
                <a:ea typeface="Courier"/>
                <a:cs typeface="Courier"/>
                <a:sym typeface="Courier New"/>
              </a:rPr>
              <a:t>stephen.marquard@</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using –f</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sng" strike="noStrike" cap="none" dirty="0">
                <a:solidFill>
                  <a:schemeClr val="hlink"/>
                </a:solidFill>
                <a:latin typeface="Courier"/>
                <a:ea typeface="Courier"/>
                <a:cs typeface="Courier"/>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Author: </a:t>
            </a:r>
            <a:r>
              <a:rPr lang="en-US" sz="2400" i="0" u="sng" strike="noStrike" cap="none" dirty="0">
                <a:solidFill>
                  <a:schemeClr val="hlink"/>
                </a:solidFill>
                <a:latin typeface="Courier"/>
                <a:ea typeface="Courier"/>
                <a:cs typeface="Courier"/>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david.horwitz@</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Fri Jan  4 07:02:32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X-Authentication-Warning: set sender to </a:t>
            </a:r>
            <a:r>
              <a:rPr lang="en-US" sz="2400" i="0" u="none" strike="noStrike" cap="none" dirty="0" err="1">
                <a:solidFill>
                  <a:srgbClr val="FF00FF"/>
                </a:solidFill>
                <a:latin typeface="Courier"/>
                <a:ea typeface="Courier"/>
                <a:cs typeface="Courier"/>
                <a:sym typeface="Courier New"/>
              </a:rPr>
              <a:t>david.horwitz@</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using -f...</a:t>
            </a:r>
          </a:p>
        </p:txBody>
      </p:sp>
      <p:cxnSp>
        <p:nvCxnSpPr>
          <p:cNvPr id="350" name="Shape 350"/>
          <p:cNvCxnSpPr/>
          <p:nvPr/>
        </p:nvCxnSpPr>
        <p:spPr>
          <a:xfrm>
            <a:off x="11995718" y="4500618"/>
            <a:ext cx="755095" cy="1300737"/>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10545756" y="917730"/>
            <a:ext cx="5100737"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Solicitar</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Nombre</a:t>
            </a:r>
            <a:r>
              <a:rPr lang="en-US" sz="7600" u="none" strike="noStrike" cap="none" dirty="0">
                <a:solidFill>
                  <a:srgbClr val="FFD966"/>
                </a:solidFill>
                <a:latin typeface="Arial" charset="0"/>
                <a:ea typeface="Arial" charset="0"/>
                <a:cs typeface="Arial" charset="0"/>
                <a:sym typeface="Cabin"/>
              </a:rPr>
              <a:t> de </a:t>
            </a:r>
            <a:r>
              <a:rPr lang="en-US" sz="7600" u="none" strike="noStrike" cap="none" dirty="0" err="1">
                <a:solidFill>
                  <a:srgbClr val="FFD966"/>
                </a:solidFill>
                <a:latin typeface="Arial" charset="0"/>
                <a:ea typeface="Arial" charset="0"/>
                <a:cs typeface="Arial" charset="0"/>
                <a:sym typeface="Cabin"/>
              </a:rPr>
              <a:t>Archivo</a:t>
            </a:r>
            <a:endParaRPr lang="en-US" sz="7600" u="none" strike="noStrike" cap="none" dirty="0">
              <a:solidFill>
                <a:srgbClr val="FFD966"/>
              </a:solidFill>
              <a:latin typeface="Arial" charset="0"/>
              <a:ea typeface="Arial" charset="0"/>
              <a:cs typeface="Arial" charset="0"/>
              <a:sym typeface="Cabin"/>
            </a:endParaRPr>
          </a:p>
        </p:txBody>
      </p:sp>
      <p:sp>
        <p:nvSpPr>
          <p:cNvPr id="356" name="Shape 356"/>
          <p:cNvSpPr txBox="1"/>
          <p:nvPr/>
        </p:nvSpPr>
        <p:spPr>
          <a:xfrm>
            <a:off x="800975" y="773101"/>
            <a:ext cx="10982316" cy="3398850"/>
          </a:xfrm>
          <a:prstGeom prst="rect">
            <a:avLst/>
          </a:prstGeom>
          <a:noFill/>
          <a:ln>
            <a:noFill/>
          </a:ln>
        </p:spPr>
        <p:txBody>
          <a:bodyPr lIns="0" tIns="0" rIns="0" bIns="0" anchor="ctr" anchorCtr="0">
            <a:noAutofit/>
          </a:bodyPr>
          <a:lstStyle/>
          <a:p>
            <a:pPr lvl="0">
              <a:buClr>
                <a:srgbClr val="00FF00"/>
              </a:buClr>
              <a:buSzPct val="25000"/>
            </a:pPr>
            <a:r>
              <a:rPr lang="es-419" sz="2400" dirty="0" err="1">
                <a:solidFill>
                  <a:srgbClr val="00FF00"/>
                </a:solidFill>
                <a:latin typeface="Courier New"/>
                <a:ea typeface="Courier New"/>
                <a:cs typeface="Courier New"/>
                <a:sym typeface="Courier New"/>
              </a:rPr>
              <a:t>nombrea</a:t>
            </a:r>
            <a:r>
              <a:rPr lang="es-419" sz="2400" dirty="0">
                <a:solidFill>
                  <a:srgbClr val="00FF00"/>
                </a:solidFill>
                <a:latin typeface="Courier New"/>
                <a:ea typeface="Courier New"/>
                <a:cs typeface="Courier New"/>
                <a:sym typeface="Courier New"/>
              </a:rPr>
              <a:t> </a:t>
            </a:r>
            <a:r>
              <a:rPr lang="es-419" sz="2400" dirty="0">
                <a:solidFill>
                  <a:schemeClr val="lt1"/>
                </a:solidFill>
                <a:latin typeface="Courier New"/>
                <a:ea typeface="Courier New"/>
                <a:cs typeface="Courier New"/>
                <a:sym typeface="Courier New"/>
              </a:rPr>
              <a:t>= </a:t>
            </a:r>
            <a:r>
              <a:rPr lang="es-419" sz="2400" dirty="0">
                <a:solidFill>
                  <a:srgbClr val="FF00FF"/>
                </a:solidFill>
                <a:latin typeface="Courier New"/>
                <a:ea typeface="Courier New"/>
                <a:cs typeface="Courier New"/>
                <a:sym typeface="Courier New"/>
              </a:rPr>
              <a:t>input</a:t>
            </a:r>
            <a:r>
              <a:rPr lang="es-419" sz="2400" dirty="0">
                <a:solidFill>
                  <a:schemeClr val="lt1"/>
                </a:solidFill>
                <a:latin typeface="Courier New"/>
                <a:ea typeface="Courier New"/>
                <a:cs typeface="Courier New"/>
                <a:sym typeface="Courier New"/>
              </a:rPr>
              <a:t>('Ingresa un nombre de archivo:  ')</a:t>
            </a:r>
          </a:p>
          <a:p>
            <a:pPr lvl="0">
              <a:buClr>
                <a:srgbClr val="00FF00"/>
              </a:buClr>
              <a:buSzPct val="25000"/>
            </a:pP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 = </a:t>
            </a:r>
            <a:r>
              <a:rPr lang="es-419" sz="2400" dirty="0">
                <a:solidFill>
                  <a:srgbClr val="FF00FF"/>
                </a:solidFill>
                <a:latin typeface="Courier New"/>
                <a:ea typeface="Courier New"/>
                <a:cs typeface="Courier New"/>
                <a:sym typeface="Courier New"/>
              </a:rPr>
              <a:t>open</a:t>
            </a:r>
            <a:r>
              <a:rPr lang="es-419" sz="2400" dirty="0">
                <a:solidFill>
                  <a:schemeClr val="lt1"/>
                </a:solidFill>
                <a:latin typeface="Courier New"/>
                <a:ea typeface="Courier New"/>
                <a:cs typeface="Courier New"/>
                <a:sym typeface="Courier New"/>
              </a:rPr>
              <a:t>(</a:t>
            </a:r>
            <a:r>
              <a:rPr lang="es-419" sz="2400" dirty="0" err="1">
                <a:solidFill>
                  <a:srgbClr val="00FF00"/>
                </a:solidFill>
                <a:latin typeface="Courier New"/>
                <a:ea typeface="Courier New"/>
                <a:cs typeface="Courier New"/>
                <a:sym typeface="Courier New"/>
              </a:rPr>
              <a:t>nombrea</a:t>
            </a:r>
            <a:r>
              <a:rPr lang="es-419" sz="2400" dirty="0">
                <a:solidFill>
                  <a:schemeClr val="lt1"/>
                </a:solidFill>
                <a:latin typeface="Courier New"/>
                <a:ea typeface="Courier New"/>
                <a:cs typeface="Courier New"/>
                <a:sym typeface="Courier New"/>
              </a:rPr>
              <a:t>)</a:t>
            </a:r>
          </a:p>
          <a:p>
            <a:pPr lvl="0">
              <a:buClr>
                <a:srgbClr val="00FF00"/>
              </a:buClr>
              <a:buSzPct val="25000"/>
            </a:pPr>
            <a:r>
              <a:rPr lang="es-419" sz="2400" dirty="0">
                <a:solidFill>
                  <a:srgbClr val="00FF00"/>
                </a:solidFill>
                <a:latin typeface="Courier New"/>
                <a:ea typeface="Courier New"/>
                <a:cs typeface="Courier New"/>
                <a:sym typeface="Courier New"/>
              </a:rPr>
              <a:t>contador</a:t>
            </a:r>
            <a:r>
              <a:rPr lang="es-419" sz="2400" dirty="0">
                <a:solidFill>
                  <a:schemeClr val="lt1"/>
                </a:solidFill>
                <a:latin typeface="Courier New"/>
                <a:ea typeface="Courier New"/>
                <a:cs typeface="Courier New"/>
                <a:sym typeface="Courier New"/>
              </a:rPr>
              <a:t> = 0</a:t>
            </a:r>
          </a:p>
          <a:p>
            <a:pPr lvl="0">
              <a:buClr>
                <a:srgbClr val="FFFF00"/>
              </a:buClr>
              <a:buSzPct val="25000"/>
            </a:pP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if</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err="1">
                <a:solidFill>
                  <a:srgbClr val="FF00FF"/>
                </a:solidFill>
                <a:latin typeface="Courier New"/>
                <a:ea typeface="Courier New"/>
                <a:cs typeface="Courier New"/>
                <a:sym typeface="Courier New"/>
              </a:rPr>
              <a:t>.startswith</a:t>
            </a:r>
            <a:r>
              <a:rPr lang="es-419" sz="2400" dirty="0">
                <a:solidFill>
                  <a:schemeClr val="lt1"/>
                </a:solidFill>
                <a:latin typeface="Courier New"/>
                <a:ea typeface="Courier New"/>
                <a:cs typeface="Courier New"/>
                <a:sym typeface="Courier New"/>
              </a:rPr>
              <a:t>('</a:t>
            </a:r>
            <a:r>
              <a:rPr lang="es-419" sz="2400" dirty="0" err="1">
                <a:solidFill>
                  <a:schemeClr val="lt1"/>
                </a:solidFill>
                <a:latin typeface="Courier New"/>
                <a:ea typeface="Courier New"/>
                <a:cs typeface="Courier New"/>
                <a:sym typeface="Courier New"/>
              </a:rPr>
              <a:t>Subject</a:t>
            </a:r>
            <a:r>
              <a:rPr lang="es-419" sz="2400" dirty="0">
                <a:solidFill>
                  <a:schemeClr val="lt1"/>
                </a:solidFill>
                <a:latin typeface="Courier New"/>
                <a:ea typeface="Courier New"/>
                <a:cs typeface="Courier New"/>
                <a:sym typeface="Courier New"/>
              </a:rPr>
              <a:t>:') :</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contador</a:t>
            </a:r>
            <a:r>
              <a:rPr lang="es-419" sz="2400" dirty="0">
                <a:solidFill>
                  <a:schemeClr val="lt1"/>
                </a:solidFill>
                <a:latin typeface="Courier New"/>
                <a:ea typeface="Courier New"/>
                <a:cs typeface="Courier New"/>
                <a:sym typeface="Courier New"/>
              </a:rPr>
              <a:t> = </a:t>
            </a:r>
            <a:r>
              <a:rPr lang="es-419" sz="2400" dirty="0">
                <a:solidFill>
                  <a:srgbClr val="00FF00"/>
                </a:solidFill>
                <a:latin typeface="Courier New"/>
                <a:ea typeface="Courier New"/>
                <a:cs typeface="Courier New"/>
                <a:sym typeface="Courier New"/>
              </a:rPr>
              <a:t>contador</a:t>
            </a:r>
            <a:r>
              <a:rPr lang="es-419" sz="2400" dirty="0">
                <a:solidFill>
                  <a:schemeClr val="lt1"/>
                </a:solidFill>
                <a:latin typeface="Courier New"/>
                <a:ea typeface="Courier New"/>
                <a:cs typeface="Courier New"/>
                <a:sym typeface="Courier New"/>
              </a:rPr>
              <a:t> + 1</a:t>
            </a:r>
          </a:p>
          <a:p>
            <a:pPr lvl="0">
              <a:buClr>
                <a:srgbClr val="FFFF00"/>
              </a:buClr>
              <a:buSzPct val="25000"/>
            </a:pPr>
            <a:r>
              <a:rPr lang="es-419" sz="2400" dirty="0" err="1">
                <a:solidFill>
                  <a:srgbClr val="FFFF00"/>
                </a:solidFill>
                <a:latin typeface="Courier New"/>
                <a:ea typeface="Courier New"/>
                <a:cs typeface="Courier New"/>
                <a:sym typeface="Courier New"/>
              </a:rPr>
              <a:t>print</a:t>
            </a:r>
            <a:r>
              <a:rPr lang="es-419" sz="2400" dirty="0">
                <a:solidFill>
                  <a:schemeClr val="lt1"/>
                </a:solidFill>
                <a:latin typeface="Courier New"/>
                <a:ea typeface="Courier New"/>
                <a:cs typeface="Courier New"/>
                <a:sym typeface="Courier New"/>
              </a:rPr>
              <a:t>('Había', </a:t>
            </a:r>
            <a:r>
              <a:rPr lang="es-419" sz="2400" dirty="0">
                <a:solidFill>
                  <a:srgbClr val="00FF00"/>
                </a:solidFill>
                <a:latin typeface="Courier New"/>
                <a:ea typeface="Courier New"/>
                <a:cs typeface="Courier New"/>
                <a:sym typeface="Courier New"/>
              </a:rPr>
              <a:t>contador</a:t>
            </a:r>
            <a:r>
              <a:rPr lang="es-419" sz="2400" dirty="0">
                <a:solidFill>
                  <a:schemeClr val="lt1"/>
                </a:solidFill>
                <a:latin typeface="Courier New"/>
                <a:ea typeface="Courier New"/>
                <a:cs typeface="Courier New"/>
                <a:sym typeface="Courier New"/>
              </a:rPr>
              <a:t>, 'líneas de </a:t>
            </a:r>
            <a:r>
              <a:rPr lang="es-419" sz="2400" dirty="0" err="1">
                <a:solidFill>
                  <a:schemeClr val="lt1"/>
                </a:solidFill>
                <a:latin typeface="Courier New"/>
                <a:ea typeface="Courier New"/>
                <a:cs typeface="Courier New"/>
                <a:sym typeface="Courier New"/>
              </a:rPr>
              <a:t>subject</a:t>
            </a:r>
            <a:r>
              <a:rPr lang="es-419" sz="2400" dirty="0">
                <a:solidFill>
                  <a:schemeClr val="lt1"/>
                </a:solidFill>
                <a:latin typeface="Courier New"/>
                <a:ea typeface="Courier New"/>
                <a:cs typeface="Courier New"/>
                <a:sym typeface="Courier New"/>
              </a:rPr>
              <a:t> en', </a:t>
            </a:r>
            <a:r>
              <a:rPr lang="es-419" sz="2400" dirty="0" err="1">
                <a:solidFill>
                  <a:schemeClr val="lt1"/>
                </a:solidFill>
                <a:latin typeface="Courier New"/>
                <a:ea typeface="Courier New"/>
                <a:cs typeface="Courier New"/>
                <a:sym typeface="Courier New"/>
              </a:rPr>
              <a:t>nombrea</a:t>
            </a:r>
            <a:r>
              <a:rPr lang="es-419" sz="2400" dirty="0">
                <a:solidFill>
                  <a:schemeClr val="lt1"/>
                </a:solidFill>
                <a:latin typeface="Courier New"/>
                <a:ea typeface="Courier New"/>
                <a:cs typeface="Courier New"/>
                <a:sym typeface="Courier New"/>
              </a:rPr>
              <a:t>)</a:t>
            </a:r>
          </a:p>
        </p:txBody>
      </p:sp>
      <p:sp>
        <p:nvSpPr>
          <p:cNvPr id="357" name="Shape 357"/>
          <p:cNvSpPr txBox="1"/>
          <p:nvPr/>
        </p:nvSpPr>
        <p:spPr>
          <a:xfrm>
            <a:off x="7059611" y="4843464"/>
            <a:ext cx="8643899" cy="3050638"/>
          </a:xfrm>
          <a:prstGeom prst="rect">
            <a:avLst/>
          </a:prstGeom>
          <a:noFill/>
          <a:ln>
            <a:noFill/>
          </a:ln>
        </p:spPr>
        <p:txBody>
          <a:bodyPr lIns="0" tIns="0" rIns="0" bIns="0" anchor="ctr" anchorCtr="0">
            <a:noAutofit/>
          </a:bodyPr>
          <a:lstStyle/>
          <a:p>
            <a:pPr lvl="0">
              <a:buClr>
                <a:srgbClr val="FF00FF"/>
              </a:buClr>
              <a:buSzPct val="25000"/>
            </a:pPr>
            <a:r>
              <a:rPr lang="es-419" sz="3200" dirty="0">
                <a:solidFill>
                  <a:srgbClr val="FF00FF"/>
                </a:solidFill>
                <a:latin typeface="Arial" charset="0"/>
                <a:ea typeface="Arial" charset="0"/>
                <a:cs typeface="Arial" charset="0"/>
                <a:sym typeface="Cabin"/>
              </a:rPr>
              <a:t>Ingresa un nombre de archivo:   </a:t>
            </a:r>
            <a:r>
              <a:rPr lang="es-419" sz="3200" dirty="0">
                <a:solidFill>
                  <a:srgbClr val="FFFF00"/>
                </a:solidFill>
                <a:latin typeface="Arial" charset="0"/>
                <a:ea typeface="Arial" charset="0"/>
                <a:cs typeface="Arial" charset="0"/>
                <a:sym typeface="Cabin"/>
              </a:rPr>
              <a:t>mbox.txt</a:t>
            </a:r>
          </a:p>
          <a:p>
            <a:pPr lvl="0">
              <a:buClr>
                <a:srgbClr val="FF00FF"/>
              </a:buClr>
              <a:buSzPct val="25000"/>
            </a:pPr>
            <a:r>
              <a:rPr lang="es-419" sz="3200" dirty="0">
                <a:solidFill>
                  <a:srgbClr val="FF00FF"/>
                </a:solidFill>
                <a:latin typeface="Arial" charset="0"/>
                <a:ea typeface="Arial" charset="0"/>
                <a:cs typeface="Arial" charset="0"/>
                <a:sym typeface="Cabin"/>
              </a:rPr>
              <a:t>Había 1797 líneas de </a:t>
            </a:r>
            <a:r>
              <a:rPr lang="es-419" sz="3200" dirty="0" err="1">
                <a:solidFill>
                  <a:srgbClr val="FF00FF"/>
                </a:solidFill>
                <a:latin typeface="Arial" charset="0"/>
                <a:ea typeface="Arial" charset="0"/>
                <a:cs typeface="Arial" charset="0"/>
                <a:sym typeface="Cabin"/>
              </a:rPr>
              <a:t>subject</a:t>
            </a:r>
            <a:r>
              <a:rPr lang="es-419" sz="3200" dirty="0">
                <a:solidFill>
                  <a:srgbClr val="FF00FF"/>
                </a:solidFill>
                <a:latin typeface="Arial" charset="0"/>
                <a:ea typeface="Arial" charset="0"/>
                <a:cs typeface="Arial" charset="0"/>
                <a:sym typeface="Cabin"/>
              </a:rPr>
              <a:t> en mbox.txt</a:t>
            </a:r>
          </a:p>
          <a:p>
            <a:pPr lvl="0" algn="ctr"/>
            <a:endParaRPr lang="es-419" sz="3200" dirty="0">
              <a:solidFill>
                <a:srgbClr val="FF00FF"/>
              </a:solidFill>
              <a:latin typeface="Arial" charset="0"/>
              <a:ea typeface="Arial" charset="0"/>
              <a:cs typeface="Arial" charset="0"/>
              <a:sym typeface="Cabin"/>
            </a:endParaRPr>
          </a:p>
          <a:p>
            <a:pPr lvl="0">
              <a:buClr>
                <a:srgbClr val="FF00FF"/>
              </a:buClr>
              <a:buSzPct val="25000"/>
            </a:pPr>
            <a:r>
              <a:rPr lang="es-419" sz="3200" dirty="0">
                <a:solidFill>
                  <a:srgbClr val="FF00FF"/>
                </a:solidFill>
                <a:latin typeface="Arial" charset="0"/>
                <a:ea typeface="Arial" charset="0"/>
                <a:cs typeface="Arial" charset="0"/>
                <a:sym typeface="Cabin"/>
              </a:rPr>
              <a:t>Ingresa un nombre de archivo:   </a:t>
            </a:r>
            <a:r>
              <a:rPr lang="es-419" sz="3200" dirty="0">
                <a:solidFill>
                  <a:srgbClr val="FFFF00"/>
                </a:solidFill>
                <a:latin typeface="Arial" charset="0"/>
                <a:ea typeface="Arial" charset="0"/>
                <a:cs typeface="Arial" charset="0"/>
                <a:sym typeface="Cabin"/>
              </a:rPr>
              <a:t>mbox-short.txt</a:t>
            </a:r>
          </a:p>
          <a:p>
            <a:pPr lvl="0">
              <a:buClr>
                <a:srgbClr val="FF00FF"/>
              </a:buClr>
              <a:buSzPct val="25000"/>
            </a:pPr>
            <a:r>
              <a:rPr lang="es-419" sz="3200" dirty="0">
                <a:solidFill>
                  <a:srgbClr val="FF00FF"/>
                </a:solidFill>
                <a:latin typeface="Arial" charset="0"/>
                <a:ea typeface="Arial" charset="0"/>
                <a:cs typeface="Arial" charset="0"/>
                <a:sym typeface="Cabin"/>
              </a:rPr>
              <a:t>Había 27 líneas de </a:t>
            </a:r>
            <a:r>
              <a:rPr lang="es-419" sz="3200" dirty="0" err="1">
                <a:solidFill>
                  <a:srgbClr val="FF00FF"/>
                </a:solidFill>
                <a:latin typeface="Arial" charset="0"/>
                <a:ea typeface="Arial" charset="0"/>
                <a:cs typeface="Arial" charset="0"/>
                <a:sym typeface="Cabin"/>
              </a:rPr>
              <a:t>subject</a:t>
            </a:r>
            <a:r>
              <a:rPr lang="es-419" sz="3200" dirty="0">
                <a:solidFill>
                  <a:srgbClr val="FF00FF"/>
                </a:solidFill>
                <a:latin typeface="Arial" charset="0"/>
                <a:ea typeface="Arial" charset="0"/>
                <a:cs typeface="Arial" charset="0"/>
                <a:sym typeface="Cabin"/>
              </a:rPr>
              <a:t> en mbox-short.txt</a:t>
            </a:r>
          </a:p>
        </p:txBody>
      </p:sp>
      <p:cxnSp>
        <p:nvCxnSpPr>
          <p:cNvPr id="358" name="Shape 358"/>
          <p:cNvCxnSpPr/>
          <p:nvPr/>
        </p:nvCxnSpPr>
        <p:spPr>
          <a:xfrm>
            <a:off x="8061023" y="1465955"/>
            <a:ext cx="1744675" cy="414224"/>
          </a:xfrm>
          <a:prstGeom prst="straightConnector1">
            <a:avLst/>
          </a:prstGeom>
          <a:noFill/>
          <a:ln w="38100" cap="rnd" cmpd="sng">
            <a:solidFill>
              <a:srgbClr val="FFFF00"/>
            </a:solidFill>
            <a:prstDash val="solid"/>
            <a:miter/>
            <a:headEnd type="stealth" w="med" len="med"/>
            <a:tailEnd type="none" w="med" len="med"/>
          </a:ln>
        </p:spPr>
      </p:cxnSp>
      <p:cxnSp>
        <p:nvCxnSpPr>
          <p:cNvPr id="359" name="Shape 359"/>
          <p:cNvCxnSpPr/>
          <p:nvPr/>
        </p:nvCxnSpPr>
        <p:spPr>
          <a:xfrm rot="10800000" flipH="1">
            <a:off x="12752869" y="4507764"/>
            <a:ext cx="1065300" cy="671400"/>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1" y="1726810"/>
            <a:ext cx="5340926"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7600" dirty="0">
                <a:solidFill>
                  <a:srgbClr val="FFD966"/>
                </a:solidFill>
                <a:latin typeface="Arial" charset="0"/>
                <a:ea typeface="Arial" charset="0"/>
                <a:cs typeface="Arial" charset="0"/>
                <a:sym typeface="Cabin"/>
              </a:rPr>
              <a:t>N</a:t>
            </a:r>
            <a:r>
              <a:rPr lang="en-US" sz="7600" dirty="0">
                <a:solidFill>
                  <a:srgbClr val="FFD966"/>
                </a:solidFill>
                <a:latin typeface="Arial" charset="0"/>
                <a:ea typeface="Arial" charset="0"/>
                <a:cs typeface="Arial" charset="0"/>
                <a:sym typeface="Cabin"/>
              </a:rPr>
              <a:t>ombres de </a:t>
            </a:r>
            <a:r>
              <a:rPr lang="en-US" sz="7600" dirty="0" err="1">
                <a:solidFill>
                  <a:srgbClr val="FFD966"/>
                </a:solidFill>
                <a:latin typeface="Arial" charset="0"/>
                <a:ea typeface="Arial" charset="0"/>
                <a:cs typeface="Arial" charset="0"/>
                <a:sym typeface="Cabin"/>
              </a:rPr>
              <a:t>Archivo</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Incorrectos</a:t>
            </a:r>
            <a:endParaRPr lang="en-US" sz="7600" u="none" strike="noStrike" cap="none" dirty="0">
              <a:solidFill>
                <a:srgbClr val="FFD966"/>
              </a:solidFill>
              <a:latin typeface="Arial" charset="0"/>
              <a:ea typeface="Arial" charset="0"/>
              <a:cs typeface="Arial" charset="0"/>
              <a:sym typeface="Cabin"/>
            </a:endParaRPr>
          </a:p>
        </p:txBody>
      </p:sp>
      <p:sp>
        <p:nvSpPr>
          <p:cNvPr id="365" name="Shape 365"/>
          <p:cNvSpPr txBox="1"/>
          <p:nvPr/>
        </p:nvSpPr>
        <p:spPr>
          <a:xfrm>
            <a:off x="5340927" y="887400"/>
            <a:ext cx="10915071" cy="47358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lvl="0">
              <a:buClr>
                <a:srgbClr val="00FF00"/>
              </a:buClr>
              <a:buSzPct val="25000"/>
            </a:pPr>
            <a:r>
              <a:rPr lang="es-419" sz="2400" dirty="0">
                <a:solidFill>
                  <a:srgbClr val="00FF00"/>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nombrea</a:t>
            </a:r>
            <a:r>
              <a:rPr lang="es-419" sz="2400" dirty="0">
                <a:solidFill>
                  <a:schemeClr val="lt1"/>
                </a:solidFill>
                <a:latin typeface="Courier New"/>
                <a:ea typeface="Courier New"/>
                <a:cs typeface="Courier New"/>
                <a:sym typeface="Courier New"/>
              </a:rPr>
              <a:t> = </a:t>
            </a:r>
            <a:r>
              <a:rPr lang="es-419" sz="2400" dirty="0">
                <a:solidFill>
                  <a:srgbClr val="FF00FF"/>
                </a:solidFill>
                <a:latin typeface="Courier New"/>
                <a:ea typeface="Courier New"/>
                <a:cs typeface="Courier New"/>
                <a:sym typeface="Courier New"/>
              </a:rPr>
              <a:t>input</a:t>
            </a:r>
            <a:r>
              <a:rPr lang="es-419" sz="2400" dirty="0">
                <a:solidFill>
                  <a:schemeClr val="lt1"/>
                </a:solidFill>
                <a:latin typeface="Courier New"/>
                <a:ea typeface="Courier New"/>
                <a:cs typeface="Courier New"/>
                <a:sym typeface="Courier New"/>
              </a:rPr>
              <a:t>('Ingresa un nombre de archivo: ')</a:t>
            </a:r>
          </a:p>
          <a:p>
            <a:pPr lvl="0">
              <a:buClr>
                <a:srgbClr val="FFFF00"/>
              </a:buClr>
              <a:buSzPct val="25000"/>
            </a:pPr>
            <a:r>
              <a:rPr lang="es-419" sz="2400" dirty="0">
                <a:solidFill>
                  <a:srgbClr val="FFFF00"/>
                </a:solidFill>
                <a:latin typeface="Courier New"/>
                <a:ea typeface="Courier New"/>
                <a:cs typeface="Courier New"/>
                <a:sym typeface="Courier New"/>
              </a:rPr>
              <a:t>  try</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 = </a:t>
            </a:r>
            <a:r>
              <a:rPr lang="es-419" sz="2400" dirty="0">
                <a:solidFill>
                  <a:srgbClr val="FF00FF"/>
                </a:solidFill>
                <a:latin typeface="Courier New"/>
                <a:ea typeface="Courier New"/>
                <a:cs typeface="Courier New"/>
                <a:sym typeface="Courier New"/>
              </a:rPr>
              <a:t>open</a:t>
            </a:r>
            <a:r>
              <a:rPr lang="es-419" sz="2400" dirty="0">
                <a:solidFill>
                  <a:schemeClr val="lt1"/>
                </a:solidFill>
                <a:latin typeface="Courier New"/>
                <a:ea typeface="Courier New"/>
                <a:cs typeface="Courier New"/>
                <a:sym typeface="Courier New"/>
              </a:rPr>
              <a:t>(</a:t>
            </a:r>
            <a:r>
              <a:rPr lang="es-419" sz="2400" dirty="0" err="1">
                <a:solidFill>
                  <a:srgbClr val="00FF00"/>
                </a:solidFill>
                <a:latin typeface="Courier New"/>
                <a:ea typeface="Courier New"/>
                <a:cs typeface="Courier New"/>
                <a:sym typeface="Courier New"/>
              </a:rPr>
              <a:t>nombrea</a:t>
            </a:r>
            <a:r>
              <a:rPr lang="es-419" sz="2400" dirty="0">
                <a:solidFill>
                  <a:schemeClr val="lt1"/>
                </a:solidFill>
                <a:latin typeface="Courier New"/>
                <a:ea typeface="Courier New"/>
                <a:cs typeface="Courier New"/>
                <a:sym typeface="Courier New"/>
              </a:rPr>
              <a:t>)</a:t>
            </a:r>
          </a:p>
          <a:p>
            <a:pPr lvl="0">
              <a:buClr>
                <a:srgbClr val="FFFF00"/>
              </a:buClr>
              <a:buSzPct val="25000"/>
            </a:pPr>
            <a:r>
              <a:rPr lang="es-419" sz="2400" dirty="0">
                <a:solidFill>
                  <a:srgbClr val="FFFF00"/>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except</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print</a:t>
            </a:r>
            <a:r>
              <a:rPr lang="es-419" sz="2400" dirty="0">
                <a:solidFill>
                  <a:schemeClr val="lt1"/>
                </a:solidFill>
                <a:latin typeface="Courier New"/>
                <a:ea typeface="Courier New"/>
                <a:cs typeface="Courier New"/>
                <a:sym typeface="Courier New"/>
              </a:rPr>
              <a:t>('El archivo no se puede abrir:', </a:t>
            </a:r>
            <a:r>
              <a:rPr lang="es-419" sz="2400" dirty="0" err="1">
                <a:solidFill>
                  <a:srgbClr val="00FF00"/>
                </a:solidFill>
                <a:latin typeface="Courier New"/>
                <a:ea typeface="Courier New"/>
                <a:cs typeface="Courier New"/>
                <a:sym typeface="Courier New"/>
              </a:rPr>
              <a:t>nombrea</a:t>
            </a:r>
            <a:r>
              <a:rPr lang="es-419" sz="2400" dirty="0">
                <a:solidFill>
                  <a:schemeClr val="lt1"/>
                </a:solidFill>
                <a:latin typeface="Courier New"/>
                <a:ea typeface="Courier New"/>
                <a:cs typeface="Courier New"/>
                <a:sym typeface="Courier New"/>
              </a:rPr>
              <a:t>)</a:t>
            </a:r>
            <a:endParaRPr lang="es-419" sz="2400" dirty="0">
              <a:solidFill>
                <a:srgbClr val="00FF00"/>
              </a:solidFill>
              <a:latin typeface="Courier New"/>
              <a:ea typeface="Courier New"/>
              <a:cs typeface="Courier New"/>
              <a:sym typeface="Courier New"/>
            </a:endParaRP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00FF"/>
                </a:solidFill>
                <a:latin typeface="Courier New"/>
                <a:ea typeface="Courier New"/>
                <a:cs typeface="Courier New"/>
                <a:sym typeface="Courier New"/>
              </a:rPr>
              <a:t>quit</a:t>
            </a:r>
            <a:r>
              <a:rPr lang="es-419" sz="2400" dirty="0">
                <a:solidFill>
                  <a:schemeClr val="lt1"/>
                </a:solidFill>
                <a:latin typeface="Courier New"/>
                <a:ea typeface="Courier New"/>
                <a:cs typeface="Courier New"/>
                <a:sym typeface="Courier New"/>
              </a:rPr>
              <a:t>()</a:t>
            </a:r>
          </a:p>
          <a:p>
            <a:pPr lvl="0">
              <a:buClr>
                <a:schemeClr val="lt1"/>
              </a:buClr>
            </a:pPr>
            <a:endParaRPr lang="es-419" sz="2400" dirty="0">
              <a:solidFill>
                <a:schemeClr val="lt1"/>
              </a:solidFill>
              <a:latin typeface="Courier New"/>
              <a:ea typeface="Courier New"/>
              <a:cs typeface="Courier New"/>
              <a:sym typeface="Courier New"/>
            </a:endParaRPr>
          </a:p>
          <a:p>
            <a:pPr lvl="0">
              <a:buClr>
                <a:srgbClr val="00FF00"/>
              </a:buClr>
              <a:buSzPct val="25000"/>
            </a:pPr>
            <a:r>
              <a:rPr lang="es-419" sz="2400" dirty="0">
                <a:solidFill>
                  <a:srgbClr val="00FF00"/>
                </a:solidFill>
                <a:latin typeface="Courier New"/>
                <a:ea typeface="Courier New"/>
                <a:cs typeface="Courier New"/>
                <a:sym typeface="Courier New"/>
              </a:rPr>
              <a:t>  contador</a:t>
            </a:r>
            <a:r>
              <a:rPr lang="es-419" sz="2400" dirty="0">
                <a:solidFill>
                  <a:schemeClr val="lt1"/>
                </a:solidFill>
                <a:latin typeface="Courier New"/>
                <a:ea typeface="Courier New"/>
                <a:cs typeface="Courier New"/>
                <a:sym typeface="Courier New"/>
              </a:rPr>
              <a:t> = 0</a:t>
            </a:r>
          </a:p>
          <a:p>
            <a:pPr lvl="0">
              <a:buClr>
                <a:srgbClr val="FFFF00"/>
              </a:buClr>
              <a:buSzPct val="25000"/>
            </a:pPr>
            <a:r>
              <a:rPr lang="es-419" sz="2400" dirty="0">
                <a:solidFill>
                  <a:srgbClr val="FFFF00"/>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a:solidFill>
                  <a:schemeClr val="lt1"/>
                </a:solidFill>
                <a:latin typeface="Courier New"/>
                <a:ea typeface="Courier New"/>
                <a:cs typeface="Courier New"/>
                <a:sym typeface="Courier New"/>
              </a:rPr>
              <a:t>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man_a</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if</a:t>
            </a:r>
            <a:r>
              <a:rPr lang="es-419" sz="2400" dirty="0">
                <a:solidFill>
                  <a:schemeClr val="lt1"/>
                </a:solidFill>
                <a:latin typeface="Courier New"/>
                <a:ea typeface="Courier New"/>
                <a:cs typeface="Courier New"/>
                <a:sym typeface="Courier New"/>
              </a:rPr>
              <a:t> </a:t>
            </a:r>
            <a:r>
              <a:rPr lang="es-419" sz="2400" dirty="0" err="1">
                <a:solidFill>
                  <a:srgbClr val="00FF00"/>
                </a:solidFill>
                <a:latin typeface="Courier New"/>
                <a:ea typeface="Courier New"/>
                <a:cs typeface="Courier New"/>
                <a:sym typeface="Courier New"/>
              </a:rPr>
              <a:t>linea</a:t>
            </a:r>
            <a:r>
              <a:rPr lang="es-419" sz="2400" dirty="0" err="1">
                <a:solidFill>
                  <a:srgbClr val="FF00FF"/>
                </a:solidFill>
                <a:latin typeface="Courier New"/>
                <a:ea typeface="Courier New"/>
                <a:cs typeface="Courier New"/>
                <a:sym typeface="Courier New"/>
              </a:rPr>
              <a:t>.startswith</a:t>
            </a:r>
            <a:r>
              <a:rPr lang="es-419" sz="2400" dirty="0">
                <a:solidFill>
                  <a:schemeClr val="lt1"/>
                </a:solidFill>
                <a:latin typeface="Courier New"/>
                <a:ea typeface="Courier New"/>
                <a:cs typeface="Courier New"/>
                <a:sym typeface="Courier New"/>
              </a:rPr>
              <a:t>('</a:t>
            </a:r>
            <a:r>
              <a:rPr lang="es-419" sz="2400" dirty="0" err="1">
                <a:solidFill>
                  <a:schemeClr val="lt1"/>
                </a:solidFill>
                <a:latin typeface="Courier New"/>
                <a:ea typeface="Courier New"/>
                <a:cs typeface="Courier New"/>
                <a:sym typeface="Courier New"/>
              </a:rPr>
              <a:t>Subject</a:t>
            </a:r>
            <a:r>
              <a:rPr lang="es-419" sz="2400" dirty="0">
                <a:solidFill>
                  <a:schemeClr val="lt1"/>
                </a:solidFill>
                <a:latin typeface="Courier New"/>
                <a:ea typeface="Courier New"/>
                <a:cs typeface="Courier New"/>
                <a:sym typeface="Courier New"/>
              </a:rPr>
              <a:t>:') :</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contador</a:t>
            </a:r>
            <a:r>
              <a:rPr lang="es-419" sz="2400" dirty="0">
                <a:solidFill>
                  <a:schemeClr val="lt1"/>
                </a:solidFill>
                <a:latin typeface="Courier New"/>
                <a:ea typeface="Courier New"/>
                <a:cs typeface="Courier New"/>
                <a:sym typeface="Courier New"/>
              </a:rPr>
              <a:t> = </a:t>
            </a:r>
            <a:r>
              <a:rPr lang="es-419" sz="2400" dirty="0">
                <a:solidFill>
                  <a:srgbClr val="00FF00"/>
                </a:solidFill>
                <a:latin typeface="Courier New"/>
                <a:ea typeface="Courier New"/>
                <a:cs typeface="Courier New"/>
                <a:sym typeface="Courier New"/>
              </a:rPr>
              <a:t>contador</a:t>
            </a:r>
            <a:r>
              <a:rPr lang="es-419" sz="2400" dirty="0">
                <a:solidFill>
                  <a:schemeClr val="lt1"/>
                </a:solidFill>
                <a:latin typeface="Courier New"/>
                <a:ea typeface="Courier New"/>
                <a:cs typeface="Courier New"/>
                <a:sym typeface="Courier New"/>
              </a:rPr>
              <a:t> + 1</a:t>
            </a:r>
          </a:p>
          <a:p>
            <a:pPr lvl="0">
              <a:buClr>
                <a:srgbClr val="FFFF00"/>
              </a:buClr>
              <a:buSzPct val="25000"/>
            </a:pPr>
            <a:r>
              <a:rPr lang="es-419" sz="2400" dirty="0">
                <a:solidFill>
                  <a:srgbClr val="FFFF00"/>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print</a:t>
            </a:r>
            <a:r>
              <a:rPr lang="es-419" sz="2400" dirty="0">
                <a:solidFill>
                  <a:schemeClr val="lt1"/>
                </a:solidFill>
                <a:latin typeface="Courier New"/>
                <a:ea typeface="Courier New"/>
                <a:cs typeface="Courier New"/>
                <a:sym typeface="Courier New"/>
              </a:rPr>
              <a:t>('Había', </a:t>
            </a:r>
            <a:r>
              <a:rPr lang="es-419" sz="2400" dirty="0">
                <a:solidFill>
                  <a:srgbClr val="00FF00"/>
                </a:solidFill>
                <a:latin typeface="Courier New"/>
                <a:ea typeface="Courier New"/>
                <a:cs typeface="Courier New"/>
                <a:sym typeface="Courier New"/>
              </a:rPr>
              <a:t>contador</a:t>
            </a:r>
            <a:r>
              <a:rPr lang="es-419" sz="2400" dirty="0">
                <a:solidFill>
                  <a:schemeClr val="lt1"/>
                </a:solidFill>
                <a:latin typeface="Courier New"/>
                <a:ea typeface="Courier New"/>
                <a:cs typeface="Courier New"/>
                <a:sym typeface="Courier New"/>
              </a:rPr>
              <a:t>, 'líneas de </a:t>
            </a:r>
            <a:r>
              <a:rPr lang="es-419" sz="2400" dirty="0" err="1">
                <a:solidFill>
                  <a:schemeClr val="lt1"/>
                </a:solidFill>
                <a:latin typeface="Courier New"/>
                <a:ea typeface="Courier New"/>
                <a:cs typeface="Courier New"/>
                <a:sym typeface="Courier New"/>
              </a:rPr>
              <a:t>subject</a:t>
            </a:r>
            <a:r>
              <a:rPr lang="es-419" sz="2400" dirty="0">
                <a:solidFill>
                  <a:schemeClr val="lt1"/>
                </a:solidFill>
                <a:latin typeface="Courier New"/>
                <a:ea typeface="Courier New"/>
                <a:cs typeface="Courier New"/>
                <a:sym typeface="Courier New"/>
              </a:rPr>
              <a:t> en', </a:t>
            </a:r>
            <a:r>
              <a:rPr lang="es-419" sz="2400" dirty="0" err="1">
                <a:solidFill>
                  <a:schemeClr val="lt1"/>
                </a:solidFill>
                <a:latin typeface="Courier New"/>
                <a:ea typeface="Courier New"/>
                <a:cs typeface="Courier New"/>
                <a:sym typeface="Courier New"/>
              </a:rPr>
              <a:t>nombrea</a:t>
            </a:r>
            <a:r>
              <a:rPr lang="es-419" sz="2400" dirty="0">
                <a:solidFill>
                  <a:schemeClr val="lt1"/>
                </a:solidFill>
                <a:latin typeface="Courier New"/>
                <a:ea typeface="Courier New"/>
                <a:cs typeface="Courier New"/>
                <a:sym typeface="Courier New"/>
              </a:rPr>
              <a:t>)</a:t>
            </a:r>
            <a:endParaRPr lang="en-US" sz="2400" i="0" u="none" strike="noStrike" cap="none" dirty="0">
              <a:solidFill>
                <a:schemeClr val="lt1"/>
              </a:solidFill>
              <a:latin typeface="Courier"/>
              <a:ea typeface="Courier"/>
              <a:cs typeface="Courier"/>
              <a:sym typeface="Courier New"/>
            </a:endParaRPr>
          </a:p>
        </p:txBody>
      </p:sp>
      <p:sp>
        <p:nvSpPr>
          <p:cNvPr id="366" name="Shape 366"/>
          <p:cNvSpPr txBox="1"/>
          <p:nvPr/>
        </p:nvSpPr>
        <p:spPr>
          <a:xfrm>
            <a:off x="633014" y="5988297"/>
            <a:ext cx="7502399" cy="2616299"/>
          </a:xfrm>
          <a:prstGeom prst="rect">
            <a:avLst/>
          </a:prstGeom>
          <a:noFill/>
          <a:ln>
            <a:noFill/>
          </a:ln>
        </p:spPr>
        <p:txBody>
          <a:bodyPr lIns="0" tIns="0" rIns="0" bIns="0" anchor="ctr" anchorCtr="0">
            <a:noAutofit/>
          </a:bodyPr>
          <a:lstStyle/>
          <a:p>
            <a:pPr lvl="0">
              <a:buClr>
                <a:srgbClr val="FF00FF"/>
              </a:buClr>
              <a:buSzPct val="25000"/>
            </a:pPr>
            <a:r>
              <a:rPr lang="es-419" sz="2800" dirty="0">
                <a:solidFill>
                  <a:srgbClr val="FF00FF"/>
                </a:solidFill>
                <a:latin typeface="Arial" charset="0"/>
                <a:ea typeface="Arial" charset="0"/>
                <a:cs typeface="Arial" charset="0"/>
                <a:sym typeface="Cabin"/>
              </a:rPr>
              <a:t>Ingresa un nombre de archivo: </a:t>
            </a:r>
            <a:r>
              <a:rPr lang="es-419" sz="2800" dirty="0">
                <a:solidFill>
                  <a:srgbClr val="FFFF00"/>
                </a:solidFill>
                <a:latin typeface="Arial" charset="0"/>
                <a:ea typeface="Arial" charset="0"/>
                <a:cs typeface="Arial" charset="0"/>
                <a:sym typeface="Cabin"/>
              </a:rPr>
              <a:t>mbox.txt</a:t>
            </a:r>
          </a:p>
          <a:p>
            <a:pPr lvl="0">
              <a:buClr>
                <a:srgbClr val="FF00FF"/>
              </a:buClr>
              <a:buSzPct val="25000"/>
            </a:pPr>
            <a:r>
              <a:rPr lang="es-419" sz="2800" dirty="0">
                <a:solidFill>
                  <a:srgbClr val="FF00FF"/>
                </a:solidFill>
                <a:latin typeface="Arial" charset="0"/>
                <a:ea typeface="Arial" charset="0"/>
                <a:cs typeface="Arial" charset="0"/>
                <a:sym typeface="Cabin"/>
              </a:rPr>
              <a:t>Había 1797 líneas de </a:t>
            </a:r>
            <a:r>
              <a:rPr lang="es-419" sz="2800" dirty="0" err="1">
                <a:solidFill>
                  <a:srgbClr val="FF00FF"/>
                </a:solidFill>
                <a:latin typeface="Arial" charset="0"/>
                <a:ea typeface="Arial" charset="0"/>
                <a:cs typeface="Arial" charset="0"/>
                <a:sym typeface="Cabin"/>
              </a:rPr>
              <a:t>subject</a:t>
            </a:r>
            <a:r>
              <a:rPr lang="es-419" sz="2800" dirty="0">
                <a:solidFill>
                  <a:srgbClr val="FF00FF"/>
                </a:solidFill>
                <a:latin typeface="Arial" charset="0"/>
                <a:ea typeface="Arial" charset="0"/>
                <a:cs typeface="Arial" charset="0"/>
                <a:sym typeface="Cabin"/>
              </a:rPr>
              <a:t> en mbox.txt</a:t>
            </a:r>
          </a:p>
          <a:p>
            <a:pPr lvl="0" algn="ctr"/>
            <a:endParaRPr lang="es-419" sz="2800" dirty="0">
              <a:solidFill>
                <a:srgbClr val="FF00FF"/>
              </a:solidFill>
              <a:latin typeface="Arial" charset="0"/>
              <a:ea typeface="Arial" charset="0"/>
              <a:cs typeface="Arial" charset="0"/>
              <a:sym typeface="Cabin"/>
            </a:endParaRPr>
          </a:p>
          <a:p>
            <a:pPr lvl="0">
              <a:buClr>
                <a:srgbClr val="FF00FF"/>
              </a:buClr>
              <a:buSzPct val="25000"/>
            </a:pPr>
            <a:r>
              <a:rPr lang="es-419" sz="2800" dirty="0">
                <a:solidFill>
                  <a:srgbClr val="FF00FF"/>
                </a:solidFill>
                <a:latin typeface="Arial" charset="0"/>
                <a:ea typeface="Arial" charset="0"/>
                <a:cs typeface="Arial" charset="0"/>
                <a:sym typeface="Cabin"/>
              </a:rPr>
              <a:t>Ingresa un nombre de archivo: </a:t>
            </a:r>
            <a:r>
              <a:rPr lang="es-419" sz="2800" dirty="0" err="1">
                <a:solidFill>
                  <a:srgbClr val="FFFF00"/>
                </a:solidFill>
                <a:latin typeface="Arial" charset="0"/>
                <a:ea typeface="Arial" charset="0"/>
                <a:cs typeface="Arial" charset="0"/>
                <a:sym typeface="Cabin"/>
              </a:rPr>
              <a:t>na</a:t>
            </a:r>
            <a:r>
              <a:rPr lang="es-419" sz="2800" dirty="0">
                <a:solidFill>
                  <a:srgbClr val="FFFF00"/>
                </a:solidFill>
                <a:latin typeface="Arial" charset="0"/>
                <a:ea typeface="Arial" charset="0"/>
                <a:cs typeface="Arial" charset="0"/>
                <a:sym typeface="Cabin"/>
              </a:rPr>
              <a:t> </a:t>
            </a:r>
            <a:r>
              <a:rPr lang="es-419" sz="2800" dirty="0" err="1">
                <a:solidFill>
                  <a:srgbClr val="FFFF00"/>
                </a:solidFill>
                <a:latin typeface="Arial" charset="0"/>
                <a:ea typeface="Arial" charset="0"/>
                <a:cs typeface="Arial" charset="0"/>
                <a:sym typeface="Cabin"/>
              </a:rPr>
              <a:t>na</a:t>
            </a:r>
            <a:r>
              <a:rPr lang="es-419" sz="2800" dirty="0">
                <a:solidFill>
                  <a:srgbClr val="FFFF00"/>
                </a:solidFill>
                <a:latin typeface="Arial" charset="0"/>
                <a:ea typeface="Arial" charset="0"/>
                <a:cs typeface="Arial" charset="0"/>
                <a:sym typeface="Cabin"/>
              </a:rPr>
              <a:t> </a:t>
            </a:r>
            <a:r>
              <a:rPr lang="es-419" sz="2800" dirty="0" err="1">
                <a:solidFill>
                  <a:srgbClr val="FFFF00"/>
                </a:solidFill>
                <a:latin typeface="Arial" charset="0"/>
                <a:ea typeface="Arial" charset="0"/>
                <a:cs typeface="Arial" charset="0"/>
                <a:sym typeface="Cabin"/>
              </a:rPr>
              <a:t>boo</a:t>
            </a:r>
            <a:r>
              <a:rPr lang="es-419" sz="2800" dirty="0">
                <a:solidFill>
                  <a:srgbClr val="FFFF00"/>
                </a:solidFill>
                <a:latin typeface="Arial" charset="0"/>
                <a:ea typeface="Arial" charset="0"/>
                <a:cs typeface="Arial" charset="0"/>
                <a:sym typeface="Cabin"/>
              </a:rPr>
              <a:t> </a:t>
            </a:r>
            <a:r>
              <a:rPr lang="es-419" sz="2800" dirty="0" err="1">
                <a:solidFill>
                  <a:srgbClr val="FFFF00"/>
                </a:solidFill>
                <a:latin typeface="Arial" charset="0"/>
                <a:ea typeface="Arial" charset="0"/>
                <a:cs typeface="Arial" charset="0"/>
                <a:sym typeface="Cabin"/>
              </a:rPr>
              <a:t>boo</a:t>
            </a:r>
            <a:endParaRPr lang="es-419" sz="2800" dirty="0">
              <a:solidFill>
                <a:srgbClr val="FFFF00"/>
              </a:solidFill>
              <a:latin typeface="Arial" charset="0"/>
              <a:ea typeface="Arial" charset="0"/>
              <a:cs typeface="Arial" charset="0"/>
              <a:sym typeface="Cabin"/>
            </a:endParaRPr>
          </a:p>
          <a:p>
            <a:pPr lvl="0">
              <a:buClr>
                <a:srgbClr val="FF00FF"/>
              </a:buClr>
              <a:buSzPct val="25000"/>
            </a:pPr>
            <a:r>
              <a:rPr lang="es-419" sz="2800" dirty="0">
                <a:solidFill>
                  <a:srgbClr val="FF00FF"/>
                </a:solidFill>
                <a:latin typeface="Arial" charset="0"/>
                <a:ea typeface="Arial" charset="0"/>
                <a:cs typeface="Arial" charset="0"/>
                <a:sym typeface="Cabin"/>
              </a:rPr>
              <a:t>El archivo no se puede abrir: </a:t>
            </a:r>
            <a:r>
              <a:rPr lang="es-419" sz="2800" dirty="0" err="1">
                <a:solidFill>
                  <a:srgbClr val="FF00FF"/>
                </a:solidFill>
                <a:latin typeface="Arial" charset="0"/>
                <a:ea typeface="Arial" charset="0"/>
                <a:cs typeface="Arial" charset="0"/>
                <a:sym typeface="Cabin"/>
              </a:rPr>
              <a:t>na</a:t>
            </a:r>
            <a:r>
              <a:rPr lang="es-419" sz="2800" dirty="0">
                <a:solidFill>
                  <a:srgbClr val="FF00FF"/>
                </a:solidFill>
                <a:latin typeface="Arial" charset="0"/>
                <a:ea typeface="Arial" charset="0"/>
                <a:cs typeface="Arial" charset="0"/>
                <a:sym typeface="Cabin"/>
              </a:rPr>
              <a:t> </a:t>
            </a:r>
            <a:r>
              <a:rPr lang="es-419" sz="2800" dirty="0" err="1">
                <a:solidFill>
                  <a:srgbClr val="FF00FF"/>
                </a:solidFill>
                <a:latin typeface="Arial" charset="0"/>
                <a:ea typeface="Arial" charset="0"/>
                <a:cs typeface="Arial" charset="0"/>
                <a:sym typeface="Cabin"/>
              </a:rPr>
              <a:t>na</a:t>
            </a:r>
            <a:r>
              <a:rPr lang="es-419" sz="2800" dirty="0">
                <a:solidFill>
                  <a:srgbClr val="FF00FF"/>
                </a:solidFill>
                <a:latin typeface="Arial" charset="0"/>
                <a:ea typeface="Arial" charset="0"/>
                <a:cs typeface="Arial" charset="0"/>
                <a:sym typeface="Cabin"/>
              </a:rPr>
              <a:t> </a:t>
            </a:r>
            <a:r>
              <a:rPr lang="es-419" sz="2800" dirty="0" err="1">
                <a:solidFill>
                  <a:srgbClr val="FF00FF"/>
                </a:solidFill>
                <a:latin typeface="Arial" charset="0"/>
                <a:ea typeface="Arial" charset="0"/>
                <a:cs typeface="Arial" charset="0"/>
                <a:sym typeface="Cabin"/>
              </a:rPr>
              <a:t>boo</a:t>
            </a:r>
            <a:r>
              <a:rPr lang="es-419" sz="2800" dirty="0">
                <a:solidFill>
                  <a:srgbClr val="FF00FF"/>
                </a:solidFill>
                <a:latin typeface="Arial" charset="0"/>
                <a:ea typeface="Arial" charset="0"/>
                <a:cs typeface="Arial" charset="0"/>
                <a:sym typeface="Cabin"/>
              </a:rPr>
              <a:t> </a:t>
            </a:r>
            <a:r>
              <a:rPr lang="es-419" sz="2800" dirty="0" err="1">
                <a:solidFill>
                  <a:srgbClr val="FF00FF"/>
                </a:solidFill>
                <a:latin typeface="Arial" charset="0"/>
                <a:ea typeface="Arial" charset="0"/>
                <a:cs typeface="Arial" charset="0"/>
                <a:sym typeface="Cabin"/>
              </a:rPr>
              <a:t>boo</a:t>
            </a:r>
            <a:endParaRPr lang="es-419" sz="2800" dirty="0">
              <a:solidFill>
                <a:srgbClr val="FF00FF"/>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1155700" y="789708"/>
            <a:ext cx="13642975"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Resumen</a:t>
            </a:r>
            <a:endParaRPr lang="en-US" sz="7600" u="none" strike="noStrike" cap="none" dirty="0">
              <a:solidFill>
                <a:srgbClr val="FFD966"/>
              </a:solidFill>
              <a:latin typeface="Arial" charset="0"/>
              <a:ea typeface="Arial" charset="0"/>
              <a:cs typeface="Arial" charset="0"/>
              <a:sym typeface="Cabin"/>
            </a:endParaRPr>
          </a:p>
        </p:txBody>
      </p:sp>
      <p:sp>
        <p:nvSpPr>
          <p:cNvPr id="372" name="Shape 372"/>
          <p:cNvSpPr txBox="1">
            <a:spLocks noGrp="1"/>
          </p:cNvSpPr>
          <p:nvPr>
            <p:ph idx="1"/>
          </p:nvPr>
        </p:nvSpPr>
        <p:spPr>
          <a:xfrm>
            <a:off x="469900" y="2475702"/>
            <a:ext cx="14630400" cy="5902068"/>
          </a:xfrm>
          <a:prstGeom prst="rect">
            <a:avLst/>
          </a:prstGeom>
          <a:noFill/>
          <a:ln>
            <a:noFill/>
          </a:ln>
        </p:spPr>
        <p:txBody>
          <a:bodyPr lIns="38100" tIns="38100" rIns="38100" bIns="38100" anchor="t" anchorCtr="0">
            <a:noAutofit/>
          </a:bodyPr>
          <a:lstStyle/>
          <a:p>
            <a:pPr marL="685800" lvl="0" indent="-394461">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Almacenamiento Secundario</a:t>
            </a:r>
          </a:p>
          <a:p>
            <a:pPr marL="685800" lvl="0" indent="-394461">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Abriendo un archivo - manejador de archivo</a:t>
            </a:r>
          </a:p>
          <a:p>
            <a:pPr marL="685800" lvl="0" indent="-394461">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Estructura de archivo - salto de línea</a:t>
            </a:r>
          </a:p>
          <a:p>
            <a:pPr marL="685800" lvl="0" indent="-394462">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Lectura de un archivo línea por línea</a:t>
            </a:r>
            <a:br>
              <a:rPr lang="es-419" sz="3600" dirty="0">
                <a:solidFill>
                  <a:schemeClr val="lt1"/>
                </a:solidFill>
                <a:latin typeface="Arial" charset="0"/>
                <a:ea typeface="Arial" charset="0"/>
                <a:cs typeface="Arial" charset="0"/>
                <a:sym typeface="Cabin"/>
              </a:rPr>
            </a:br>
            <a:r>
              <a:rPr lang="es-419" sz="3600" dirty="0">
                <a:solidFill>
                  <a:schemeClr val="lt1"/>
                </a:solidFill>
                <a:latin typeface="Arial" charset="0"/>
                <a:ea typeface="Arial" charset="0"/>
                <a:cs typeface="Arial" charset="0"/>
                <a:sym typeface="Cabin"/>
              </a:rPr>
              <a:t>con un bucle </a:t>
            </a:r>
            <a:r>
              <a:rPr lang="es-419" sz="3600" dirty="0" err="1">
                <a:solidFill>
                  <a:schemeClr val="lt1"/>
                </a:solidFill>
                <a:latin typeface="Arial" charset="0"/>
                <a:ea typeface="Arial" charset="0"/>
                <a:cs typeface="Arial" charset="0"/>
                <a:sym typeface="Cabin"/>
              </a:rPr>
              <a:t>for</a:t>
            </a:r>
            <a:endParaRPr lang="es-419" sz="3600" dirty="0">
              <a:solidFill>
                <a:schemeClr val="lt1"/>
              </a:solidFill>
              <a:latin typeface="Arial" charset="0"/>
              <a:ea typeface="Arial" charset="0"/>
              <a:cs typeface="Arial" charset="0"/>
              <a:sym typeface="Cabin"/>
            </a:endParaRPr>
          </a:p>
        </p:txBody>
      </p:sp>
      <p:sp>
        <p:nvSpPr>
          <p:cNvPr id="373" name="Shape 373"/>
          <p:cNvSpPr txBox="1">
            <a:spLocks noGrp="1"/>
          </p:cNvSpPr>
          <p:nvPr>
            <p:ph type="body" idx="4294967295"/>
          </p:nvPr>
        </p:nvSpPr>
        <p:spPr>
          <a:xfrm>
            <a:off x="10987088" y="2603500"/>
            <a:ext cx="5268912" cy="4133850"/>
          </a:xfrm>
          <a:prstGeom prst="rect">
            <a:avLst/>
          </a:prstGeom>
          <a:noFill/>
          <a:ln>
            <a:noFill/>
          </a:ln>
        </p:spPr>
        <p:txBody>
          <a:bodyPr lIns="38100" tIns="38100" rIns="38100" bIns="38100" anchor="t" anchorCtr="0">
            <a:noAutofit/>
          </a:bodyPr>
          <a:lstStyle/>
          <a:p>
            <a:pPr marL="685800" lvl="0" indent="-394462">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Búsqueda por líneas</a:t>
            </a:r>
          </a:p>
          <a:p>
            <a:pPr marL="685800" lvl="0" indent="-394462">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Leyendo nombres de archivos</a:t>
            </a:r>
          </a:p>
          <a:p>
            <a:pPr marL="685800" lvl="0" indent="-394462">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Manejando archivos incorrectos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dirty="0" err="1">
                <a:solidFill>
                  <a:srgbClr val="FFFF00"/>
                </a:solidFill>
              </a:rPr>
              <a:t>Agradecimientos</a:t>
            </a:r>
            <a:r>
              <a:rPr lang="en-US" sz="3600" dirty="0">
                <a:solidFill>
                  <a:srgbClr val="FFFF00"/>
                </a:solidFill>
              </a:rPr>
              <a:t> / </a:t>
            </a:r>
            <a:r>
              <a:rPr lang="en-US" sz="3600" dirty="0" err="1">
                <a:solidFill>
                  <a:srgbClr val="FFFF00"/>
                </a:solidFill>
              </a:rPr>
              <a:t>Contribuciones</a:t>
            </a:r>
            <a:endParaRPr lang="en-US" sz="3600" dirty="0">
              <a:solidFill>
                <a:srgbClr val="FFFF00"/>
              </a:solidFill>
            </a:endParaRPr>
          </a:p>
        </p:txBody>
      </p:sp>
      <p:sp>
        <p:nvSpPr>
          <p:cNvPr id="379" name="Shape 379"/>
          <p:cNvSpPr txBox="1"/>
          <p:nvPr/>
        </p:nvSpPr>
        <p:spPr>
          <a:xfrm>
            <a:off x="1324001" y="2128838"/>
            <a:ext cx="7653744" cy="5986462"/>
          </a:xfrm>
          <a:prstGeom prst="rect">
            <a:avLst/>
          </a:prstGeom>
          <a:noFill/>
          <a:ln>
            <a:noFill/>
          </a:ln>
        </p:spPr>
        <p:txBody>
          <a:bodyPr lIns="91425" tIns="91425" rIns="91425" bIns="91425" anchor="t" anchorCtr="0">
            <a:noAutofit/>
          </a:bodyPr>
          <a:lstStyle/>
          <a:p>
            <a:pPr lvl="0"/>
            <a:r>
              <a:rPr lang="es-MX" sz="1800" dirty="0">
                <a:solidFill>
                  <a:srgbClr val="FFFFFF"/>
                </a:solidFill>
              </a:rPr>
              <a:t>Las diapositivas están bajo el Copyright 2010-  Charles R. </a:t>
            </a:r>
            <a:r>
              <a:rPr lang="es-MX" sz="1800" dirty="0" err="1">
                <a:solidFill>
                  <a:srgbClr val="FFFFFF"/>
                </a:solidFill>
              </a:rPr>
              <a:t>Severance</a:t>
            </a:r>
            <a:r>
              <a:rPr lang="es-MX" sz="1800" dirty="0">
                <a:solidFill>
                  <a:srgbClr val="FFFFFF"/>
                </a:solidFill>
              </a:rPr>
              <a:t> (</a:t>
            </a:r>
            <a:r>
              <a:rPr lang="es-MX" sz="1800" u="sng" dirty="0">
                <a:solidFill>
                  <a:srgbClr val="FFFF00"/>
                </a:solidFill>
                <a:hlinkClick r:id="rId3"/>
              </a:rPr>
              <a:t>www.dr-chuck.com</a:t>
            </a:r>
            <a:r>
              <a:rPr lang="es-MX" sz="1800" dirty="0">
                <a:solidFill>
                  <a:srgbClr val="FFFFFF"/>
                </a:solidFill>
              </a:rPr>
              <a:t>) de la Escuela de Informática  de la Universidad de Michigan y </a:t>
            </a:r>
            <a:r>
              <a:rPr lang="es-MX" sz="1800" u="sng" dirty="0">
                <a:solidFill>
                  <a:srgbClr val="FFFF00"/>
                </a:solidFill>
                <a:hlinkClick r:id="rId4"/>
              </a:rPr>
              <a:t>open.umich.edu</a:t>
            </a:r>
            <a:r>
              <a:rPr lang="es-MX" sz="1800" dirty="0">
                <a:solidFill>
                  <a:srgbClr val="FFFFFF"/>
                </a:solidFill>
              </a:rPr>
              <a:t>, y están disponibles públicamente bajo una Licencia Creative Commons </a:t>
            </a:r>
            <a:r>
              <a:rPr lang="es-MX" sz="1800" dirty="0" err="1">
                <a:solidFill>
                  <a:srgbClr val="FFFFFF"/>
                </a:solidFill>
              </a:rPr>
              <a:t>Attribution</a:t>
            </a:r>
            <a:r>
              <a:rPr lang="es-MX" sz="1800" dirty="0">
                <a:solidFill>
                  <a:srgbClr val="FFFFFF"/>
                </a:solidFil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lvl="0"/>
            <a:endParaRPr lang="es-MX" sz="1800" dirty="0">
              <a:solidFill>
                <a:srgbClr val="FFFFFF"/>
              </a:solidFill>
            </a:endParaRPr>
          </a:p>
          <a:p>
            <a:pPr lvl="0"/>
            <a:r>
              <a:rPr lang="es-MX" sz="1800" dirty="0">
                <a:solidFill>
                  <a:srgbClr val="FFFFFF"/>
                </a:solidFill>
              </a:rPr>
              <a:t>Desarrollo inicial: Charles </a:t>
            </a:r>
            <a:r>
              <a:rPr lang="es-MX" sz="1800" dirty="0" err="1">
                <a:solidFill>
                  <a:srgbClr val="FFFFFF"/>
                </a:solidFill>
              </a:rPr>
              <a:t>Severance</a:t>
            </a:r>
            <a:r>
              <a:rPr lang="es-MX" sz="1800" dirty="0">
                <a:solidFill>
                  <a:srgbClr val="FFFFFF"/>
                </a:solidFill>
              </a:rPr>
              <a:t>, Escuela de Informática de la Universidad de Michigan.</a:t>
            </a:r>
          </a:p>
          <a:p>
            <a:pPr lvl="0"/>
            <a:endParaRPr lang="es-MX" sz="1800" dirty="0">
              <a:solidFill>
                <a:srgbClr val="FFFFFF"/>
              </a:solidFill>
            </a:endParaRPr>
          </a:p>
          <a:p>
            <a:r>
              <a:rPr lang="en-US" sz="1800" dirty="0" err="1">
                <a:solidFill>
                  <a:srgbClr val="FFFFFF"/>
                </a:solidFill>
              </a:rPr>
              <a:t>Traducción</a:t>
            </a:r>
            <a:r>
              <a:rPr lang="en-US" sz="1800" dirty="0">
                <a:solidFill>
                  <a:srgbClr val="FFFFFF"/>
                </a:solidFill>
              </a:rPr>
              <a:t> al </a:t>
            </a:r>
            <a:r>
              <a:rPr lang="en-US" sz="1800" dirty="0" err="1">
                <a:solidFill>
                  <a:srgbClr val="FFFFFF"/>
                </a:solidFill>
              </a:rPr>
              <a:t>Español</a:t>
            </a:r>
            <a:r>
              <a:rPr lang="en-US" sz="1800" dirty="0">
                <a:solidFill>
                  <a:srgbClr val="FFFFFF"/>
                </a:solidFill>
              </a:rPr>
              <a:t> por Juan Carlos Pérez Castellanos - 2020-05-02</a:t>
            </a:r>
            <a:endParaRPr lang="es-MX" sz="1800" dirty="0">
              <a:solidFill>
                <a:srgbClr val="FFFFFF"/>
              </a:solidFill>
            </a:endParaRPr>
          </a:p>
          <a:p>
            <a:pPr lvl="0"/>
            <a:endParaRPr lang="es-MX" sz="1800" dirty="0">
              <a:solidFill>
                <a:srgbClr val="FFFFFF"/>
              </a:solidFill>
            </a:endParaRPr>
          </a:p>
          <a:p>
            <a:pPr lvl="0"/>
            <a:endParaRPr lang="es-MX" sz="1800" dirty="0">
              <a:solidFill>
                <a:srgbClr val="FFFFFF"/>
              </a:solidFill>
            </a:endParaRPr>
          </a:p>
          <a:p>
            <a:pPr lvl="0"/>
            <a:endParaRPr lang="es-MX" sz="1800" dirty="0">
              <a:solidFill>
                <a:srgbClr val="FFFFFF"/>
              </a:solidFill>
            </a:endParaRPr>
          </a:p>
        </p:txBody>
      </p:sp>
      <p:pic>
        <p:nvPicPr>
          <p:cNvPr id="380" name="Shape 380"/>
          <p:cNvPicPr preferRelativeResize="0"/>
          <p:nvPr/>
        </p:nvPicPr>
        <p:blipFill rotWithShape="1">
          <a:blip r:embed="rId5">
            <a:alphaModFix/>
          </a:blip>
          <a:srcRect/>
          <a:stretch/>
        </p:blipFill>
        <p:spPr>
          <a:xfrm>
            <a:off x="437900" y="977621"/>
            <a:ext cx="1024800" cy="1024800"/>
          </a:xfrm>
          <a:prstGeom prst="rect">
            <a:avLst/>
          </a:prstGeom>
          <a:noFill/>
          <a:ln>
            <a:noFill/>
          </a:ln>
        </p:spPr>
      </p:pic>
      <p:pic>
        <p:nvPicPr>
          <p:cNvPr id="381" name="Shape 381"/>
          <p:cNvPicPr preferRelativeResize="0"/>
          <p:nvPr/>
        </p:nvPicPr>
        <p:blipFill rotWithShape="1">
          <a:blip r:embed="rId6">
            <a:alphaModFix/>
          </a:blip>
          <a:srcRect/>
          <a:stretch/>
        </p:blipFill>
        <p:spPr>
          <a:xfrm>
            <a:off x="13897687" y="1155821"/>
            <a:ext cx="1968599" cy="668400"/>
          </a:xfrm>
          <a:prstGeom prst="rect">
            <a:avLst/>
          </a:prstGeom>
          <a:noFill/>
          <a:ln>
            <a:noFill/>
          </a:ln>
        </p:spPr>
      </p:pic>
      <p:sp>
        <p:nvSpPr>
          <p:cNvPr id="382" name="Shape 382"/>
          <p:cNvSpPr txBox="1"/>
          <p:nvPr/>
        </p:nvSpPr>
        <p:spPr>
          <a:xfrm>
            <a:off x="8704400" y="2190334"/>
            <a:ext cx="6797699" cy="5924966"/>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dirty="0" err="1">
                <a:solidFill>
                  <a:srgbClr val="FFD966"/>
                </a:solidFill>
                <a:latin typeface="Arial" charset="0"/>
                <a:ea typeface="Arial" charset="0"/>
                <a:cs typeface="Arial" charset="0"/>
                <a:sym typeface="Cabin"/>
              </a:rPr>
              <a:t>Procesamiento</a:t>
            </a:r>
            <a:r>
              <a:rPr lang="en-US" sz="7600" dirty="0">
                <a:solidFill>
                  <a:srgbClr val="FFD966"/>
                </a:solidFill>
                <a:latin typeface="Arial" charset="0"/>
                <a:ea typeface="Arial" charset="0"/>
                <a:cs typeface="Arial" charset="0"/>
                <a:sym typeface="Cabin"/>
              </a:rPr>
              <a:t> de </a:t>
            </a:r>
            <a:r>
              <a:rPr lang="en-US" sz="7600" dirty="0" err="1">
                <a:solidFill>
                  <a:srgbClr val="FFD966"/>
                </a:solidFill>
                <a:latin typeface="Arial" charset="0"/>
                <a:ea typeface="Arial" charset="0"/>
                <a:cs typeface="Arial" charset="0"/>
                <a:sym typeface="Cabin"/>
              </a:rPr>
              <a:t>Archivos</a:t>
            </a:r>
            <a:endParaRPr lang="en-US" sz="7600" u="none" strike="noStrike" cap="none" dirty="0">
              <a:solidFill>
                <a:srgbClr val="FFD966"/>
              </a:solidFill>
              <a:latin typeface="Arial" charset="0"/>
              <a:ea typeface="Arial" charset="0"/>
              <a:cs typeface="Arial" charset="0"/>
              <a:sym typeface="Cabin"/>
            </a:endParaRPr>
          </a:p>
        </p:txBody>
      </p:sp>
      <p:sp>
        <p:nvSpPr>
          <p:cNvPr id="233" name="Shape 233"/>
          <p:cNvSpPr txBox="1">
            <a:spLocks noGrp="1"/>
          </p:cNvSpPr>
          <p:nvPr>
            <p:ph idx="1"/>
          </p:nvPr>
        </p:nvSpPr>
        <p:spPr>
          <a:xfrm>
            <a:off x="477981" y="2603501"/>
            <a:ext cx="15378545" cy="893950"/>
          </a:xfrm>
          <a:prstGeom prst="rect">
            <a:avLst/>
          </a:prstGeom>
          <a:noFill/>
          <a:ln>
            <a:noFill/>
          </a:ln>
        </p:spPr>
        <p:txBody>
          <a:bodyPr lIns="38100" tIns="38100" rIns="38100" bIns="38100" anchor="ctr" anchorCtr="0">
            <a:noAutofit/>
          </a:bodyPr>
          <a:lstStyle/>
          <a:p>
            <a:pPr marL="457200" lvl="0" indent="-457200">
              <a:spcBef>
                <a:spcPts val="0"/>
              </a:spcBef>
              <a:buSzPct val="100000"/>
              <a:buFont typeface="Cabin"/>
            </a:pPr>
            <a:r>
              <a:rPr lang="es-419" sz="3600" dirty="0">
                <a:solidFill>
                  <a:schemeClr val="lt1"/>
                </a:solidFill>
                <a:latin typeface="Arial" charset="0"/>
                <a:ea typeface="Arial" charset="0"/>
                <a:cs typeface="Arial" charset="0"/>
                <a:sym typeface="Cabin"/>
              </a:rPr>
              <a:t>Un archivo de texto puede ser pensado como una secuencia de líneas</a:t>
            </a:r>
          </a:p>
        </p:txBody>
      </p:sp>
      <p:sp>
        <p:nvSpPr>
          <p:cNvPr id="234" name="Shape 234"/>
          <p:cNvSpPr txBox="1"/>
          <p:nvPr/>
        </p:nvSpPr>
        <p:spPr>
          <a:xfrm>
            <a:off x="1616050" y="3497450"/>
            <a:ext cx="128594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p>
          <a:p>
            <a:pPr marL="0" marR="0" lvl="0" indent="0" algn="l" rtl="0">
              <a:lnSpc>
                <a:spcPct val="100000"/>
              </a:lnSpc>
              <a:spcBef>
                <a:spcPts val="0"/>
              </a:spcBef>
              <a:spcAft>
                <a:spcPts val="0"/>
              </a:spcAft>
              <a:buClr>
                <a:srgbClr val="FF00FF"/>
              </a:buClr>
              <a:buFont typeface="Cabin"/>
              <a:buNone/>
            </a:pPr>
            <a:endParaRPr sz="24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p>
        </p:txBody>
      </p:sp>
      <p:sp>
        <p:nvSpPr>
          <p:cNvPr id="235" name="Shape 235"/>
          <p:cNvSpPr txBox="1"/>
          <p:nvPr/>
        </p:nvSpPr>
        <p:spPr>
          <a:xfrm>
            <a:off x="3116263" y="7194550"/>
            <a:ext cx="9602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http://www.py4e.com/code/mbox-short.txt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dirty="0" err="1">
                <a:solidFill>
                  <a:srgbClr val="FFD966"/>
                </a:solidFill>
                <a:latin typeface="Arial" charset="0"/>
                <a:ea typeface="Arial" charset="0"/>
                <a:cs typeface="Arial" charset="0"/>
                <a:sym typeface="Cabin"/>
              </a:rPr>
              <a:t>Abriendo</a:t>
            </a:r>
            <a:r>
              <a:rPr lang="en-US" sz="7600" dirty="0">
                <a:solidFill>
                  <a:srgbClr val="FFD966"/>
                </a:solidFill>
                <a:latin typeface="Arial" charset="0"/>
                <a:ea typeface="Arial" charset="0"/>
                <a:cs typeface="Arial" charset="0"/>
                <a:sym typeface="Cabin"/>
              </a:rPr>
              <a:t> un </a:t>
            </a:r>
            <a:r>
              <a:rPr lang="en-US" sz="7600" dirty="0" err="1">
                <a:solidFill>
                  <a:srgbClr val="FFD966"/>
                </a:solidFill>
                <a:latin typeface="Arial" charset="0"/>
                <a:ea typeface="Arial" charset="0"/>
                <a:cs typeface="Arial" charset="0"/>
                <a:sym typeface="Cabin"/>
              </a:rPr>
              <a:t>Archivo</a:t>
            </a:r>
            <a:endParaRPr lang="en-US" sz="7600" u="none" strike="noStrike" cap="none" dirty="0">
              <a:solidFill>
                <a:srgbClr val="FFD966"/>
              </a:solidFill>
              <a:latin typeface="Arial" charset="0"/>
              <a:ea typeface="Arial" charset="0"/>
              <a:cs typeface="Arial" charset="0"/>
              <a:sym typeface="Cabin"/>
            </a:endParaRPr>
          </a:p>
        </p:txBody>
      </p:sp>
      <p:sp>
        <p:nvSpPr>
          <p:cNvPr id="241" name="Shape 241"/>
          <p:cNvSpPr txBox="1">
            <a:spLocks noGrp="1"/>
          </p:cNvSpPr>
          <p:nvPr>
            <p:ph idx="1"/>
          </p:nvPr>
        </p:nvSpPr>
        <p:spPr>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Antes de que podamos leer el contenido de un archivo, debemos decirle a Python con qué archivo vamos a trabajar y qué es lo que haremos con él</a:t>
            </a:r>
          </a:p>
          <a:p>
            <a:pPr marL="749300" lvl="0" indent="-371094">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Esto se realiza con la función </a:t>
            </a:r>
            <a:r>
              <a:rPr lang="es-419" sz="3600" dirty="0">
                <a:solidFill>
                  <a:srgbClr val="FF00FF"/>
                </a:solidFill>
                <a:latin typeface="Arial" charset="0"/>
                <a:ea typeface="Arial" charset="0"/>
                <a:cs typeface="Arial" charset="0"/>
                <a:sym typeface="Cabin"/>
              </a:rPr>
              <a:t>open</a:t>
            </a:r>
            <a:r>
              <a:rPr lang="es-419" sz="3600" dirty="0">
                <a:solidFill>
                  <a:schemeClr val="lt1"/>
                </a:solidFill>
                <a:latin typeface="Arial" charset="0"/>
                <a:ea typeface="Arial" charset="0"/>
                <a:cs typeface="Arial" charset="0"/>
                <a:sym typeface="Cabin"/>
              </a:rPr>
              <a:t>() </a:t>
            </a:r>
            <a:r>
              <a:rPr lang="es-419" sz="3600" i="1" dirty="0">
                <a:solidFill>
                  <a:schemeClr val="lt1"/>
                </a:solidFill>
                <a:latin typeface="Arial" charset="0"/>
                <a:ea typeface="Arial" charset="0"/>
                <a:cs typeface="Arial" charset="0"/>
                <a:sym typeface="Cabin"/>
              </a:rPr>
              <a:t>(abrir)</a:t>
            </a:r>
          </a:p>
          <a:p>
            <a:pPr marL="749300" lvl="0" indent="-371094">
              <a:spcBef>
                <a:spcPts val="3500"/>
              </a:spcBef>
              <a:buClr>
                <a:srgbClr val="FF00FF"/>
              </a:buClr>
              <a:buSzPct val="100000"/>
              <a:buFont typeface="Cabin"/>
              <a:buChar char="•"/>
            </a:pPr>
            <a:r>
              <a:rPr lang="es-419" sz="3600" dirty="0">
                <a:solidFill>
                  <a:srgbClr val="FF00FF"/>
                </a:solidFill>
                <a:latin typeface="Arial" charset="0"/>
                <a:ea typeface="Arial" charset="0"/>
                <a:cs typeface="Arial" charset="0"/>
                <a:sym typeface="Cabin"/>
              </a:rPr>
              <a:t>open</a:t>
            </a:r>
            <a:r>
              <a:rPr lang="es-419" sz="3600" dirty="0">
                <a:solidFill>
                  <a:schemeClr val="lt1"/>
                </a:solidFill>
                <a:latin typeface="Arial" charset="0"/>
                <a:ea typeface="Arial" charset="0"/>
                <a:cs typeface="Arial" charset="0"/>
                <a:sym typeface="Cabin"/>
              </a:rPr>
              <a:t>() regresa un </a:t>
            </a:r>
            <a:r>
              <a:rPr lang="es-419" sz="3600" dirty="0">
                <a:solidFill>
                  <a:schemeClr val="lt1"/>
                </a:solidFill>
                <a:latin typeface="Arial"/>
                <a:ea typeface="Arial"/>
                <a:cs typeface="Arial"/>
                <a:sym typeface="Arial"/>
              </a:rPr>
              <a:t>“</a:t>
            </a:r>
            <a:r>
              <a:rPr lang="es-419" sz="3600" dirty="0">
                <a:solidFill>
                  <a:srgbClr val="FF7F00"/>
                </a:solidFill>
                <a:latin typeface="Arial" charset="0"/>
                <a:ea typeface="Arial" charset="0"/>
                <a:cs typeface="Arial" charset="0"/>
                <a:sym typeface="Cabin"/>
              </a:rPr>
              <a:t>manejador de archivo</a:t>
            </a:r>
            <a:r>
              <a:rPr lang="es-419" sz="3600" dirty="0">
                <a:solidFill>
                  <a:schemeClr val="lt1"/>
                </a:solidFill>
                <a:latin typeface="Arial"/>
                <a:ea typeface="Arial"/>
                <a:cs typeface="Arial"/>
                <a:sym typeface="Arial"/>
              </a:rPr>
              <a:t>”</a:t>
            </a:r>
            <a:r>
              <a:rPr lang="es-419" sz="3600" dirty="0">
                <a:solidFill>
                  <a:schemeClr val="lt1"/>
                </a:solidFill>
                <a:latin typeface="Arial" charset="0"/>
                <a:ea typeface="Arial" charset="0"/>
                <a:cs typeface="Arial" charset="0"/>
                <a:sym typeface="Cabin"/>
              </a:rPr>
              <a:t> – una variable utilizada para hacer operaciones en el archivo</a:t>
            </a:r>
          </a:p>
          <a:p>
            <a:pPr marL="749300" lvl="0" indent="-371094">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Es similar a </a:t>
            </a:r>
            <a:r>
              <a:rPr lang="es-419" sz="3600" dirty="0">
                <a:solidFill>
                  <a:schemeClr val="lt1"/>
                </a:solidFill>
                <a:latin typeface="Arial"/>
                <a:ea typeface="Arial"/>
                <a:cs typeface="Arial"/>
                <a:sym typeface="Arial"/>
              </a:rPr>
              <a:t>“Archivo</a:t>
            </a:r>
            <a:r>
              <a:rPr lang="es-419" sz="3600" dirty="0">
                <a:solidFill>
                  <a:schemeClr val="lt1"/>
                </a:solidFill>
                <a:latin typeface="Arial" charset="0"/>
                <a:ea typeface="Arial" charset="0"/>
                <a:cs typeface="Arial" charset="0"/>
                <a:sym typeface="Cabin"/>
              </a:rPr>
              <a:t> -&gt; Abrir</a:t>
            </a:r>
            <a:r>
              <a:rPr lang="es-419" sz="3600" dirty="0">
                <a:solidFill>
                  <a:schemeClr val="lt1"/>
                </a:solidFill>
                <a:latin typeface="Arial"/>
                <a:ea typeface="Arial"/>
                <a:cs typeface="Arial"/>
                <a:sym typeface="Arial"/>
              </a:rPr>
              <a:t>” en un Editor de Texto</a:t>
            </a:r>
            <a:endParaRPr lang="es-419" sz="3600" dirty="0">
              <a:solidFill>
                <a:schemeClr val="lt1"/>
              </a:solidFill>
              <a:latin typeface="Arial" charset="0"/>
              <a:ea typeface="Arial" charset="0"/>
              <a:cs typeface="Arial"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Utilizando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open()</a:t>
            </a:r>
          </a:p>
        </p:txBody>
      </p:sp>
      <p:sp>
        <p:nvSpPr>
          <p:cNvPr id="247" name="Shape 247"/>
          <p:cNvSpPr txBox="1">
            <a:spLocks noGrp="1"/>
          </p:cNvSpPr>
          <p:nvPr>
            <p:ph idx="1"/>
          </p:nvPr>
        </p:nvSpPr>
        <p:spPr>
          <a:xfrm>
            <a:off x="769569" y="3497161"/>
            <a:ext cx="12837675" cy="5199884"/>
          </a:xfrm>
          <a:prstGeom prst="rect">
            <a:avLst/>
          </a:prstGeom>
          <a:noFill/>
          <a:ln>
            <a:noFill/>
          </a:ln>
        </p:spPr>
        <p:txBody>
          <a:bodyPr lIns="38100" tIns="38100" rIns="38100" bIns="38100" anchor="ctr" anchorCtr="0">
            <a:noAutofit/>
          </a:bodyPr>
          <a:lstStyle/>
          <a:p>
            <a:pPr marL="1041400" lvl="1" indent="-371094">
              <a:buClr>
                <a:srgbClr val="FF7F00"/>
              </a:buClr>
              <a:buSzPct val="100000"/>
            </a:pPr>
            <a:r>
              <a:rPr lang="es-419" dirty="0">
                <a:solidFill>
                  <a:srgbClr val="FF7F00"/>
                </a:solidFill>
                <a:latin typeface="Arial" charset="0"/>
                <a:ea typeface="Arial" charset="0"/>
                <a:cs typeface="Arial" charset="0"/>
                <a:sym typeface="Cabin"/>
              </a:rPr>
              <a:t>manejador</a:t>
            </a:r>
            <a:r>
              <a:rPr lang="es-419" dirty="0">
                <a:solidFill>
                  <a:schemeClr val="lt1"/>
                </a:solidFill>
                <a:latin typeface="Arial" charset="0"/>
                <a:ea typeface="Arial" charset="0"/>
                <a:cs typeface="Arial" charset="0"/>
                <a:sym typeface="Cabin"/>
              </a:rPr>
              <a:t> = </a:t>
            </a:r>
            <a:r>
              <a:rPr lang="es-419" dirty="0">
                <a:solidFill>
                  <a:srgbClr val="FF00FF"/>
                </a:solidFill>
                <a:latin typeface="Arial" charset="0"/>
                <a:ea typeface="Arial" charset="0"/>
                <a:cs typeface="Arial" charset="0"/>
                <a:sym typeface="Cabin"/>
              </a:rPr>
              <a:t>open</a:t>
            </a:r>
            <a:r>
              <a:rPr lang="es-419" dirty="0">
                <a:solidFill>
                  <a:schemeClr val="lt1"/>
                </a:solidFill>
                <a:latin typeface="Arial" charset="0"/>
                <a:ea typeface="Arial" charset="0"/>
                <a:cs typeface="Arial" charset="0"/>
                <a:sym typeface="Cabin"/>
              </a:rPr>
              <a:t>(</a:t>
            </a:r>
            <a:r>
              <a:rPr lang="es-419" dirty="0" err="1">
                <a:solidFill>
                  <a:srgbClr val="00FFFF"/>
                </a:solidFill>
                <a:latin typeface="Arial" charset="0"/>
                <a:ea typeface="Arial" charset="0"/>
                <a:cs typeface="Arial" charset="0"/>
                <a:sym typeface="Cabin"/>
              </a:rPr>
              <a:t>nombre_archivo</a:t>
            </a:r>
            <a:r>
              <a:rPr lang="es-419" dirty="0">
                <a:solidFill>
                  <a:schemeClr val="lt1"/>
                </a:solidFill>
                <a:latin typeface="Arial" charset="0"/>
                <a:ea typeface="Arial" charset="0"/>
                <a:cs typeface="Arial" charset="0"/>
                <a:sym typeface="Cabin"/>
              </a:rPr>
              <a:t>, </a:t>
            </a:r>
            <a:r>
              <a:rPr lang="es-419" dirty="0">
                <a:solidFill>
                  <a:srgbClr val="FFFF00"/>
                </a:solidFill>
                <a:latin typeface="Arial" charset="0"/>
                <a:ea typeface="Arial" charset="0"/>
                <a:cs typeface="Arial" charset="0"/>
                <a:sym typeface="Cabin"/>
              </a:rPr>
              <a:t>modo</a:t>
            </a:r>
            <a:r>
              <a:rPr lang="es-419" dirty="0">
                <a:solidFill>
                  <a:schemeClr val="lt1"/>
                </a:solidFill>
                <a:latin typeface="Arial" charset="0"/>
                <a:ea typeface="Arial" charset="0"/>
                <a:cs typeface="Arial" charset="0"/>
                <a:sym typeface="Cabin"/>
              </a:rPr>
              <a:t>)</a:t>
            </a:r>
            <a:endParaRPr lang="es-419" dirty="0">
              <a:solidFill>
                <a:srgbClr val="FF7F00"/>
              </a:solidFill>
              <a:latin typeface="Arial" charset="0"/>
              <a:ea typeface="Arial" charset="0"/>
              <a:cs typeface="Arial" charset="0"/>
              <a:sym typeface="Cabin"/>
            </a:endParaRPr>
          </a:p>
          <a:p>
            <a:pPr marL="1041400" lvl="1" indent="-371094">
              <a:spcBef>
                <a:spcPts val="3500"/>
              </a:spcBef>
              <a:buClr>
                <a:srgbClr val="FF7F00"/>
              </a:buClr>
              <a:buSzPct val="100000"/>
              <a:buFont typeface="Cabin"/>
            </a:pPr>
            <a:r>
              <a:rPr lang="es-419" dirty="0">
                <a:solidFill>
                  <a:srgbClr val="FF7F00"/>
                </a:solidFill>
                <a:latin typeface="Arial" charset="0"/>
                <a:ea typeface="Arial" charset="0"/>
                <a:cs typeface="Arial" charset="0"/>
                <a:sym typeface="Cabin"/>
              </a:rPr>
              <a:t>retorna un manejador que se usa para manipular el archivo</a:t>
            </a:r>
          </a:p>
          <a:p>
            <a:pPr marL="1041400" lvl="1" indent="-371094">
              <a:spcBef>
                <a:spcPts val="3500"/>
              </a:spcBef>
              <a:buClr>
                <a:srgbClr val="00FFFF"/>
              </a:buClr>
              <a:buSzPct val="100000"/>
              <a:buFont typeface="Cabin"/>
            </a:pPr>
            <a:r>
              <a:rPr lang="es-419" dirty="0" err="1">
                <a:solidFill>
                  <a:srgbClr val="00FFFF"/>
                </a:solidFill>
                <a:latin typeface="Arial" charset="0"/>
                <a:ea typeface="Arial" charset="0"/>
                <a:cs typeface="Arial" charset="0"/>
                <a:sym typeface="Cabin"/>
              </a:rPr>
              <a:t>nombre_archivo</a:t>
            </a:r>
            <a:r>
              <a:rPr lang="es-419" dirty="0">
                <a:solidFill>
                  <a:srgbClr val="00FFFF"/>
                </a:solidFill>
                <a:latin typeface="Arial" charset="0"/>
                <a:ea typeface="Arial" charset="0"/>
                <a:cs typeface="Arial" charset="0"/>
                <a:sym typeface="Cabin"/>
              </a:rPr>
              <a:t> es el nombre del archivo</a:t>
            </a:r>
          </a:p>
          <a:p>
            <a:pPr marL="1041400" lvl="1" indent="-371094">
              <a:spcBef>
                <a:spcPts val="3500"/>
              </a:spcBef>
              <a:buClr>
                <a:srgbClr val="FFFF00"/>
              </a:buClr>
              <a:buSzPct val="100000"/>
              <a:buFont typeface="Cabin"/>
            </a:pPr>
            <a:r>
              <a:rPr lang="es-419" dirty="0">
                <a:solidFill>
                  <a:srgbClr val="FFFF00"/>
                </a:solidFill>
                <a:latin typeface="Arial" charset="0"/>
                <a:ea typeface="Arial" charset="0"/>
                <a:cs typeface="Arial" charset="0"/>
                <a:sym typeface="Cabin"/>
              </a:rPr>
              <a:t>modo es opcional y debería ser 'r' si estamos planeando leer el archivo, y 'w' si vamos a escribir al archivo</a:t>
            </a:r>
          </a:p>
        </p:txBody>
      </p:sp>
      <p:sp>
        <p:nvSpPr>
          <p:cNvPr id="248" name="Shape 248"/>
          <p:cNvSpPr txBox="1"/>
          <p:nvPr/>
        </p:nvSpPr>
        <p:spPr>
          <a:xfrm>
            <a:off x="9998075" y="2874962"/>
            <a:ext cx="5829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err="1">
                <a:solidFill>
                  <a:srgbClr val="FF7F00"/>
                </a:solidFill>
                <a:latin typeface="Arial" charset="0"/>
                <a:ea typeface="Arial" charset="0"/>
                <a:cs typeface="Arial" charset="0"/>
                <a:sym typeface="Cabin"/>
              </a:rPr>
              <a:t>man_a</a:t>
            </a:r>
            <a:r>
              <a:rPr lang="en-US" sz="3600" u="none" strike="noStrike" cap="none" dirty="0">
                <a:solidFill>
                  <a:schemeClr val="lt1"/>
                </a:solidFill>
                <a:latin typeface="Arial" charset="0"/>
                <a:ea typeface="Arial" charset="0"/>
                <a:cs typeface="Arial" charset="0"/>
                <a:sym typeface="Cabin"/>
              </a:rPr>
              <a:t> = </a:t>
            </a:r>
            <a:r>
              <a:rPr lang="en-US" sz="3600" u="none" strike="noStrike" cap="none" dirty="0">
                <a:solidFill>
                  <a:srgbClr val="FF00FF"/>
                </a:solidFill>
                <a:latin typeface="Arial" charset="0"/>
                <a:ea typeface="Arial" charset="0"/>
                <a:cs typeface="Arial" charset="0"/>
                <a:sym typeface="Cabin"/>
              </a:rPr>
              <a:t>open</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00FFFF"/>
                </a:solidFill>
                <a:latin typeface="Arial" charset="0"/>
                <a:ea typeface="Arial" charset="0"/>
                <a:cs typeface="Arial" charset="0"/>
                <a:sym typeface="Cabin"/>
              </a:rPr>
              <a:t>mbox.txt</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r</a:t>
            </a:r>
            <a:r>
              <a:rPr lang="en-US"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MX" sz="7600" dirty="0">
                <a:solidFill>
                  <a:srgbClr val="FFD966"/>
                </a:solidFill>
                <a:latin typeface="Arial" charset="0"/>
                <a:ea typeface="Arial" charset="0"/>
                <a:cs typeface="Arial" charset="0"/>
                <a:sym typeface="Cabin"/>
              </a:rPr>
              <a:t>¿Qué es un Manejador</a:t>
            </a:r>
            <a:r>
              <a:rPr lang="en-US" sz="7600" u="none" strike="noStrike" cap="none" dirty="0">
                <a:solidFill>
                  <a:srgbClr val="FFD966"/>
                </a:solidFill>
                <a:latin typeface="Arial" charset="0"/>
                <a:ea typeface="Arial" charset="0"/>
                <a:cs typeface="Arial" charset="0"/>
                <a:sym typeface="Cabin"/>
              </a:rPr>
              <a:t>?</a:t>
            </a:r>
          </a:p>
        </p:txBody>
      </p:sp>
      <p:sp>
        <p:nvSpPr>
          <p:cNvPr id="254" name="Shape 254"/>
          <p:cNvSpPr txBox="1"/>
          <p:nvPr/>
        </p:nvSpPr>
        <p:spPr>
          <a:xfrm>
            <a:off x="952500" y="2554275"/>
            <a:ext cx="14392275" cy="1660499"/>
          </a:xfrm>
          <a:prstGeom prst="rect">
            <a:avLst/>
          </a:prstGeom>
          <a:noFill/>
          <a:ln>
            <a:noFill/>
          </a:ln>
        </p:spPr>
        <p:txBody>
          <a:bodyPr lIns="0" tIns="0" rIns="0" bIns="0" anchor="ctr" anchorCtr="0">
            <a:noAutofit/>
          </a:bodyPr>
          <a:lstStyle/>
          <a:p>
            <a:pPr lvl="0">
              <a:buClr>
                <a:schemeClr val="lt1"/>
              </a:buClr>
              <a:buSzPct val="25000"/>
            </a:pPr>
            <a:r>
              <a:rPr lang="es-419" sz="2800" dirty="0">
                <a:solidFill>
                  <a:schemeClr val="lt1"/>
                </a:solidFill>
                <a:latin typeface="Courier New"/>
                <a:ea typeface="Courier New"/>
                <a:cs typeface="Courier New"/>
                <a:sym typeface="Courier New"/>
              </a:rPr>
              <a:t>&gt;&gt;&gt; </a:t>
            </a:r>
            <a:r>
              <a:rPr lang="es-419" sz="2800" dirty="0" err="1">
                <a:solidFill>
                  <a:srgbClr val="00FF00"/>
                </a:solidFill>
                <a:latin typeface="Courier New"/>
                <a:ea typeface="Courier New"/>
                <a:cs typeface="Courier New"/>
                <a:sym typeface="Courier New"/>
              </a:rPr>
              <a:t>man_a</a:t>
            </a:r>
            <a:r>
              <a:rPr lang="es-419" sz="2800" dirty="0">
                <a:solidFill>
                  <a:schemeClr val="lt1"/>
                </a:solidFill>
                <a:latin typeface="Courier New"/>
                <a:ea typeface="Courier New"/>
                <a:cs typeface="Courier New"/>
                <a:sym typeface="Courier New"/>
              </a:rPr>
              <a:t> = </a:t>
            </a:r>
            <a:r>
              <a:rPr lang="es-419" sz="2800" dirty="0">
                <a:solidFill>
                  <a:srgbClr val="FF7F00"/>
                </a:solidFill>
                <a:latin typeface="Courier New"/>
                <a:ea typeface="Courier New"/>
                <a:cs typeface="Courier New"/>
                <a:sym typeface="Courier New"/>
              </a:rPr>
              <a:t>open</a:t>
            </a:r>
            <a:r>
              <a:rPr lang="es-419" sz="2800" dirty="0">
                <a:solidFill>
                  <a:schemeClr val="lt1"/>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'mbox.txt'</a:t>
            </a:r>
            <a:r>
              <a:rPr lang="es-419" sz="2800" dirty="0">
                <a:solidFill>
                  <a:schemeClr val="lt1"/>
                </a:solidFill>
                <a:latin typeface="Courier New"/>
                <a:ea typeface="Courier New"/>
                <a:cs typeface="Courier New"/>
                <a:sym typeface="Courier New"/>
              </a:rPr>
              <a:t>)</a:t>
            </a:r>
          </a:p>
          <a:p>
            <a:pPr>
              <a:buClr>
                <a:schemeClr val="lt1"/>
              </a:buClr>
              <a:buSzPct val="25000"/>
            </a:pPr>
            <a:r>
              <a:rPr lang="es-419" sz="2800" dirty="0">
                <a:solidFill>
                  <a:schemeClr val="lt1"/>
                </a:solidFill>
                <a:latin typeface="Courier New"/>
                <a:ea typeface="Courier New"/>
                <a:cs typeface="Courier New"/>
                <a:sym typeface="Courier New"/>
              </a:rPr>
              <a:t>&gt;&gt;&gt; </a:t>
            </a:r>
            <a:r>
              <a:rPr lang="es-419" sz="2800" dirty="0" err="1">
                <a:solidFill>
                  <a:srgbClr val="FFFF00"/>
                </a:solidFill>
                <a:latin typeface="Courier New"/>
                <a:ea typeface="Courier New"/>
                <a:cs typeface="Courier New"/>
                <a:sym typeface="Courier New"/>
              </a:rPr>
              <a:t>print</a:t>
            </a:r>
            <a:r>
              <a:rPr lang="es-419" sz="2800" dirty="0">
                <a:solidFill>
                  <a:srgbClr val="FFFF00"/>
                </a:solidFill>
                <a:latin typeface="Courier New"/>
                <a:ea typeface="Courier New"/>
                <a:cs typeface="Courier New"/>
                <a:sym typeface="Courier New"/>
              </a:rPr>
              <a:t>(</a:t>
            </a:r>
            <a:r>
              <a:rPr lang="es-419" sz="2800" dirty="0" err="1">
                <a:solidFill>
                  <a:srgbClr val="FF00FF"/>
                </a:solidFill>
                <a:latin typeface="Courier New"/>
                <a:ea typeface="Courier New"/>
                <a:cs typeface="Courier New"/>
                <a:sym typeface="Courier New"/>
              </a:rPr>
              <a:t>man_a</a:t>
            </a:r>
            <a:r>
              <a:rPr lang="es-419" sz="2800" dirty="0">
                <a:solidFill>
                  <a:srgbClr val="FFFF00"/>
                </a:solidFill>
                <a:latin typeface="Courier New"/>
                <a:ea typeface="Courier New"/>
                <a:cs typeface="Courier New"/>
                <a:sym typeface="Courier New"/>
              </a:rPr>
              <a:t>)</a:t>
            </a:r>
            <a:endParaRPr lang="es-419" sz="2800" dirty="0">
              <a:solidFill>
                <a:srgbClr val="FF00FF"/>
              </a:solidFill>
              <a:latin typeface="Courier New"/>
              <a:ea typeface="Courier New"/>
              <a:cs typeface="Courier New"/>
              <a:sym typeface="Courier New"/>
            </a:endParaRPr>
          </a:p>
          <a:p>
            <a:pPr lvl="0">
              <a:buClr>
                <a:schemeClr val="lt1"/>
              </a:buClr>
              <a:buSzPct val="25000"/>
            </a:pPr>
            <a:r>
              <a:rPr lang="es-419" sz="2800" dirty="0">
                <a:solidFill>
                  <a:schemeClr val="lt1"/>
                </a:solidFill>
                <a:latin typeface="Courier New"/>
                <a:ea typeface="Courier New"/>
                <a:cs typeface="Courier New"/>
                <a:sym typeface="Courier New"/>
              </a:rPr>
              <a:t>&lt;_</a:t>
            </a:r>
            <a:r>
              <a:rPr lang="es-419" sz="2800" dirty="0" err="1">
                <a:solidFill>
                  <a:schemeClr val="lt1"/>
                </a:solidFill>
                <a:latin typeface="Courier New"/>
                <a:ea typeface="Courier New"/>
                <a:cs typeface="Courier New"/>
                <a:sym typeface="Courier New"/>
              </a:rPr>
              <a:t>io.TextIOWrapper</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name</a:t>
            </a:r>
            <a:r>
              <a:rPr lang="es-419" sz="2800" dirty="0">
                <a:solidFill>
                  <a:schemeClr val="lt1"/>
                </a:solidFill>
                <a:latin typeface="Courier New"/>
                <a:ea typeface="Courier New"/>
                <a:cs typeface="Courier New"/>
                <a:sym typeface="Courier New"/>
              </a:rPr>
              <a:t>='mbox.txt' </a:t>
            </a:r>
            <a:r>
              <a:rPr lang="es-419" sz="2800" dirty="0" err="1">
                <a:solidFill>
                  <a:schemeClr val="lt1"/>
                </a:solidFill>
                <a:latin typeface="Courier New"/>
                <a:ea typeface="Courier New"/>
                <a:cs typeface="Courier New"/>
                <a:sym typeface="Courier New"/>
              </a:rPr>
              <a:t>mode</a:t>
            </a:r>
            <a:r>
              <a:rPr lang="es-419" sz="2800" dirty="0">
                <a:solidFill>
                  <a:schemeClr val="lt1"/>
                </a:solidFill>
                <a:latin typeface="Courier New"/>
                <a:ea typeface="Courier New"/>
                <a:cs typeface="Courier New"/>
                <a:sym typeface="Courier New"/>
              </a:rPr>
              <a:t>='r' </a:t>
            </a:r>
            <a:r>
              <a:rPr lang="es-419" sz="2800" dirty="0" err="1">
                <a:solidFill>
                  <a:schemeClr val="lt1"/>
                </a:solidFill>
                <a:latin typeface="Courier New"/>
                <a:ea typeface="Courier New"/>
                <a:cs typeface="Courier New"/>
                <a:sym typeface="Courier New"/>
              </a:rPr>
              <a:t>encoding</a:t>
            </a:r>
            <a:r>
              <a:rPr lang="es-419" sz="2800" dirty="0">
                <a:solidFill>
                  <a:schemeClr val="lt1"/>
                </a:solidFill>
                <a:latin typeface="Courier New"/>
                <a:ea typeface="Courier New"/>
                <a:cs typeface="Courier New"/>
                <a:sym typeface="Courier New"/>
              </a:rPr>
              <a:t>='UTF-8'&gt;</a:t>
            </a:r>
          </a:p>
        </p:txBody>
      </p:sp>
      <p:pic>
        <p:nvPicPr>
          <p:cNvPr id="5" name="Picture 4">
            <a:extLst>
              <a:ext uri="{FF2B5EF4-FFF2-40B4-BE49-F238E27FC236}">
                <a16:creationId xmlns:a16="http://schemas.microsoft.com/office/drawing/2014/main" id="{9B09240C-F7D5-4C49-B51B-E6E5D399E033}"/>
              </a:ext>
            </a:extLst>
          </p:cNvPr>
          <p:cNvPicPr>
            <a:picLocks noChangeAspect="1"/>
          </p:cNvPicPr>
          <p:nvPr/>
        </p:nvPicPr>
        <p:blipFill>
          <a:blip r:embed="rId3"/>
          <a:stretch>
            <a:fillRect/>
          </a:stretch>
        </p:blipFill>
        <p:spPr>
          <a:xfrm>
            <a:off x="7606723" y="4571999"/>
            <a:ext cx="7277100" cy="3648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Cuando</a:t>
            </a:r>
            <a:r>
              <a:rPr lang="en-US" sz="7600" u="none" strike="noStrike" cap="none" dirty="0">
                <a:solidFill>
                  <a:srgbClr val="FFD966"/>
                </a:solidFill>
                <a:latin typeface="Arial" charset="0"/>
                <a:ea typeface="Arial" charset="0"/>
                <a:cs typeface="Arial" charset="0"/>
                <a:sym typeface="Cabin"/>
              </a:rPr>
              <a:t> los </a:t>
            </a:r>
            <a:r>
              <a:rPr lang="en-US" sz="7600" u="none" strike="noStrike" cap="none" dirty="0" err="1">
                <a:solidFill>
                  <a:srgbClr val="FFD966"/>
                </a:solidFill>
                <a:latin typeface="Arial" charset="0"/>
                <a:ea typeface="Arial" charset="0"/>
                <a:cs typeface="Arial" charset="0"/>
                <a:sym typeface="Cabin"/>
              </a:rPr>
              <a:t>archivos</a:t>
            </a:r>
            <a:r>
              <a:rPr lang="en-US" sz="7600" u="none" strike="noStrike" cap="none" dirty="0">
                <a:solidFill>
                  <a:srgbClr val="FFD966"/>
                </a:solidFill>
                <a:latin typeface="Arial" charset="0"/>
                <a:ea typeface="Arial" charset="0"/>
                <a:cs typeface="Arial" charset="0"/>
                <a:sym typeface="Cabin"/>
              </a:rPr>
              <a:t> no </a:t>
            </a:r>
            <a:r>
              <a:rPr lang="en-US" sz="7600" u="none" strike="noStrike" cap="none" dirty="0" err="1">
                <a:solidFill>
                  <a:srgbClr val="FFD966"/>
                </a:solidFill>
                <a:latin typeface="Arial" charset="0"/>
                <a:ea typeface="Arial" charset="0"/>
                <a:cs typeface="Arial" charset="0"/>
                <a:sym typeface="Cabin"/>
              </a:rPr>
              <a:t>existen</a:t>
            </a:r>
            <a:endParaRPr lang="en-US" sz="7600" u="none" strike="noStrike" cap="none" dirty="0">
              <a:solidFill>
                <a:srgbClr val="FFD966"/>
              </a:solidFill>
              <a:latin typeface="Arial" charset="0"/>
              <a:ea typeface="Arial" charset="0"/>
              <a:cs typeface="Arial" charset="0"/>
              <a:sym typeface="Cabin"/>
            </a:endParaRPr>
          </a:p>
        </p:txBody>
      </p:sp>
      <p:sp>
        <p:nvSpPr>
          <p:cNvPr id="261" name="Shape 261"/>
          <p:cNvSpPr txBox="1"/>
          <p:nvPr/>
        </p:nvSpPr>
        <p:spPr>
          <a:xfrm>
            <a:off x="1422400" y="3076575"/>
            <a:ext cx="13533900" cy="2768700"/>
          </a:xfrm>
          <a:prstGeom prst="rect">
            <a:avLst/>
          </a:prstGeom>
          <a:noFill/>
          <a:ln>
            <a:noFill/>
          </a:ln>
        </p:spPr>
        <p:txBody>
          <a:bodyPr lIns="0" tIns="0" rIns="0" bIns="0" anchor="ctr" anchorCtr="0">
            <a:noAutofit/>
          </a:bodyPr>
          <a:lstStyle/>
          <a:p>
            <a:pPr lvl="0">
              <a:buClr>
                <a:schemeClr val="lt1"/>
              </a:buClr>
              <a:buSzPct val="25000"/>
            </a:pPr>
            <a:r>
              <a:rPr lang="es-419" sz="3600" dirty="0">
                <a:solidFill>
                  <a:schemeClr val="lt1"/>
                </a:solidFill>
                <a:latin typeface="Courier New"/>
                <a:ea typeface="Courier New"/>
                <a:cs typeface="Courier New"/>
                <a:sym typeface="Courier New"/>
              </a:rPr>
              <a:t>&gt;&gt;&gt; </a:t>
            </a:r>
            <a:r>
              <a:rPr lang="es-419" sz="3600" dirty="0" err="1">
                <a:solidFill>
                  <a:srgbClr val="00FF00"/>
                </a:solidFill>
                <a:latin typeface="Courier New"/>
                <a:ea typeface="Courier New"/>
                <a:cs typeface="Courier New"/>
                <a:sym typeface="Courier New"/>
              </a:rPr>
              <a:t>man_a</a:t>
            </a:r>
            <a:r>
              <a:rPr lang="es-419" sz="3600" dirty="0">
                <a:solidFill>
                  <a:schemeClr val="lt1"/>
                </a:solidFill>
                <a:latin typeface="Courier New"/>
                <a:ea typeface="Courier New"/>
                <a:cs typeface="Courier New"/>
                <a:sym typeface="Courier New"/>
              </a:rPr>
              <a:t> = </a:t>
            </a:r>
            <a:r>
              <a:rPr lang="es-419" sz="3600" dirty="0">
                <a:solidFill>
                  <a:srgbClr val="FF00FF"/>
                </a:solidFill>
                <a:latin typeface="Courier New"/>
                <a:ea typeface="Courier New"/>
                <a:cs typeface="Courier New"/>
                <a:sym typeface="Courier New"/>
              </a:rPr>
              <a:t>open</a:t>
            </a:r>
            <a:r>
              <a:rPr lang="es-419" sz="3600" dirty="0">
                <a:solidFill>
                  <a:schemeClr val="lt1"/>
                </a:solidFill>
                <a:latin typeface="Courier New"/>
                <a:ea typeface="Courier New"/>
                <a:cs typeface="Courier New"/>
                <a:sym typeface="Courier New"/>
              </a:rPr>
              <a:t>(</a:t>
            </a:r>
            <a:r>
              <a:rPr lang="es-419" sz="3600" dirty="0">
                <a:solidFill>
                  <a:srgbClr val="FF7F00"/>
                </a:solidFill>
                <a:latin typeface="Courier New"/>
                <a:ea typeface="Courier New"/>
                <a:cs typeface="Courier New"/>
                <a:sym typeface="Courier New"/>
              </a:rPr>
              <a:t>'cosa.txt'</a:t>
            </a:r>
            <a:r>
              <a:rPr lang="es-419" sz="3600" dirty="0">
                <a:solidFill>
                  <a:schemeClr val="lt1"/>
                </a:solidFill>
                <a:latin typeface="Courier New"/>
                <a:ea typeface="Courier New"/>
                <a:cs typeface="Courier New"/>
                <a:sym typeface="Courier New"/>
              </a:rPr>
              <a:t>)</a:t>
            </a:r>
          </a:p>
          <a:p>
            <a:pPr lvl="0">
              <a:buClr>
                <a:schemeClr val="lt1"/>
              </a:buClr>
              <a:buSzPct val="25000"/>
            </a:pPr>
            <a:r>
              <a:rPr lang="es-419" sz="3600" dirty="0" err="1">
                <a:solidFill>
                  <a:schemeClr val="lt1"/>
                </a:solidFill>
                <a:latin typeface="Courier New"/>
                <a:ea typeface="Courier New"/>
                <a:cs typeface="Courier New"/>
                <a:sym typeface="Courier New"/>
              </a:rPr>
              <a:t>Traceback</a:t>
            </a:r>
            <a:r>
              <a:rPr lang="es-419" sz="3600" dirty="0">
                <a:solidFill>
                  <a:schemeClr val="lt1"/>
                </a:solidFill>
                <a:latin typeface="Courier New"/>
                <a:ea typeface="Courier New"/>
                <a:cs typeface="Courier New"/>
                <a:sym typeface="Courier New"/>
              </a:rPr>
              <a:t> (</a:t>
            </a:r>
            <a:r>
              <a:rPr lang="es-419" sz="3600" dirty="0" err="1">
                <a:solidFill>
                  <a:schemeClr val="lt1"/>
                </a:solidFill>
                <a:latin typeface="Courier New"/>
                <a:ea typeface="Courier New"/>
                <a:cs typeface="Courier New"/>
                <a:sym typeface="Courier New"/>
              </a:rPr>
              <a:t>most</a:t>
            </a:r>
            <a:r>
              <a:rPr lang="es-419" sz="3600" dirty="0">
                <a:solidFill>
                  <a:schemeClr val="lt1"/>
                </a:solidFill>
                <a:latin typeface="Courier New"/>
                <a:ea typeface="Courier New"/>
                <a:cs typeface="Courier New"/>
                <a:sym typeface="Courier New"/>
              </a:rPr>
              <a:t> </a:t>
            </a:r>
            <a:r>
              <a:rPr lang="es-419" sz="3600" dirty="0" err="1">
                <a:solidFill>
                  <a:schemeClr val="lt1"/>
                </a:solidFill>
                <a:latin typeface="Courier New"/>
                <a:ea typeface="Courier New"/>
                <a:cs typeface="Courier New"/>
                <a:sym typeface="Courier New"/>
              </a:rPr>
              <a:t>recent</a:t>
            </a:r>
            <a:r>
              <a:rPr lang="es-419" sz="3600" dirty="0">
                <a:solidFill>
                  <a:schemeClr val="lt1"/>
                </a:solidFill>
                <a:latin typeface="Courier New"/>
                <a:ea typeface="Courier New"/>
                <a:cs typeface="Courier New"/>
                <a:sym typeface="Courier New"/>
              </a:rPr>
              <a:t> </a:t>
            </a:r>
            <a:r>
              <a:rPr lang="es-419" sz="3600" dirty="0" err="1">
                <a:solidFill>
                  <a:schemeClr val="lt1"/>
                </a:solidFill>
                <a:latin typeface="Courier New"/>
                <a:ea typeface="Courier New"/>
                <a:cs typeface="Courier New"/>
                <a:sym typeface="Courier New"/>
              </a:rPr>
              <a:t>call</a:t>
            </a:r>
            <a:r>
              <a:rPr lang="es-419" sz="3600" dirty="0">
                <a:solidFill>
                  <a:schemeClr val="lt1"/>
                </a:solidFill>
                <a:latin typeface="Courier New"/>
                <a:ea typeface="Courier New"/>
                <a:cs typeface="Courier New"/>
                <a:sym typeface="Courier New"/>
              </a:rPr>
              <a:t> </a:t>
            </a:r>
            <a:r>
              <a:rPr lang="es-419" sz="3600" dirty="0" err="1">
                <a:solidFill>
                  <a:schemeClr val="lt1"/>
                </a:solidFill>
                <a:latin typeface="Courier New"/>
                <a:ea typeface="Courier New"/>
                <a:cs typeface="Courier New"/>
                <a:sym typeface="Courier New"/>
              </a:rPr>
              <a:t>last</a:t>
            </a:r>
            <a:r>
              <a:rPr lang="es-419" sz="3600" dirty="0">
                <a:solidFill>
                  <a:schemeClr val="lt1"/>
                </a:solidFill>
                <a:latin typeface="Courier New"/>
                <a:ea typeface="Courier New"/>
                <a:cs typeface="Courier New"/>
                <a:sym typeface="Courier New"/>
              </a:rPr>
              <a:t>):</a:t>
            </a:r>
          </a:p>
          <a:p>
            <a:pPr lvl="0">
              <a:buClr>
                <a:schemeClr val="lt1"/>
              </a:buClr>
              <a:buSzPct val="25000"/>
            </a:pPr>
            <a:r>
              <a:rPr lang="es-419" sz="3600" dirty="0">
                <a:solidFill>
                  <a:schemeClr val="lt1"/>
                </a:solidFill>
                <a:latin typeface="Courier New"/>
                <a:ea typeface="Courier New"/>
                <a:cs typeface="Courier New"/>
                <a:sym typeface="Courier New"/>
              </a:rPr>
              <a:t>  File "&lt;</a:t>
            </a:r>
            <a:r>
              <a:rPr lang="es-419" sz="3600" dirty="0" err="1">
                <a:solidFill>
                  <a:schemeClr val="lt1"/>
                </a:solidFill>
                <a:latin typeface="Courier New"/>
                <a:ea typeface="Courier New"/>
                <a:cs typeface="Courier New"/>
                <a:sym typeface="Courier New"/>
              </a:rPr>
              <a:t>stdin</a:t>
            </a:r>
            <a:r>
              <a:rPr lang="es-419" sz="3600" dirty="0">
                <a:solidFill>
                  <a:schemeClr val="lt1"/>
                </a:solidFill>
                <a:latin typeface="Courier New"/>
                <a:ea typeface="Courier New"/>
                <a:cs typeface="Courier New"/>
                <a:sym typeface="Courier New"/>
              </a:rPr>
              <a:t>&gt;", line 1, in &lt;module&gt;</a:t>
            </a:r>
          </a:p>
          <a:p>
            <a:pPr lvl="0">
              <a:buClr>
                <a:schemeClr val="lt1"/>
              </a:buClr>
              <a:buSzPct val="25000"/>
            </a:pPr>
            <a:r>
              <a:rPr lang="es-419" sz="3600" dirty="0" err="1">
                <a:solidFill>
                  <a:schemeClr val="lt1"/>
                </a:solidFill>
                <a:latin typeface="Courier New"/>
                <a:ea typeface="Courier New"/>
                <a:cs typeface="Courier New"/>
                <a:sym typeface="Courier New"/>
              </a:rPr>
              <a:t>FileNotFoundError</a:t>
            </a:r>
            <a:r>
              <a:rPr lang="es-419" sz="3600" dirty="0">
                <a:solidFill>
                  <a:schemeClr val="lt1"/>
                </a:solidFill>
                <a:latin typeface="Courier New"/>
                <a:ea typeface="Courier New"/>
                <a:cs typeface="Courier New"/>
                <a:sym typeface="Courier New"/>
              </a:rPr>
              <a:t>: [</a:t>
            </a:r>
            <a:r>
              <a:rPr lang="es-419" sz="3600" dirty="0" err="1">
                <a:solidFill>
                  <a:schemeClr val="lt1"/>
                </a:solidFill>
                <a:latin typeface="Courier New"/>
                <a:ea typeface="Courier New"/>
                <a:cs typeface="Courier New"/>
                <a:sym typeface="Courier New"/>
              </a:rPr>
              <a:t>Errno</a:t>
            </a:r>
            <a:r>
              <a:rPr lang="es-419" sz="3600" dirty="0">
                <a:solidFill>
                  <a:schemeClr val="lt1"/>
                </a:solidFill>
                <a:latin typeface="Courier New"/>
                <a:ea typeface="Courier New"/>
                <a:cs typeface="Courier New"/>
                <a:sym typeface="Courier New"/>
              </a:rPr>
              <a:t> 2] </a:t>
            </a:r>
            <a:r>
              <a:rPr lang="es-419" sz="3600" dirty="0">
                <a:solidFill>
                  <a:srgbClr val="FF7F00"/>
                </a:solidFill>
                <a:latin typeface="Courier New"/>
                <a:ea typeface="Courier New"/>
                <a:cs typeface="Courier New"/>
                <a:sym typeface="Courier New"/>
              </a:rPr>
              <a:t>No </a:t>
            </a:r>
            <a:r>
              <a:rPr lang="es-419" sz="3600" dirty="0" err="1">
                <a:solidFill>
                  <a:srgbClr val="FF7F00"/>
                </a:solidFill>
                <a:latin typeface="Courier New"/>
                <a:ea typeface="Courier New"/>
                <a:cs typeface="Courier New"/>
                <a:sym typeface="Courier New"/>
              </a:rPr>
              <a:t>such</a:t>
            </a:r>
            <a:r>
              <a:rPr lang="es-419" sz="3600" dirty="0">
                <a:solidFill>
                  <a:srgbClr val="FF7F00"/>
                </a:solidFill>
                <a:latin typeface="Courier New"/>
                <a:ea typeface="Courier New"/>
                <a:cs typeface="Courier New"/>
                <a:sym typeface="Courier New"/>
              </a:rPr>
              <a:t> file </a:t>
            </a:r>
            <a:r>
              <a:rPr lang="es-419" sz="3600" dirty="0" err="1">
                <a:solidFill>
                  <a:srgbClr val="FF7F00"/>
                </a:solidFill>
                <a:latin typeface="Courier New"/>
                <a:ea typeface="Courier New"/>
                <a:cs typeface="Courier New"/>
                <a:sym typeface="Courier New"/>
              </a:rPr>
              <a:t>or</a:t>
            </a:r>
            <a:r>
              <a:rPr lang="es-419" sz="3600" dirty="0">
                <a:solidFill>
                  <a:srgbClr val="FF7F00"/>
                </a:solidFill>
                <a:latin typeface="Courier New"/>
                <a:ea typeface="Courier New"/>
                <a:cs typeface="Courier New"/>
                <a:sym typeface="Courier New"/>
              </a:rPr>
              <a:t> </a:t>
            </a:r>
            <a:r>
              <a:rPr lang="es-419" sz="3600" dirty="0" err="1">
                <a:solidFill>
                  <a:srgbClr val="FF7F00"/>
                </a:solidFill>
                <a:latin typeface="Courier New"/>
                <a:ea typeface="Courier New"/>
                <a:cs typeface="Courier New"/>
                <a:sym typeface="Courier New"/>
              </a:rPr>
              <a:t>directory</a:t>
            </a:r>
            <a:r>
              <a:rPr lang="es-419" sz="3600" dirty="0">
                <a:solidFill>
                  <a:srgbClr val="FF7F00"/>
                </a:solidFill>
                <a:latin typeface="Courier New"/>
                <a:ea typeface="Courier New"/>
                <a:cs typeface="Courier New"/>
                <a:sym typeface="Courier New"/>
              </a:rPr>
              <a:t>: 'cosa.txt'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a:solidFill>
                  <a:srgbClr val="FFD966"/>
                </a:solidFill>
                <a:latin typeface="Arial" charset="0"/>
                <a:ea typeface="Arial" charset="0"/>
                <a:cs typeface="Arial" charset="0"/>
                <a:sym typeface="Cabin"/>
              </a:rPr>
              <a:t>El </a:t>
            </a:r>
            <a:r>
              <a:rPr lang="en-US" sz="7600" dirty="0" err="1">
                <a:solidFill>
                  <a:srgbClr val="FFD966"/>
                </a:solidFill>
                <a:latin typeface="Arial" charset="0"/>
                <a:ea typeface="Arial" charset="0"/>
                <a:cs typeface="Arial" charset="0"/>
                <a:sym typeface="Cabin"/>
              </a:rPr>
              <a:t>Carácter</a:t>
            </a:r>
            <a:r>
              <a:rPr lang="en-US" sz="7600" u="none" strike="noStrike" cap="none" dirty="0">
                <a:solidFill>
                  <a:srgbClr val="FFD966"/>
                </a:solidFill>
                <a:latin typeface="Arial" charset="0"/>
                <a:ea typeface="Arial" charset="0"/>
                <a:cs typeface="Arial" charset="0"/>
                <a:sym typeface="Cabin"/>
              </a:rPr>
              <a:t> </a:t>
            </a:r>
            <a:r>
              <a:rPr lang="en-US" sz="7600" dirty="0" err="1">
                <a:solidFill>
                  <a:srgbClr val="00FFFF"/>
                </a:solidFill>
                <a:latin typeface="Arial" charset="0"/>
                <a:ea typeface="Arial" charset="0"/>
                <a:cs typeface="Arial" charset="0"/>
                <a:sym typeface="Cabin"/>
              </a:rPr>
              <a:t>salto</a:t>
            </a:r>
            <a:r>
              <a:rPr lang="en-US" sz="7600" dirty="0">
                <a:solidFill>
                  <a:srgbClr val="00FFFF"/>
                </a:solidFill>
                <a:latin typeface="Arial" charset="0"/>
                <a:ea typeface="Arial" charset="0"/>
                <a:cs typeface="Arial" charset="0"/>
                <a:sym typeface="Cabin"/>
              </a:rPr>
              <a:t> de </a:t>
            </a:r>
            <a:r>
              <a:rPr lang="en-US" sz="7600" dirty="0" err="1">
                <a:solidFill>
                  <a:srgbClr val="00FFFF"/>
                </a:solidFill>
                <a:latin typeface="Arial" charset="0"/>
                <a:ea typeface="Arial" charset="0"/>
                <a:cs typeface="Arial" charset="0"/>
                <a:sym typeface="Cabin"/>
              </a:rPr>
              <a:t>línea</a:t>
            </a:r>
            <a:endParaRPr lang="en-US" sz="7600" u="none" strike="noStrike" cap="none" dirty="0">
              <a:solidFill>
                <a:srgbClr val="FFD966"/>
              </a:solidFill>
              <a:latin typeface="Arial" charset="0"/>
              <a:ea typeface="Arial" charset="0"/>
              <a:cs typeface="Arial" charset="0"/>
              <a:sym typeface="Cabin"/>
            </a:endParaRPr>
          </a:p>
        </p:txBody>
      </p:sp>
      <p:sp>
        <p:nvSpPr>
          <p:cNvPr id="267" name="Shape 267"/>
          <p:cNvSpPr txBox="1">
            <a:spLocks noGrp="1"/>
          </p:cNvSpPr>
          <p:nvPr>
            <p:ph idx="1"/>
          </p:nvPr>
        </p:nvSpPr>
        <p:spPr>
          <a:xfrm>
            <a:off x="1155700" y="2603500"/>
            <a:ext cx="7459663" cy="5702399"/>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Utilizamos un carácter especial llamado “</a:t>
            </a:r>
            <a:r>
              <a:rPr lang="es-419" sz="3600" dirty="0">
                <a:solidFill>
                  <a:srgbClr val="00FFFF"/>
                </a:solidFill>
                <a:latin typeface="Arial" charset="0"/>
                <a:ea typeface="Arial" charset="0"/>
                <a:cs typeface="Arial" charset="0"/>
                <a:sym typeface="Cabin"/>
              </a:rPr>
              <a:t>salto de línea</a:t>
            </a:r>
            <a:r>
              <a:rPr lang="es-419" sz="3600" dirty="0">
                <a:solidFill>
                  <a:schemeClr val="lt1"/>
                </a:solidFill>
                <a:latin typeface="Arial" charset="0"/>
                <a:ea typeface="Arial" charset="0"/>
                <a:cs typeface="Arial" charset="0"/>
                <a:sym typeface="Cabin"/>
              </a:rPr>
              <a:t>” para indicar cuando una línea termina</a:t>
            </a:r>
          </a:p>
          <a:p>
            <a:pPr marL="749300" lvl="0" indent="-371094">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Es representado como </a:t>
            </a:r>
            <a:r>
              <a:rPr lang="es-419" sz="3600" dirty="0">
                <a:solidFill>
                  <a:srgbClr val="00FFFF"/>
                </a:solidFill>
                <a:latin typeface="Arial" charset="0"/>
                <a:ea typeface="Arial" charset="0"/>
                <a:cs typeface="Arial" charset="0"/>
                <a:sym typeface="Cabin"/>
              </a:rPr>
              <a:t>\n</a:t>
            </a:r>
            <a:r>
              <a:rPr lang="es-419" sz="3600" dirty="0">
                <a:solidFill>
                  <a:schemeClr val="lt1"/>
                </a:solidFill>
                <a:latin typeface="Arial" charset="0"/>
                <a:ea typeface="Arial" charset="0"/>
                <a:cs typeface="Arial" charset="0"/>
                <a:sym typeface="Cabin"/>
              </a:rPr>
              <a:t> en las cadenas </a:t>
            </a:r>
          </a:p>
          <a:p>
            <a:pPr marL="749300" lvl="0" indent="-371094">
              <a:spcBef>
                <a:spcPts val="3500"/>
              </a:spcBef>
              <a:buClr>
                <a:srgbClr val="00FFFF"/>
              </a:buClr>
              <a:buSzPct val="100000"/>
              <a:buFont typeface="Cabin"/>
              <a:buChar char="•"/>
            </a:pPr>
            <a:r>
              <a:rPr lang="es-419" sz="3600" dirty="0">
                <a:solidFill>
                  <a:srgbClr val="00FFFF"/>
                </a:solidFill>
                <a:latin typeface="Arial" charset="0"/>
                <a:ea typeface="Arial" charset="0"/>
                <a:cs typeface="Arial" charset="0"/>
                <a:sym typeface="Cabin"/>
              </a:rPr>
              <a:t>Salto de Línea</a:t>
            </a:r>
            <a:r>
              <a:rPr lang="es-419" sz="3600" dirty="0">
                <a:solidFill>
                  <a:schemeClr val="lt1"/>
                </a:solidFill>
                <a:latin typeface="Arial" charset="0"/>
                <a:ea typeface="Arial" charset="0"/>
                <a:cs typeface="Arial" charset="0"/>
                <a:sym typeface="Cabin"/>
              </a:rPr>
              <a:t> sigue siendo un solo carácter - no dos</a:t>
            </a:r>
          </a:p>
        </p:txBody>
      </p:sp>
      <p:sp>
        <p:nvSpPr>
          <p:cNvPr id="268" name="Shape 268"/>
          <p:cNvSpPr txBox="1"/>
          <p:nvPr/>
        </p:nvSpPr>
        <p:spPr>
          <a:xfrm>
            <a:off x="9294500" y="2748725"/>
            <a:ext cx="6691499" cy="5245499"/>
          </a:xfrm>
          <a:prstGeom prst="rect">
            <a:avLst/>
          </a:prstGeom>
          <a:noFill/>
          <a:ln>
            <a:noFill/>
          </a:ln>
        </p:spPr>
        <p:txBody>
          <a:bodyPr lIns="0" tIns="0" rIns="0" bIns="0" anchor="ctr" anchorCtr="0">
            <a:noAutofit/>
          </a:bodyPr>
          <a:lstStyle/>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cosa</a:t>
            </a:r>
            <a:r>
              <a:rPr lang="es-419" sz="3000" dirty="0">
                <a:solidFill>
                  <a:schemeClr val="lt1"/>
                </a:solidFill>
                <a:latin typeface="Courier New"/>
                <a:ea typeface="Courier New"/>
                <a:cs typeface="Courier New"/>
                <a:sym typeface="Courier New"/>
              </a:rPr>
              <a:t> = '¡Hola</a:t>
            </a:r>
            <a:r>
              <a:rPr lang="es-419" sz="3000" dirty="0">
                <a:solidFill>
                  <a:srgbClr val="00FFFF"/>
                </a:solidFill>
                <a:latin typeface="Courier New"/>
                <a:ea typeface="Courier New"/>
                <a:cs typeface="Courier New"/>
                <a:sym typeface="Courier New"/>
              </a:rPr>
              <a:t>\</a:t>
            </a:r>
            <a:r>
              <a:rPr lang="es-419" sz="3000" dirty="0" err="1">
                <a:solidFill>
                  <a:srgbClr val="00FFFF"/>
                </a:solidFill>
                <a:latin typeface="Courier New"/>
                <a:ea typeface="Courier New"/>
                <a:cs typeface="Courier New"/>
                <a:sym typeface="Courier New"/>
              </a:rPr>
              <a:t>n</a:t>
            </a:r>
            <a:r>
              <a:rPr lang="es-419" sz="3000" dirty="0" err="1">
                <a:solidFill>
                  <a:schemeClr val="lt1"/>
                </a:solidFill>
                <a:latin typeface="Courier New"/>
                <a:ea typeface="Courier New"/>
                <a:cs typeface="Courier New"/>
                <a:sym typeface="Courier New"/>
              </a:rPr>
              <a:t>Mundo</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cosa</a:t>
            </a:r>
          </a:p>
          <a:p>
            <a:pPr lvl="0">
              <a:buClr>
                <a:schemeClr val="lt1"/>
              </a:buClr>
              <a:buSzPct val="25000"/>
            </a:pPr>
            <a:r>
              <a:rPr lang="es-419" sz="3000" dirty="0">
                <a:solidFill>
                  <a:schemeClr val="lt1"/>
                </a:solidFill>
                <a:latin typeface="Courier New"/>
                <a:ea typeface="Courier New"/>
                <a:cs typeface="Courier New"/>
                <a:sym typeface="Courier New"/>
              </a:rPr>
              <a:t>'¡Hola</a:t>
            </a:r>
            <a:r>
              <a:rPr lang="es-419" sz="3000" dirty="0">
                <a:solidFill>
                  <a:srgbClr val="00FFFF"/>
                </a:solidFill>
                <a:latin typeface="Courier New"/>
                <a:ea typeface="Courier New"/>
                <a:cs typeface="Courier New"/>
                <a:sym typeface="Courier New"/>
              </a:rPr>
              <a:t>\</a:t>
            </a:r>
            <a:r>
              <a:rPr lang="es-419" sz="3000" dirty="0" err="1">
                <a:solidFill>
                  <a:srgbClr val="00FFFF"/>
                </a:solidFill>
                <a:latin typeface="Courier New"/>
                <a:ea typeface="Courier New"/>
                <a:cs typeface="Courier New"/>
                <a:sym typeface="Courier New"/>
              </a:rPr>
              <a:t>n</a:t>
            </a:r>
            <a:r>
              <a:rPr lang="es-419" sz="3000" dirty="0" err="1">
                <a:solidFill>
                  <a:schemeClr val="lt1"/>
                </a:solidFill>
                <a:latin typeface="Courier New"/>
                <a:ea typeface="Courier New"/>
                <a:cs typeface="Courier New"/>
                <a:sym typeface="Courier New"/>
              </a:rPr>
              <a:t>Mundo</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chemeClr val="lt1"/>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cosa</a:t>
            </a:r>
            <a:r>
              <a:rPr lang="es-419" sz="3000" dirty="0">
                <a:solidFill>
                  <a:schemeClr val="bg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¡Hola</a:t>
            </a:r>
          </a:p>
          <a:p>
            <a:pPr lvl="0">
              <a:buClr>
                <a:schemeClr val="lt1"/>
              </a:buClr>
              <a:buSzPct val="25000"/>
            </a:pPr>
            <a:r>
              <a:rPr lang="es-419" sz="3000" dirty="0">
                <a:solidFill>
                  <a:schemeClr val="lt1"/>
                </a:solidFill>
                <a:latin typeface="Courier New"/>
                <a:ea typeface="Courier New"/>
                <a:cs typeface="Courier New"/>
                <a:sym typeface="Courier New"/>
              </a:rPr>
              <a:t>Mundo!</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a:solidFill>
                  <a:srgbClr val="00FF00"/>
                </a:solidFill>
                <a:latin typeface="Courier New"/>
                <a:ea typeface="Courier New"/>
                <a:cs typeface="Courier New"/>
                <a:sym typeface="Courier New"/>
              </a:rPr>
              <a:t>cosa</a:t>
            </a:r>
            <a:r>
              <a:rPr lang="es-419" sz="3000" dirty="0">
                <a:solidFill>
                  <a:schemeClr val="lt1"/>
                </a:solidFill>
                <a:latin typeface="Courier New"/>
                <a:ea typeface="Courier New"/>
                <a:cs typeface="Courier New"/>
                <a:sym typeface="Courier New"/>
              </a:rPr>
              <a:t> = 'X</a:t>
            </a:r>
            <a:r>
              <a:rPr lang="es-419" sz="3000" dirty="0">
                <a:solidFill>
                  <a:srgbClr val="00FFFF"/>
                </a:solidFill>
                <a:latin typeface="Courier New"/>
                <a:ea typeface="Courier New"/>
                <a:cs typeface="Courier New"/>
                <a:sym typeface="Courier New"/>
              </a:rPr>
              <a:t>\</a:t>
            </a:r>
            <a:r>
              <a:rPr lang="es-419" sz="3000" dirty="0" err="1">
                <a:solidFill>
                  <a:srgbClr val="00FFFF"/>
                </a:solidFill>
                <a:latin typeface="Courier New"/>
                <a:ea typeface="Courier New"/>
                <a:cs typeface="Courier New"/>
                <a:sym typeface="Courier New"/>
              </a:rPr>
              <a:t>n</a:t>
            </a:r>
            <a:r>
              <a:rPr lang="es-419" sz="3000" dirty="0" err="1">
                <a:solidFill>
                  <a:schemeClr val="lt1"/>
                </a:solidFill>
                <a:latin typeface="Courier New"/>
                <a:ea typeface="Courier New"/>
                <a:cs typeface="Courier New"/>
                <a:sym typeface="Courier New"/>
              </a:rPr>
              <a:t>Y</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chemeClr val="lt1"/>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cosa</a:t>
            </a:r>
            <a:r>
              <a:rPr lang="es-419" sz="3000" dirty="0">
                <a:solidFill>
                  <a:schemeClr val="bg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X</a:t>
            </a:r>
          </a:p>
          <a:p>
            <a:pPr lvl="0">
              <a:buClr>
                <a:schemeClr val="lt1"/>
              </a:buClr>
              <a:buSzPct val="25000"/>
            </a:pPr>
            <a:r>
              <a:rPr lang="es-419" sz="3000" dirty="0">
                <a:solidFill>
                  <a:schemeClr val="lt1"/>
                </a:solidFill>
                <a:latin typeface="Courier New"/>
                <a:ea typeface="Courier New"/>
                <a:cs typeface="Courier New"/>
                <a:sym typeface="Courier New"/>
              </a:rPr>
              <a:t>Y</a:t>
            </a:r>
          </a:p>
          <a:p>
            <a:pPr lvl="0">
              <a:buClr>
                <a:schemeClr val="lt1"/>
              </a:buClr>
              <a:buSzPct val="25000"/>
            </a:pPr>
            <a:r>
              <a:rPr lang="es-419" sz="3000" dirty="0">
                <a:solidFill>
                  <a:schemeClr val="lt1"/>
                </a:solidFill>
                <a:latin typeface="Courier New"/>
                <a:ea typeface="Courier New"/>
                <a:cs typeface="Courier New"/>
                <a:sym typeface="Courier New"/>
              </a:rPr>
              <a:t>&gt;&gt;&gt; </a:t>
            </a:r>
            <a:r>
              <a:rPr lang="es-419" sz="3000" dirty="0" err="1">
                <a:solidFill>
                  <a:srgbClr val="FF00FF"/>
                </a:solidFill>
                <a:latin typeface="Courier New"/>
                <a:ea typeface="Courier New"/>
                <a:cs typeface="Courier New"/>
                <a:sym typeface="Courier New"/>
              </a:rPr>
              <a:t>len</a:t>
            </a:r>
            <a:r>
              <a:rPr lang="es-419" sz="3000" dirty="0">
                <a:solidFill>
                  <a:schemeClr val="lt1"/>
                </a:solidFill>
                <a:latin typeface="Courier New"/>
                <a:ea typeface="Courier New"/>
                <a:cs typeface="Courier New"/>
                <a:sym typeface="Courier New"/>
              </a:rPr>
              <a:t>(</a:t>
            </a:r>
            <a:r>
              <a:rPr lang="es-419" sz="3000" dirty="0">
                <a:solidFill>
                  <a:srgbClr val="00FF00"/>
                </a:solidFill>
                <a:latin typeface="Courier New"/>
                <a:ea typeface="Courier New"/>
                <a:cs typeface="Courier New"/>
                <a:sym typeface="Courier New"/>
              </a:rPr>
              <a:t>cosa</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MX" sz="7600" dirty="0">
                <a:solidFill>
                  <a:srgbClr val="FFD966"/>
                </a:solidFill>
                <a:latin typeface="Arial" charset="0"/>
                <a:ea typeface="Arial" charset="0"/>
                <a:cs typeface="Arial" charset="0"/>
                <a:sym typeface="Cabin"/>
              </a:rPr>
              <a:t>P</a:t>
            </a:r>
            <a:r>
              <a:rPr lang="en-US" sz="7600" dirty="0" err="1">
                <a:solidFill>
                  <a:srgbClr val="FFD966"/>
                </a:solidFill>
                <a:latin typeface="Arial" charset="0"/>
                <a:ea typeface="Arial" charset="0"/>
                <a:cs typeface="Arial" charset="0"/>
                <a:sym typeface="Cabin"/>
              </a:rPr>
              <a:t>rocesamiento</a:t>
            </a:r>
            <a:r>
              <a:rPr lang="en-US" sz="7600" dirty="0">
                <a:solidFill>
                  <a:srgbClr val="FFD966"/>
                </a:solidFill>
                <a:latin typeface="Arial" charset="0"/>
                <a:ea typeface="Arial" charset="0"/>
                <a:cs typeface="Arial" charset="0"/>
                <a:sym typeface="Cabin"/>
              </a:rPr>
              <a:t> de </a:t>
            </a:r>
            <a:r>
              <a:rPr lang="en-US" sz="7600" dirty="0" err="1">
                <a:solidFill>
                  <a:srgbClr val="FFD966"/>
                </a:solidFill>
                <a:latin typeface="Arial" charset="0"/>
                <a:ea typeface="Arial" charset="0"/>
                <a:cs typeface="Arial" charset="0"/>
                <a:sym typeface="Cabin"/>
              </a:rPr>
              <a:t>Archivos</a:t>
            </a:r>
            <a:endParaRPr lang="en-US" sz="7600" u="none" strike="noStrike" cap="none" dirty="0">
              <a:solidFill>
                <a:srgbClr val="FFD966"/>
              </a:solidFill>
              <a:latin typeface="Arial" charset="0"/>
              <a:ea typeface="Arial" charset="0"/>
              <a:cs typeface="Arial" charset="0"/>
              <a:sym typeface="Cabin"/>
            </a:endParaRPr>
          </a:p>
        </p:txBody>
      </p:sp>
      <p:sp>
        <p:nvSpPr>
          <p:cNvPr id="274" name="Shape 274"/>
          <p:cNvSpPr txBox="1">
            <a:spLocks noGrp="1"/>
          </p:cNvSpPr>
          <p:nvPr>
            <p:ph idx="1"/>
          </p:nvPr>
        </p:nvSpPr>
        <p:spPr>
          <a:xfrm>
            <a:off x="1155700" y="2655721"/>
            <a:ext cx="13932000" cy="13335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Un archive de </a:t>
            </a:r>
            <a:r>
              <a:rPr lang="en-US" sz="3600" u="none" strike="noStrike" cap="none" dirty="0" err="1">
                <a:solidFill>
                  <a:schemeClr val="lt1"/>
                </a:solidFill>
                <a:latin typeface="Arial" charset="0"/>
                <a:ea typeface="Arial" charset="0"/>
                <a:cs typeface="Arial" charset="0"/>
                <a:sym typeface="Cabin"/>
              </a:rPr>
              <a:t>texto</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puede</a:t>
            </a:r>
            <a:r>
              <a:rPr lang="en-US" sz="3600" u="none" strike="noStrike" cap="none" dirty="0">
                <a:solidFill>
                  <a:schemeClr val="lt1"/>
                </a:solidFill>
                <a:latin typeface="Arial" charset="0"/>
                <a:ea typeface="Arial" charset="0"/>
                <a:cs typeface="Arial" charset="0"/>
                <a:sym typeface="Cabin"/>
              </a:rPr>
              <a:t> ser </a:t>
            </a:r>
            <a:r>
              <a:rPr lang="en-US" sz="3600" u="none" strike="noStrike" cap="none" dirty="0" err="1">
                <a:solidFill>
                  <a:schemeClr val="lt1"/>
                </a:solidFill>
                <a:latin typeface="Arial" charset="0"/>
                <a:ea typeface="Arial" charset="0"/>
                <a:cs typeface="Arial" charset="0"/>
                <a:sym typeface="Cabin"/>
              </a:rPr>
              <a:t>pensado</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como</a:t>
            </a:r>
            <a:r>
              <a:rPr lang="en-US" sz="3600" u="none" strike="noStrike" cap="none" dirty="0">
                <a:solidFill>
                  <a:schemeClr val="lt1"/>
                </a:solidFill>
                <a:latin typeface="Arial" charset="0"/>
                <a:ea typeface="Arial" charset="0"/>
                <a:cs typeface="Arial" charset="0"/>
                <a:sym typeface="Cabin"/>
              </a:rPr>
              <a:t> una </a:t>
            </a:r>
            <a:r>
              <a:rPr lang="en-US" sz="3600" u="none" strike="noStrike" cap="none" dirty="0" err="1">
                <a:solidFill>
                  <a:schemeClr val="lt1"/>
                </a:solidFill>
                <a:latin typeface="Arial" charset="0"/>
                <a:ea typeface="Arial" charset="0"/>
                <a:cs typeface="Arial" charset="0"/>
                <a:sym typeface="Cabin"/>
              </a:rPr>
              <a:t>secuencia</a:t>
            </a:r>
            <a:r>
              <a:rPr lang="en-US" sz="3600" u="none" strike="noStrike" cap="none" dirty="0">
                <a:solidFill>
                  <a:schemeClr val="lt1"/>
                </a:solidFill>
                <a:latin typeface="Arial" charset="0"/>
                <a:ea typeface="Arial" charset="0"/>
                <a:cs typeface="Arial" charset="0"/>
                <a:sym typeface="Cabin"/>
              </a:rPr>
              <a:t> de </a:t>
            </a:r>
            <a:r>
              <a:rPr lang="en-US" sz="3600" u="none" strike="noStrike" cap="none" dirty="0" err="1">
                <a:solidFill>
                  <a:schemeClr val="lt1"/>
                </a:solidFill>
                <a:latin typeface="Arial" charset="0"/>
                <a:ea typeface="Arial" charset="0"/>
                <a:cs typeface="Arial" charset="0"/>
                <a:sym typeface="Cabin"/>
              </a:rPr>
              <a:t>líneas</a:t>
            </a:r>
            <a:endParaRPr lang="en-US" sz="3600" u="none" strike="noStrike" cap="none" dirty="0">
              <a:solidFill>
                <a:schemeClr val="lt1"/>
              </a:solidFill>
              <a:latin typeface="Arial" charset="0"/>
              <a:ea typeface="Arial" charset="0"/>
              <a:cs typeface="Arial" charset="0"/>
              <a:sym typeface="Cabin"/>
            </a:endParaRPr>
          </a:p>
        </p:txBody>
      </p:sp>
      <p:sp>
        <p:nvSpPr>
          <p:cNvPr id="275" name="Shape 275"/>
          <p:cNvSpPr txBox="1"/>
          <p:nvPr/>
        </p:nvSpPr>
        <p:spPr>
          <a:xfrm>
            <a:off x="1851475" y="3937000"/>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p>
          <a:p>
            <a:pPr marL="0" marR="0" lvl="0" indent="0" algn="l" rtl="0">
              <a:lnSpc>
                <a:spcPct val="100000"/>
              </a:lnSpc>
              <a:spcBef>
                <a:spcPts val="0"/>
              </a:spcBef>
              <a:spcAft>
                <a:spcPts val="0"/>
              </a:spcAft>
              <a:buClr>
                <a:srgbClr val="FF00FF"/>
              </a:buClr>
              <a:buFont typeface="Cabin"/>
              <a:buNone/>
            </a:pPr>
            <a:endParaRPr sz="24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p>
        </p:txBody>
      </p:sp>
    </p:spTree>
  </p:cSld>
  <p:clrMapOvr>
    <a:masterClrMapping/>
  </p:clrMapOvr>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368</TotalTime>
  <Words>1977</Words>
  <Application>Microsoft Office PowerPoint</Application>
  <PresentationFormat>Custom</PresentationFormat>
  <Paragraphs>226</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Cabin</vt:lpstr>
      <vt:lpstr>Courier</vt:lpstr>
      <vt:lpstr>Courier New</vt:lpstr>
      <vt:lpstr>Gill Sans SemiBold</vt:lpstr>
      <vt:lpstr>Lucida Grande</vt:lpstr>
      <vt:lpstr>071215_powerpoint_template_b</vt:lpstr>
      <vt:lpstr>Lectura de Archivos</vt:lpstr>
      <vt:lpstr>PowerPoint Presentation</vt:lpstr>
      <vt:lpstr>Procesamiento de Archivos</vt:lpstr>
      <vt:lpstr>Abriendo un Archivo</vt:lpstr>
      <vt:lpstr>Utilizando open()</vt:lpstr>
      <vt:lpstr>¿Qué es un Manejador?</vt:lpstr>
      <vt:lpstr>Cuando los archivos no existen</vt:lpstr>
      <vt:lpstr>El Carácter salto de línea</vt:lpstr>
      <vt:lpstr>Procesamiento de Archivos</vt:lpstr>
      <vt:lpstr>Procesamiento de Archivos</vt:lpstr>
      <vt:lpstr>Leyendo Archivos en Python</vt:lpstr>
      <vt:lpstr>Manejador de Archivos como una Secuencia</vt:lpstr>
      <vt:lpstr>Conteo de Líneas en un Archivo</vt:lpstr>
      <vt:lpstr>Leyendo el Archivo *Entero*</vt:lpstr>
      <vt:lpstr>Búsqueda a Través de un Archivo</vt:lpstr>
      <vt:lpstr>¡Uy!</vt:lpstr>
      <vt:lpstr>¡Uy!</vt:lpstr>
      <vt:lpstr>Búsqueda a Través de un Archivo (arreglado)</vt:lpstr>
      <vt:lpstr>Ignorando con continue</vt:lpstr>
      <vt:lpstr>Usando in para Seleccionar Lineas</vt:lpstr>
      <vt:lpstr>Solicitar Nombre de Archivo</vt:lpstr>
      <vt:lpstr>Nombres de Archivo Incorrectos</vt:lpstr>
      <vt:lpstr>Resumen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Files</dc:title>
  <cp:lastModifiedBy>Juan Carlos Pérez Castellanos</cp:lastModifiedBy>
  <cp:revision>40</cp:revision>
  <dcterms:modified xsi:type="dcterms:W3CDTF">2020-05-02T19:48:52Z</dcterms:modified>
</cp:coreProperties>
</file>