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4" r:id="rId1"/>
    <p:sldMasterId id="2147483709" r:id="rId2"/>
  </p:sldMasterIdLst>
  <p:notesMasterIdLst>
    <p:notesMasterId r:id="rId12"/>
  </p:notesMasterIdLst>
  <p:sldIdLst>
    <p:sldId id="268" r:id="rId3"/>
    <p:sldId id="269" r:id="rId4"/>
    <p:sldId id="289" r:id="rId5"/>
    <p:sldId id="271" r:id="rId6"/>
    <p:sldId id="272" r:id="rId7"/>
    <p:sldId id="273" r:id="rId8"/>
    <p:sldId id="274" r:id="rId9"/>
    <p:sldId id="275" r:id="rId10"/>
    <p:sldId id="276" r:id="rId11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/>
    <p:restoredTop sz="94518"/>
  </p:normalViewPr>
  <p:slideViewPr>
    <p:cSldViewPr snapToGrid="0" snapToObjects="1">
      <p:cViewPr varScale="1">
        <p:scale>
          <a:sx n="61" d="100"/>
          <a:sy n="61" d="100"/>
        </p:scale>
        <p:origin x="696" y="6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10618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35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698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698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1643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858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0766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9788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0242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2488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66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9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915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10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  <p:extLst>
      <p:ext uri="{BB962C8B-B14F-4D97-AF65-F5344CB8AC3E}">
        <p14:creationId xmlns:p14="http://schemas.microsoft.com/office/powerpoint/2010/main" val="87562137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305613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Dictionaries – Part 2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www.youtube.com/watch?v=EHJ9uYx5L5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31"/>
          <p:cNvSpPr txBox="1">
            <a:spLocks noGrp="1"/>
          </p:cNvSpPr>
          <p:nvPr>
            <p:ph type="title"/>
          </p:nvPr>
        </p:nvSpPr>
        <p:spPr>
          <a:xfrm>
            <a:off x="812800" y="1063034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MX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¿El Nombre Más Común?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812800" y="1063034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s-MX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¿El Nombre Más Común?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1344600" y="5491351"/>
            <a:ext cx="19095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44600" y="4060643"/>
            <a:ext cx="20675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1316062" y="6922060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5" name="Shape 335"/>
          <p:cNvSpPr txBox="1"/>
          <p:nvPr/>
        </p:nvSpPr>
        <p:spPr>
          <a:xfrm>
            <a:off x="1144834" y="2629935"/>
            <a:ext cx="38876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marquard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11505925" y="6959885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406042" y="2627985"/>
            <a:ext cx="18875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cwen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11505925" y="4793935"/>
            <a:ext cx="18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11505925" y="5876910"/>
            <a:ext cx="40350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marquard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049446" y="5481848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5821142" y="4025973"/>
            <a:ext cx="36764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marquard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6049446" y="6937723"/>
            <a:ext cx="19095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6006639" y="2570098"/>
            <a:ext cx="18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cwen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11505925" y="3710960"/>
            <a:ext cx="23136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812800" y="1063034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s-MX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¿El Nombre Más Común?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1344600" y="5491351"/>
            <a:ext cx="19095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44600" y="4060643"/>
            <a:ext cx="20675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1316062" y="6922060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5" name="Shape 335"/>
          <p:cNvSpPr txBox="1"/>
          <p:nvPr/>
        </p:nvSpPr>
        <p:spPr>
          <a:xfrm>
            <a:off x="1144834" y="2629935"/>
            <a:ext cx="38876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marquard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11505925" y="6959885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406042" y="2627985"/>
            <a:ext cx="18875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cwen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11505925" y="4793935"/>
            <a:ext cx="18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11505925" y="5876910"/>
            <a:ext cx="40350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marquard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049446" y="5481848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5821142" y="4025973"/>
            <a:ext cx="36764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marquard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6049446" y="6937723"/>
            <a:ext cx="19095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6006639" y="2570098"/>
            <a:ext cx="18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cwen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11505925" y="3710960"/>
            <a:ext cx="23136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pic>
        <p:nvPicPr>
          <p:cNvPr id="16" name="Shape 3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6050" y="3710960"/>
            <a:ext cx="4761000" cy="3352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823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xfrm>
            <a:off x="0" y="905084"/>
            <a:ext cx="16256000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419" sz="6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Múltiples Contadores </a:t>
            </a:r>
            <a:r>
              <a:rPr lang="es-419" sz="6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 un Diccionario</a:t>
            </a:r>
            <a:endParaRPr lang="es-419" sz="6000" u="none" strike="noStrike" cap="none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9" name="Shape 369"/>
          <p:cNvSpPr txBox="1">
            <a:spLocks noGrp="1"/>
          </p:cNvSpPr>
          <p:nvPr>
            <p:ph idx="1"/>
          </p:nvPr>
        </p:nvSpPr>
        <p:spPr>
          <a:xfrm>
            <a:off x="817675" y="2189014"/>
            <a:ext cx="8916988" cy="19970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s-419" sz="3600" b="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 uso común de diccionarios es </a:t>
            </a:r>
            <a:r>
              <a:rPr lang="es-419" sz="3600" b="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contar</a:t>
            </a:r>
            <a:r>
              <a:rPr lang="es-419" sz="3600" b="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419" sz="3600" b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 qué frecuencia </a:t>
            </a:r>
            <a:r>
              <a:rPr lang="es-419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“vemos”</a:t>
            </a:r>
            <a:r>
              <a:rPr lang="es-419" sz="3600" b="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algo</a:t>
            </a:r>
          </a:p>
        </p:txBody>
      </p:sp>
      <p:pic>
        <p:nvPicPr>
          <p:cNvPr id="370" name="Shape 3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15538" y="3383226"/>
            <a:ext cx="4760912" cy="335279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Shape 371"/>
          <p:cNvSpPr txBox="1"/>
          <p:nvPr/>
        </p:nvSpPr>
        <p:spPr>
          <a:xfrm>
            <a:off x="10909263" y="2552964"/>
            <a:ext cx="131614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s-419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Clave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3142875" y="2552964"/>
            <a:ext cx="157321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419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Valor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1803400" y="4079974"/>
            <a:ext cx="7825500" cy="4267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s-419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 = </a:t>
            </a:r>
            <a:r>
              <a:rPr lang="es-419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s-419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 = </a:t>
            </a:r>
            <a:r>
              <a:rPr lang="es-419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s-419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lang="es-419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{'</a:t>
            </a:r>
            <a:r>
              <a:rPr lang="es-419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s-419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</a:t>
            </a:r>
            <a:r>
              <a:rPr lang="es-419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s-419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s-419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 = </a:t>
            </a:r>
            <a:r>
              <a:rPr lang="es-419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s-419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 + </a:t>
            </a:r>
            <a:r>
              <a:rPr lang="es-419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lang="es-419" sz="30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3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{'</a:t>
            </a:r>
            <a:r>
              <a:rPr lang="es-419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s-419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</a:t>
            </a:r>
            <a:r>
              <a:rPr lang="es-419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s-419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419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Errores de Diccionarios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idx="1"/>
          </p:nvPr>
        </p:nvSpPr>
        <p:spPr>
          <a:xfrm>
            <a:off x="87682" y="2181347"/>
            <a:ext cx="15536140" cy="21834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419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 un </a:t>
            </a:r>
            <a:r>
              <a:rPr lang="es-419" sz="3600" b="0" u="none" strike="noStrike" cap="none" dirty="0">
                <a:solidFill>
                  <a:srgbClr val="FF66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s-419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hacer referencia a una clave que no existe en un diccionario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419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Podemos usar el operador </a:t>
            </a:r>
            <a:r>
              <a:rPr lang="es-419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s-419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para comprobar si una clave se encuentra en un diccionario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3928225" y="4336255"/>
            <a:ext cx="90566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ccc = </a:t>
            </a:r>
            <a:r>
              <a:rPr lang="es-419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dict()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s-419" sz="30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s-419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ccc['csev']</a:t>
            </a:r>
            <a:r>
              <a:rPr lang="es-419" sz="30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3000" b="1" i="0" u="none" strike="noStrike" cap="none">
              <a:solidFill>
                <a:srgbClr val="FF66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s-419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KeyError: 'csev'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'csev' </a:t>
            </a:r>
            <a:r>
              <a:rPr lang="es-419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ccc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xfrm>
            <a:off x="0" y="905084"/>
            <a:ext cx="16256000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419" sz="6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Cuando Encontramos un Nuevo Valor</a:t>
            </a:r>
            <a:endParaRPr lang="es-419" sz="6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86" name="Shape 386"/>
          <p:cNvSpPr txBox="1">
            <a:spLocks noGrp="1"/>
          </p:cNvSpPr>
          <p:nvPr>
            <p:ph idx="1"/>
          </p:nvPr>
        </p:nvSpPr>
        <p:spPr>
          <a:xfrm>
            <a:off x="1533281" y="2358740"/>
            <a:ext cx="13089396" cy="15826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SzPct val="100000"/>
            </a:pPr>
            <a:r>
              <a:rPr lang="es-419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Cuando encontramos un nuevo </a:t>
            </a:r>
            <a:r>
              <a:rPr lang="es-419" sz="3200" b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nombre</a:t>
            </a:r>
            <a:r>
              <a:rPr lang="es-419" sz="32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necesitamos agregar una nueva entrada en el </a:t>
            </a:r>
            <a:r>
              <a:rPr lang="es-419" sz="3200" b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diccionario</a:t>
            </a:r>
            <a:r>
              <a:rPr lang="es-419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y si es la segunda vez o después encontramos de nuevo el </a:t>
            </a:r>
            <a:r>
              <a:rPr lang="es-419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nombre</a:t>
            </a:r>
            <a:r>
              <a:rPr lang="es-419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simplemente sumamos uno al contador en el </a:t>
            </a:r>
            <a:r>
              <a:rPr lang="es-419" sz="32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diccionario</a:t>
            </a:r>
            <a:r>
              <a:rPr lang="es-419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bajo ese </a:t>
            </a:r>
            <a:r>
              <a:rPr lang="es-419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nombre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750938" y="4250064"/>
            <a:ext cx="10349474" cy="34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s-419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contadores</a:t>
            </a:r>
            <a:r>
              <a:rPr lang="es-419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s-419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s-419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nombres</a:t>
            </a:r>
            <a:r>
              <a:rPr lang="es-419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</a:t>
            </a:r>
            <a:r>
              <a:rPr lang="es-419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s-419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s-419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s-419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s-419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s-419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s-419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zqian</a:t>
            </a:r>
            <a:r>
              <a:rPr lang="es-419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s-419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s-419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s-419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nombres</a:t>
            </a:r>
            <a:r>
              <a:rPr lang="es-419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s-419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in</a:t>
            </a:r>
            <a:r>
              <a:rPr lang="es-419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contadores</a:t>
            </a:r>
            <a:r>
              <a:rPr lang="es-419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419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contadores</a:t>
            </a:r>
            <a:r>
              <a:rPr lang="es-419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[nombre]</a:t>
            </a:r>
            <a:r>
              <a:rPr lang="es-419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s-419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419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contadores</a:t>
            </a:r>
            <a:r>
              <a:rPr lang="es-419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[nombre]</a:t>
            </a:r>
            <a:r>
              <a:rPr lang="es-419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contadores</a:t>
            </a:r>
            <a:r>
              <a:rPr lang="es-419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[nombre]</a:t>
            </a:r>
            <a:r>
              <a:rPr lang="es-419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s-419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6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contadores</a:t>
            </a:r>
            <a:r>
              <a:rPr lang="es-419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9817102" y="5509657"/>
            <a:ext cx="6654205" cy="698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419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{</a:t>
            </a:r>
            <a:r>
              <a:rPr lang="es-419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'csev'</a:t>
            </a:r>
            <a:r>
              <a:rPr lang="es-419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2, </a:t>
            </a:r>
            <a:r>
              <a:rPr lang="es-419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'zqian'</a:t>
            </a:r>
            <a:r>
              <a:rPr lang="es-419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1,</a:t>
            </a:r>
            <a:r>
              <a:rPr lang="es-419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'cwen'</a:t>
            </a:r>
            <a:r>
              <a:rPr lang="es-419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2}</a:t>
            </a:r>
          </a:p>
        </p:txBody>
      </p:sp>
      <p:pic>
        <p:nvPicPr>
          <p:cNvPr id="6" name="Shape 3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0411" y="6322464"/>
            <a:ext cx="3987189" cy="2269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632178" y="1119149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7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 Método </a:t>
            </a:r>
            <a:r>
              <a:rPr lang="es-419" sz="7400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</a:t>
            </a:r>
            <a:r>
              <a:rPr lang="es-419" sz="74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et</a:t>
            </a:r>
            <a:r>
              <a:rPr lang="es-419" sz="7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 un Diccionario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idx="1"/>
          </p:nvPr>
        </p:nvSpPr>
        <p:spPr>
          <a:xfrm>
            <a:off x="1029839" y="2603500"/>
            <a:ext cx="7505776" cy="4038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419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 patrón de verificar si una </a:t>
            </a:r>
            <a:r>
              <a:rPr lang="es-419" sz="3600" b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clave</a:t>
            </a:r>
            <a:r>
              <a:rPr lang="es-419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ya existe en un diccionario y asumir un valor por defecto si la </a:t>
            </a:r>
            <a:r>
              <a:rPr lang="es-419" sz="3600" b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clave </a:t>
            </a:r>
            <a:r>
              <a:rPr lang="es-419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 se encuentra es tan común, que hay un </a:t>
            </a:r>
            <a:r>
              <a:rPr lang="es-419" sz="3600" b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método</a:t>
            </a:r>
            <a:r>
              <a:rPr lang="es-419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llamado </a:t>
            </a:r>
            <a:r>
              <a:rPr lang="es-419" sz="3600" b="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</a:t>
            </a:r>
            <a:r>
              <a:rPr lang="es-419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</a:t>
            </a:r>
            <a:r>
              <a:rPr lang="es-419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que hace esto por nosotros</a:t>
            </a:r>
            <a:endParaRPr lang="es-419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5" name="Shape 395"/>
          <p:cNvSpPr txBox="1"/>
          <p:nvPr/>
        </p:nvSpPr>
        <p:spPr>
          <a:xfrm>
            <a:off x="8986012" y="2799079"/>
            <a:ext cx="6871513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contadores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 =</a:t>
            </a:r>
            <a:r>
              <a:rPr lang="es-419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contadores</a:t>
            </a:r>
            <a:r>
              <a:rPr lang="es-419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[nombre]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 =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9232900" y="5748654"/>
            <a:ext cx="687151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419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s-419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contadores</a:t>
            </a:r>
            <a:r>
              <a:rPr lang="es-419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419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03250" y="6980313"/>
            <a:ext cx="71184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s-419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Valor por defecto si la clave no existe (y no produce errores).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8986013" y="7104329"/>
            <a:ext cx="7118400" cy="698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419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{</a:t>
            </a:r>
            <a:r>
              <a:rPr lang="es-419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'csev'</a:t>
            </a:r>
            <a:r>
              <a:rPr lang="es-419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2, </a:t>
            </a:r>
            <a:r>
              <a:rPr lang="es-419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'zqian'</a:t>
            </a:r>
            <a:r>
              <a:rPr lang="es-419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1,</a:t>
            </a:r>
            <a:r>
              <a:rPr lang="es-419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'cwen'</a:t>
            </a:r>
            <a:r>
              <a:rPr lang="es-419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2}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1" y="933626"/>
            <a:ext cx="16256000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419" sz="775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Conteo Simplificado usando </a:t>
            </a:r>
            <a:r>
              <a:rPr lang="es-419" sz="775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</a:t>
            </a:r>
            <a:r>
              <a:rPr lang="es-419" sz="775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404" name="Shape 404"/>
          <p:cNvSpPr txBox="1">
            <a:spLocks noGrp="1"/>
          </p:cNvSpPr>
          <p:nvPr>
            <p:ph idx="1"/>
          </p:nvPr>
        </p:nvSpPr>
        <p:spPr>
          <a:xfrm>
            <a:off x="1155700" y="2417978"/>
            <a:ext cx="13931900" cy="14572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419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Podemos usar </a:t>
            </a:r>
            <a:r>
              <a:rPr lang="es-419" sz="3600" b="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</a:t>
            </a:r>
            <a:r>
              <a:rPr lang="es-419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</a:t>
            </a:r>
            <a:r>
              <a:rPr lang="es-419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 proveer un</a:t>
            </a:r>
            <a:r>
              <a:rPr lang="es-419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419" sz="3600" b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valor por defecto de cero</a:t>
            </a:r>
            <a:r>
              <a:rPr lang="es-419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cuando la </a:t>
            </a:r>
            <a:r>
              <a:rPr lang="es-419" sz="3600" b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clave</a:t>
            </a:r>
            <a:r>
              <a:rPr lang="es-419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no existe aún en el diccionario - y después sumar uno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1698774" y="4234248"/>
            <a:ext cx="11653971" cy="2155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s-419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contadores</a:t>
            </a:r>
            <a:r>
              <a:rPr lang="es-419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s-419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s-419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nombres</a:t>
            </a:r>
            <a:r>
              <a:rPr lang="es-419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</a:t>
            </a:r>
            <a:r>
              <a:rPr lang="es-419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s-419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s-419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s-419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s-419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s-419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s-419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zqian</a:t>
            </a:r>
            <a:r>
              <a:rPr lang="es-419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s-419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s-419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s-419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nombres</a:t>
            </a:r>
            <a:r>
              <a:rPr lang="es-419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2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contadores</a:t>
            </a:r>
            <a:r>
              <a:rPr lang="es-419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[nombre]</a:t>
            </a:r>
            <a:r>
              <a:rPr lang="es-419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28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contadores</a:t>
            </a:r>
            <a:r>
              <a:rPr lang="es-419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lang="es-419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nombre, </a:t>
            </a:r>
            <a:r>
              <a:rPr lang="es-419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419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s-419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contadores</a:t>
            </a:r>
            <a:r>
              <a:rPr lang="es-419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851649" y="7312399"/>
            <a:ext cx="19917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s-419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Valor por defecto</a:t>
            </a:r>
          </a:p>
        </p:txBody>
      </p:sp>
      <p:cxnSp>
        <p:nvCxnSpPr>
          <p:cNvPr id="407" name="Shape 407"/>
          <p:cNvCxnSpPr>
            <a:cxnSpLocks/>
          </p:cNvCxnSpPr>
          <p:nvPr/>
        </p:nvCxnSpPr>
        <p:spPr>
          <a:xfrm flipH="1">
            <a:off x="8029184" y="5862181"/>
            <a:ext cx="3895594" cy="134028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9004375" y="7096499"/>
            <a:ext cx="7118400" cy="698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419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{</a:t>
            </a:r>
            <a:r>
              <a:rPr lang="es-419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'csev'</a:t>
            </a:r>
            <a:r>
              <a:rPr lang="es-419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2, </a:t>
            </a:r>
            <a:r>
              <a:rPr lang="es-419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'zqian'</a:t>
            </a:r>
            <a:r>
              <a:rPr lang="es-419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1,</a:t>
            </a:r>
            <a:r>
              <a:rPr lang="es-419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'cwen'</a:t>
            </a:r>
            <a:r>
              <a:rPr lang="es-419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2}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Shape 4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90052" y="2844670"/>
            <a:ext cx="4184122" cy="3127352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2848750" y="6534829"/>
            <a:ext cx="10558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419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http://www.youtube.com/watch?v=EHJ9uYx5L58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181826" y="3331228"/>
            <a:ext cx="11532862" cy="21542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s-419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contadores</a:t>
            </a:r>
            <a:r>
              <a:rPr lang="es-419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s-419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s-419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nombres</a:t>
            </a:r>
            <a:r>
              <a:rPr lang="es-419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</a:t>
            </a:r>
            <a:r>
              <a:rPr lang="es-419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s-419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s-419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s-419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s-419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s-419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s-419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zqian</a:t>
            </a:r>
            <a:r>
              <a:rPr lang="es-419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s-419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s-419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s-419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nombres</a:t>
            </a:r>
            <a:r>
              <a:rPr lang="es-419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s-419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2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contadores</a:t>
            </a:r>
            <a:r>
              <a:rPr lang="es-419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[nombre]</a:t>
            </a:r>
            <a:r>
              <a:rPr lang="es-419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28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contadores</a:t>
            </a:r>
            <a:r>
              <a:rPr lang="es-419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lang="es-419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nombre, </a:t>
            </a:r>
            <a:r>
              <a:rPr lang="es-419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419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s-419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2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contadores</a:t>
            </a:r>
            <a:r>
              <a:rPr lang="es-419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7" name="Shape 403"/>
          <p:cNvSpPr txBox="1">
            <a:spLocks noGrp="1"/>
          </p:cNvSpPr>
          <p:nvPr>
            <p:ph type="title"/>
          </p:nvPr>
        </p:nvSpPr>
        <p:spPr>
          <a:xfrm>
            <a:off x="0" y="933626"/>
            <a:ext cx="16256000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419" sz="775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Conteo Simplificado usando </a:t>
            </a:r>
            <a:r>
              <a:rPr lang="es-419" sz="775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</a:t>
            </a:r>
            <a:r>
              <a:rPr lang="es-419" sz="775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71215_powerpoint_template_b">
  <a:themeElements>
    <a:clrScheme name="Custom 9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28887"/>
      </a:hlink>
      <a:folHlink>
        <a:srgbClr val="128887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561</Words>
  <Application>Microsoft Office PowerPoint</Application>
  <PresentationFormat>Custom</PresentationFormat>
  <Paragraphs>87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Cabin</vt:lpstr>
      <vt:lpstr>Courier New</vt:lpstr>
      <vt:lpstr>Georgia</vt:lpstr>
      <vt:lpstr>Gill Sans</vt:lpstr>
      <vt:lpstr>Gill Sans SemiBold</vt:lpstr>
      <vt:lpstr>Lucida Grande</vt:lpstr>
      <vt:lpstr>1_Title &amp; Subtitle</vt:lpstr>
      <vt:lpstr>071215_powerpoint_template_b</vt:lpstr>
      <vt:lpstr>¿El Nombre Más Común?</vt:lpstr>
      <vt:lpstr>¿El Nombre Más Común?</vt:lpstr>
      <vt:lpstr>¿El Nombre Más Común?</vt:lpstr>
      <vt:lpstr>Múltiples Contadores con un Diccionario</vt:lpstr>
      <vt:lpstr>Errores de Diccionarios</vt:lpstr>
      <vt:lpstr>Cuando Encontramos un Nuevo Valor</vt:lpstr>
      <vt:lpstr>El Método get de un Diccionario</vt:lpstr>
      <vt:lpstr>Conteo Simplificado usando get()</vt:lpstr>
      <vt:lpstr>Conteo Simplificado usando get()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Dictionaries</dc:title>
  <cp:lastModifiedBy>Juan Carlos Pérez Castellanos</cp:lastModifiedBy>
  <cp:revision>50</cp:revision>
  <dcterms:modified xsi:type="dcterms:W3CDTF">2020-04-26T00:56:24Z</dcterms:modified>
</cp:coreProperties>
</file>