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79" r:id="rId12"/>
    <p:sldId id="286" r:id="rId13"/>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354" autoAdjust="0"/>
    <p:restoredTop sz="85500" autoAdjust="0"/>
  </p:normalViewPr>
  <p:slideViewPr>
    <p:cSldViewPr snapToGrid="0" snapToObjects="1">
      <p:cViewPr varScale="1">
        <p:scale>
          <a:sx n="55" d="100"/>
          <a:sy n="55" d="100"/>
        </p:scale>
        <p:origin x="197" y="5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523340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a:t>
            </a:r>
            <a:r>
              <a:rPr lang="en-US">
                <a:solidFill>
                  <a:schemeClr val="dk2"/>
                </a:solidFill>
              </a:rPr>
              <a:t>If you are using these materials, you can remove the UM logo and replace it with your own, but please retain the CC-BY logo on the first page as well as retain the acknowledgement page(s)</a:t>
            </a:r>
            <a:r>
              <a:rPr lang="en-US" baseline="0">
                <a:solidFill>
                  <a:schemeClr val="dk2"/>
                </a:solidFill>
              </a:rPr>
              <a:t> at the end.</a:t>
            </a:r>
            <a:endParaRPr lang="en-US" dirty="0">
              <a:solidFill>
                <a:schemeClr val="dk2"/>
              </a:solidFill>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614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30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52953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300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643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2492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1660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105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09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1512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138243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93"/>
        <p:cNvGrpSpPr/>
        <p:nvPr/>
      </p:nvGrpSpPr>
      <p:grpSpPr>
        <a:xfrm>
          <a:off x="0" y="0"/>
          <a:ext cx="0" cy="0"/>
          <a:chOff x="0" y="0"/>
          <a:chExt cx="0" cy="0"/>
        </a:xfrm>
      </p:grpSpPr>
    </p:spTree>
    <p:extLst>
      <p:ext uri="{BB962C8B-B14F-4D97-AF65-F5344CB8AC3E}">
        <p14:creationId xmlns:p14="http://schemas.microsoft.com/office/powerpoint/2010/main" val="919082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179951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a:t>Drag picture to placeholder or click icon to add</a:t>
            </a:r>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descr="Top_Bar_Background.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12" name="TextBox 11"/>
          <p:cNvSpPr txBox="1"/>
          <p:nvPr userDrawn="1"/>
        </p:nvSpPr>
        <p:spPr>
          <a:xfrm>
            <a:off x="160716" y="114157"/>
            <a:ext cx="1999265" cy="446276"/>
          </a:xfrm>
          <a:prstGeom prst="rect">
            <a:avLst/>
          </a:prstGeom>
          <a:noFill/>
        </p:spPr>
        <p:txBody>
          <a:bodyPr wrap="none" rtlCol="0">
            <a:spAutoFit/>
          </a:bodyPr>
          <a:lstStyle/>
          <a:p>
            <a:r>
              <a:rPr lang="en-US" sz="2300" dirty="0">
                <a:solidFill>
                  <a:srgbClr val="FFFFFF"/>
                </a:solidFill>
                <a:latin typeface="Lucida Grande"/>
                <a:cs typeface="Lucida Grande"/>
              </a:rPr>
              <a:t>Files – Part 1</a:t>
            </a: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a:solidFill>
                  <a:schemeClr val="bg1"/>
                </a:solidFill>
                <a:latin typeface="Georgia"/>
                <a:cs typeface="Georgia"/>
              </a:rPr>
              <a:t>PYTHON</a:t>
            </a:r>
            <a:r>
              <a:rPr lang="en-US" sz="1700" baseline="0" dirty="0">
                <a:solidFill>
                  <a:schemeClr val="bg1"/>
                </a:solidFill>
                <a:latin typeface="Georgia"/>
                <a:cs typeface="Georgia"/>
              </a:rPr>
              <a:t> FOR</a:t>
            </a:r>
          </a:p>
          <a:p>
            <a:pPr algn="ctr"/>
            <a:r>
              <a:rPr lang="en-US" sz="1700" baseline="0" dirty="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04" r:id="rId10"/>
    <p:sldLayoutId id="2147483705" r:id="rId11"/>
    <p:sldLayoutId id="2147483716" r:id="rId12"/>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www.pythonlearn.com" TargetMode="Externa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3.jpg"/><Relationship Id="rId4" Type="http://schemas.openxmlformats.org/officeDocument/2006/relationships/hyperlink" Target="http://open.umich.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www.py4inf.com/code/mbox-short.tx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7600" u="none" strike="noStrike" cap="none" dirty="0">
                <a:solidFill>
                  <a:srgbClr val="FFFF00"/>
                </a:solidFill>
                <a:latin typeface="Arial" charset="0"/>
                <a:ea typeface="Arial" charset="0"/>
                <a:cs typeface="Arial" charset="0"/>
                <a:sym typeface="Cabin"/>
              </a:rPr>
              <a:t>Lectura de Archivos</a:t>
            </a:r>
          </a:p>
        </p:txBody>
      </p:sp>
      <p:sp>
        <p:nvSpPr>
          <p:cNvPr id="204" name="Shape 204"/>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dirty="0" err="1">
                <a:solidFill>
                  <a:schemeClr val="lt1"/>
                </a:solidFill>
                <a:latin typeface="Arial" charset="0"/>
                <a:ea typeface="Arial" charset="0"/>
                <a:cs typeface="Arial" charset="0"/>
                <a:sym typeface="Cabin"/>
              </a:rPr>
              <a:t>Capí</a:t>
            </a:r>
            <a:r>
              <a:rPr lang="es-MX" sz="4800" u="none" strike="noStrike" cap="none" dirty="0" err="1">
                <a:solidFill>
                  <a:schemeClr val="lt1"/>
                </a:solidFill>
                <a:latin typeface="Arial" charset="0"/>
                <a:ea typeface="Arial" charset="0"/>
                <a:cs typeface="Arial" charset="0"/>
                <a:sym typeface="Cabin"/>
              </a:rPr>
              <a:t>tulo</a:t>
            </a:r>
            <a:r>
              <a:rPr lang="en-US" sz="4800" u="none" strike="noStrike" cap="none" dirty="0">
                <a:solidFill>
                  <a:schemeClr val="lt1"/>
                </a:solidFill>
                <a:latin typeface="Arial" charset="0"/>
                <a:ea typeface="Arial" charset="0"/>
                <a:cs typeface="Arial" charset="0"/>
                <a:sym typeface="Cabin"/>
              </a:rPr>
              <a:t> 7</a:t>
            </a:r>
          </a:p>
        </p:txBody>
      </p:sp>
      <p:pic>
        <p:nvPicPr>
          <p:cNvPr id="206" name="Shape 206"/>
          <p:cNvPicPr preferRelativeResize="0"/>
          <p:nvPr/>
        </p:nvPicPr>
        <p:blipFill rotWithShape="1">
          <a:blip r:embed="rId3">
            <a:alphaModFix/>
          </a:blip>
          <a:srcRect/>
          <a:stretch/>
        </p:blipFill>
        <p:spPr>
          <a:xfrm>
            <a:off x="13744575" y="7327262"/>
            <a:ext cx="1968599" cy="668400"/>
          </a:xfrm>
          <a:prstGeom prst="rect">
            <a:avLst/>
          </a:prstGeom>
          <a:noFill/>
          <a:ln>
            <a:noFill/>
          </a:ln>
        </p:spPr>
      </p:pic>
      <p:pic>
        <p:nvPicPr>
          <p:cNvPr id="207" name="Shape 207"/>
          <p:cNvPicPr preferRelativeResize="0"/>
          <p:nvPr/>
        </p:nvPicPr>
        <p:blipFill rotWithShape="1">
          <a:blip r:embed="rId4">
            <a:alphaModFix/>
          </a:blip>
          <a:srcRect/>
          <a:stretch/>
        </p:blipFill>
        <p:spPr>
          <a:xfrm>
            <a:off x="643300" y="7149062"/>
            <a:ext cx="1024800" cy="1024800"/>
          </a:xfrm>
          <a:prstGeom prst="rect">
            <a:avLst/>
          </a:prstGeom>
          <a:noFill/>
          <a:ln>
            <a:noFill/>
          </a:ln>
        </p:spPr>
      </p:pic>
      <p:sp>
        <p:nvSpPr>
          <p:cNvPr id="7" name="Shape 206">
            <a:extLst>
              <a:ext uri="{FF2B5EF4-FFF2-40B4-BE49-F238E27FC236}">
                <a16:creationId xmlns:a16="http://schemas.microsoft.com/office/drawing/2014/main" id="{347C5434-E2A9-4F5F-8D47-7050D51AECBE}"/>
              </a:ext>
            </a:extLst>
          </p:cNvPr>
          <p:cNvSpPr txBox="1"/>
          <p:nvPr/>
        </p:nvSpPr>
        <p:spPr>
          <a:xfrm>
            <a:off x="3865625" y="6973885"/>
            <a:ext cx="79263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419" sz="3200">
                <a:solidFill>
                  <a:srgbClr val="FFFF00"/>
                </a:solidFill>
                <a:latin typeface="Arial" charset="0"/>
                <a:ea typeface="Arial" charset="0"/>
                <a:cs typeface="Arial" charset="0"/>
                <a:sym typeface="Cabin"/>
              </a:rPr>
              <a:t>Python para Todos</a:t>
            </a:r>
            <a:endParaRPr lang="es-419" sz="3200" u="none" strike="noStrike" cap="none">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s-419" sz="3200" u="sng">
                <a:solidFill>
                  <a:srgbClr val="FFFF00"/>
                </a:solidFill>
                <a:latin typeface="Arial" charset="0"/>
                <a:ea typeface="Arial" charset="0"/>
                <a:cs typeface="Arial" charset="0"/>
                <a:sym typeface="Cabin"/>
                <a:hlinkClick r:id="rId5"/>
              </a:rPr>
              <a:t>es</a:t>
            </a:r>
            <a:r>
              <a:rPr lang="es-419" sz="3200" u="sng" strike="noStrike" cap="none">
                <a:solidFill>
                  <a:srgbClr val="FFFF00"/>
                </a:solidFill>
                <a:latin typeface="Arial" charset="0"/>
                <a:ea typeface="Arial" charset="0"/>
                <a:cs typeface="Arial" charset="0"/>
                <a:sym typeface="Cabin"/>
                <a:hlinkClick r:id="rId5"/>
              </a:rPr>
              <a:t>.py4e.com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7600" u="none" strike="noStrike" cap="none" dirty="0">
                <a:solidFill>
                  <a:srgbClr val="FFFF00"/>
                </a:solidFill>
                <a:latin typeface="Arial" charset="0"/>
                <a:ea typeface="Arial" charset="0"/>
                <a:cs typeface="Arial" charset="0"/>
                <a:sym typeface="Cabin"/>
              </a:rPr>
              <a:t>Procesamiento de Archivos</a:t>
            </a:r>
            <a:endParaRPr lang="en-US" sz="7600" u="none" strike="noStrike" cap="none" dirty="0">
              <a:solidFill>
                <a:srgbClr val="FFFF00"/>
              </a:solidFill>
              <a:latin typeface="Arial" charset="0"/>
              <a:ea typeface="Arial" charset="0"/>
              <a:cs typeface="Arial" charset="0"/>
              <a:sym typeface="Cabin"/>
            </a:endParaRPr>
          </a:p>
        </p:txBody>
      </p:sp>
      <p:sp>
        <p:nvSpPr>
          <p:cNvPr id="281" name="Shape 281"/>
          <p:cNvSpPr txBox="1">
            <a:spLocks noGrp="1"/>
          </p:cNvSpPr>
          <p:nvPr>
            <p:ph idx="1"/>
          </p:nvPr>
        </p:nvSpPr>
        <p:spPr>
          <a:xfrm>
            <a:off x="1155700" y="2227565"/>
            <a:ext cx="13932000" cy="122555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s-419" sz="3600" b="0" u="none" strike="noStrike" cap="none">
                <a:solidFill>
                  <a:schemeClr val="lt1"/>
                </a:solidFill>
                <a:latin typeface="Arial" charset="0"/>
                <a:ea typeface="Arial" charset="0"/>
                <a:cs typeface="Arial" charset="0"/>
                <a:sym typeface="Cabin"/>
              </a:rPr>
              <a:t>Un archivo de texto tiene</a:t>
            </a:r>
            <a:r>
              <a:rPr lang="es-419" sz="3600" b="0">
                <a:solidFill>
                  <a:srgbClr val="00FFFF"/>
                </a:solidFill>
                <a:latin typeface="Arial" charset="0"/>
                <a:ea typeface="Arial" charset="0"/>
                <a:cs typeface="Arial" charset="0"/>
                <a:sym typeface="Cabin"/>
              </a:rPr>
              <a:t> saltos de líneas</a:t>
            </a:r>
            <a:r>
              <a:rPr lang="es-419" sz="3600" b="0">
                <a:solidFill>
                  <a:schemeClr val="lt1"/>
                </a:solidFill>
                <a:latin typeface="Arial" charset="0"/>
                <a:ea typeface="Arial" charset="0"/>
                <a:cs typeface="Arial" charset="0"/>
                <a:sym typeface="Cabin"/>
              </a:rPr>
              <a:t> al final de cada línea</a:t>
            </a:r>
            <a:endParaRPr lang="es-419" sz="3600" b="0" u="none" strike="noStrike" cap="none">
              <a:solidFill>
                <a:schemeClr val="lt1"/>
              </a:solidFill>
              <a:latin typeface="Arial" charset="0"/>
              <a:ea typeface="Arial" charset="0"/>
              <a:cs typeface="Arial" charset="0"/>
              <a:sym typeface="Cabin"/>
            </a:endParaRPr>
          </a:p>
        </p:txBody>
      </p:sp>
      <p:sp>
        <p:nvSpPr>
          <p:cNvPr id="282" name="Shape 282"/>
          <p:cNvSpPr txBox="1"/>
          <p:nvPr/>
        </p:nvSpPr>
        <p:spPr>
          <a:xfrm>
            <a:off x="1851475" y="3451900"/>
            <a:ext cx="130109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b="1" i="0" u="none" strike="noStrike" cap="none" dirty="0">
                <a:solidFill>
                  <a:srgbClr val="FF00FF"/>
                </a:solidFill>
                <a:latin typeface="Courier New"/>
                <a:ea typeface="Courier New"/>
                <a:cs typeface="Courier New"/>
                <a:sym typeface="Courier New"/>
              </a:rPr>
              <a:t>From </a:t>
            </a:r>
            <a:r>
              <a:rPr lang="en-US" sz="2400" b="1" i="0" u="none" strike="noStrike" cap="none" dirty="0" err="1">
                <a:solidFill>
                  <a:srgbClr val="FF00FF"/>
                </a:solidFill>
                <a:latin typeface="Courier New"/>
                <a:ea typeface="Courier New"/>
                <a:cs typeface="Courier New"/>
                <a:sym typeface="Courier New"/>
              </a:rPr>
              <a:t>stephen.marquard@uct.ac.za</a:t>
            </a:r>
            <a:r>
              <a:rPr lang="en-US" sz="2400" b="1" i="0" u="none" strike="noStrike" cap="none" dirty="0">
                <a:solidFill>
                  <a:srgbClr val="FF00FF"/>
                </a:solidFill>
                <a:latin typeface="Courier New"/>
                <a:ea typeface="Courier New"/>
                <a:cs typeface="Courier New"/>
                <a:sym typeface="Courier New"/>
              </a:rPr>
              <a:t> Sat Jan  5 09:14:16 2008</a:t>
            </a:r>
            <a:r>
              <a:rPr lang="en-US" sz="2400" b="1" i="0" u="none" strike="noStrike" cap="none" dirty="0">
                <a:solidFill>
                  <a:srgbClr val="00FFFF"/>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b="1" i="0" u="none" strike="noStrike" cap="none" dirty="0">
                <a:solidFill>
                  <a:srgbClr val="FF00FF"/>
                </a:solidFill>
                <a:latin typeface="Courier New"/>
                <a:ea typeface="Courier New"/>
                <a:cs typeface="Courier New"/>
                <a:sym typeface="Courier New"/>
              </a:rPr>
              <a:t>Return-Path: &lt;</a:t>
            </a:r>
            <a:r>
              <a:rPr lang="en-US" sz="2400" b="1" i="0" u="none" strike="noStrike" cap="none" dirty="0" err="1">
                <a:solidFill>
                  <a:srgbClr val="FF00FF"/>
                </a:solidFill>
                <a:latin typeface="Courier New"/>
                <a:ea typeface="Courier New"/>
                <a:cs typeface="Courier New"/>
                <a:sym typeface="Courier New"/>
              </a:rPr>
              <a:t>postmaster@collab.sakaiproject.org</a:t>
            </a:r>
            <a:r>
              <a:rPr lang="en-US" sz="2400" b="1" i="0" u="none" strike="noStrike" cap="none" dirty="0">
                <a:solidFill>
                  <a:srgbClr val="FF00FF"/>
                </a:solidFill>
                <a:latin typeface="Courier New"/>
                <a:ea typeface="Courier New"/>
                <a:cs typeface="Courier New"/>
                <a:sym typeface="Courier New"/>
              </a:rPr>
              <a:t>&gt;</a:t>
            </a:r>
            <a:r>
              <a:rPr lang="en-US" sz="2400" b="1" i="0" u="none" strike="noStrike" cap="none" dirty="0">
                <a:solidFill>
                  <a:srgbClr val="00FFFF"/>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b="1" i="0" u="none" strike="noStrike" cap="none" dirty="0">
                <a:solidFill>
                  <a:srgbClr val="FF00FF"/>
                </a:solidFill>
                <a:latin typeface="Courier New"/>
                <a:ea typeface="Courier New"/>
                <a:cs typeface="Courier New"/>
                <a:sym typeface="Courier New"/>
              </a:rPr>
              <a:t>Date: Sat, 5 Jan 2008 09:12:18 -0500</a:t>
            </a:r>
            <a:r>
              <a:rPr lang="en-US" sz="2400" b="1" i="0" u="none" strike="noStrike" cap="none" dirty="0">
                <a:solidFill>
                  <a:srgbClr val="00FFFF"/>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b="1" i="0" u="none" strike="noStrike" cap="none" dirty="0">
                <a:solidFill>
                  <a:srgbClr val="FF00FF"/>
                </a:solidFill>
                <a:latin typeface="Courier New"/>
                <a:ea typeface="Courier New"/>
                <a:cs typeface="Courier New"/>
                <a:sym typeface="Courier New"/>
              </a:rPr>
              <a:t>To: </a:t>
            </a:r>
            <a:r>
              <a:rPr lang="en-US" sz="2400" b="1" i="0" u="none" strike="noStrike" cap="none" dirty="0" err="1">
                <a:solidFill>
                  <a:srgbClr val="FF00FF"/>
                </a:solidFill>
                <a:latin typeface="Courier New"/>
                <a:ea typeface="Courier New"/>
                <a:cs typeface="Courier New"/>
                <a:sym typeface="Courier New"/>
              </a:rPr>
              <a:t>source@collab.sakaiproject.org</a:t>
            </a:r>
            <a:r>
              <a:rPr lang="en-US" sz="2400" b="1" i="0" u="none" strike="noStrike" cap="none" dirty="0">
                <a:solidFill>
                  <a:srgbClr val="00FFFF"/>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b="1" i="0" u="none" strike="noStrike" cap="none" dirty="0">
                <a:solidFill>
                  <a:srgbClr val="FF00FF"/>
                </a:solidFill>
                <a:latin typeface="Courier New"/>
                <a:ea typeface="Courier New"/>
                <a:cs typeface="Courier New"/>
                <a:sym typeface="Courier New"/>
              </a:rPr>
              <a:t>From: </a:t>
            </a:r>
            <a:r>
              <a:rPr lang="en-US" sz="2400" b="1" i="0" u="none" strike="noStrike" cap="none" dirty="0" err="1">
                <a:solidFill>
                  <a:srgbClr val="FF00FF"/>
                </a:solidFill>
                <a:latin typeface="Courier New"/>
                <a:ea typeface="Courier New"/>
                <a:cs typeface="Courier New"/>
                <a:sym typeface="Courier New"/>
              </a:rPr>
              <a:t>stephen.marquard@uct.ac.za</a:t>
            </a:r>
            <a:r>
              <a:rPr lang="en-US" sz="2400" b="1" i="0" u="none" strike="noStrike" cap="none" dirty="0">
                <a:solidFill>
                  <a:srgbClr val="00FFFF"/>
                </a:solidFill>
                <a:latin typeface="Courier New"/>
                <a:ea typeface="Courier New"/>
                <a:cs typeface="Courier New"/>
                <a:sym typeface="Courier New"/>
              </a:rPr>
              <a:t>\</a:t>
            </a:r>
            <a:r>
              <a:rPr lang="en-US" sz="2400" b="1" dirty="0">
                <a:solidFill>
                  <a:srgbClr val="00FFFF"/>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b="1" i="0" u="none" strike="noStrike" cap="none" dirty="0">
                <a:solidFill>
                  <a:srgbClr val="FF00FF"/>
                </a:solidFill>
                <a:latin typeface="Courier New"/>
                <a:ea typeface="Courier New"/>
                <a:cs typeface="Courier New"/>
                <a:sym typeface="Courier New"/>
              </a:rPr>
              <a:t>Subject: [</a:t>
            </a:r>
            <a:r>
              <a:rPr lang="en-US" sz="2400" b="1" i="0" u="none" strike="noStrike" cap="none" dirty="0" err="1">
                <a:solidFill>
                  <a:srgbClr val="FF00FF"/>
                </a:solidFill>
                <a:latin typeface="Courier New"/>
                <a:ea typeface="Courier New"/>
                <a:cs typeface="Courier New"/>
                <a:sym typeface="Courier New"/>
              </a:rPr>
              <a:t>sakai</a:t>
            </a:r>
            <a:r>
              <a:rPr lang="en-US" sz="2400" b="1" i="0" u="none" strike="noStrike" cap="none" dirty="0">
                <a:solidFill>
                  <a:srgbClr val="FF00FF"/>
                </a:solidFill>
                <a:latin typeface="Courier New"/>
                <a:ea typeface="Courier New"/>
                <a:cs typeface="Courier New"/>
                <a:sym typeface="Courier New"/>
              </a:rPr>
              <a:t>] </a:t>
            </a:r>
            <a:r>
              <a:rPr lang="en-US" sz="2400" b="1" i="0" u="none" strike="noStrike" cap="none" dirty="0" err="1">
                <a:solidFill>
                  <a:srgbClr val="FF00FF"/>
                </a:solidFill>
                <a:latin typeface="Courier New"/>
                <a:ea typeface="Courier New"/>
                <a:cs typeface="Courier New"/>
                <a:sym typeface="Courier New"/>
              </a:rPr>
              <a:t>svn</a:t>
            </a:r>
            <a:r>
              <a:rPr lang="en-US" sz="2400" b="1" i="0" u="none" strike="noStrike" cap="none" dirty="0">
                <a:solidFill>
                  <a:srgbClr val="FF00FF"/>
                </a:solidFill>
                <a:latin typeface="Courier New"/>
                <a:ea typeface="Courier New"/>
                <a:cs typeface="Courier New"/>
                <a:sym typeface="Courier New"/>
              </a:rPr>
              <a:t> commit: r39772 - content/branches/</a:t>
            </a:r>
            <a:r>
              <a:rPr lang="en-US" sz="2400" b="1" i="0" u="none" strike="noStrike" cap="none" dirty="0">
                <a:solidFill>
                  <a:srgbClr val="00FFFF"/>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b="1" dirty="0">
                <a:solidFill>
                  <a:srgbClr val="00FFFF"/>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b="1" i="0" u="none" strike="noStrike" cap="none" dirty="0">
                <a:solidFill>
                  <a:srgbClr val="FF00FF"/>
                </a:solidFill>
                <a:latin typeface="Courier New"/>
                <a:ea typeface="Courier New"/>
                <a:cs typeface="Courier New"/>
                <a:sym typeface="Courier New"/>
              </a:rPr>
              <a:t>Details:</a:t>
            </a:r>
            <a:r>
              <a:rPr lang="en-US" sz="2400" b="1" dirty="0">
                <a:solidFill>
                  <a:srgbClr val="FF00FF"/>
                </a:solidFill>
                <a:latin typeface="Courier New"/>
                <a:ea typeface="Courier New"/>
                <a:cs typeface="Courier New"/>
                <a:sym typeface="Courier New"/>
              </a:rPr>
              <a:t> </a:t>
            </a:r>
            <a:r>
              <a:rPr lang="en-US" sz="2400" b="1" i="0" u="none" strike="noStrike" cap="none" dirty="0">
                <a:solidFill>
                  <a:srgbClr val="FF00FF"/>
                </a:solidFill>
                <a:latin typeface="Courier New"/>
                <a:ea typeface="Courier New"/>
                <a:cs typeface="Courier New"/>
                <a:sym typeface="Courier New"/>
              </a:rPr>
              <a:t>http://</a:t>
            </a:r>
            <a:r>
              <a:rPr lang="en-US" sz="2400" b="1" i="0" u="none" strike="noStrike" cap="none" dirty="0" err="1">
                <a:solidFill>
                  <a:srgbClr val="FF00FF"/>
                </a:solidFill>
                <a:latin typeface="Courier New"/>
                <a:ea typeface="Courier New"/>
                <a:cs typeface="Courier New"/>
                <a:sym typeface="Courier New"/>
              </a:rPr>
              <a:t>source.sakaiproject.org</a:t>
            </a:r>
            <a:r>
              <a:rPr lang="en-US" sz="2400" b="1" i="0" u="none" strike="noStrike" cap="none" dirty="0">
                <a:solidFill>
                  <a:srgbClr val="FF00FF"/>
                </a:solidFill>
                <a:latin typeface="Courier New"/>
                <a:ea typeface="Courier New"/>
                <a:cs typeface="Courier New"/>
                <a:sym typeface="Courier New"/>
              </a:rPr>
              <a:t>/</a:t>
            </a:r>
            <a:r>
              <a:rPr lang="en-US" sz="2400" b="1" i="0" u="none" strike="noStrike" cap="none" dirty="0" err="1">
                <a:solidFill>
                  <a:srgbClr val="FF00FF"/>
                </a:solidFill>
                <a:latin typeface="Courier New"/>
                <a:ea typeface="Courier New"/>
                <a:cs typeface="Courier New"/>
                <a:sym typeface="Courier New"/>
              </a:rPr>
              <a:t>viewsvn</a:t>
            </a:r>
            <a:r>
              <a:rPr lang="en-US" sz="2400" b="1" i="0" u="none" strike="noStrike" cap="none" dirty="0">
                <a:solidFill>
                  <a:srgbClr val="FF00FF"/>
                </a:solidFill>
                <a:latin typeface="Courier New"/>
                <a:ea typeface="Courier New"/>
                <a:cs typeface="Courier New"/>
                <a:sym typeface="Courier New"/>
              </a:rPr>
              <a:t>/?view=</a:t>
            </a:r>
            <a:r>
              <a:rPr lang="en-US" sz="2400" b="1" i="0" u="none" strike="noStrike" cap="none" dirty="0" err="1">
                <a:solidFill>
                  <a:srgbClr val="FF00FF"/>
                </a:solidFill>
                <a:latin typeface="Courier New"/>
                <a:ea typeface="Courier New"/>
                <a:cs typeface="Courier New"/>
                <a:sym typeface="Courier New"/>
              </a:rPr>
              <a:t>rev&amp;rev</a:t>
            </a:r>
            <a:r>
              <a:rPr lang="en-US" sz="2400" b="1" i="0" u="none" strike="noStrike" cap="none" dirty="0">
                <a:solidFill>
                  <a:srgbClr val="FF00FF"/>
                </a:solidFill>
                <a:latin typeface="Courier New"/>
                <a:ea typeface="Courier New"/>
                <a:cs typeface="Courier New"/>
                <a:sym typeface="Courier New"/>
              </a:rPr>
              <a:t>=39772</a:t>
            </a:r>
            <a:r>
              <a:rPr lang="en-US" sz="2400" b="1" i="0" u="none" strike="noStrike" cap="none" dirty="0">
                <a:solidFill>
                  <a:srgbClr val="00FFFF"/>
                </a:solidFill>
                <a:latin typeface="Courier New"/>
                <a:ea typeface="Courier New"/>
                <a:cs typeface="Courier New"/>
                <a:sym typeface="Courier New"/>
              </a:rPr>
              <a:t>\</a:t>
            </a:r>
            <a:r>
              <a:rPr lang="en-US" sz="2400" b="1" dirty="0">
                <a:solidFill>
                  <a:srgbClr val="00FFFF"/>
                </a:solidFill>
                <a:latin typeface="Courier New"/>
                <a:ea typeface="Courier New"/>
                <a:cs typeface="Courier New"/>
                <a:sym typeface="Courier New"/>
              </a:rPr>
              <a:t>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Leyendo</a:t>
            </a:r>
            <a:r>
              <a:rPr lang="en-US" dirty="0"/>
              <a:t> </a:t>
            </a:r>
            <a:r>
              <a:rPr lang="en-US" dirty="0" err="1"/>
              <a:t>Archivos</a:t>
            </a:r>
            <a:r>
              <a:rPr lang="en-US" dirty="0"/>
              <a:t> </a:t>
            </a:r>
            <a:r>
              <a:rPr lang="en-US" dirty="0" err="1"/>
              <a:t>en</a:t>
            </a:r>
            <a:r>
              <a:rPr lang="en-US" dirty="0"/>
              <a:t> Python…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96123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xfrm>
            <a:off x="1155700" y="638977"/>
            <a:ext cx="13932000" cy="1706182"/>
          </a:xfrm>
          <a:prstGeom prst="rect">
            <a:avLst/>
          </a:prstGeom>
        </p:spPr>
        <p:txBody>
          <a:bodyPr lIns="91425" tIns="91425" rIns="91425" bIns="91425" anchor="ctr" anchorCtr="0">
            <a:noAutofit/>
          </a:bodyPr>
          <a:lstStyle/>
          <a:p>
            <a:pPr lvl="0" rtl="0">
              <a:spcBef>
                <a:spcPts val="0"/>
              </a:spcBef>
              <a:buNone/>
            </a:pPr>
            <a:r>
              <a:rPr lang="es-MX" sz="3600" b="1">
                <a:solidFill>
                  <a:srgbClr val="FFFF00"/>
                </a:solidFill>
              </a:rPr>
              <a:t>Agradecimientos / Contribuciones</a:t>
            </a:r>
          </a:p>
        </p:txBody>
      </p:sp>
      <p:sp>
        <p:nvSpPr>
          <p:cNvPr id="543" name="Shape 543"/>
          <p:cNvSpPr txBox="1"/>
          <p:nvPr/>
        </p:nvSpPr>
        <p:spPr>
          <a:xfrm>
            <a:off x="1155700" y="2208255"/>
            <a:ext cx="7551600" cy="5690588"/>
          </a:xfrm>
          <a:prstGeom prst="rect">
            <a:avLst/>
          </a:prstGeom>
          <a:noFill/>
          <a:ln>
            <a:noFill/>
          </a:ln>
        </p:spPr>
        <p:txBody>
          <a:bodyPr lIns="91425" tIns="91425" rIns="91425" bIns="91425" anchor="t" anchorCtr="0">
            <a:noAutofit/>
          </a:bodyPr>
          <a:lstStyle/>
          <a:p>
            <a:pPr lvl="0"/>
            <a:r>
              <a:rPr lang="es-MX" sz="1800" dirty="0">
                <a:solidFill>
                  <a:srgbClr val="FFFFFF"/>
                </a:solidFill>
              </a:rPr>
              <a:t>Las diapositivas están bajo el Copyright 2010-  Charles R. </a:t>
            </a:r>
            <a:r>
              <a:rPr lang="es-MX" sz="1800" dirty="0" err="1">
                <a:solidFill>
                  <a:srgbClr val="FFFFFF"/>
                </a:solidFill>
              </a:rPr>
              <a:t>Severance</a:t>
            </a:r>
            <a:r>
              <a:rPr lang="es-MX" sz="1800" dirty="0">
                <a:solidFill>
                  <a:srgbClr val="FFFFFF"/>
                </a:solidFill>
              </a:rPr>
              <a:t> (</a:t>
            </a:r>
            <a:r>
              <a:rPr lang="es-MX" sz="1800" u="sng" dirty="0">
                <a:solidFill>
                  <a:srgbClr val="FFFF00"/>
                </a:solidFill>
                <a:hlinkClick r:id="rId3"/>
              </a:rPr>
              <a:t>www.dr-chuck.com</a:t>
            </a:r>
            <a:r>
              <a:rPr lang="es-MX" sz="1800" dirty="0">
                <a:solidFill>
                  <a:srgbClr val="FFFFFF"/>
                </a:solidFill>
              </a:rPr>
              <a:t>) de la Escuela de Informática  de la Universidad de Michigan y </a:t>
            </a:r>
            <a:r>
              <a:rPr lang="es-MX" sz="1800" u="sng" dirty="0">
                <a:solidFill>
                  <a:srgbClr val="FFFF00"/>
                </a:solidFill>
                <a:hlinkClick r:id="rId4"/>
              </a:rPr>
              <a:t>open.umich.edu</a:t>
            </a:r>
            <a:r>
              <a:rPr lang="es-MX" sz="1800" dirty="0">
                <a:solidFill>
                  <a:srgbClr val="FFFFFF"/>
                </a:solidFill>
              </a:rPr>
              <a:t>, y están disponibles públicamente bajo una Licencia Creative Commons </a:t>
            </a:r>
            <a:r>
              <a:rPr lang="es-MX" sz="1800" dirty="0" err="1">
                <a:solidFill>
                  <a:srgbClr val="FFFFFF"/>
                </a:solidFill>
              </a:rPr>
              <a:t>Attribution</a:t>
            </a:r>
            <a:r>
              <a:rPr lang="es-MX" sz="1800" dirty="0">
                <a:solidFill>
                  <a:srgbClr val="FFFFFF"/>
                </a:solidFill>
              </a:rPr>
              <a:t> 4.0. Favor de mantener esta última diapositiva en todas las copias del documento para cumplir con los requerimientos de atribución de la licencia. Si haces un cambio, siéntete libre de agregar tu nombre y organización a la lista de contribuidores en esta página conforme sean republicados los materiales.</a:t>
            </a:r>
          </a:p>
          <a:p>
            <a:pPr lvl="0" rtl="0">
              <a:spcBef>
                <a:spcPts val="0"/>
              </a:spcBef>
              <a:buNone/>
            </a:pPr>
            <a:endParaRPr lang="es-MX" sz="1800" dirty="0">
              <a:solidFill>
                <a:srgbClr val="FFFFFF"/>
              </a:solidFill>
            </a:endParaRPr>
          </a:p>
          <a:p>
            <a:pPr lvl="0" rtl="0">
              <a:spcBef>
                <a:spcPts val="0"/>
              </a:spcBef>
              <a:buNone/>
            </a:pPr>
            <a:r>
              <a:rPr lang="es-MX" sz="1800" dirty="0">
                <a:solidFill>
                  <a:srgbClr val="FFFFFF"/>
                </a:solidFill>
              </a:rPr>
              <a:t>Desarrollo inicial: Charles </a:t>
            </a:r>
            <a:r>
              <a:rPr lang="es-MX" sz="1800" dirty="0" err="1">
                <a:solidFill>
                  <a:srgbClr val="FFFFFF"/>
                </a:solidFill>
              </a:rPr>
              <a:t>Severance</a:t>
            </a:r>
            <a:r>
              <a:rPr lang="es-MX" sz="1800" dirty="0">
                <a:solidFill>
                  <a:srgbClr val="FFFFFF"/>
                </a:solidFill>
              </a:rPr>
              <a:t>, Escuela de Informática de la Universidad de Michigan.</a:t>
            </a:r>
          </a:p>
          <a:p>
            <a:pPr lvl="0" rtl="0">
              <a:spcBef>
                <a:spcPts val="0"/>
              </a:spcBef>
              <a:buNone/>
            </a:pPr>
            <a:endParaRPr lang="es-MX" sz="1800" dirty="0">
              <a:solidFill>
                <a:srgbClr val="FFFFFF"/>
              </a:solidFill>
            </a:endParaRPr>
          </a:p>
          <a:p>
            <a:r>
              <a:rPr lang="en-US" sz="1800" dirty="0" err="1">
                <a:solidFill>
                  <a:srgbClr val="FFFFFF"/>
                </a:solidFill>
              </a:rPr>
              <a:t>Traducción</a:t>
            </a:r>
            <a:r>
              <a:rPr lang="en-US" sz="1800" dirty="0">
                <a:solidFill>
                  <a:srgbClr val="FFFFFF"/>
                </a:solidFill>
              </a:rPr>
              <a:t> al </a:t>
            </a:r>
            <a:r>
              <a:rPr lang="en-US" sz="1800" dirty="0" err="1">
                <a:solidFill>
                  <a:srgbClr val="FFFFFF"/>
                </a:solidFill>
              </a:rPr>
              <a:t>Español</a:t>
            </a:r>
            <a:r>
              <a:rPr lang="en-US" sz="1800" dirty="0">
                <a:solidFill>
                  <a:srgbClr val="FFFFFF"/>
                </a:solidFill>
              </a:rPr>
              <a:t> por Juan Carlos Pérez Castellanos - 2020-04-10</a:t>
            </a:r>
            <a:endParaRPr lang="es-MX" sz="1800" dirty="0">
              <a:solidFill>
                <a:srgbClr val="FFFFFF"/>
              </a:solidFill>
            </a:endParaRPr>
          </a:p>
          <a:p>
            <a:pPr lvl="0" rtl="0">
              <a:spcBef>
                <a:spcPts val="0"/>
              </a:spcBef>
              <a:buNone/>
            </a:pPr>
            <a:endParaRPr lang="es-MX" sz="1800" dirty="0">
              <a:solidFill>
                <a:srgbClr val="FFFFFF"/>
              </a:solidFill>
            </a:endParaRPr>
          </a:p>
          <a:p>
            <a:pPr lvl="0" rtl="0">
              <a:spcBef>
                <a:spcPts val="0"/>
              </a:spcBef>
              <a:buNone/>
            </a:pPr>
            <a:endParaRPr lang="es-MX" sz="1800" dirty="0">
              <a:solidFill>
                <a:srgbClr val="FFFFFF"/>
              </a:solidFill>
            </a:endParaRPr>
          </a:p>
          <a:p>
            <a:pPr lvl="0" rtl="0">
              <a:spcBef>
                <a:spcPts val="0"/>
              </a:spcBef>
              <a:buNone/>
            </a:pPr>
            <a:endParaRPr lang="es-MX" sz="1800" dirty="0">
              <a:solidFill>
                <a:srgbClr val="FFFFFF"/>
              </a:solidFill>
            </a:endParaRPr>
          </a:p>
        </p:txBody>
      </p:sp>
      <p:pic>
        <p:nvPicPr>
          <p:cNvPr id="544" name="Shape 544"/>
          <p:cNvPicPr preferRelativeResize="0"/>
          <p:nvPr/>
        </p:nvPicPr>
        <p:blipFill rotWithShape="1">
          <a:blip r:embed="rId5">
            <a:alphaModFix/>
          </a:blip>
          <a:srcRect/>
          <a:stretch/>
        </p:blipFill>
        <p:spPr>
          <a:xfrm>
            <a:off x="437900" y="977618"/>
            <a:ext cx="1024800" cy="1024800"/>
          </a:xfrm>
          <a:prstGeom prst="rect">
            <a:avLst/>
          </a:prstGeom>
          <a:noFill/>
          <a:ln>
            <a:noFill/>
          </a:ln>
        </p:spPr>
      </p:pic>
      <p:pic>
        <p:nvPicPr>
          <p:cNvPr id="545" name="Shape 545"/>
          <p:cNvPicPr preferRelativeResize="0"/>
          <p:nvPr/>
        </p:nvPicPr>
        <p:blipFill rotWithShape="1">
          <a:blip r:embed="rId6">
            <a:alphaModFix/>
          </a:blip>
          <a:srcRect/>
          <a:stretch/>
        </p:blipFill>
        <p:spPr>
          <a:xfrm>
            <a:off x="13897687" y="1155818"/>
            <a:ext cx="1968599" cy="668400"/>
          </a:xfrm>
          <a:prstGeom prst="rect">
            <a:avLst/>
          </a:prstGeom>
          <a:noFill/>
          <a:ln>
            <a:noFill/>
          </a:ln>
        </p:spPr>
      </p:pic>
      <p:sp>
        <p:nvSpPr>
          <p:cNvPr id="546" name="Shape 546"/>
          <p:cNvSpPr txBox="1"/>
          <p:nvPr/>
        </p:nvSpPr>
        <p:spPr>
          <a:xfrm>
            <a:off x="8452608" y="2208255"/>
            <a:ext cx="7551600" cy="5690588"/>
          </a:xfrm>
          <a:prstGeom prst="rect">
            <a:avLst/>
          </a:prstGeom>
          <a:noFill/>
          <a:ln>
            <a:noFill/>
          </a:ln>
        </p:spPr>
        <p:txBody>
          <a:bodyPr lIns="91425" tIns="91425" rIns="91425" bIns="91425" anchor="t" anchorCtr="0">
            <a:noAutofit/>
          </a:bodyPr>
          <a:lstStyle/>
          <a:p>
            <a:pPr lvl="0" rtl="0">
              <a:spcBef>
                <a:spcPts val="0"/>
              </a:spcBef>
              <a:buNone/>
            </a:pPr>
            <a:endParaRPr lang="es-MX" sz="1800"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p:nvPr/>
        </p:nvSpPr>
        <p:spPr>
          <a:xfrm>
            <a:off x="4724400" y="1281661"/>
            <a:ext cx="3454499" cy="6489599"/>
          </a:xfrm>
          <a:prstGeom prst="rect">
            <a:avLst/>
          </a:prstGeom>
          <a:noFill/>
          <a:ln w="76200" cap="rnd" cmpd="sng">
            <a:solidFill>
              <a:srgbClr val="FF00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Software</a:t>
            </a:r>
          </a:p>
        </p:txBody>
      </p:sp>
      <p:sp>
        <p:nvSpPr>
          <p:cNvPr id="213" name="Shape 213"/>
          <p:cNvSpPr txBox="1"/>
          <p:nvPr/>
        </p:nvSpPr>
        <p:spPr>
          <a:xfrm>
            <a:off x="928255" y="2030961"/>
            <a:ext cx="2716545" cy="2184300"/>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Dispositivos</a:t>
            </a:r>
            <a:r>
              <a:rPr lang="en-US" sz="3200" u="none" strike="noStrike" cap="none" dirty="0">
                <a:solidFill>
                  <a:schemeClr val="lt1"/>
                </a:solidFill>
                <a:latin typeface="Arial" charset="0"/>
                <a:ea typeface="Arial" charset="0"/>
                <a:cs typeface="Arial" charset="0"/>
                <a:sym typeface="Cabin"/>
              </a:rPr>
              <a:t> de Entra</a:t>
            </a:r>
            <a:r>
              <a:rPr lang="en-US" sz="3200" dirty="0">
                <a:solidFill>
                  <a:schemeClr val="lt1"/>
                </a:solidFill>
                <a:latin typeface="Arial" charset="0"/>
                <a:ea typeface="Arial" charset="0"/>
                <a:cs typeface="Arial" charset="0"/>
                <a:sym typeface="Cabin"/>
              </a:rPr>
              <a:t>da y de Salida</a:t>
            </a:r>
            <a:endParaRPr lang="en-US" sz="3200" u="none" strike="noStrike" cap="none" dirty="0">
              <a:solidFill>
                <a:schemeClr val="lt1"/>
              </a:solidFill>
              <a:latin typeface="Arial" charset="0"/>
              <a:ea typeface="Arial" charset="0"/>
              <a:cs typeface="Arial" charset="0"/>
              <a:sym typeface="Cabin"/>
            </a:endParaRPr>
          </a:p>
        </p:txBody>
      </p:sp>
      <p:sp>
        <p:nvSpPr>
          <p:cNvPr id="214" name="Shape 214"/>
          <p:cNvSpPr txBox="1"/>
          <p:nvPr/>
        </p:nvSpPr>
        <p:spPr>
          <a:xfrm>
            <a:off x="5063952" y="2132561"/>
            <a:ext cx="2768700"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Unidad Central de </a:t>
            </a:r>
            <a:r>
              <a:rPr lang="en-US" sz="3200" u="none" strike="noStrike" cap="none" dirty="0" err="1">
                <a:solidFill>
                  <a:schemeClr val="lt1"/>
                </a:solidFill>
                <a:latin typeface="Arial" charset="0"/>
                <a:ea typeface="Arial" charset="0"/>
                <a:cs typeface="Arial" charset="0"/>
                <a:sym typeface="Cabin"/>
              </a:rPr>
              <a:t>Procesamiento</a:t>
            </a:r>
            <a:endParaRPr lang="en-US" sz="3200" u="none" strike="noStrike" cap="none" dirty="0">
              <a:solidFill>
                <a:schemeClr val="lt1"/>
              </a:solidFill>
              <a:latin typeface="Arial" charset="0"/>
              <a:ea typeface="Arial" charset="0"/>
              <a:cs typeface="Arial" charset="0"/>
              <a:sym typeface="Cabin"/>
            </a:endParaRPr>
          </a:p>
        </p:txBody>
      </p:sp>
      <p:sp>
        <p:nvSpPr>
          <p:cNvPr id="215" name="Shape 215"/>
          <p:cNvSpPr txBox="1"/>
          <p:nvPr/>
        </p:nvSpPr>
        <p:spPr>
          <a:xfrm>
            <a:off x="5066598" y="5167861"/>
            <a:ext cx="2743902"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endParaRPr lang="es-MX" sz="3200" dirty="0">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s-MX" sz="3200" dirty="0">
                <a:solidFill>
                  <a:schemeClr val="lt1"/>
                </a:solidFill>
                <a:latin typeface="Arial" charset="0"/>
                <a:ea typeface="Arial" charset="0"/>
                <a:cs typeface="Arial" charset="0"/>
                <a:sym typeface="Cabin"/>
              </a:rPr>
              <a:t>M</a:t>
            </a:r>
            <a:r>
              <a:rPr lang="en-US" sz="3200" dirty="0" err="1">
                <a:solidFill>
                  <a:schemeClr val="lt1"/>
                </a:solidFill>
                <a:latin typeface="Arial" charset="0"/>
                <a:ea typeface="Arial" charset="0"/>
                <a:cs typeface="Arial" charset="0"/>
                <a:sym typeface="Cabin"/>
              </a:rPr>
              <a:t>emoria</a:t>
            </a:r>
            <a:r>
              <a:rPr lang="en-US" sz="3200" dirty="0">
                <a:solidFill>
                  <a:schemeClr val="lt1"/>
                </a:solidFill>
                <a:latin typeface="Arial" charset="0"/>
                <a:ea typeface="Arial" charset="0"/>
                <a:cs typeface="Arial" charset="0"/>
                <a:sym typeface="Cabin"/>
              </a:rPr>
              <a:t> Principal</a:t>
            </a:r>
            <a:endParaRPr lang="en-US" sz="3200" u="none" strike="noStrike" cap="none" dirty="0">
              <a:solidFill>
                <a:schemeClr val="lt1"/>
              </a:solidFill>
              <a:latin typeface="Arial" charset="0"/>
              <a:ea typeface="Arial" charset="0"/>
              <a:cs typeface="Arial" charset="0"/>
              <a:sym typeface="Cabin"/>
            </a:endParaRPr>
          </a:p>
        </p:txBody>
      </p:sp>
      <p:sp>
        <p:nvSpPr>
          <p:cNvPr id="216" name="Shape 216"/>
          <p:cNvSpPr txBox="1"/>
          <p:nvPr/>
        </p:nvSpPr>
        <p:spPr>
          <a:xfrm>
            <a:off x="9893300" y="3339061"/>
            <a:ext cx="2184300" cy="2184300"/>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217" name="Shape 217"/>
          <p:cNvCxnSpPr/>
          <p:nvPr/>
        </p:nvCxnSpPr>
        <p:spPr>
          <a:xfrm flipH="1">
            <a:off x="3659048" y="3158086"/>
            <a:ext cx="1058999" cy="17399"/>
          </a:xfrm>
          <a:prstGeom prst="straightConnector1">
            <a:avLst/>
          </a:prstGeom>
          <a:noFill/>
          <a:ln w="88900" cap="rnd" cmpd="sng">
            <a:solidFill>
              <a:srgbClr val="FFFF00"/>
            </a:solidFill>
            <a:prstDash val="solid"/>
            <a:miter/>
            <a:headEnd type="stealth" w="med" len="med"/>
            <a:tailEnd type="stealth" w="med" len="med"/>
          </a:ln>
        </p:spPr>
      </p:cxnSp>
      <p:cxnSp>
        <p:nvCxnSpPr>
          <p:cNvPr id="218" name="Shape 218"/>
          <p:cNvCxnSpPr/>
          <p:nvPr/>
        </p:nvCxnSpPr>
        <p:spPr>
          <a:xfrm rot="10800000">
            <a:off x="6019800" y="4142185"/>
            <a:ext cx="0" cy="971700"/>
          </a:xfrm>
          <a:prstGeom prst="straightConnector1">
            <a:avLst/>
          </a:prstGeom>
          <a:noFill/>
          <a:ln w="88900" cap="rnd" cmpd="sng">
            <a:solidFill>
              <a:srgbClr val="FFFF00"/>
            </a:solidFill>
            <a:prstDash val="solid"/>
            <a:miter/>
            <a:headEnd type="stealth" w="med" len="med"/>
            <a:tailEnd type="none" w="med" len="med"/>
          </a:ln>
        </p:spPr>
      </p:cxnSp>
      <p:cxnSp>
        <p:nvCxnSpPr>
          <p:cNvPr id="219" name="Shape 219"/>
          <p:cNvCxnSpPr/>
          <p:nvPr/>
        </p:nvCxnSpPr>
        <p:spPr>
          <a:xfrm>
            <a:off x="6973886" y="4159798"/>
            <a:ext cx="0" cy="919200"/>
          </a:xfrm>
          <a:prstGeom prst="straightConnector1">
            <a:avLst/>
          </a:prstGeom>
          <a:noFill/>
          <a:ln w="88900" cap="rnd" cmpd="sng">
            <a:solidFill>
              <a:srgbClr val="FFFF00"/>
            </a:solidFill>
            <a:prstDash val="solid"/>
            <a:miter/>
            <a:headEnd type="stealth" w="med" len="med"/>
            <a:tailEnd type="none" w="med" len="med"/>
          </a:ln>
        </p:spPr>
      </p:cxnSp>
      <p:cxnSp>
        <p:nvCxnSpPr>
          <p:cNvPr id="220" name="Shape 220"/>
          <p:cNvCxnSpPr/>
          <p:nvPr/>
        </p:nvCxnSpPr>
        <p:spPr>
          <a:xfrm flipH="1">
            <a:off x="8283575" y="3781973"/>
            <a:ext cx="1562099" cy="17399"/>
          </a:xfrm>
          <a:prstGeom prst="straightConnector1">
            <a:avLst/>
          </a:prstGeom>
          <a:noFill/>
          <a:ln w="88900" cap="rnd" cmpd="sng">
            <a:solidFill>
              <a:srgbClr val="FFFF00"/>
            </a:solidFill>
            <a:prstDash val="solid"/>
            <a:miter/>
            <a:headEnd type="stealth" w="med" len="med"/>
            <a:tailEnd type="none" w="med" len="med"/>
          </a:ln>
        </p:spPr>
      </p:cxnSp>
      <p:cxnSp>
        <p:nvCxnSpPr>
          <p:cNvPr id="221" name="Shape 221"/>
          <p:cNvCxnSpPr/>
          <p:nvPr/>
        </p:nvCxnSpPr>
        <p:spPr>
          <a:xfrm>
            <a:off x="8248650" y="4786861"/>
            <a:ext cx="1579499" cy="0"/>
          </a:xfrm>
          <a:prstGeom prst="straightConnector1">
            <a:avLst/>
          </a:prstGeom>
          <a:noFill/>
          <a:ln w="88900" cap="rnd" cmpd="sng">
            <a:solidFill>
              <a:srgbClr val="FFFF00"/>
            </a:solidFill>
            <a:prstDash val="solid"/>
            <a:miter/>
            <a:headEnd type="stealth" w="med" len="med"/>
            <a:tailEnd type="none" w="med" len="med"/>
          </a:ln>
        </p:spPr>
      </p:cxnSp>
      <p:sp>
        <p:nvSpPr>
          <p:cNvPr id="222" name="Shape 222"/>
          <p:cNvSpPr txBox="1"/>
          <p:nvPr/>
        </p:nvSpPr>
        <p:spPr>
          <a:xfrm>
            <a:off x="10385425" y="722861"/>
            <a:ext cx="50520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Es </a:t>
            </a:r>
            <a:r>
              <a:rPr lang="en-US" sz="3600" u="none" strike="noStrike" cap="none" dirty="0" err="1">
                <a:solidFill>
                  <a:schemeClr val="lt1"/>
                </a:solidFill>
                <a:latin typeface="Arial" charset="0"/>
                <a:ea typeface="Arial" charset="0"/>
                <a:cs typeface="Arial" charset="0"/>
                <a:sym typeface="Cabin"/>
              </a:rPr>
              <a:t>momento</a:t>
            </a:r>
            <a:r>
              <a:rPr lang="en-US" sz="3600" u="none" strike="noStrike" cap="none" dirty="0">
                <a:solidFill>
                  <a:schemeClr val="lt1"/>
                </a:solidFill>
                <a:latin typeface="Arial" charset="0"/>
                <a:ea typeface="Arial" charset="0"/>
                <a:cs typeface="Arial" charset="0"/>
                <a:sym typeface="Cabin"/>
              </a:rPr>
              <a:t> de </a:t>
            </a:r>
            <a:r>
              <a:rPr lang="en-US" sz="3600" u="none" strike="noStrike" cap="none" dirty="0" err="1">
                <a:solidFill>
                  <a:schemeClr val="lt1"/>
                </a:solidFill>
                <a:latin typeface="Arial" charset="0"/>
                <a:ea typeface="Arial" charset="0"/>
                <a:cs typeface="Arial" charset="0"/>
                <a:sym typeface="Cabin"/>
              </a:rPr>
              <a:t>ir</a:t>
            </a:r>
            <a:r>
              <a:rPr lang="en-US" sz="3600" u="none" strike="noStrike" cap="none" dirty="0">
                <a:solidFill>
                  <a:schemeClr val="lt1"/>
                </a:solidFill>
                <a:latin typeface="Arial" charset="0"/>
                <a:ea typeface="Arial" charset="0"/>
                <a:cs typeface="Arial" charset="0"/>
                <a:sym typeface="Cabin"/>
              </a:rPr>
              <a:t> a </a:t>
            </a:r>
            <a:r>
              <a:rPr lang="en-US" sz="3600" u="none" strike="noStrike" cap="none" dirty="0" err="1">
                <a:solidFill>
                  <a:schemeClr val="lt1"/>
                </a:solidFill>
                <a:latin typeface="Arial" charset="0"/>
                <a:ea typeface="Arial" charset="0"/>
                <a:cs typeface="Arial" charset="0"/>
                <a:sym typeface="Cabin"/>
              </a:rPr>
              <a:t>buscar</a:t>
            </a:r>
            <a:r>
              <a:rPr lang="en-US" sz="3600" u="none" strike="noStrike" cap="none"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a:t>
            </a:r>
            <a:r>
              <a:rPr lang="en-US" sz="3600" u="none" strike="noStrike" cap="none" dirty="0" err="1">
                <a:solidFill>
                  <a:schemeClr val="lt1"/>
                </a:solidFill>
                <a:latin typeface="Arial" charset="0"/>
                <a:ea typeface="Arial" charset="0"/>
                <a:cs typeface="Arial" charset="0"/>
                <a:sym typeface="Cabin"/>
              </a:rPr>
              <a:t>atos</a:t>
            </a: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con los que </a:t>
            </a:r>
            <a:r>
              <a:rPr lang="en-US" sz="3600" u="none" strike="noStrike" cap="none" dirty="0" err="1">
                <a:solidFill>
                  <a:schemeClr val="lt1"/>
                </a:solidFill>
                <a:latin typeface="Arial" charset="0"/>
                <a:ea typeface="Arial" charset="0"/>
                <a:cs typeface="Arial" charset="0"/>
                <a:sym typeface="Cabin"/>
              </a:rPr>
              <a:t>meterse</a:t>
            </a:r>
            <a:r>
              <a:rPr lang="en-US" sz="3600" u="none" strike="noStrike" cap="none" dirty="0">
                <a:solidFill>
                  <a:schemeClr val="lt1"/>
                </a:solidFill>
                <a:latin typeface="Arial" charset="0"/>
                <a:ea typeface="Arial" charset="0"/>
                <a:cs typeface="Arial" charset="0"/>
                <a:sym typeface="Cabin"/>
              </a:rPr>
              <a:t>!</a:t>
            </a:r>
          </a:p>
        </p:txBody>
      </p:sp>
      <p:sp>
        <p:nvSpPr>
          <p:cNvPr id="223" name="Shape 223"/>
          <p:cNvSpPr/>
          <p:nvPr/>
        </p:nvSpPr>
        <p:spPr>
          <a:xfrm>
            <a:off x="7861101" y="1270649"/>
            <a:ext cx="1803300" cy="1269899"/>
          </a:xfrm>
          <a:prstGeom prst="wedgeEllipseCallout">
            <a:avLst>
              <a:gd name="adj1" fmla="val -66356"/>
              <a:gd name="adj2" fmla="val 96966"/>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dirty="0">
                <a:latin typeface="Arial" charset="0"/>
                <a:ea typeface="Arial" charset="0"/>
                <a:cs typeface="Arial" charset="0"/>
                <a:sym typeface="Cabin"/>
              </a:rPr>
              <a:t>¿</a:t>
            </a:r>
            <a:r>
              <a:rPr lang="en-US" sz="2600" u="none" strike="noStrike" cap="none" dirty="0" err="1">
                <a:solidFill>
                  <a:srgbClr val="000000"/>
                </a:solidFill>
                <a:latin typeface="Arial" charset="0"/>
                <a:ea typeface="Arial" charset="0"/>
                <a:cs typeface="Arial" charset="0"/>
                <a:sym typeface="Cabin"/>
              </a:rPr>
              <a:t>Qué</a:t>
            </a:r>
            <a:r>
              <a:rPr lang="en-US" sz="2600" u="none" strike="noStrike" cap="none" dirty="0">
                <a:solidFill>
                  <a:srgbClr val="000000"/>
                </a:solidFill>
                <a:latin typeface="Arial" charset="0"/>
                <a:ea typeface="Arial" charset="0"/>
                <a:cs typeface="Arial" charset="0"/>
                <a:sym typeface="Cabin"/>
              </a:rPr>
              <a:t> </a:t>
            </a:r>
            <a:r>
              <a:rPr lang="en-US" sz="2600" u="none" strike="noStrike" cap="none" dirty="0" err="1">
                <a:solidFill>
                  <a:srgbClr val="000000"/>
                </a:solidFill>
                <a:latin typeface="Arial" charset="0"/>
                <a:ea typeface="Arial" charset="0"/>
                <a:cs typeface="Arial" charset="0"/>
                <a:sym typeface="Cabin"/>
              </a:rPr>
              <a:t>sigue</a:t>
            </a:r>
            <a:r>
              <a:rPr lang="en-US" sz="2600" u="none" strike="noStrike" cap="none" dirty="0">
                <a:solidFill>
                  <a:srgbClr val="000000"/>
                </a:solidFill>
                <a:latin typeface="Arial" charset="0"/>
                <a:ea typeface="Arial" charset="0"/>
                <a:cs typeface="Arial" charset="0"/>
                <a:sym typeface="Cabin"/>
              </a:rPr>
              <a:t>?</a:t>
            </a:r>
          </a:p>
        </p:txBody>
      </p:sp>
      <p:pic>
        <p:nvPicPr>
          <p:cNvPr id="224" name="Shape 224"/>
          <p:cNvPicPr preferRelativeResize="0"/>
          <p:nvPr/>
        </p:nvPicPr>
        <p:blipFill rotWithShape="1">
          <a:blip r:embed="rId4">
            <a:alphaModFix/>
          </a:blip>
          <a:srcRect/>
          <a:stretch/>
        </p:blipFill>
        <p:spPr>
          <a:xfrm>
            <a:off x="5510211" y="5409161"/>
            <a:ext cx="457200" cy="649199"/>
          </a:xfrm>
          <a:prstGeom prst="rect">
            <a:avLst/>
          </a:prstGeom>
          <a:noFill/>
          <a:ln>
            <a:noFill/>
          </a:ln>
        </p:spPr>
      </p:pic>
      <p:sp>
        <p:nvSpPr>
          <p:cNvPr id="225" name="Shape 225"/>
          <p:cNvSpPr/>
          <p:nvPr/>
        </p:nvSpPr>
        <p:spPr>
          <a:xfrm>
            <a:off x="7345267" y="5090174"/>
            <a:ext cx="2515457" cy="1269899"/>
          </a:xfrm>
          <a:prstGeom prst="wedgeEllipseCallout">
            <a:avLst>
              <a:gd name="adj1" fmla="val -37352"/>
              <a:gd name="adj2" fmla="val 64496"/>
            </a:avLst>
          </a:prstGeom>
          <a:solidFill>
            <a:schemeClr val="accent3">
              <a:lumMod val="75000"/>
            </a:schemeClr>
          </a:solid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 &lt; 3: print</a:t>
            </a:r>
          </a:p>
        </p:txBody>
      </p:sp>
      <p:sp>
        <p:nvSpPr>
          <p:cNvPr id="226" name="Shape 226"/>
          <p:cNvSpPr txBox="1"/>
          <p:nvPr/>
        </p:nvSpPr>
        <p:spPr>
          <a:xfrm>
            <a:off x="9334500" y="6139411"/>
            <a:ext cx="4927500" cy="1650900"/>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From stephen.marquard@uct.ac.za Sat Jan  5 09:14:16 2008</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Return-Path: &lt;postmaster@collab.sakaiproject.org&gt;</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Date: Sat, 5 Jan 2008 09:12:18 -0500To: </a:t>
            </a:r>
            <a:r>
              <a:rPr lang="en-US" sz="1300" u="none" strike="noStrike" cap="none" dirty="0" err="1">
                <a:solidFill>
                  <a:srgbClr val="FF00FF"/>
                </a:solidFill>
                <a:latin typeface="Arial" charset="0"/>
                <a:ea typeface="Arial" charset="0"/>
                <a:cs typeface="Arial" charset="0"/>
                <a:sym typeface="Cabin"/>
              </a:rPr>
              <a:t>source@collab.sakaiproject.orgFrom</a:t>
            </a:r>
            <a:r>
              <a:rPr lang="en-US" sz="1300" u="none" strike="noStrike" cap="none" dirty="0">
                <a:solidFill>
                  <a:srgbClr val="FF00FF"/>
                </a:solidFill>
                <a:latin typeface="Arial" charset="0"/>
                <a:ea typeface="Arial" charset="0"/>
                <a:cs typeface="Arial" charset="0"/>
                <a:sym typeface="Cabin"/>
              </a:rPr>
              <a:t>: </a:t>
            </a:r>
            <a:r>
              <a:rPr lang="en-US" sz="1300" u="none" strike="noStrike" cap="none" dirty="0" err="1">
                <a:solidFill>
                  <a:srgbClr val="FF00FF"/>
                </a:solidFill>
                <a:latin typeface="Arial" charset="0"/>
                <a:ea typeface="Arial" charset="0"/>
                <a:cs typeface="Arial" charset="0"/>
                <a:sym typeface="Cabin"/>
              </a:rPr>
              <a:t>stephen.marquard@uct.ac.zaSubject</a:t>
            </a:r>
            <a:r>
              <a:rPr lang="en-US" sz="1300" u="none" strike="noStrike" cap="none" dirty="0">
                <a:solidFill>
                  <a:srgbClr val="FF00FF"/>
                </a:solidFill>
                <a:latin typeface="Arial" charset="0"/>
                <a:ea typeface="Arial" charset="0"/>
                <a:cs typeface="Arial" charset="0"/>
                <a:sym typeface="Cabin"/>
              </a:rPr>
              <a:t>: [</a:t>
            </a:r>
            <a:r>
              <a:rPr lang="en-US" sz="1300" u="none" strike="noStrike" cap="none" dirty="0" err="1">
                <a:solidFill>
                  <a:srgbClr val="FF00FF"/>
                </a:solidFill>
                <a:latin typeface="Arial" charset="0"/>
                <a:ea typeface="Arial" charset="0"/>
                <a:cs typeface="Arial" charset="0"/>
                <a:sym typeface="Cabin"/>
              </a:rPr>
              <a:t>sakai</a:t>
            </a:r>
            <a:r>
              <a:rPr lang="en-US" sz="1300" u="none" strike="noStrike" cap="none" dirty="0">
                <a:solidFill>
                  <a:srgbClr val="FF00FF"/>
                </a:solidFill>
                <a:latin typeface="Arial" charset="0"/>
                <a:ea typeface="Arial" charset="0"/>
                <a:cs typeface="Arial" charset="0"/>
                <a:sym typeface="Cabin"/>
              </a:rPr>
              <a:t>] </a:t>
            </a:r>
            <a:r>
              <a:rPr lang="en-US" sz="1300" u="none" strike="noStrike" cap="none" dirty="0" err="1">
                <a:solidFill>
                  <a:srgbClr val="FF00FF"/>
                </a:solidFill>
                <a:latin typeface="Arial" charset="0"/>
                <a:ea typeface="Arial" charset="0"/>
                <a:cs typeface="Arial" charset="0"/>
                <a:sym typeface="Cabin"/>
              </a:rPr>
              <a:t>svn</a:t>
            </a:r>
            <a:r>
              <a:rPr lang="en-US" sz="1300" u="none" strike="noStrike" cap="none" dirty="0">
                <a:solidFill>
                  <a:srgbClr val="FF00FF"/>
                </a:solidFill>
                <a:latin typeface="Arial" charset="0"/>
                <a:ea typeface="Arial" charset="0"/>
                <a:cs typeface="Arial" charset="0"/>
                <a:sym typeface="Cabin"/>
              </a:rPr>
              <a:t> commit: r39772 - content/branches/Details: http://source.sakaiproject.org/viewsvn/?view=rev&amp;rev=39772</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a:t>
            </a:r>
          </a:p>
        </p:txBody>
      </p:sp>
      <p:sp>
        <p:nvSpPr>
          <p:cNvPr id="227" name="Shape 227"/>
          <p:cNvSpPr/>
          <p:nvPr/>
        </p:nvSpPr>
        <p:spPr>
          <a:xfrm>
            <a:off x="12814151" y="2627911"/>
            <a:ext cx="1955699" cy="1422300"/>
          </a:xfrm>
          <a:prstGeom prst="wedgeEllipseCallout">
            <a:avLst>
              <a:gd name="adj1" fmla="val -85915"/>
              <a:gd name="adj2" fmla="val 89660"/>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dirty="0" err="1">
                <a:latin typeface="Arial" charset="0"/>
                <a:ea typeface="Arial" charset="0"/>
                <a:cs typeface="Arial" charset="0"/>
                <a:sym typeface="Cabin"/>
              </a:rPr>
              <a:t>S</a:t>
            </a:r>
            <a:r>
              <a:rPr lang="en-US" sz="2600" u="none" strike="noStrike" cap="none" dirty="0" err="1">
                <a:solidFill>
                  <a:srgbClr val="000000"/>
                </a:solidFill>
                <a:latin typeface="Arial" charset="0"/>
                <a:ea typeface="Arial" charset="0"/>
                <a:cs typeface="Arial" charset="0"/>
                <a:sym typeface="Cabin"/>
              </a:rPr>
              <a:t>omos</a:t>
            </a:r>
            <a:r>
              <a:rPr lang="en-US" sz="2600" u="none" strike="noStrike" cap="none" dirty="0">
                <a:solidFill>
                  <a:srgbClr val="000000"/>
                </a:solidFill>
                <a:latin typeface="Arial" charset="0"/>
                <a:ea typeface="Arial" charset="0"/>
                <a:cs typeface="Arial" charset="0"/>
                <a:sym typeface="Cabin"/>
              </a:rPr>
              <a:t> los </a:t>
            </a:r>
            <a:r>
              <a:rPr lang="en-US" sz="2600" u="none" strike="noStrike" cap="none" dirty="0" err="1">
                <a:solidFill>
                  <a:srgbClr val="000000"/>
                </a:solidFill>
                <a:latin typeface="Arial" charset="0"/>
                <a:ea typeface="Arial" charset="0"/>
                <a:cs typeface="Arial" charset="0"/>
                <a:sym typeface="Cabin"/>
              </a:rPr>
              <a:t>archivos</a:t>
            </a:r>
            <a:endParaRPr lang="en-US" sz="2600" u="none" strike="noStrike" cap="none" dirty="0">
              <a:solidFill>
                <a:srgbClr val="000000"/>
              </a:solidFill>
              <a:latin typeface="Arial" charset="0"/>
              <a:ea typeface="Arial" charset="0"/>
              <a:cs typeface="Arial" charset="0"/>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7600" u="none" strike="noStrike" cap="none">
                <a:solidFill>
                  <a:srgbClr val="FFFF00"/>
                </a:solidFill>
                <a:latin typeface="Arial" charset="0"/>
                <a:ea typeface="Arial" charset="0"/>
                <a:cs typeface="Arial" charset="0"/>
                <a:sym typeface="Cabin"/>
              </a:rPr>
              <a:t>Procesamiento de Archivos</a:t>
            </a:r>
          </a:p>
        </p:txBody>
      </p:sp>
      <p:sp>
        <p:nvSpPr>
          <p:cNvPr id="233" name="Shape 233"/>
          <p:cNvSpPr txBox="1">
            <a:spLocks noGrp="1"/>
          </p:cNvSpPr>
          <p:nvPr>
            <p:ph idx="1"/>
          </p:nvPr>
        </p:nvSpPr>
        <p:spPr>
          <a:xfrm>
            <a:off x="1155699" y="2294801"/>
            <a:ext cx="14468123" cy="89395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s-419" sz="3600" b="0" u="none" strike="noStrike" cap="none">
                <a:solidFill>
                  <a:schemeClr val="lt1"/>
                </a:solidFill>
                <a:latin typeface="Arial" charset="0"/>
                <a:ea typeface="Arial" charset="0"/>
                <a:cs typeface="Arial" charset="0"/>
                <a:sym typeface="Cabin"/>
              </a:rPr>
              <a:t>Un </a:t>
            </a:r>
            <a:r>
              <a:rPr lang="es-419" sz="3600" b="0">
                <a:solidFill>
                  <a:schemeClr val="lt1"/>
                </a:solidFill>
                <a:latin typeface="Arial" charset="0"/>
                <a:ea typeface="Arial" charset="0"/>
                <a:cs typeface="Arial" charset="0"/>
                <a:sym typeface="Cabin"/>
              </a:rPr>
              <a:t>archivo de texto puede ser pensado como una secuencia de líneas</a:t>
            </a:r>
            <a:endParaRPr lang="es-419" sz="3600" b="0" u="none" strike="noStrike" cap="none">
              <a:solidFill>
                <a:schemeClr val="lt1"/>
              </a:solidFill>
              <a:latin typeface="Arial" charset="0"/>
              <a:ea typeface="Arial" charset="0"/>
              <a:cs typeface="Arial" charset="0"/>
              <a:sym typeface="Cabin"/>
            </a:endParaRPr>
          </a:p>
        </p:txBody>
      </p:sp>
      <p:sp>
        <p:nvSpPr>
          <p:cNvPr id="234" name="Shape 234"/>
          <p:cNvSpPr txBox="1"/>
          <p:nvPr/>
        </p:nvSpPr>
        <p:spPr>
          <a:xfrm>
            <a:off x="1616050" y="3188750"/>
            <a:ext cx="128594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From stephen.marquard@uct.ac.za Sat Jan  5 09:14:16 2008</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Return-Path: &lt;postmaster@collab.sakaiproject.org&gt;</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Date: Sat, 5 Jan 2008 09:12:18 -0500</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To: source@collab.sakaiproject.org</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From: stephen.marquard@uct.ac.za</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Subject: [sakai] svn commit: r39772 - content/branches/</a:t>
            </a:r>
          </a:p>
          <a:p>
            <a:pPr marL="0" marR="0" lvl="0" indent="0" algn="l" rtl="0">
              <a:lnSpc>
                <a:spcPct val="100000"/>
              </a:lnSpc>
              <a:spcBef>
                <a:spcPts val="0"/>
              </a:spcBef>
              <a:spcAft>
                <a:spcPts val="0"/>
              </a:spcAft>
              <a:buClr>
                <a:srgbClr val="FF00FF"/>
              </a:buClr>
              <a:buFont typeface="Cabin"/>
              <a:buNone/>
            </a:pPr>
            <a:endParaRPr lang="es-419" sz="2400" b="1">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Details:</a:t>
            </a:r>
            <a:r>
              <a:rPr lang="es-419" sz="2400" b="1">
                <a:solidFill>
                  <a:srgbClr val="FF00FF"/>
                </a:solidFill>
                <a:latin typeface="Courier New"/>
                <a:ea typeface="Courier New"/>
                <a:cs typeface="Courier New"/>
                <a:sym typeface="Courier New"/>
              </a:rPr>
              <a:t> </a:t>
            </a:r>
            <a:r>
              <a:rPr lang="es-419" sz="2400" b="1" i="0" u="none" strike="noStrike" cap="none">
                <a:solidFill>
                  <a:srgbClr val="FF00FF"/>
                </a:solidFill>
                <a:latin typeface="Courier New"/>
                <a:ea typeface="Courier New"/>
                <a:cs typeface="Courier New"/>
                <a:sym typeface="Courier New"/>
              </a:rPr>
              <a:t>http://source.sakaiproject.org/viewsvn/?view=rev&amp;rev=39772</a:t>
            </a:r>
          </a:p>
        </p:txBody>
      </p:sp>
      <p:sp>
        <p:nvSpPr>
          <p:cNvPr id="235" name="Shape 235"/>
          <p:cNvSpPr txBox="1"/>
          <p:nvPr/>
        </p:nvSpPr>
        <p:spPr>
          <a:xfrm>
            <a:off x="3116263" y="6885850"/>
            <a:ext cx="9602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419" sz="3000" u="sng" strike="noStrike" cap="none">
                <a:solidFill>
                  <a:srgbClr val="FFFF00"/>
                </a:solidFill>
                <a:latin typeface="Arial" charset="0"/>
                <a:ea typeface="Arial" charset="0"/>
                <a:cs typeface="Arial" charset="0"/>
                <a:sym typeface="Cabin"/>
                <a:hlinkClick r:id="rId3"/>
              </a:rPr>
              <a:t>http://www.py4e.com/code/mbox-short.txt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7600" u="none" strike="noStrike" cap="none">
                <a:solidFill>
                  <a:srgbClr val="FFFF00"/>
                </a:solidFill>
                <a:latin typeface="Arial" charset="0"/>
                <a:ea typeface="Arial" charset="0"/>
                <a:cs typeface="Arial" charset="0"/>
                <a:sym typeface="Cabin"/>
              </a:rPr>
              <a:t>Abriendo un </a:t>
            </a:r>
            <a:r>
              <a:rPr lang="es-419" sz="7600">
                <a:solidFill>
                  <a:srgbClr val="FFFF00"/>
                </a:solidFill>
                <a:latin typeface="Arial" charset="0"/>
                <a:ea typeface="Arial" charset="0"/>
                <a:cs typeface="Arial" charset="0"/>
                <a:sym typeface="Cabin"/>
              </a:rPr>
              <a:t>A</a:t>
            </a:r>
            <a:r>
              <a:rPr lang="es-419" sz="7600" u="none" strike="noStrike" cap="none">
                <a:solidFill>
                  <a:srgbClr val="FFFF00"/>
                </a:solidFill>
                <a:latin typeface="Arial" charset="0"/>
                <a:ea typeface="Arial" charset="0"/>
                <a:cs typeface="Arial" charset="0"/>
                <a:sym typeface="Cabin"/>
              </a:rPr>
              <a:t>rchivo</a:t>
            </a:r>
          </a:p>
        </p:txBody>
      </p:sp>
      <p:sp>
        <p:nvSpPr>
          <p:cNvPr id="241" name="Shape 241"/>
          <p:cNvSpPr txBox="1">
            <a:spLocks noGrp="1"/>
          </p:cNvSpPr>
          <p:nvPr>
            <p:ph idx="1"/>
          </p:nvPr>
        </p:nvSpPr>
        <p:spPr>
          <a:xfrm>
            <a:off x="671695" y="2099885"/>
            <a:ext cx="14630400" cy="59020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419" sz="3600" b="0" u="none" strike="noStrike" cap="none" dirty="0">
                <a:solidFill>
                  <a:schemeClr val="lt1"/>
                </a:solidFill>
                <a:latin typeface="Arial" charset="0"/>
                <a:ea typeface="Arial" charset="0"/>
                <a:cs typeface="Arial" charset="0"/>
                <a:sym typeface="Cabin"/>
              </a:rPr>
              <a:t>Antes de que podamos leer el contenido de un archivo, debemos decirle a Python con qué archivo vamos a trabajar y qué es lo que haremos con él</a:t>
            </a:r>
          </a:p>
          <a:p>
            <a:pPr marL="749300" marR="0" lvl="0" indent="-371094" algn="l" rtl="0">
              <a:lnSpc>
                <a:spcPct val="100000"/>
              </a:lnSpc>
              <a:spcBef>
                <a:spcPts val="3500"/>
              </a:spcBef>
              <a:spcAft>
                <a:spcPts val="0"/>
              </a:spcAft>
              <a:buClr>
                <a:schemeClr val="lt1"/>
              </a:buClr>
              <a:buSzPct val="100000"/>
              <a:buFont typeface="Cabin"/>
              <a:buChar char="•"/>
            </a:pPr>
            <a:r>
              <a:rPr lang="es-419" sz="3600" b="0" u="none" strike="noStrike" cap="none" dirty="0">
                <a:solidFill>
                  <a:schemeClr val="lt1"/>
                </a:solidFill>
                <a:latin typeface="Arial" charset="0"/>
                <a:ea typeface="Arial" charset="0"/>
                <a:cs typeface="Arial" charset="0"/>
                <a:sym typeface="Cabin"/>
              </a:rPr>
              <a:t>Esto se realiza con la función </a:t>
            </a:r>
            <a:r>
              <a:rPr lang="es-419" sz="3600" b="0" u="none" strike="noStrike" cap="none" dirty="0">
                <a:solidFill>
                  <a:srgbClr val="FF00FF"/>
                </a:solidFill>
                <a:latin typeface="Arial" charset="0"/>
                <a:ea typeface="Arial" charset="0"/>
                <a:cs typeface="Arial" charset="0"/>
                <a:sym typeface="Cabin"/>
              </a:rPr>
              <a:t>open</a:t>
            </a:r>
            <a:r>
              <a:rPr lang="es-419" sz="3600" b="0" u="none" strike="noStrike" cap="none" dirty="0">
                <a:solidFill>
                  <a:schemeClr val="lt1"/>
                </a:solidFill>
                <a:latin typeface="Arial" charset="0"/>
                <a:ea typeface="Arial" charset="0"/>
                <a:cs typeface="Arial" charset="0"/>
                <a:sym typeface="Cabin"/>
              </a:rPr>
              <a:t>() </a:t>
            </a:r>
            <a:r>
              <a:rPr lang="es-419" sz="3600" b="0" i="1" u="none" strike="noStrike" cap="none" dirty="0">
                <a:solidFill>
                  <a:schemeClr val="lt1"/>
                </a:solidFill>
                <a:latin typeface="Arial" charset="0"/>
                <a:ea typeface="Arial" charset="0"/>
                <a:cs typeface="Arial" charset="0"/>
                <a:sym typeface="Cabin"/>
              </a:rPr>
              <a:t>(abrir)</a:t>
            </a:r>
          </a:p>
          <a:p>
            <a:pPr marL="749300" marR="0" lvl="0" indent="-371094" algn="l" rtl="0">
              <a:lnSpc>
                <a:spcPct val="100000"/>
              </a:lnSpc>
              <a:spcBef>
                <a:spcPts val="3500"/>
              </a:spcBef>
              <a:spcAft>
                <a:spcPts val="0"/>
              </a:spcAft>
              <a:buClr>
                <a:srgbClr val="FF00FF"/>
              </a:buClr>
              <a:buSzPct val="100000"/>
              <a:buFont typeface="Cabin"/>
              <a:buChar char="•"/>
            </a:pPr>
            <a:r>
              <a:rPr lang="es-419" sz="3600" b="0" u="none" strike="noStrike" cap="none" dirty="0">
                <a:solidFill>
                  <a:srgbClr val="FF00FF"/>
                </a:solidFill>
                <a:latin typeface="Arial" charset="0"/>
                <a:ea typeface="Arial" charset="0"/>
                <a:cs typeface="Arial" charset="0"/>
                <a:sym typeface="Cabin"/>
              </a:rPr>
              <a:t>open</a:t>
            </a:r>
            <a:r>
              <a:rPr lang="es-419" sz="3600" b="0" u="none" strike="noStrike" cap="none" dirty="0">
                <a:solidFill>
                  <a:schemeClr val="lt1"/>
                </a:solidFill>
                <a:latin typeface="Arial" charset="0"/>
                <a:ea typeface="Arial" charset="0"/>
                <a:cs typeface="Arial" charset="0"/>
                <a:sym typeface="Cabin"/>
              </a:rPr>
              <a:t>() regresa un </a:t>
            </a:r>
            <a:r>
              <a:rPr lang="es-419" sz="3600" b="0" i="0" u="none" strike="noStrike" cap="none" dirty="0">
                <a:solidFill>
                  <a:schemeClr val="lt1"/>
                </a:solidFill>
                <a:latin typeface="Arial"/>
                <a:ea typeface="Arial"/>
                <a:cs typeface="Arial"/>
                <a:sym typeface="Arial"/>
              </a:rPr>
              <a:t>“</a:t>
            </a:r>
            <a:r>
              <a:rPr lang="es-419" sz="3600" b="0" u="none" strike="noStrike" cap="none" dirty="0">
                <a:solidFill>
                  <a:srgbClr val="FF7F00"/>
                </a:solidFill>
                <a:latin typeface="Arial" charset="0"/>
                <a:ea typeface="Arial" charset="0"/>
                <a:cs typeface="Arial" charset="0"/>
                <a:sym typeface="Cabin"/>
              </a:rPr>
              <a:t>manejador de archivo</a:t>
            </a:r>
            <a:r>
              <a:rPr lang="es-419" sz="3600" b="0" i="0" u="none" strike="noStrike" cap="none" dirty="0">
                <a:solidFill>
                  <a:schemeClr val="lt1"/>
                </a:solidFill>
                <a:latin typeface="Arial"/>
                <a:ea typeface="Arial"/>
                <a:cs typeface="Arial"/>
                <a:sym typeface="Arial"/>
              </a:rPr>
              <a:t>”</a:t>
            </a:r>
            <a:r>
              <a:rPr lang="es-419" sz="3600" b="0" u="none" strike="noStrike" cap="none" dirty="0">
                <a:solidFill>
                  <a:schemeClr val="lt1"/>
                </a:solidFill>
                <a:latin typeface="Arial" charset="0"/>
                <a:ea typeface="Arial" charset="0"/>
                <a:cs typeface="Arial" charset="0"/>
                <a:sym typeface="Cabin"/>
              </a:rPr>
              <a:t> – una variable utilizada para hacer operaciones </a:t>
            </a:r>
            <a:r>
              <a:rPr lang="es-419" sz="3600" b="0" dirty="0">
                <a:solidFill>
                  <a:schemeClr val="lt1"/>
                </a:solidFill>
                <a:latin typeface="Arial" charset="0"/>
                <a:ea typeface="Arial" charset="0"/>
                <a:cs typeface="Arial" charset="0"/>
                <a:sym typeface="Cabin"/>
              </a:rPr>
              <a:t>en el archivo</a:t>
            </a:r>
            <a:endParaRPr lang="es-419" sz="3600" b="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s-419" sz="3600" b="0" dirty="0">
                <a:solidFill>
                  <a:schemeClr val="lt1"/>
                </a:solidFill>
                <a:latin typeface="Arial" charset="0"/>
                <a:ea typeface="Arial" charset="0"/>
                <a:cs typeface="Arial" charset="0"/>
                <a:sym typeface="Cabin"/>
              </a:rPr>
              <a:t>Es similar a</a:t>
            </a:r>
            <a:r>
              <a:rPr lang="es-419" sz="3600" b="0" u="none" strike="noStrike" cap="none" dirty="0">
                <a:solidFill>
                  <a:schemeClr val="lt1"/>
                </a:solidFill>
                <a:latin typeface="Arial" charset="0"/>
                <a:ea typeface="Arial" charset="0"/>
                <a:cs typeface="Arial" charset="0"/>
                <a:sym typeface="Cabin"/>
              </a:rPr>
              <a:t> </a:t>
            </a:r>
            <a:r>
              <a:rPr lang="es-419" sz="3600" b="0" i="0" u="none" strike="noStrike" cap="none" dirty="0">
                <a:solidFill>
                  <a:schemeClr val="lt1"/>
                </a:solidFill>
                <a:latin typeface="Arial"/>
                <a:ea typeface="Arial"/>
                <a:cs typeface="Arial"/>
                <a:sym typeface="Arial"/>
              </a:rPr>
              <a:t>“Archivo</a:t>
            </a:r>
            <a:r>
              <a:rPr lang="es-419" sz="3600" b="0" u="none" strike="noStrike" cap="none" dirty="0">
                <a:solidFill>
                  <a:schemeClr val="lt1"/>
                </a:solidFill>
                <a:latin typeface="Arial" charset="0"/>
                <a:ea typeface="Arial" charset="0"/>
                <a:cs typeface="Arial" charset="0"/>
                <a:sym typeface="Cabin"/>
              </a:rPr>
              <a:t> -&gt; Abrir</a:t>
            </a:r>
            <a:r>
              <a:rPr lang="es-419" sz="3600" b="0" i="0" u="none" strike="noStrike" cap="none" dirty="0">
                <a:solidFill>
                  <a:schemeClr val="lt1"/>
                </a:solidFill>
                <a:latin typeface="Arial"/>
                <a:ea typeface="Arial"/>
                <a:cs typeface="Arial"/>
                <a:sym typeface="Arial"/>
              </a:rPr>
              <a:t>” en un Edit</a:t>
            </a:r>
            <a:r>
              <a:rPr lang="es-419" sz="3600" b="0" dirty="0">
                <a:solidFill>
                  <a:schemeClr val="lt1"/>
                </a:solidFill>
                <a:latin typeface="Arial"/>
                <a:ea typeface="Arial"/>
                <a:cs typeface="Arial"/>
                <a:sym typeface="Arial"/>
              </a:rPr>
              <a:t>or de Texto</a:t>
            </a:r>
            <a:endParaRPr lang="es-419" sz="3600" b="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7600" u="none" strike="noStrike" cap="none" dirty="0">
                <a:solidFill>
                  <a:srgbClr val="FFFF00"/>
                </a:solidFill>
                <a:latin typeface="Arial" charset="0"/>
                <a:ea typeface="Arial" charset="0"/>
                <a:cs typeface="Arial" charset="0"/>
                <a:sym typeface="Cabin"/>
              </a:rPr>
              <a:t>Utilizando open()</a:t>
            </a:r>
          </a:p>
        </p:txBody>
      </p:sp>
      <p:sp>
        <p:nvSpPr>
          <p:cNvPr id="247" name="Shape 247"/>
          <p:cNvSpPr txBox="1">
            <a:spLocks noGrp="1"/>
          </p:cNvSpPr>
          <p:nvPr>
            <p:ph idx="1"/>
          </p:nvPr>
        </p:nvSpPr>
        <p:spPr>
          <a:xfrm>
            <a:off x="420517" y="2374183"/>
            <a:ext cx="12837675" cy="5702399"/>
          </a:xfrm>
          <a:prstGeom prst="rect">
            <a:avLst/>
          </a:prstGeom>
          <a:noFill/>
          <a:ln>
            <a:noFill/>
          </a:ln>
        </p:spPr>
        <p:txBody>
          <a:bodyPr lIns="38100" tIns="38100" rIns="38100" bIns="38100" anchor="ctr" anchorCtr="0">
            <a:noAutofit/>
          </a:bodyPr>
          <a:lstStyle/>
          <a:p>
            <a:pPr marL="1041400" lvl="1" indent="-371094">
              <a:buClr>
                <a:srgbClr val="FF7F00"/>
              </a:buClr>
              <a:buSzPct val="100000"/>
            </a:pPr>
            <a:r>
              <a:rPr lang="es-419" sz="3600" dirty="0">
                <a:solidFill>
                  <a:srgbClr val="FF7F00"/>
                </a:solidFill>
                <a:latin typeface="Arial" charset="0"/>
                <a:ea typeface="Arial" charset="0"/>
                <a:cs typeface="Arial" charset="0"/>
                <a:sym typeface="Cabin"/>
              </a:rPr>
              <a:t>manejador</a:t>
            </a:r>
            <a:r>
              <a:rPr lang="es-419" sz="3600" dirty="0">
                <a:solidFill>
                  <a:schemeClr val="lt1"/>
                </a:solidFill>
                <a:latin typeface="Arial" charset="0"/>
                <a:ea typeface="Arial" charset="0"/>
                <a:cs typeface="Arial" charset="0"/>
                <a:sym typeface="Cabin"/>
              </a:rPr>
              <a:t> = </a:t>
            </a:r>
            <a:r>
              <a:rPr lang="es-419" sz="3600" dirty="0">
                <a:solidFill>
                  <a:srgbClr val="FF00FF"/>
                </a:solidFill>
                <a:latin typeface="Arial" charset="0"/>
                <a:ea typeface="Arial" charset="0"/>
                <a:cs typeface="Arial" charset="0"/>
                <a:sym typeface="Cabin"/>
              </a:rPr>
              <a:t>open</a:t>
            </a:r>
            <a:r>
              <a:rPr lang="es-419" sz="3600" dirty="0">
                <a:solidFill>
                  <a:schemeClr val="lt1"/>
                </a:solidFill>
                <a:latin typeface="Arial" charset="0"/>
                <a:ea typeface="Arial" charset="0"/>
                <a:cs typeface="Arial" charset="0"/>
                <a:sym typeface="Cabin"/>
              </a:rPr>
              <a:t>(</a:t>
            </a:r>
            <a:r>
              <a:rPr lang="es-419" sz="3600" dirty="0" err="1">
                <a:solidFill>
                  <a:srgbClr val="00FFFF"/>
                </a:solidFill>
                <a:latin typeface="Arial" charset="0"/>
                <a:ea typeface="Arial" charset="0"/>
                <a:cs typeface="Arial" charset="0"/>
                <a:sym typeface="Cabin"/>
              </a:rPr>
              <a:t>nombrearchivo</a:t>
            </a:r>
            <a:r>
              <a:rPr lang="es-419" sz="3600" dirty="0">
                <a:solidFill>
                  <a:schemeClr val="lt1"/>
                </a:solidFill>
                <a:latin typeface="Arial" charset="0"/>
                <a:ea typeface="Arial" charset="0"/>
                <a:cs typeface="Arial" charset="0"/>
                <a:sym typeface="Cabin"/>
              </a:rPr>
              <a:t>, </a:t>
            </a:r>
            <a:r>
              <a:rPr lang="es-419" sz="3600" dirty="0">
                <a:solidFill>
                  <a:srgbClr val="FFFF00"/>
                </a:solidFill>
                <a:latin typeface="Arial" charset="0"/>
                <a:ea typeface="Arial" charset="0"/>
                <a:cs typeface="Arial" charset="0"/>
                <a:sym typeface="Cabin"/>
              </a:rPr>
              <a:t>modo</a:t>
            </a:r>
            <a:r>
              <a:rPr lang="es-419" sz="3600" dirty="0">
                <a:solidFill>
                  <a:schemeClr val="lt1"/>
                </a:solidFill>
                <a:latin typeface="Arial" charset="0"/>
                <a:ea typeface="Arial" charset="0"/>
                <a:cs typeface="Arial" charset="0"/>
                <a:sym typeface="Cabin"/>
              </a:rPr>
              <a:t>)</a:t>
            </a:r>
            <a:endParaRPr lang="es-419" sz="3600" u="none" strike="noStrike" cap="none" dirty="0">
              <a:solidFill>
                <a:srgbClr val="FF7F00"/>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rgbClr val="FF7F00"/>
              </a:buClr>
              <a:buSzPct val="100000"/>
              <a:buFont typeface="Cabin"/>
            </a:pPr>
            <a:r>
              <a:rPr lang="es-419" sz="3600" u="none" strike="noStrike" cap="none" dirty="0">
                <a:solidFill>
                  <a:srgbClr val="FF7F00"/>
                </a:solidFill>
                <a:latin typeface="Arial" charset="0"/>
                <a:ea typeface="Arial" charset="0"/>
                <a:cs typeface="Arial" charset="0"/>
                <a:sym typeface="Cabin"/>
              </a:rPr>
              <a:t>retorna un manejador que se usa para manipular el archivo</a:t>
            </a:r>
          </a:p>
          <a:p>
            <a:pPr marL="1041400" marR="0" lvl="1" indent="-371094" algn="l" rtl="0">
              <a:lnSpc>
                <a:spcPct val="100000"/>
              </a:lnSpc>
              <a:spcBef>
                <a:spcPts val="3500"/>
              </a:spcBef>
              <a:spcAft>
                <a:spcPts val="0"/>
              </a:spcAft>
              <a:buClr>
                <a:srgbClr val="00FFFF"/>
              </a:buClr>
              <a:buSzPct val="100000"/>
              <a:buFont typeface="Cabin"/>
            </a:pPr>
            <a:r>
              <a:rPr lang="es-419" dirty="0" err="1">
                <a:solidFill>
                  <a:srgbClr val="00FFFF"/>
                </a:solidFill>
                <a:latin typeface="Arial" charset="0"/>
                <a:ea typeface="Arial" charset="0"/>
                <a:cs typeface="Arial" charset="0"/>
                <a:sym typeface="Cabin"/>
              </a:rPr>
              <a:t>nombrearchivo</a:t>
            </a:r>
            <a:r>
              <a:rPr lang="es-419" dirty="0">
                <a:solidFill>
                  <a:srgbClr val="00FFFF"/>
                </a:solidFill>
                <a:latin typeface="Arial" charset="0"/>
                <a:ea typeface="Arial" charset="0"/>
                <a:cs typeface="Arial" charset="0"/>
                <a:sym typeface="Cabin"/>
              </a:rPr>
              <a:t> es el nombre del archivo</a:t>
            </a:r>
            <a:endParaRPr lang="es-419" sz="3600" u="none" strike="noStrike" cap="none" dirty="0">
              <a:solidFill>
                <a:srgbClr val="00FFFF"/>
              </a:solidFill>
              <a:latin typeface="Arial" charset="0"/>
              <a:ea typeface="Arial" charset="0"/>
              <a:cs typeface="Arial" charset="0"/>
              <a:sym typeface="Cabin"/>
            </a:endParaRPr>
          </a:p>
          <a:p>
            <a:pPr marL="1041400" lvl="1" indent="-371094">
              <a:spcBef>
                <a:spcPts val="3500"/>
              </a:spcBef>
              <a:buClr>
                <a:srgbClr val="FFFF00"/>
              </a:buClr>
              <a:buSzPct val="100000"/>
              <a:buFont typeface="Cabin"/>
            </a:pPr>
            <a:r>
              <a:rPr lang="es-419" sz="3600" u="none" strike="noStrike" cap="none" dirty="0">
                <a:solidFill>
                  <a:srgbClr val="FFFF00"/>
                </a:solidFill>
                <a:latin typeface="Arial" charset="0"/>
                <a:ea typeface="Arial" charset="0"/>
                <a:cs typeface="Arial" charset="0"/>
                <a:sym typeface="Cabin"/>
              </a:rPr>
              <a:t>modo es opcional y debería ser 'r' si estamos planeando leer el archivo, </a:t>
            </a:r>
            <a:r>
              <a:rPr lang="es-419" dirty="0">
                <a:solidFill>
                  <a:srgbClr val="FFFF00"/>
                </a:solidFill>
                <a:latin typeface="Arial" charset="0"/>
                <a:ea typeface="Arial" charset="0"/>
                <a:cs typeface="Arial" charset="0"/>
                <a:sym typeface="Cabin"/>
              </a:rPr>
              <a:t>y 'w' </a:t>
            </a:r>
            <a:r>
              <a:rPr lang="es-419" sz="3600" u="none" strike="noStrike" cap="none" dirty="0">
                <a:solidFill>
                  <a:srgbClr val="FFFF00"/>
                </a:solidFill>
                <a:latin typeface="Arial" charset="0"/>
                <a:ea typeface="Arial" charset="0"/>
                <a:cs typeface="Arial" charset="0"/>
                <a:sym typeface="Cabin"/>
              </a:rPr>
              <a:t>si vamos a escribir al archivo</a:t>
            </a:r>
          </a:p>
        </p:txBody>
      </p:sp>
      <p:sp>
        <p:nvSpPr>
          <p:cNvPr id="248" name="Shape 248"/>
          <p:cNvSpPr txBox="1"/>
          <p:nvPr/>
        </p:nvSpPr>
        <p:spPr>
          <a:xfrm>
            <a:off x="10006184" y="2145932"/>
            <a:ext cx="58292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419" sz="3600" dirty="0" err="1">
                <a:solidFill>
                  <a:srgbClr val="FF7F00"/>
                </a:solidFill>
                <a:latin typeface="Arial" charset="0"/>
                <a:ea typeface="Arial" charset="0"/>
                <a:cs typeface="Arial" charset="0"/>
                <a:sym typeface="Cabin"/>
              </a:rPr>
              <a:t>m</a:t>
            </a:r>
            <a:r>
              <a:rPr lang="es-419" sz="3600" u="none" strike="noStrike" cap="none" dirty="0" err="1">
                <a:solidFill>
                  <a:srgbClr val="FF7F00"/>
                </a:solidFill>
                <a:latin typeface="Arial" charset="0"/>
                <a:ea typeface="Arial" charset="0"/>
                <a:cs typeface="Arial" charset="0"/>
                <a:sym typeface="Cabin"/>
              </a:rPr>
              <a:t>an_a</a:t>
            </a:r>
            <a:r>
              <a:rPr lang="es-419" sz="3600" u="none" strike="noStrike" cap="none" dirty="0">
                <a:solidFill>
                  <a:schemeClr val="lt1"/>
                </a:solidFill>
                <a:latin typeface="Arial" charset="0"/>
                <a:ea typeface="Arial" charset="0"/>
                <a:cs typeface="Arial" charset="0"/>
                <a:sym typeface="Cabin"/>
              </a:rPr>
              <a:t> = </a:t>
            </a:r>
            <a:r>
              <a:rPr lang="es-419" sz="3600" u="none" strike="noStrike" cap="none" dirty="0">
                <a:solidFill>
                  <a:srgbClr val="FF00FF"/>
                </a:solidFill>
                <a:latin typeface="Arial" charset="0"/>
                <a:ea typeface="Arial" charset="0"/>
                <a:cs typeface="Arial" charset="0"/>
                <a:sym typeface="Cabin"/>
              </a:rPr>
              <a:t>open</a:t>
            </a:r>
            <a:r>
              <a:rPr lang="es-419" sz="3600" u="none" strike="noStrike" cap="none" dirty="0">
                <a:solidFill>
                  <a:schemeClr val="lt1"/>
                </a:solidFill>
                <a:latin typeface="Arial" charset="0"/>
                <a:ea typeface="Arial" charset="0"/>
                <a:cs typeface="Arial" charset="0"/>
                <a:sym typeface="Cabin"/>
              </a:rPr>
              <a:t>('</a:t>
            </a:r>
            <a:r>
              <a:rPr lang="es-419" sz="3600" u="none" strike="noStrike" cap="none" dirty="0">
                <a:solidFill>
                  <a:srgbClr val="00FFFF"/>
                </a:solidFill>
                <a:latin typeface="Arial" charset="0"/>
                <a:ea typeface="Arial" charset="0"/>
                <a:cs typeface="Arial" charset="0"/>
                <a:sym typeface="Cabin"/>
              </a:rPr>
              <a:t>mbox.txt</a:t>
            </a:r>
            <a:r>
              <a:rPr lang="es-419" sz="3600" u="none" strike="noStrike" cap="none" dirty="0">
                <a:solidFill>
                  <a:schemeClr val="lt1"/>
                </a:solidFill>
                <a:latin typeface="Arial" charset="0"/>
                <a:ea typeface="Arial" charset="0"/>
                <a:cs typeface="Arial" charset="0"/>
                <a:sym typeface="Cabin"/>
              </a:rPr>
              <a:t>', '</a:t>
            </a:r>
            <a:r>
              <a:rPr lang="es-419" sz="3600" u="none" strike="noStrike" cap="none" dirty="0">
                <a:solidFill>
                  <a:srgbClr val="FFFF00"/>
                </a:solidFill>
                <a:latin typeface="Arial" charset="0"/>
                <a:ea typeface="Arial" charset="0"/>
                <a:cs typeface="Arial" charset="0"/>
                <a:sym typeface="Cabin"/>
              </a:rPr>
              <a:t>r</a:t>
            </a:r>
            <a:r>
              <a:rPr lang="es-419" sz="36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812800" y="1162439"/>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a:solidFill>
                  <a:srgbClr val="FFFF00"/>
                </a:solidFill>
                <a:latin typeface="Arial" charset="0"/>
                <a:ea typeface="Arial" charset="0"/>
                <a:cs typeface="Arial" charset="0"/>
                <a:sym typeface="Cabin"/>
              </a:rPr>
              <a:t>¿Qué es un Manejador</a:t>
            </a:r>
            <a:r>
              <a:rPr lang="es-419" sz="7600" u="none" strike="noStrike" cap="none">
                <a:solidFill>
                  <a:srgbClr val="FFFF00"/>
                </a:solidFill>
                <a:latin typeface="Arial" charset="0"/>
                <a:ea typeface="Arial" charset="0"/>
                <a:cs typeface="Arial" charset="0"/>
                <a:sym typeface="Cabin"/>
              </a:rPr>
              <a:t>?</a:t>
            </a:r>
          </a:p>
        </p:txBody>
      </p:sp>
      <p:sp>
        <p:nvSpPr>
          <p:cNvPr id="254" name="Shape 254"/>
          <p:cNvSpPr txBox="1"/>
          <p:nvPr/>
        </p:nvSpPr>
        <p:spPr>
          <a:xfrm>
            <a:off x="952500" y="2554275"/>
            <a:ext cx="14392275"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2800" b="1" i="0" u="none" strike="noStrike" cap="none">
                <a:solidFill>
                  <a:schemeClr val="lt1"/>
                </a:solidFill>
                <a:latin typeface="Courier New"/>
                <a:ea typeface="Courier New"/>
                <a:cs typeface="Courier New"/>
                <a:sym typeface="Courier New"/>
              </a:rPr>
              <a:t>&gt;&gt;&gt; </a:t>
            </a:r>
            <a:r>
              <a:rPr lang="es-419" sz="2800" b="1" i="0" u="none" strike="noStrike" cap="none">
                <a:solidFill>
                  <a:srgbClr val="00FF00"/>
                </a:solidFill>
                <a:latin typeface="Courier New"/>
                <a:ea typeface="Courier New"/>
                <a:cs typeface="Courier New"/>
                <a:sym typeface="Courier New"/>
              </a:rPr>
              <a:t>man_a</a:t>
            </a:r>
            <a:r>
              <a:rPr lang="es-419" sz="2800" b="1" i="0" u="none" strike="noStrike" cap="none">
                <a:solidFill>
                  <a:schemeClr val="lt1"/>
                </a:solidFill>
                <a:latin typeface="Courier New"/>
                <a:ea typeface="Courier New"/>
                <a:cs typeface="Courier New"/>
                <a:sym typeface="Courier New"/>
              </a:rPr>
              <a:t> = </a:t>
            </a:r>
            <a:r>
              <a:rPr lang="es-419" sz="2800" b="1" i="0" u="none" strike="noStrike" cap="none">
                <a:solidFill>
                  <a:srgbClr val="FF7F00"/>
                </a:solidFill>
                <a:latin typeface="Courier New"/>
                <a:ea typeface="Courier New"/>
                <a:cs typeface="Courier New"/>
                <a:sym typeface="Courier New"/>
              </a:rPr>
              <a:t>open</a:t>
            </a:r>
            <a:r>
              <a:rPr lang="es-419" sz="2800" b="1" i="0" u="none" strike="noStrike" cap="none">
                <a:solidFill>
                  <a:schemeClr val="lt1"/>
                </a:solidFill>
                <a:latin typeface="Courier New"/>
                <a:ea typeface="Courier New"/>
                <a:cs typeface="Courier New"/>
                <a:sym typeface="Courier New"/>
              </a:rPr>
              <a:t>(</a:t>
            </a:r>
            <a:r>
              <a:rPr lang="es-419" sz="2800" b="1" i="0" u="none" strike="noStrike" cap="none">
                <a:solidFill>
                  <a:srgbClr val="FF7F00"/>
                </a:solidFill>
                <a:latin typeface="Courier New"/>
                <a:ea typeface="Courier New"/>
                <a:cs typeface="Courier New"/>
                <a:sym typeface="Courier New"/>
              </a:rPr>
              <a:t>'mbox.txt'</a:t>
            </a:r>
            <a:r>
              <a:rPr lang="es-419" sz="2800" b="1" i="0" u="none" strike="noStrike" cap="none">
                <a:solidFill>
                  <a:schemeClr val="lt1"/>
                </a:solidFill>
                <a:latin typeface="Courier New"/>
                <a:ea typeface="Courier New"/>
                <a:cs typeface="Courier New"/>
                <a:sym typeface="Courier New"/>
              </a:rPr>
              <a:t>)</a:t>
            </a:r>
          </a:p>
          <a:p>
            <a:pPr>
              <a:buClr>
                <a:schemeClr val="lt1"/>
              </a:buClr>
              <a:buSzPct val="25000"/>
            </a:pPr>
            <a:r>
              <a:rPr lang="es-419" sz="2800" b="1" i="0" u="none" strike="noStrike" cap="none">
                <a:solidFill>
                  <a:schemeClr val="lt1"/>
                </a:solidFill>
                <a:latin typeface="Courier New"/>
                <a:ea typeface="Courier New"/>
                <a:cs typeface="Courier New"/>
                <a:sym typeface="Courier New"/>
              </a:rPr>
              <a:t>&gt;&gt;&gt; </a:t>
            </a:r>
            <a:r>
              <a:rPr lang="es-419" sz="2800" b="1" i="0" u="none" strike="noStrike" cap="none">
                <a:solidFill>
                  <a:srgbClr val="FFFF00"/>
                </a:solidFill>
                <a:latin typeface="Courier New"/>
                <a:ea typeface="Courier New"/>
                <a:cs typeface="Courier New"/>
                <a:sym typeface="Courier New"/>
              </a:rPr>
              <a:t>print(</a:t>
            </a:r>
            <a:r>
              <a:rPr lang="es-419" sz="2800" b="1" i="0" u="none" strike="noStrike" cap="none">
                <a:solidFill>
                  <a:srgbClr val="FF00FF"/>
                </a:solidFill>
                <a:latin typeface="Courier New"/>
                <a:ea typeface="Courier New"/>
                <a:cs typeface="Courier New"/>
                <a:sym typeface="Courier New"/>
              </a:rPr>
              <a:t>man_a</a:t>
            </a:r>
            <a:r>
              <a:rPr lang="es-419" sz="2800" b="1">
                <a:solidFill>
                  <a:srgbClr val="FFFF00"/>
                </a:solidFill>
                <a:latin typeface="Courier New"/>
                <a:ea typeface="Courier New"/>
                <a:cs typeface="Courier New"/>
                <a:sym typeface="Courier New"/>
              </a:rPr>
              <a:t>)</a:t>
            </a:r>
            <a:endParaRPr lang="es-419" sz="2800" b="1" i="0" u="none" strike="noStrike" cap="none">
              <a:solidFill>
                <a:srgbClr val="FF00FF"/>
              </a:solidFill>
              <a:latin typeface="Courier New"/>
              <a:ea typeface="Courier New"/>
              <a:cs typeface="Courier New"/>
              <a:sym typeface="Courier New"/>
            </a:endParaRPr>
          </a:p>
          <a:p>
            <a:pPr lvl="0">
              <a:buClr>
                <a:schemeClr val="lt1"/>
              </a:buClr>
              <a:buSzPct val="25000"/>
            </a:pPr>
            <a:r>
              <a:rPr lang="es-419" sz="2800" b="1">
                <a:solidFill>
                  <a:schemeClr val="lt1"/>
                </a:solidFill>
                <a:latin typeface="Courier New"/>
                <a:ea typeface="Courier New"/>
                <a:cs typeface="Courier New"/>
                <a:sym typeface="Courier New"/>
              </a:rPr>
              <a:t>&lt;_io.TextIOWrapper name='mbox.txt' mode='r' encoding='UTF-8'&gt;</a:t>
            </a:r>
            <a:endParaRPr lang="es-419" sz="2800" b="1" i="0" u="none" strike="noStrike" cap="none">
              <a:solidFill>
                <a:schemeClr val="lt1"/>
              </a:solidFill>
              <a:latin typeface="Courier New"/>
              <a:ea typeface="Courier New"/>
              <a:cs typeface="Courier New"/>
              <a:sym typeface="Courier New"/>
            </a:endParaRPr>
          </a:p>
        </p:txBody>
      </p:sp>
      <p:pic>
        <p:nvPicPr>
          <p:cNvPr id="2" name="Picture 1">
            <a:extLst>
              <a:ext uri="{FF2B5EF4-FFF2-40B4-BE49-F238E27FC236}">
                <a16:creationId xmlns:a16="http://schemas.microsoft.com/office/drawing/2014/main" id="{FBED7887-6842-480C-81C8-03B8334B187D}"/>
              </a:ext>
            </a:extLst>
          </p:cNvPr>
          <p:cNvPicPr>
            <a:picLocks noChangeAspect="1"/>
          </p:cNvPicPr>
          <p:nvPr/>
        </p:nvPicPr>
        <p:blipFill>
          <a:blip r:embed="rId3"/>
          <a:stretch>
            <a:fillRect/>
          </a:stretch>
        </p:blipFill>
        <p:spPr>
          <a:xfrm>
            <a:off x="7606723" y="4571999"/>
            <a:ext cx="7277100" cy="3648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a:solidFill>
                  <a:srgbClr val="FFFF00"/>
                </a:solidFill>
                <a:latin typeface="Arial" charset="0"/>
                <a:ea typeface="Arial" charset="0"/>
                <a:cs typeface="Arial" charset="0"/>
                <a:sym typeface="Cabin"/>
              </a:rPr>
              <a:t>Cuando un archivo no existe</a:t>
            </a:r>
          </a:p>
        </p:txBody>
      </p:sp>
      <p:sp>
        <p:nvSpPr>
          <p:cNvPr id="261" name="Shape 261"/>
          <p:cNvSpPr txBox="1"/>
          <p:nvPr/>
        </p:nvSpPr>
        <p:spPr>
          <a:xfrm>
            <a:off x="1422400" y="3076575"/>
            <a:ext cx="13533900" cy="2768700"/>
          </a:xfrm>
          <a:prstGeom prst="rect">
            <a:avLst/>
          </a:prstGeom>
          <a:noFill/>
          <a:ln>
            <a:noFill/>
          </a:ln>
        </p:spPr>
        <p:txBody>
          <a:bodyPr lIns="0" tIns="0" rIns="0" bIns="0" anchor="ctr" anchorCtr="0">
            <a:noAutofit/>
          </a:bodyPr>
          <a:lstStyle/>
          <a:p>
            <a:pPr lvl="0">
              <a:buClr>
                <a:schemeClr val="lt1"/>
              </a:buClr>
              <a:buSzPct val="25000"/>
            </a:pPr>
            <a:r>
              <a:rPr lang="es-419" sz="3600" b="1" i="0" u="none" strike="noStrike" cap="none" dirty="0">
                <a:solidFill>
                  <a:schemeClr val="lt1"/>
                </a:solidFill>
                <a:latin typeface="Courier New"/>
                <a:ea typeface="Courier New"/>
                <a:cs typeface="Courier New"/>
                <a:sym typeface="Courier New"/>
              </a:rPr>
              <a:t>&gt;&gt;&gt; </a:t>
            </a:r>
            <a:r>
              <a:rPr lang="es-419" sz="3600" b="1" i="0" u="none" strike="noStrike" cap="none" dirty="0" err="1">
                <a:solidFill>
                  <a:srgbClr val="00FF00"/>
                </a:solidFill>
                <a:latin typeface="Courier New"/>
                <a:ea typeface="Courier New"/>
                <a:cs typeface="Courier New"/>
                <a:sym typeface="Courier New"/>
              </a:rPr>
              <a:t>man_a</a:t>
            </a:r>
            <a:r>
              <a:rPr lang="es-419" sz="3600" b="1" i="0" u="none" strike="noStrike" cap="none" dirty="0">
                <a:solidFill>
                  <a:schemeClr val="lt1"/>
                </a:solidFill>
                <a:latin typeface="Courier New"/>
                <a:ea typeface="Courier New"/>
                <a:cs typeface="Courier New"/>
                <a:sym typeface="Courier New"/>
              </a:rPr>
              <a:t> = </a:t>
            </a:r>
            <a:r>
              <a:rPr lang="es-419" sz="3600" b="1" i="0" u="none" strike="noStrike" cap="none" dirty="0">
                <a:solidFill>
                  <a:srgbClr val="FF00FF"/>
                </a:solidFill>
                <a:latin typeface="Courier New"/>
                <a:ea typeface="Courier New"/>
                <a:cs typeface="Courier New"/>
                <a:sym typeface="Courier New"/>
              </a:rPr>
              <a:t>open</a:t>
            </a:r>
            <a:r>
              <a:rPr lang="es-419" sz="3600" b="1" i="0" u="none" strike="noStrike" cap="none" dirty="0">
                <a:solidFill>
                  <a:schemeClr val="lt1"/>
                </a:solidFill>
                <a:latin typeface="Courier New"/>
                <a:ea typeface="Courier New"/>
                <a:cs typeface="Courier New"/>
                <a:sym typeface="Courier New"/>
              </a:rPr>
              <a:t>(</a:t>
            </a:r>
            <a:r>
              <a:rPr lang="es-419" sz="3600" b="1" dirty="0">
                <a:solidFill>
                  <a:srgbClr val="FF7F00"/>
                </a:solidFill>
                <a:latin typeface="Courier New"/>
                <a:ea typeface="Courier New"/>
                <a:cs typeface="Courier New"/>
                <a:sym typeface="Courier New"/>
              </a:rPr>
              <a:t>'cosa</a:t>
            </a:r>
            <a:r>
              <a:rPr lang="es-419" sz="3600" b="1" i="0" u="none" strike="noStrike" cap="none" dirty="0">
                <a:solidFill>
                  <a:srgbClr val="FF7F00"/>
                </a:solidFill>
                <a:latin typeface="Courier New"/>
                <a:ea typeface="Courier New"/>
                <a:cs typeface="Courier New"/>
                <a:sym typeface="Courier New"/>
              </a:rPr>
              <a:t>.txt'</a:t>
            </a:r>
            <a:r>
              <a:rPr lang="es-419" sz="3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600" b="1" i="0" u="none" strike="noStrike" cap="none" dirty="0" err="1">
                <a:solidFill>
                  <a:schemeClr val="lt1"/>
                </a:solidFill>
                <a:latin typeface="Courier New"/>
                <a:ea typeface="Courier New"/>
                <a:cs typeface="Courier New"/>
                <a:sym typeface="Courier New"/>
              </a:rPr>
              <a:t>Traceback</a:t>
            </a:r>
            <a:r>
              <a:rPr lang="es-419" sz="3600" b="1" i="0" u="none" strike="noStrike" cap="none" dirty="0">
                <a:solidFill>
                  <a:schemeClr val="lt1"/>
                </a:solidFill>
                <a:latin typeface="Courier New"/>
                <a:ea typeface="Courier New"/>
                <a:cs typeface="Courier New"/>
                <a:sym typeface="Courier New"/>
              </a:rPr>
              <a:t> (</a:t>
            </a:r>
            <a:r>
              <a:rPr lang="es-419" sz="3600" b="1" i="0" u="none" strike="noStrike" cap="none" dirty="0" err="1">
                <a:solidFill>
                  <a:schemeClr val="lt1"/>
                </a:solidFill>
                <a:latin typeface="Courier New"/>
                <a:ea typeface="Courier New"/>
                <a:cs typeface="Courier New"/>
                <a:sym typeface="Courier New"/>
              </a:rPr>
              <a:t>most</a:t>
            </a:r>
            <a:r>
              <a:rPr lang="es-419" sz="3600" b="1" i="0" u="none" strike="noStrike" cap="none" dirty="0">
                <a:solidFill>
                  <a:schemeClr val="lt1"/>
                </a:solidFill>
                <a:latin typeface="Courier New"/>
                <a:ea typeface="Courier New"/>
                <a:cs typeface="Courier New"/>
                <a:sym typeface="Courier New"/>
              </a:rPr>
              <a:t> </a:t>
            </a:r>
            <a:r>
              <a:rPr lang="es-419" sz="3600" b="1" i="0" u="none" strike="noStrike" cap="none" dirty="0" err="1">
                <a:solidFill>
                  <a:schemeClr val="lt1"/>
                </a:solidFill>
                <a:latin typeface="Courier New"/>
                <a:ea typeface="Courier New"/>
                <a:cs typeface="Courier New"/>
                <a:sym typeface="Courier New"/>
              </a:rPr>
              <a:t>recent</a:t>
            </a:r>
            <a:r>
              <a:rPr lang="es-419" sz="3600" b="1" i="0" u="none" strike="noStrike" cap="none" dirty="0">
                <a:solidFill>
                  <a:schemeClr val="lt1"/>
                </a:solidFill>
                <a:latin typeface="Courier New"/>
                <a:ea typeface="Courier New"/>
                <a:cs typeface="Courier New"/>
                <a:sym typeface="Courier New"/>
              </a:rPr>
              <a:t> </a:t>
            </a:r>
            <a:r>
              <a:rPr lang="es-419" sz="3600" b="1" i="0" u="none" strike="noStrike" cap="none" dirty="0" err="1">
                <a:solidFill>
                  <a:schemeClr val="lt1"/>
                </a:solidFill>
                <a:latin typeface="Courier New"/>
                <a:ea typeface="Courier New"/>
                <a:cs typeface="Courier New"/>
                <a:sym typeface="Courier New"/>
              </a:rPr>
              <a:t>call</a:t>
            </a:r>
            <a:r>
              <a:rPr lang="es-419" sz="3600" b="1" i="0" u="none" strike="noStrike" cap="none" dirty="0">
                <a:solidFill>
                  <a:schemeClr val="lt1"/>
                </a:solidFill>
                <a:latin typeface="Courier New"/>
                <a:ea typeface="Courier New"/>
                <a:cs typeface="Courier New"/>
                <a:sym typeface="Courier New"/>
              </a:rPr>
              <a:t> </a:t>
            </a:r>
            <a:r>
              <a:rPr lang="es-419" sz="3600" b="1" i="0" u="none" strike="noStrike" cap="none" dirty="0" err="1">
                <a:solidFill>
                  <a:schemeClr val="lt1"/>
                </a:solidFill>
                <a:latin typeface="Courier New"/>
                <a:ea typeface="Courier New"/>
                <a:cs typeface="Courier New"/>
                <a:sym typeface="Courier New"/>
              </a:rPr>
              <a:t>last</a:t>
            </a:r>
            <a:r>
              <a:rPr lang="es-419" sz="3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600" b="1" i="0" u="none" strike="noStrike" cap="none" dirty="0">
                <a:solidFill>
                  <a:schemeClr val="lt1"/>
                </a:solidFill>
                <a:latin typeface="Courier New"/>
                <a:ea typeface="Courier New"/>
                <a:cs typeface="Courier New"/>
                <a:sym typeface="Courier New"/>
              </a:rPr>
              <a:t>  File "&lt;</a:t>
            </a:r>
            <a:r>
              <a:rPr lang="es-419" sz="3600" b="1" i="0" u="none" strike="noStrike" cap="none" dirty="0" err="1">
                <a:solidFill>
                  <a:schemeClr val="lt1"/>
                </a:solidFill>
                <a:latin typeface="Courier New"/>
                <a:ea typeface="Courier New"/>
                <a:cs typeface="Courier New"/>
                <a:sym typeface="Courier New"/>
              </a:rPr>
              <a:t>stdin</a:t>
            </a:r>
            <a:r>
              <a:rPr lang="es-419" sz="3600" b="1" i="0" u="none" strike="noStrike" cap="none" dirty="0">
                <a:solidFill>
                  <a:schemeClr val="lt1"/>
                </a:solidFill>
                <a:latin typeface="Courier New"/>
                <a:ea typeface="Courier New"/>
                <a:cs typeface="Courier New"/>
                <a:sym typeface="Courier New"/>
              </a:rPr>
              <a:t>&gt;", line 1, in &lt;module&gt;</a:t>
            </a:r>
          </a:p>
          <a:p>
            <a:pPr lvl="0">
              <a:buClr>
                <a:schemeClr val="lt1"/>
              </a:buClr>
              <a:buSzPct val="25000"/>
            </a:pPr>
            <a:r>
              <a:rPr lang="es-419" sz="3600" b="1" dirty="0" err="1">
                <a:solidFill>
                  <a:schemeClr val="lt1"/>
                </a:solidFill>
                <a:latin typeface="Courier New"/>
                <a:ea typeface="Courier New"/>
                <a:cs typeface="Courier New"/>
                <a:sym typeface="Courier New"/>
              </a:rPr>
              <a:t>FileNotFoundError</a:t>
            </a:r>
            <a:r>
              <a:rPr lang="es-419" sz="3600" b="1" dirty="0">
                <a:solidFill>
                  <a:schemeClr val="lt1"/>
                </a:solidFill>
                <a:latin typeface="Courier New"/>
                <a:ea typeface="Courier New"/>
                <a:cs typeface="Courier New"/>
                <a:sym typeface="Courier New"/>
              </a:rPr>
              <a:t>: [</a:t>
            </a:r>
            <a:r>
              <a:rPr lang="es-419" sz="3600" b="1" dirty="0" err="1">
                <a:solidFill>
                  <a:schemeClr val="lt1"/>
                </a:solidFill>
                <a:latin typeface="Courier New"/>
                <a:ea typeface="Courier New"/>
                <a:cs typeface="Courier New"/>
                <a:sym typeface="Courier New"/>
              </a:rPr>
              <a:t>Errno</a:t>
            </a:r>
            <a:r>
              <a:rPr lang="es-419" sz="3600" b="1" dirty="0">
                <a:solidFill>
                  <a:schemeClr val="lt1"/>
                </a:solidFill>
                <a:latin typeface="Courier New"/>
                <a:ea typeface="Courier New"/>
                <a:cs typeface="Courier New"/>
                <a:sym typeface="Courier New"/>
              </a:rPr>
              <a:t> 2] </a:t>
            </a:r>
            <a:r>
              <a:rPr lang="es-419" sz="3600" b="1" i="0" u="none" strike="noStrike" cap="none" dirty="0">
                <a:solidFill>
                  <a:srgbClr val="FF7F00"/>
                </a:solidFill>
                <a:latin typeface="Courier New"/>
                <a:ea typeface="Courier New"/>
                <a:cs typeface="Courier New"/>
                <a:sym typeface="Courier New"/>
              </a:rPr>
              <a:t>No </a:t>
            </a:r>
            <a:r>
              <a:rPr lang="es-419" sz="3600" b="1" i="0" u="none" strike="noStrike" cap="none" dirty="0" err="1">
                <a:solidFill>
                  <a:srgbClr val="FF7F00"/>
                </a:solidFill>
                <a:latin typeface="Courier New"/>
                <a:ea typeface="Courier New"/>
                <a:cs typeface="Courier New"/>
                <a:sym typeface="Courier New"/>
              </a:rPr>
              <a:t>such</a:t>
            </a:r>
            <a:r>
              <a:rPr lang="es-419" sz="3600" b="1" i="0" u="none" strike="noStrike" cap="none" dirty="0">
                <a:solidFill>
                  <a:srgbClr val="FF7F00"/>
                </a:solidFill>
                <a:latin typeface="Courier New"/>
                <a:ea typeface="Courier New"/>
                <a:cs typeface="Courier New"/>
                <a:sym typeface="Courier New"/>
              </a:rPr>
              <a:t> file </a:t>
            </a:r>
            <a:r>
              <a:rPr lang="es-419" sz="3600" b="1" i="0" u="none" strike="noStrike" cap="none" dirty="0" err="1">
                <a:solidFill>
                  <a:srgbClr val="FF7F00"/>
                </a:solidFill>
                <a:latin typeface="Courier New"/>
                <a:ea typeface="Courier New"/>
                <a:cs typeface="Courier New"/>
                <a:sym typeface="Courier New"/>
              </a:rPr>
              <a:t>or</a:t>
            </a:r>
            <a:r>
              <a:rPr lang="es-419" sz="3600" b="1" i="0" u="none" strike="noStrike" cap="none" dirty="0">
                <a:solidFill>
                  <a:srgbClr val="FF7F00"/>
                </a:solidFill>
                <a:latin typeface="Courier New"/>
                <a:ea typeface="Courier New"/>
                <a:cs typeface="Courier New"/>
                <a:sym typeface="Courier New"/>
              </a:rPr>
              <a:t> </a:t>
            </a:r>
            <a:r>
              <a:rPr lang="es-419" sz="3600" b="1" i="0" u="none" strike="noStrike" cap="none" dirty="0" err="1">
                <a:solidFill>
                  <a:srgbClr val="FF7F00"/>
                </a:solidFill>
                <a:latin typeface="Courier New"/>
                <a:ea typeface="Courier New"/>
                <a:cs typeface="Courier New"/>
                <a:sym typeface="Courier New"/>
              </a:rPr>
              <a:t>directory</a:t>
            </a:r>
            <a:r>
              <a:rPr lang="es-419" sz="3600" b="1" dirty="0">
                <a:solidFill>
                  <a:srgbClr val="FF7F00"/>
                </a:solidFill>
                <a:latin typeface="Courier New"/>
                <a:ea typeface="Courier New"/>
                <a:cs typeface="Courier New"/>
                <a:sym typeface="Courier New"/>
              </a:rPr>
              <a:t>: 'cosa</a:t>
            </a:r>
            <a:r>
              <a:rPr lang="es-419" sz="3600" b="1" i="0" u="none" strike="noStrike" cap="none" dirty="0">
                <a:solidFill>
                  <a:srgbClr val="FF7F00"/>
                </a:solidFill>
                <a:latin typeface="Courier New"/>
                <a:ea typeface="Courier New"/>
                <a:cs typeface="Courier New"/>
                <a:sym typeface="Courier New"/>
              </a:rPr>
              <a:t>.txt'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7600" u="none" strike="noStrike" cap="none">
                <a:solidFill>
                  <a:srgbClr val="FFFF00"/>
                </a:solidFill>
                <a:latin typeface="Arial" charset="0"/>
                <a:ea typeface="Arial" charset="0"/>
                <a:cs typeface="Arial" charset="0"/>
                <a:sym typeface="Cabin"/>
              </a:rPr>
              <a:t>El carácter Salto De Línea</a:t>
            </a:r>
          </a:p>
        </p:txBody>
      </p:sp>
      <p:sp>
        <p:nvSpPr>
          <p:cNvPr id="267" name="Shape 267"/>
          <p:cNvSpPr txBox="1">
            <a:spLocks noGrp="1"/>
          </p:cNvSpPr>
          <p:nvPr>
            <p:ph idx="1"/>
          </p:nvPr>
        </p:nvSpPr>
        <p:spPr>
          <a:xfrm>
            <a:off x="714740" y="1800269"/>
            <a:ext cx="7459663"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419" sz="3600" b="0" u="none" strike="noStrike" cap="none" dirty="0">
                <a:solidFill>
                  <a:schemeClr val="lt1"/>
                </a:solidFill>
                <a:latin typeface="Arial" charset="0"/>
                <a:ea typeface="Arial" charset="0"/>
                <a:cs typeface="Arial" charset="0"/>
                <a:sym typeface="Cabin"/>
              </a:rPr>
              <a:t>Utilizamos un carácter especial llamado “</a:t>
            </a:r>
            <a:r>
              <a:rPr lang="es-419" sz="3600" b="0" u="none" strike="noStrike" cap="none" dirty="0">
                <a:solidFill>
                  <a:srgbClr val="00FFFF"/>
                </a:solidFill>
                <a:latin typeface="Arial" charset="0"/>
                <a:ea typeface="Arial" charset="0"/>
                <a:cs typeface="Arial" charset="0"/>
                <a:sym typeface="Cabin"/>
              </a:rPr>
              <a:t>salto de línea</a:t>
            </a:r>
            <a:r>
              <a:rPr lang="es-419" sz="3600" b="0" dirty="0">
                <a:solidFill>
                  <a:schemeClr val="lt1"/>
                </a:solidFill>
                <a:latin typeface="Arial" charset="0"/>
                <a:ea typeface="Arial" charset="0"/>
                <a:cs typeface="Arial" charset="0"/>
                <a:sym typeface="Cabin"/>
              </a:rPr>
              <a:t>” para indicar cuando una línea termina</a:t>
            </a:r>
            <a:endParaRPr lang="es-419" sz="3600" b="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s-419" sz="3600" b="0" u="none" strike="noStrike" cap="none" dirty="0">
                <a:solidFill>
                  <a:schemeClr val="lt1"/>
                </a:solidFill>
                <a:latin typeface="Arial" charset="0"/>
                <a:ea typeface="Arial" charset="0"/>
                <a:cs typeface="Arial" charset="0"/>
                <a:sym typeface="Cabin"/>
              </a:rPr>
              <a:t>Es representado como </a:t>
            </a:r>
            <a:r>
              <a:rPr lang="es-419" sz="3600" b="0" u="none" strike="noStrike" cap="none" dirty="0">
                <a:solidFill>
                  <a:srgbClr val="00FFFF"/>
                </a:solidFill>
                <a:latin typeface="Arial" charset="0"/>
                <a:ea typeface="Arial" charset="0"/>
                <a:cs typeface="Arial" charset="0"/>
                <a:sym typeface="Cabin"/>
              </a:rPr>
              <a:t>\n</a:t>
            </a:r>
            <a:r>
              <a:rPr lang="es-419" sz="3600" b="0" u="none" strike="noStrike" cap="none" dirty="0">
                <a:solidFill>
                  <a:schemeClr val="lt1"/>
                </a:solidFill>
                <a:latin typeface="Arial" charset="0"/>
                <a:ea typeface="Arial" charset="0"/>
                <a:cs typeface="Arial" charset="0"/>
                <a:sym typeface="Cabin"/>
              </a:rPr>
              <a:t> en las cadenas </a:t>
            </a:r>
          </a:p>
          <a:p>
            <a:pPr marL="749300" marR="0" lvl="0" indent="-371094" algn="l" rtl="0">
              <a:lnSpc>
                <a:spcPct val="100000"/>
              </a:lnSpc>
              <a:spcBef>
                <a:spcPts val="3500"/>
              </a:spcBef>
              <a:spcAft>
                <a:spcPts val="0"/>
              </a:spcAft>
              <a:buClr>
                <a:srgbClr val="00FFFF"/>
              </a:buClr>
              <a:buSzPct val="100000"/>
              <a:buFont typeface="Cabin"/>
              <a:buChar char="•"/>
            </a:pPr>
            <a:r>
              <a:rPr lang="es-419" sz="3600" b="0" dirty="0">
                <a:solidFill>
                  <a:srgbClr val="00FFFF"/>
                </a:solidFill>
                <a:latin typeface="Arial" charset="0"/>
                <a:ea typeface="Arial" charset="0"/>
                <a:cs typeface="Arial" charset="0"/>
                <a:sym typeface="Cabin"/>
              </a:rPr>
              <a:t>Salto de Línea</a:t>
            </a:r>
            <a:r>
              <a:rPr lang="es-419" sz="3600" b="0" u="none" strike="noStrike" cap="none" dirty="0">
                <a:solidFill>
                  <a:schemeClr val="lt1"/>
                </a:solidFill>
                <a:latin typeface="Arial" charset="0"/>
                <a:ea typeface="Arial" charset="0"/>
                <a:cs typeface="Arial" charset="0"/>
                <a:sym typeface="Cabin"/>
              </a:rPr>
              <a:t> sigue siendo un solo carácter - no dos</a:t>
            </a:r>
          </a:p>
        </p:txBody>
      </p:sp>
      <p:sp>
        <p:nvSpPr>
          <p:cNvPr id="268" name="Shape 268"/>
          <p:cNvSpPr txBox="1"/>
          <p:nvPr/>
        </p:nvSpPr>
        <p:spPr>
          <a:xfrm>
            <a:off x="9294500" y="2651705"/>
            <a:ext cx="6691499" cy="5245499"/>
          </a:xfrm>
          <a:prstGeom prst="rect">
            <a:avLst/>
          </a:prstGeom>
          <a:noFill/>
          <a:ln>
            <a:noFill/>
          </a:ln>
        </p:spPr>
        <p:txBody>
          <a:bodyPr lIns="0" tIns="0" rIns="0" bIns="0" anchor="ctr" anchorCtr="0">
            <a:noAutofit/>
          </a:bodyPr>
          <a:lstStyle/>
          <a:p>
            <a:pPr lvl="0">
              <a:buClr>
                <a:schemeClr val="lt1"/>
              </a:buClr>
              <a:buSzPct val="25000"/>
            </a:pPr>
            <a:r>
              <a:rPr lang="es-419" sz="3000" b="1" i="0" u="none" strike="noStrike" cap="none" dirty="0">
                <a:solidFill>
                  <a:schemeClr val="lt1"/>
                </a:solidFill>
                <a:latin typeface="Courier New"/>
                <a:ea typeface="Courier New"/>
                <a:cs typeface="Courier New"/>
                <a:sym typeface="Courier New"/>
              </a:rPr>
              <a:t>&gt;&gt;&gt; </a:t>
            </a:r>
            <a:r>
              <a:rPr lang="es-419" sz="3000" b="1" i="0" u="none" strike="noStrike" cap="none" dirty="0">
                <a:solidFill>
                  <a:srgbClr val="00FF00"/>
                </a:solidFill>
                <a:latin typeface="Courier New"/>
                <a:ea typeface="Courier New"/>
                <a:cs typeface="Courier New"/>
                <a:sym typeface="Courier New"/>
              </a:rPr>
              <a:t>cosa</a:t>
            </a:r>
            <a:r>
              <a:rPr lang="es-419" sz="3000" b="1" i="0" u="none" strike="noStrike" cap="none" dirty="0">
                <a:solidFill>
                  <a:schemeClr val="lt1"/>
                </a:solidFill>
                <a:latin typeface="Courier New"/>
                <a:ea typeface="Courier New"/>
                <a:cs typeface="Courier New"/>
                <a:sym typeface="Courier New"/>
              </a:rPr>
              <a:t> = </a:t>
            </a:r>
            <a:r>
              <a:rPr lang="es-419" sz="3000" b="1" dirty="0">
                <a:solidFill>
                  <a:schemeClr val="lt1"/>
                </a:solidFill>
                <a:latin typeface="Courier New"/>
                <a:ea typeface="Courier New"/>
                <a:cs typeface="Courier New"/>
                <a:sym typeface="Courier New"/>
              </a:rPr>
              <a:t>'</a:t>
            </a:r>
            <a:r>
              <a:rPr lang="es-419" sz="3000" b="1" i="0" u="none" strike="noStrike" cap="none" dirty="0">
                <a:solidFill>
                  <a:schemeClr val="lt1"/>
                </a:solidFill>
                <a:latin typeface="Courier New"/>
                <a:ea typeface="Courier New"/>
                <a:cs typeface="Courier New"/>
                <a:sym typeface="Courier New"/>
              </a:rPr>
              <a:t>¡Hola</a:t>
            </a:r>
            <a:r>
              <a:rPr lang="es-419" sz="3000" b="1" i="0" u="none" strike="noStrike" cap="none" dirty="0">
                <a:solidFill>
                  <a:srgbClr val="00FFFF"/>
                </a:solidFill>
                <a:latin typeface="Courier New"/>
                <a:ea typeface="Courier New"/>
                <a:cs typeface="Courier New"/>
                <a:sym typeface="Courier New"/>
              </a:rPr>
              <a:t>\</a:t>
            </a:r>
            <a:r>
              <a:rPr lang="es-419" sz="3000" b="1" i="0" u="none" strike="noStrike" cap="none" dirty="0" err="1">
                <a:solidFill>
                  <a:srgbClr val="00FFFF"/>
                </a:solidFill>
                <a:latin typeface="Courier New"/>
                <a:ea typeface="Courier New"/>
                <a:cs typeface="Courier New"/>
                <a:sym typeface="Courier New"/>
              </a:rPr>
              <a:t>n</a:t>
            </a:r>
            <a:r>
              <a:rPr lang="es-419" sz="3000" b="1" dirty="0" err="1">
                <a:solidFill>
                  <a:schemeClr val="lt1"/>
                </a:solidFill>
                <a:latin typeface="Courier New"/>
                <a:ea typeface="Courier New"/>
                <a:cs typeface="Courier New"/>
                <a:sym typeface="Courier New"/>
              </a:rPr>
              <a:t>Mundo</a:t>
            </a:r>
            <a:r>
              <a:rPr lang="es-419" sz="3000" b="1" i="0" u="none" strike="noStrike" cap="none" dirty="0">
                <a:solidFill>
                  <a:schemeClr val="lt1"/>
                </a:solidFill>
                <a:latin typeface="Courier New"/>
                <a:ea typeface="Courier New"/>
                <a:cs typeface="Courier New"/>
                <a:sym typeface="Courier New"/>
              </a:rPr>
              <a:t>!</a:t>
            </a:r>
            <a:r>
              <a:rPr lang="es-419" sz="30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&gt;&gt;&gt; </a:t>
            </a:r>
            <a:r>
              <a:rPr lang="es-419" sz="3000" b="1" i="0" u="none" strike="noStrike" cap="none" dirty="0">
                <a:solidFill>
                  <a:srgbClr val="00FF00"/>
                </a:solidFill>
                <a:latin typeface="Courier New"/>
                <a:ea typeface="Courier New"/>
                <a:cs typeface="Courier New"/>
                <a:sym typeface="Courier New"/>
              </a:rPr>
              <a:t>cosa</a:t>
            </a:r>
          </a:p>
          <a:p>
            <a:pPr lvl="0">
              <a:buClr>
                <a:schemeClr val="lt1"/>
              </a:buClr>
              <a:buSzPct val="25000"/>
            </a:pPr>
            <a:r>
              <a:rPr lang="es-419" sz="3000" b="1" dirty="0">
                <a:solidFill>
                  <a:schemeClr val="lt1"/>
                </a:solidFill>
                <a:latin typeface="Courier New"/>
                <a:ea typeface="Courier New"/>
                <a:cs typeface="Courier New"/>
                <a:sym typeface="Courier New"/>
              </a:rPr>
              <a:t>'¡Hola</a:t>
            </a:r>
            <a:r>
              <a:rPr lang="es-419" sz="3000" b="1" dirty="0">
                <a:solidFill>
                  <a:srgbClr val="00FFFF"/>
                </a:solidFill>
                <a:latin typeface="Courier New"/>
                <a:ea typeface="Courier New"/>
                <a:cs typeface="Courier New"/>
                <a:sym typeface="Courier New"/>
              </a:rPr>
              <a:t>\</a:t>
            </a:r>
            <a:r>
              <a:rPr lang="es-419" sz="3000" b="1" dirty="0" err="1">
                <a:solidFill>
                  <a:srgbClr val="00FFFF"/>
                </a:solidFill>
                <a:latin typeface="Courier New"/>
                <a:ea typeface="Courier New"/>
                <a:cs typeface="Courier New"/>
                <a:sym typeface="Courier New"/>
              </a:rPr>
              <a:t>n</a:t>
            </a:r>
            <a:r>
              <a:rPr lang="es-419" sz="3000" b="1" dirty="0" err="1">
                <a:solidFill>
                  <a:schemeClr val="lt1"/>
                </a:solidFill>
                <a:latin typeface="Courier New"/>
                <a:ea typeface="Courier New"/>
                <a:cs typeface="Courier New"/>
                <a:sym typeface="Courier New"/>
              </a:rPr>
              <a:t>Mundo</a:t>
            </a:r>
            <a:r>
              <a:rPr lang="es-419" sz="3000" b="1" dirty="0">
                <a:solidFill>
                  <a:schemeClr val="lt1"/>
                </a:solidFill>
                <a:latin typeface="Courier New"/>
                <a:ea typeface="Courier New"/>
                <a:cs typeface="Courier New"/>
                <a:sym typeface="Courier New"/>
              </a:rPr>
              <a:t>!'</a:t>
            </a:r>
          </a:p>
          <a:p>
            <a:pPr lvl="0">
              <a:buClr>
                <a:schemeClr val="lt1"/>
              </a:buClr>
              <a:buSzPct val="25000"/>
            </a:pPr>
            <a:r>
              <a:rPr lang="es-419" sz="3000" b="1" i="0" u="none" strike="noStrike" cap="none" dirty="0">
                <a:solidFill>
                  <a:schemeClr val="lt1"/>
                </a:solidFill>
                <a:latin typeface="Courier New"/>
                <a:ea typeface="Courier New"/>
                <a:cs typeface="Courier New"/>
                <a:sym typeface="Courier New"/>
              </a:rPr>
              <a:t>&gt;&gt;&gt; </a:t>
            </a:r>
            <a:r>
              <a:rPr lang="es-419" sz="3000" b="1" i="0" u="none" strike="noStrike" cap="none" dirty="0" err="1">
                <a:solidFill>
                  <a:srgbClr val="FFFF00"/>
                </a:solidFill>
                <a:latin typeface="Courier New"/>
                <a:ea typeface="Courier New"/>
                <a:cs typeface="Courier New"/>
                <a:sym typeface="Courier New"/>
              </a:rPr>
              <a:t>print</a:t>
            </a:r>
            <a:r>
              <a:rPr lang="es-419" sz="3000" b="1" dirty="0">
                <a:solidFill>
                  <a:schemeClr val="lt1"/>
                </a:solidFill>
                <a:latin typeface="Courier New"/>
                <a:ea typeface="Courier New"/>
                <a:cs typeface="Courier New"/>
                <a:sym typeface="Courier New"/>
              </a:rPr>
              <a:t>(</a:t>
            </a:r>
            <a:r>
              <a:rPr lang="es-419" sz="3000" b="1" i="0" u="none" strike="noStrike" cap="none" dirty="0">
                <a:solidFill>
                  <a:srgbClr val="00FF00"/>
                </a:solidFill>
                <a:latin typeface="Courier New"/>
                <a:ea typeface="Courier New"/>
                <a:cs typeface="Courier New"/>
                <a:sym typeface="Courier New"/>
              </a:rPr>
              <a:t>cosa</a:t>
            </a:r>
            <a:r>
              <a:rPr lang="es-419"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¡Hola</a:t>
            </a:r>
          </a:p>
          <a:p>
            <a:pPr marL="0" marR="0" lvl="0" indent="0" algn="l" rtl="0">
              <a:lnSpc>
                <a:spcPct val="100000"/>
              </a:lnSpc>
              <a:spcBef>
                <a:spcPts val="0"/>
              </a:spcBef>
              <a:spcAft>
                <a:spcPts val="0"/>
              </a:spcAft>
              <a:buClr>
                <a:schemeClr val="lt1"/>
              </a:buClr>
              <a:buSzPct val="25000"/>
              <a:buFont typeface="Cabin"/>
              <a:buNone/>
            </a:pPr>
            <a:r>
              <a:rPr lang="es-419" sz="3000" b="1" dirty="0">
                <a:solidFill>
                  <a:schemeClr val="lt1"/>
                </a:solidFill>
                <a:latin typeface="Courier New"/>
                <a:ea typeface="Courier New"/>
                <a:cs typeface="Courier New"/>
                <a:sym typeface="Courier New"/>
              </a:rPr>
              <a:t>Mundo</a:t>
            </a:r>
            <a:r>
              <a:rPr lang="es-419"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&gt;&gt;&gt; </a:t>
            </a:r>
            <a:r>
              <a:rPr lang="es-419" sz="3000" b="1" i="0" u="none" strike="noStrike" cap="none" dirty="0">
                <a:solidFill>
                  <a:srgbClr val="00FF00"/>
                </a:solidFill>
                <a:latin typeface="Courier New"/>
                <a:ea typeface="Courier New"/>
                <a:cs typeface="Courier New"/>
                <a:sym typeface="Courier New"/>
              </a:rPr>
              <a:t>cosa</a:t>
            </a:r>
            <a:r>
              <a:rPr lang="es-419" sz="3000" b="1" i="0" u="none" strike="noStrike" cap="none" dirty="0">
                <a:solidFill>
                  <a:schemeClr val="lt1"/>
                </a:solidFill>
                <a:latin typeface="Courier New"/>
                <a:ea typeface="Courier New"/>
                <a:cs typeface="Courier New"/>
                <a:sym typeface="Courier New"/>
              </a:rPr>
              <a:t> = 'X</a:t>
            </a:r>
            <a:r>
              <a:rPr lang="es-419" sz="3000" b="1" i="0" u="none" strike="noStrike" cap="none" dirty="0">
                <a:solidFill>
                  <a:srgbClr val="00FFFF"/>
                </a:solidFill>
                <a:latin typeface="Courier New"/>
                <a:ea typeface="Courier New"/>
                <a:cs typeface="Courier New"/>
                <a:sym typeface="Courier New"/>
              </a:rPr>
              <a:t>\</a:t>
            </a:r>
            <a:r>
              <a:rPr lang="es-419" sz="3000" b="1" i="0" u="none" strike="noStrike" cap="none" dirty="0" err="1">
                <a:solidFill>
                  <a:srgbClr val="00FFFF"/>
                </a:solidFill>
                <a:latin typeface="Courier New"/>
                <a:ea typeface="Courier New"/>
                <a:cs typeface="Courier New"/>
                <a:sym typeface="Courier New"/>
              </a:rPr>
              <a:t>n</a:t>
            </a:r>
            <a:r>
              <a:rPr lang="es-419" sz="3000" b="1" i="0" u="none" strike="noStrike" cap="none" dirty="0" err="1">
                <a:solidFill>
                  <a:schemeClr val="lt1"/>
                </a:solidFill>
                <a:latin typeface="Courier New"/>
                <a:ea typeface="Courier New"/>
                <a:cs typeface="Courier New"/>
                <a:sym typeface="Courier New"/>
              </a:rPr>
              <a:t>Y</a:t>
            </a:r>
            <a:r>
              <a:rPr lang="es-419" sz="30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&gt;&gt;&gt; </a:t>
            </a:r>
            <a:r>
              <a:rPr lang="es-419" sz="3000" b="1" i="0" u="none" strike="noStrike" cap="none" dirty="0" err="1">
                <a:solidFill>
                  <a:srgbClr val="FFFF00"/>
                </a:solidFill>
                <a:latin typeface="Courier New"/>
                <a:ea typeface="Courier New"/>
                <a:cs typeface="Courier New"/>
                <a:sym typeface="Courier New"/>
              </a:rPr>
              <a:t>print</a:t>
            </a:r>
            <a:r>
              <a:rPr lang="es-419" sz="3000" b="1" dirty="0">
                <a:solidFill>
                  <a:schemeClr val="lt1"/>
                </a:solidFill>
                <a:latin typeface="Courier New"/>
                <a:ea typeface="Courier New"/>
                <a:cs typeface="Courier New"/>
                <a:sym typeface="Courier New"/>
              </a:rPr>
              <a:t>(</a:t>
            </a:r>
            <a:r>
              <a:rPr lang="es-419" sz="3000" b="1" i="0" u="none" strike="noStrike" cap="none" dirty="0">
                <a:solidFill>
                  <a:srgbClr val="00FF00"/>
                </a:solidFill>
                <a:latin typeface="Courier New"/>
                <a:ea typeface="Courier New"/>
                <a:cs typeface="Courier New"/>
                <a:sym typeface="Courier New"/>
              </a:rPr>
              <a:t>cosa</a:t>
            </a:r>
            <a:r>
              <a:rPr lang="es-419"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X</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Y</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&gt;&gt;&gt; </a:t>
            </a:r>
            <a:r>
              <a:rPr lang="es-419" sz="3000" b="1" i="0" u="none" strike="noStrike" cap="none" dirty="0" err="1">
                <a:solidFill>
                  <a:srgbClr val="FF00FF"/>
                </a:solidFill>
                <a:latin typeface="Courier New"/>
                <a:ea typeface="Courier New"/>
                <a:cs typeface="Courier New"/>
                <a:sym typeface="Courier New"/>
              </a:rPr>
              <a:t>len</a:t>
            </a:r>
            <a:r>
              <a:rPr lang="es-419" sz="3000" b="1" i="0" u="none" strike="noStrike" cap="none" dirty="0">
                <a:solidFill>
                  <a:schemeClr val="lt1"/>
                </a:solidFill>
                <a:latin typeface="Courier New"/>
                <a:ea typeface="Courier New"/>
                <a:cs typeface="Courier New"/>
                <a:sym typeface="Courier New"/>
              </a:rPr>
              <a:t>(</a:t>
            </a:r>
            <a:r>
              <a:rPr lang="es-419" sz="3000" b="1" i="0" u="none" strike="noStrike" cap="none" dirty="0">
                <a:solidFill>
                  <a:srgbClr val="00FF00"/>
                </a:solidFill>
                <a:latin typeface="Courier New"/>
                <a:ea typeface="Courier New"/>
                <a:cs typeface="Courier New"/>
                <a:sym typeface="Courier New"/>
              </a:rPr>
              <a:t>cosa</a:t>
            </a:r>
            <a:r>
              <a:rPr lang="es-419"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7600" u="none" strike="noStrike" cap="none" dirty="0">
                <a:solidFill>
                  <a:srgbClr val="FFFF00"/>
                </a:solidFill>
                <a:latin typeface="Arial" charset="0"/>
                <a:ea typeface="Arial" charset="0"/>
                <a:cs typeface="Arial" charset="0"/>
                <a:sym typeface="Cabin"/>
              </a:rPr>
              <a:t>Procesamiento de Archivos</a:t>
            </a:r>
          </a:p>
        </p:txBody>
      </p:sp>
      <p:sp>
        <p:nvSpPr>
          <p:cNvPr id="274" name="Shape 274"/>
          <p:cNvSpPr txBox="1">
            <a:spLocks noGrp="1"/>
          </p:cNvSpPr>
          <p:nvPr>
            <p:ph idx="1"/>
          </p:nvPr>
        </p:nvSpPr>
        <p:spPr>
          <a:xfrm>
            <a:off x="1155700" y="2170621"/>
            <a:ext cx="14583064" cy="13335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s-419" sz="3600" b="0" u="none" strike="noStrike" cap="none" dirty="0">
                <a:solidFill>
                  <a:schemeClr val="lt1"/>
                </a:solidFill>
                <a:latin typeface="Arial" charset="0"/>
                <a:ea typeface="Arial" charset="0"/>
                <a:cs typeface="Arial" charset="0"/>
                <a:sym typeface="Cabin"/>
              </a:rPr>
              <a:t>Un </a:t>
            </a:r>
            <a:r>
              <a:rPr lang="es-419" sz="3600" b="0" dirty="0">
                <a:solidFill>
                  <a:schemeClr val="lt1"/>
                </a:solidFill>
                <a:latin typeface="Arial" charset="0"/>
                <a:ea typeface="Arial" charset="0"/>
                <a:cs typeface="Arial" charset="0"/>
                <a:sym typeface="Cabin"/>
              </a:rPr>
              <a:t>archivo de texto puede ser pensado como una secuencia de líneas</a:t>
            </a:r>
            <a:endParaRPr lang="es-419" sz="3600" b="0" u="none" strike="noStrike" cap="none" dirty="0">
              <a:solidFill>
                <a:schemeClr val="lt1"/>
              </a:solidFill>
              <a:latin typeface="Arial" charset="0"/>
              <a:ea typeface="Arial" charset="0"/>
              <a:cs typeface="Arial" charset="0"/>
              <a:sym typeface="Cabin"/>
            </a:endParaRPr>
          </a:p>
        </p:txBody>
      </p:sp>
      <p:sp>
        <p:nvSpPr>
          <p:cNvPr id="275" name="Shape 275"/>
          <p:cNvSpPr txBox="1"/>
          <p:nvPr/>
        </p:nvSpPr>
        <p:spPr>
          <a:xfrm>
            <a:off x="1851475" y="3451900"/>
            <a:ext cx="130109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From stephen.marquard@uct.ac.za Sat Jan  5 09:14:16 2008</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Return-Path: &lt;postmaster@collab.sakaiproject.org&gt;</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Date: Sat, 5 Jan 2008 09:12:18 -0500</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To: source@collab.sakaiproject.org</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From: stephen.marquard@uct.ac.za</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Subject: [sakai] svn commit: r39772 - content/branches/</a:t>
            </a:r>
          </a:p>
          <a:p>
            <a:pPr marL="0" marR="0" lvl="0" indent="0" algn="l" rtl="0">
              <a:lnSpc>
                <a:spcPct val="100000"/>
              </a:lnSpc>
              <a:spcBef>
                <a:spcPts val="0"/>
              </a:spcBef>
              <a:spcAft>
                <a:spcPts val="0"/>
              </a:spcAft>
              <a:buClr>
                <a:srgbClr val="FF00FF"/>
              </a:buClr>
              <a:buFont typeface="Cabin"/>
              <a:buNone/>
            </a:pPr>
            <a:endParaRPr lang="es-419" sz="2400" b="1">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Details:</a:t>
            </a:r>
            <a:r>
              <a:rPr lang="es-419" sz="2400" b="1">
                <a:solidFill>
                  <a:srgbClr val="FF00FF"/>
                </a:solidFill>
                <a:latin typeface="Courier New"/>
                <a:ea typeface="Courier New"/>
                <a:cs typeface="Courier New"/>
                <a:sym typeface="Courier New"/>
              </a:rPr>
              <a:t> </a:t>
            </a:r>
            <a:r>
              <a:rPr lang="es-419" sz="2400" b="1" i="0" u="none" strike="noStrike" cap="none">
                <a:solidFill>
                  <a:srgbClr val="FF00FF"/>
                </a:solidFill>
                <a:latin typeface="Courier New"/>
                <a:ea typeface="Courier New"/>
                <a:cs typeface="Courier New"/>
                <a:sym typeface="Courier New"/>
              </a:rPr>
              <a:t>http://source.sakaiproject.org/viewsvn/?view=rev&amp;rev=39772</a:t>
            </a:r>
          </a:p>
        </p:txBody>
      </p:sp>
    </p:spTree>
  </p:cSld>
  <p:clrMapOvr>
    <a:masterClrMapping/>
  </p:clrMapOvr>
</p:sld>
</file>

<file path=ppt/theme/theme1.xml><?xml version="1.0" encoding="utf-8"?>
<a:theme xmlns:a="http://schemas.openxmlformats.org/drawingml/2006/main" name="071215_powerpoint_template_b">
  <a:themeElements>
    <a:clrScheme name="Custom 4">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0B9999"/>
      </a:hlink>
      <a:folHlink>
        <a:srgbClr val="128887"/>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139</TotalTime>
  <Words>977</Words>
  <Application>Microsoft Office PowerPoint</Application>
  <PresentationFormat>Custom</PresentationFormat>
  <Paragraphs>95</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Cabin</vt:lpstr>
      <vt:lpstr>Courier New</vt:lpstr>
      <vt:lpstr>Georgia</vt:lpstr>
      <vt:lpstr>Gill Sans SemiBold</vt:lpstr>
      <vt:lpstr>Lucida Grande</vt:lpstr>
      <vt:lpstr>071215_powerpoint_template_b</vt:lpstr>
      <vt:lpstr>Lectura de Archivos</vt:lpstr>
      <vt:lpstr>PowerPoint Presentation</vt:lpstr>
      <vt:lpstr>Procesamiento de Archivos</vt:lpstr>
      <vt:lpstr>Abriendo un Archivo</vt:lpstr>
      <vt:lpstr>Utilizando open()</vt:lpstr>
      <vt:lpstr>¿Qué es un Manejador?</vt:lpstr>
      <vt:lpstr>Cuando un archivo no existe</vt:lpstr>
      <vt:lpstr>El carácter Salto De Línea</vt:lpstr>
      <vt:lpstr>Procesamiento de Archivos</vt:lpstr>
      <vt:lpstr>Procesamiento de Archivos</vt:lpstr>
      <vt:lpstr>Leyendo Archivos en Python…</vt:lpstr>
      <vt:lpstr>Agradecimientos / Contribuciones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Files</dc:title>
  <cp:lastModifiedBy>Juan Carlos Pérez Castellanos</cp:lastModifiedBy>
  <cp:revision>46</cp:revision>
  <dcterms:modified xsi:type="dcterms:W3CDTF">2020-04-11T21:30:49Z</dcterms:modified>
</cp:coreProperties>
</file>