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15"/>
  </p:notes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86" r:id="rId1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54" autoAdjust="0"/>
    <p:restoredTop sz="86750" autoAdjust="0"/>
  </p:normalViewPr>
  <p:slideViewPr>
    <p:cSldViewPr snapToGrid="0" snapToObjects="1">
      <p:cViewPr varScale="1">
        <p:scale>
          <a:sx n="56" d="100"/>
          <a:sy n="56" d="100"/>
        </p:scale>
        <p:origin x="154" y="58"/>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52953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33718"/>
            <a:ext cx="13932000" cy="17061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60140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Top_Bar_Background.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2" name="TextBox 11"/>
          <p:cNvSpPr txBox="1"/>
          <p:nvPr userDrawn="1"/>
        </p:nvSpPr>
        <p:spPr>
          <a:xfrm>
            <a:off x="160716" y="114157"/>
            <a:ext cx="1999265" cy="446276"/>
          </a:xfrm>
          <a:prstGeom prst="rect">
            <a:avLst/>
          </a:prstGeom>
          <a:noFill/>
        </p:spPr>
        <p:txBody>
          <a:bodyPr wrap="none" rtlCol="0">
            <a:spAutoFit/>
          </a:bodyPr>
          <a:lstStyle/>
          <a:p>
            <a:r>
              <a:rPr lang="en-US" sz="2300" dirty="0">
                <a:solidFill>
                  <a:srgbClr val="FFFFFF"/>
                </a:solidFill>
                <a:latin typeface="Lucida Grande"/>
                <a:cs typeface="Lucida Grande"/>
              </a:rPr>
              <a:t>Files – Part 2</a:t>
            </a:r>
          </a:p>
        </p:txBody>
      </p:sp>
      <p:sp>
        <p:nvSpPr>
          <p:cNvPr id="13" name="TextBox 12"/>
          <p:cNvSpPr txBox="1"/>
          <p:nvPr userDrawn="1"/>
        </p:nvSpPr>
        <p:spPr>
          <a:xfrm>
            <a:off x="13602247" y="33546"/>
            <a:ext cx="1595309" cy="615553"/>
          </a:xfrm>
          <a:prstGeom prst="rect">
            <a:avLst/>
          </a:prstGeom>
          <a:noFill/>
        </p:spPr>
        <p:txBody>
          <a:bodyPr wrap="none" rtlCol="0">
            <a:spAutoFit/>
          </a:bodyPr>
          <a:lstStyle/>
          <a:p>
            <a:pPr algn="ctr"/>
            <a:r>
              <a:rPr lang="en-US" sz="1700" b="0" dirty="0">
                <a:solidFill>
                  <a:schemeClr val="bg1"/>
                </a:solidFill>
                <a:latin typeface="Georgia"/>
                <a:cs typeface="Georgia"/>
              </a:rPr>
              <a:t>PYTHON</a:t>
            </a:r>
            <a:r>
              <a:rPr lang="en-US" sz="1700" baseline="0" dirty="0">
                <a:solidFill>
                  <a:schemeClr val="bg1"/>
                </a:solidFill>
                <a:latin typeface="Georgia"/>
                <a:cs typeface="Georgia"/>
              </a:rPr>
              <a:t> FOR</a:t>
            </a:r>
          </a:p>
          <a:p>
            <a:pPr algn="ctr"/>
            <a:r>
              <a:rPr lang="en-US" sz="1700" baseline="0" dirty="0">
                <a:solidFill>
                  <a:schemeClr val="bg1"/>
                </a:solidFill>
                <a:latin typeface="Georgia"/>
                <a:cs typeface="Georgia"/>
              </a:rPr>
              <a:t>EVERYBODY</a:t>
            </a:r>
            <a:endParaRPr lang="en-US" sz="1700" dirty="0">
              <a:solidFill>
                <a:schemeClr val="bg1"/>
              </a:solidFill>
              <a:latin typeface="Georgia"/>
              <a:cs typeface="Georgia"/>
            </a:endParaRPr>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04" r:id="rId10"/>
    <p:sldLayoutId id="2147483705" r:id="rId11"/>
    <p:sldLayoutId id="2147483716" r:id="rId12"/>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open.umich.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32012" y="905084"/>
            <a:ext cx="1539181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7600" u="none" strike="noStrike" cap="none" dirty="0">
                <a:solidFill>
                  <a:srgbClr val="FFFF00"/>
                </a:solidFill>
                <a:latin typeface="Arial" charset="0"/>
                <a:ea typeface="Arial" charset="0"/>
                <a:cs typeface="Arial" charset="0"/>
                <a:sym typeface="Cabin"/>
              </a:rPr>
              <a:t>Manejador de Archivos como una Secuencia</a:t>
            </a:r>
          </a:p>
        </p:txBody>
      </p:sp>
      <p:sp>
        <p:nvSpPr>
          <p:cNvPr id="288" name="Shape 288"/>
          <p:cNvSpPr txBox="1">
            <a:spLocks noGrp="1"/>
          </p:cNvSpPr>
          <p:nvPr>
            <p:ph idx="1"/>
          </p:nvPr>
        </p:nvSpPr>
        <p:spPr>
          <a:xfrm>
            <a:off x="317559" y="2903471"/>
            <a:ext cx="775585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419" sz="3400" b="0" dirty="0">
                <a:solidFill>
                  <a:schemeClr val="lt1"/>
                </a:solidFill>
                <a:latin typeface="Arial" charset="0"/>
                <a:ea typeface="Arial" charset="0"/>
                <a:cs typeface="Arial" charset="0"/>
                <a:sym typeface="Cabin"/>
              </a:rPr>
              <a:t>Un</a:t>
            </a:r>
            <a:r>
              <a:rPr lang="es-419" sz="3400" b="0" u="none" strike="noStrike" cap="none" dirty="0">
                <a:solidFill>
                  <a:schemeClr val="lt1"/>
                </a:solidFill>
                <a:latin typeface="Arial" charset="0"/>
                <a:ea typeface="Arial" charset="0"/>
                <a:cs typeface="Arial" charset="0"/>
                <a:sym typeface="Cabin"/>
              </a:rPr>
              <a:t> </a:t>
            </a:r>
            <a:r>
              <a:rPr lang="es-419" sz="3400" b="0" dirty="0">
                <a:solidFill>
                  <a:srgbClr val="FF7F00"/>
                </a:solidFill>
                <a:latin typeface="Arial" charset="0"/>
                <a:ea typeface="Arial" charset="0"/>
                <a:cs typeface="Arial" charset="0"/>
                <a:sym typeface="Cabin"/>
              </a:rPr>
              <a:t>manejador de archivos</a:t>
            </a:r>
            <a:r>
              <a:rPr lang="es-419" sz="3400" b="0" u="none" strike="noStrike" cap="none" dirty="0">
                <a:solidFill>
                  <a:schemeClr val="lt1"/>
                </a:solidFill>
                <a:latin typeface="Arial" charset="0"/>
                <a:ea typeface="Arial" charset="0"/>
                <a:cs typeface="Arial" charset="0"/>
                <a:sym typeface="Cabin"/>
              </a:rPr>
              <a:t> </a:t>
            </a:r>
            <a:r>
              <a:rPr lang="es-419" sz="3400" b="0" dirty="0">
                <a:solidFill>
                  <a:schemeClr val="lt1"/>
                </a:solidFill>
                <a:latin typeface="Arial" charset="0"/>
                <a:ea typeface="Arial" charset="0"/>
                <a:cs typeface="Arial" charset="0"/>
                <a:sym typeface="Cabin"/>
              </a:rPr>
              <a:t>abierto en modo de lectura puede ser tratado como una</a:t>
            </a:r>
            <a:r>
              <a:rPr lang="es-419" sz="3400" b="0" u="none" strike="noStrike" cap="none" dirty="0">
                <a:solidFill>
                  <a:schemeClr val="lt1"/>
                </a:solidFill>
                <a:latin typeface="Arial" charset="0"/>
                <a:ea typeface="Arial" charset="0"/>
                <a:cs typeface="Arial" charset="0"/>
                <a:sym typeface="Cabin"/>
              </a:rPr>
              <a:t> </a:t>
            </a:r>
            <a:r>
              <a:rPr lang="es-419" sz="3400" b="0" u="none" strike="noStrike" cap="none" dirty="0">
                <a:solidFill>
                  <a:srgbClr val="00FFFF"/>
                </a:solidFill>
                <a:latin typeface="Arial" charset="0"/>
                <a:ea typeface="Arial" charset="0"/>
                <a:cs typeface="Arial" charset="0"/>
                <a:sym typeface="Cabin"/>
              </a:rPr>
              <a:t>secuencia</a:t>
            </a:r>
            <a:r>
              <a:rPr lang="es-419" sz="3400" b="0" u="none" strike="noStrike" cap="none" dirty="0">
                <a:solidFill>
                  <a:schemeClr val="lt1"/>
                </a:solidFill>
                <a:latin typeface="Arial" charset="0"/>
                <a:ea typeface="Arial" charset="0"/>
                <a:cs typeface="Arial" charset="0"/>
                <a:sym typeface="Cabin"/>
              </a:rPr>
              <a:t> de cadenas donde cada </a:t>
            </a:r>
            <a:r>
              <a:rPr lang="es-MX" sz="3400" b="0" u="none" strike="noStrike" cap="none" dirty="0">
                <a:solidFill>
                  <a:schemeClr val="lt1"/>
                </a:solidFill>
                <a:latin typeface="Arial" charset="0"/>
                <a:ea typeface="Arial" charset="0"/>
                <a:cs typeface="Arial" charset="0"/>
                <a:sym typeface="Cabin"/>
              </a:rPr>
              <a:t>línea en el archivo es una cadena en la secuencia</a:t>
            </a:r>
            <a:endParaRPr lang="es-419" sz="3400" b="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Podemos usar la sentencia </a:t>
            </a:r>
            <a:r>
              <a:rPr lang="es-419" sz="3400" b="0" u="none" strike="noStrike" cap="none" dirty="0" err="1">
                <a:solidFill>
                  <a:srgbClr val="FFFF00"/>
                </a:solidFill>
                <a:latin typeface="Arial" charset="0"/>
                <a:ea typeface="Arial" charset="0"/>
                <a:cs typeface="Arial" charset="0"/>
                <a:sym typeface="Cabin"/>
              </a:rPr>
              <a:t>for</a:t>
            </a:r>
            <a:r>
              <a:rPr lang="es-419" sz="3400" b="0" u="none" strike="noStrike" cap="none" dirty="0">
                <a:solidFill>
                  <a:srgbClr val="00FF00"/>
                </a:solidFill>
                <a:latin typeface="Arial" charset="0"/>
                <a:ea typeface="Arial" charset="0"/>
                <a:cs typeface="Arial" charset="0"/>
                <a:sym typeface="Cabin"/>
              </a:rPr>
              <a:t> </a:t>
            </a:r>
            <a:r>
              <a:rPr lang="es-419" sz="3400" b="0" dirty="0">
                <a:solidFill>
                  <a:schemeClr val="lt1"/>
                </a:solidFill>
                <a:latin typeface="Arial" charset="0"/>
                <a:ea typeface="Arial" charset="0"/>
                <a:cs typeface="Arial" charset="0"/>
                <a:sym typeface="Cabin"/>
              </a:rPr>
              <a:t>para iterar a través de una </a:t>
            </a:r>
            <a:r>
              <a:rPr lang="es-419" sz="3400" b="0" u="none" strike="noStrike" cap="none" dirty="0">
                <a:solidFill>
                  <a:srgbClr val="00FFFF"/>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Recuerda - una </a:t>
            </a:r>
            <a:r>
              <a:rPr lang="es-419" sz="3400" b="0" u="none" strike="noStrike" cap="none" dirty="0">
                <a:solidFill>
                  <a:srgbClr val="00FFFF"/>
                </a:solidFill>
                <a:latin typeface="Arial" charset="0"/>
                <a:ea typeface="Arial" charset="0"/>
                <a:cs typeface="Arial" charset="0"/>
                <a:sym typeface="Cabin"/>
              </a:rPr>
              <a:t>secuencia</a:t>
            </a:r>
            <a:r>
              <a:rPr lang="es-419" sz="3400" b="0" u="none" strike="noStrike" cap="none" dirty="0">
                <a:solidFill>
                  <a:schemeClr val="lt1"/>
                </a:solidFill>
                <a:latin typeface="Arial" charset="0"/>
                <a:ea typeface="Arial" charset="0"/>
                <a:cs typeface="Arial" charset="0"/>
                <a:sym typeface="Cabin"/>
              </a:rPr>
              <a:t> es un conjunto ordenado</a:t>
            </a:r>
          </a:p>
        </p:txBody>
      </p:sp>
      <p:sp>
        <p:nvSpPr>
          <p:cNvPr id="289" name="Shape 289"/>
          <p:cNvSpPr txBox="1"/>
          <p:nvPr/>
        </p:nvSpPr>
        <p:spPr>
          <a:xfrm>
            <a:off x="8740084" y="3277501"/>
            <a:ext cx="7198357"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s-419" sz="3400" b="1" i="0" u="none" strike="noStrike" cap="none" dirty="0" err="1">
                <a:solidFill>
                  <a:srgbClr val="FF7F00"/>
                </a:solidFill>
                <a:latin typeface="Courier New"/>
                <a:ea typeface="Courier New"/>
                <a:cs typeface="Courier New"/>
                <a:sym typeface="Courier New"/>
              </a:rPr>
              <a:t>archivox</a:t>
            </a:r>
            <a:r>
              <a:rPr lang="es-419" sz="3400" b="1" i="0" u="none" strike="noStrike" cap="none" dirty="0">
                <a:solidFill>
                  <a:schemeClr val="lt1"/>
                </a:solidFill>
                <a:latin typeface="Courier New"/>
                <a:ea typeface="Courier New"/>
                <a:cs typeface="Courier New"/>
                <a:sym typeface="Courier New"/>
              </a:rPr>
              <a:t> = </a:t>
            </a:r>
            <a:r>
              <a:rPr lang="es-419" sz="3400" b="1" i="0" u="none" strike="noStrike" cap="none" dirty="0">
                <a:solidFill>
                  <a:srgbClr val="FF00FF"/>
                </a:solidFill>
                <a:latin typeface="Courier New"/>
                <a:ea typeface="Courier New"/>
                <a:cs typeface="Courier New"/>
                <a:sym typeface="Courier New"/>
              </a:rPr>
              <a:t>open</a:t>
            </a:r>
            <a:r>
              <a:rPr lang="es-419" sz="3400" b="1" i="0" u="none" strike="noStrike" cap="none" dirty="0">
                <a:solidFill>
                  <a:schemeClr val="lt1"/>
                </a:solidFill>
                <a:latin typeface="Courier New"/>
                <a:ea typeface="Courier New"/>
                <a:cs typeface="Courier New"/>
                <a:sym typeface="Courier New"/>
              </a:rPr>
              <a:t>('mbox.txt')</a:t>
            </a:r>
          </a:p>
          <a:p>
            <a:pPr lvl="0">
              <a:buClr>
                <a:srgbClr val="FFFF00"/>
              </a:buClr>
              <a:buSzPct val="25000"/>
            </a:pPr>
            <a:r>
              <a:rPr lang="es-419" sz="3400" b="1" i="0" u="none" strike="noStrike" cap="none" dirty="0" err="1">
                <a:solidFill>
                  <a:srgbClr val="FFFF00"/>
                </a:solidFill>
                <a:latin typeface="Courier New"/>
                <a:ea typeface="Courier New"/>
                <a:cs typeface="Courier New"/>
                <a:sym typeface="Courier New"/>
              </a:rPr>
              <a:t>for</a:t>
            </a:r>
            <a:r>
              <a:rPr lang="es-419" sz="3400" b="1" i="0" u="none" strike="noStrike" cap="none" dirty="0">
                <a:solidFill>
                  <a:srgbClr val="00FF00"/>
                </a:solidFill>
                <a:latin typeface="Courier New"/>
                <a:ea typeface="Courier New"/>
                <a:cs typeface="Courier New"/>
                <a:sym typeface="Courier New"/>
              </a:rPr>
              <a:t> queso</a:t>
            </a:r>
            <a:r>
              <a:rPr lang="es-419" sz="3400" b="1" i="0" u="none" strike="noStrike" cap="none" dirty="0">
                <a:solidFill>
                  <a:schemeClr val="lt1"/>
                </a:solidFill>
                <a:latin typeface="Courier New"/>
                <a:ea typeface="Courier New"/>
                <a:cs typeface="Courier New"/>
                <a:sym typeface="Courier New"/>
              </a:rPr>
              <a:t> </a:t>
            </a:r>
            <a:r>
              <a:rPr lang="es-419" sz="3400" b="1" i="0" u="none" strike="noStrike" cap="none" dirty="0">
                <a:solidFill>
                  <a:srgbClr val="FFFF00"/>
                </a:solidFill>
                <a:latin typeface="Courier New"/>
                <a:ea typeface="Courier New"/>
                <a:cs typeface="Courier New"/>
                <a:sym typeface="Courier New"/>
              </a:rPr>
              <a:t>in</a:t>
            </a:r>
            <a:r>
              <a:rPr lang="es-419" sz="3400" b="1" i="0" u="none" strike="noStrike" cap="none" dirty="0">
                <a:solidFill>
                  <a:schemeClr val="lt1"/>
                </a:solidFill>
                <a:latin typeface="Courier New"/>
                <a:ea typeface="Courier New"/>
                <a:cs typeface="Courier New"/>
                <a:sym typeface="Courier New"/>
              </a:rPr>
              <a:t> </a:t>
            </a:r>
            <a:r>
              <a:rPr lang="es-419" sz="3400" b="1" dirty="0" err="1">
                <a:solidFill>
                  <a:srgbClr val="FF7F00"/>
                </a:solidFill>
                <a:latin typeface="Courier New"/>
                <a:ea typeface="Courier New"/>
                <a:cs typeface="Courier New"/>
                <a:sym typeface="Courier New"/>
              </a:rPr>
              <a:t>archivox</a:t>
            </a:r>
            <a:r>
              <a:rPr lang="es-419" sz="3400" b="1" dirty="0">
                <a:solidFill>
                  <a:srgbClr val="FF7F00"/>
                </a:solidFill>
                <a:latin typeface="Courier New"/>
                <a:ea typeface="Courier New"/>
                <a:cs typeface="Courier New"/>
                <a:sym typeface="Courier New"/>
              </a:rPr>
              <a:t> </a:t>
            </a:r>
            <a:r>
              <a:rPr lang="es-419" sz="3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400" b="1" dirty="0">
                <a:solidFill>
                  <a:schemeClr val="lt1"/>
                </a:solidFill>
                <a:latin typeface="Courier New"/>
                <a:ea typeface="Courier New"/>
                <a:cs typeface="Courier New"/>
                <a:sym typeface="Courier New"/>
              </a:rPr>
              <a:t>    </a:t>
            </a:r>
            <a:r>
              <a:rPr lang="es-419" sz="3400" b="1" i="0" u="none" strike="noStrike" cap="none" dirty="0" err="1">
                <a:solidFill>
                  <a:srgbClr val="FFFF00"/>
                </a:solidFill>
                <a:latin typeface="Courier New"/>
                <a:ea typeface="Courier New"/>
                <a:cs typeface="Courier New"/>
                <a:sym typeface="Courier New"/>
              </a:rPr>
              <a:t>print</a:t>
            </a:r>
            <a:r>
              <a:rPr lang="es-419" sz="3400" b="1" dirty="0">
                <a:solidFill>
                  <a:schemeClr val="lt1"/>
                </a:solidFill>
                <a:latin typeface="Courier New"/>
                <a:ea typeface="Courier New"/>
                <a:cs typeface="Courier New"/>
                <a:sym typeface="Courier New"/>
              </a:rPr>
              <a:t>(</a:t>
            </a:r>
            <a:r>
              <a:rPr lang="es-419" sz="3400" b="1" i="0" u="none" strike="noStrike" cap="none" dirty="0">
                <a:solidFill>
                  <a:srgbClr val="00FF00"/>
                </a:solidFill>
                <a:latin typeface="Courier New"/>
                <a:ea typeface="Courier New"/>
                <a:cs typeface="Courier New"/>
                <a:sym typeface="Courier New"/>
              </a:rPr>
              <a:t>queso</a:t>
            </a:r>
            <a:r>
              <a:rPr lang="es-419" sz="34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735150" y="1439366"/>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Solicitar Nombre de Archivo</a:t>
            </a:r>
          </a:p>
        </p:txBody>
      </p:sp>
      <p:sp>
        <p:nvSpPr>
          <p:cNvPr id="356" name="Shape 356"/>
          <p:cNvSpPr txBox="1"/>
          <p:nvPr/>
        </p:nvSpPr>
        <p:spPr>
          <a:xfrm>
            <a:off x="800975" y="1231876"/>
            <a:ext cx="10514725" cy="3398850"/>
          </a:xfrm>
          <a:prstGeom prst="rect">
            <a:avLst/>
          </a:prstGeom>
          <a:noFill/>
          <a:ln>
            <a:noFill/>
          </a:ln>
        </p:spPr>
        <p:txBody>
          <a:bodyPr lIns="0" tIns="0" rIns="0" bIns="0" anchor="ctr" anchorCtr="0">
            <a:noAutofit/>
          </a:bodyPr>
          <a:lstStyle/>
          <a:p>
            <a:pPr lvl="0">
              <a:buClr>
                <a:srgbClr val="00FF00"/>
              </a:buClr>
              <a:buSzPct val="25000"/>
            </a:pP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rgbClr val="00FF00"/>
                </a:solidFill>
                <a:latin typeface="Courier New"/>
                <a:ea typeface="Courier New"/>
                <a:cs typeface="Courier New"/>
                <a:sym typeface="Courier New"/>
              </a:rPr>
              <a:t> </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00FF"/>
                </a:solidFill>
                <a:latin typeface="Courier New"/>
                <a:ea typeface="Courier New"/>
                <a:cs typeface="Courier New"/>
                <a:sym typeface="Courier New"/>
              </a:rPr>
              <a:t>input</a:t>
            </a:r>
            <a:r>
              <a:rPr lang="es-419" sz="2400" b="1" dirty="0">
                <a:solidFill>
                  <a:schemeClr val="lt1"/>
                </a:solidFill>
                <a:latin typeface="Courier New"/>
                <a:ea typeface="Courier New"/>
                <a:cs typeface="Courier New"/>
                <a:sym typeface="Courier New"/>
              </a:rPr>
              <a:t>('Ingresa </a:t>
            </a:r>
            <a:r>
              <a:rPr lang="es-419" sz="2400" b="1" i="0" u="none" strike="noStrike" cap="none" dirty="0">
                <a:solidFill>
                  <a:schemeClr val="lt1"/>
                </a:solidFill>
                <a:latin typeface="Courier New"/>
                <a:ea typeface="Courier New"/>
                <a:cs typeface="Courier New"/>
                <a:sym typeface="Courier New"/>
              </a:rPr>
              <a:t>un nombre </a:t>
            </a:r>
            <a:r>
              <a:rPr lang="es-419" sz="2400" b="1" dirty="0">
                <a:solidFill>
                  <a:schemeClr val="lt1"/>
                </a:solidFill>
                <a:latin typeface="Courier New"/>
                <a:ea typeface="Courier New"/>
                <a:cs typeface="Courier New"/>
                <a:sym typeface="Courier New"/>
              </a:rPr>
              <a:t>de archivo:  ')</a:t>
            </a:r>
            <a:endParaRPr lang="es-419" sz="24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FF00"/>
              </a:buClr>
              <a:buSzPct val="25000"/>
              <a:buFont typeface="Cabin"/>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Subject</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+ 1</a:t>
            </a:r>
          </a:p>
          <a:p>
            <a:pPr lvl="0">
              <a:buClr>
                <a:srgbClr val="FFFF00"/>
              </a:buClr>
              <a:buSzPct val="25000"/>
            </a:pP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('Había', </a:t>
            </a:r>
            <a:r>
              <a:rPr lang="es-419" sz="2400" b="1" i="0" u="none" strike="noStrike" cap="none" dirty="0">
                <a:solidFill>
                  <a:srgbClr val="00FF00"/>
                </a:solidFill>
                <a:latin typeface="Courier New"/>
                <a:ea typeface="Courier New"/>
                <a:cs typeface="Courier New"/>
                <a:sym typeface="Courier New"/>
              </a:rPr>
              <a:t>contador</a:t>
            </a:r>
            <a:r>
              <a:rPr lang="es-419" sz="2400" b="1" dirty="0">
                <a:solidFill>
                  <a:schemeClr val="lt1"/>
                </a:solidFill>
                <a:latin typeface="Courier New"/>
                <a:ea typeface="Courier New"/>
                <a:cs typeface="Courier New"/>
                <a:sym typeface="Courier New"/>
              </a:rPr>
              <a:t>, 'líneas </a:t>
            </a:r>
            <a:r>
              <a:rPr lang="es-419" sz="2400" b="1" i="0" u="none" strike="noStrike" cap="none" dirty="0">
                <a:solidFill>
                  <a:schemeClr val="lt1"/>
                </a:solidFill>
                <a:latin typeface="Courier New"/>
                <a:ea typeface="Courier New"/>
                <a:cs typeface="Courier New"/>
                <a:sym typeface="Courier New"/>
              </a:rPr>
              <a:t>de </a:t>
            </a:r>
            <a:r>
              <a:rPr lang="es-419" sz="2400" b="1" i="0" u="none" strike="noStrike" cap="none" dirty="0" err="1">
                <a:solidFill>
                  <a:schemeClr val="lt1"/>
                </a:solidFill>
                <a:latin typeface="Courier New"/>
                <a:ea typeface="Courier New"/>
                <a:cs typeface="Courier New"/>
                <a:sym typeface="Courier New"/>
              </a:rPr>
              <a:t>subject</a:t>
            </a:r>
            <a:r>
              <a:rPr lang="es-419" sz="2400" b="1" dirty="0">
                <a:solidFill>
                  <a:schemeClr val="lt1"/>
                </a:solidFill>
                <a:latin typeface="Courier New"/>
                <a:ea typeface="Courier New"/>
                <a:cs typeface="Courier New"/>
                <a:sym typeface="Courier New"/>
              </a:rPr>
              <a:t> en', </a:t>
            </a:r>
            <a:r>
              <a:rPr lang="es-419" sz="2400" b="1" i="0" u="none" strike="noStrike" cap="none" dirty="0" err="1">
                <a:solidFill>
                  <a:schemeClr val="lt1"/>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a:t>
            </a:r>
          </a:p>
        </p:txBody>
      </p:sp>
      <p:sp>
        <p:nvSpPr>
          <p:cNvPr id="357" name="Shape 357"/>
          <p:cNvSpPr txBox="1"/>
          <p:nvPr/>
        </p:nvSpPr>
        <p:spPr>
          <a:xfrm>
            <a:off x="7059611" y="4843464"/>
            <a:ext cx="8643899" cy="3050638"/>
          </a:xfrm>
          <a:prstGeom prst="rect">
            <a:avLst/>
          </a:prstGeom>
          <a:noFill/>
          <a:ln>
            <a:noFill/>
          </a:ln>
        </p:spPr>
        <p:txBody>
          <a:bodyPr lIns="0" tIns="0" rIns="0" bIns="0" anchor="ctr" anchorCtr="0">
            <a:noAutofit/>
          </a:bodyPr>
          <a:lstStyle/>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Había 1797 líneas de </a:t>
            </a:r>
            <a:r>
              <a:rPr lang="es-419" sz="3200" u="none" strike="noStrike" cap="none" dirty="0" err="1">
                <a:solidFill>
                  <a:srgbClr val="FF00FF"/>
                </a:solidFill>
                <a:latin typeface="Arial" charset="0"/>
                <a:ea typeface="Arial" charset="0"/>
                <a:cs typeface="Arial" charset="0"/>
                <a:sym typeface="Cabin"/>
              </a:rPr>
              <a:t>subject</a:t>
            </a:r>
            <a:r>
              <a:rPr lang="es-419" sz="3200" u="none" strike="noStrike" cap="none" dirty="0">
                <a:solidFill>
                  <a:srgbClr val="FF00FF"/>
                </a:solidFill>
                <a:latin typeface="Arial" charset="0"/>
                <a:ea typeface="Arial" charset="0"/>
                <a:cs typeface="Arial" charset="0"/>
                <a:sym typeface="Cabin"/>
              </a:rPr>
              <a:t> en mbox.txt</a:t>
            </a:r>
          </a:p>
          <a:p>
            <a:pPr marL="0" marR="0" lvl="0" indent="0" algn="ctr" rtl="0">
              <a:lnSpc>
                <a:spcPct val="100000"/>
              </a:lnSpc>
              <a:spcBef>
                <a:spcPts val="0"/>
              </a:spcBef>
              <a:spcAft>
                <a:spcPts val="0"/>
              </a:spcAft>
              <a:buNone/>
            </a:pPr>
            <a:endParaRPr lang="es-419" sz="3200" u="none" strike="noStrike" cap="none" dirty="0">
              <a:solidFill>
                <a:srgbClr val="FF00FF"/>
              </a:solidFill>
              <a:latin typeface="Arial" charset="0"/>
              <a:ea typeface="Arial" charset="0"/>
              <a:cs typeface="Arial" charset="0"/>
              <a:sym typeface="Cabin"/>
            </a:endParaRPr>
          </a:p>
          <a:p>
            <a:pPr lvl="0">
              <a:buClr>
                <a:srgbClr val="FF00FF"/>
              </a:buClr>
              <a:buSzPct val="25000"/>
            </a:pPr>
            <a:r>
              <a:rPr lang="es-419" sz="3200" dirty="0">
                <a:solidFill>
                  <a:srgbClr val="FF00FF"/>
                </a:solidFill>
                <a:latin typeface="Arial" charset="0"/>
                <a:ea typeface="Arial" charset="0"/>
                <a:cs typeface="Arial" charset="0"/>
                <a:sym typeface="Cabin"/>
              </a:rPr>
              <a:t>Ingresa un nombre de archivo:   </a:t>
            </a:r>
            <a:r>
              <a:rPr lang="es-419" sz="3200" u="none" strike="noStrike" cap="none" dirty="0">
                <a:solidFill>
                  <a:srgbClr val="FFFF00"/>
                </a:solidFill>
                <a:latin typeface="Arial" charset="0"/>
                <a:ea typeface="Arial" charset="0"/>
                <a:cs typeface="Arial" charset="0"/>
                <a:sym typeface="Cabin"/>
              </a:rPr>
              <a:t>mbox-short.txt</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Había 27 líneas de </a:t>
            </a:r>
            <a:r>
              <a:rPr lang="es-419" sz="3200" u="none" strike="noStrike" cap="none" dirty="0" err="1">
                <a:solidFill>
                  <a:srgbClr val="FF00FF"/>
                </a:solidFill>
                <a:latin typeface="Arial" charset="0"/>
                <a:ea typeface="Arial" charset="0"/>
                <a:cs typeface="Arial" charset="0"/>
                <a:sym typeface="Cabin"/>
              </a:rPr>
              <a:t>subject</a:t>
            </a:r>
            <a:r>
              <a:rPr lang="es-419" sz="3200" u="none" strike="noStrike" cap="none" dirty="0">
                <a:solidFill>
                  <a:srgbClr val="FF00FF"/>
                </a:solidFill>
                <a:latin typeface="Arial" charset="0"/>
                <a:ea typeface="Arial" charset="0"/>
                <a:cs typeface="Arial" charset="0"/>
                <a:sym typeface="Cabin"/>
              </a:rPr>
              <a:t> en mbox-short.txt</a:t>
            </a:r>
          </a:p>
        </p:txBody>
      </p:sp>
      <p:cxnSp>
        <p:nvCxnSpPr>
          <p:cNvPr id="358" name="Shape 358"/>
          <p:cNvCxnSpPr>
            <a:cxnSpLocks/>
          </p:cNvCxnSpPr>
          <p:nvPr/>
        </p:nvCxnSpPr>
        <p:spPr>
          <a:xfrm>
            <a:off x="9129713" y="1900238"/>
            <a:ext cx="1914525" cy="300037"/>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0" y="1633447"/>
            <a:ext cx="541716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Nombres de Archivo Incorrectos</a:t>
            </a:r>
          </a:p>
        </p:txBody>
      </p:sp>
      <p:sp>
        <p:nvSpPr>
          <p:cNvPr id="365" name="Shape 365"/>
          <p:cNvSpPr txBox="1"/>
          <p:nvPr/>
        </p:nvSpPr>
        <p:spPr>
          <a:xfrm>
            <a:off x="5377738" y="897790"/>
            <a:ext cx="10781211"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lvl="0">
              <a:buClr>
                <a:srgbClr val="00FF00"/>
              </a:buClr>
              <a:buSzPct val="25000"/>
            </a:pPr>
            <a:r>
              <a:rPr lang="es-419" sz="2400" b="1" dirty="0">
                <a:solidFill>
                  <a:srgbClr val="00FF00"/>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input</a:t>
            </a:r>
            <a:r>
              <a:rPr lang="es-419" sz="2400" b="1" dirty="0">
                <a:solidFill>
                  <a:schemeClr val="lt1"/>
                </a:solidFill>
                <a:latin typeface="Courier New"/>
                <a:ea typeface="Courier New"/>
                <a:cs typeface="Courier New"/>
                <a:sym typeface="Courier New"/>
              </a:rPr>
              <a:t>('Ingresa un nombre de archivo: </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try</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nombrea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except</a:t>
            </a:r>
            <a:r>
              <a:rPr lang="es-419" sz="2400" b="1" i="0" u="none" strike="noStrike" cap="none" dirty="0">
                <a:solidFill>
                  <a:schemeClr val="lt1"/>
                </a:solidFill>
                <a:latin typeface="Courier New"/>
                <a:ea typeface="Courier New"/>
                <a:cs typeface="Courier New"/>
                <a:sym typeface="Courier New"/>
              </a:rPr>
              <a:t>:</a:t>
            </a: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('El archivo no se puede abrir:', </a:t>
            </a:r>
            <a:r>
              <a:rPr lang="es-419" sz="2400" b="1" i="0" u="none" strike="noStrike" cap="none" dirty="0" err="1">
                <a:solidFill>
                  <a:srgbClr val="00FF00"/>
                </a:solidFill>
                <a:latin typeface="Courier New"/>
                <a:ea typeface="Courier New"/>
                <a:cs typeface="Courier New"/>
                <a:sym typeface="Courier New"/>
              </a:rPr>
              <a:t>nombrea</a:t>
            </a:r>
            <a:r>
              <a:rPr lang="es-419" sz="2400" b="1" dirty="0">
                <a:solidFill>
                  <a:schemeClr val="lt1"/>
                </a:solidFill>
                <a:latin typeface="Courier New"/>
                <a:ea typeface="Courier New"/>
                <a:cs typeface="Courier New"/>
                <a:sym typeface="Courier New"/>
              </a:rPr>
              <a:t>)</a:t>
            </a:r>
            <a:endParaRPr lang="es-419" sz="2400" b="1" i="0" u="none" strike="noStrike" cap="none" dirty="0">
              <a:solidFill>
                <a:srgbClr val="00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00FF"/>
                </a:solidFill>
                <a:latin typeface="Courier New"/>
                <a:ea typeface="Courier New"/>
                <a:cs typeface="Courier New"/>
                <a:sym typeface="Courier New"/>
              </a:rPr>
              <a:t>quit</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Font typeface="Cabin"/>
              <a:buNone/>
            </a:pPr>
            <a:endParaRPr lang="es-419" sz="2400" b="1"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FF00"/>
              </a:buClr>
              <a:buSzPct val="25000"/>
              <a:buFont typeface="Cabin"/>
              <a:buNone/>
            </a:pPr>
            <a:r>
              <a:rPr lang="es-419" sz="2400" b="1" dirty="0">
                <a:solidFill>
                  <a:srgbClr val="00FF00"/>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FF00"/>
              </a:buClr>
              <a:buSzPct val="25000"/>
              <a:buFont typeface="Cabin"/>
              <a:buNone/>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Subject</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00FF00"/>
                </a:solidFill>
                <a:latin typeface="Courier New"/>
                <a:ea typeface="Courier New"/>
                <a:cs typeface="Courier New"/>
                <a:sym typeface="Courier New"/>
              </a:rPr>
              <a:t>contador</a:t>
            </a:r>
            <a:r>
              <a:rPr lang="es-419" sz="2400" b="1" i="0" u="none" strike="noStrike" cap="none" dirty="0">
                <a:solidFill>
                  <a:schemeClr val="lt1"/>
                </a:solidFill>
                <a:latin typeface="Courier New"/>
                <a:ea typeface="Courier New"/>
                <a:cs typeface="Courier New"/>
                <a:sym typeface="Courier New"/>
              </a:rPr>
              <a:t> + 1</a:t>
            </a:r>
          </a:p>
          <a:p>
            <a:pPr lvl="0">
              <a:buClr>
                <a:srgbClr val="FFFF00"/>
              </a:buClr>
              <a:buSzPct val="25000"/>
            </a:pPr>
            <a:r>
              <a:rPr lang="es-419" sz="2400" b="1" dirty="0">
                <a:solidFill>
                  <a:srgbClr val="FFFF00"/>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('Había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contador</a:t>
            </a:r>
            <a:r>
              <a:rPr lang="es-419" sz="2400" b="1" dirty="0">
                <a:solidFill>
                  <a:schemeClr val="lt1"/>
                </a:solidFill>
                <a:latin typeface="Courier New"/>
                <a:ea typeface="Courier New"/>
                <a:cs typeface="Courier New"/>
                <a:sym typeface="Courier New"/>
              </a:rPr>
              <a:t>, 'líneas de </a:t>
            </a:r>
            <a:r>
              <a:rPr lang="es-419" sz="2400" b="1" i="0" u="none" strike="noStrike" cap="none" dirty="0" err="1">
                <a:solidFill>
                  <a:schemeClr val="lt1"/>
                </a:solidFill>
                <a:latin typeface="Courier New"/>
                <a:ea typeface="Courier New"/>
                <a:cs typeface="Courier New"/>
                <a:sym typeface="Courier New"/>
              </a:rPr>
              <a:t>subject</a:t>
            </a:r>
            <a:r>
              <a:rPr lang="es-419" sz="2400" b="1" i="0" u="none" strike="noStrike" cap="none" dirty="0">
                <a:solidFill>
                  <a:schemeClr val="lt1"/>
                </a:solidFill>
                <a:latin typeface="Courier New"/>
                <a:ea typeface="Courier New"/>
                <a:cs typeface="Courier New"/>
                <a:sym typeface="Courier New"/>
              </a:rPr>
              <a:t> en', </a:t>
            </a:r>
            <a:r>
              <a:rPr lang="es-419" sz="2400" b="1" i="0" u="none" strike="noStrike" cap="none" dirty="0" err="1">
                <a:solidFill>
                  <a:schemeClr val="lt1"/>
                </a:solidFill>
                <a:latin typeface="Courier New"/>
                <a:ea typeface="Courier New"/>
                <a:cs typeface="Courier New"/>
                <a:sym typeface="Courier New"/>
              </a:rPr>
              <a:t>nombrea</a:t>
            </a:r>
            <a:r>
              <a:rPr lang="es-419" sz="2400" b="1" dirty="0">
                <a:solidFill>
                  <a:schemeClr val="lt1"/>
                </a:solidFill>
                <a:latin typeface="Courier New"/>
                <a:ea typeface="Courier New"/>
                <a:cs typeface="Courier New"/>
                <a:sym typeface="Courier New"/>
              </a:rPr>
              <a:t>)</a:t>
            </a:r>
            <a:endParaRPr lang="es-419" sz="2400" b="1" i="0" u="none" strike="noStrike" cap="none" dirty="0">
              <a:solidFill>
                <a:schemeClr val="lt1"/>
              </a:solidFill>
              <a:latin typeface="Courier New"/>
              <a:ea typeface="Courier New"/>
              <a:cs typeface="Courier New"/>
              <a:sym typeface="Courier New"/>
            </a:endParaRPr>
          </a:p>
        </p:txBody>
      </p:sp>
      <p:sp>
        <p:nvSpPr>
          <p:cNvPr id="366" name="Shape 366"/>
          <p:cNvSpPr txBox="1"/>
          <p:nvPr/>
        </p:nvSpPr>
        <p:spPr>
          <a:xfrm>
            <a:off x="495300" y="5633590"/>
            <a:ext cx="7502399" cy="2616299"/>
          </a:xfrm>
          <a:prstGeom prst="rect">
            <a:avLst/>
          </a:prstGeom>
          <a:noFill/>
          <a:ln>
            <a:noFill/>
          </a:ln>
        </p:spPr>
        <p:txBody>
          <a:bodyPr lIns="0" tIns="0" rIns="0" bIns="0" anchor="ctr" anchorCtr="0">
            <a:noAutofit/>
          </a:bodyPr>
          <a:lstStyle/>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u="none" strike="noStrike" cap="none" dirty="0">
                <a:solidFill>
                  <a:srgbClr val="FFFF00"/>
                </a:solidFill>
                <a:latin typeface="Arial" charset="0"/>
                <a:ea typeface="Arial" charset="0"/>
                <a:cs typeface="Arial" charset="0"/>
                <a:sym typeface="Cabin"/>
              </a:rPr>
              <a:t>mbox.txt</a:t>
            </a:r>
          </a:p>
          <a:p>
            <a:pPr lvl="0">
              <a:buClr>
                <a:srgbClr val="FF00FF"/>
              </a:buClr>
              <a:buSzPct val="25000"/>
            </a:pPr>
            <a:r>
              <a:rPr lang="es-419" sz="2800" dirty="0">
                <a:solidFill>
                  <a:srgbClr val="FF00FF"/>
                </a:solidFill>
                <a:latin typeface="Arial" charset="0"/>
                <a:ea typeface="Arial" charset="0"/>
                <a:cs typeface="Arial" charset="0"/>
                <a:sym typeface="Cabin"/>
              </a:rPr>
              <a:t>Había 1797 líneas de </a:t>
            </a:r>
            <a:r>
              <a:rPr lang="es-419" sz="2800" dirty="0" err="1">
                <a:solidFill>
                  <a:srgbClr val="FF00FF"/>
                </a:solidFill>
                <a:latin typeface="Arial" charset="0"/>
                <a:ea typeface="Arial" charset="0"/>
                <a:cs typeface="Arial" charset="0"/>
                <a:sym typeface="Cabin"/>
              </a:rPr>
              <a:t>subject</a:t>
            </a:r>
            <a:r>
              <a:rPr lang="es-419" sz="2800" dirty="0">
                <a:solidFill>
                  <a:srgbClr val="FF00FF"/>
                </a:solidFill>
                <a:latin typeface="Arial" charset="0"/>
                <a:ea typeface="Arial" charset="0"/>
                <a:cs typeface="Arial" charset="0"/>
                <a:sym typeface="Cabin"/>
              </a:rPr>
              <a:t> en mbox.txt</a:t>
            </a:r>
          </a:p>
          <a:p>
            <a:pPr marL="0" marR="0" lvl="0" indent="0" algn="ctr" rtl="0">
              <a:lnSpc>
                <a:spcPct val="100000"/>
              </a:lnSpc>
              <a:spcBef>
                <a:spcPts val="0"/>
              </a:spcBef>
              <a:spcAft>
                <a:spcPts val="0"/>
              </a:spcAft>
              <a:buNone/>
            </a:pPr>
            <a:endParaRPr lang="es-419" sz="2800" u="none" strike="noStrike" cap="none" dirty="0">
              <a:solidFill>
                <a:srgbClr val="FF00FF"/>
              </a:solidFill>
              <a:latin typeface="Arial" charset="0"/>
              <a:ea typeface="Arial" charset="0"/>
              <a:cs typeface="Arial" charset="0"/>
              <a:sym typeface="Cabin"/>
            </a:endParaRPr>
          </a:p>
          <a:p>
            <a:pPr lvl="0">
              <a:buClr>
                <a:srgbClr val="FF00FF"/>
              </a:buClr>
              <a:buSzPct val="25000"/>
            </a:pPr>
            <a:r>
              <a:rPr lang="es-419" sz="2800" dirty="0">
                <a:solidFill>
                  <a:srgbClr val="FF00FF"/>
                </a:solidFill>
                <a:latin typeface="Arial" charset="0"/>
                <a:ea typeface="Arial" charset="0"/>
                <a:cs typeface="Arial" charset="0"/>
                <a:sym typeface="Cabin"/>
              </a:rPr>
              <a:t>Ingresa un nombre de archivo: </a:t>
            </a:r>
            <a:r>
              <a:rPr lang="es-419" sz="2800" u="none" strike="noStrike" cap="none" dirty="0" err="1">
                <a:solidFill>
                  <a:srgbClr val="FFFF00"/>
                </a:solidFill>
                <a:latin typeface="Arial" charset="0"/>
                <a:ea typeface="Arial" charset="0"/>
                <a:cs typeface="Arial" charset="0"/>
                <a:sym typeface="Cabin"/>
              </a:rPr>
              <a:t>na</a:t>
            </a:r>
            <a:r>
              <a:rPr lang="es-419" sz="2800" u="none" strike="noStrike" cap="none" dirty="0">
                <a:solidFill>
                  <a:srgbClr val="FFFF00"/>
                </a:solidFill>
                <a:latin typeface="Arial" charset="0"/>
                <a:ea typeface="Arial" charset="0"/>
                <a:cs typeface="Arial" charset="0"/>
                <a:sym typeface="Cabin"/>
              </a:rPr>
              <a:t> </a:t>
            </a:r>
            <a:r>
              <a:rPr lang="es-419" sz="2800" u="none" strike="noStrike" cap="none" dirty="0" err="1">
                <a:solidFill>
                  <a:srgbClr val="FFFF00"/>
                </a:solidFill>
                <a:latin typeface="Arial" charset="0"/>
                <a:ea typeface="Arial" charset="0"/>
                <a:cs typeface="Arial" charset="0"/>
                <a:sym typeface="Cabin"/>
              </a:rPr>
              <a:t>na</a:t>
            </a:r>
            <a:r>
              <a:rPr lang="es-419" sz="2800" u="none" strike="noStrike" cap="none" dirty="0">
                <a:solidFill>
                  <a:srgbClr val="FFFF00"/>
                </a:solidFill>
                <a:latin typeface="Arial" charset="0"/>
                <a:ea typeface="Arial" charset="0"/>
                <a:cs typeface="Arial" charset="0"/>
                <a:sym typeface="Cabin"/>
              </a:rPr>
              <a:t> </a:t>
            </a:r>
            <a:r>
              <a:rPr lang="es-419" sz="2800" u="none" strike="noStrike" cap="none" dirty="0" err="1">
                <a:solidFill>
                  <a:srgbClr val="FFFF00"/>
                </a:solidFill>
                <a:latin typeface="Arial" charset="0"/>
                <a:ea typeface="Arial" charset="0"/>
                <a:cs typeface="Arial" charset="0"/>
                <a:sym typeface="Cabin"/>
              </a:rPr>
              <a:t>boo</a:t>
            </a:r>
            <a:r>
              <a:rPr lang="es-419" sz="2800" u="none" strike="noStrike" cap="none" dirty="0">
                <a:solidFill>
                  <a:srgbClr val="FFFF00"/>
                </a:solidFill>
                <a:latin typeface="Arial" charset="0"/>
                <a:ea typeface="Arial" charset="0"/>
                <a:cs typeface="Arial" charset="0"/>
                <a:sym typeface="Cabin"/>
              </a:rPr>
              <a:t> </a:t>
            </a:r>
            <a:r>
              <a:rPr lang="es-419" sz="2800" u="none" strike="noStrike" cap="none" dirty="0" err="1">
                <a:solidFill>
                  <a:srgbClr val="FFFF00"/>
                </a:solidFill>
                <a:latin typeface="Arial" charset="0"/>
                <a:ea typeface="Arial" charset="0"/>
                <a:cs typeface="Arial" charset="0"/>
                <a:sym typeface="Cabin"/>
              </a:rPr>
              <a:t>boo</a:t>
            </a:r>
            <a:endParaRPr lang="es-419" sz="28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419" sz="2800" u="none" strike="noStrike" cap="none" dirty="0">
                <a:solidFill>
                  <a:srgbClr val="FF00FF"/>
                </a:solidFill>
                <a:latin typeface="Arial" charset="0"/>
                <a:ea typeface="Arial" charset="0"/>
                <a:cs typeface="Arial" charset="0"/>
                <a:sym typeface="Cabin"/>
              </a:rPr>
              <a:t>El archivo no se puede abrir: </a:t>
            </a:r>
            <a:r>
              <a:rPr lang="es-419" sz="2800" u="none" strike="noStrike" cap="none" dirty="0" err="1">
                <a:solidFill>
                  <a:srgbClr val="FF00FF"/>
                </a:solidFill>
                <a:latin typeface="Arial" charset="0"/>
                <a:ea typeface="Arial" charset="0"/>
                <a:cs typeface="Arial" charset="0"/>
                <a:sym typeface="Cabin"/>
              </a:rPr>
              <a:t>na</a:t>
            </a:r>
            <a:r>
              <a:rPr lang="es-419" sz="2800" u="none" strike="noStrike" cap="none" dirty="0">
                <a:solidFill>
                  <a:srgbClr val="FF00FF"/>
                </a:solidFill>
                <a:latin typeface="Arial" charset="0"/>
                <a:ea typeface="Arial" charset="0"/>
                <a:cs typeface="Arial" charset="0"/>
                <a:sym typeface="Cabin"/>
              </a:rPr>
              <a:t> </a:t>
            </a:r>
            <a:r>
              <a:rPr lang="es-419" sz="2800" u="none" strike="noStrike" cap="none" dirty="0" err="1">
                <a:solidFill>
                  <a:srgbClr val="FF00FF"/>
                </a:solidFill>
                <a:latin typeface="Arial" charset="0"/>
                <a:ea typeface="Arial" charset="0"/>
                <a:cs typeface="Arial" charset="0"/>
                <a:sym typeface="Cabin"/>
              </a:rPr>
              <a:t>na</a:t>
            </a:r>
            <a:r>
              <a:rPr lang="es-419" sz="2800" u="none" strike="noStrike" cap="none" dirty="0">
                <a:solidFill>
                  <a:srgbClr val="FF00FF"/>
                </a:solidFill>
                <a:latin typeface="Arial" charset="0"/>
                <a:ea typeface="Arial" charset="0"/>
                <a:cs typeface="Arial" charset="0"/>
                <a:sym typeface="Cabin"/>
              </a:rPr>
              <a:t> </a:t>
            </a:r>
            <a:r>
              <a:rPr lang="es-419" sz="2800" u="none" strike="noStrike" cap="none" dirty="0" err="1">
                <a:solidFill>
                  <a:srgbClr val="FF00FF"/>
                </a:solidFill>
                <a:latin typeface="Arial" charset="0"/>
                <a:ea typeface="Arial" charset="0"/>
                <a:cs typeface="Arial" charset="0"/>
                <a:sym typeface="Cabin"/>
              </a:rPr>
              <a:t>boo</a:t>
            </a:r>
            <a:r>
              <a:rPr lang="es-419" sz="2800" u="none" strike="noStrike" cap="none" dirty="0">
                <a:solidFill>
                  <a:srgbClr val="FF00FF"/>
                </a:solidFill>
                <a:latin typeface="Arial" charset="0"/>
                <a:ea typeface="Arial" charset="0"/>
                <a:cs typeface="Arial" charset="0"/>
                <a:sym typeface="Cabin"/>
              </a:rPr>
              <a:t> </a:t>
            </a:r>
            <a:r>
              <a:rPr lang="es-419" sz="2800" u="none" strike="noStrike" cap="none" dirty="0" err="1">
                <a:solidFill>
                  <a:srgbClr val="FF00FF"/>
                </a:solidFill>
                <a:latin typeface="Arial" charset="0"/>
                <a:ea typeface="Arial" charset="0"/>
                <a:cs typeface="Arial" charset="0"/>
                <a:sym typeface="Cabin"/>
              </a:rPr>
              <a:t>boo</a:t>
            </a:r>
            <a:endParaRPr lang="es-419" sz="28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Resumen</a:t>
            </a:r>
          </a:p>
        </p:txBody>
      </p:sp>
      <p:sp>
        <p:nvSpPr>
          <p:cNvPr id="372" name="Shape 372"/>
          <p:cNvSpPr txBox="1">
            <a:spLocks noGrp="1"/>
          </p:cNvSpPr>
          <p:nvPr>
            <p:ph idx="1"/>
          </p:nvPr>
        </p:nvSpPr>
        <p:spPr>
          <a:xfrm>
            <a:off x="286603" y="2343402"/>
            <a:ext cx="15156597" cy="5902068"/>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Almacenamiento Secundario</a:t>
            </a:r>
            <a:endParaRPr lang="es-419" sz="3600" b="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Abriendo un archivo - manejador de archivo</a:t>
            </a:r>
          </a:p>
          <a:p>
            <a:pPr marL="685800" marR="0" lvl="0" indent="-394461"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Estructura de archivo - salto de línea</a:t>
            </a:r>
          </a:p>
          <a:p>
            <a:pPr marL="685800" marR="0" lvl="0" indent="-394462"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Lectura de un archivo líne</a:t>
            </a:r>
            <a:r>
              <a:rPr lang="es-419" sz="3600" b="0" dirty="0">
                <a:solidFill>
                  <a:schemeClr val="lt1"/>
                </a:solidFill>
                <a:latin typeface="Arial" charset="0"/>
                <a:ea typeface="Arial" charset="0"/>
                <a:cs typeface="Arial" charset="0"/>
                <a:sym typeface="Cabin"/>
              </a:rPr>
              <a:t>a por línea</a:t>
            </a:r>
            <a:br>
              <a:rPr lang="es-419" sz="3600" b="0" u="none" strike="noStrike" cap="none" dirty="0">
                <a:solidFill>
                  <a:schemeClr val="lt1"/>
                </a:solidFill>
                <a:latin typeface="Arial" charset="0"/>
                <a:ea typeface="Arial" charset="0"/>
                <a:cs typeface="Arial" charset="0"/>
                <a:sym typeface="Cabin"/>
              </a:rPr>
            </a:br>
            <a:r>
              <a:rPr lang="es-419" sz="3600" b="0" u="none" strike="noStrike" cap="none" dirty="0">
                <a:solidFill>
                  <a:schemeClr val="lt1"/>
                </a:solidFill>
                <a:latin typeface="Arial" charset="0"/>
                <a:ea typeface="Arial" charset="0"/>
                <a:cs typeface="Arial" charset="0"/>
                <a:sym typeface="Cabin"/>
              </a:rPr>
              <a:t>con un bucle </a:t>
            </a:r>
            <a:r>
              <a:rPr lang="es-419" sz="3600" b="0" u="none" strike="noStrike" cap="none" dirty="0" err="1">
                <a:solidFill>
                  <a:schemeClr val="lt1"/>
                </a:solidFill>
                <a:latin typeface="Arial" charset="0"/>
                <a:ea typeface="Arial" charset="0"/>
                <a:cs typeface="Arial" charset="0"/>
                <a:sym typeface="Cabin"/>
              </a:rPr>
              <a:t>for</a:t>
            </a:r>
            <a:endParaRPr lang="es-419" sz="3600" b="0" u="none" strike="noStrike" cap="none" dirty="0">
              <a:solidFill>
                <a:schemeClr val="lt1"/>
              </a:solidFill>
              <a:latin typeface="Arial" charset="0"/>
              <a:ea typeface="Arial" charset="0"/>
              <a:cs typeface="Arial" charset="0"/>
              <a:sym typeface="Cabin"/>
            </a:endParaRPr>
          </a:p>
        </p:txBody>
      </p:sp>
      <p:sp>
        <p:nvSpPr>
          <p:cNvPr id="373" name="Shape 373"/>
          <p:cNvSpPr txBox="1">
            <a:spLocks noGrp="1"/>
          </p:cNvSpPr>
          <p:nvPr>
            <p:ph type="body" idx="4294967295"/>
          </p:nvPr>
        </p:nvSpPr>
        <p:spPr>
          <a:xfrm>
            <a:off x="10087550" y="2471200"/>
            <a:ext cx="5268912" cy="413385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s-419" sz="3600" b="0" u="none" strike="noStrike" cap="none" dirty="0">
                <a:solidFill>
                  <a:schemeClr val="lt1"/>
                </a:solidFill>
                <a:latin typeface="Arial" charset="0"/>
                <a:ea typeface="Arial" charset="0"/>
                <a:cs typeface="Arial" charset="0"/>
                <a:sym typeface="Cabin"/>
              </a:rPr>
              <a:t>Búsqueda por líneas</a:t>
            </a:r>
          </a:p>
          <a:p>
            <a:pPr marL="685800" marR="0" lvl="0" indent="-394462" algn="l" rtl="0">
              <a:lnSpc>
                <a:spcPct val="100000"/>
              </a:lnSpc>
              <a:spcBef>
                <a:spcPts val="350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Leyendo nombres de archivos</a:t>
            </a:r>
            <a:endParaRPr lang="es-419" sz="3600" b="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s-419" sz="3600" b="0" dirty="0">
                <a:solidFill>
                  <a:schemeClr val="lt1"/>
                </a:solidFill>
                <a:latin typeface="Arial" charset="0"/>
                <a:ea typeface="Arial" charset="0"/>
                <a:cs typeface="Arial" charset="0"/>
                <a:sym typeface="Cabin"/>
              </a:rPr>
              <a:t>Manejando archivos incorrectos</a:t>
            </a:r>
            <a:endParaRPr lang="es-419" sz="3600" b="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txBox="1">
            <a:spLocks noGrp="1"/>
          </p:cNvSpPr>
          <p:nvPr>
            <p:ph type="title"/>
          </p:nvPr>
        </p:nvSpPr>
        <p:spPr>
          <a:xfrm>
            <a:off x="1155700" y="638977"/>
            <a:ext cx="13932000" cy="1706182"/>
          </a:xfrm>
          <a:prstGeom prst="rect">
            <a:avLst/>
          </a:prstGeom>
        </p:spPr>
        <p:txBody>
          <a:bodyPr lIns="91425" tIns="91425" rIns="91425" bIns="91425" anchor="ctr" anchorCtr="0">
            <a:noAutofit/>
          </a:bodyPr>
          <a:lstStyle/>
          <a:p>
            <a:pPr lvl="0" rtl="0">
              <a:spcBef>
                <a:spcPts val="0"/>
              </a:spcBef>
              <a:buNone/>
            </a:pPr>
            <a:r>
              <a:rPr lang="es-MX" sz="3600" b="1">
                <a:solidFill>
                  <a:srgbClr val="FFFF00"/>
                </a:solidFill>
              </a:rPr>
              <a:t>Agradecimientos / Contribuciones</a:t>
            </a:r>
          </a:p>
        </p:txBody>
      </p:sp>
      <p:sp>
        <p:nvSpPr>
          <p:cNvPr id="543" name="Shape 543"/>
          <p:cNvSpPr txBox="1"/>
          <p:nvPr/>
        </p:nvSpPr>
        <p:spPr>
          <a:xfrm>
            <a:off x="1155700" y="2208255"/>
            <a:ext cx="7444961" cy="5690588"/>
          </a:xfrm>
          <a:prstGeom prst="rect">
            <a:avLst/>
          </a:prstGeom>
          <a:noFill/>
          <a:ln>
            <a:noFill/>
          </a:ln>
        </p:spPr>
        <p:txBody>
          <a:bodyPr lIns="91425" tIns="91425" rIns="91425" bIns="91425" anchor="t" anchorCtr="0">
            <a:noAutofit/>
          </a:bodyPr>
          <a:lstStyle/>
          <a:p>
            <a:pPr lvl="0"/>
            <a:r>
              <a:rPr lang="es-MX" sz="1800" dirty="0">
                <a:solidFill>
                  <a:srgbClr val="FFFFFF"/>
                </a:solidFill>
              </a:rPr>
              <a:t>Las diapositivas están bajo el Copyright 2010-  Charles R. </a:t>
            </a:r>
            <a:r>
              <a:rPr lang="es-MX" sz="1800" dirty="0" err="1">
                <a:solidFill>
                  <a:srgbClr val="FFFFFF"/>
                </a:solidFill>
              </a:rPr>
              <a:t>Severance</a:t>
            </a:r>
            <a:r>
              <a:rPr lang="es-MX" sz="1800" dirty="0">
                <a:solidFill>
                  <a:srgbClr val="FFFFFF"/>
                </a:solidFill>
              </a:rPr>
              <a:t> (</a:t>
            </a:r>
            <a:r>
              <a:rPr lang="es-MX" sz="1800" u="sng" dirty="0">
                <a:solidFill>
                  <a:srgbClr val="FFFF00"/>
                </a:solidFill>
                <a:hlinkClick r:id="rId3"/>
              </a:rPr>
              <a:t>www.dr-chuck.com</a:t>
            </a:r>
            <a:r>
              <a:rPr lang="es-MX" sz="1800" dirty="0">
                <a:solidFill>
                  <a:srgbClr val="FFFFFF"/>
                </a:solidFill>
              </a:rPr>
              <a:t>) de la Escuela de Informática  de la Universidad de Michigan y </a:t>
            </a:r>
            <a:r>
              <a:rPr lang="es-MX" sz="1800" u="sng" dirty="0">
                <a:solidFill>
                  <a:srgbClr val="FFFF00"/>
                </a:solidFill>
                <a:hlinkClick r:id="rId4"/>
              </a:rPr>
              <a:t>open.umich.edu</a:t>
            </a:r>
            <a:r>
              <a:rPr lang="es-MX" sz="1800" dirty="0">
                <a:solidFill>
                  <a:srgbClr val="FFFFFF"/>
                </a:solidFill>
              </a:rPr>
              <a:t>, y están disponibles públicamente bajo una Licencia Creative Commons </a:t>
            </a:r>
            <a:r>
              <a:rPr lang="es-MX" sz="1800" dirty="0" err="1">
                <a:solidFill>
                  <a:srgbClr val="FFFFFF"/>
                </a:solidFill>
              </a:rPr>
              <a:t>Attribution</a:t>
            </a:r>
            <a:r>
              <a:rPr lang="es-MX" sz="1800" dirty="0">
                <a:solidFill>
                  <a:srgbClr val="FFFFFF"/>
                </a:solidFill>
              </a:rPr>
              <a:t> 4.0. Favor de mantener esta última diapositiva en todas las copias del documento para cumplir con los requerimientos de atribución de la licencia. Si haces un cambio, siéntete libre de agregar tu nombre y organización a la lista de contribuidores en esta página conforme sean republicados los materiales.</a:t>
            </a:r>
          </a:p>
          <a:p>
            <a:pPr lvl="0" rtl="0">
              <a:spcBef>
                <a:spcPts val="0"/>
              </a:spcBef>
              <a:buNone/>
            </a:pPr>
            <a:endParaRPr lang="es-MX" sz="1800" dirty="0">
              <a:solidFill>
                <a:srgbClr val="FFFFFF"/>
              </a:solidFill>
            </a:endParaRPr>
          </a:p>
          <a:p>
            <a:pPr lvl="0" rtl="0">
              <a:spcBef>
                <a:spcPts val="0"/>
              </a:spcBef>
              <a:buNone/>
            </a:pPr>
            <a:r>
              <a:rPr lang="es-MX" sz="1800" dirty="0">
                <a:solidFill>
                  <a:srgbClr val="FFFFFF"/>
                </a:solidFill>
              </a:rPr>
              <a:t>Desarrollo inicial: Charles </a:t>
            </a:r>
            <a:r>
              <a:rPr lang="es-MX" sz="1800" dirty="0" err="1">
                <a:solidFill>
                  <a:srgbClr val="FFFFFF"/>
                </a:solidFill>
              </a:rPr>
              <a:t>Severance</a:t>
            </a:r>
            <a:r>
              <a:rPr lang="es-MX" sz="1800" dirty="0">
                <a:solidFill>
                  <a:srgbClr val="FFFFFF"/>
                </a:solidFill>
              </a:rPr>
              <a:t>, Escuela de Informática de la Universidad de Michigan.</a:t>
            </a:r>
          </a:p>
          <a:p>
            <a:pPr lvl="0" rtl="0">
              <a:spcBef>
                <a:spcPts val="0"/>
              </a:spcBef>
              <a:buNone/>
            </a:pPr>
            <a:endParaRPr lang="es-MX" sz="1800" dirty="0">
              <a:solidFill>
                <a:srgbClr val="FFFFFF"/>
              </a:solidFill>
            </a:endParaRPr>
          </a:p>
          <a:p>
            <a:r>
              <a:rPr lang="en-US" sz="1800" dirty="0" err="1">
                <a:solidFill>
                  <a:srgbClr val="FFFFFF"/>
                </a:solidFill>
              </a:rPr>
              <a:t>Traducción</a:t>
            </a:r>
            <a:r>
              <a:rPr lang="en-US" sz="1800" dirty="0">
                <a:solidFill>
                  <a:srgbClr val="FFFFFF"/>
                </a:solidFill>
              </a:rPr>
              <a:t> al </a:t>
            </a:r>
            <a:r>
              <a:rPr lang="en-US" sz="1800" dirty="0" err="1">
                <a:solidFill>
                  <a:srgbClr val="FFFFFF"/>
                </a:solidFill>
              </a:rPr>
              <a:t>Español</a:t>
            </a:r>
            <a:r>
              <a:rPr lang="en-US" sz="1800" dirty="0">
                <a:solidFill>
                  <a:srgbClr val="FFFFFF"/>
                </a:solidFill>
              </a:rPr>
              <a:t> por Juan Carlos Pérez Castellanos </a:t>
            </a:r>
            <a:r>
              <a:rPr lang="en-US" sz="1800">
                <a:solidFill>
                  <a:srgbClr val="FFFFFF"/>
                </a:solidFill>
              </a:rPr>
              <a:t>- 2020-04-11</a:t>
            </a: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a:p>
            <a:pPr lvl="0" rtl="0">
              <a:spcBef>
                <a:spcPts val="0"/>
              </a:spcBef>
              <a:buNone/>
            </a:pPr>
            <a:endParaRPr lang="es-MX" sz="1800" dirty="0">
              <a:solidFill>
                <a:srgbClr val="FFFFFF"/>
              </a:solidFill>
            </a:endParaRPr>
          </a:p>
        </p:txBody>
      </p:sp>
      <p:pic>
        <p:nvPicPr>
          <p:cNvPr id="544" name="Shape 544"/>
          <p:cNvPicPr preferRelativeResize="0"/>
          <p:nvPr/>
        </p:nvPicPr>
        <p:blipFill rotWithShape="1">
          <a:blip r:embed="rId5">
            <a:alphaModFix/>
          </a:blip>
          <a:srcRect/>
          <a:stretch/>
        </p:blipFill>
        <p:spPr>
          <a:xfrm>
            <a:off x="437900" y="977618"/>
            <a:ext cx="1024800" cy="1024800"/>
          </a:xfrm>
          <a:prstGeom prst="rect">
            <a:avLst/>
          </a:prstGeom>
          <a:noFill/>
          <a:ln>
            <a:noFill/>
          </a:ln>
        </p:spPr>
      </p:pic>
      <p:pic>
        <p:nvPicPr>
          <p:cNvPr id="545" name="Shape 545"/>
          <p:cNvPicPr preferRelativeResize="0"/>
          <p:nvPr/>
        </p:nvPicPr>
        <p:blipFill rotWithShape="1">
          <a:blip r:embed="rId6">
            <a:alphaModFix/>
          </a:blip>
          <a:srcRect/>
          <a:stretch/>
        </p:blipFill>
        <p:spPr>
          <a:xfrm>
            <a:off x="13897687" y="1155818"/>
            <a:ext cx="1968599" cy="668400"/>
          </a:xfrm>
          <a:prstGeom prst="rect">
            <a:avLst/>
          </a:prstGeom>
          <a:noFill/>
          <a:ln>
            <a:noFill/>
          </a:ln>
        </p:spPr>
      </p:pic>
      <p:sp>
        <p:nvSpPr>
          <p:cNvPr id="546" name="Shape 546"/>
          <p:cNvSpPr txBox="1"/>
          <p:nvPr/>
        </p:nvSpPr>
        <p:spPr>
          <a:xfrm>
            <a:off x="8452608" y="2208255"/>
            <a:ext cx="7551600" cy="5690588"/>
          </a:xfrm>
          <a:prstGeom prst="rect">
            <a:avLst/>
          </a:prstGeom>
          <a:noFill/>
          <a:ln>
            <a:noFill/>
          </a:ln>
        </p:spPr>
        <p:txBody>
          <a:bodyPr lIns="91425" tIns="91425" rIns="91425" bIns="91425" anchor="t" anchorCtr="0">
            <a:noAutofit/>
          </a:bodyPr>
          <a:lstStyle/>
          <a:p>
            <a:pPr lvl="0" rtl="0">
              <a:spcBef>
                <a:spcPts val="0"/>
              </a:spcBef>
              <a:buNone/>
            </a:pPr>
            <a:endParaRPr lang="es-MX" sz="1800"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7600" u="none" strike="noStrike" cap="none" dirty="0">
                <a:solidFill>
                  <a:srgbClr val="FFFF00"/>
                </a:solidFill>
                <a:latin typeface="Arial" charset="0"/>
                <a:ea typeface="Arial" charset="0"/>
                <a:cs typeface="Arial" charset="0"/>
                <a:sym typeface="Cabin"/>
              </a:rPr>
              <a:t>Contando Líneas en un Archivo</a:t>
            </a:r>
          </a:p>
        </p:txBody>
      </p:sp>
      <p:sp>
        <p:nvSpPr>
          <p:cNvPr id="295" name="Shape 295"/>
          <p:cNvSpPr txBox="1">
            <a:spLocks noGrp="1"/>
          </p:cNvSpPr>
          <p:nvPr>
            <p:ph idx="1"/>
          </p:nvPr>
        </p:nvSpPr>
        <p:spPr>
          <a:xfrm>
            <a:off x="1067510" y="2211527"/>
            <a:ext cx="6873875" cy="478720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Abre un </a:t>
            </a:r>
            <a:r>
              <a:rPr lang="es-419" sz="3400" b="0" dirty="0">
                <a:solidFill>
                  <a:srgbClr val="00FF00"/>
                </a:solidFill>
                <a:latin typeface="Arial" charset="0"/>
                <a:ea typeface="Arial" charset="0"/>
                <a:cs typeface="Arial" charset="0"/>
                <a:sym typeface="Cabin"/>
              </a:rPr>
              <a:t>archivo</a:t>
            </a:r>
            <a:r>
              <a:rPr lang="es-419" sz="3400" b="0" u="none" strike="noStrike" cap="none" dirty="0">
                <a:solidFill>
                  <a:schemeClr val="lt1"/>
                </a:solidFill>
                <a:latin typeface="Arial" charset="0"/>
                <a:ea typeface="Arial" charset="0"/>
                <a:cs typeface="Arial" charset="0"/>
                <a:sym typeface="Cabin"/>
              </a:rPr>
              <a:t> en modo de lectura</a:t>
            </a:r>
          </a:p>
          <a:p>
            <a:pPr marL="749300" marR="0" lvl="0" indent="-358394" algn="l" rtl="0">
              <a:lnSpc>
                <a:spcPct val="100000"/>
              </a:lnSpc>
              <a:spcBef>
                <a:spcPts val="3500"/>
              </a:spcBef>
              <a:spcAft>
                <a:spcPts val="0"/>
              </a:spcAft>
              <a:buClr>
                <a:schemeClr val="lt1"/>
              </a:buClr>
              <a:buSzPct val="100000"/>
              <a:buFont typeface="Cabin"/>
              <a:buChar char="•"/>
            </a:pPr>
            <a:r>
              <a:rPr lang="es-419" sz="3400" b="0" u="none" strike="noStrike" cap="none" dirty="0">
                <a:solidFill>
                  <a:schemeClr val="lt1"/>
                </a:solidFill>
                <a:latin typeface="Arial" charset="0"/>
                <a:ea typeface="Arial" charset="0"/>
                <a:cs typeface="Arial" charset="0"/>
                <a:sym typeface="Cabin"/>
              </a:rPr>
              <a:t>Utiliza un bucle </a:t>
            </a:r>
            <a:r>
              <a:rPr lang="es-419" sz="3400" b="0" u="none" strike="noStrike" cap="none" dirty="0" err="1">
                <a:solidFill>
                  <a:srgbClr val="FFFF00"/>
                </a:solidFill>
                <a:latin typeface="Arial" charset="0"/>
                <a:ea typeface="Arial" charset="0"/>
                <a:cs typeface="Arial" charset="0"/>
                <a:sym typeface="Cabin"/>
              </a:rPr>
              <a:t>for</a:t>
            </a:r>
            <a:r>
              <a:rPr lang="es-419" sz="3400" b="0" u="none" strike="noStrike" cap="none" dirty="0">
                <a:solidFill>
                  <a:schemeClr val="lt1"/>
                </a:solidFill>
                <a:latin typeface="Arial" charset="0"/>
                <a:ea typeface="Arial" charset="0"/>
                <a:cs typeface="Arial" charset="0"/>
                <a:sym typeface="Cabin"/>
              </a:rPr>
              <a:t> para leer cada línea</a:t>
            </a:r>
          </a:p>
          <a:p>
            <a:pPr marL="749300" marR="0" lvl="0" indent="-358394" algn="l" rtl="0">
              <a:lnSpc>
                <a:spcPct val="100000"/>
              </a:lnSpc>
              <a:spcBef>
                <a:spcPts val="3500"/>
              </a:spcBef>
              <a:spcAft>
                <a:spcPts val="0"/>
              </a:spcAft>
              <a:buClr>
                <a:srgbClr val="FF7F00"/>
              </a:buClr>
              <a:buSzPct val="100000"/>
              <a:buFont typeface="Cabin"/>
              <a:buChar char="•"/>
            </a:pPr>
            <a:r>
              <a:rPr lang="es-419" sz="3400" b="0" u="none" strike="noStrike" cap="none" dirty="0">
                <a:solidFill>
                  <a:srgbClr val="FF7F00"/>
                </a:solidFill>
                <a:latin typeface="Arial" charset="0"/>
                <a:ea typeface="Arial" charset="0"/>
                <a:cs typeface="Arial" charset="0"/>
                <a:sym typeface="Cabin"/>
              </a:rPr>
              <a:t>Cuenta</a:t>
            </a:r>
            <a:r>
              <a:rPr lang="es-419" sz="3400" b="0" u="none" strike="noStrike" cap="none" dirty="0">
                <a:solidFill>
                  <a:schemeClr val="lt1"/>
                </a:solidFill>
                <a:latin typeface="Arial" charset="0"/>
                <a:ea typeface="Arial" charset="0"/>
                <a:cs typeface="Arial" charset="0"/>
                <a:sym typeface="Cabin"/>
              </a:rPr>
              <a:t> las líneas e imprime el número total de líneas</a:t>
            </a:r>
          </a:p>
        </p:txBody>
      </p:sp>
      <p:sp>
        <p:nvSpPr>
          <p:cNvPr id="296" name="Shape 296"/>
          <p:cNvSpPr txBox="1"/>
          <p:nvPr/>
        </p:nvSpPr>
        <p:spPr>
          <a:xfrm>
            <a:off x="8127999" y="2351890"/>
            <a:ext cx="803094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00FF"/>
                </a:solidFill>
                <a:latin typeface="Courier New"/>
                <a:ea typeface="Courier New"/>
                <a:cs typeface="Courier New"/>
                <a:sym typeface="Courier New"/>
              </a:rPr>
              <a:t>open</a:t>
            </a:r>
            <a:r>
              <a:rPr lang="es-419" sz="3000" b="1" i="0" u="none" strike="noStrike" cap="none" dirty="0">
                <a:solidFill>
                  <a:schemeClr val="lt1"/>
                </a:solidFill>
                <a:latin typeface="Courier New"/>
                <a:ea typeface="Courier New"/>
                <a:cs typeface="Courier New"/>
                <a:sym typeface="Courier New"/>
              </a:rPr>
              <a:t>('mbox.txt’)</a:t>
            </a:r>
          </a:p>
          <a:p>
            <a:pPr marL="0" marR="0" lvl="0" indent="0" algn="l" rtl="0">
              <a:lnSpc>
                <a:spcPct val="100000"/>
              </a:lnSpc>
              <a:spcBef>
                <a:spcPts val="0"/>
              </a:spcBef>
              <a:spcAft>
                <a:spcPts val="0"/>
              </a:spcAft>
              <a:buClr>
                <a:srgbClr val="FF7F00"/>
              </a:buClr>
              <a:buSzPct val="25000"/>
              <a:buFont typeface="Cabin"/>
              <a:buNone/>
            </a:pP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lt1"/>
                </a:solidFill>
                <a:latin typeface="Courier New"/>
                <a:ea typeface="Courier New"/>
                <a:cs typeface="Courier New"/>
                <a:sym typeface="Courier New"/>
              </a:rPr>
              <a:t> = 0</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dirty="0" err="1">
                <a:solidFill>
                  <a:srgbClr val="FFFF00"/>
                </a:solidFill>
                <a:latin typeface="Courier New"/>
                <a:ea typeface="Courier New"/>
                <a:cs typeface="Courier New"/>
                <a:sym typeface="Courier New"/>
              </a:rPr>
              <a:t>for</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a:solidFill>
                  <a:srgbClr val="FFFF00"/>
                </a:solidFill>
                <a:latin typeface="Courier New"/>
                <a:ea typeface="Courier New"/>
                <a:cs typeface="Courier New"/>
                <a:sym typeface="Courier New"/>
              </a:rPr>
              <a:t>in</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dirty="0">
                <a:solidFill>
                  <a:schemeClr val="lt1"/>
                </a:solidFill>
                <a:latin typeface="Courier New"/>
                <a:ea typeface="Courier New"/>
                <a:cs typeface="Courier New"/>
                <a:sym typeface="Courier New"/>
              </a:rPr>
              <a:t>    </a:t>
            </a: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lt1"/>
                </a:solidFill>
                <a:latin typeface="Courier New"/>
                <a:ea typeface="Courier New"/>
                <a:cs typeface="Courier New"/>
                <a:sym typeface="Courier New"/>
              </a:rPr>
              <a:t> + 1</a:t>
            </a:r>
          </a:p>
          <a:p>
            <a:pPr lvl="0">
              <a:buClr>
                <a:srgbClr val="FFFF00"/>
              </a:buClr>
              <a:buSzPct val="25000"/>
            </a:pP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('Total </a:t>
            </a:r>
            <a:r>
              <a:rPr lang="es-419" sz="3000" b="1" i="0" u="none" strike="noStrike" cap="none" dirty="0">
                <a:solidFill>
                  <a:schemeClr val="lt1"/>
                </a:solidFill>
                <a:latin typeface="Courier New"/>
                <a:ea typeface="Courier New"/>
                <a:cs typeface="Courier New"/>
                <a:sym typeface="Courier New"/>
              </a:rPr>
              <a:t>de </a:t>
            </a:r>
            <a:r>
              <a:rPr lang="es-419" sz="3000" b="1" dirty="0">
                <a:solidFill>
                  <a:schemeClr val="lt1"/>
                </a:solidFill>
                <a:latin typeface="Courier New"/>
                <a:ea typeface="Courier New"/>
                <a:cs typeface="Courier New"/>
                <a:sym typeface="Courier New"/>
              </a:rPr>
              <a:t>Líneas:', </a:t>
            </a:r>
            <a:r>
              <a:rPr lang="es-419" sz="3000" b="1" i="0" u="none" strike="noStrike" cap="none" dirty="0">
                <a:solidFill>
                  <a:srgbClr val="FF7F00"/>
                </a:solidFill>
                <a:latin typeface="Courier New"/>
                <a:ea typeface="Courier New"/>
                <a:cs typeface="Courier New"/>
                <a:sym typeface="Courier New"/>
              </a:rPr>
              <a:t>contador</a:t>
            </a:r>
            <a:r>
              <a:rPr lang="es-419" sz="3000" b="1" i="0" u="none" strike="noStrike" cap="none" dirty="0">
                <a:solidFill>
                  <a:schemeClr val="bg1"/>
                </a:solidFill>
                <a:latin typeface="Courier New"/>
                <a:ea typeface="Courier New"/>
                <a:cs typeface="Courier New"/>
                <a:sym typeface="Courier New"/>
              </a:rPr>
              <a:t>)</a:t>
            </a:r>
          </a:p>
          <a:p>
            <a:pPr marL="0" marR="0" lvl="0" indent="0" algn="ctr" rtl="0">
              <a:lnSpc>
                <a:spcPct val="100000"/>
              </a:lnSpc>
              <a:spcBef>
                <a:spcPts val="0"/>
              </a:spcBef>
              <a:spcAft>
                <a:spcPts val="0"/>
              </a:spcAft>
              <a:buNone/>
            </a:pPr>
            <a:endParaRPr lang="es-419" sz="3000" b="1" i="0" u="none" strike="noStrike" cap="none" dirty="0">
              <a:solidFill>
                <a:srgbClr val="FF7F00"/>
              </a:solidFill>
              <a:latin typeface="Courier New"/>
              <a:ea typeface="Courier New"/>
              <a:cs typeface="Courier New"/>
              <a:sym typeface="Courier New"/>
            </a:endParaRPr>
          </a:p>
          <a:p>
            <a:pPr marL="0" marR="0" lvl="0" indent="0" algn="ctr" rtl="0">
              <a:lnSpc>
                <a:spcPct val="100000"/>
              </a:lnSpc>
              <a:spcBef>
                <a:spcPts val="0"/>
              </a:spcBef>
              <a:spcAft>
                <a:spcPts val="0"/>
              </a:spcAft>
              <a:buNone/>
            </a:pPr>
            <a:endParaRPr lang="es-419" sz="3000" b="1" i="0" u="none" strike="noStrike" cap="none" dirty="0">
              <a:solidFill>
                <a:srgbClr val="FF7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a:solidFill>
                  <a:srgbClr val="00FF00"/>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python</a:t>
            </a:r>
            <a:r>
              <a:rPr lang="es-419" sz="3000" b="1" i="0" u="none" strike="noStrike" cap="none" dirty="0">
                <a:solidFill>
                  <a:srgbClr val="00FF00"/>
                </a:solidFill>
                <a:latin typeface="Courier New"/>
                <a:ea typeface="Courier New"/>
                <a:cs typeface="Courier New"/>
                <a:sym typeface="Courier New"/>
              </a:rPr>
              <a:t> abrir.py</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Total de Líneas: 132045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7600" u="none" strike="noStrike" cap="none" dirty="0">
                <a:solidFill>
                  <a:srgbClr val="FFFF00"/>
                </a:solidFill>
                <a:latin typeface="Arial" charset="0"/>
                <a:ea typeface="Arial" charset="0"/>
                <a:cs typeface="Arial" charset="0"/>
                <a:sym typeface="Cabin"/>
              </a:rPr>
              <a:t>Leyendo el Archivo *Entero*</a:t>
            </a:r>
          </a:p>
        </p:txBody>
      </p:sp>
      <p:sp>
        <p:nvSpPr>
          <p:cNvPr id="302" name="Shape 302"/>
          <p:cNvSpPr txBox="1">
            <a:spLocks noGrp="1"/>
          </p:cNvSpPr>
          <p:nvPr>
            <p:ph idx="1"/>
          </p:nvPr>
        </p:nvSpPr>
        <p:spPr>
          <a:xfrm>
            <a:off x="1032234" y="2091940"/>
            <a:ext cx="5145088" cy="33456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s-419" sz="3400" b="0" u="none" strike="noStrike" cap="none" dirty="0">
                <a:solidFill>
                  <a:schemeClr val="lt1"/>
                </a:solidFill>
                <a:latin typeface="Arial" charset="0"/>
                <a:ea typeface="Arial" charset="0"/>
                <a:cs typeface="Arial" charset="0"/>
                <a:sym typeface="Cabin"/>
              </a:rPr>
              <a:t>Podemos </a:t>
            </a:r>
            <a:r>
              <a:rPr lang="es-419" sz="3400" b="0" u="none" strike="noStrike" cap="none" dirty="0">
                <a:solidFill>
                  <a:srgbClr val="FF7F00"/>
                </a:solidFill>
                <a:latin typeface="Arial" charset="0"/>
                <a:ea typeface="Arial" charset="0"/>
                <a:cs typeface="Arial" charset="0"/>
                <a:sym typeface="Cabin"/>
              </a:rPr>
              <a:t>leer</a:t>
            </a:r>
            <a:r>
              <a:rPr lang="es-419" sz="3400" b="0" u="none" strike="noStrike" cap="none" dirty="0">
                <a:solidFill>
                  <a:schemeClr val="lt1"/>
                </a:solidFill>
                <a:latin typeface="Arial" charset="0"/>
                <a:ea typeface="Arial" charset="0"/>
                <a:cs typeface="Arial" charset="0"/>
                <a:sym typeface="Cabin"/>
              </a:rPr>
              <a:t> un archivo entero (saltos de líneas y todo lo demás) dentro de una </a:t>
            </a:r>
            <a:r>
              <a:rPr lang="es-419" sz="3400" b="0" u="none" strike="noStrike" cap="none" dirty="0">
                <a:solidFill>
                  <a:srgbClr val="00FFFF"/>
                </a:solidFill>
                <a:latin typeface="Arial" charset="0"/>
                <a:ea typeface="Arial" charset="0"/>
                <a:cs typeface="Arial" charset="0"/>
                <a:sym typeface="Cabin"/>
              </a:rPr>
              <a:t>sola cadena</a:t>
            </a:r>
          </a:p>
        </p:txBody>
      </p:sp>
      <p:sp>
        <p:nvSpPr>
          <p:cNvPr id="303" name="Shape 303"/>
          <p:cNvSpPr txBox="1"/>
          <p:nvPr/>
        </p:nvSpPr>
        <p:spPr>
          <a:xfrm>
            <a:off x="7326409" y="2159915"/>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FF00FF"/>
                </a:solidFill>
                <a:latin typeface="Courier New"/>
                <a:ea typeface="Courier New"/>
                <a:cs typeface="Courier New"/>
                <a:sym typeface="Courier New"/>
              </a:rPr>
              <a:t>open</a:t>
            </a:r>
            <a:r>
              <a:rPr lang="es-419" sz="30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00FFFF"/>
                </a:solidFill>
                <a:latin typeface="Courier New"/>
                <a:ea typeface="Courier New"/>
                <a:cs typeface="Courier New"/>
                <a:sym typeface="Courier New"/>
              </a:rPr>
              <a:t>ent</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err="1">
                <a:solidFill>
                  <a:srgbClr val="FF7F00"/>
                </a:solidFill>
                <a:latin typeface="Courier New"/>
                <a:ea typeface="Courier New"/>
                <a:cs typeface="Courier New"/>
                <a:sym typeface="Courier New"/>
              </a:rPr>
              <a:t>.read</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err="1">
                <a:solidFill>
                  <a:srgbClr val="FF00FF"/>
                </a:solidFill>
                <a:latin typeface="Courier New"/>
                <a:ea typeface="Courier New"/>
                <a:cs typeface="Courier New"/>
                <a:sym typeface="Courier New"/>
              </a:rPr>
              <a:t>len</a:t>
            </a: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ent</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94626</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&gt;&gt;&gt;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err="1">
                <a:solidFill>
                  <a:srgbClr val="00FFFF"/>
                </a:solidFill>
                <a:latin typeface="Courier New"/>
                <a:ea typeface="Courier New"/>
                <a:cs typeface="Courier New"/>
                <a:sym typeface="Courier New"/>
              </a:rPr>
              <a:t>ent</a:t>
            </a:r>
            <a:r>
              <a:rPr lang="es-419" sz="3000" b="1" i="0" u="none" strike="noStrike" cap="none" dirty="0">
                <a:solidFill>
                  <a:schemeClr val="lt1"/>
                </a:solidFill>
                <a:latin typeface="Courier New"/>
                <a:ea typeface="Courier New"/>
                <a:cs typeface="Courier New"/>
                <a:sym typeface="Courier New"/>
              </a:rPr>
              <a:t>[:20])</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err="1">
                <a:solidFill>
                  <a:schemeClr val="lt1"/>
                </a:solidFill>
                <a:latin typeface="Courier New"/>
                <a:ea typeface="Courier New"/>
                <a:cs typeface="Courier New"/>
                <a:sym typeface="Courier New"/>
              </a:rPr>
              <a:t>From</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chemeClr val="lt1"/>
                </a:solidFill>
                <a:latin typeface="Courier New"/>
                <a:ea typeface="Courier New"/>
                <a:cs typeface="Courier New"/>
                <a:sym typeface="Courier New"/>
              </a:rPr>
              <a:t>stephen.marquar</a:t>
            </a:r>
            <a:endParaRPr lang="es-419" sz="3000" b="1" i="0" u="none" strike="noStrike" cap="none" dirty="0">
              <a:solidFill>
                <a:schemeClr val="lt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0" y="95800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Búsqueda a Través de </a:t>
            </a:r>
            <a:r>
              <a:rPr lang="es-419" sz="7600" dirty="0">
                <a:solidFill>
                  <a:srgbClr val="FFFF00"/>
                </a:solidFill>
                <a:latin typeface="Arial" charset="0"/>
                <a:ea typeface="Arial" charset="0"/>
                <a:cs typeface="Arial" charset="0"/>
                <a:sym typeface="Cabin"/>
              </a:rPr>
              <a:t>un Archivo</a:t>
            </a:r>
            <a:endParaRPr lang="es-419" sz="7600" u="none" strike="noStrike" cap="none" dirty="0">
              <a:solidFill>
                <a:srgbClr val="FFFF00"/>
              </a:solidFill>
              <a:latin typeface="Arial" charset="0"/>
              <a:ea typeface="Arial" charset="0"/>
              <a:cs typeface="Arial" charset="0"/>
              <a:sym typeface="Cabin"/>
            </a:endParaRPr>
          </a:p>
        </p:txBody>
      </p:sp>
      <p:sp>
        <p:nvSpPr>
          <p:cNvPr id="309" name="Shape 309"/>
          <p:cNvSpPr txBox="1">
            <a:spLocks noGrp="1"/>
          </p:cNvSpPr>
          <p:nvPr>
            <p:ph idx="1"/>
          </p:nvPr>
        </p:nvSpPr>
        <p:spPr>
          <a:xfrm>
            <a:off x="930275" y="2590261"/>
            <a:ext cx="6116638" cy="39634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s-419" sz="3400" b="0" u="none" strike="noStrike" cap="none" dirty="0">
                <a:solidFill>
                  <a:schemeClr val="lt1"/>
                </a:solidFill>
                <a:latin typeface="Arial" charset="0"/>
                <a:ea typeface="Arial" charset="0"/>
                <a:cs typeface="Arial" charset="0"/>
                <a:sym typeface="Cabin"/>
              </a:rPr>
              <a:t>Podemos poner una sentencia </a:t>
            </a:r>
            <a:r>
              <a:rPr lang="es-419" sz="3400" b="0" u="none" strike="noStrike" cap="none" dirty="0" err="1">
                <a:solidFill>
                  <a:srgbClr val="FFFF00"/>
                </a:solidFill>
                <a:latin typeface="Arial" charset="0"/>
                <a:ea typeface="Arial" charset="0"/>
                <a:cs typeface="Arial" charset="0"/>
                <a:sym typeface="Cabin"/>
              </a:rPr>
              <a:t>if</a:t>
            </a:r>
            <a:r>
              <a:rPr lang="es-419" sz="3400" b="0" u="none" strike="noStrike" cap="none" dirty="0">
                <a:solidFill>
                  <a:srgbClr val="FFFF00"/>
                </a:solidFill>
                <a:latin typeface="Arial" charset="0"/>
                <a:ea typeface="Arial" charset="0"/>
                <a:cs typeface="Arial" charset="0"/>
                <a:sym typeface="Cabin"/>
              </a:rPr>
              <a:t> </a:t>
            </a:r>
            <a:r>
              <a:rPr lang="es-419" sz="3400" b="0" dirty="0">
                <a:solidFill>
                  <a:schemeClr val="lt1"/>
                </a:solidFill>
                <a:latin typeface="Arial" charset="0"/>
                <a:ea typeface="Arial" charset="0"/>
                <a:cs typeface="Arial" charset="0"/>
                <a:sym typeface="Cabin"/>
              </a:rPr>
              <a:t>nuestro bucle </a:t>
            </a:r>
            <a:r>
              <a:rPr lang="es-419" sz="3400" b="0" u="none" strike="noStrike" cap="none" dirty="0" err="1">
                <a:solidFill>
                  <a:srgbClr val="FFFF00"/>
                </a:solidFill>
                <a:latin typeface="Arial" charset="0"/>
                <a:ea typeface="Arial" charset="0"/>
                <a:cs typeface="Arial" charset="0"/>
                <a:sym typeface="Cabin"/>
              </a:rPr>
              <a:t>for</a:t>
            </a:r>
            <a:r>
              <a:rPr lang="es-419" sz="3400" b="0" u="none" strike="noStrike" cap="none" dirty="0">
                <a:solidFill>
                  <a:schemeClr val="lt1"/>
                </a:solidFill>
                <a:latin typeface="Arial" charset="0"/>
                <a:ea typeface="Arial" charset="0"/>
                <a:cs typeface="Arial" charset="0"/>
                <a:sym typeface="Cabin"/>
              </a:rPr>
              <a:t> para únicamente </a:t>
            </a:r>
            <a:r>
              <a:rPr lang="es-419" sz="3400" b="0" dirty="0">
                <a:solidFill>
                  <a:schemeClr val="lt1"/>
                </a:solidFill>
                <a:latin typeface="Arial" charset="0"/>
                <a:ea typeface="Arial" charset="0"/>
                <a:cs typeface="Arial" charset="0"/>
                <a:sym typeface="Cabin"/>
              </a:rPr>
              <a:t>imprimir líneas que satisfacen cierta característica</a:t>
            </a:r>
            <a:endParaRPr lang="es-419" sz="3400" b="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8049525" y="2306160"/>
            <a:ext cx="7276200"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600" b="1" i="0" u="none" strike="noStrike" cap="none" dirty="0" err="1">
                <a:solidFill>
                  <a:srgbClr val="00FF00"/>
                </a:solidFill>
                <a:latin typeface="Courier New"/>
                <a:ea typeface="Courier New"/>
                <a:cs typeface="Courier New"/>
                <a:sym typeface="Courier New"/>
              </a:rPr>
              <a:t>man_a</a:t>
            </a:r>
            <a:r>
              <a:rPr lang="es-419" sz="2600" b="1" i="0" u="none" strike="noStrike" cap="none" dirty="0">
                <a:solidFill>
                  <a:schemeClr val="lt1"/>
                </a:solidFill>
                <a:latin typeface="Courier New"/>
                <a:ea typeface="Courier New"/>
                <a:cs typeface="Courier New"/>
                <a:sym typeface="Courier New"/>
              </a:rPr>
              <a:t> = </a:t>
            </a:r>
            <a:r>
              <a:rPr lang="es-419" sz="2600" b="1" i="0" u="none" strike="noStrike" cap="none" dirty="0">
                <a:solidFill>
                  <a:srgbClr val="FF00FF"/>
                </a:solidFill>
                <a:latin typeface="Courier New"/>
                <a:ea typeface="Courier New"/>
                <a:cs typeface="Courier New"/>
                <a:sym typeface="Courier New"/>
              </a:rPr>
              <a:t>open</a:t>
            </a:r>
            <a:r>
              <a:rPr lang="es-419" sz="26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2600" b="1" i="0" u="none" strike="noStrike" cap="none" dirty="0" err="1">
                <a:solidFill>
                  <a:srgbClr val="FFFF00"/>
                </a:solidFill>
                <a:latin typeface="Courier New"/>
                <a:ea typeface="Courier New"/>
                <a:cs typeface="Courier New"/>
                <a:sym typeface="Courier New"/>
              </a:rPr>
              <a:t>for</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a:solidFill>
                  <a:srgbClr val="FFFF00"/>
                </a:solidFill>
                <a:latin typeface="Courier New"/>
                <a:ea typeface="Courier New"/>
                <a:cs typeface="Courier New"/>
                <a:sym typeface="Courier New"/>
              </a:rPr>
              <a:t>in</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man_a</a:t>
            </a:r>
            <a:r>
              <a:rPr lang="es-419" sz="26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600" b="1" dirty="0">
                <a:solidFill>
                  <a:schemeClr val="lt1"/>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if</a:t>
            </a:r>
            <a:r>
              <a:rPr lang="es-419" sz="2600" b="1" i="0" u="none" strike="noStrike" cap="none" dirty="0">
                <a:solidFill>
                  <a:schemeClr val="lt1"/>
                </a:solidFill>
                <a:latin typeface="Courier New"/>
                <a:ea typeface="Courier New"/>
                <a:cs typeface="Courier New"/>
                <a:sym typeface="Courier New"/>
              </a:rPr>
              <a:t> </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err="1">
                <a:solidFill>
                  <a:srgbClr val="FF00FF"/>
                </a:solidFill>
                <a:latin typeface="Courier New"/>
                <a:ea typeface="Courier New"/>
                <a:cs typeface="Courier New"/>
                <a:sym typeface="Courier New"/>
              </a:rPr>
              <a:t>.startswith</a:t>
            </a:r>
            <a:r>
              <a:rPr lang="es-419" sz="2600" b="1" i="0" u="none" strike="noStrike" cap="none" dirty="0">
                <a:solidFill>
                  <a:schemeClr val="lt1"/>
                </a:solidFill>
                <a:latin typeface="Courier New"/>
                <a:ea typeface="Courier New"/>
                <a:cs typeface="Courier New"/>
                <a:sym typeface="Courier New"/>
              </a:rPr>
              <a:t>('</a:t>
            </a:r>
            <a:r>
              <a:rPr lang="es-419" sz="2600" b="1" i="0" u="none" strike="noStrike" cap="none" dirty="0" err="1">
                <a:solidFill>
                  <a:schemeClr val="lt1"/>
                </a:solidFill>
                <a:latin typeface="Courier New"/>
                <a:ea typeface="Courier New"/>
                <a:cs typeface="Courier New"/>
                <a:sym typeface="Courier New"/>
              </a:rPr>
              <a:t>From</a:t>
            </a:r>
            <a:r>
              <a:rPr lang="es-419" sz="26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600" b="1" i="0" u="none" strike="noStrike" cap="none" dirty="0">
                <a:solidFill>
                  <a:schemeClr val="lt1"/>
                </a:solidFill>
                <a:latin typeface="Courier New"/>
                <a:ea typeface="Courier New"/>
                <a:cs typeface="Courier New"/>
                <a:sym typeface="Courier New"/>
              </a:rPr>
              <a:t>    </a:t>
            </a:r>
            <a:r>
              <a:rPr lang="es-419" sz="2600" b="1" dirty="0">
                <a:solidFill>
                  <a:schemeClr val="lt1"/>
                </a:solidFill>
                <a:latin typeface="Courier New"/>
                <a:ea typeface="Courier New"/>
                <a:cs typeface="Courier New"/>
                <a:sym typeface="Courier New"/>
              </a:rPr>
              <a:t>    </a:t>
            </a:r>
            <a:r>
              <a:rPr lang="es-419" sz="2600" b="1" i="0" u="none" strike="noStrike" cap="none" dirty="0" err="1">
                <a:solidFill>
                  <a:srgbClr val="FFFF00"/>
                </a:solidFill>
                <a:latin typeface="Courier New"/>
                <a:ea typeface="Courier New"/>
                <a:cs typeface="Courier New"/>
                <a:sym typeface="Courier New"/>
              </a:rPr>
              <a:t>print</a:t>
            </a:r>
            <a:r>
              <a:rPr lang="es-419" sz="2600" b="1" dirty="0">
                <a:solidFill>
                  <a:schemeClr val="lt1"/>
                </a:solidFill>
                <a:latin typeface="Courier New"/>
                <a:ea typeface="Courier New"/>
                <a:cs typeface="Courier New"/>
                <a:sym typeface="Courier New"/>
              </a:rPr>
              <a:t>(</a:t>
            </a:r>
            <a:r>
              <a:rPr lang="es-419" sz="2600" b="1" i="0" u="none" strike="noStrike" cap="none" dirty="0" err="1">
                <a:solidFill>
                  <a:srgbClr val="00FF00"/>
                </a:solidFill>
                <a:latin typeface="Courier New"/>
                <a:ea typeface="Courier New"/>
                <a:cs typeface="Courier New"/>
                <a:sym typeface="Courier New"/>
              </a:rPr>
              <a:t>linea</a:t>
            </a:r>
            <a:r>
              <a:rPr lang="es-419" sz="2600" b="1" i="0" u="none" strike="noStrike" cap="none" dirty="0">
                <a:solidFill>
                  <a:schemeClr val="bg1"/>
                </a:solidFill>
                <a:latin typeface="Courier New"/>
                <a:ea typeface="Courier New"/>
                <a:cs typeface="Courier New"/>
                <a:sym typeface="Courier New"/>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dirty="0">
                <a:solidFill>
                  <a:srgbClr val="FFFF00"/>
                </a:solidFill>
                <a:latin typeface="Arial" charset="0"/>
                <a:ea typeface="Arial" charset="0"/>
                <a:cs typeface="Arial" charset="0"/>
                <a:sym typeface="Cabin"/>
              </a:rPr>
              <a:t>Uy!</a:t>
            </a:r>
          </a:p>
        </p:txBody>
      </p:sp>
      <p:sp>
        <p:nvSpPr>
          <p:cNvPr id="316" name="Shape 316"/>
          <p:cNvSpPr txBox="1"/>
          <p:nvPr/>
        </p:nvSpPr>
        <p:spPr>
          <a:xfrm>
            <a:off x="1114540" y="29443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dirty="0">
                <a:solidFill>
                  <a:schemeClr val="lt1"/>
                </a:solidFill>
                <a:latin typeface="Arial" charset="0"/>
                <a:ea typeface="Arial" charset="0"/>
                <a:cs typeface="Arial" charset="0"/>
                <a:sym typeface="Cabin"/>
              </a:rPr>
              <a:t>¿Qué están haciendo ahí todas esas líneas en blanco?</a:t>
            </a:r>
          </a:p>
        </p:txBody>
      </p:sp>
      <p:sp>
        <p:nvSpPr>
          <p:cNvPr id="317" name="Shape 317"/>
          <p:cNvSpPr txBox="1"/>
          <p:nvPr/>
        </p:nvSpPr>
        <p:spPr>
          <a:xfrm>
            <a:off x="7462315" y="25869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stephen.marquard@uct.ac.za</a:t>
            </a:r>
          </a:p>
          <a:p>
            <a:pPr marL="0" marR="0" lvl="0" indent="0" algn="ctr" rtl="0">
              <a:lnSpc>
                <a:spcPct val="100000"/>
              </a:lnSpc>
              <a:spcBef>
                <a:spcPts val="0"/>
              </a:spcBef>
              <a:spcAft>
                <a:spcPts val="0"/>
              </a:spcAft>
              <a:buNone/>
            </a:pPr>
            <a:endParaRPr lang="es-419" sz="30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louis@media.berkeley.edu</a:t>
            </a:r>
          </a:p>
          <a:p>
            <a:pPr marL="0" marR="0" lvl="0" indent="0" algn="ctr" rtl="0">
              <a:lnSpc>
                <a:spcPct val="100000"/>
              </a:lnSpc>
              <a:spcBef>
                <a:spcPts val="0"/>
              </a:spcBef>
              <a:spcAft>
                <a:spcPts val="0"/>
              </a:spcAft>
              <a:buNone/>
            </a:pPr>
            <a:endParaRPr lang="es-419" sz="30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zqian@umich.edu</a:t>
            </a:r>
          </a:p>
          <a:p>
            <a:pPr marL="0" marR="0" lvl="0" indent="0" algn="ctr" rtl="0">
              <a:lnSpc>
                <a:spcPct val="100000"/>
              </a:lnSpc>
              <a:spcBef>
                <a:spcPts val="0"/>
              </a:spcBef>
              <a:spcAft>
                <a:spcPts val="0"/>
              </a:spcAft>
              <a:buNone/>
            </a:pPr>
            <a:endParaRPr lang="es-419" sz="3000" b="1" i="0" u="none" strike="noStrike" cap="none">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rjlowe@iupui.edu</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dirty="0">
                <a:solidFill>
                  <a:srgbClr val="FFFF00"/>
                </a:solidFill>
                <a:latin typeface="Arial" charset="0"/>
                <a:ea typeface="Arial" charset="0"/>
                <a:cs typeface="Arial" charset="0"/>
                <a:sym typeface="Cabin"/>
              </a:rPr>
              <a:t>Uy!</a:t>
            </a:r>
          </a:p>
        </p:txBody>
      </p:sp>
      <p:sp>
        <p:nvSpPr>
          <p:cNvPr id="325" name="Shape 325"/>
          <p:cNvSpPr txBox="1">
            <a:spLocks noGrp="1"/>
          </p:cNvSpPr>
          <p:nvPr>
            <p:ph idx="1"/>
          </p:nvPr>
        </p:nvSpPr>
        <p:spPr>
          <a:xfrm>
            <a:off x="1046228" y="4280100"/>
            <a:ext cx="5407024" cy="4345285"/>
          </a:xfrm>
          <a:prstGeom prst="rect">
            <a:avLst/>
          </a:prstGeom>
          <a:noFill/>
          <a:ln>
            <a:noFill/>
          </a:ln>
        </p:spPr>
        <p:txBody>
          <a:bodyPr lIns="38100" tIns="38100" rIns="38100" bIns="38100" anchor="ctr" anchorCtr="0">
            <a:noAutofit/>
          </a:bodyPr>
          <a:lstStyle/>
          <a:p>
            <a:pPr marL="469900" marR="0" lvl="0" indent="-457200" algn="l" rtl="0">
              <a:lnSpc>
                <a:spcPct val="100000"/>
              </a:lnSpc>
              <a:spcBef>
                <a:spcPts val="0"/>
              </a:spcBef>
              <a:spcAft>
                <a:spcPts val="1000"/>
              </a:spcAft>
              <a:buSzPct val="100000"/>
              <a:buFont typeface="Arial"/>
              <a:buChar char="•"/>
            </a:pPr>
            <a:r>
              <a:rPr lang="es-419" sz="3400" b="0" dirty="0">
                <a:solidFill>
                  <a:schemeClr val="lt1"/>
                </a:solidFill>
                <a:latin typeface="Arial" charset="0"/>
                <a:ea typeface="Arial" charset="0"/>
                <a:cs typeface="Arial" charset="0"/>
                <a:sym typeface="Cabin"/>
              </a:rPr>
              <a:t>Cada línea del archivo tiene un </a:t>
            </a:r>
            <a:r>
              <a:rPr lang="es-419" sz="3400" b="0" dirty="0">
                <a:solidFill>
                  <a:srgbClr val="00FF00"/>
                </a:solidFill>
                <a:latin typeface="Arial" charset="0"/>
                <a:ea typeface="Arial" charset="0"/>
                <a:cs typeface="Arial" charset="0"/>
                <a:sym typeface="Cabin"/>
              </a:rPr>
              <a:t>salto de línea</a:t>
            </a:r>
            <a:r>
              <a:rPr lang="es-419" sz="3400" b="0" dirty="0">
                <a:solidFill>
                  <a:schemeClr val="lt1"/>
                </a:solidFill>
                <a:latin typeface="Arial" charset="0"/>
                <a:ea typeface="Arial" charset="0"/>
                <a:cs typeface="Arial" charset="0"/>
                <a:sym typeface="Cabin"/>
              </a:rPr>
              <a:t> al final</a:t>
            </a:r>
          </a:p>
          <a:p>
            <a:pPr marL="469900" marR="0" lvl="0" indent="-457200" algn="l" rtl="0">
              <a:lnSpc>
                <a:spcPct val="100000"/>
              </a:lnSpc>
              <a:spcBef>
                <a:spcPts val="3500"/>
              </a:spcBef>
              <a:spcAft>
                <a:spcPts val="1000"/>
              </a:spcAft>
              <a:buSzPct val="100000"/>
              <a:buFont typeface="Arial"/>
              <a:buChar char="•"/>
            </a:pPr>
            <a:r>
              <a:rPr lang="es-419" sz="3400" b="0" dirty="0">
                <a:solidFill>
                  <a:schemeClr val="lt1"/>
                </a:solidFill>
                <a:latin typeface="Arial" charset="0"/>
                <a:ea typeface="Arial" charset="0"/>
                <a:cs typeface="Arial" charset="0"/>
                <a:sym typeface="Cabin"/>
              </a:rPr>
              <a:t>La sentencia </a:t>
            </a:r>
            <a:r>
              <a:rPr lang="es-419" sz="3400" b="0" dirty="0" err="1">
                <a:solidFill>
                  <a:srgbClr val="FFFF00"/>
                </a:solidFill>
                <a:latin typeface="Arial" charset="0"/>
                <a:ea typeface="Arial" charset="0"/>
                <a:cs typeface="Arial" charset="0"/>
                <a:sym typeface="Cabin"/>
              </a:rPr>
              <a:t>print</a:t>
            </a:r>
            <a:r>
              <a:rPr lang="es-419" sz="3400" b="0" dirty="0">
                <a:solidFill>
                  <a:schemeClr val="lt1"/>
                </a:solidFill>
                <a:latin typeface="Arial" charset="0"/>
                <a:ea typeface="Arial" charset="0"/>
                <a:cs typeface="Arial" charset="0"/>
                <a:sym typeface="Cabin"/>
              </a:rPr>
              <a:t> agrega un </a:t>
            </a:r>
            <a:r>
              <a:rPr lang="es-419" sz="3400" b="0" dirty="0">
                <a:solidFill>
                  <a:srgbClr val="FFFF00"/>
                </a:solidFill>
                <a:latin typeface="Arial" charset="0"/>
                <a:ea typeface="Arial" charset="0"/>
                <a:cs typeface="Arial" charset="0"/>
                <a:sym typeface="Cabin"/>
              </a:rPr>
              <a:t>salto de línea</a:t>
            </a:r>
            <a:r>
              <a:rPr lang="es-419" sz="3400" b="0" dirty="0">
                <a:solidFill>
                  <a:schemeClr val="lt1"/>
                </a:solidFill>
                <a:latin typeface="Arial" charset="0"/>
                <a:ea typeface="Arial" charset="0"/>
                <a:cs typeface="Arial" charset="0"/>
                <a:sym typeface="Cabin"/>
              </a:rPr>
              <a:t> a cada línea</a:t>
            </a:r>
          </a:p>
        </p:txBody>
      </p:sp>
      <p:sp>
        <p:nvSpPr>
          <p:cNvPr id="324" name="Shape 324"/>
          <p:cNvSpPr txBox="1"/>
          <p:nvPr/>
        </p:nvSpPr>
        <p:spPr>
          <a:xfrm>
            <a:off x="7464778" y="258328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stephen.marquard@uct.ac.za</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louis@media.berkeley.edu</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zqian@umich.edu</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From: rjlowe@iupui.edu</a:t>
            </a:r>
            <a:r>
              <a:rPr lang="es-419" sz="3000" b="1" i="0" u="none" strike="noStrike" cap="none">
                <a:solidFill>
                  <a:srgbClr val="00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a:solidFill>
                  <a:srgbClr val="FFFF00"/>
                </a:solidFill>
                <a:latin typeface="Courier New"/>
                <a:ea typeface="Courier New"/>
                <a:cs typeface="Courier New"/>
                <a:sym typeface="Courier New"/>
              </a:rPr>
              <a:t>\n</a:t>
            </a:r>
          </a:p>
          <a:p>
            <a:pPr marL="0" marR="0" lvl="0" indent="0" algn="l" rtl="0">
              <a:lnSpc>
                <a:spcPct val="100000"/>
              </a:lnSpc>
              <a:spcBef>
                <a:spcPts val="0"/>
              </a:spcBef>
              <a:spcAft>
                <a:spcPts val="0"/>
              </a:spcAft>
              <a:buClr>
                <a:srgbClr val="FF00FF"/>
              </a:buClr>
              <a:buSzPct val="25000"/>
              <a:buFont typeface="Cabin"/>
              <a:buNone/>
            </a:pPr>
            <a:r>
              <a:rPr lang="es-419" sz="3000" b="1" i="0" u="none" strike="noStrike" cap="none">
                <a:solidFill>
                  <a:srgbClr val="FF00FF"/>
                </a:solidFill>
                <a:latin typeface="Courier New"/>
                <a:ea typeface="Courier New"/>
                <a:cs typeface="Courier New"/>
                <a:sym typeface="Courier New"/>
              </a:rPr>
              <a:t>...</a:t>
            </a:r>
          </a:p>
        </p:txBody>
      </p:sp>
      <p:sp>
        <p:nvSpPr>
          <p:cNvPr id="6" name="Shape 316">
            <a:extLst>
              <a:ext uri="{FF2B5EF4-FFF2-40B4-BE49-F238E27FC236}">
                <a16:creationId xmlns:a16="http://schemas.microsoft.com/office/drawing/2014/main" id="{17AC6731-F118-4D2D-9D23-5873A74A35EA}"/>
              </a:ext>
            </a:extLst>
          </p:cNvPr>
          <p:cNvSpPr txBox="1"/>
          <p:nvPr/>
        </p:nvSpPr>
        <p:spPr>
          <a:xfrm>
            <a:off x="1114540" y="29443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3600" u="none" strike="noStrike" cap="none" dirty="0">
                <a:solidFill>
                  <a:schemeClr val="lt1"/>
                </a:solidFill>
                <a:latin typeface="Arial" charset="0"/>
                <a:ea typeface="Arial" charset="0"/>
                <a:cs typeface="Arial" charset="0"/>
                <a:sym typeface="Cabin"/>
              </a:rPr>
              <a:t>¿Qué están haciendo ahí todas esas líneas en blanco?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Búsqueda a Través de un Archivo (arreglado)</a:t>
            </a:r>
          </a:p>
        </p:txBody>
      </p:sp>
      <p:sp>
        <p:nvSpPr>
          <p:cNvPr id="331" name="Shape 331"/>
          <p:cNvSpPr txBox="1">
            <a:spLocks noGrp="1"/>
          </p:cNvSpPr>
          <p:nvPr>
            <p:ph idx="1"/>
          </p:nvPr>
        </p:nvSpPr>
        <p:spPr>
          <a:xfrm>
            <a:off x="1102786" y="3081720"/>
            <a:ext cx="5973763" cy="5279160"/>
          </a:xfrm>
          <a:prstGeom prst="rect">
            <a:avLst/>
          </a:prstGeom>
          <a:noFill/>
          <a:ln>
            <a:noFill/>
          </a:ln>
        </p:spPr>
        <p:txBody>
          <a:bodyPr lIns="38100" tIns="38100" rIns="38100" bIns="38100" anchor="ctr" anchorCtr="0">
            <a:noAutofit/>
          </a:bodyPr>
          <a:lstStyle/>
          <a:p>
            <a:pPr marL="469900" marR="0" lvl="0" indent="-457200" algn="l" rtl="0">
              <a:lnSpc>
                <a:spcPct val="100000"/>
              </a:lnSpc>
              <a:spcBef>
                <a:spcPts val="0"/>
              </a:spcBef>
              <a:spcAft>
                <a:spcPts val="1000"/>
              </a:spcAft>
              <a:buSzPct val="100000"/>
              <a:buFont typeface="Arial"/>
              <a:buChar char="•"/>
            </a:pPr>
            <a:r>
              <a:rPr lang="es-419" sz="3400" b="0" u="none" strike="noStrike" cap="none" dirty="0">
                <a:solidFill>
                  <a:schemeClr val="lt1"/>
                </a:solidFill>
                <a:latin typeface="Arial" charset="0"/>
                <a:ea typeface="Arial" charset="0"/>
                <a:cs typeface="Arial" charset="0"/>
                <a:sym typeface="Cabin"/>
              </a:rPr>
              <a:t>Podemos remover los espacios en blanco del lado derecho de la cadena utilizando </a:t>
            </a:r>
            <a:r>
              <a:rPr lang="es-419" sz="3400" b="0" u="none" strike="noStrike" cap="none" dirty="0" err="1">
                <a:solidFill>
                  <a:srgbClr val="FF7F00"/>
                </a:solidFill>
                <a:latin typeface="Arial" charset="0"/>
                <a:ea typeface="Arial" charset="0"/>
                <a:cs typeface="Arial" charset="0"/>
                <a:sym typeface="Cabin"/>
              </a:rPr>
              <a:t>rstrip</a:t>
            </a:r>
            <a:r>
              <a:rPr lang="es-419" sz="3400" b="0" u="none" strike="noStrike" cap="none" dirty="0">
                <a:solidFill>
                  <a:schemeClr val="lt1"/>
                </a:solidFill>
                <a:latin typeface="Arial" charset="0"/>
                <a:ea typeface="Arial" charset="0"/>
                <a:cs typeface="Arial" charset="0"/>
                <a:sym typeface="Cabin"/>
              </a:rPr>
              <a:t>() de la librería de cadenas (</a:t>
            </a:r>
            <a:r>
              <a:rPr lang="es-419" sz="3400" b="0" u="none" strike="noStrike" cap="none" dirty="0" err="1">
                <a:solidFill>
                  <a:schemeClr val="lt1"/>
                </a:solidFill>
                <a:latin typeface="Arial" charset="0"/>
                <a:ea typeface="Arial" charset="0"/>
                <a:cs typeface="Arial" charset="0"/>
                <a:sym typeface="Cabin"/>
              </a:rPr>
              <a:t>string</a:t>
            </a:r>
            <a:r>
              <a:rPr lang="es-419" sz="3400" b="0" dirty="0">
                <a:solidFill>
                  <a:schemeClr val="lt1"/>
                </a:solidFill>
                <a:latin typeface="Arial" charset="0"/>
                <a:ea typeface="Arial" charset="0"/>
                <a:cs typeface="Arial" charset="0"/>
                <a:sym typeface="Cabin"/>
              </a:rPr>
              <a:t>)</a:t>
            </a:r>
            <a:endParaRPr lang="es-419" sz="3400" b="0" u="none" strike="noStrike" cap="none" dirty="0">
              <a:solidFill>
                <a:schemeClr val="lt1"/>
              </a:solidFill>
              <a:latin typeface="Arial" charset="0"/>
              <a:ea typeface="Arial" charset="0"/>
              <a:cs typeface="Arial" charset="0"/>
              <a:sym typeface="Cabin"/>
            </a:endParaRPr>
          </a:p>
          <a:p>
            <a:pPr marL="469900" marR="0" lvl="0" indent="-457200" algn="l" rtl="0">
              <a:lnSpc>
                <a:spcPct val="100000"/>
              </a:lnSpc>
              <a:spcBef>
                <a:spcPts val="3500"/>
              </a:spcBef>
              <a:spcAft>
                <a:spcPts val="1000"/>
              </a:spcAft>
              <a:buSzPct val="100000"/>
              <a:buFont typeface="Arial"/>
              <a:buChar char="•"/>
            </a:pPr>
            <a:r>
              <a:rPr lang="es-419" sz="3400" b="0" u="none" strike="noStrike" cap="none" dirty="0">
                <a:solidFill>
                  <a:schemeClr val="lt1"/>
                </a:solidFill>
                <a:latin typeface="Arial" charset="0"/>
                <a:ea typeface="Arial" charset="0"/>
                <a:cs typeface="Arial" charset="0"/>
                <a:sym typeface="Cabin"/>
              </a:rPr>
              <a:t>El salto de línea es considerado como un “espacio en blanco” y es </a:t>
            </a:r>
            <a:r>
              <a:rPr lang="es-419" sz="3400" b="0" dirty="0">
                <a:solidFill>
                  <a:srgbClr val="FF7F00"/>
                </a:solidFill>
                <a:latin typeface="Arial" charset="0"/>
                <a:ea typeface="Arial" charset="0"/>
                <a:cs typeface="Arial" charset="0"/>
                <a:sym typeface="Cabin"/>
              </a:rPr>
              <a:t>removido</a:t>
            </a:r>
            <a:endParaRPr lang="es-419" sz="3400" b="0" u="none" strike="noStrike" cap="none" dirty="0">
              <a:solidFill>
                <a:srgbClr val="FF7F00"/>
              </a:solidFill>
              <a:latin typeface="Arial" charset="0"/>
              <a:ea typeface="Arial" charset="0"/>
              <a:cs typeface="Arial" charset="0"/>
              <a:sym typeface="Cabin"/>
            </a:endParaRPr>
          </a:p>
        </p:txBody>
      </p:sp>
      <p:sp>
        <p:nvSpPr>
          <p:cNvPr id="332" name="Shape 332"/>
          <p:cNvSpPr txBox="1"/>
          <p:nvPr/>
        </p:nvSpPr>
        <p:spPr>
          <a:xfrm>
            <a:off x="8335511" y="3141945"/>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fhand</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line</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fhand</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dirty="0">
                <a:solidFill>
                  <a:schemeClr val="lt1"/>
                </a:solidFill>
                <a:latin typeface="Courier New"/>
                <a:ea typeface="Courier New"/>
                <a:cs typeface="Courier New"/>
                <a:sym typeface="Courier New"/>
              </a:rPr>
              <a:t>    </a:t>
            </a:r>
            <a:r>
              <a:rPr lang="es-419" sz="2400" b="1" i="0" u="none" strike="noStrike" cap="none" dirty="0">
                <a:solidFill>
                  <a:srgbClr val="00FF00"/>
                </a:solidFill>
                <a:latin typeface="Courier New"/>
                <a:ea typeface="Courier New"/>
                <a:cs typeface="Courier New"/>
                <a:sym typeface="Courier New"/>
              </a:rPr>
              <a:t>line</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t>
            </a:r>
            <a:r>
              <a:rPr lang="es-419" sz="2400" b="1" i="0" u="none" strike="noStrike" cap="none" dirty="0" err="1">
                <a:solidFill>
                  <a:srgbClr val="FF7F00"/>
                </a:solidFill>
                <a:latin typeface="Courier New"/>
                <a:ea typeface="Courier New"/>
                <a:cs typeface="Courier New"/>
                <a:sym typeface="Courier New"/>
              </a:rPr>
              <a:t>.rstrip</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t>
            </a:r>
            <a:r>
              <a:rPr lang="es-419" sz="2400" b="1" i="0" u="none" strike="noStrike" cap="none" dirty="0" err="1">
                <a:solidFill>
                  <a:srgbClr val="FF00FF"/>
                </a:solidFill>
                <a:latin typeface="Courier New"/>
                <a:ea typeface="Courier New"/>
                <a:cs typeface="Courier New"/>
                <a:sym typeface="Courier New"/>
              </a:rPr>
              <a:t>.startswith</a:t>
            </a:r>
            <a:r>
              <a:rPr lang="es-419" sz="2400" b="1" i="0" u="none" strike="noStrike" cap="none" dirty="0">
                <a:solidFill>
                  <a:schemeClr val="lt1"/>
                </a:solidFill>
                <a:latin typeface="Courier New"/>
                <a:ea typeface="Courier New"/>
                <a:cs typeface="Courier New"/>
                <a:sym typeface="Courier New"/>
              </a:rPr>
              <a:t>('</a:t>
            </a:r>
            <a:r>
              <a:rPr lang="es-419" sz="2400" b="1" i="0" u="none" strike="noStrike" cap="none" dirty="0" err="1">
                <a:solidFill>
                  <a:schemeClr val="lt1"/>
                </a:solidFill>
                <a:latin typeface="Courier New"/>
                <a:ea typeface="Courier New"/>
                <a:cs typeface="Courier New"/>
                <a:sym typeface="Courier New"/>
              </a:rPr>
              <a:t>From</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a:t>
            </a:r>
            <a:r>
              <a:rPr lang="es-419" sz="2400" b="1" i="0" u="none" strike="noStrike" cap="none" dirty="0">
                <a:solidFill>
                  <a:srgbClr val="00FF00"/>
                </a:solidFill>
                <a:latin typeface="Courier New"/>
                <a:ea typeface="Courier New"/>
                <a:cs typeface="Courier New"/>
                <a:sym typeface="Courier New"/>
              </a:rPr>
              <a:t>line</a:t>
            </a:r>
            <a:r>
              <a:rPr lang="es-419" sz="2400" b="1" i="0" u="none" strike="noStrike" cap="none" dirty="0">
                <a:solidFill>
                  <a:schemeClr val="bg1"/>
                </a:solidFill>
                <a:latin typeface="Courier New"/>
                <a:ea typeface="Courier New"/>
                <a:cs typeface="Courier New"/>
                <a:sym typeface="Courier New"/>
              </a:rPr>
              <a:t>)</a:t>
            </a:r>
          </a:p>
        </p:txBody>
      </p:sp>
      <p:sp>
        <p:nvSpPr>
          <p:cNvPr id="333" name="Shape 333"/>
          <p:cNvSpPr txBox="1"/>
          <p:nvPr/>
        </p:nvSpPr>
        <p:spPr>
          <a:xfrm>
            <a:off x="8335511" y="572130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stephen.marquard@uct.ac.za</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louis@media.berkeley.edu</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zqian@umich.edu</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err="1">
                <a:solidFill>
                  <a:srgbClr val="FF00FF"/>
                </a:solidFill>
                <a:latin typeface="Arial" charset="0"/>
                <a:ea typeface="Arial" charset="0"/>
                <a:cs typeface="Arial" charset="0"/>
                <a:sym typeface="Cabin"/>
              </a:rPr>
              <a:t>From</a:t>
            </a:r>
            <a:r>
              <a:rPr lang="es-419" sz="3200" u="none" strike="noStrike" cap="none" dirty="0">
                <a:solidFill>
                  <a:srgbClr val="FF00FF"/>
                </a:solidFill>
                <a:latin typeface="Arial" charset="0"/>
                <a:ea typeface="Arial" charset="0"/>
                <a:cs typeface="Arial" charset="0"/>
                <a:sym typeface="Cabin"/>
              </a:rPr>
              <a:t>: rjlowe@iupui.edu</a:t>
            </a:r>
          </a:p>
          <a:p>
            <a:pPr marL="0" marR="0" lvl="0" indent="0" algn="l"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7600" u="none" strike="noStrike" cap="none" dirty="0">
                <a:solidFill>
                  <a:srgbClr val="FFFF00"/>
                </a:solidFill>
                <a:latin typeface="Arial" charset="0"/>
                <a:ea typeface="Arial" charset="0"/>
                <a:cs typeface="Arial" charset="0"/>
                <a:sym typeface="Cabin"/>
              </a:rPr>
              <a:t>Ignorando con </a:t>
            </a:r>
            <a:r>
              <a:rPr lang="es-419" sz="7600" u="none" strike="noStrike" cap="none" dirty="0" err="1">
                <a:solidFill>
                  <a:srgbClr val="FFFF00"/>
                </a:solidFill>
                <a:latin typeface="Arial" charset="0"/>
                <a:ea typeface="Arial" charset="0"/>
                <a:cs typeface="Arial" charset="0"/>
                <a:sym typeface="Cabin"/>
              </a:rPr>
              <a:t>Continue</a:t>
            </a:r>
            <a:endParaRPr lang="es-419" sz="7600" u="none" strike="noStrike" cap="none" dirty="0">
              <a:solidFill>
                <a:srgbClr val="FFFF00"/>
              </a:solidFill>
              <a:latin typeface="Arial" charset="0"/>
              <a:ea typeface="Arial" charset="0"/>
              <a:cs typeface="Arial" charset="0"/>
              <a:sym typeface="Cabin"/>
            </a:endParaRPr>
          </a:p>
        </p:txBody>
      </p:sp>
      <p:sp>
        <p:nvSpPr>
          <p:cNvPr id="339" name="Shape 339"/>
          <p:cNvSpPr txBox="1">
            <a:spLocks noGrp="1"/>
          </p:cNvSpPr>
          <p:nvPr>
            <p:ph idx="1"/>
          </p:nvPr>
        </p:nvSpPr>
        <p:spPr>
          <a:xfrm>
            <a:off x="1155700" y="2257661"/>
            <a:ext cx="4942803" cy="31236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s-419" sz="3600" b="0" u="none" strike="noStrike" cap="none" dirty="0">
                <a:solidFill>
                  <a:schemeClr val="lt1"/>
                </a:solidFill>
                <a:latin typeface="Arial" charset="0"/>
                <a:ea typeface="Arial" charset="0"/>
                <a:cs typeface="Arial" charset="0"/>
                <a:sym typeface="Cabin"/>
              </a:rPr>
              <a:t>Podemos ignorar </a:t>
            </a:r>
            <a:r>
              <a:rPr lang="es-419" sz="3600" b="0" dirty="0">
                <a:solidFill>
                  <a:schemeClr val="lt1"/>
                </a:solidFill>
                <a:latin typeface="Arial" charset="0"/>
                <a:ea typeface="Arial" charset="0"/>
                <a:cs typeface="Arial" charset="0"/>
                <a:sym typeface="Cabin"/>
              </a:rPr>
              <a:t>líneas de forma conveniente al utilizar la sentencia </a:t>
            </a:r>
            <a:r>
              <a:rPr lang="es-419" sz="3600" b="0" u="none" strike="noStrike" cap="none" dirty="0" err="1">
                <a:solidFill>
                  <a:srgbClr val="FFFF00"/>
                </a:solidFill>
                <a:latin typeface="Arial" charset="0"/>
                <a:ea typeface="Arial" charset="0"/>
                <a:cs typeface="Arial" charset="0"/>
                <a:sym typeface="Cabin"/>
              </a:rPr>
              <a:t>continue</a:t>
            </a:r>
            <a:r>
              <a:rPr lang="es-419" sz="3600" b="0" u="none" strike="noStrike" cap="none" dirty="0">
                <a:solidFill>
                  <a:schemeClr val="lt1"/>
                </a:solidFill>
                <a:latin typeface="Arial" charset="0"/>
                <a:ea typeface="Arial" charset="0"/>
                <a:cs typeface="Arial" charset="0"/>
                <a:sym typeface="Cabin"/>
              </a:rPr>
              <a:t> (continuar)</a:t>
            </a:r>
          </a:p>
        </p:txBody>
      </p:sp>
      <p:sp>
        <p:nvSpPr>
          <p:cNvPr id="340" name="Shape 340"/>
          <p:cNvSpPr txBox="1"/>
          <p:nvPr/>
        </p:nvSpPr>
        <p:spPr>
          <a:xfrm>
            <a:off x="6857027" y="2274086"/>
            <a:ext cx="88601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a:solidFill>
                  <a:srgbClr val="00FF00"/>
                </a:solidFill>
                <a:latin typeface="Courier New"/>
                <a:ea typeface="Courier New"/>
                <a:cs typeface="Courier New"/>
                <a:sym typeface="Courier New"/>
              </a:rPr>
              <a:t>open</a:t>
            </a:r>
            <a:r>
              <a:rPr lang="es-419" sz="30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3000" b="1" i="0" u="none" strike="noStrike" cap="none" dirty="0" err="1">
                <a:solidFill>
                  <a:srgbClr val="FFFF00"/>
                </a:solidFill>
                <a:latin typeface="Courier New"/>
                <a:ea typeface="Courier New"/>
                <a:cs typeface="Courier New"/>
                <a:sym typeface="Courier New"/>
              </a:rPr>
              <a:t>for</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a:solidFill>
                  <a:srgbClr val="FFFF00"/>
                </a:solidFill>
                <a:latin typeface="Courier New"/>
                <a:ea typeface="Courier New"/>
                <a:cs typeface="Courier New"/>
                <a:sym typeface="Courier New"/>
              </a:rPr>
              <a:t>in</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man_a</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a:solidFill>
                  <a:schemeClr val="lt1"/>
                </a:solidFill>
                <a:latin typeface="Courier New"/>
                <a:ea typeface="Courier New"/>
                <a:cs typeface="Courier New"/>
                <a:sym typeface="Courier New"/>
              </a:rPr>
              <a:t> =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err="1">
                <a:solidFill>
                  <a:srgbClr val="FF00FF"/>
                </a:solidFill>
                <a:latin typeface="Courier New"/>
                <a:ea typeface="Courier New"/>
                <a:cs typeface="Courier New"/>
                <a:sym typeface="Courier New"/>
              </a:rPr>
              <a:t>.rstrip</a:t>
            </a:r>
            <a:r>
              <a:rPr lang="es-419"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if</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not</a:t>
            </a: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00FF00"/>
                </a:solidFill>
                <a:latin typeface="Courier New"/>
                <a:ea typeface="Courier New"/>
                <a:cs typeface="Courier New"/>
                <a:sym typeface="Courier New"/>
              </a:rPr>
              <a:t>linea</a:t>
            </a:r>
            <a:r>
              <a:rPr lang="es-419" sz="3000" b="1" i="0" u="none" strike="noStrike" cap="none" dirty="0" err="1">
                <a:solidFill>
                  <a:srgbClr val="FF00FF"/>
                </a:solidFill>
                <a:latin typeface="Courier New"/>
                <a:ea typeface="Courier New"/>
                <a:cs typeface="Courier New"/>
                <a:sym typeface="Courier New"/>
              </a:rPr>
              <a:t>.startswith</a:t>
            </a:r>
            <a:r>
              <a:rPr lang="es-419" sz="3000" b="1" i="0" u="none" strike="noStrike" cap="none" dirty="0">
                <a:solidFill>
                  <a:schemeClr val="lt1"/>
                </a:solidFill>
                <a:latin typeface="Courier New"/>
                <a:ea typeface="Courier New"/>
                <a:cs typeface="Courier New"/>
                <a:sym typeface="Courier New"/>
              </a:rPr>
              <a:t>('</a:t>
            </a:r>
            <a:r>
              <a:rPr lang="es-419" sz="3000" b="1" i="0" u="none" strike="noStrike" cap="none" dirty="0" err="1">
                <a:solidFill>
                  <a:schemeClr val="lt1"/>
                </a:solidFill>
                <a:latin typeface="Courier New"/>
                <a:ea typeface="Courier New"/>
                <a:cs typeface="Courier New"/>
                <a:sym typeface="Courier New"/>
              </a:rPr>
              <a:t>From</a:t>
            </a:r>
            <a:r>
              <a:rPr lang="es-419"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3000" b="1" i="0" u="none" strike="noStrike" cap="none" dirty="0">
                <a:solidFill>
                  <a:schemeClr val="lt1"/>
                </a:solidFill>
                <a:latin typeface="Courier New"/>
                <a:ea typeface="Courier New"/>
                <a:cs typeface="Courier New"/>
                <a:sym typeface="Courier New"/>
              </a:rPr>
              <a:t>    </a:t>
            </a:r>
            <a:r>
              <a:rPr lang="es-419" sz="3000" b="1"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continue</a:t>
            </a:r>
            <a:endParaRPr lang="es-419" sz="3000" b="1" i="0" u="none" strike="noStrike" cap="none" dirty="0">
              <a:solidFill>
                <a:srgbClr val="FFFF00"/>
              </a:solidFill>
              <a:latin typeface="Courier New"/>
              <a:ea typeface="Courier New"/>
              <a:cs typeface="Courier New"/>
              <a:sym typeface="Courier New"/>
            </a:endParaRPr>
          </a:p>
          <a:p>
            <a:pPr>
              <a:buClr>
                <a:schemeClr val="lt1"/>
              </a:buClr>
              <a:buSzPct val="25000"/>
            </a:pPr>
            <a:r>
              <a:rPr lang="es-419" sz="3000" b="1" i="0" u="none" strike="noStrike" cap="none" dirty="0">
                <a:solidFill>
                  <a:schemeClr val="lt1"/>
                </a:solidFill>
                <a:latin typeface="Courier New"/>
                <a:ea typeface="Courier New"/>
                <a:cs typeface="Courier New"/>
                <a:sym typeface="Courier New"/>
              </a:rPr>
              <a:t>    </a:t>
            </a:r>
            <a:r>
              <a:rPr lang="es-419" sz="3000" b="1" i="0" u="none" strike="noStrike" cap="none" dirty="0" err="1">
                <a:solidFill>
                  <a:srgbClr val="FFFF00"/>
                </a:solidFill>
                <a:latin typeface="Courier New"/>
                <a:ea typeface="Courier New"/>
                <a:cs typeface="Courier New"/>
                <a:sym typeface="Courier New"/>
              </a:rPr>
              <a:t>print</a:t>
            </a:r>
            <a:r>
              <a:rPr lang="es-419" sz="3000" b="1" dirty="0">
                <a:solidFill>
                  <a:schemeClr val="lt1"/>
                </a:solidFill>
                <a:latin typeface="Courier New"/>
                <a:ea typeface="Courier New"/>
                <a:cs typeface="Courier New"/>
                <a:sym typeface="Courier New"/>
              </a:rPr>
              <a:t>(</a:t>
            </a:r>
            <a:r>
              <a:rPr lang="es-419" sz="3000" b="1" i="0" u="none" strike="noStrike" cap="none" dirty="0" err="1">
                <a:solidFill>
                  <a:srgbClr val="00FF00"/>
                </a:solidFill>
                <a:latin typeface="Courier New"/>
                <a:ea typeface="Courier New"/>
                <a:cs typeface="Courier New"/>
                <a:sym typeface="Courier New"/>
              </a:rPr>
              <a:t>linea</a:t>
            </a:r>
            <a:r>
              <a:rPr lang="es-419" sz="3000" b="1" dirty="0">
                <a:solidFill>
                  <a:schemeClr val="lt1"/>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7600" u="none" strike="noStrike" cap="none" dirty="0">
                <a:solidFill>
                  <a:schemeClr val="lt1"/>
                </a:solidFill>
                <a:latin typeface="Arial" charset="0"/>
                <a:ea typeface="Arial" charset="0"/>
                <a:cs typeface="Arial" charset="0"/>
                <a:sym typeface="Cabin"/>
              </a:rPr>
              <a:t>Usando </a:t>
            </a:r>
            <a:r>
              <a:rPr lang="es-419" sz="7600" u="none" strike="noStrike" cap="none" dirty="0">
                <a:solidFill>
                  <a:srgbClr val="FFFF00"/>
                </a:solidFill>
                <a:latin typeface="Arial" charset="0"/>
                <a:ea typeface="Arial" charset="0"/>
                <a:cs typeface="Arial" charset="0"/>
                <a:sym typeface="Cabin"/>
              </a:rPr>
              <a:t>in</a:t>
            </a:r>
            <a:r>
              <a:rPr lang="es-419" sz="7600" u="none" strike="noStrike" cap="none" dirty="0">
                <a:solidFill>
                  <a:schemeClr val="lt1"/>
                </a:solidFill>
                <a:latin typeface="Arial" charset="0"/>
                <a:ea typeface="Arial" charset="0"/>
                <a:cs typeface="Arial" charset="0"/>
                <a:sym typeface="Cabin"/>
              </a:rPr>
              <a:t> para Seleccionar </a:t>
            </a:r>
            <a:r>
              <a:rPr lang="es-419" sz="7600" dirty="0">
                <a:solidFill>
                  <a:srgbClr val="00FF00"/>
                </a:solidFill>
                <a:latin typeface="Arial" charset="0"/>
                <a:ea typeface="Arial" charset="0"/>
                <a:cs typeface="Arial" charset="0"/>
                <a:sym typeface="Cabin"/>
              </a:rPr>
              <a:t>L</a:t>
            </a:r>
            <a:r>
              <a:rPr lang="es-419" sz="7600" u="none" strike="noStrike" cap="none" dirty="0">
                <a:solidFill>
                  <a:srgbClr val="00FF00"/>
                </a:solidFill>
                <a:latin typeface="Arial" charset="0"/>
                <a:ea typeface="Arial" charset="0"/>
                <a:cs typeface="Arial" charset="0"/>
                <a:sym typeface="Cabin"/>
              </a:rPr>
              <a:t>íneas</a:t>
            </a:r>
          </a:p>
        </p:txBody>
      </p:sp>
      <p:sp>
        <p:nvSpPr>
          <p:cNvPr id="347" name="Shape 347"/>
          <p:cNvSpPr txBox="1">
            <a:spLocks noGrp="1"/>
          </p:cNvSpPr>
          <p:nvPr>
            <p:ph idx="1"/>
          </p:nvPr>
        </p:nvSpPr>
        <p:spPr>
          <a:xfrm>
            <a:off x="1412675" y="2609194"/>
            <a:ext cx="5892476"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s-419" sz="3600" b="0" u="none" strike="noStrike" cap="none" dirty="0">
                <a:solidFill>
                  <a:schemeClr val="lt1"/>
                </a:solidFill>
                <a:latin typeface="Arial" charset="0"/>
                <a:ea typeface="Arial" charset="0"/>
                <a:cs typeface="Arial" charset="0"/>
                <a:sym typeface="Cabin"/>
              </a:rPr>
              <a:t>Podemos buscar una cadena en cualquier </a:t>
            </a:r>
            <a:r>
              <a:rPr lang="es-419" sz="3600" b="0" dirty="0">
                <a:solidFill>
                  <a:schemeClr val="lt1"/>
                </a:solidFill>
                <a:latin typeface="Arial" charset="0"/>
                <a:ea typeface="Arial" charset="0"/>
                <a:cs typeface="Arial" charset="0"/>
                <a:sym typeface="Cabin"/>
              </a:rPr>
              <a:t>parte </a:t>
            </a:r>
            <a:r>
              <a:rPr lang="es-419" sz="3600" b="0" dirty="0">
                <a:solidFill>
                  <a:srgbClr val="FFFF00"/>
                </a:solidFill>
                <a:latin typeface="Arial" charset="0"/>
                <a:ea typeface="Arial" charset="0"/>
                <a:cs typeface="Arial" charset="0"/>
                <a:sym typeface="Cabin"/>
              </a:rPr>
              <a:t>e</a:t>
            </a:r>
            <a:r>
              <a:rPr lang="es-419" sz="3600" b="0" u="none" strike="noStrike" cap="none" dirty="0">
                <a:solidFill>
                  <a:srgbClr val="FFFF00"/>
                </a:solidFill>
                <a:latin typeface="Arial" charset="0"/>
                <a:ea typeface="Arial" charset="0"/>
                <a:cs typeface="Arial" charset="0"/>
                <a:sym typeface="Cabin"/>
              </a:rPr>
              <a:t>n</a:t>
            </a:r>
            <a:r>
              <a:rPr lang="es-419" sz="3600" b="0" u="none" strike="noStrike" cap="none" dirty="0">
                <a:solidFill>
                  <a:schemeClr val="lt1"/>
                </a:solidFill>
                <a:latin typeface="Arial" charset="0"/>
                <a:ea typeface="Arial" charset="0"/>
                <a:cs typeface="Arial" charset="0"/>
                <a:sym typeface="Cabin"/>
              </a:rPr>
              <a:t> </a:t>
            </a:r>
            <a:r>
              <a:rPr lang="es-419" sz="3600" b="0" dirty="0">
                <a:solidFill>
                  <a:schemeClr val="lt1"/>
                </a:solidFill>
                <a:latin typeface="Arial" charset="0"/>
                <a:ea typeface="Arial" charset="0"/>
                <a:cs typeface="Arial" charset="0"/>
                <a:sym typeface="Cabin"/>
              </a:rPr>
              <a:t>una</a:t>
            </a:r>
            <a:r>
              <a:rPr lang="es-419" sz="3600" b="0" u="none" strike="noStrike" cap="none" dirty="0">
                <a:solidFill>
                  <a:schemeClr val="lt1"/>
                </a:solidFill>
                <a:latin typeface="Arial" charset="0"/>
                <a:ea typeface="Arial" charset="0"/>
                <a:cs typeface="Arial" charset="0"/>
                <a:sym typeface="Cabin"/>
              </a:rPr>
              <a:t> </a:t>
            </a:r>
            <a:r>
              <a:rPr lang="es-419" sz="3600" b="0" u="none" strike="noStrike" cap="none" dirty="0">
                <a:solidFill>
                  <a:srgbClr val="00FF00"/>
                </a:solidFill>
                <a:latin typeface="Arial" charset="0"/>
                <a:ea typeface="Arial" charset="0"/>
                <a:cs typeface="Arial" charset="0"/>
                <a:sym typeface="Cabin"/>
              </a:rPr>
              <a:t>línea</a:t>
            </a:r>
            <a:r>
              <a:rPr lang="es-419" sz="3600" b="0" u="none" strike="noStrike" cap="none" dirty="0">
                <a:solidFill>
                  <a:schemeClr val="lt1"/>
                </a:solidFill>
                <a:latin typeface="Arial" charset="0"/>
                <a:ea typeface="Arial" charset="0"/>
                <a:cs typeface="Arial" charset="0"/>
                <a:sym typeface="Cabin"/>
              </a:rPr>
              <a:t> como nuestro criterio de selección</a:t>
            </a:r>
          </a:p>
        </p:txBody>
      </p:sp>
      <p:sp>
        <p:nvSpPr>
          <p:cNvPr id="348" name="Shape 348"/>
          <p:cNvSpPr txBox="1"/>
          <p:nvPr/>
        </p:nvSpPr>
        <p:spPr>
          <a:xfrm>
            <a:off x="8547100" y="230449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419" sz="2400" b="1" i="0" u="none" strike="noStrike" cap="none" dirty="0" err="1">
                <a:solidFill>
                  <a:srgbClr val="00FF00"/>
                </a:solidFill>
                <a:latin typeface="Courier New"/>
                <a:ea typeface="Courier New"/>
                <a:cs typeface="Courier New"/>
                <a:sym typeface="Courier New"/>
              </a:rPr>
              <a:t>man_a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a:solidFill>
                  <a:srgbClr val="FF00FF"/>
                </a:solidFill>
                <a:latin typeface="Courier New"/>
                <a:ea typeface="Courier New"/>
                <a:cs typeface="Courier New"/>
                <a:sym typeface="Courier New"/>
              </a:rPr>
              <a:t>open</a:t>
            </a:r>
            <a:r>
              <a:rPr lang="es-419" sz="2400" b="1" i="0" u="none" strike="noStrike" cap="none" dirty="0">
                <a:solidFill>
                  <a:schemeClr val="lt1"/>
                </a:solidFill>
                <a:latin typeface="Courier New"/>
                <a:ea typeface="Courier New"/>
                <a:cs typeface="Courier New"/>
                <a:sym typeface="Courier New"/>
              </a:rPr>
              <a:t>('mbox-short.txt')</a:t>
            </a:r>
          </a:p>
          <a:p>
            <a:pPr marL="0" marR="0" lvl="0" indent="0" algn="l" rtl="0">
              <a:lnSpc>
                <a:spcPct val="100000"/>
              </a:lnSpc>
              <a:spcBef>
                <a:spcPts val="0"/>
              </a:spcBef>
              <a:spcAft>
                <a:spcPts val="0"/>
              </a:spcAft>
              <a:buClr>
                <a:srgbClr val="FFFF00"/>
              </a:buClr>
              <a:buSzPct val="25000"/>
              <a:buFont typeface="Cabin"/>
              <a:buNone/>
            </a:pPr>
            <a:r>
              <a:rPr lang="es-419" sz="2400" b="1" i="0" u="none" strike="noStrike" cap="none" dirty="0" err="1">
                <a:solidFill>
                  <a:srgbClr val="FFFF00"/>
                </a:solidFill>
                <a:latin typeface="Courier New"/>
                <a:ea typeface="Courier New"/>
                <a:cs typeface="Courier New"/>
                <a:sym typeface="Courier New"/>
              </a:rPr>
              <a:t>for</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man</a:t>
            </a:r>
            <a:r>
              <a:rPr lang="es-419" sz="2400" b="1" dirty="0" err="1">
                <a:solidFill>
                  <a:srgbClr val="00FF00"/>
                </a:solidFill>
                <a:latin typeface="Courier New"/>
                <a:ea typeface="Courier New"/>
                <a:cs typeface="Courier New"/>
                <a:sym typeface="Courier New"/>
              </a:rPr>
              <a:t>_a</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 </a:t>
            </a:r>
            <a:r>
              <a:rPr lang="es-419" sz="2400" b="1" i="0" u="none" strike="noStrike" cap="none" dirty="0" err="1">
                <a:solidFill>
                  <a:srgbClr val="00FF00"/>
                </a:solidFill>
                <a:latin typeface="Courier New"/>
                <a:ea typeface="Courier New"/>
                <a:cs typeface="Courier New"/>
                <a:sym typeface="Courier New"/>
              </a:rPr>
              <a:t>linea</a:t>
            </a:r>
            <a:r>
              <a:rPr lang="es-419" sz="2400" b="1" i="0" u="none" strike="noStrike" cap="none" dirty="0" err="1">
                <a:solidFill>
                  <a:srgbClr val="FF00FF"/>
                </a:solidFill>
                <a:latin typeface="Courier New"/>
                <a:ea typeface="Courier New"/>
                <a:cs typeface="Courier New"/>
                <a:sym typeface="Courier New"/>
              </a:rPr>
              <a:t>.rstrip</a:t>
            </a:r>
            <a:r>
              <a:rPr lang="es-419"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if</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not</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00FFFF"/>
                </a:solidFill>
                <a:latin typeface="Courier New"/>
                <a:ea typeface="Courier New"/>
                <a:cs typeface="Courier New"/>
                <a:sym typeface="Courier New"/>
              </a:rPr>
              <a:t>@uct.ac.za</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a:solidFill>
                  <a:srgbClr val="FFFF00"/>
                </a:solidFill>
                <a:latin typeface="Courier New"/>
                <a:ea typeface="Courier New"/>
                <a:cs typeface="Courier New"/>
                <a:sym typeface="Courier New"/>
              </a:rPr>
              <a:t>in</a:t>
            </a: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00FFFF"/>
                </a:solidFill>
                <a:latin typeface="Courier New"/>
                <a:ea typeface="Courier New"/>
                <a:cs typeface="Courier New"/>
                <a:sym typeface="Courier New"/>
              </a:rPr>
              <a:t>linea</a:t>
            </a:r>
            <a:r>
              <a:rPr lang="es-419" sz="24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continue</a:t>
            </a:r>
            <a:endParaRPr lang="es-419" sz="2400" b="1" i="0" u="none" strike="noStrike" cap="none" dirty="0">
              <a:solidFill>
                <a:srgbClr val="FFFF00"/>
              </a:solidFill>
              <a:latin typeface="Courier New"/>
              <a:ea typeface="Courier New"/>
              <a:cs typeface="Courier New"/>
              <a:sym typeface="Courier New"/>
            </a:endParaRPr>
          </a:p>
          <a:p>
            <a:pPr lvl="0">
              <a:buClr>
                <a:schemeClr val="lt1"/>
              </a:buClr>
              <a:buSzPct val="25000"/>
            </a:pPr>
            <a:r>
              <a:rPr lang="es-419" sz="2400" b="1" i="0" u="none" strike="noStrike" cap="none" dirty="0">
                <a:solidFill>
                  <a:schemeClr val="lt1"/>
                </a:solidFill>
                <a:latin typeface="Courier New"/>
                <a:ea typeface="Courier New"/>
                <a:cs typeface="Courier New"/>
                <a:sym typeface="Courier New"/>
              </a:rPr>
              <a:t>    </a:t>
            </a:r>
            <a:r>
              <a:rPr lang="es-419" sz="2400" b="1" i="0" u="none" strike="noStrike" cap="none" dirty="0" err="1">
                <a:solidFill>
                  <a:srgbClr val="FFFF00"/>
                </a:solidFill>
                <a:latin typeface="Courier New"/>
                <a:ea typeface="Courier New"/>
                <a:cs typeface="Courier New"/>
                <a:sym typeface="Courier New"/>
              </a:rPr>
              <a:t>print</a:t>
            </a:r>
            <a:r>
              <a:rPr lang="es-419" sz="2400" b="1" dirty="0">
                <a:solidFill>
                  <a:schemeClr val="lt1"/>
                </a:solidFill>
                <a:latin typeface="Courier New"/>
                <a:ea typeface="Courier New"/>
                <a:cs typeface="Courier New"/>
                <a:sym typeface="Courier New"/>
              </a:rPr>
              <a:t>(</a:t>
            </a:r>
            <a:r>
              <a:rPr lang="es-419" sz="2400" b="1" i="0" u="none" strike="noStrike" cap="none" dirty="0" err="1">
                <a:solidFill>
                  <a:srgbClr val="00FF00"/>
                </a:solidFill>
                <a:latin typeface="Courier New"/>
                <a:ea typeface="Courier New"/>
                <a:cs typeface="Courier New"/>
                <a:sym typeface="Courier New"/>
              </a:rPr>
              <a:t>linea</a:t>
            </a:r>
            <a:r>
              <a:rPr lang="es-419" sz="2400" b="1" dirty="0">
                <a:solidFill>
                  <a:schemeClr val="lt1"/>
                </a:solidFill>
                <a:latin typeface="Courier New"/>
                <a:ea typeface="Courier New"/>
                <a:cs typeface="Courier New"/>
                <a:sym typeface="Courier New"/>
              </a:rPr>
              <a:t>)</a:t>
            </a:r>
            <a:endParaRPr lang="es-419" sz="2400" b="1" i="0" u="none" strike="noStrike" cap="none" dirty="0">
              <a:solidFill>
                <a:srgbClr val="00FF00"/>
              </a:solidFill>
              <a:latin typeface="Courier New"/>
              <a:ea typeface="Courier New"/>
              <a:cs typeface="Courier New"/>
              <a:sym typeface="Courier New"/>
            </a:endParaRPr>
          </a:p>
        </p:txBody>
      </p:sp>
      <p:sp>
        <p:nvSpPr>
          <p:cNvPr id="349" name="Shape 349"/>
          <p:cNvSpPr txBox="1"/>
          <p:nvPr/>
        </p:nvSpPr>
        <p:spPr>
          <a:xfrm>
            <a:off x="1253933" y="539459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stephen.marquard@</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X-Authentication-Warning: set sender to stephen.marquard@</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a:t>
            </a:r>
            <a:r>
              <a:rPr lang="es-419" sz="2400" b="1" i="0" u="sng" strike="noStrike" cap="none">
                <a:solidFill>
                  <a:schemeClr val="hlink"/>
                </a:solidFill>
                <a:latin typeface="Courier New"/>
                <a:ea typeface="Courier New"/>
                <a:cs typeface="Courier New"/>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Author: </a:t>
            </a:r>
            <a:r>
              <a:rPr lang="es-419" sz="2400" b="1" i="0" u="sng" strike="noStrike" cap="none">
                <a:solidFill>
                  <a:schemeClr val="hlink"/>
                </a:solidFill>
                <a:latin typeface="Courier New"/>
                <a:ea typeface="Courier New"/>
                <a:cs typeface="Courier New"/>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From david.horwitz@</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s-419" sz="2400" b="1" i="0" u="none" strike="noStrike" cap="none">
                <a:solidFill>
                  <a:srgbClr val="FF00FF"/>
                </a:solidFill>
                <a:latin typeface="Courier New"/>
                <a:ea typeface="Courier New"/>
                <a:cs typeface="Courier New"/>
                <a:sym typeface="Courier New"/>
              </a:rPr>
              <a:t>X-Authentication-Warning: set sender to david.horwitz@</a:t>
            </a:r>
            <a:r>
              <a:rPr lang="es-419" sz="2400" b="1" i="0" u="none" strike="noStrike" cap="none">
                <a:solidFill>
                  <a:srgbClr val="00FFFF"/>
                </a:solidFill>
                <a:latin typeface="Courier New"/>
                <a:ea typeface="Courier New"/>
                <a:cs typeface="Courier New"/>
                <a:sym typeface="Courier New"/>
              </a:rPr>
              <a:t>uct.ac.za</a:t>
            </a:r>
            <a:r>
              <a:rPr lang="es-419" sz="2400" b="1" i="0" u="none" strike="noStrike" cap="none">
                <a:solidFill>
                  <a:srgbClr val="FF00FF"/>
                </a:solidFill>
                <a:latin typeface="Courier New"/>
                <a:ea typeface="Courier New"/>
                <a:cs typeface="Courier New"/>
                <a:sym typeface="Courier New"/>
              </a:rPr>
              <a:t> using -f...</a:t>
            </a:r>
          </a:p>
        </p:txBody>
      </p:sp>
      <p:cxnSp>
        <p:nvCxnSpPr>
          <p:cNvPr id="350" name="Shape 350"/>
          <p:cNvCxnSpPr/>
          <p:nvPr/>
        </p:nvCxnSpPr>
        <p:spPr>
          <a:xfrm>
            <a:off x="11754661" y="4288938"/>
            <a:ext cx="1575299" cy="889499"/>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theme/theme1.xml><?xml version="1.0" encoding="utf-8"?>
<a:theme xmlns:a="http://schemas.openxmlformats.org/drawingml/2006/main" name="071215_powerpoint_template_b">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0B9999"/>
      </a:hlink>
      <a:folHlink>
        <a:srgbClr val="128887"/>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142</TotalTime>
  <Words>1111</Words>
  <Application>Microsoft Office PowerPoint</Application>
  <PresentationFormat>Custom</PresentationFormat>
  <Paragraphs>138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Cabin</vt:lpstr>
      <vt:lpstr>Courier New</vt:lpstr>
      <vt:lpstr>Georgia</vt:lpstr>
      <vt:lpstr>Gill Sans SemiBold</vt:lpstr>
      <vt:lpstr>Lucida Grande</vt:lpstr>
      <vt:lpstr>071215_powerpoint_template_b</vt:lpstr>
      <vt:lpstr>Manejador de Archivos como una Secuencia</vt:lpstr>
      <vt:lpstr>Contando Líneas en un Archivo</vt:lpstr>
      <vt:lpstr>Leyendo el Archivo *Entero*</vt:lpstr>
      <vt:lpstr>Búsqueda a Través de un Archivo</vt:lpstr>
      <vt:lpstr>Uy!</vt:lpstr>
      <vt:lpstr>Uy!</vt:lpstr>
      <vt:lpstr>Búsqueda a Través de un Archivo (arreglado)</vt:lpstr>
      <vt:lpstr>Ignorando con Continue</vt:lpstr>
      <vt:lpstr>Usando in para Seleccionar Líneas</vt:lpstr>
      <vt:lpstr>Solicitar Nombre de Archivo</vt:lpstr>
      <vt:lpstr>Nombres de Archivo Incorrectos</vt:lpstr>
      <vt:lpstr>Resumen</vt:lpstr>
      <vt:lpstr>Agradecimientos / Contribuciones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Juan Carlos Pérez Castellanos</cp:lastModifiedBy>
  <cp:revision>50</cp:revision>
  <dcterms:modified xsi:type="dcterms:W3CDTF">2020-04-11T22:06:15Z</dcterms:modified>
</cp:coreProperties>
</file>