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8"/>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9" r:id="rId15"/>
    <p:sldId id="285" r:id="rId16"/>
    <p:sldId id="290" r:id="rId1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54"/>
    <p:restoredTop sz="84125" autoAdjust="0"/>
  </p:normalViewPr>
  <p:slideViewPr>
    <p:cSldViewPr snapToGrid="0" snapToObjects="1">
      <p:cViewPr varScale="1">
        <p:scale>
          <a:sx n="54" d="100"/>
          <a:sy n="54" d="100"/>
        </p:scale>
        <p:origin x="283" y="8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2347117" cy="446276"/>
          </a:xfrm>
          <a:prstGeom prst="rect">
            <a:avLst/>
          </a:prstGeom>
          <a:noFill/>
        </p:spPr>
        <p:txBody>
          <a:bodyPr wrap="none" rtlCol="0">
            <a:spAutoFit/>
          </a:bodyPr>
          <a:lstStyle/>
          <a:p>
            <a:r>
              <a:rPr lang="en-US" sz="2300" dirty="0">
                <a:solidFill>
                  <a:srgbClr val="FFFFFF"/>
                </a:solidFill>
                <a:latin typeface="Lucida Grande"/>
                <a:cs typeface="Lucida Grande"/>
              </a:rPr>
              <a:t>Strings – Part 1</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library/stdtypes.html#string-method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docs.python.org/2/library/stdtypes.html#string-metho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FFFF00"/>
                </a:solidFill>
                <a:latin typeface="Arial" charset="0"/>
                <a:ea typeface="Arial" charset="0"/>
                <a:cs typeface="Arial" charset="0"/>
                <a:sym typeface="Cabin"/>
              </a:rPr>
              <a:t>Concatenaci</a:t>
            </a:r>
            <a:r>
              <a:rPr lang="es-MX" sz="7600" u="none" strike="noStrike" cap="none" dirty="0" err="1">
                <a:solidFill>
                  <a:srgbClr val="FFFF00"/>
                </a:solidFill>
                <a:latin typeface="Arial" charset="0"/>
                <a:ea typeface="Arial" charset="0"/>
                <a:cs typeface="Arial" charset="0"/>
                <a:sym typeface="Cabin"/>
              </a:rPr>
              <a:t>ón</a:t>
            </a:r>
            <a:r>
              <a:rPr lang="es-MX" sz="7600" u="none" strike="noStrike" cap="none" dirty="0">
                <a:solidFill>
                  <a:srgbClr val="FFFF00"/>
                </a:solidFill>
                <a:latin typeface="Arial" charset="0"/>
                <a:ea typeface="Arial" charset="0"/>
                <a:cs typeface="Arial" charset="0"/>
                <a:sym typeface="Cabin"/>
              </a:rPr>
              <a:t> de </a:t>
            </a:r>
            <a:r>
              <a:rPr lang="es-MX" sz="7600" dirty="0">
                <a:solidFill>
                  <a:srgbClr val="FFFF00"/>
                </a:solidFill>
                <a:latin typeface="Arial" charset="0"/>
                <a:ea typeface="Arial" charset="0"/>
                <a:cs typeface="Arial" charset="0"/>
                <a:sym typeface="Cabin"/>
              </a:rPr>
              <a:t>Cad</a:t>
            </a:r>
            <a:r>
              <a:rPr lang="es-MX" sz="7600" u="none" strike="noStrike" cap="none" dirty="0">
                <a:solidFill>
                  <a:srgbClr val="FFFF00"/>
                </a:solidFill>
                <a:latin typeface="Arial" charset="0"/>
                <a:ea typeface="Arial" charset="0"/>
                <a:cs typeface="Arial" charset="0"/>
                <a:sym typeface="Cabin"/>
              </a:rPr>
              <a:t>enas</a:t>
            </a:r>
            <a:endParaRPr lang="en-US" sz="7600" u="none" strike="noStrike" cap="none" dirty="0">
              <a:solidFill>
                <a:srgbClr val="FFFF00"/>
              </a:solidFill>
              <a:latin typeface="Arial" charset="0"/>
              <a:ea typeface="Arial" charset="0"/>
              <a:cs typeface="Arial" charset="0"/>
              <a:sym typeface="Cabin"/>
            </a:endParaRPr>
          </a:p>
        </p:txBody>
      </p:sp>
      <p:sp>
        <p:nvSpPr>
          <p:cNvPr id="432" name="Shape 432"/>
          <p:cNvSpPr txBox="1">
            <a:spLocks noGrp="1"/>
          </p:cNvSpPr>
          <p:nvPr>
            <p:ph idx="1"/>
          </p:nvPr>
        </p:nvSpPr>
        <p:spPr>
          <a:xfrm>
            <a:off x="1341969" y="1875368"/>
            <a:ext cx="6059488" cy="4757778"/>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a:solidFill>
                  <a:schemeClr val="lt1"/>
                </a:solidFill>
                <a:latin typeface="Arial" charset="0"/>
                <a:ea typeface="Arial" charset="0"/>
                <a:cs typeface="Arial" charset="0"/>
                <a:sym typeface="Cabin"/>
              </a:rPr>
              <a:t>Cuando el operador </a:t>
            </a:r>
            <a:r>
              <a:rPr lang="es-MX" sz="3600" b="0" u="none" strike="noStrike" cap="none">
                <a:solidFill>
                  <a:srgbClr val="00FFFF"/>
                </a:solidFill>
                <a:latin typeface="Arial" charset="0"/>
                <a:ea typeface="Arial" charset="0"/>
                <a:cs typeface="Arial" charset="0"/>
                <a:sym typeface="Cabin"/>
              </a:rPr>
              <a:t>+ </a:t>
            </a:r>
            <a:r>
              <a:rPr lang="es-MX" sz="3600" b="0" u="none" strike="noStrike" cap="none">
                <a:solidFill>
                  <a:schemeClr val="lt1"/>
                </a:solidFill>
                <a:latin typeface="Arial" charset="0"/>
                <a:ea typeface="Arial" charset="0"/>
                <a:cs typeface="Arial" charset="0"/>
                <a:sym typeface="Cabin"/>
              </a:rPr>
              <a:t>es aplicado a una cadena, significa </a:t>
            </a:r>
            <a:r>
              <a:rPr lang="es-MX" sz="3600" b="0">
                <a:solidFill>
                  <a:schemeClr val="lt1"/>
                </a:solidFill>
                <a:latin typeface="Arial" charset="0"/>
                <a:ea typeface="Arial" charset="0"/>
                <a:cs typeface="Arial" charset="0"/>
                <a:sym typeface="Cabin"/>
              </a:rPr>
              <a:t>“</a:t>
            </a:r>
            <a:r>
              <a:rPr lang="es-MX" sz="3600" b="0" u="none" strike="noStrike" cap="none">
                <a:solidFill>
                  <a:srgbClr val="00FFFF"/>
                </a:solidFill>
                <a:latin typeface="Arial" charset="0"/>
                <a:ea typeface="Arial" charset="0"/>
                <a:cs typeface="Arial" charset="0"/>
                <a:sym typeface="Cabin"/>
              </a:rPr>
              <a:t>concatenación</a:t>
            </a:r>
            <a:r>
              <a:rPr lang="es-MX" sz="3600" b="0">
                <a:solidFill>
                  <a:schemeClr val="lt1"/>
                </a:solidFill>
                <a:latin typeface="Arial" charset="0"/>
                <a:ea typeface="Arial" charset="0"/>
                <a:cs typeface="Arial" charset="0"/>
                <a:sym typeface="Cabin"/>
              </a:rPr>
              <a:t>”</a:t>
            </a:r>
          </a:p>
        </p:txBody>
      </p:sp>
      <p:sp>
        <p:nvSpPr>
          <p:cNvPr id="433" name="Shape 433"/>
          <p:cNvSpPr txBox="1"/>
          <p:nvPr/>
        </p:nvSpPr>
        <p:spPr>
          <a:xfrm>
            <a:off x="8086469" y="2373617"/>
            <a:ext cx="7187400" cy="4432199"/>
          </a:xfrm>
          <a:prstGeom prst="rect">
            <a:avLst/>
          </a:prstGeom>
          <a:noFill/>
          <a:ln>
            <a:noFill/>
          </a:ln>
        </p:spPr>
        <p:txBody>
          <a:bodyPr lIns="0" tIns="0" rIns="0" bIns="0" anchor="ctr" anchorCtr="0">
            <a:noAutofit/>
          </a:bodyPr>
          <a:lstStyle/>
          <a:p>
            <a:pPr lvl="0">
              <a:buClr>
                <a:schemeClr val="lt1"/>
              </a:buClr>
              <a:buSzPct val="25000"/>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00FF00"/>
                </a:solidFill>
                <a:latin typeface="Courier New"/>
                <a:ea typeface="Courier New"/>
                <a:cs typeface="Courier New"/>
                <a:sym typeface="Courier New"/>
              </a:rPr>
              <a:t>a</a:t>
            </a:r>
            <a:r>
              <a:rPr lang="en-US" sz="3600" b="1" i="0" u="none" strike="noStrike" cap="none" dirty="0">
                <a:solidFill>
                  <a:schemeClr val="lt1"/>
                </a:solidFill>
                <a:latin typeface="Courier New"/>
                <a:ea typeface="Courier New"/>
                <a:cs typeface="Courier New"/>
                <a:sym typeface="Courier New"/>
              </a:rPr>
              <a:t> = </a:t>
            </a:r>
            <a:r>
              <a:rPr lang="en-US" sz="3600" b="1" dirty="0">
                <a:solidFill>
                  <a:srgbClr val="FF7F00"/>
                </a:solidFill>
                <a:latin typeface="Courier New"/>
                <a:ea typeface="Courier New"/>
                <a:cs typeface="Courier New"/>
                <a:sym typeface="Courier New"/>
              </a:rPr>
              <a:t>'Hola</a:t>
            </a:r>
            <a:r>
              <a:rPr lang="en-US" sz="3600" b="1" i="0" u="none" strike="noStrike" cap="none" dirty="0">
                <a:solidFill>
                  <a:srgbClr val="FF7F00"/>
                </a:solidFill>
                <a:latin typeface="Courier New"/>
                <a:ea typeface="Courier New"/>
                <a:cs typeface="Courier New"/>
                <a:sym typeface="Courier New"/>
              </a:rPr>
              <a:t>'</a:t>
            </a:r>
          </a:p>
          <a:p>
            <a:pPr lvl="0">
              <a:buClr>
                <a:schemeClr val="lt1"/>
              </a:buClr>
              <a:buSzPct val="25000"/>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00FF00"/>
                </a:solidFill>
                <a:latin typeface="Courier New"/>
                <a:ea typeface="Courier New"/>
                <a:cs typeface="Courier New"/>
                <a:sym typeface="Courier New"/>
              </a:rPr>
              <a:t>b</a:t>
            </a:r>
            <a:r>
              <a:rPr lang="en-US" sz="3600" b="1" i="0" u="none" strike="noStrike" cap="none" dirty="0">
                <a:solidFill>
                  <a:schemeClr val="lt1"/>
                </a:solidFill>
                <a:latin typeface="Courier New"/>
                <a:ea typeface="Courier New"/>
                <a:cs typeface="Courier New"/>
                <a:sym typeface="Courier New"/>
              </a:rPr>
              <a:t> = </a:t>
            </a:r>
            <a:r>
              <a:rPr lang="en-US" sz="3600" b="1" i="0" u="none" strike="noStrike" cap="none" dirty="0">
                <a:solidFill>
                  <a:srgbClr val="00FF00"/>
                </a:solidFill>
                <a:latin typeface="Courier New"/>
                <a:ea typeface="Courier New"/>
                <a:cs typeface="Courier New"/>
                <a:sym typeface="Courier New"/>
              </a:rPr>
              <a:t>a</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a:t>
            </a:r>
            <a:r>
              <a:rPr lang="en-US" sz="3600" b="1" i="0" u="none" strike="noStrike" cap="none" dirty="0">
                <a:solidFill>
                  <a:schemeClr val="lt1"/>
                </a:solidFill>
                <a:latin typeface="Courier New"/>
                <a:ea typeface="Courier New"/>
                <a:cs typeface="Courier New"/>
                <a:sym typeface="Courier New"/>
              </a:rPr>
              <a:t> </a:t>
            </a:r>
            <a:r>
              <a:rPr lang="en-US" sz="3600" b="1" dirty="0">
                <a:solidFill>
                  <a:srgbClr val="FF7F00"/>
                </a:solidFill>
                <a:latin typeface="Courier New"/>
                <a:ea typeface="Courier New"/>
                <a:cs typeface="Courier New"/>
                <a:sym typeface="Courier New"/>
              </a:rPr>
              <a:t>'</a:t>
            </a:r>
            <a:r>
              <a:rPr lang="en-US" sz="3600" b="1" dirty="0" err="1">
                <a:solidFill>
                  <a:srgbClr val="FF7F00"/>
                </a:solidFill>
                <a:latin typeface="Courier New"/>
                <a:ea typeface="Courier New"/>
                <a:cs typeface="Courier New"/>
                <a:sym typeface="Courier New"/>
              </a:rPr>
              <a:t>Ahí</a:t>
            </a:r>
            <a:r>
              <a:rPr lang="en-US" sz="36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FFFF00"/>
                </a:solidFill>
                <a:latin typeface="Courier New"/>
                <a:ea typeface="Courier New"/>
                <a:cs typeface="Courier New"/>
                <a:sym typeface="Courier New"/>
              </a:rPr>
              <a:t>print</a:t>
            </a:r>
            <a:r>
              <a:rPr lang="en-US" sz="3600" b="1" dirty="0">
                <a:solidFill>
                  <a:schemeClr val="lt1"/>
                </a:solidFill>
                <a:latin typeface="Courier New"/>
                <a:ea typeface="Courier New"/>
                <a:cs typeface="Courier New"/>
                <a:sym typeface="Courier New"/>
              </a:rPr>
              <a:t>(</a:t>
            </a:r>
            <a:r>
              <a:rPr lang="en-US" sz="3600" b="1" i="0" u="none" strike="noStrike" cap="none" dirty="0">
                <a:solidFill>
                  <a:srgbClr val="00FF00"/>
                </a:solidFill>
                <a:latin typeface="Courier New"/>
                <a:ea typeface="Courier New"/>
                <a:cs typeface="Courier New"/>
                <a:sym typeface="Courier New"/>
              </a:rPr>
              <a:t>b</a:t>
            </a:r>
            <a:r>
              <a:rPr lang="en-US"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err="1">
                <a:solidFill>
                  <a:schemeClr val="lt1"/>
                </a:solidFill>
                <a:latin typeface="Courier New"/>
                <a:ea typeface="Courier New"/>
                <a:cs typeface="Courier New"/>
                <a:sym typeface="Courier New"/>
              </a:rPr>
              <a:t>HolaAhí</a:t>
            </a:r>
            <a:endParaRPr lang="es-MX" sz="3600" b="1" i="0" u="none" strike="noStrike" cap="none" dirty="0">
              <a:solidFill>
                <a:schemeClr val="lt1"/>
              </a:solidFill>
              <a:latin typeface="Courier New"/>
              <a:ea typeface="Courier New"/>
              <a:cs typeface="Courier New"/>
              <a:sym typeface="Courier New"/>
            </a:endParaRPr>
          </a:p>
          <a:p>
            <a:pPr lvl="0">
              <a:buClr>
                <a:schemeClr val="lt1"/>
              </a:buClr>
              <a:buSzPct val="25000"/>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00FF00"/>
                </a:solidFill>
                <a:latin typeface="Courier New"/>
                <a:ea typeface="Courier New"/>
                <a:cs typeface="Courier New"/>
                <a:sym typeface="Courier New"/>
              </a:rPr>
              <a:t>c</a:t>
            </a:r>
            <a:r>
              <a:rPr lang="en-US" sz="3600" b="1" i="0" u="none" strike="noStrike" cap="none" dirty="0">
                <a:solidFill>
                  <a:schemeClr val="lt1"/>
                </a:solidFill>
                <a:latin typeface="Courier New"/>
                <a:ea typeface="Courier New"/>
                <a:cs typeface="Courier New"/>
                <a:sym typeface="Courier New"/>
              </a:rPr>
              <a:t> = </a:t>
            </a:r>
            <a:r>
              <a:rPr lang="en-US" sz="3600" b="1" i="0" u="none" strike="noStrike" cap="none" dirty="0">
                <a:solidFill>
                  <a:srgbClr val="00FF00"/>
                </a:solidFill>
                <a:latin typeface="Courier New"/>
                <a:ea typeface="Courier New"/>
                <a:cs typeface="Courier New"/>
                <a:sym typeface="Courier New"/>
              </a:rPr>
              <a:t>a</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7F00"/>
                </a:solidFill>
                <a:latin typeface="Courier New"/>
                <a:ea typeface="Courier New"/>
                <a:cs typeface="Courier New"/>
                <a:sym typeface="Courier New"/>
              </a:rPr>
              <a:t>'</a:t>
            </a:r>
            <a:r>
              <a:rPr lang="en-US" sz="3600" b="1" dirty="0">
                <a:solidFill>
                  <a:srgbClr val="FF7F00"/>
                </a:solidFill>
                <a:latin typeface="Courier New"/>
                <a:ea typeface="Courier New"/>
                <a:cs typeface="Courier New"/>
                <a:sym typeface="Courier New"/>
              </a:rPr>
              <a:t> </a:t>
            </a:r>
            <a:r>
              <a:rPr lang="en-US" sz="3600" b="1" i="0" u="none" strike="noStrike" cap="none" dirty="0">
                <a:solidFill>
                  <a:srgbClr val="FF7F00"/>
                </a:solidFill>
                <a:latin typeface="Courier New"/>
                <a:ea typeface="Courier New"/>
                <a:cs typeface="Courier New"/>
                <a:sym typeface="Courier New"/>
              </a:rPr>
              <a:t>'</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 </a:t>
            </a:r>
            <a:r>
              <a:rPr lang="en-US" sz="3600" b="1" dirty="0">
                <a:solidFill>
                  <a:srgbClr val="FF7F00"/>
                </a:solidFill>
                <a:latin typeface="Courier New"/>
                <a:ea typeface="Courier New"/>
                <a:cs typeface="Courier New"/>
                <a:sym typeface="Courier New"/>
              </a:rPr>
              <a:t>'</a:t>
            </a:r>
            <a:r>
              <a:rPr lang="en-US" sz="3600" b="1" i="0" u="none" strike="noStrike" cap="none" dirty="0" err="1">
                <a:solidFill>
                  <a:srgbClr val="FF7F00"/>
                </a:solidFill>
                <a:latin typeface="Courier New"/>
                <a:ea typeface="Courier New"/>
                <a:cs typeface="Courier New"/>
                <a:sym typeface="Courier New"/>
              </a:rPr>
              <a:t>Ahí</a:t>
            </a:r>
            <a:r>
              <a:rPr lang="en-US" sz="36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FFFF00"/>
                </a:solidFill>
                <a:latin typeface="Courier New"/>
                <a:ea typeface="Courier New"/>
                <a:cs typeface="Courier New"/>
                <a:sym typeface="Courier New"/>
              </a:rPr>
              <a:t>print</a:t>
            </a:r>
            <a:r>
              <a:rPr lang="en-US" sz="3600" b="1" dirty="0">
                <a:solidFill>
                  <a:schemeClr val="lt1"/>
                </a:solidFill>
                <a:latin typeface="Courier New"/>
                <a:ea typeface="Courier New"/>
                <a:cs typeface="Courier New"/>
                <a:sym typeface="Courier New"/>
              </a:rPr>
              <a:t>(</a:t>
            </a:r>
            <a:r>
              <a:rPr lang="en-US" sz="3600" b="1" i="0" u="none" strike="noStrike" cap="none" dirty="0">
                <a:solidFill>
                  <a:srgbClr val="00FF00"/>
                </a:solidFill>
                <a:latin typeface="Courier New"/>
                <a:ea typeface="Courier New"/>
                <a:cs typeface="Courier New"/>
                <a:sym typeface="Courier New"/>
              </a:rPr>
              <a:t>c</a:t>
            </a:r>
            <a:r>
              <a:rPr lang="en-US"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dirty="0">
                <a:solidFill>
                  <a:schemeClr val="lt1"/>
                </a:solidFill>
                <a:latin typeface="Courier New"/>
                <a:ea typeface="Courier New"/>
                <a:cs typeface="Courier New"/>
                <a:sym typeface="Courier New"/>
              </a:rPr>
              <a:t>Hola </a:t>
            </a:r>
            <a:r>
              <a:rPr lang="en-US" sz="3600" b="1" dirty="0" err="1">
                <a:solidFill>
                  <a:schemeClr val="lt1"/>
                </a:solidFill>
                <a:latin typeface="Courier New"/>
                <a:ea typeface="Courier New"/>
                <a:cs typeface="Courier New"/>
                <a:sym typeface="Courier New"/>
              </a:rPr>
              <a:t>Ahí</a:t>
            </a:r>
            <a:endParaRPr lang="en-US" sz="3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a:solidFill>
                  <a:srgbClr val="FFFF00"/>
                </a:solidFill>
                <a:latin typeface="Arial" charset="0"/>
                <a:ea typeface="Arial" charset="0"/>
                <a:cs typeface="Arial" charset="0"/>
                <a:sym typeface="Cabin"/>
              </a:rPr>
              <a:t>Buscar y Reemplazar</a:t>
            </a:r>
          </a:p>
        </p:txBody>
      </p:sp>
      <p:sp>
        <p:nvSpPr>
          <p:cNvPr id="503" name="Shape 503"/>
          <p:cNvSpPr txBox="1">
            <a:spLocks noGrp="1"/>
          </p:cNvSpPr>
          <p:nvPr>
            <p:ph idx="1"/>
          </p:nvPr>
        </p:nvSpPr>
        <p:spPr>
          <a:xfrm>
            <a:off x="596878" y="2080836"/>
            <a:ext cx="565943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La función</a:t>
            </a:r>
            <a:r>
              <a:rPr lang="es-MX" sz="3600" b="0" u="none" strike="noStrike" cap="none" dirty="0">
                <a:solidFill>
                  <a:srgbClr val="00FF00"/>
                </a:solidFill>
                <a:latin typeface="Arial" charset="0"/>
                <a:ea typeface="Arial" charset="0"/>
                <a:cs typeface="Arial" charset="0"/>
                <a:sym typeface="Cabin"/>
              </a:rPr>
              <a:t> </a:t>
            </a:r>
            <a:r>
              <a:rPr lang="es-MX" sz="3600" b="0" u="none" strike="noStrike" cap="none" dirty="0" err="1">
                <a:solidFill>
                  <a:srgbClr val="FF00FF"/>
                </a:solidFill>
                <a:latin typeface="Arial" charset="0"/>
                <a:ea typeface="Arial" charset="0"/>
                <a:cs typeface="Arial" charset="0"/>
                <a:sym typeface="Cabin"/>
              </a:rPr>
              <a:t>replace</a:t>
            </a:r>
            <a:r>
              <a:rPr lang="es-MX" sz="3600" b="0" u="none" strike="noStrike" cap="none" dirty="0">
                <a:solidFill>
                  <a:srgbClr val="FF00FF"/>
                </a:solidFill>
                <a:latin typeface="Arial" charset="0"/>
                <a:ea typeface="Arial" charset="0"/>
                <a:cs typeface="Arial" charset="0"/>
                <a:sym typeface="Cabin"/>
              </a:rPr>
              <a:t>()</a:t>
            </a:r>
            <a:r>
              <a:rPr lang="es-MX" sz="3600" b="0" u="none" strike="noStrike" cap="none" dirty="0">
                <a:solidFill>
                  <a:schemeClr val="lt1"/>
                </a:solidFill>
                <a:latin typeface="Arial" charset="0"/>
                <a:ea typeface="Arial" charset="0"/>
                <a:cs typeface="Arial" charset="0"/>
                <a:sym typeface="Cabin"/>
              </a:rPr>
              <a:t> es como una operación “buscar y reemplazar” en un editor de texto</a:t>
            </a: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Esta función reemplaza </a:t>
            </a:r>
            <a:r>
              <a:rPr lang="es-MX" sz="3600" b="0" u="none" strike="noStrike" cap="none" dirty="0">
                <a:solidFill>
                  <a:srgbClr val="FF7F00"/>
                </a:solidFill>
                <a:latin typeface="Arial" charset="0"/>
                <a:ea typeface="Arial" charset="0"/>
                <a:cs typeface="Arial" charset="0"/>
                <a:sym typeface="Cabin"/>
              </a:rPr>
              <a:t>todas las ocurrencias</a:t>
            </a:r>
            <a:r>
              <a:rPr lang="es-MX" sz="3600" b="0" u="none" strike="noStrike" cap="none" dirty="0">
                <a:solidFill>
                  <a:schemeClr val="lt1"/>
                </a:solidFill>
                <a:latin typeface="Arial" charset="0"/>
                <a:ea typeface="Arial" charset="0"/>
                <a:cs typeface="Arial" charset="0"/>
                <a:sym typeface="Cabin"/>
              </a:rPr>
              <a:t> de una </a:t>
            </a:r>
            <a:r>
              <a:rPr lang="es-MX" sz="3600" b="0" u="none" strike="noStrike" cap="none" dirty="0">
                <a:solidFill>
                  <a:srgbClr val="00FF00"/>
                </a:solidFill>
                <a:latin typeface="Arial" charset="0"/>
                <a:ea typeface="Arial" charset="0"/>
                <a:cs typeface="Arial" charset="0"/>
                <a:sym typeface="Cabin"/>
              </a:rPr>
              <a:t>cadena de búsqueda</a:t>
            </a:r>
            <a:r>
              <a:rPr lang="es-MX" sz="3600" b="0" u="none" strike="noStrike" cap="none" dirty="0">
                <a:solidFill>
                  <a:schemeClr val="lt1"/>
                </a:solidFill>
                <a:latin typeface="Arial" charset="0"/>
                <a:ea typeface="Arial" charset="0"/>
                <a:cs typeface="Arial" charset="0"/>
                <a:sym typeface="Cabin"/>
              </a:rPr>
              <a:t> con una </a:t>
            </a:r>
            <a:r>
              <a:rPr lang="es-MX" sz="3600" b="0" u="none" strike="noStrike" cap="none" dirty="0">
                <a:solidFill>
                  <a:srgbClr val="00FFFF"/>
                </a:solidFill>
                <a:latin typeface="Arial" charset="0"/>
                <a:ea typeface="Arial" charset="0"/>
                <a:cs typeface="Arial" charset="0"/>
                <a:sym typeface="Cabin"/>
              </a:rPr>
              <a:t>cadena de reemplazo</a:t>
            </a:r>
          </a:p>
        </p:txBody>
      </p:sp>
      <p:sp>
        <p:nvSpPr>
          <p:cNvPr id="504" name="Shape 504"/>
          <p:cNvSpPr txBox="1"/>
          <p:nvPr/>
        </p:nvSpPr>
        <p:spPr>
          <a:xfrm>
            <a:off x="6747920" y="2339431"/>
            <a:ext cx="9196930" cy="3876599"/>
          </a:xfrm>
          <a:prstGeom prst="rect">
            <a:avLst/>
          </a:prstGeom>
          <a:noFill/>
          <a:ln>
            <a:noFill/>
          </a:ln>
        </p:spPr>
        <p:txBody>
          <a:bodyPr lIns="0" tIns="0" rIns="0" bIns="0" anchor="ctr" anchorCtr="0">
            <a:noAutofit/>
          </a:bodyPr>
          <a:lstStyle/>
          <a:p>
            <a:pPr lvl="0">
              <a:buClr>
                <a:schemeClr val="lt1"/>
              </a:buClr>
              <a:buSzPct val="25000"/>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FF7F00"/>
                </a:solidFill>
                <a:latin typeface="Courier New"/>
                <a:ea typeface="Courier New"/>
                <a:cs typeface="Courier New"/>
                <a:sym typeface="Courier New"/>
              </a:rPr>
              <a:t>saludo </a:t>
            </a:r>
            <a:r>
              <a:rPr lang="es-MX" sz="3000" b="1" dirty="0">
                <a:solidFill>
                  <a:srgbClr val="FF7F00"/>
                </a:solidFill>
                <a:latin typeface="Courier New"/>
                <a:ea typeface="Courier New"/>
                <a:cs typeface="Courier New"/>
                <a:sym typeface="Courier New"/>
              </a:rPr>
              <a:t>= 'Hola </a:t>
            </a:r>
            <a:r>
              <a:rPr lang="es-MX" sz="3000" b="1" i="0" u="none" strike="noStrike" cap="none" dirty="0">
                <a:solidFill>
                  <a:srgbClr val="00FF00"/>
                </a:solidFill>
                <a:latin typeface="Courier New"/>
                <a:ea typeface="Courier New"/>
                <a:cs typeface="Courier New"/>
                <a:sym typeface="Courier New"/>
              </a:rPr>
              <a:t>Bob</a:t>
            </a:r>
            <a:r>
              <a:rPr lang="es-MX"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7F00"/>
                </a:solidFill>
                <a:latin typeface="Courier New"/>
                <a:ea typeface="Courier New"/>
                <a:cs typeface="Courier New"/>
                <a:sym typeface="Courier New"/>
              </a:rPr>
              <a:t>ncad</a:t>
            </a:r>
            <a:r>
              <a:rPr lang="es-MX" sz="3000" b="1" i="0" u="none" strike="noStrike" cap="none" dirty="0">
                <a:solidFill>
                  <a:srgbClr val="FF7F00"/>
                </a:solidFill>
                <a:latin typeface="Courier New"/>
                <a:ea typeface="Courier New"/>
                <a:cs typeface="Courier New"/>
                <a:sym typeface="Courier New"/>
              </a:rPr>
              <a:t> = </a:t>
            </a:r>
            <a:r>
              <a:rPr lang="es-MX" sz="3000" b="1" i="0" u="none" strike="noStrike" cap="none" dirty="0" err="1">
                <a:solidFill>
                  <a:srgbClr val="FF7F00"/>
                </a:solidFill>
                <a:latin typeface="Courier New"/>
                <a:ea typeface="Courier New"/>
                <a:cs typeface="Courier New"/>
                <a:sym typeface="Courier New"/>
              </a:rPr>
              <a:t>saludo.</a:t>
            </a:r>
            <a:r>
              <a:rPr lang="es-MX" sz="3000" b="1" i="0" u="none" strike="noStrike" cap="none" dirty="0" err="1">
                <a:solidFill>
                  <a:srgbClr val="FF00FF"/>
                </a:solidFill>
                <a:latin typeface="Courier New"/>
                <a:ea typeface="Courier New"/>
                <a:cs typeface="Courier New"/>
                <a:sym typeface="Courier New"/>
              </a:rPr>
              <a:t>replace</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a:t>
            </a:r>
            <a:r>
              <a:rPr lang="es-MX" sz="3000" b="1" i="0" u="none" strike="noStrike" cap="none" dirty="0" err="1">
                <a:solidFill>
                  <a:srgbClr val="00FF00"/>
                </a:solidFill>
                <a:latin typeface="Courier New"/>
                <a:ea typeface="Courier New"/>
                <a:cs typeface="Courier New"/>
                <a:sym typeface="Courier New"/>
              </a:rPr>
              <a:t>Bob'</a:t>
            </a:r>
            <a:r>
              <a:rPr lang="es-MX" sz="3000" b="1" i="0" u="none" strike="noStrike" cap="none" dirty="0" err="1">
                <a:solidFill>
                  <a:srgbClr val="FF7F00"/>
                </a:solidFill>
                <a:latin typeface="Courier New"/>
                <a:ea typeface="Courier New"/>
                <a:cs typeface="Courier New"/>
                <a:sym typeface="Courier New"/>
              </a:rPr>
              <a:t>,</a:t>
            </a:r>
            <a:r>
              <a:rPr lang="es-MX" sz="3000" b="1" i="0" u="none" strike="noStrike" cap="none" dirty="0" err="1">
                <a:solidFill>
                  <a:srgbClr val="00FFFF"/>
                </a:solidFill>
                <a:latin typeface="Courier New"/>
                <a:ea typeface="Courier New"/>
                <a:cs typeface="Courier New"/>
                <a:sym typeface="Courier New"/>
              </a:rPr>
              <a:t>'Jane</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bg1"/>
                </a:solidFill>
                <a:latin typeface="Courier New"/>
                <a:ea typeface="Courier New"/>
                <a:cs typeface="Courier New"/>
                <a:sym typeface="Courier New"/>
              </a:rPr>
              <a:t>(</a:t>
            </a:r>
            <a:r>
              <a:rPr lang="es-MX" sz="3000" b="1" i="0" u="none" strike="noStrike" cap="none" dirty="0" err="1">
                <a:solidFill>
                  <a:srgbClr val="FF7F00"/>
                </a:solidFill>
                <a:latin typeface="Courier New"/>
                <a:ea typeface="Courier New"/>
                <a:cs typeface="Courier New"/>
                <a:sym typeface="Courier New"/>
              </a:rPr>
              <a:t>ncad</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Hola </a:t>
            </a:r>
            <a:r>
              <a:rPr lang="es-MX" sz="3000" b="1" i="0" u="none" strike="noStrike" cap="none" dirty="0">
                <a:solidFill>
                  <a:srgbClr val="00FFFF"/>
                </a:solidFill>
                <a:latin typeface="Courier New"/>
                <a:ea typeface="Courier New"/>
                <a:cs typeface="Courier New"/>
                <a:sym typeface="Courier New"/>
              </a:rPr>
              <a:t>Jane</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7F00"/>
                </a:solidFill>
                <a:latin typeface="Courier New"/>
                <a:ea typeface="Courier New"/>
                <a:cs typeface="Courier New"/>
                <a:sym typeface="Courier New"/>
              </a:rPr>
              <a:t>ncad</a:t>
            </a:r>
            <a:r>
              <a:rPr lang="es-MX" sz="3000" b="1" i="0" u="none" strike="noStrike" cap="none" dirty="0">
                <a:solidFill>
                  <a:srgbClr val="FF7F00"/>
                </a:solidFill>
                <a:latin typeface="Courier New"/>
                <a:ea typeface="Courier New"/>
                <a:cs typeface="Courier New"/>
                <a:sym typeface="Courier New"/>
              </a:rPr>
              <a:t> = </a:t>
            </a:r>
            <a:r>
              <a:rPr lang="es-MX" sz="3000" b="1" i="0" u="none" strike="noStrike" cap="none" dirty="0" err="1">
                <a:solidFill>
                  <a:srgbClr val="FF7F00"/>
                </a:solidFill>
                <a:latin typeface="Courier New"/>
                <a:ea typeface="Courier New"/>
                <a:cs typeface="Courier New"/>
                <a:sym typeface="Courier New"/>
              </a:rPr>
              <a:t>saludo.</a:t>
            </a:r>
            <a:r>
              <a:rPr lang="es-MX" sz="3000" b="1" i="0" u="none" strike="noStrike" cap="none" dirty="0" err="1">
                <a:solidFill>
                  <a:srgbClr val="FF00FF"/>
                </a:solidFill>
                <a:latin typeface="Courier New"/>
                <a:ea typeface="Courier New"/>
                <a:cs typeface="Courier New"/>
                <a:sym typeface="Courier New"/>
              </a:rPr>
              <a:t>replace</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a:t>
            </a:r>
            <a:r>
              <a:rPr lang="es-MX" sz="3000" b="1" i="0" u="none" strike="noStrike" cap="none" dirty="0" err="1">
                <a:solidFill>
                  <a:srgbClr val="00FF00"/>
                </a:solidFill>
                <a:latin typeface="Courier New"/>
                <a:ea typeface="Courier New"/>
                <a:cs typeface="Courier New"/>
                <a:sym typeface="Courier New"/>
              </a:rPr>
              <a:t>o'</a:t>
            </a:r>
            <a:r>
              <a:rPr lang="es-MX" sz="3000" b="1" i="0" u="none" strike="noStrike" cap="none" dirty="0" err="1">
                <a:solidFill>
                  <a:srgbClr val="FF7F00"/>
                </a:solidFill>
                <a:latin typeface="Courier New"/>
                <a:ea typeface="Courier New"/>
                <a:cs typeface="Courier New"/>
                <a:sym typeface="Courier New"/>
              </a:rPr>
              <a:t>,</a:t>
            </a:r>
            <a:r>
              <a:rPr lang="es-MX" sz="3000" b="1" i="0" u="none" strike="noStrike" cap="none" dirty="0" err="1">
                <a:solidFill>
                  <a:srgbClr val="00FFFF"/>
                </a:solidFill>
                <a:latin typeface="Courier New"/>
                <a:ea typeface="Courier New"/>
                <a:cs typeface="Courier New"/>
                <a:sym typeface="Courier New"/>
              </a:rPr>
              <a:t>'X</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err="1">
                <a:solidFill>
                  <a:srgbClr val="FF7F00"/>
                </a:solidFill>
                <a:latin typeface="Courier New"/>
                <a:ea typeface="Courier New"/>
                <a:cs typeface="Courier New"/>
                <a:sym typeface="Courier New"/>
              </a:rPr>
              <a:t>ncad</a:t>
            </a:r>
            <a:r>
              <a:rPr lang="es-MX" sz="3000" b="1" i="0" u="none" strike="noStrike" cap="none" dirty="0">
                <a:solidFill>
                  <a:schemeClr val="bg1"/>
                </a:solidFill>
                <a:latin typeface="Courier New"/>
                <a:ea typeface="Courier New"/>
                <a:cs typeface="Courier New"/>
                <a:sym typeface="Courier New"/>
              </a:rPr>
              <a:t>)</a:t>
            </a:r>
          </a:p>
          <a:p>
            <a:pPr lvl="0">
              <a:buClr>
                <a:schemeClr val="lt1"/>
              </a:buClr>
              <a:buSzPct val="25000"/>
            </a:pPr>
            <a:r>
              <a:rPr lang="es-MX" sz="3000" b="1" i="0" u="none" strike="noStrike" cap="none" dirty="0" err="1">
                <a:solidFill>
                  <a:schemeClr val="lt1"/>
                </a:solidFill>
                <a:latin typeface="Courier New"/>
                <a:ea typeface="Courier New"/>
                <a:cs typeface="Courier New"/>
                <a:sym typeface="Courier New"/>
              </a:rPr>
              <a:t>H</a:t>
            </a:r>
            <a:r>
              <a:rPr lang="es-MX" sz="3000" b="1" i="0" u="none" strike="noStrike" cap="none" dirty="0" err="1">
                <a:solidFill>
                  <a:srgbClr val="00FFFF"/>
                </a:solidFill>
                <a:latin typeface="Courier New"/>
                <a:ea typeface="Courier New"/>
                <a:cs typeface="Courier New"/>
                <a:sym typeface="Courier New"/>
              </a:rPr>
              <a:t>X</a:t>
            </a:r>
            <a:r>
              <a:rPr lang="es-MX" sz="3000" b="1" i="0" u="none" strike="noStrike" cap="none" dirty="0" err="1">
                <a:solidFill>
                  <a:schemeClr val="lt1"/>
                </a:solidFill>
                <a:latin typeface="Courier New"/>
                <a:ea typeface="Courier New"/>
                <a:cs typeface="Courier New"/>
                <a:sym typeface="Courier New"/>
              </a:rPr>
              <a:t>la</a:t>
            </a:r>
            <a:r>
              <a:rPr lang="es-MX" sz="3000" b="1" dirty="0">
                <a:solidFill>
                  <a:schemeClr val="lt1"/>
                </a:solidFill>
                <a:latin typeface="Courier New"/>
                <a:ea typeface="Courier New"/>
                <a:cs typeface="Courier New"/>
                <a:sym typeface="Courier New"/>
              </a:rPr>
              <a:t> </a:t>
            </a:r>
            <a:r>
              <a:rPr lang="es-MX" sz="3000" b="1" i="0" u="none" strike="noStrike" cap="none" dirty="0" err="1">
                <a:solidFill>
                  <a:schemeClr val="lt1"/>
                </a:solidFill>
                <a:latin typeface="Courier New"/>
                <a:ea typeface="Courier New"/>
                <a:cs typeface="Courier New"/>
                <a:sym typeface="Courier New"/>
              </a:rPr>
              <a:t>B</a:t>
            </a:r>
            <a:r>
              <a:rPr lang="es-MX" sz="3000" b="1" i="0" u="none" strike="noStrike" cap="none" dirty="0" err="1">
                <a:solidFill>
                  <a:srgbClr val="00FFFF"/>
                </a:solidFill>
                <a:latin typeface="Courier New"/>
                <a:ea typeface="Courier New"/>
                <a:cs typeface="Courier New"/>
                <a:sym typeface="Courier New"/>
              </a:rPr>
              <a:t>X</a:t>
            </a:r>
            <a:r>
              <a:rPr lang="es-MX" sz="3000" b="1" i="0" u="none" strike="noStrike" cap="none" dirty="0" err="1">
                <a:solidFill>
                  <a:schemeClr val="lt1"/>
                </a:solidFill>
                <a:latin typeface="Courier New"/>
                <a:ea typeface="Courier New"/>
                <a:cs typeface="Courier New"/>
                <a:sym typeface="Courier New"/>
              </a:rPr>
              <a:t>b</a:t>
            </a:r>
            <a:endParaRPr lang="es-MX"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200025" y="905084"/>
            <a:ext cx="15801975"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a:solidFill>
                  <a:srgbClr val="FFFF00"/>
                </a:solidFill>
                <a:latin typeface="Arial" charset="0"/>
                <a:ea typeface="Arial" charset="0"/>
                <a:cs typeface="Arial" charset="0"/>
                <a:sym typeface="Cabin"/>
              </a:rPr>
              <a:t>Removiendo Espacios en Blanco</a:t>
            </a:r>
          </a:p>
        </p:txBody>
      </p:sp>
      <p:sp>
        <p:nvSpPr>
          <p:cNvPr id="510" name="Shape 510"/>
          <p:cNvSpPr txBox="1">
            <a:spLocks noGrp="1"/>
          </p:cNvSpPr>
          <p:nvPr>
            <p:ph idx="1"/>
          </p:nvPr>
        </p:nvSpPr>
        <p:spPr>
          <a:xfrm>
            <a:off x="850896" y="2451100"/>
            <a:ext cx="6788150"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A veces queremos tomar una cadena y remover los espacios en blanco al inicio y/o al final</a:t>
            </a:r>
          </a:p>
          <a:p>
            <a:pPr marL="749300" marR="0" lvl="0" indent="-533400" algn="l" rtl="0">
              <a:lnSpc>
                <a:spcPct val="100000"/>
              </a:lnSpc>
              <a:spcBef>
                <a:spcPts val="3500"/>
              </a:spcBef>
              <a:spcAft>
                <a:spcPts val="0"/>
              </a:spcAft>
              <a:buClr>
                <a:srgbClr val="FF00FF"/>
              </a:buClr>
              <a:buSzPct val="171000"/>
              <a:buFont typeface="Cabin"/>
              <a:buChar char="•"/>
            </a:pPr>
            <a:r>
              <a:rPr lang="es-MX" sz="3600" b="0" u="none" strike="noStrike" cap="none" dirty="0" err="1">
                <a:solidFill>
                  <a:srgbClr val="FF00FF"/>
                </a:solidFill>
                <a:latin typeface="Arial" charset="0"/>
                <a:ea typeface="Arial" charset="0"/>
                <a:cs typeface="Arial" charset="0"/>
                <a:sym typeface="Cabin"/>
              </a:rPr>
              <a:t>lstrip</a:t>
            </a:r>
            <a:r>
              <a:rPr lang="es-MX" sz="3600" b="0" u="none" strike="noStrike" cap="none" dirty="0">
                <a:solidFill>
                  <a:srgbClr val="FF00FF"/>
                </a:solidFill>
                <a:latin typeface="Arial" charset="0"/>
                <a:ea typeface="Arial" charset="0"/>
                <a:cs typeface="Arial" charset="0"/>
                <a:sym typeface="Cabin"/>
              </a:rPr>
              <a:t>()</a:t>
            </a:r>
            <a:r>
              <a:rPr lang="es-MX" sz="3600" b="0" u="none" strike="noStrike" cap="none" dirty="0">
                <a:solidFill>
                  <a:schemeClr val="lt1"/>
                </a:solidFill>
                <a:latin typeface="Arial" charset="0"/>
                <a:ea typeface="Arial" charset="0"/>
                <a:cs typeface="Arial" charset="0"/>
                <a:sym typeface="Cabin"/>
              </a:rPr>
              <a:t> y </a:t>
            </a:r>
            <a:r>
              <a:rPr lang="es-MX" sz="3600" b="0" u="none" strike="noStrike" cap="none" dirty="0" err="1">
                <a:solidFill>
                  <a:srgbClr val="FF00FF"/>
                </a:solidFill>
                <a:latin typeface="Arial" charset="0"/>
                <a:ea typeface="Arial" charset="0"/>
                <a:cs typeface="Arial" charset="0"/>
                <a:sym typeface="Cabin"/>
              </a:rPr>
              <a:t>rstrip</a:t>
            </a:r>
            <a:r>
              <a:rPr lang="es-MX" sz="3600" b="0" u="none" strike="noStrike" cap="none" dirty="0">
                <a:solidFill>
                  <a:srgbClr val="FF00FF"/>
                </a:solidFill>
                <a:latin typeface="Arial" charset="0"/>
                <a:ea typeface="Arial" charset="0"/>
                <a:cs typeface="Arial" charset="0"/>
                <a:sym typeface="Cabin"/>
              </a:rPr>
              <a:t>()</a:t>
            </a:r>
            <a:r>
              <a:rPr lang="es-MX" sz="3600" b="0" u="none" strike="noStrike" cap="none" dirty="0">
                <a:solidFill>
                  <a:schemeClr val="lt1"/>
                </a:solidFill>
                <a:latin typeface="Arial" charset="0"/>
                <a:ea typeface="Arial" charset="0"/>
                <a:cs typeface="Arial" charset="0"/>
                <a:sym typeface="Cabin"/>
              </a:rPr>
              <a:t> remueven los espacios en blanco a la izquierda o a la derecha</a:t>
            </a:r>
          </a:p>
          <a:p>
            <a:pPr marL="749300" marR="0" lvl="0" indent="-533400" algn="l" rtl="0">
              <a:lnSpc>
                <a:spcPct val="100000"/>
              </a:lnSpc>
              <a:spcBef>
                <a:spcPts val="3500"/>
              </a:spcBef>
              <a:spcAft>
                <a:spcPts val="0"/>
              </a:spcAft>
              <a:buClr>
                <a:srgbClr val="FF00FF"/>
              </a:buClr>
              <a:buSzPct val="171000"/>
              <a:buFont typeface="Cabin"/>
              <a:buChar char="•"/>
            </a:pPr>
            <a:r>
              <a:rPr lang="es-MX" sz="3600" b="0" u="none" strike="noStrike" cap="none" dirty="0" err="1">
                <a:solidFill>
                  <a:srgbClr val="FF00FF"/>
                </a:solidFill>
                <a:latin typeface="Arial" charset="0"/>
                <a:ea typeface="Arial" charset="0"/>
                <a:cs typeface="Arial" charset="0"/>
                <a:sym typeface="Cabin"/>
              </a:rPr>
              <a:t>strip</a:t>
            </a:r>
            <a:r>
              <a:rPr lang="es-MX" sz="3600" b="0" u="none" strike="noStrike" cap="none" dirty="0">
                <a:solidFill>
                  <a:srgbClr val="FF00FF"/>
                </a:solidFill>
                <a:latin typeface="Arial" charset="0"/>
                <a:ea typeface="Arial" charset="0"/>
                <a:cs typeface="Arial" charset="0"/>
                <a:sym typeface="Cabin"/>
              </a:rPr>
              <a:t>() </a:t>
            </a:r>
            <a:r>
              <a:rPr lang="es-MX" sz="3600" b="0" dirty="0">
                <a:solidFill>
                  <a:schemeClr val="lt1"/>
                </a:solidFill>
                <a:latin typeface="Arial" charset="0"/>
                <a:ea typeface="Arial" charset="0"/>
                <a:cs typeface="Arial" charset="0"/>
                <a:sym typeface="Cabin"/>
              </a:rPr>
              <a:t>remueve espacios en blanco tanto al inicio como al final de la cadena</a:t>
            </a:r>
            <a:endParaRPr lang="es-MX" sz="3600" b="0" u="none" strike="noStrike" cap="none" dirty="0">
              <a:solidFill>
                <a:schemeClr val="lt1"/>
              </a:solidFill>
              <a:latin typeface="Arial" charset="0"/>
              <a:ea typeface="Arial" charset="0"/>
              <a:cs typeface="Arial" charset="0"/>
              <a:sym typeface="Cabin"/>
            </a:endParaRPr>
          </a:p>
        </p:txBody>
      </p:sp>
      <p:sp>
        <p:nvSpPr>
          <p:cNvPr id="511" name="Shape 511"/>
          <p:cNvSpPr txBox="1"/>
          <p:nvPr/>
        </p:nvSpPr>
        <p:spPr>
          <a:xfrm>
            <a:off x="8818275" y="1991938"/>
            <a:ext cx="6863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saludo</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   Hola Bob  '</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00FF00"/>
                </a:solidFill>
                <a:latin typeface="Courier New"/>
                <a:ea typeface="Courier New"/>
                <a:cs typeface="Courier New"/>
                <a:sym typeface="Courier New"/>
              </a:rPr>
              <a:t>saludo</a:t>
            </a:r>
            <a:r>
              <a:rPr lang="es-MX" sz="3000" b="1" i="0" u="none" strike="noStrike" cap="none" dirty="0" err="1">
                <a:solidFill>
                  <a:srgbClr val="FF00FF"/>
                </a:solidFill>
                <a:latin typeface="Courier New"/>
                <a:ea typeface="Courier New"/>
                <a:cs typeface="Courier New"/>
                <a:sym typeface="Courier New"/>
              </a:rPr>
              <a:t>.lstrip</a:t>
            </a:r>
            <a:r>
              <a:rPr lang="es-MX" sz="30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'Hola </a:t>
            </a:r>
            <a:r>
              <a:rPr lang="es-MX" sz="3000" b="1" i="0" u="none" strike="noStrike" cap="none" dirty="0">
                <a:solidFill>
                  <a:schemeClr val="lt1"/>
                </a:solidFill>
                <a:latin typeface="Courier New"/>
                <a:ea typeface="Courier New"/>
                <a:cs typeface="Courier New"/>
                <a:sym typeface="Courier New"/>
              </a:rPr>
              <a:t>Bob  '</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00FF00"/>
                </a:solidFill>
                <a:latin typeface="Courier New"/>
                <a:ea typeface="Courier New"/>
                <a:cs typeface="Courier New"/>
                <a:sym typeface="Courier New"/>
              </a:rPr>
              <a:t>saludo</a:t>
            </a:r>
            <a:r>
              <a:rPr lang="es-MX" sz="3000" b="1" i="0" u="none" strike="noStrike" cap="none" dirty="0" err="1">
                <a:solidFill>
                  <a:srgbClr val="FF00FF"/>
                </a:solidFill>
                <a:latin typeface="Courier New"/>
                <a:ea typeface="Courier New"/>
                <a:cs typeface="Courier New"/>
                <a:sym typeface="Courier New"/>
              </a:rPr>
              <a:t>.rstrip</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   Hola Bob'</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00FF00"/>
                </a:solidFill>
                <a:latin typeface="Courier New"/>
                <a:ea typeface="Courier New"/>
                <a:cs typeface="Courier New"/>
                <a:sym typeface="Courier New"/>
              </a:rPr>
              <a:t>saludo</a:t>
            </a:r>
            <a:r>
              <a:rPr lang="es-MX" sz="3000" b="1" i="0" u="none" strike="noStrike" cap="none" dirty="0" err="1">
                <a:solidFill>
                  <a:srgbClr val="FF00FF"/>
                </a:solidFill>
                <a:latin typeface="Courier New"/>
                <a:ea typeface="Courier New"/>
                <a:cs typeface="Courier New"/>
                <a:sym typeface="Courier New"/>
              </a:rPr>
              <a:t>.strip</a:t>
            </a:r>
            <a:r>
              <a:rPr lang="es-MX" sz="30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'Hola </a:t>
            </a:r>
            <a:r>
              <a:rPr lang="es-MX" sz="3000" b="1" i="0" u="none" strike="noStrike" cap="none" dirty="0">
                <a:solidFill>
                  <a:schemeClr val="lt1"/>
                </a:solidFill>
                <a:latin typeface="Courier New"/>
                <a:ea typeface="Courier New"/>
                <a:cs typeface="Courier New"/>
                <a:sym typeface="Courier New"/>
              </a:rPr>
              <a:t>Bob'</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726273"/>
            <a:ext cx="13010700" cy="2768700"/>
          </a:xfrm>
          <a:prstGeom prst="rect">
            <a:avLst/>
          </a:prstGeom>
          <a:noFill/>
          <a:ln>
            <a:noFill/>
          </a:ln>
        </p:spPr>
        <p:txBody>
          <a:bodyPr lIns="0" tIns="0" rIns="0" bIns="0" anchor="ctr" anchorCtr="0">
            <a:noAutofit/>
          </a:bodyPr>
          <a:lstStyle/>
          <a:p>
            <a:pPr lvl="0">
              <a:buClr>
                <a:schemeClr val="lt1"/>
              </a:buClr>
              <a:buSzPct val="25000"/>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err="1">
                <a:solidFill>
                  <a:srgbClr val="00FF00"/>
                </a:solidFill>
                <a:latin typeface="Courier New"/>
                <a:ea typeface="Courier New"/>
                <a:cs typeface="Courier New"/>
                <a:sym typeface="Courier New"/>
              </a:rPr>
              <a:t>linea</a:t>
            </a:r>
            <a:r>
              <a:rPr lang="en-US" sz="3600" b="1" i="0" u="none" strike="noStrike" cap="none" dirty="0">
                <a:solidFill>
                  <a:schemeClr val="lt1"/>
                </a:solidFill>
                <a:latin typeface="Courier New"/>
                <a:ea typeface="Courier New"/>
                <a:cs typeface="Courier New"/>
                <a:sym typeface="Courier New"/>
              </a:rPr>
              <a:t> = </a:t>
            </a:r>
            <a:r>
              <a:rPr lang="en-US" sz="3600" b="1" dirty="0" err="1">
                <a:solidFill>
                  <a:srgbClr val="FF7F00"/>
                </a:solidFill>
                <a:latin typeface="Courier New"/>
                <a:ea typeface="Courier New"/>
                <a:cs typeface="Courier New"/>
                <a:sym typeface="Courier New"/>
              </a:rPr>
              <a:t>'</a:t>
            </a:r>
            <a:r>
              <a:rPr lang="en-US" sz="3600" b="1" i="0" u="none" strike="noStrike" cap="none" dirty="0" err="1">
                <a:solidFill>
                  <a:srgbClr val="FF7F00"/>
                </a:solidFill>
                <a:latin typeface="Courier New"/>
                <a:ea typeface="Courier New"/>
                <a:cs typeface="Courier New"/>
                <a:sym typeface="Courier New"/>
              </a:rPr>
              <a:t>Que</a:t>
            </a:r>
            <a:r>
              <a:rPr lang="en-US" sz="3600" b="1" i="0" u="none" strike="noStrike" cap="none" dirty="0">
                <a:solidFill>
                  <a:srgbClr val="FF7F00"/>
                </a:solidFill>
                <a:latin typeface="Courier New"/>
                <a:ea typeface="Courier New"/>
                <a:cs typeface="Courier New"/>
                <a:sym typeface="Courier New"/>
              </a:rPr>
              <a:t> </a:t>
            </a:r>
            <a:r>
              <a:rPr lang="en-US" sz="3600" b="1" i="0" u="none" strike="noStrike" cap="none" dirty="0" err="1">
                <a:solidFill>
                  <a:srgbClr val="FF7F00"/>
                </a:solidFill>
                <a:latin typeface="Courier New"/>
                <a:ea typeface="Courier New"/>
                <a:cs typeface="Courier New"/>
                <a:sym typeface="Courier New"/>
              </a:rPr>
              <a:t>tengas</a:t>
            </a:r>
            <a:r>
              <a:rPr lang="en-US" sz="3600" b="1" i="0" u="none" strike="noStrike" cap="none" dirty="0">
                <a:solidFill>
                  <a:srgbClr val="FF7F00"/>
                </a:solidFill>
                <a:latin typeface="Courier New"/>
                <a:ea typeface="Courier New"/>
                <a:cs typeface="Courier New"/>
                <a:sym typeface="Courier New"/>
              </a:rPr>
              <a:t> un </a:t>
            </a:r>
            <a:r>
              <a:rPr lang="en-US" sz="3600" b="1" i="0" u="none" strike="noStrike" cap="none" dirty="0" err="1">
                <a:solidFill>
                  <a:srgbClr val="FF7F00"/>
                </a:solidFill>
                <a:latin typeface="Courier New"/>
                <a:ea typeface="Courier New"/>
                <a:cs typeface="Courier New"/>
                <a:sym typeface="Courier New"/>
              </a:rPr>
              <a:t>buen</a:t>
            </a:r>
            <a:r>
              <a:rPr lang="en-US" sz="3600" b="1" i="0" u="none" strike="noStrike" cap="none" dirty="0">
                <a:solidFill>
                  <a:srgbClr val="FF7F00"/>
                </a:solidFill>
                <a:latin typeface="Courier New"/>
                <a:ea typeface="Courier New"/>
                <a:cs typeface="Courier New"/>
                <a:sym typeface="Courier New"/>
              </a:rPr>
              <a:t> </a:t>
            </a:r>
            <a:r>
              <a:rPr lang="en-US" sz="3600" b="1" i="0" u="none" strike="noStrike" cap="none" dirty="0" err="1">
                <a:solidFill>
                  <a:srgbClr val="FF7F00"/>
                </a:solidFill>
                <a:latin typeface="Courier New"/>
                <a:ea typeface="Courier New"/>
                <a:cs typeface="Courier New"/>
                <a:sym typeface="Courier New"/>
              </a:rPr>
              <a:t>día</a:t>
            </a:r>
            <a:r>
              <a:rPr lang="en-US" sz="3600" b="1" dirty="0">
                <a:solidFill>
                  <a:srgbClr val="FF7F00"/>
                </a:solidFill>
                <a:latin typeface="Courier New"/>
                <a:ea typeface="Courier New"/>
                <a:cs typeface="Courier New"/>
                <a:sym typeface="Courier New"/>
              </a:rPr>
              <a:t>'</a:t>
            </a:r>
          </a:p>
          <a:p>
            <a:pPr lvl="0">
              <a:buClr>
                <a:schemeClr val="lt1"/>
              </a:buClr>
              <a:buSzPct val="25000"/>
            </a:pPr>
            <a:r>
              <a:rPr lang="en-US" sz="3600" b="1" i="0" u="none" strike="noStrike" cap="none" dirty="0">
                <a:solidFill>
                  <a:schemeClr val="lt1"/>
                </a:solidFill>
                <a:latin typeface="Courier New"/>
                <a:ea typeface="Courier New"/>
                <a:cs typeface="Courier New"/>
                <a:sym typeface="Courier New"/>
              </a:rPr>
              <a:t>&gt;&gt;&gt; </a:t>
            </a:r>
            <a:r>
              <a:rPr lang="en-US" sz="3600" b="1" dirty="0" err="1">
                <a:solidFill>
                  <a:srgbClr val="00FF00"/>
                </a:solidFill>
                <a:latin typeface="Courier New"/>
                <a:ea typeface="Courier New"/>
                <a:cs typeface="Courier New"/>
                <a:sym typeface="Courier New"/>
              </a:rPr>
              <a:t>linea</a:t>
            </a:r>
            <a:r>
              <a:rPr lang="en-US" sz="3600" b="1" i="0" u="none" strike="noStrike" cap="none" dirty="0" err="1">
                <a:solidFill>
                  <a:srgbClr val="FF00FF"/>
                </a:solidFill>
                <a:latin typeface="Courier New"/>
                <a:ea typeface="Courier New"/>
                <a:cs typeface="Courier New"/>
                <a:sym typeface="Courier New"/>
              </a:rPr>
              <a:t>.startswith</a:t>
            </a:r>
            <a:r>
              <a:rPr lang="en-US" sz="3600" b="1" i="0" u="none" strike="noStrike" cap="none" dirty="0">
                <a:solidFill>
                  <a:schemeClr val="lt1"/>
                </a:solidFill>
                <a:latin typeface="Courier New"/>
                <a:ea typeface="Courier New"/>
                <a:cs typeface="Courier New"/>
                <a:sym typeface="Courier New"/>
              </a:rPr>
              <a:t>(</a:t>
            </a:r>
            <a:r>
              <a:rPr lang="en-US" sz="3600" b="1" dirty="0" err="1">
                <a:solidFill>
                  <a:srgbClr val="FF7F00"/>
                </a:solidFill>
                <a:latin typeface="Courier New"/>
                <a:ea typeface="Courier New"/>
                <a:cs typeface="Courier New"/>
                <a:sym typeface="Courier New"/>
              </a:rPr>
              <a:t>'</a:t>
            </a:r>
            <a:r>
              <a:rPr lang="en-US" sz="3600" b="1" i="0" u="none" strike="noStrike" cap="none" dirty="0" err="1">
                <a:solidFill>
                  <a:srgbClr val="FF7F00"/>
                </a:solidFill>
                <a:latin typeface="Courier New"/>
                <a:ea typeface="Courier New"/>
                <a:cs typeface="Courier New"/>
                <a:sym typeface="Courier New"/>
              </a:rPr>
              <a:t>Que</a:t>
            </a:r>
            <a:r>
              <a:rPr lang="en-US" sz="3600" b="1" i="0" u="none" strike="noStrike" cap="none" dirty="0">
                <a:solidFill>
                  <a:srgbClr val="FF7F00"/>
                </a:solidFill>
                <a:latin typeface="Courier New"/>
                <a:ea typeface="Courier New"/>
                <a:cs typeface="Courier New"/>
                <a:sym typeface="Courier New"/>
              </a:rPr>
              <a:t>'</a:t>
            </a:r>
            <a:r>
              <a:rPr lang="en-US"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True</a:t>
            </a:r>
          </a:p>
          <a:p>
            <a:pPr lvl="0">
              <a:buClr>
                <a:schemeClr val="lt1"/>
              </a:buClr>
              <a:buSzPct val="25000"/>
            </a:pPr>
            <a:r>
              <a:rPr lang="en-US" sz="3600" b="1" i="0" u="none" strike="noStrike" cap="none" dirty="0">
                <a:solidFill>
                  <a:schemeClr val="lt1"/>
                </a:solidFill>
                <a:latin typeface="Courier New"/>
                <a:ea typeface="Courier New"/>
                <a:cs typeface="Courier New"/>
                <a:sym typeface="Courier New"/>
              </a:rPr>
              <a:t>&gt;&gt;&gt; </a:t>
            </a:r>
            <a:r>
              <a:rPr lang="en-US" sz="3600" b="1" dirty="0" err="1">
                <a:solidFill>
                  <a:srgbClr val="00FF00"/>
                </a:solidFill>
                <a:latin typeface="Courier New"/>
                <a:ea typeface="Courier New"/>
                <a:cs typeface="Courier New"/>
                <a:sym typeface="Courier New"/>
              </a:rPr>
              <a:t>linea</a:t>
            </a:r>
            <a:r>
              <a:rPr lang="en-US" sz="3600" b="1" i="0" u="none" strike="noStrike" cap="none" dirty="0" err="1">
                <a:solidFill>
                  <a:srgbClr val="FF00FF"/>
                </a:solidFill>
                <a:latin typeface="Courier New"/>
                <a:ea typeface="Courier New"/>
                <a:cs typeface="Courier New"/>
                <a:sym typeface="Courier New"/>
              </a:rPr>
              <a:t>.startswith</a:t>
            </a:r>
            <a:r>
              <a:rPr lang="en-US" sz="3600" b="1" i="0" u="none" strike="noStrike" cap="none" dirty="0">
                <a:solidFill>
                  <a:schemeClr val="lt1"/>
                </a:solidFill>
                <a:latin typeface="Courier New"/>
                <a:ea typeface="Courier New"/>
                <a:cs typeface="Courier New"/>
                <a:sym typeface="Courier New"/>
              </a:rPr>
              <a:t>(</a:t>
            </a:r>
            <a:r>
              <a:rPr lang="en-US" sz="3600" b="1" dirty="0">
                <a:solidFill>
                  <a:srgbClr val="FF7F00"/>
                </a:solidFill>
                <a:latin typeface="Courier New"/>
                <a:ea typeface="Courier New"/>
                <a:cs typeface="Courier New"/>
                <a:sym typeface="Courier New"/>
              </a:rPr>
              <a:t>'</a:t>
            </a:r>
            <a:r>
              <a:rPr lang="en-US" sz="3600" b="1" i="0" u="none" strike="noStrike" cap="none" dirty="0">
                <a:solidFill>
                  <a:srgbClr val="FF7F00"/>
                </a:solidFill>
                <a:latin typeface="Courier New"/>
                <a:ea typeface="Courier New"/>
                <a:cs typeface="Courier New"/>
                <a:sym typeface="Courier New"/>
              </a:rPr>
              <a:t>q'</a:t>
            </a:r>
            <a:r>
              <a:rPr lang="en-US"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False</a:t>
            </a:r>
          </a:p>
        </p:txBody>
      </p:sp>
      <p:sp>
        <p:nvSpPr>
          <p:cNvPr id="517" name="Shape 517"/>
          <p:cNvSpPr txBox="1"/>
          <p:nvPr/>
        </p:nvSpPr>
        <p:spPr>
          <a:xfrm>
            <a:off x="1155700" y="427574"/>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u="none" strike="noStrike" cap="none" dirty="0" err="1">
                <a:solidFill>
                  <a:srgbClr val="FFFF00"/>
                </a:solidFill>
                <a:latin typeface="Arial" charset="0"/>
                <a:ea typeface="Arial" charset="0"/>
                <a:cs typeface="Arial" charset="0"/>
                <a:sym typeface="Cabin"/>
              </a:rPr>
              <a:t>Prefijos</a:t>
            </a:r>
            <a:endParaRPr lang="en-US" sz="7600" b="1"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832600" y="3383450"/>
            <a:ext cx="15316200"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datos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FF7F00"/>
                </a:solidFill>
                <a:latin typeface="Courier New"/>
                <a:ea typeface="Courier New"/>
                <a:cs typeface="Courier New"/>
                <a:sym typeface="Courier New"/>
              </a:rPr>
              <a:t>'From stephen.marquard@uct.ac.za Sat Jan  5 09:14:16 2008</a:t>
            </a:r>
            <a:r>
              <a:rPr lang="en-US" sz="2800" b="1" dirty="0">
                <a:solidFill>
                  <a:srgbClr val="FF7F00"/>
                </a:solidFill>
                <a:latin typeface="Courier New"/>
                <a:ea typeface="Courier New"/>
                <a:cs typeface="Courier New"/>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arrpos</a:t>
            </a:r>
            <a:r>
              <a:rPr lang="en-US" sz="2800" b="1" i="0" u="none" strike="noStrike" cap="none" dirty="0">
                <a:solidFill>
                  <a:schemeClr val="lt1"/>
                </a:solidFill>
                <a:latin typeface="Courier New"/>
                <a:ea typeface="Courier New"/>
                <a:cs typeface="Courier New"/>
                <a:sym typeface="Courier New"/>
              </a:rPr>
              <a:t> = </a:t>
            </a:r>
            <a:r>
              <a:rPr lang="en-US" sz="2800" b="1" dirty="0" err="1">
                <a:solidFill>
                  <a:srgbClr val="00FF00"/>
                </a:solidFill>
                <a:latin typeface="Courier New"/>
                <a:ea typeface="Courier New"/>
                <a:cs typeface="Courier New"/>
                <a:sym typeface="Courier New"/>
              </a:rPr>
              <a:t>datos</a:t>
            </a:r>
            <a:r>
              <a:rPr lang="en-US" sz="2800" b="1" i="0" u="none" strike="noStrike" cap="none" dirty="0" err="1">
                <a:solidFill>
                  <a:srgbClr val="FF00FF"/>
                </a:solidFill>
                <a:latin typeface="Courier New"/>
                <a:ea typeface="Courier New"/>
                <a:cs typeface="Courier New"/>
                <a:sym typeface="Courier New"/>
              </a:rPr>
              <a:t>.find</a:t>
            </a:r>
            <a:r>
              <a:rPr lang="en-US" sz="2800" b="1" i="0" u="none" strike="noStrike" cap="none" dirty="0">
                <a:solidFill>
                  <a:schemeClr val="lt1"/>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a:solidFill>
                  <a:srgbClr val="FFFF00"/>
                </a:solidFill>
                <a:latin typeface="Courier New"/>
                <a:ea typeface="Courier New"/>
                <a:cs typeface="Courier New"/>
                <a:sym typeface="Courier New"/>
              </a:rPr>
              <a:t>print(</a:t>
            </a:r>
            <a:r>
              <a:rPr lang="en-US" sz="2800" b="1" dirty="0" err="1">
                <a:solidFill>
                  <a:srgbClr val="00FF00"/>
                </a:solidFill>
                <a:latin typeface="Courier New"/>
                <a:ea typeface="Courier New"/>
                <a:cs typeface="Courier New"/>
                <a:sym typeface="Courier New"/>
              </a:rPr>
              <a:t>arrpos</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New"/>
                <a:ea typeface="Courier New"/>
                <a:cs typeface="Courier New"/>
                <a:sym typeface="Courier New"/>
              </a:rPr>
              <a:t>21</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esppos</a:t>
            </a:r>
            <a:r>
              <a:rPr lang="en-US" sz="2800" b="1" i="0" u="none" strike="noStrike" cap="none" dirty="0">
                <a:solidFill>
                  <a:schemeClr val="lt1"/>
                </a:solidFill>
                <a:latin typeface="Courier New"/>
                <a:ea typeface="Courier New"/>
                <a:cs typeface="Courier New"/>
                <a:sym typeface="Courier New"/>
              </a:rPr>
              <a:t> = </a:t>
            </a:r>
            <a:r>
              <a:rPr lang="en-US" sz="2800" b="1" dirty="0" err="1">
                <a:solidFill>
                  <a:srgbClr val="00FF00"/>
                </a:solidFill>
                <a:latin typeface="Courier New"/>
                <a:ea typeface="Courier New"/>
                <a:cs typeface="Courier New"/>
                <a:sym typeface="Courier New"/>
              </a:rPr>
              <a:t>datos</a:t>
            </a:r>
            <a:r>
              <a:rPr lang="en-US" sz="2800" b="1" i="0" u="none" strike="noStrike" cap="none" dirty="0" err="1">
                <a:solidFill>
                  <a:srgbClr val="FF00FF"/>
                </a:solidFill>
                <a:latin typeface="Courier New"/>
                <a:ea typeface="Courier New"/>
                <a:cs typeface="Courier New"/>
                <a:sym typeface="Courier New"/>
              </a:rPr>
              <a:t>.find</a:t>
            </a:r>
            <a:r>
              <a:rPr lang="en-US" sz="2800" b="1" i="0" u="none" strike="noStrike" cap="none" dirty="0">
                <a:solidFill>
                  <a:schemeClr val="lt1"/>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chemeClr val="lt1"/>
                </a:solidFill>
                <a:latin typeface="Courier New"/>
                <a:ea typeface="Courier New"/>
                <a:cs typeface="Courier New"/>
                <a:sym typeface="Courier New"/>
              </a:rPr>
              <a:t>,</a:t>
            </a:r>
            <a:r>
              <a:rPr lang="en-US" sz="2800" b="1" dirty="0">
                <a:solidFill>
                  <a:srgbClr val="00FF00"/>
                </a:solidFill>
                <a:latin typeface="Courier New"/>
                <a:ea typeface="Courier New"/>
                <a:cs typeface="Courier New"/>
                <a:sym typeface="Courier New"/>
              </a:rPr>
              <a:t> </a:t>
            </a:r>
            <a:r>
              <a:rPr lang="en-US" sz="2800" b="1" dirty="0" err="1">
                <a:solidFill>
                  <a:srgbClr val="00FF00"/>
                </a:solidFill>
                <a:latin typeface="Courier New"/>
                <a:ea typeface="Courier New"/>
                <a:cs typeface="Courier New"/>
                <a:sym typeface="Courier New"/>
              </a:rPr>
              <a:t>arrpos</a:t>
            </a:r>
            <a:r>
              <a:rPr lang="en-US" sz="2800" b="1" i="0" u="none" strike="noStrike" cap="none" dirty="0">
                <a:solidFill>
                  <a:schemeClr val="lt1"/>
                </a:solidFill>
                <a:latin typeface="Courier New"/>
                <a:ea typeface="Courier New"/>
                <a:cs typeface="Courier New"/>
                <a:sym typeface="Courier New"/>
              </a:rPr>
              <a:t>)</a:t>
            </a:r>
          </a:p>
          <a:p>
            <a:pPr>
              <a:buClr>
                <a:schemeClr val="lt1"/>
              </a:buClr>
              <a:buSzPct val="25000"/>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a:solidFill>
                  <a:srgbClr val="FFFF00"/>
                </a:solidFill>
                <a:latin typeface="Courier New"/>
                <a:ea typeface="Courier New"/>
                <a:cs typeface="Courier New"/>
                <a:sym typeface="Courier New"/>
              </a:rPr>
              <a:t>print(</a:t>
            </a:r>
            <a:r>
              <a:rPr lang="en-US" sz="2800" b="1" dirty="0" err="1">
                <a:solidFill>
                  <a:srgbClr val="00FF00"/>
                </a:solidFill>
                <a:latin typeface="Courier New"/>
                <a:ea typeface="Courier New"/>
                <a:cs typeface="Courier New"/>
                <a:sym typeface="Courier New"/>
              </a:rPr>
              <a:t>esppos</a:t>
            </a:r>
            <a:r>
              <a:rPr lang="en-US" sz="2800" b="1" dirty="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New"/>
                <a:ea typeface="Courier New"/>
                <a:cs typeface="Courier New"/>
                <a:sym typeface="Courier New"/>
              </a:rPr>
              <a:t>31</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direccion</a:t>
            </a:r>
            <a:r>
              <a:rPr lang="en-US" sz="2800" b="1" i="0" u="none" strike="noStrike" cap="none" dirty="0">
                <a:solidFill>
                  <a:schemeClr val="lt1"/>
                </a:solidFill>
                <a:latin typeface="Courier New"/>
                <a:ea typeface="Courier New"/>
                <a:cs typeface="Courier New"/>
                <a:sym typeface="Courier New"/>
              </a:rPr>
              <a:t> = </a:t>
            </a:r>
            <a:r>
              <a:rPr lang="en-US" sz="2800" b="1" dirty="0" err="1">
                <a:solidFill>
                  <a:srgbClr val="00FF00"/>
                </a:solidFill>
                <a:latin typeface="Courier New"/>
                <a:ea typeface="Courier New"/>
                <a:cs typeface="Courier New"/>
                <a:sym typeface="Courier New"/>
              </a:rPr>
              <a:t>datos</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rgbClr val="00FF00"/>
                </a:solidFill>
                <a:latin typeface="Courier New"/>
                <a:ea typeface="Courier New"/>
                <a:cs typeface="Courier New"/>
                <a:sym typeface="Courier New"/>
              </a:rPr>
              <a:t>arrpos</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1</a:t>
            </a:r>
            <a:r>
              <a:rPr lang="en-US" sz="2800" b="1" i="0" u="none" strike="noStrike" cap="none" dirty="0">
                <a:solidFill>
                  <a:srgbClr val="00FFFF"/>
                </a:solidFill>
                <a:latin typeface="Courier New"/>
                <a:ea typeface="Courier New"/>
                <a:cs typeface="Courier New"/>
                <a:sym typeface="Courier New"/>
              </a:rPr>
              <a:t> : </a:t>
            </a:r>
            <a:r>
              <a:rPr lang="en-US" sz="2800" b="1" dirty="0" err="1">
                <a:solidFill>
                  <a:srgbClr val="00FF00"/>
                </a:solidFill>
                <a:latin typeface="Courier New"/>
                <a:ea typeface="Courier New"/>
                <a:cs typeface="Courier New"/>
                <a:sym typeface="Courier New"/>
              </a:rPr>
              <a:t>esppos</a:t>
            </a:r>
            <a:r>
              <a:rPr lang="en-US" sz="2800" b="1" i="0" u="none" strike="noStrike" cap="none" dirty="0">
                <a:solidFill>
                  <a:srgbClr val="00FFFF"/>
                </a:solidFill>
                <a:latin typeface="Courier New"/>
                <a:ea typeface="Courier New"/>
                <a:cs typeface="Courier New"/>
                <a:sym typeface="Courier New"/>
              </a:rPr>
              <a:t>]</a:t>
            </a:r>
          </a:p>
          <a:p>
            <a:pPr>
              <a:buClr>
                <a:schemeClr val="lt1"/>
              </a:buClr>
              <a:buSzPct val="25000"/>
            </a:pPr>
            <a:r>
              <a:rPr lang="en-US" sz="2800" b="1" i="0" u="none" strike="noStrike" cap="none" dirty="0">
                <a:solidFill>
                  <a:schemeClr val="lt1"/>
                </a:solidFill>
                <a:latin typeface="Courier New"/>
                <a:ea typeface="Courier New"/>
                <a:cs typeface="Courier New"/>
                <a:sym typeface="Courier New"/>
              </a:rPr>
              <a:t>&gt;&gt;&gt; </a:t>
            </a:r>
            <a:r>
              <a:rPr lang="en-US" sz="2800" b="1" i="0" u="none" strike="noStrike" cap="none" dirty="0">
                <a:solidFill>
                  <a:srgbClr val="FFFF00"/>
                </a:solidFill>
                <a:latin typeface="Courier New"/>
                <a:ea typeface="Courier New"/>
                <a:cs typeface="Courier New"/>
                <a:sym typeface="Courier New"/>
              </a:rPr>
              <a:t>print(</a:t>
            </a:r>
            <a:r>
              <a:rPr lang="en-US" sz="2800" b="1" dirty="0" err="1">
                <a:solidFill>
                  <a:srgbClr val="00FF00"/>
                </a:solidFill>
                <a:latin typeface="Courier New"/>
                <a:ea typeface="Courier New"/>
                <a:cs typeface="Courier New"/>
                <a:sym typeface="Courier New"/>
              </a:rPr>
              <a:t>direccion</a:t>
            </a:r>
            <a:r>
              <a:rPr lang="en-US" sz="2800" b="1" dirty="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err="1">
                <a:solidFill>
                  <a:schemeClr val="lt1"/>
                </a:solidFill>
                <a:latin typeface="Courier New"/>
                <a:ea typeface="Courier New"/>
                <a:cs typeface="Courier New"/>
                <a:sym typeface="Courier New"/>
              </a:rPr>
              <a:t>uct.ac.za</a:t>
            </a:r>
            <a:endParaRPr lang="en-US" sz="2800" b="1" i="0" u="none" strike="noStrike" cap="none" dirty="0">
              <a:solidFill>
                <a:schemeClr val="lt1"/>
              </a:solidFill>
              <a:latin typeface="Courier New"/>
              <a:ea typeface="Courier New"/>
              <a:cs typeface="Courier New"/>
              <a:sym typeface="Courier New"/>
            </a:endParaRPr>
          </a:p>
        </p:txBody>
      </p:sp>
      <p:sp>
        <p:nvSpPr>
          <p:cNvPr id="523" name="Shape 523"/>
          <p:cNvSpPr txBox="1"/>
          <p:nvPr/>
        </p:nvSpPr>
        <p:spPr>
          <a:xfrm>
            <a:off x="1016000" y="2749550"/>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chemeClr val="lt1"/>
                </a:solidFill>
                <a:latin typeface="Courier New"/>
                <a:ea typeface="Courier New"/>
                <a:cs typeface="Courier New"/>
                <a:sym typeface="Courier New"/>
              </a:rPr>
              <a:t>From </a:t>
            </a:r>
            <a:r>
              <a:rPr lang="en-US" sz="3000" b="1" i="0" u="none" strike="noStrike" cap="none" dirty="0" err="1">
                <a:solidFill>
                  <a:schemeClr val="lt1"/>
                </a:solidFill>
                <a:latin typeface="Courier New"/>
                <a:ea typeface="Courier New"/>
                <a:cs typeface="Courier New"/>
                <a:sym typeface="Courier New"/>
              </a:rPr>
              <a:t>stephen.marquard</a:t>
            </a:r>
            <a:r>
              <a:rPr lang="en-US" sz="3000" b="1" i="0" u="none" strike="noStrike" cap="none" dirty="0" err="1">
                <a:solidFill>
                  <a:srgbClr val="FFFF00"/>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uct.ac.za</a:t>
            </a:r>
            <a:r>
              <a:rPr lang="en-US" sz="3000" b="1" i="0" u="none" strike="noStrike" cap="none" dirty="0">
                <a:solidFill>
                  <a:schemeClr val="lt1"/>
                </a:solidFill>
                <a:latin typeface="Courier New"/>
                <a:ea typeface="Courier New"/>
                <a:cs typeface="Courier New"/>
                <a:sym typeface="Courier New"/>
              </a:rPr>
              <a:t> Sat Jan  5 09:14:16 2008</a:t>
            </a:r>
          </a:p>
        </p:txBody>
      </p:sp>
      <p:sp>
        <p:nvSpPr>
          <p:cNvPr id="524" name="Shape 524"/>
          <p:cNvSpPr txBox="1"/>
          <p:nvPr/>
        </p:nvSpPr>
        <p:spPr>
          <a:xfrm>
            <a:off x="5599987" y="1764575"/>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1816100"/>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2395399"/>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2476361"/>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3362449"/>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0" y="665099"/>
            <a:ext cx="162560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1" dirty="0">
                <a:solidFill>
                  <a:srgbClr val="FFFF00"/>
                </a:solidFill>
                <a:latin typeface="Arial" charset="0"/>
                <a:ea typeface="Arial" charset="0"/>
                <a:cs typeface="Arial" charset="0"/>
                <a:sym typeface="Cabin"/>
              </a:rPr>
              <a:t>An</a:t>
            </a:r>
            <a:r>
              <a:rPr lang="es-MX" sz="6000" b="1" dirty="0" err="1">
                <a:solidFill>
                  <a:srgbClr val="FFFF00"/>
                </a:solidFill>
                <a:latin typeface="Arial" charset="0"/>
                <a:ea typeface="Arial" charset="0"/>
                <a:cs typeface="Arial" charset="0"/>
                <a:sym typeface="Cabin"/>
              </a:rPr>
              <a:t>álisis</a:t>
            </a:r>
            <a:r>
              <a:rPr lang="es-MX" sz="6000" b="1" dirty="0">
                <a:solidFill>
                  <a:srgbClr val="FFFF00"/>
                </a:solidFill>
                <a:latin typeface="Arial" charset="0"/>
                <a:ea typeface="Arial" charset="0"/>
                <a:cs typeface="Arial" charset="0"/>
                <a:sym typeface="Cabin"/>
              </a:rPr>
              <a:t> y Extracción</a:t>
            </a:r>
            <a:endParaRPr lang="en-US" sz="6000" b="1" u="none" strike="noStrike" cap="none" dirty="0">
              <a:solidFill>
                <a:srgbClr val="FFFF00"/>
              </a:solidFill>
              <a:latin typeface="Arial" charset="0"/>
              <a:ea typeface="Arial" charset="0"/>
              <a:cs typeface="Arial" charset="0"/>
              <a:sym typeface="Cabin"/>
            </a:endParaRPr>
          </a:p>
        </p:txBody>
      </p:sp>
      <p:pic>
        <p:nvPicPr>
          <p:cNvPr id="530" name="Shape 530"/>
          <p:cNvPicPr preferRelativeResize="0"/>
          <p:nvPr/>
        </p:nvPicPr>
        <p:blipFill rotWithShape="1">
          <a:blip r:embed="rId3">
            <a:alphaModFix/>
          </a:blip>
          <a:srcRect/>
          <a:stretch/>
        </p:blipFill>
        <p:spPr>
          <a:xfrm>
            <a:off x="11102186" y="5241450"/>
            <a:ext cx="2186099" cy="2324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5737" y="833718"/>
            <a:ext cx="15730537" cy="1706182"/>
          </a:xfrm>
        </p:spPr>
        <p:txBody>
          <a:bodyPr/>
          <a:lstStyle/>
          <a:p>
            <a:r>
              <a:rPr lang="es-MX" sz="7200">
                <a:solidFill>
                  <a:srgbClr val="FFFF00"/>
                </a:solidFill>
              </a:rPr>
              <a:t>Cadenas y Conjuntos de Caracteres</a:t>
            </a: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s-MX" sz="3200" b="1">
                <a:solidFill>
                  <a:srgbClr val="FF40FF"/>
                </a:solidFill>
                <a:latin typeface="Courier" charset="0"/>
                <a:ea typeface="Courier" charset="0"/>
                <a:cs typeface="Courier" charset="0"/>
              </a:rPr>
              <a:t>Python 3.5.1</a:t>
            </a:r>
          </a:p>
          <a:p>
            <a:r>
              <a:rPr lang="es-MX" sz="3200" b="1">
                <a:solidFill>
                  <a:schemeClr val="bg1"/>
                </a:solidFill>
                <a:latin typeface="Courier" charset="0"/>
                <a:ea typeface="Courier" charset="0"/>
                <a:cs typeface="Courier" charset="0"/>
              </a:rPr>
              <a:t>&gt;&gt;&gt; x = '이광춘'</a:t>
            </a:r>
          </a:p>
          <a:p>
            <a:r>
              <a:rPr lang="es-MX" sz="3200" b="1">
                <a:solidFill>
                  <a:schemeClr val="bg1"/>
                </a:solidFill>
                <a:latin typeface="Courier" charset="0"/>
                <a:ea typeface="Courier" charset="0"/>
                <a:cs typeface="Courier" charset="0"/>
              </a:rPr>
              <a:t>&gt;&gt;&gt; type(x)</a:t>
            </a:r>
          </a:p>
          <a:p>
            <a:r>
              <a:rPr lang="es-MX" sz="3200" b="1">
                <a:solidFill>
                  <a:schemeClr val="bg1"/>
                </a:solidFill>
                <a:latin typeface="Courier" charset="0"/>
                <a:ea typeface="Courier" charset="0"/>
                <a:cs typeface="Courier" charset="0"/>
              </a:rPr>
              <a:t>&lt;class 'str'&gt;</a:t>
            </a:r>
          </a:p>
          <a:p>
            <a:r>
              <a:rPr lang="es-MX" sz="3200" b="1">
                <a:solidFill>
                  <a:schemeClr val="bg1"/>
                </a:solidFill>
                <a:latin typeface="Courier" charset="0"/>
                <a:ea typeface="Courier" charset="0"/>
                <a:cs typeface="Courier" charset="0"/>
              </a:rPr>
              <a:t>&gt;&gt;&gt; x = u'이광춘'</a:t>
            </a:r>
          </a:p>
          <a:p>
            <a:r>
              <a:rPr lang="es-MX" sz="3200" b="1">
                <a:solidFill>
                  <a:schemeClr val="bg1"/>
                </a:solidFill>
                <a:latin typeface="Courier" charset="0"/>
                <a:ea typeface="Courier" charset="0"/>
                <a:cs typeface="Courier" charset="0"/>
              </a:rPr>
              <a:t>&gt;&gt;&gt; type(x)</a:t>
            </a:r>
          </a:p>
          <a:p>
            <a:r>
              <a:rPr lang="es-MX" sz="3200" b="1">
                <a:solidFill>
                  <a:srgbClr val="00FA00"/>
                </a:solidFill>
                <a:latin typeface="Courier" charset="0"/>
                <a:ea typeface="Courier" charset="0"/>
                <a:cs typeface="Courier" charset="0"/>
              </a:rPr>
              <a:t>&lt;class 'str'&gt;</a:t>
            </a:r>
          </a:p>
          <a:p>
            <a:r>
              <a:rPr lang="es-MX" sz="3200" b="1">
                <a:solidFill>
                  <a:schemeClr val="bg1"/>
                </a:solidFill>
                <a:latin typeface="Courier" charset="0"/>
                <a:ea typeface="Courier" charset="0"/>
                <a:cs typeface="Courier" charset="0"/>
              </a:rPr>
              <a:t>&gt;&gt;&gt; </a:t>
            </a: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s-MX" sz="3200" b="1">
                <a:solidFill>
                  <a:srgbClr val="FF40FF"/>
                </a:solidFill>
                <a:latin typeface="Courier" charset="0"/>
                <a:ea typeface="Courier" charset="0"/>
                <a:cs typeface="Courier" charset="0"/>
              </a:rPr>
              <a:t>Python 2.7.10 </a:t>
            </a:r>
          </a:p>
          <a:p>
            <a:r>
              <a:rPr lang="es-MX" sz="3200" b="1">
                <a:solidFill>
                  <a:schemeClr val="bg1"/>
                </a:solidFill>
                <a:latin typeface="Courier" charset="0"/>
                <a:ea typeface="Courier" charset="0"/>
                <a:cs typeface="Courier" charset="0"/>
              </a:rPr>
              <a:t>&gt;&gt;&gt; x = '이광춘'</a:t>
            </a:r>
          </a:p>
          <a:p>
            <a:r>
              <a:rPr lang="es-MX" sz="3200" b="1">
                <a:solidFill>
                  <a:schemeClr val="bg1"/>
                </a:solidFill>
                <a:latin typeface="Courier" charset="0"/>
                <a:ea typeface="Courier" charset="0"/>
                <a:cs typeface="Courier" charset="0"/>
              </a:rPr>
              <a:t>&gt;&gt;&gt; type(x)</a:t>
            </a:r>
          </a:p>
          <a:p>
            <a:r>
              <a:rPr lang="es-MX" sz="3200" b="1">
                <a:solidFill>
                  <a:schemeClr val="bg1"/>
                </a:solidFill>
                <a:latin typeface="Courier" charset="0"/>
                <a:ea typeface="Courier" charset="0"/>
                <a:cs typeface="Courier" charset="0"/>
              </a:rPr>
              <a:t>&lt;type 'str'&gt;</a:t>
            </a:r>
          </a:p>
          <a:p>
            <a:r>
              <a:rPr lang="es-MX" sz="3200" b="1">
                <a:solidFill>
                  <a:schemeClr val="bg1"/>
                </a:solidFill>
                <a:latin typeface="Courier" charset="0"/>
                <a:ea typeface="Courier" charset="0"/>
                <a:cs typeface="Courier" charset="0"/>
              </a:rPr>
              <a:t>&gt;&gt;&gt; x = u'이광춘'</a:t>
            </a:r>
          </a:p>
          <a:p>
            <a:r>
              <a:rPr lang="es-MX" sz="3200" b="1">
                <a:solidFill>
                  <a:schemeClr val="bg1"/>
                </a:solidFill>
                <a:latin typeface="Courier" charset="0"/>
                <a:ea typeface="Courier" charset="0"/>
                <a:cs typeface="Courier" charset="0"/>
              </a:rPr>
              <a:t>&gt;&gt;&gt; type(x)</a:t>
            </a:r>
          </a:p>
          <a:p>
            <a:r>
              <a:rPr lang="es-MX" sz="3200" b="1">
                <a:solidFill>
                  <a:srgbClr val="00FA00"/>
                </a:solidFill>
                <a:latin typeface="Courier" charset="0"/>
                <a:ea typeface="Courier" charset="0"/>
                <a:cs typeface="Courier" charset="0"/>
              </a:rPr>
              <a:t>&lt;type 'unicode'&gt;</a:t>
            </a:r>
          </a:p>
          <a:p>
            <a:r>
              <a:rPr lang="es-MX" sz="3200" b="1">
                <a:solidFill>
                  <a:schemeClr val="bg1"/>
                </a:solidFill>
                <a:latin typeface="Courier" charset="0"/>
                <a:ea typeface="Courier" charset="0"/>
                <a:cs typeface="Courier" charset="0"/>
              </a:rPr>
              <a:t>&gt;&gt;&gt; </a:t>
            </a:r>
          </a:p>
        </p:txBody>
      </p:sp>
      <p:sp>
        <p:nvSpPr>
          <p:cNvPr id="7" name="TextBox 6"/>
          <p:cNvSpPr txBox="1"/>
          <p:nvPr/>
        </p:nvSpPr>
        <p:spPr>
          <a:xfrm>
            <a:off x="3300984" y="7403710"/>
            <a:ext cx="9572625" cy="646331"/>
          </a:xfrm>
          <a:prstGeom prst="rect">
            <a:avLst/>
          </a:prstGeom>
          <a:noFill/>
        </p:spPr>
        <p:txBody>
          <a:bodyPr wrap="square" rtlCol="0">
            <a:spAutoFit/>
          </a:bodyPr>
          <a:lstStyle/>
          <a:p>
            <a:r>
              <a:rPr lang="es-MX" sz="3600">
                <a:solidFill>
                  <a:srgbClr val="00FA00"/>
                </a:solidFill>
              </a:rPr>
              <a:t>En Python 3, todas las cadenas son Unicode</a:t>
            </a:r>
          </a:p>
        </p:txBody>
      </p:sp>
    </p:spTree>
    <p:extLst>
      <p:ext uri="{BB962C8B-B14F-4D97-AF65-F5344CB8AC3E}">
        <p14:creationId xmlns:p14="http://schemas.microsoft.com/office/powerpoint/2010/main" val="124090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0" y="622043"/>
            <a:ext cx="16256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a:solidFill>
                  <a:srgbClr val="FFFF00"/>
                </a:solidFill>
                <a:latin typeface="Arial" charset="0"/>
                <a:ea typeface="Arial" charset="0"/>
                <a:cs typeface="Arial" charset="0"/>
                <a:sym typeface="Cabin"/>
              </a:rPr>
              <a:t>Resumen</a:t>
            </a:r>
            <a:endParaRPr lang="es-MX" sz="7600" u="none" strike="noStrike" cap="none">
              <a:solidFill>
                <a:srgbClr val="FFFF00"/>
              </a:solidFill>
              <a:latin typeface="Arial" charset="0"/>
              <a:ea typeface="Arial" charset="0"/>
              <a:cs typeface="Arial" charset="0"/>
              <a:sym typeface="Cabin"/>
            </a:endParaRPr>
          </a:p>
        </p:txBody>
      </p:sp>
      <p:sp>
        <p:nvSpPr>
          <p:cNvPr id="536" name="Shape 536"/>
          <p:cNvSpPr txBox="1">
            <a:spLocks noGrp="1"/>
          </p:cNvSpPr>
          <p:nvPr>
            <p:ph idx="1"/>
          </p:nvPr>
        </p:nvSpPr>
        <p:spPr>
          <a:xfrm>
            <a:off x="812800" y="2355568"/>
            <a:ext cx="14630400" cy="5902068"/>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s-MX" sz="3600" b="0" u="none" strike="noStrike" cap="none" dirty="0">
                <a:solidFill>
                  <a:schemeClr val="lt1"/>
                </a:solidFill>
                <a:latin typeface="Arial" charset="0"/>
                <a:ea typeface="Arial" charset="0"/>
                <a:cs typeface="Arial" charset="0"/>
                <a:sym typeface="Cabin"/>
              </a:rPr>
              <a:t>Tipo Cadena (</a:t>
            </a:r>
            <a:r>
              <a:rPr lang="es-MX" sz="3600" b="0" u="none" strike="noStrike" cap="none" dirty="0" err="1">
                <a:solidFill>
                  <a:schemeClr val="lt1"/>
                </a:solidFill>
                <a:latin typeface="Arial" charset="0"/>
                <a:ea typeface="Arial" charset="0"/>
                <a:cs typeface="Arial" charset="0"/>
                <a:sym typeface="Cabin"/>
              </a:rPr>
              <a:t>String</a:t>
            </a:r>
            <a:r>
              <a:rPr lang="es-MX" sz="3600" b="0" u="none" strike="noStrike" cap="none" dirty="0">
                <a:solidFill>
                  <a:schemeClr val="lt1"/>
                </a:solidFill>
                <a:latin typeface="Arial" charset="0"/>
                <a:ea typeface="Arial" charset="0"/>
                <a:cs typeface="Arial" charset="0"/>
                <a:sym typeface="Cabin"/>
              </a:rPr>
              <a:t>)</a:t>
            </a:r>
          </a:p>
          <a:p>
            <a:pPr marL="685800" marR="0" lvl="0" indent="-329311" algn="l" rtl="0">
              <a:lnSpc>
                <a:spcPct val="115000"/>
              </a:lnSpc>
              <a:spcBef>
                <a:spcPts val="100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Leer</a:t>
            </a:r>
            <a:r>
              <a:rPr lang="es-MX" sz="3600" b="0" u="none" strike="noStrike" cap="none" dirty="0">
                <a:solidFill>
                  <a:schemeClr val="lt1"/>
                </a:solidFill>
                <a:latin typeface="Arial" charset="0"/>
                <a:ea typeface="Arial" charset="0"/>
                <a:cs typeface="Arial" charset="0"/>
                <a:sym typeface="Cabin"/>
              </a:rPr>
              <a:t>/Convertir</a:t>
            </a:r>
          </a:p>
          <a:p>
            <a:pPr marL="685800" marR="0" lvl="0" indent="-329311" algn="l" rtl="0">
              <a:lnSpc>
                <a:spcPct val="115000"/>
              </a:lnSpc>
              <a:spcBef>
                <a:spcPts val="0"/>
              </a:spcBef>
              <a:spcAft>
                <a:spcPts val="1000"/>
              </a:spcAft>
              <a:buClr>
                <a:schemeClr val="lt1"/>
              </a:buClr>
              <a:buSzPct val="100000"/>
              <a:buFont typeface="Cabin"/>
              <a:buChar char="•"/>
            </a:pPr>
            <a:r>
              <a:rPr lang="es-MX" sz="3600" b="0" u="none" strike="noStrike" cap="none" dirty="0">
                <a:solidFill>
                  <a:schemeClr val="lt1"/>
                </a:solidFill>
                <a:latin typeface="Arial" charset="0"/>
                <a:ea typeface="Arial" charset="0"/>
                <a:cs typeface="Arial" charset="0"/>
                <a:sym typeface="Cabin"/>
              </a:rPr>
              <a:t>Indexando cadenas </a:t>
            </a:r>
            <a:r>
              <a:rPr lang="es-MX" sz="3600" b="0" u="none" strike="noStrike" cap="none" dirty="0">
                <a:solidFill>
                  <a:srgbClr val="00FFFF"/>
                </a:solidFill>
                <a:latin typeface="Arial" charset="0"/>
                <a:ea typeface="Arial" charset="0"/>
                <a:cs typeface="Arial" charset="0"/>
                <a:sym typeface="Cabin"/>
              </a:rPr>
              <a:t>[]</a:t>
            </a: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Rebanando</a:t>
            </a:r>
            <a:r>
              <a:rPr lang="es-MX" sz="3600" b="0" u="none" strike="noStrike" cap="none" dirty="0">
                <a:solidFill>
                  <a:schemeClr val="lt1"/>
                </a:solidFill>
                <a:latin typeface="Arial" charset="0"/>
                <a:ea typeface="Arial" charset="0"/>
                <a:cs typeface="Arial" charset="0"/>
                <a:sym typeface="Cabin"/>
              </a:rPr>
              <a:t> cadenas </a:t>
            </a:r>
            <a:r>
              <a:rPr lang="es-MX" sz="3600" b="0" u="none" strike="noStrike" cap="none" dirty="0">
                <a:solidFill>
                  <a:srgbClr val="00FFFF"/>
                </a:solidFill>
                <a:latin typeface="Arial" charset="0"/>
                <a:ea typeface="Arial" charset="0"/>
                <a:cs typeface="Arial" charset="0"/>
                <a:sym typeface="Cabin"/>
              </a:rPr>
              <a:t>[</a:t>
            </a:r>
            <a:r>
              <a:rPr lang="es-MX" sz="3600" b="0" u="none" strike="noStrike" cap="none" dirty="0">
                <a:solidFill>
                  <a:srgbClr val="FF7F00"/>
                </a:solidFill>
                <a:latin typeface="Arial" charset="0"/>
                <a:ea typeface="Arial" charset="0"/>
                <a:cs typeface="Arial" charset="0"/>
                <a:sym typeface="Cabin"/>
              </a:rPr>
              <a:t>2</a:t>
            </a:r>
            <a:r>
              <a:rPr lang="es-MX" sz="3600" b="0" u="none" strike="noStrike" cap="none" dirty="0">
                <a:solidFill>
                  <a:srgbClr val="00FFFF"/>
                </a:solidFill>
                <a:latin typeface="Arial" charset="0"/>
                <a:ea typeface="Arial" charset="0"/>
                <a:cs typeface="Arial" charset="0"/>
                <a:sym typeface="Cabin"/>
              </a:rPr>
              <a:t>:4]</a:t>
            </a: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Atravesando cadenas con </a:t>
            </a:r>
            <a:br>
              <a:rPr lang="es-MX" sz="3600" b="0" dirty="0">
                <a:solidFill>
                  <a:schemeClr val="lt1"/>
                </a:solidFill>
                <a:latin typeface="Arial" charset="0"/>
                <a:ea typeface="Arial" charset="0"/>
                <a:cs typeface="Arial" charset="0"/>
                <a:sym typeface="Cabin"/>
              </a:rPr>
            </a:br>
            <a:r>
              <a:rPr lang="es-MX" sz="3600" b="0" dirty="0" err="1">
                <a:solidFill>
                  <a:srgbClr val="FFFF00"/>
                </a:solidFill>
                <a:latin typeface="Arial" charset="0"/>
                <a:ea typeface="Arial" charset="0"/>
                <a:cs typeface="Arial" charset="0"/>
                <a:sym typeface="Cabin"/>
              </a:rPr>
              <a:t>for</a:t>
            </a:r>
            <a:r>
              <a:rPr lang="es-MX" sz="3600" b="0" dirty="0">
                <a:solidFill>
                  <a:schemeClr val="lt1"/>
                </a:solidFill>
                <a:latin typeface="Arial" charset="0"/>
                <a:ea typeface="Arial" charset="0"/>
                <a:cs typeface="Arial" charset="0"/>
                <a:sym typeface="Cabin"/>
              </a:rPr>
              <a:t> y </a:t>
            </a:r>
            <a:r>
              <a:rPr lang="es-MX" sz="3600" b="0" dirty="0" err="1">
                <a:solidFill>
                  <a:srgbClr val="FFFF00"/>
                </a:solidFill>
                <a:latin typeface="Arial" charset="0"/>
                <a:ea typeface="Arial" charset="0"/>
                <a:cs typeface="Arial" charset="0"/>
                <a:sym typeface="Cabin"/>
              </a:rPr>
              <a:t>while</a:t>
            </a:r>
            <a:endParaRPr lang="es-MX" sz="3600" b="0" dirty="0">
              <a:solidFill>
                <a:srgbClr val="FFFF00"/>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Concatenando cadenas con  </a:t>
            </a:r>
            <a:r>
              <a:rPr lang="es-MX" sz="3600" b="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9110663" y="2394466"/>
            <a:ext cx="7145337" cy="5627688"/>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s-MX" sz="3600" b="0" u="none" strike="noStrike" cap="none" dirty="0">
                <a:solidFill>
                  <a:schemeClr val="lt1"/>
                </a:solidFill>
                <a:latin typeface="Arial" charset="0"/>
                <a:ea typeface="Arial" charset="0"/>
                <a:cs typeface="Arial" charset="0"/>
                <a:sym typeface="Cabin"/>
              </a:rPr>
              <a:t>Operaciones de Cadenas </a:t>
            </a: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Librería </a:t>
            </a:r>
            <a:r>
              <a:rPr lang="es-MX" sz="3600" b="0" dirty="0" err="1">
                <a:solidFill>
                  <a:schemeClr val="lt1"/>
                </a:solidFill>
                <a:latin typeface="Arial" charset="0"/>
                <a:ea typeface="Arial" charset="0"/>
                <a:cs typeface="Arial" charset="0"/>
                <a:sym typeface="Cabin"/>
              </a:rPr>
              <a:t>String</a:t>
            </a:r>
            <a:endParaRPr lang="es-MX" sz="3600" b="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Comparación de Cadenas</a:t>
            </a: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Búsqueda de Cadenas</a:t>
            </a: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Reemplazando texto</a:t>
            </a:r>
          </a:p>
          <a:p>
            <a:pPr marL="685800" marR="0" lvl="0" indent="-329311" algn="l" rtl="0">
              <a:lnSpc>
                <a:spcPct val="115000"/>
              </a:lnSpc>
              <a:spcBef>
                <a:spcPts val="0"/>
              </a:spcBef>
              <a:spcAft>
                <a:spcPts val="1000"/>
              </a:spcAft>
              <a:buClr>
                <a:schemeClr val="lt1"/>
              </a:buClr>
              <a:buSzPct val="100000"/>
              <a:buFont typeface="Cabin"/>
              <a:buChar char="•"/>
            </a:pPr>
            <a:r>
              <a:rPr lang="es-MX" sz="3600" b="0" dirty="0">
                <a:solidFill>
                  <a:schemeClr val="lt1"/>
                </a:solidFill>
                <a:latin typeface="Arial" charset="0"/>
                <a:ea typeface="Arial" charset="0"/>
                <a:cs typeface="Arial" charset="0"/>
                <a:sym typeface="Cabin"/>
              </a:rPr>
              <a:t>Removiendo espacios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551600"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- 2020-04-10</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314686"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200" u="none" strike="noStrike" cap="none">
                <a:solidFill>
                  <a:srgbClr val="FFFFFF"/>
                </a:solidFill>
                <a:latin typeface="Arial" charset="0"/>
                <a:ea typeface="Arial" charset="0"/>
                <a:cs typeface="Arial" charset="0"/>
                <a:sym typeface="Cabin"/>
              </a:rPr>
              <a:t>Utilizando </a:t>
            </a:r>
            <a:r>
              <a:rPr lang="es-MX" sz="7200" u="none" strike="noStrike" cap="none">
                <a:solidFill>
                  <a:srgbClr val="FFFF00"/>
                </a:solidFill>
                <a:latin typeface="Arial" charset="0"/>
                <a:ea typeface="Arial" charset="0"/>
                <a:cs typeface="Arial" charset="0"/>
                <a:sym typeface="Cabin"/>
              </a:rPr>
              <a:t>in</a:t>
            </a:r>
            <a:r>
              <a:rPr lang="es-MX" sz="7200" u="none" strike="noStrike" cap="none">
                <a:solidFill>
                  <a:srgbClr val="FFFFFF"/>
                </a:solidFill>
                <a:latin typeface="Arial" charset="0"/>
                <a:ea typeface="Arial" charset="0"/>
                <a:cs typeface="Arial" charset="0"/>
                <a:sym typeface="Cabin"/>
              </a:rPr>
              <a:t> como </a:t>
            </a:r>
            <a:r>
              <a:rPr lang="es-MX" sz="7200">
                <a:solidFill>
                  <a:srgbClr val="FFFFFF"/>
                </a:solidFill>
                <a:latin typeface="Arial" charset="0"/>
                <a:ea typeface="Arial" charset="0"/>
                <a:cs typeface="Arial" charset="0"/>
                <a:sym typeface="Cabin"/>
              </a:rPr>
              <a:t>Operador Lógico</a:t>
            </a:r>
            <a:endParaRPr lang="es-MX" sz="7200" u="none" strike="noStrike" cap="none">
              <a:solidFill>
                <a:srgbClr val="FFFFFF"/>
              </a:solidFill>
              <a:latin typeface="Arial" charset="0"/>
              <a:ea typeface="Arial" charset="0"/>
              <a:cs typeface="Arial" charset="0"/>
              <a:sym typeface="Cabin"/>
            </a:endParaRPr>
          </a:p>
        </p:txBody>
      </p:sp>
      <p:sp>
        <p:nvSpPr>
          <p:cNvPr id="439" name="Shape 439"/>
          <p:cNvSpPr txBox="1">
            <a:spLocks noGrp="1"/>
          </p:cNvSpPr>
          <p:nvPr>
            <p:ph idx="1"/>
          </p:nvPr>
        </p:nvSpPr>
        <p:spPr>
          <a:xfrm>
            <a:off x="1011761" y="2095492"/>
            <a:ext cx="6659563"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La palabra </a:t>
            </a:r>
            <a:r>
              <a:rPr lang="es-MX" sz="3600" b="0" u="none" strike="noStrike" cap="none" dirty="0">
                <a:solidFill>
                  <a:srgbClr val="FFFF00"/>
                </a:solidFill>
                <a:latin typeface="Arial" charset="0"/>
                <a:ea typeface="Arial" charset="0"/>
                <a:cs typeface="Arial" charset="0"/>
                <a:sym typeface="Cabin"/>
              </a:rPr>
              <a:t>in</a:t>
            </a:r>
            <a:r>
              <a:rPr lang="es-MX" sz="3600" b="0" u="none" strike="noStrike" cap="none" dirty="0">
                <a:solidFill>
                  <a:schemeClr val="lt1"/>
                </a:solidFill>
                <a:latin typeface="Arial" charset="0"/>
                <a:ea typeface="Arial" charset="0"/>
                <a:cs typeface="Arial" charset="0"/>
                <a:sym typeface="Cabin"/>
              </a:rPr>
              <a:t> puede ser utilizada para revisar si una cadena se encuentra </a:t>
            </a:r>
            <a:r>
              <a:rPr lang="es-MX" sz="3600" b="0" dirty="0">
                <a:solidFill>
                  <a:schemeClr val="lt1"/>
                </a:solidFill>
                <a:latin typeface="Arial" charset="0"/>
                <a:ea typeface="Arial" charset="0"/>
                <a:cs typeface="Arial" charset="0"/>
                <a:sym typeface="Cabin"/>
              </a:rPr>
              <a:t>“</a:t>
            </a:r>
            <a:r>
              <a:rPr lang="es-MX" sz="3600" b="0" dirty="0">
                <a:solidFill>
                  <a:srgbClr val="FFFF00"/>
                </a:solidFill>
                <a:latin typeface="Arial" charset="0"/>
                <a:ea typeface="Arial" charset="0"/>
                <a:cs typeface="Arial" charset="0"/>
                <a:sym typeface="Cabin"/>
              </a:rPr>
              <a:t>en (in)</a:t>
            </a:r>
            <a:r>
              <a:rPr lang="es-MX" sz="3600" b="0" dirty="0">
                <a:solidFill>
                  <a:schemeClr val="lt1"/>
                </a:solidFill>
                <a:latin typeface="Arial" charset="0"/>
                <a:ea typeface="Arial" charset="0"/>
                <a:cs typeface="Arial" charset="0"/>
                <a:sym typeface="Cabin"/>
              </a:rPr>
              <a:t>” otra cadena</a:t>
            </a:r>
            <a:endParaRPr lang="es-MX" sz="3600" b="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La expresión </a:t>
            </a:r>
            <a:r>
              <a:rPr lang="es-MX" sz="3600" b="0" u="none" strike="noStrike" cap="none" dirty="0">
                <a:solidFill>
                  <a:srgbClr val="FFFF00"/>
                </a:solidFill>
                <a:latin typeface="Arial" charset="0"/>
                <a:ea typeface="Arial" charset="0"/>
                <a:cs typeface="Arial" charset="0"/>
                <a:sym typeface="Cabin"/>
              </a:rPr>
              <a:t>in</a:t>
            </a:r>
            <a:r>
              <a:rPr lang="es-MX" sz="3600" b="0" u="none" strike="noStrike" cap="none" dirty="0">
                <a:solidFill>
                  <a:schemeClr val="lt1"/>
                </a:solidFill>
                <a:latin typeface="Arial" charset="0"/>
                <a:ea typeface="Arial" charset="0"/>
                <a:cs typeface="Arial" charset="0"/>
                <a:sym typeface="Cabin"/>
              </a:rPr>
              <a:t> es </a:t>
            </a:r>
            <a:r>
              <a:rPr lang="es-MX" sz="3600" b="0" dirty="0">
                <a:solidFill>
                  <a:schemeClr val="lt1"/>
                </a:solidFill>
                <a:latin typeface="Arial" charset="0"/>
                <a:ea typeface="Arial" charset="0"/>
                <a:cs typeface="Arial" charset="0"/>
                <a:sym typeface="Cabin"/>
              </a:rPr>
              <a:t>una expresión lógica que retorna </a:t>
            </a:r>
            <a:r>
              <a:rPr lang="es-MX" sz="3600" b="0" u="none" strike="noStrike" cap="none" dirty="0">
                <a:solidFill>
                  <a:srgbClr val="FF7F00"/>
                </a:solidFill>
                <a:latin typeface="Arial" charset="0"/>
                <a:ea typeface="Arial" charset="0"/>
                <a:cs typeface="Arial" charset="0"/>
                <a:sym typeface="Cabin"/>
              </a:rPr>
              <a:t>True</a:t>
            </a:r>
            <a:r>
              <a:rPr lang="es-MX" sz="3600" b="0" u="none" strike="noStrike" cap="none" dirty="0">
                <a:solidFill>
                  <a:schemeClr val="lt1"/>
                </a:solidFill>
                <a:latin typeface="Arial" charset="0"/>
                <a:ea typeface="Arial" charset="0"/>
                <a:cs typeface="Arial" charset="0"/>
                <a:sym typeface="Cabin"/>
              </a:rPr>
              <a:t> o </a:t>
            </a:r>
            <a:r>
              <a:rPr lang="es-MX" sz="3600" b="0" u="none" strike="noStrike" cap="none" dirty="0">
                <a:solidFill>
                  <a:srgbClr val="FF7F00"/>
                </a:solidFill>
                <a:latin typeface="Arial" charset="0"/>
                <a:ea typeface="Arial" charset="0"/>
                <a:cs typeface="Arial" charset="0"/>
                <a:sym typeface="Cabin"/>
              </a:rPr>
              <a:t>False</a:t>
            </a:r>
            <a:r>
              <a:rPr lang="es-MX" sz="3600" b="0" u="none" strike="noStrike" cap="none" dirty="0">
                <a:solidFill>
                  <a:schemeClr val="lt1"/>
                </a:solidFill>
                <a:latin typeface="Arial" charset="0"/>
                <a:ea typeface="Arial" charset="0"/>
                <a:cs typeface="Arial" charset="0"/>
                <a:sym typeface="Cabin"/>
              </a:rPr>
              <a:t> y puede ser utilizada una sentencia </a:t>
            </a:r>
            <a:r>
              <a:rPr lang="es-MX" sz="3600" b="0" u="none" strike="noStrike" cap="none" dirty="0" err="1">
                <a:solidFill>
                  <a:srgbClr val="FFFF00"/>
                </a:solidFill>
                <a:latin typeface="Arial" charset="0"/>
                <a:ea typeface="Arial" charset="0"/>
                <a:cs typeface="Arial" charset="0"/>
                <a:sym typeface="Cabin"/>
              </a:rPr>
              <a:t>if</a:t>
            </a:r>
            <a:endParaRPr lang="es-MX" sz="3600" b="0" u="none" strike="noStrike" cap="none" dirty="0">
              <a:solidFill>
                <a:schemeClr val="lt1"/>
              </a:solidFill>
              <a:latin typeface="Arial" charset="0"/>
              <a:ea typeface="Arial" charset="0"/>
              <a:cs typeface="Arial" charset="0"/>
              <a:sym typeface="Cabin"/>
            </a:endParaRPr>
          </a:p>
        </p:txBody>
      </p:sp>
      <p:sp>
        <p:nvSpPr>
          <p:cNvPr id="440" name="Shape 440"/>
          <p:cNvSpPr txBox="1"/>
          <p:nvPr/>
        </p:nvSpPr>
        <p:spPr>
          <a:xfrm>
            <a:off x="9111186" y="2095492"/>
            <a:ext cx="6721474" cy="631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'banana</a:t>
            </a:r>
            <a:r>
              <a:rPr lang="es-MX" sz="30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FF7F00"/>
                </a:solidFill>
                <a:latin typeface="Courier New"/>
                <a:ea typeface="Courier New"/>
                <a:cs typeface="Courier New"/>
                <a:sym typeface="Courier New"/>
              </a:rPr>
              <a:t>'n'</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FFFF00"/>
                </a:solidFill>
                <a:latin typeface="Courier New"/>
                <a:ea typeface="Courier New"/>
                <a:cs typeface="Courier New"/>
                <a:sym typeface="Courier New"/>
              </a:rPr>
              <a:t>in</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00FF00"/>
                </a:solidFill>
                <a:latin typeface="Courier New"/>
                <a:ea typeface="Courier New"/>
                <a:cs typeface="Courier New"/>
                <a:sym typeface="Courier New"/>
              </a:rPr>
              <a:t>fruta</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True</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FF7F00"/>
                </a:solidFill>
                <a:latin typeface="Courier New"/>
                <a:ea typeface="Courier New"/>
                <a:cs typeface="Courier New"/>
                <a:sym typeface="Courier New"/>
              </a:rPr>
              <a:t>'m'</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FFFF00"/>
                </a:solidFill>
                <a:latin typeface="Courier New"/>
                <a:ea typeface="Courier New"/>
                <a:cs typeface="Courier New"/>
                <a:sym typeface="Courier New"/>
              </a:rPr>
              <a:t>in</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00FF00"/>
                </a:solidFill>
                <a:latin typeface="Courier New"/>
                <a:ea typeface="Courier New"/>
                <a:cs typeface="Courier New"/>
                <a:sym typeface="Courier New"/>
              </a:rPr>
              <a:t>fruta</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False</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err="1">
                <a:solidFill>
                  <a:srgbClr val="FF7F00"/>
                </a:solidFill>
                <a:latin typeface="Courier New"/>
                <a:ea typeface="Courier New"/>
                <a:cs typeface="Courier New"/>
                <a:sym typeface="Courier New"/>
              </a:rPr>
              <a:t>nan</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FFFF00"/>
                </a:solidFill>
                <a:latin typeface="Courier New"/>
                <a:ea typeface="Courier New"/>
                <a:cs typeface="Courier New"/>
                <a:sym typeface="Courier New"/>
              </a:rPr>
              <a:t>in </a:t>
            </a:r>
            <a:r>
              <a:rPr lang="es-MX" sz="3000" b="1" i="0" u="none" strike="noStrike" cap="none" dirty="0">
                <a:solidFill>
                  <a:srgbClr val="00FF00"/>
                </a:solidFill>
                <a:latin typeface="Courier New"/>
                <a:ea typeface="Courier New"/>
                <a:cs typeface="Courier New"/>
                <a:sym typeface="Courier New"/>
              </a:rPr>
              <a:t>fruta</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True</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if</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FF7F00"/>
                </a:solidFill>
                <a:latin typeface="Courier New"/>
                <a:ea typeface="Courier New"/>
                <a:cs typeface="Courier New"/>
                <a:sym typeface="Courier New"/>
              </a:rPr>
              <a:t>'a'</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FFFF00"/>
                </a:solidFill>
                <a:latin typeface="Courier New"/>
                <a:ea typeface="Courier New"/>
                <a:cs typeface="Courier New"/>
                <a:sym typeface="Courier New"/>
              </a:rPr>
              <a:t>in</a:t>
            </a: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MX" sz="3000" b="1" i="0" u="none" strike="noStrike" cap="none" dirty="0">
                <a:solidFill>
                  <a:schemeClr val="lt1"/>
                </a:solidFill>
                <a:latin typeface="Courier New"/>
                <a:ea typeface="Courier New"/>
                <a:cs typeface="Courier New"/>
                <a:sym typeface="Courier New"/>
              </a:rPr>
              <a: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Encontrada!</a:t>
            </a:r>
            <a:r>
              <a:rPr lang="es-MX" sz="3000" b="1" dirty="0">
                <a:solidFill>
                  <a:srgbClr val="FF7F00"/>
                </a:solidFill>
                <a:latin typeface="Courier New"/>
                <a:ea typeface="Courier New"/>
                <a:cs typeface="Courier New"/>
                <a:sym typeface="Courier New"/>
              </a:rPr>
              <a:t>'</a:t>
            </a:r>
            <a:r>
              <a:rPr lang="es-MX" sz="30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Encontrada!</a:t>
            </a:r>
          </a:p>
          <a:p>
            <a:pPr marL="0" marR="0" lvl="0" indent="0" algn="l" rtl="0">
              <a:lnSpc>
                <a:spcPct val="100000"/>
              </a:lnSpc>
              <a:spcBef>
                <a:spcPts val="0"/>
              </a:spcBef>
              <a:spcAft>
                <a:spcPts val="0"/>
              </a:spcAft>
              <a:buClr>
                <a:schemeClr val="lt1"/>
              </a:buClr>
              <a:buSzPct val="25000"/>
              <a:buFont typeface="Arial"/>
              <a:buNone/>
            </a:pPr>
            <a:r>
              <a:rPr lang="es-MX" sz="30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1" u="none" strike="noStrike" cap="none" dirty="0" err="1">
                <a:solidFill>
                  <a:srgbClr val="FFFF00"/>
                </a:solidFill>
                <a:latin typeface="Arial" charset="0"/>
                <a:ea typeface="Arial" charset="0"/>
                <a:cs typeface="Arial" charset="0"/>
                <a:sym typeface="Cabin"/>
              </a:rPr>
              <a:t>Comparación</a:t>
            </a:r>
            <a:r>
              <a:rPr lang="en-US" sz="7600" b="1" u="none" strike="noStrike" cap="none" dirty="0">
                <a:solidFill>
                  <a:srgbClr val="FFFF00"/>
                </a:solidFill>
                <a:latin typeface="Arial" charset="0"/>
                <a:ea typeface="Arial" charset="0"/>
                <a:cs typeface="Arial" charset="0"/>
                <a:sym typeface="Cabin"/>
              </a:rPr>
              <a:t> de </a:t>
            </a:r>
            <a:r>
              <a:rPr lang="en-US" sz="7600" b="1" u="none" strike="noStrike" cap="none" dirty="0" err="1">
                <a:solidFill>
                  <a:srgbClr val="FFFF00"/>
                </a:solidFill>
                <a:latin typeface="Arial" charset="0"/>
                <a:ea typeface="Arial" charset="0"/>
                <a:cs typeface="Arial" charset="0"/>
                <a:sym typeface="Cabin"/>
              </a:rPr>
              <a:t>Cadenas</a:t>
            </a:r>
            <a:endParaRPr lang="en-US" sz="7600" b="1" u="none" strike="noStrike" cap="none" dirty="0">
              <a:solidFill>
                <a:srgbClr val="FFFF00"/>
              </a:solidFill>
              <a:latin typeface="Arial" charset="0"/>
              <a:ea typeface="Arial" charset="0"/>
              <a:cs typeface="Arial" charset="0"/>
              <a:sym typeface="Cabin"/>
            </a:endParaRPr>
          </a:p>
        </p:txBody>
      </p:sp>
      <p:sp>
        <p:nvSpPr>
          <p:cNvPr id="446" name="Shape 446"/>
          <p:cNvSpPr txBox="1"/>
          <p:nvPr/>
        </p:nvSpPr>
        <p:spPr>
          <a:xfrm>
            <a:off x="342900" y="2285985"/>
            <a:ext cx="15673388" cy="532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3200" b="1" i="0" u="none" strike="noStrike" cap="none" dirty="0">
                <a:solidFill>
                  <a:srgbClr val="FFFF00"/>
                </a:solidFill>
                <a:latin typeface="Courier New"/>
                <a:ea typeface="Courier New"/>
                <a:cs typeface="Courier New"/>
                <a:sym typeface="Courier New"/>
              </a:rPr>
              <a:t>if</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00"/>
                </a:solidFill>
                <a:latin typeface="Courier New"/>
                <a:ea typeface="Courier New"/>
                <a:cs typeface="Courier New"/>
                <a:sym typeface="Courier New"/>
              </a:rPr>
              <a:t>palabra</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7F00"/>
                </a:solidFill>
                <a:latin typeface="Courier New"/>
                <a:ea typeface="Courier New"/>
                <a:cs typeface="Courier New"/>
                <a:sym typeface="Courier New"/>
              </a:rPr>
              <a:t>'banana'</a:t>
            </a:r>
            <a:r>
              <a:rPr lang="en-US" sz="32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FF00"/>
                </a:solidFill>
                <a:latin typeface="Courier New"/>
                <a:ea typeface="Courier New"/>
                <a:cs typeface="Courier New"/>
                <a:sym typeface="Courier New"/>
              </a:rPr>
              <a:t>print</a:t>
            </a:r>
            <a:r>
              <a:rPr lang="en-US" sz="3200" b="1" dirty="0">
                <a:solidFill>
                  <a:schemeClr val="lt1"/>
                </a:solidFill>
                <a:latin typeface="Courier New"/>
                <a:ea typeface="Courier New"/>
                <a:cs typeface="Courier New"/>
                <a:sym typeface="Courier New"/>
              </a:rPr>
              <a:t>(</a:t>
            </a:r>
            <a:r>
              <a:rPr lang="es-MX" sz="3200" b="1" dirty="0">
                <a:solidFill>
                  <a:srgbClr val="FF7F00"/>
                </a:solidFill>
                <a:latin typeface="Courier New"/>
                <a:ea typeface="Courier New"/>
                <a:cs typeface="Courier New"/>
                <a:sym typeface="Courier New"/>
              </a:rPr>
              <a:t>'</a:t>
            </a:r>
            <a:r>
              <a:rPr lang="en-US" sz="3200" b="1" i="0" u="none" strike="noStrike" cap="none" dirty="0" err="1">
                <a:solidFill>
                  <a:srgbClr val="FF7F00"/>
                </a:solidFill>
                <a:latin typeface="Courier New"/>
                <a:ea typeface="Courier New"/>
                <a:cs typeface="Courier New"/>
                <a:sym typeface="Courier New"/>
              </a:rPr>
              <a:t>Muy</a:t>
            </a:r>
            <a:r>
              <a:rPr lang="en-US" sz="3200" b="1" i="0" u="none" strike="noStrike" cap="none" dirty="0">
                <a:solidFill>
                  <a:srgbClr val="FF7F00"/>
                </a:solidFill>
                <a:latin typeface="Courier New"/>
                <a:ea typeface="Courier New"/>
                <a:cs typeface="Courier New"/>
                <a:sym typeface="Courier New"/>
              </a:rPr>
              <a:t> bien, bananas.'</a:t>
            </a:r>
            <a:r>
              <a:rPr lang="en-US" sz="3200" b="1" i="0" u="none" strike="noStrike" cap="none" dirty="0">
                <a:solidFill>
                  <a:schemeClr val="bg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200" b="1" i="0" u="none" strike="noStrike" cap="none" dirty="0">
                <a:solidFill>
                  <a:srgbClr val="FFFF00"/>
                </a:solidFill>
                <a:latin typeface="Courier New"/>
                <a:ea typeface="Courier New"/>
                <a:cs typeface="Courier New"/>
                <a:sym typeface="Courier New"/>
              </a:rPr>
              <a:t>if</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00"/>
                </a:solidFill>
                <a:latin typeface="Courier New"/>
                <a:ea typeface="Courier New"/>
                <a:cs typeface="Courier New"/>
                <a:sym typeface="Courier New"/>
              </a:rPr>
              <a:t>palabra</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&lt;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7F00"/>
                </a:solidFill>
                <a:latin typeface="Courier New"/>
                <a:ea typeface="Courier New"/>
                <a:cs typeface="Courier New"/>
                <a:sym typeface="Courier New"/>
              </a:rPr>
              <a:t>'banana'</a:t>
            </a:r>
            <a:r>
              <a:rPr lang="en-US" sz="32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FF00"/>
                </a:solidFill>
                <a:latin typeface="Courier New"/>
                <a:ea typeface="Courier New"/>
                <a:cs typeface="Courier New"/>
                <a:sym typeface="Courier New"/>
              </a:rPr>
              <a:t>print</a:t>
            </a:r>
            <a:r>
              <a:rPr lang="en-US" sz="3200" b="1" dirty="0">
                <a:solidFill>
                  <a:schemeClr val="lt1"/>
                </a:solidFill>
                <a:latin typeface="Courier New"/>
                <a:ea typeface="Courier New"/>
                <a:cs typeface="Courier New"/>
                <a:sym typeface="Courier New"/>
              </a:rPr>
              <a:t>(</a:t>
            </a:r>
            <a:r>
              <a:rPr lang="es-MX" sz="3200" b="1" dirty="0">
                <a:solidFill>
                  <a:srgbClr val="FF7F00"/>
                </a:solidFill>
                <a:latin typeface="Courier New"/>
                <a:ea typeface="Courier New"/>
                <a:cs typeface="Courier New"/>
                <a:sym typeface="Courier New"/>
              </a:rPr>
              <a:t>'</a:t>
            </a:r>
            <a:r>
              <a:rPr lang="en-US" sz="3200" b="1" i="0" u="none" strike="noStrike" cap="none" dirty="0">
                <a:solidFill>
                  <a:srgbClr val="FF7F00"/>
                </a:solidFill>
                <a:latin typeface="Courier New"/>
                <a:ea typeface="Courier New"/>
                <a:cs typeface="Courier New"/>
                <a:sym typeface="Courier New"/>
              </a:rPr>
              <a:t>Tu palabra,</a:t>
            </a:r>
            <a:r>
              <a:rPr lang="es-MX" sz="3200" b="1" dirty="0">
                <a:solidFill>
                  <a:srgbClr val="FF7F00"/>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00"/>
                </a:solidFill>
                <a:latin typeface="Courier New"/>
                <a:ea typeface="Courier New"/>
                <a:cs typeface="Courier New"/>
                <a:sym typeface="Courier New"/>
              </a:rPr>
              <a:t>palabra</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s-MX" sz="3200" b="1" dirty="0">
                <a:solidFill>
                  <a:srgbClr val="FF7F00"/>
                </a:solidFill>
                <a:latin typeface="Courier New"/>
                <a:ea typeface="Courier New"/>
                <a:cs typeface="Courier New"/>
                <a:sym typeface="Courier New"/>
              </a:rPr>
              <a:t>'</a:t>
            </a:r>
            <a:r>
              <a:rPr lang="en-US" sz="3200" b="1" i="0" u="none" strike="noStrike" cap="none" dirty="0">
                <a:solidFill>
                  <a:srgbClr val="FF7F00"/>
                </a:solidFill>
                <a:latin typeface="Courier New"/>
                <a:ea typeface="Courier New"/>
                <a:cs typeface="Courier New"/>
                <a:sym typeface="Courier New"/>
              </a:rPr>
              <a:t>, </a:t>
            </a:r>
            <a:r>
              <a:rPr lang="en-US" sz="3200" b="1" i="0" u="none" strike="noStrike" cap="none" dirty="0" err="1">
                <a:solidFill>
                  <a:srgbClr val="FF7F00"/>
                </a:solidFill>
                <a:latin typeface="Courier New"/>
                <a:ea typeface="Courier New"/>
                <a:cs typeface="Courier New"/>
                <a:sym typeface="Courier New"/>
              </a:rPr>
              <a:t>está</a:t>
            </a:r>
            <a:r>
              <a:rPr lang="en-US" sz="3200" b="1" i="0" u="none" strike="noStrike" cap="none" dirty="0">
                <a:solidFill>
                  <a:srgbClr val="FF7F00"/>
                </a:solidFill>
                <a:latin typeface="Courier New"/>
                <a:ea typeface="Courier New"/>
                <a:cs typeface="Courier New"/>
                <a:sym typeface="Courier New"/>
              </a:rPr>
              <a:t> antes de banana.</a:t>
            </a:r>
            <a:r>
              <a:rPr lang="en-US" sz="3200" b="1" dirty="0">
                <a:solidFill>
                  <a:srgbClr val="FF7F00"/>
                </a:solidFill>
                <a:latin typeface="Courier New"/>
                <a:ea typeface="Courier New"/>
                <a:cs typeface="Courier New"/>
                <a:sym typeface="Courier New"/>
              </a:rPr>
              <a:t>'</a:t>
            </a:r>
            <a:r>
              <a:rPr lang="en-US" sz="32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200" b="1" i="0" u="none" strike="noStrike" cap="none" dirty="0" err="1">
                <a:solidFill>
                  <a:srgbClr val="FFFF00"/>
                </a:solidFill>
                <a:latin typeface="Courier New"/>
                <a:ea typeface="Courier New"/>
                <a:cs typeface="Courier New"/>
                <a:sym typeface="Courier New"/>
              </a:rPr>
              <a:t>elif</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00"/>
                </a:solidFill>
                <a:latin typeface="Courier New"/>
                <a:ea typeface="Courier New"/>
                <a:cs typeface="Courier New"/>
                <a:sym typeface="Courier New"/>
              </a:rPr>
              <a:t>palabra</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&gt;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7F00"/>
                </a:solidFill>
                <a:latin typeface="Courier New"/>
                <a:ea typeface="Courier New"/>
                <a:cs typeface="Courier New"/>
                <a:sym typeface="Courier New"/>
              </a:rPr>
              <a:t>'banana'</a:t>
            </a:r>
            <a:r>
              <a:rPr lang="en-US" sz="32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FF00"/>
                </a:solidFill>
                <a:latin typeface="Courier New"/>
                <a:ea typeface="Courier New"/>
                <a:cs typeface="Courier New"/>
                <a:sym typeface="Courier New"/>
              </a:rPr>
              <a:t>print</a:t>
            </a:r>
            <a:r>
              <a:rPr lang="en-US" sz="3200" b="1" dirty="0">
                <a:solidFill>
                  <a:schemeClr val="lt1"/>
                </a:solidFill>
                <a:latin typeface="Courier New"/>
                <a:ea typeface="Courier New"/>
                <a:cs typeface="Courier New"/>
                <a:sym typeface="Courier New"/>
              </a:rPr>
              <a:t>(</a:t>
            </a:r>
            <a:r>
              <a:rPr lang="es-MX" sz="3200" b="1" dirty="0">
                <a:solidFill>
                  <a:srgbClr val="FF7F00"/>
                </a:solidFill>
                <a:latin typeface="Courier New"/>
                <a:ea typeface="Courier New"/>
                <a:cs typeface="Courier New"/>
                <a:sym typeface="Courier New"/>
              </a:rPr>
              <a:t>'</a:t>
            </a:r>
            <a:r>
              <a:rPr lang="en-US" sz="3200" b="1" i="0" u="none" strike="noStrike" cap="none" dirty="0">
                <a:solidFill>
                  <a:srgbClr val="FF7F00"/>
                </a:solidFill>
                <a:latin typeface="Courier New"/>
                <a:ea typeface="Courier New"/>
                <a:cs typeface="Courier New"/>
                <a:sym typeface="Courier New"/>
              </a:rPr>
              <a:t>Tu palabra,</a:t>
            </a:r>
            <a:r>
              <a:rPr lang="es-MX" sz="3200" b="1" dirty="0">
                <a:solidFill>
                  <a:srgbClr val="FF7F00"/>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00"/>
                </a:solidFill>
                <a:latin typeface="Courier New"/>
                <a:ea typeface="Courier New"/>
                <a:cs typeface="Courier New"/>
                <a:sym typeface="Courier New"/>
              </a:rPr>
              <a:t>palabra</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00FFFF"/>
                </a:solidFill>
                <a:latin typeface="Courier New"/>
                <a:ea typeface="Courier New"/>
                <a:cs typeface="Courier New"/>
                <a:sym typeface="Courier New"/>
              </a:rPr>
              <a:t>+</a:t>
            </a:r>
            <a:r>
              <a:rPr lang="en-US" sz="3200" b="1" i="0" u="none" strike="noStrike" cap="none" dirty="0">
                <a:solidFill>
                  <a:schemeClr val="lt1"/>
                </a:solidFill>
                <a:latin typeface="Courier New"/>
                <a:ea typeface="Courier New"/>
                <a:cs typeface="Courier New"/>
                <a:sym typeface="Courier New"/>
              </a:rPr>
              <a:t> </a:t>
            </a:r>
            <a:r>
              <a:rPr lang="es-MX" sz="3200" b="1" dirty="0">
                <a:solidFill>
                  <a:srgbClr val="FF7F00"/>
                </a:solidFill>
                <a:latin typeface="Courier New"/>
                <a:ea typeface="Courier New"/>
                <a:cs typeface="Courier New"/>
                <a:sym typeface="Courier New"/>
              </a:rPr>
              <a:t>'</a:t>
            </a:r>
            <a:r>
              <a:rPr lang="en-US" sz="3200" b="1" i="0" u="none" strike="noStrike" cap="none" dirty="0">
                <a:solidFill>
                  <a:srgbClr val="FF7F00"/>
                </a:solidFill>
                <a:latin typeface="Courier New"/>
                <a:ea typeface="Courier New"/>
                <a:cs typeface="Courier New"/>
                <a:sym typeface="Courier New"/>
              </a:rPr>
              <a:t>, </a:t>
            </a:r>
            <a:r>
              <a:rPr lang="en-US" sz="3200" b="1" i="0" u="none" strike="noStrike" cap="none" dirty="0" err="1">
                <a:solidFill>
                  <a:srgbClr val="FF7F00"/>
                </a:solidFill>
                <a:latin typeface="Courier New"/>
                <a:ea typeface="Courier New"/>
                <a:cs typeface="Courier New"/>
                <a:sym typeface="Courier New"/>
              </a:rPr>
              <a:t>está</a:t>
            </a:r>
            <a:r>
              <a:rPr lang="en-US" sz="3200" b="1" i="0" u="none" strike="noStrike" cap="none" dirty="0">
                <a:solidFill>
                  <a:srgbClr val="FF7F00"/>
                </a:solidFill>
                <a:latin typeface="Courier New"/>
                <a:ea typeface="Courier New"/>
                <a:cs typeface="Courier New"/>
                <a:sym typeface="Courier New"/>
              </a:rPr>
              <a:t> </a:t>
            </a:r>
            <a:r>
              <a:rPr lang="en-US" sz="3200" b="1" i="0" u="none" strike="noStrike" cap="none" dirty="0" err="1">
                <a:solidFill>
                  <a:srgbClr val="FF7F00"/>
                </a:solidFill>
                <a:latin typeface="Courier New"/>
                <a:ea typeface="Courier New"/>
                <a:cs typeface="Courier New"/>
                <a:sym typeface="Courier New"/>
              </a:rPr>
              <a:t>después</a:t>
            </a:r>
            <a:r>
              <a:rPr lang="en-US" sz="3200" b="1" i="0" u="none" strike="noStrike" cap="none" dirty="0">
                <a:solidFill>
                  <a:srgbClr val="FF7F00"/>
                </a:solidFill>
                <a:latin typeface="Courier New"/>
                <a:ea typeface="Courier New"/>
                <a:cs typeface="Courier New"/>
                <a:sym typeface="Courier New"/>
              </a:rPr>
              <a:t> de banana.</a:t>
            </a:r>
            <a:r>
              <a:rPr lang="en-US" sz="3200" b="1" dirty="0">
                <a:solidFill>
                  <a:srgbClr val="FF7F00"/>
                </a:solidFill>
                <a:latin typeface="Courier New"/>
                <a:ea typeface="Courier New"/>
                <a:cs typeface="Courier New"/>
                <a:sym typeface="Courier New"/>
              </a:rPr>
              <a:t>'</a:t>
            </a:r>
            <a:r>
              <a:rPr lang="en-US" sz="32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200" b="1" i="0" u="none" strike="noStrike" cap="none" dirty="0">
                <a:solidFill>
                  <a:srgbClr val="FFFF00"/>
                </a:solidFill>
                <a:latin typeface="Courier New"/>
                <a:ea typeface="Courier New"/>
                <a:cs typeface="Courier New"/>
                <a:sym typeface="Courier New"/>
              </a:rPr>
              <a:t>else</a:t>
            </a:r>
            <a:r>
              <a:rPr lang="en-US" sz="32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a:solidFill>
                  <a:srgbClr val="FFFF00"/>
                </a:solidFill>
                <a:latin typeface="Courier New"/>
                <a:ea typeface="Courier New"/>
                <a:cs typeface="Courier New"/>
                <a:sym typeface="Courier New"/>
              </a:rPr>
              <a:t>print</a:t>
            </a:r>
            <a:r>
              <a:rPr lang="en-US" sz="3200" b="1" dirty="0">
                <a:solidFill>
                  <a:schemeClr val="lt1"/>
                </a:solidFill>
                <a:latin typeface="Courier New"/>
                <a:ea typeface="Courier New"/>
                <a:cs typeface="Courier New"/>
                <a:sym typeface="Courier New"/>
              </a:rPr>
              <a:t>(</a:t>
            </a:r>
            <a:r>
              <a:rPr lang="es-MX" sz="3200" b="1" dirty="0">
                <a:solidFill>
                  <a:srgbClr val="FF7F00"/>
                </a:solidFill>
                <a:latin typeface="Courier New"/>
                <a:ea typeface="Courier New"/>
                <a:cs typeface="Courier New"/>
                <a:sym typeface="Courier New"/>
              </a:rPr>
              <a:t>'</a:t>
            </a:r>
            <a:r>
              <a:rPr lang="en-US" sz="3200" b="1" i="0" u="none" strike="noStrike" cap="none" dirty="0" err="1">
                <a:solidFill>
                  <a:srgbClr val="FF7F00"/>
                </a:solidFill>
                <a:latin typeface="Courier New"/>
                <a:ea typeface="Courier New"/>
                <a:cs typeface="Courier New"/>
                <a:sym typeface="Courier New"/>
              </a:rPr>
              <a:t>Muy</a:t>
            </a:r>
            <a:r>
              <a:rPr lang="en-US" sz="3200" b="1" i="0" u="none" strike="noStrike" cap="none" dirty="0">
                <a:solidFill>
                  <a:srgbClr val="FF7F00"/>
                </a:solidFill>
                <a:latin typeface="Courier New"/>
                <a:ea typeface="Courier New"/>
                <a:cs typeface="Courier New"/>
                <a:sym typeface="Courier New"/>
              </a:rPr>
              <a:t> bien, bananas.')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7935914" y="835351"/>
            <a:ext cx="68009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dirty="0">
                <a:solidFill>
                  <a:srgbClr val="FFFF00"/>
                </a:solidFill>
                <a:latin typeface="Arial" charset="0"/>
                <a:ea typeface="Arial" charset="0"/>
                <a:cs typeface="Arial" charset="0"/>
                <a:sym typeface="Cabin"/>
              </a:rPr>
              <a:t>Li</a:t>
            </a:r>
            <a:r>
              <a:rPr lang="es-MX" sz="7600" u="none" strike="noStrike" cap="none" dirty="0">
                <a:solidFill>
                  <a:srgbClr val="FFFF00"/>
                </a:solidFill>
                <a:latin typeface="Arial" charset="0"/>
                <a:ea typeface="Arial" charset="0"/>
                <a:cs typeface="Arial" charset="0"/>
                <a:sym typeface="Cabin"/>
              </a:rPr>
              <a:t>brería </a:t>
            </a:r>
            <a:r>
              <a:rPr lang="es-MX" sz="7600" u="none" strike="noStrike" cap="none" dirty="0" err="1">
                <a:solidFill>
                  <a:srgbClr val="FFFF00"/>
                </a:solidFill>
                <a:latin typeface="Arial" charset="0"/>
                <a:ea typeface="Arial" charset="0"/>
                <a:cs typeface="Arial" charset="0"/>
                <a:sym typeface="Cabin"/>
              </a:rPr>
              <a:t>String</a:t>
            </a:r>
            <a:endParaRPr lang="es-MX" sz="7600" u="none" strike="noStrike" cap="none" dirty="0">
              <a:solidFill>
                <a:srgbClr val="FFFF00"/>
              </a:solidFill>
              <a:latin typeface="Arial" charset="0"/>
              <a:ea typeface="Arial" charset="0"/>
              <a:cs typeface="Arial" charset="0"/>
              <a:sym typeface="Cabin"/>
            </a:endParaRPr>
          </a:p>
        </p:txBody>
      </p:sp>
      <p:sp>
        <p:nvSpPr>
          <p:cNvPr id="452" name="Shape 452"/>
          <p:cNvSpPr txBox="1">
            <a:spLocks noGrp="1"/>
          </p:cNvSpPr>
          <p:nvPr>
            <p:ph idx="1"/>
          </p:nvPr>
        </p:nvSpPr>
        <p:spPr>
          <a:xfrm>
            <a:off x="512234" y="1346839"/>
            <a:ext cx="6831013" cy="6977161"/>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Python tiene un número de </a:t>
            </a:r>
            <a:r>
              <a:rPr lang="es-MX" sz="3400" b="0" u="none" strike="noStrike" cap="none" dirty="0">
                <a:solidFill>
                  <a:srgbClr val="FF00FF"/>
                </a:solidFill>
                <a:latin typeface="Arial" charset="0"/>
                <a:ea typeface="Arial" charset="0"/>
                <a:cs typeface="Arial" charset="0"/>
                <a:sym typeface="Cabin"/>
              </a:rPr>
              <a:t>funciones de cadenas</a:t>
            </a:r>
            <a:r>
              <a:rPr lang="es-MX" sz="3400" b="0" u="none" strike="noStrike" cap="none" dirty="0">
                <a:solidFill>
                  <a:schemeClr val="lt1"/>
                </a:solidFill>
                <a:latin typeface="Arial" charset="0"/>
                <a:ea typeface="Arial" charset="0"/>
                <a:cs typeface="Arial" charset="0"/>
                <a:sym typeface="Cabin"/>
              </a:rPr>
              <a:t> que están en la </a:t>
            </a:r>
            <a:r>
              <a:rPr lang="es-MX" sz="3400" b="0" u="none" strike="noStrike" cap="none" dirty="0">
                <a:solidFill>
                  <a:srgbClr val="FF00FF"/>
                </a:solidFill>
                <a:latin typeface="Arial" charset="0"/>
                <a:ea typeface="Arial" charset="0"/>
                <a:cs typeface="Arial" charset="0"/>
                <a:sym typeface="Cabin"/>
              </a:rPr>
              <a:t>librería </a:t>
            </a:r>
            <a:r>
              <a:rPr lang="es-MX" sz="3400" b="0" u="none" strike="noStrike" cap="none" dirty="0" err="1">
                <a:solidFill>
                  <a:srgbClr val="FF00FF"/>
                </a:solidFill>
                <a:latin typeface="Arial" charset="0"/>
                <a:ea typeface="Arial" charset="0"/>
                <a:cs typeface="Arial" charset="0"/>
                <a:sym typeface="Cabin"/>
              </a:rPr>
              <a:t>string</a:t>
            </a:r>
            <a:r>
              <a:rPr lang="es-MX" sz="3400" b="0" u="none" strike="noStrike" cap="none" dirty="0">
                <a:solidFill>
                  <a:srgbClr val="FF00FF"/>
                </a:solidFill>
                <a:latin typeface="Arial" charset="0"/>
                <a:ea typeface="Arial" charset="0"/>
                <a:cs typeface="Arial" charset="0"/>
                <a:sym typeface="Cabin"/>
              </a:rPr>
              <a:t> (cadena)</a:t>
            </a:r>
          </a:p>
          <a:p>
            <a:pPr marL="749300" lvl="0" indent="-358394">
              <a:spcBef>
                <a:spcPts val="3500"/>
              </a:spcBef>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Esas </a:t>
            </a:r>
            <a:r>
              <a:rPr lang="es-MX" sz="3400" b="0" u="none" strike="noStrike" cap="none" dirty="0">
                <a:solidFill>
                  <a:srgbClr val="FF00FF"/>
                </a:solidFill>
                <a:latin typeface="Arial" charset="0"/>
                <a:ea typeface="Arial" charset="0"/>
                <a:cs typeface="Arial" charset="0"/>
                <a:sym typeface="Cabin"/>
              </a:rPr>
              <a:t>funciones</a:t>
            </a:r>
            <a:r>
              <a:rPr lang="es-MX" sz="3400" b="0" u="none" strike="noStrike" cap="none" dirty="0">
                <a:solidFill>
                  <a:schemeClr val="lt1"/>
                </a:solidFill>
                <a:latin typeface="Arial" charset="0"/>
                <a:ea typeface="Arial" charset="0"/>
                <a:cs typeface="Arial" charset="0"/>
                <a:sym typeface="Cabin"/>
              </a:rPr>
              <a:t> ya están previamente </a:t>
            </a:r>
            <a:r>
              <a:rPr lang="es-MX" sz="3400" b="0" u="none" strike="noStrike" cap="none" dirty="0">
                <a:solidFill>
                  <a:srgbClr val="FF00FF"/>
                </a:solidFill>
                <a:latin typeface="Arial" charset="0"/>
                <a:ea typeface="Arial" charset="0"/>
                <a:cs typeface="Arial" charset="0"/>
                <a:sym typeface="Cabin"/>
              </a:rPr>
              <a:t>construidas dentro </a:t>
            </a:r>
            <a:r>
              <a:rPr lang="es-MX" sz="3400" b="0" u="none" strike="noStrike" cap="none" dirty="0">
                <a:solidFill>
                  <a:schemeClr val="lt1"/>
                </a:solidFill>
                <a:latin typeface="Arial" charset="0"/>
                <a:ea typeface="Arial" charset="0"/>
                <a:cs typeface="Arial" charset="0"/>
                <a:sym typeface="Cabin"/>
              </a:rPr>
              <a:t>de cada cadena – las invocamos al agregar la función a la variable de la cadena</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Esas </a:t>
            </a:r>
            <a:r>
              <a:rPr lang="es-MX" sz="3400" b="0" u="none" strike="noStrike" cap="none" dirty="0">
                <a:solidFill>
                  <a:srgbClr val="FF00FF"/>
                </a:solidFill>
                <a:latin typeface="Arial" charset="0"/>
                <a:ea typeface="Arial" charset="0"/>
                <a:cs typeface="Arial" charset="0"/>
                <a:sym typeface="Cabin"/>
              </a:rPr>
              <a:t>funciones</a:t>
            </a:r>
            <a:r>
              <a:rPr lang="es-MX" sz="3400" b="0" u="none" strike="noStrike" cap="none" dirty="0">
                <a:solidFill>
                  <a:schemeClr val="lt1"/>
                </a:solidFill>
                <a:latin typeface="Arial" charset="0"/>
                <a:ea typeface="Arial" charset="0"/>
                <a:cs typeface="Arial" charset="0"/>
                <a:sym typeface="Cabin"/>
              </a:rPr>
              <a:t> </a:t>
            </a:r>
            <a:r>
              <a:rPr lang="es-MX" sz="3400" b="0" dirty="0">
                <a:solidFill>
                  <a:schemeClr val="lt1"/>
                </a:solidFill>
                <a:latin typeface="Arial" charset="0"/>
                <a:ea typeface="Arial" charset="0"/>
                <a:cs typeface="Arial" charset="0"/>
                <a:sym typeface="Cabin"/>
              </a:rPr>
              <a:t>no modifican la cadena original,</a:t>
            </a:r>
            <a:r>
              <a:rPr lang="es-MX" sz="3400" b="0" u="none" strike="noStrike" cap="none" dirty="0">
                <a:solidFill>
                  <a:schemeClr val="lt1"/>
                </a:solidFill>
                <a:latin typeface="Arial" charset="0"/>
                <a:ea typeface="Arial" charset="0"/>
                <a:cs typeface="Arial" charset="0"/>
                <a:sym typeface="Cabin"/>
              </a:rPr>
              <a:t> sino que retornan una nueva cadena que ha sido modificada</a:t>
            </a:r>
          </a:p>
        </p:txBody>
      </p:sp>
      <p:sp>
        <p:nvSpPr>
          <p:cNvPr id="453" name="Shape 453"/>
          <p:cNvSpPr txBox="1"/>
          <p:nvPr/>
        </p:nvSpPr>
        <p:spPr>
          <a:xfrm>
            <a:off x="8204924" y="2108956"/>
            <a:ext cx="7557299" cy="5895599"/>
          </a:xfrm>
          <a:prstGeom prst="rect">
            <a:avLst/>
          </a:prstGeom>
          <a:noFill/>
          <a:ln>
            <a:noFill/>
          </a:ln>
        </p:spPr>
        <p:txBody>
          <a:bodyPr lIns="0" tIns="0" rIns="0" bIns="0" anchor="ctr" anchorCtr="0">
            <a:noAutofit/>
          </a:bodyPr>
          <a:lstStyle/>
          <a:p>
            <a:pPr lvl="0">
              <a:buClr>
                <a:schemeClr val="lt1"/>
              </a:buClr>
              <a:buSzPct val="25000"/>
            </a:pPr>
            <a:r>
              <a:rPr lang="es-MX" sz="3400" b="1" i="0" u="none" strike="noStrike" cap="none" dirty="0">
                <a:solidFill>
                  <a:schemeClr val="lt1"/>
                </a:solidFill>
                <a:latin typeface="Courier New"/>
                <a:ea typeface="Courier New"/>
                <a:cs typeface="Courier New"/>
                <a:sym typeface="Courier New"/>
              </a:rPr>
              <a:t>&gt;&gt;&gt; </a:t>
            </a:r>
            <a:r>
              <a:rPr lang="es-MX" sz="3400" b="1" i="0" u="none" strike="noStrike" cap="none" dirty="0">
                <a:solidFill>
                  <a:srgbClr val="00FF00"/>
                </a:solidFill>
                <a:latin typeface="Courier New"/>
                <a:ea typeface="Courier New"/>
                <a:cs typeface="Courier New"/>
                <a:sym typeface="Courier New"/>
              </a:rPr>
              <a:t>saludo</a:t>
            </a:r>
            <a:r>
              <a:rPr lang="es-MX" sz="3400" b="1" i="0" u="none" strike="noStrike" cap="none" dirty="0">
                <a:solidFill>
                  <a:srgbClr val="FF7F00"/>
                </a:solidFill>
                <a:latin typeface="Courier New"/>
                <a:ea typeface="Courier New"/>
                <a:cs typeface="Courier New"/>
                <a:sym typeface="Courier New"/>
              </a:rPr>
              <a:t> </a:t>
            </a:r>
            <a:r>
              <a:rPr lang="es-MX" sz="3400" b="1" i="0" u="none" strike="noStrike" cap="none" dirty="0">
                <a:solidFill>
                  <a:schemeClr val="lt1"/>
                </a:solidFill>
                <a:latin typeface="Courier New"/>
                <a:ea typeface="Courier New"/>
                <a:cs typeface="Courier New"/>
                <a:sym typeface="Courier New"/>
              </a:rPr>
              <a:t>=</a:t>
            </a:r>
            <a:r>
              <a:rPr lang="es-MX" sz="3400" b="1" i="0" u="none" strike="noStrike" cap="none" dirty="0">
                <a:solidFill>
                  <a:srgbClr val="FFFF00"/>
                </a:solidFill>
                <a:latin typeface="Courier New"/>
                <a:ea typeface="Courier New"/>
                <a:cs typeface="Courier New"/>
                <a:sym typeface="Courier New"/>
              </a:rPr>
              <a:t> </a:t>
            </a:r>
            <a:r>
              <a:rPr lang="es-MX" sz="3400" b="1" dirty="0">
                <a:solidFill>
                  <a:srgbClr val="FF7F00"/>
                </a:solidFill>
                <a:latin typeface="Courier New"/>
                <a:ea typeface="Courier New"/>
                <a:cs typeface="Courier New"/>
                <a:sym typeface="Courier New"/>
              </a:rPr>
              <a:t>'Hola </a:t>
            </a:r>
            <a:r>
              <a:rPr lang="es-MX" sz="3400" b="1" i="0" u="none" strike="noStrike" cap="none" dirty="0">
                <a:solidFill>
                  <a:srgbClr val="FF7F00"/>
                </a:solidFill>
                <a:latin typeface="Courier New"/>
                <a:ea typeface="Courier New"/>
                <a:cs typeface="Courier New"/>
                <a:sym typeface="Courier New"/>
              </a:rPr>
              <a:t>Bob'</a:t>
            </a:r>
          </a:p>
          <a:p>
            <a:pPr marL="0" marR="0" lvl="0" indent="0" algn="l" rtl="0">
              <a:lnSpc>
                <a:spcPct val="100000"/>
              </a:lnSpc>
              <a:spcBef>
                <a:spcPts val="0"/>
              </a:spcBef>
              <a:spcAft>
                <a:spcPts val="0"/>
              </a:spcAft>
              <a:buClr>
                <a:schemeClr val="lt1"/>
              </a:buClr>
              <a:buSzPct val="25000"/>
              <a:buFont typeface="Cabin"/>
              <a:buNone/>
            </a:pPr>
            <a:r>
              <a:rPr lang="es-MX" sz="3400" b="1" i="0" u="none" strike="noStrike" cap="none" dirty="0">
                <a:solidFill>
                  <a:schemeClr val="lt1"/>
                </a:solidFill>
                <a:latin typeface="Courier New"/>
                <a:ea typeface="Courier New"/>
                <a:cs typeface="Courier New"/>
                <a:sym typeface="Courier New"/>
              </a:rPr>
              <a:t>&gt;&gt;&gt; </a:t>
            </a:r>
            <a:r>
              <a:rPr lang="es-MX" sz="3400" b="1" i="0" u="none" strike="noStrike" cap="none" dirty="0" err="1">
                <a:solidFill>
                  <a:srgbClr val="00FF00"/>
                </a:solidFill>
                <a:latin typeface="Courier New"/>
                <a:ea typeface="Courier New"/>
                <a:cs typeface="Courier New"/>
                <a:sym typeface="Courier New"/>
              </a:rPr>
              <a:t>zap</a:t>
            </a:r>
            <a:r>
              <a:rPr lang="es-MX" sz="3400" b="1" i="0" u="none" strike="noStrike" cap="none" dirty="0">
                <a:solidFill>
                  <a:srgbClr val="FF7F00"/>
                </a:solidFill>
                <a:latin typeface="Courier New"/>
                <a:ea typeface="Courier New"/>
                <a:cs typeface="Courier New"/>
                <a:sym typeface="Courier New"/>
              </a:rPr>
              <a:t> </a:t>
            </a:r>
            <a:r>
              <a:rPr lang="es-MX" sz="3400" b="1" i="0" u="none" strike="noStrike" cap="none" dirty="0">
                <a:solidFill>
                  <a:schemeClr val="lt1"/>
                </a:solidFill>
                <a:latin typeface="Courier New"/>
                <a:ea typeface="Courier New"/>
                <a:cs typeface="Courier New"/>
                <a:sym typeface="Courier New"/>
              </a:rPr>
              <a:t>=</a:t>
            </a:r>
            <a:r>
              <a:rPr lang="es-MX" sz="3400" b="1" i="0" u="none" strike="noStrike" cap="none" dirty="0">
                <a:solidFill>
                  <a:srgbClr val="FF7F00"/>
                </a:solidFill>
                <a:latin typeface="Courier New"/>
                <a:ea typeface="Courier New"/>
                <a:cs typeface="Courier New"/>
                <a:sym typeface="Courier New"/>
              </a:rPr>
              <a:t> </a:t>
            </a:r>
            <a:r>
              <a:rPr lang="es-MX" sz="3400" b="1" i="0" u="none" strike="noStrike" cap="none" dirty="0" err="1">
                <a:solidFill>
                  <a:srgbClr val="00FF00"/>
                </a:solidFill>
                <a:latin typeface="Courier New"/>
                <a:ea typeface="Courier New"/>
                <a:cs typeface="Courier New"/>
                <a:sym typeface="Courier New"/>
              </a:rPr>
              <a:t>saludo</a:t>
            </a:r>
            <a:r>
              <a:rPr lang="es-MX" sz="3400" b="1" i="0" u="none" strike="noStrike" cap="none" dirty="0" err="1">
                <a:solidFill>
                  <a:srgbClr val="FF00FF"/>
                </a:solidFill>
                <a:latin typeface="Courier New"/>
                <a:ea typeface="Courier New"/>
                <a:cs typeface="Courier New"/>
                <a:sym typeface="Courier New"/>
              </a:rPr>
              <a:t>.lower</a:t>
            </a:r>
            <a:r>
              <a:rPr lang="es-MX"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400" b="1" i="0" u="none" strike="noStrike" cap="none" dirty="0">
                <a:solidFill>
                  <a:schemeClr val="lt1"/>
                </a:solidFill>
                <a:latin typeface="Courier New"/>
                <a:ea typeface="Courier New"/>
                <a:cs typeface="Courier New"/>
                <a:sym typeface="Courier New"/>
              </a:rPr>
              <a:t>&gt;&gt;&gt; </a:t>
            </a:r>
            <a:r>
              <a:rPr lang="es-MX" sz="3400" b="1" i="0" u="none" strike="noStrike" cap="none" dirty="0" err="1">
                <a:solidFill>
                  <a:srgbClr val="FFFF00"/>
                </a:solidFill>
                <a:latin typeface="Courier New"/>
                <a:ea typeface="Courier New"/>
                <a:cs typeface="Courier New"/>
                <a:sym typeface="Courier New"/>
              </a:rPr>
              <a:t>print</a:t>
            </a:r>
            <a:r>
              <a:rPr lang="es-MX" sz="3400" b="1" dirty="0">
                <a:solidFill>
                  <a:schemeClr val="bg1"/>
                </a:solidFill>
                <a:latin typeface="Courier New"/>
                <a:ea typeface="Courier New"/>
                <a:cs typeface="Courier New"/>
                <a:sym typeface="Courier New"/>
              </a:rPr>
              <a:t>(</a:t>
            </a:r>
            <a:r>
              <a:rPr lang="es-MX" sz="3400" b="1" i="0" u="none" strike="noStrike" cap="none" dirty="0" err="1">
                <a:solidFill>
                  <a:srgbClr val="00FF00"/>
                </a:solidFill>
                <a:latin typeface="Courier New"/>
                <a:ea typeface="Courier New"/>
                <a:cs typeface="Courier New"/>
                <a:sym typeface="Courier New"/>
              </a:rPr>
              <a:t>zap</a:t>
            </a:r>
            <a:r>
              <a:rPr lang="es-MX" sz="34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400" b="1" dirty="0">
                <a:solidFill>
                  <a:schemeClr val="lt1"/>
                </a:solidFill>
                <a:latin typeface="Courier New"/>
                <a:ea typeface="Courier New"/>
                <a:cs typeface="Courier New"/>
                <a:sym typeface="Courier New"/>
              </a:rPr>
              <a:t>h</a:t>
            </a:r>
            <a:r>
              <a:rPr lang="es-MX" sz="3400" b="1" i="0" u="none" strike="noStrike" cap="none" dirty="0">
                <a:solidFill>
                  <a:schemeClr val="lt1"/>
                </a:solidFill>
                <a:latin typeface="Courier New"/>
                <a:ea typeface="Courier New"/>
                <a:cs typeface="Courier New"/>
                <a:sym typeface="Courier New"/>
              </a:rPr>
              <a:t>ola </a:t>
            </a:r>
            <a:r>
              <a:rPr lang="es-MX" sz="3400" b="1" i="0" u="none" strike="noStrike" cap="none" dirty="0" err="1">
                <a:solidFill>
                  <a:schemeClr val="lt1"/>
                </a:solidFill>
                <a:latin typeface="Courier New"/>
                <a:ea typeface="Courier New"/>
                <a:cs typeface="Courier New"/>
                <a:sym typeface="Courier New"/>
              </a:rPr>
              <a:t>bob</a:t>
            </a:r>
            <a:endParaRPr lang="es-MX" sz="3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400" b="1" i="0" u="none" strike="noStrike" cap="none" dirty="0">
                <a:solidFill>
                  <a:schemeClr val="lt1"/>
                </a:solidFill>
                <a:latin typeface="Courier New"/>
                <a:ea typeface="Courier New"/>
                <a:cs typeface="Courier New"/>
                <a:sym typeface="Courier New"/>
              </a:rPr>
              <a:t>&gt;&gt;&gt; </a:t>
            </a:r>
            <a:r>
              <a:rPr lang="es-MX" sz="3400" b="1" i="0" u="none" strike="noStrike" cap="none" dirty="0" err="1">
                <a:solidFill>
                  <a:srgbClr val="FFFF00"/>
                </a:solidFill>
                <a:latin typeface="Courier New"/>
                <a:ea typeface="Courier New"/>
                <a:cs typeface="Courier New"/>
                <a:sym typeface="Courier New"/>
              </a:rPr>
              <a:t>print</a:t>
            </a:r>
            <a:r>
              <a:rPr lang="es-MX" sz="3400" b="1" dirty="0">
                <a:solidFill>
                  <a:schemeClr val="lt1"/>
                </a:solidFill>
                <a:latin typeface="Courier New"/>
                <a:ea typeface="Courier New"/>
                <a:cs typeface="Courier New"/>
                <a:sym typeface="Courier New"/>
              </a:rPr>
              <a:t>(</a:t>
            </a:r>
            <a:r>
              <a:rPr lang="es-MX" sz="3400" b="1" i="0" u="none" strike="noStrike" cap="none" dirty="0">
                <a:solidFill>
                  <a:srgbClr val="00FF00"/>
                </a:solidFill>
                <a:latin typeface="Courier New"/>
                <a:ea typeface="Courier New"/>
                <a:cs typeface="Courier New"/>
                <a:sym typeface="Courier New"/>
              </a:rPr>
              <a:t>saludo)</a:t>
            </a:r>
          </a:p>
          <a:p>
            <a:pPr marL="0" marR="0" lvl="0" indent="0" algn="l" rtl="0">
              <a:lnSpc>
                <a:spcPct val="100000"/>
              </a:lnSpc>
              <a:spcBef>
                <a:spcPts val="0"/>
              </a:spcBef>
              <a:spcAft>
                <a:spcPts val="0"/>
              </a:spcAft>
              <a:buClr>
                <a:schemeClr val="lt1"/>
              </a:buClr>
              <a:buSzPct val="25000"/>
              <a:buFont typeface="Cabin"/>
              <a:buNone/>
            </a:pPr>
            <a:r>
              <a:rPr lang="es-MX" sz="3400" b="1" i="0" u="none" strike="noStrike" cap="none" dirty="0">
                <a:solidFill>
                  <a:schemeClr val="lt1"/>
                </a:solidFill>
                <a:latin typeface="Courier New"/>
                <a:ea typeface="Courier New"/>
                <a:cs typeface="Courier New"/>
                <a:sym typeface="Courier New"/>
              </a:rPr>
              <a:t>Hola Bob</a:t>
            </a:r>
          </a:p>
          <a:p>
            <a:pPr lvl="0">
              <a:buClr>
                <a:schemeClr val="lt1"/>
              </a:buClr>
              <a:buSzPct val="25000"/>
            </a:pPr>
            <a:r>
              <a:rPr lang="es-MX" sz="3400" b="1" i="0" u="none" strike="noStrike" cap="none" dirty="0">
                <a:solidFill>
                  <a:schemeClr val="lt1"/>
                </a:solidFill>
                <a:latin typeface="Courier New"/>
                <a:ea typeface="Courier New"/>
                <a:cs typeface="Courier New"/>
                <a:sym typeface="Courier New"/>
              </a:rPr>
              <a:t>&gt;&gt;&gt; </a:t>
            </a:r>
            <a:r>
              <a:rPr lang="es-MX" sz="3400" b="1" i="0" u="none" strike="noStrike" cap="none" dirty="0" err="1">
                <a:solidFill>
                  <a:srgbClr val="FFFF00"/>
                </a:solidFill>
                <a:latin typeface="Courier New"/>
                <a:ea typeface="Courier New"/>
                <a:cs typeface="Courier New"/>
                <a:sym typeface="Courier New"/>
              </a:rPr>
              <a:t>print</a:t>
            </a:r>
            <a:r>
              <a:rPr lang="es-MX" sz="3400" b="1" i="0" u="none" strike="noStrike" cap="none" dirty="0">
                <a:solidFill>
                  <a:schemeClr val="bg1"/>
                </a:solidFill>
                <a:latin typeface="Courier New"/>
                <a:ea typeface="Courier New"/>
                <a:cs typeface="Courier New"/>
                <a:sym typeface="Courier New"/>
              </a:rPr>
              <a:t>(</a:t>
            </a:r>
            <a:r>
              <a:rPr lang="es-MX" sz="3400" b="1" dirty="0">
                <a:solidFill>
                  <a:srgbClr val="FF7F00"/>
                </a:solidFill>
                <a:latin typeface="Courier New"/>
                <a:ea typeface="Courier New"/>
                <a:cs typeface="Courier New"/>
                <a:sym typeface="Courier New"/>
              </a:rPr>
              <a:t>'Hola Ahí'</a:t>
            </a:r>
            <a:r>
              <a:rPr lang="es-MX" sz="3400" b="1" i="0" u="none" strike="noStrike" cap="none" dirty="0">
                <a:solidFill>
                  <a:srgbClr val="FF00FF"/>
                </a:solidFill>
                <a:latin typeface="Courier New"/>
                <a:ea typeface="Courier New"/>
                <a:cs typeface="Courier New"/>
                <a:sym typeface="Courier New"/>
              </a:rPr>
              <a:t>.</a:t>
            </a:r>
            <a:r>
              <a:rPr lang="es-MX" sz="3400" b="1" i="0" u="none" strike="noStrike" cap="none" dirty="0" err="1">
                <a:solidFill>
                  <a:srgbClr val="FF00FF"/>
                </a:solidFill>
                <a:latin typeface="Courier New"/>
                <a:ea typeface="Courier New"/>
                <a:cs typeface="Courier New"/>
                <a:sym typeface="Courier New"/>
              </a:rPr>
              <a:t>lower</a:t>
            </a:r>
            <a:r>
              <a:rPr lang="es-MX"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400" b="1" i="0" u="none" strike="noStrike" cap="none" dirty="0">
                <a:solidFill>
                  <a:schemeClr val="lt1"/>
                </a:solidFill>
                <a:latin typeface="Courier New"/>
                <a:ea typeface="Courier New"/>
                <a:cs typeface="Courier New"/>
                <a:sym typeface="Courier New"/>
              </a:rPr>
              <a:t>hola ahí</a:t>
            </a:r>
          </a:p>
          <a:p>
            <a:pPr marL="0" marR="0" lvl="0" indent="0" algn="l" rtl="0">
              <a:lnSpc>
                <a:spcPct val="100000"/>
              </a:lnSpc>
              <a:spcBef>
                <a:spcPts val="0"/>
              </a:spcBef>
              <a:spcAft>
                <a:spcPts val="0"/>
              </a:spcAft>
              <a:buClr>
                <a:schemeClr val="lt1"/>
              </a:buClr>
              <a:buSzPct val="25000"/>
              <a:buFont typeface="Cabin"/>
              <a:buNone/>
            </a:pPr>
            <a:r>
              <a:rPr lang="es-MX" sz="3400" b="1" i="0" u="none" strike="noStrike" cap="none" dirty="0">
                <a:solidFill>
                  <a:schemeClr val="lt1"/>
                </a:solidFill>
                <a:latin typeface="Courier New"/>
                <a:ea typeface="Courier New"/>
                <a:cs typeface="Courier New"/>
                <a:sym typeface="Courier New"/>
              </a:rPr>
              <a:t>&gt;&gt;&gt;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759052" y="692855"/>
            <a:ext cx="14919599" cy="7529513"/>
          </a:xfrm>
          <a:prstGeom prst="rect">
            <a:avLst/>
          </a:prstGeom>
          <a:noFill/>
          <a:ln>
            <a:noFill/>
          </a:ln>
        </p:spPr>
        <p:txBody>
          <a:bodyPr lIns="0" tIns="0" rIns="0" bIns="0" anchor="ctr" anchorCtr="0">
            <a:noAutofit/>
          </a:bodyPr>
          <a:lstStyle/>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cosa</a:t>
            </a:r>
            <a:r>
              <a:rPr lang="en-US" sz="3000" b="1" i="0" u="none" strike="noStrike" cap="none" dirty="0">
                <a:solidFill>
                  <a:schemeClr val="lt1"/>
                </a:solidFill>
                <a:latin typeface="Courier New"/>
                <a:ea typeface="Courier New"/>
                <a:cs typeface="Courier New"/>
                <a:sym typeface="Courier New"/>
              </a:rPr>
              <a:t> = </a:t>
            </a:r>
            <a:r>
              <a:rPr lang="es-MX" sz="3200" b="1" dirty="0">
                <a:solidFill>
                  <a:srgbClr val="FF7F00"/>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Hola </a:t>
            </a:r>
            <a:r>
              <a:rPr lang="en-US" sz="3000" b="1" i="0" u="none" strike="noStrike" cap="none" dirty="0" err="1">
                <a:solidFill>
                  <a:srgbClr val="FF7F00"/>
                </a:solidFill>
                <a:latin typeface="Courier New"/>
                <a:ea typeface="Courier New"/>
                <a:cs typeface="Courier New"/>
                <a:sym typeface="Courier New"/>
              </a:rPr>
              <a:t>mundo</a:t>
            </a:r>
            <a:r>
              <a:rPr lang="en-US" sz="30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type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cosa</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&lt;class '</a:t>
            </a:r>
            <a:r>
              <a:rPr lang="en-US" sz="3000" b="1" i="0" u="none" strike="noStrike" cap="none" dirty="0" err="1">
                <a:solidFill>
                  <a:schemeClr val="lt1"/>
                </a:solidFill>
                <a:latin typeface="Courier New"/>
                <a:ea typeface="Courier New"/>
                <a:cs typeface="Courier New"/>
                <a:sym typeface="Courier New"/>
              </a:rPr>
              <a:t>str</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rgbClr val="FFFF00"/>
                </a:solidFill>
                <a:latin typeface="Courier New"/>
                <a:ea typeface="Courier New"/>
                <a:cs typeface="Courier New"/>
                <a:sym typeface="Courier New"/>
              </a:rPr>
              <a:t>dir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cosa</a:t>
            </a:r>
            <a:r>
              <a:rPr lang="en-US" sz="30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3000" b="1" dirty="0">
                <a:solidFill>
                  <a:schemeClr val="lt1"/>
                </a:solidFill>
                <a:latin typeface="Courier New"/>
                <a:ea typeface="Courier New"/>
                <a:cs typeface="Courier New"/>
                <a:sym typeface="Courier New"/>
              </a:rPr>
              <a:t>['capitalize', '</a:t>
            </a:r>
            <a:r>
              <a:rPr lang="en-US" sz="3000" b="1" dirty="0" err="1">
                <a:solidFill>
                  <a:schemeClr val="lt1"/>
                </a:solidFill>
                <a:latin typeface="Courier New"/>
                <a:ea typeface="Courier New"/>
                <a:cs typeface="Courier New"/>
                <a:sym typeface="Courier New"/>
              </a:rPr>
              <a:t>casefold</a:t>
            </a:r>
            <a:r>
              <a:rPr lang="en-US" sz="3000" b="1" dirty="0">
                <a:solidFill>
                  <a:schemeClr val="lt1"/>
                </a:solidFill>
                <a:latin typeface="Courier New"/>
                <a:ea typeface="Courier New"/>
                <a:cs typeface="Courier New"/>
                <a:sym typeface="Courier New"/>
              </a:rPr>
              <a:t>', 'center', 'count', 'encode', '</a:t>
            </a:r>
            <a:r>
              <a:rPr lang="en-US" sz="3000" b="1" dirty="0" err="1">
                <a:solidFill>
                  <a:schemeClr val="lt1"/>
                </a:solidFill>
                <a:latin typeface="Courier New"/>
                <a:ea typeface="Courier New"/>
                <a:cs typeface="Courier New"/>
                <a:sym typeface="Courier New"/>
              </a:rPr>
              <a:t>endswith</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expandtabs</a:t>
            </a:r>
            <a:r>
              <a:rPr lang="en-US" sz="3000" b="1" dirty="0">
                <a:solidFill>
                  <a:schemeClr val="lt1"/>
                </a:solidFill>
                <a:latin typeface="Courier New"/>
                <a:ea typeface="Courier New"/>
                <a:cs typeface="Courier New"/>
                <a:sym typeface="Courier New"/>
              </a:rPr>
              <a:t>', 'find', 'format', '</a:t>
            </a:r>
            <a:r>
              <a:rPr lang="en-US" sz="3000" b="1" dirty="0" err="1">
                <a:solidFill>
                  <a:schemeClr val="lt1"/>
                </a:solidFill>
                <a:latin typeface="Courier New"/>
                <a:ea typeface="Courier New"/>
                <a:cs typeface="Courier New"/>
                <a:sym typeface="Courier New"/>
              </a:rPr>
              <a:t>format_map</a:t>
            </a:r>
            <a:r>
              <a:rPr lang="en-US" sz="3000" b="1" dirty="0">
                <a:solidFill>
                  <a:schemeClr val="lt1"/>
                </a:solidFill>
                <a:latin typeface="Courier New"/>
                <a:ea typeface="Courier New"/>
                <a:cs typeface="Courier New"/>
                <a:sym typeface="Courier New"/>
              </a:rPr>
              <a:t>', 'index', '</a:t>
            </a:r>
            <a:r>
              <a:rPr lang="en-US" sz="3000" b="1" dirty="0" err="1">
                <a:solidFill>
                  <a:schemeClr val="lt1"/>
                </a:solidFill>
                <a:latin typeface="Courier New"/>
                <a:ea typeface="Courier New"/>
                <a:cs typeface="Courier New"/>
                <a:sym typeface="Courier New"/>
              </a:rPr>
              <a:t>isalnum</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isalpha</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isdecimal</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isdigit</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isidentifier</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islower</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isnumeric</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isprintable</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isspace</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istitle</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isupper</a:t>
            </a:r>
            <a:r>
              <a:rPr lang="en-US" sz="3000" b="1" dirty="0">
                <a:solidFill>
                  <a:schemeClr val="lt1"/>
                </a:solidFill>
                <a:latin typeface="Courier New"/>
                <a:ea typeface="Courier New"/>
                <a:cs typeface="Courier New"/>
                <a:sym typeface="Courier New"/>
              </a:rPr>
              <a:t>', 'join', '</a:t>
            </a:r>
            <a:r>
              <a:rPr lang="en-US" sz="3000" b="1" dirty="0" err="1">
                <a:solidFill>
                  <a:schemeClr val="lt1"/>
                </a:solidFill>
                <a:latin typeface="Courier New"/>
                <a:ea typeface="Courier New"/>
                <a:cs typeface="Courier New"/>
                <a:sym typeface="Courier New"/>
              </a:rPr>
              <a:t>ljust</a:t>
            </a:r>
            <a:r>
              <a:rPr lang="en-US" sz="3000" b="1" dirty="0">
                <a:solidFill>
                  <a:schemeClr val="lt1"/>
                </a:solidFill>
                <a:latin typeface="Courier New"/>
                <a:ea typeface="Courier New"/>
                <a:cs typeface="Courier New"/>
                <a:sym typeface="Courier New"/>
              </a:rPr>
              <a:t>', 'lower', '</a:t>
            </a:r>
            <a:r>
              <a:rPr lang="en-US" sz="3000" b="1" dirty="0" err="1">
                <a:solidFill>
                  <a:schemeClr val="lt1"/>
                </a:solidFill>
                <a:latin typeface="Courier New"/>
                <a:ea typeface="Courier New"/>
                <a:cs typeface="Courier New"/>
                <a:sym typeface="Courier New"/>
              </a:rPr>
              <a:t>lstrip</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maketrans</a:t>
            </a:r>
            <a:r>
              <a:rPr lang="en-US" sz="3000" b="1" dirty="0">
                <a:solidFill>
                  <a:schemeClr val="lt1"/>
                </a:solidFill>
                <a:latin typeface="Courier New"/>
                <a:ea typeface="Courier New"/>
                <a:cs typeface="Courier New"/>
                <a:sym typeface="Courier New"/>
              </a:rPr>
              <a:t>', 'partition', 'replace', '</a:t>
            </a:r>
            <a:r>
              <a:rPr lang="en-US" sz="3000" b="1" dirty="0" err="1">
                <a:solidFill>
                  <a:schemeClr val="lt1"/>
                </a:solidFill>
                <a:latin typeface="Courier New"/>
                <a:ea typeface="Courier New"/>
                <a:cs typeface="Courier New"/>
                <a:sym typeface="Courier New"/>
              </a:rPr>
              <a:t>rfind</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rindex</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rjust</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rpartition</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rsplit</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rstrip</a:t>
            </a:r>
            <a:r>
              <a:rPr lang="en-US" sz="3000" b="1" dirty="0">
                <a:solidFill>
                  <a:schemeClr val="lt1"/>
                </a:solidFill>
                <a:latin typeface="Courier New"/>
                <a:ea typeface="Courier New"/>
                <a:cs typeface="Courier New"/>
                <a:sym typeface="Courier New"/>
              </a:rPr>
              <a:t>', 'split', '</a:t>
            </a:r>
            <a:r>
              <a:rPr lang="en-US" sz="3000" b="1" dirty="0" err="1">
                <a:solidFill>
                  <a:schemeClr val="lt1"/>
                </a:solidFill>
                <a:latin typeface="Courier New"/>
                <a:ea typeface="Courier New"/>
                <a:cs typeface="Courier New"/>
                <a:sym typeface="Courier New"/>
              </a:rPr>
              <a:t>splitlines</a:t>
            </a:r>
            <a:r>
              <a:rPr lang="en-US" sz="3000" b="1" dirty="0">
                <a:solidFill>
                  <a:schemeClr val="lt1"/>
                </a:solidFill>
                <a:latin typeface="Courier New"/>
                <a:ea typeface="Courier New"/>
                <a:cs typeface="Courier New"/>
                <a:sym typeface="Courier New"/>
              </a:rPr>
              <a:t>', '</a:t>
            </a:r>
            <a:r>
              <a:rPr lang="en-US" sz="3000" b="1" dirty="0" err="1">
                <a:solidFill>
                  <a:schemeClr val="lt1"/>
                </a:solidFill>
                <a:latin typeface="Courier New"/>
                <a:ea typeface="Courier New"/>
                <a:cs typeface="Courier New"/>
                <a:sym typeface="Courier New"/>
              </a:rPr>
              <a:t>startswith</a:t>
            </a:r>
            <a:r>
              <a:rPr lang="en-US" sz="3000" b="1" dirty="0">
                <a:solidFill>
                  <a:schemeClr val="lt1"/>
                </a:solidFill>
                <a:latin typeface="Courier New"/>
                <a:ea typeface="Courier New"/>
                <a:cs typeface="Courier New"/>
                <a:sym typeface="Courier New"/>
              </a:rPr>
              <a:t>', 'strip', '</a:t>
            </a:r>
            <a:r>
              <a:rPr lang="en-US" sz="3000" b="1" dirty="0" err="1">
                <a:solidFill>
                  <a:schemeClr val="lt1"/>
                </a:solidFill>
                <a:latin typeface="Courier New"/>
                <a:ea typeface="Courier New"/>
                <a:cs typeface="Courier New"/>
                <a:sym typeface="Courier New"/>
              </a:rPr>
              <a:t>swapcase</a:t>
            </a:r>
            <a:r>
              <a:rPr lang="en-US" sz="3000" b="1" dirty="0">
                <a:solidFill>
                  <a:schemeClr val="lt1"/>
                </a:solidFill>
                <a:latin typeface="Courier New"/>
                <a:ea typeface="Courier New"/>
                <a:cs typeface="Courier New"/>
                <a:sym typeface="Courier New"/>
              </a:rPr>
              <a:t>', 'title', 'translate', 'upper', '</a:t>
            </a:r>
            <a:r>
              <a:rPr lang="en-US" sz="3000" b="1" dirty="0" err="1">
                <a:solidFill>
                  <a:schemeClr val="lt1"/>
                </a:solidFill>
                <a:latin typeface="Courier New"/>
                <a:ea typeface="Courier New"/>
                <a:cs typeface="Courier New"/>
                <a:sym typeface="Courier New"/>
              </a:rPr>
              <a:t>zfill</a:t>
            </a:r>
            <a:r>
              <a:rPr lang="en-US" sz="3000" b="1" dirty="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a:solidFill>
                  <a:srgbClr val="EDEDED"/>
                </a:solidFill>
                <a:latin typeface="Courier New"/>
                <a:ea typeface="Courier New"/>
                <a:cs typeface="Courier New"/>
                <a:sym typeface="Courier New"/>
              </a:rPr>
              <a:t>          </a:t>
            </a:r>
            <a:r>
              <a:rPr lang="en-US" sz="2800" b="1" u="sng" dirty="0">
                <a:solidFill>
                  <a:srgbClr val="EDEDED"/>
                </a:solidFill>
                <a:latin typeface="Arial" charset="0"/>
                <a:ea typeface="Arial" charset="0"/>
                <a:cs typeface="Arial" charset="0"/>
                <a:sym typeface="Cabin"/>
                <a:hlinkClick r:id="rId3"/>
              </a:rPr>
              <a:t>https://docs.python.org/3/library/stdtypes.html#string-methods</a:t>
            </a:r>
            <a:endParaRPr lang="en-US" sz="2800" b="1" u="sng" dirty="0">
              <a:solidFill>
                <a:srgbClr val="EDEDED"/>
              </a:solidFill>
              <a:latin typeface="Arial" charset="0"/>
              <a:ea typeface="Arial" charset="0"/>
              <a:cs typeface="Arial" charset="0"/>
              <a:sym typeface="Cabin"/>
              <a:hlinkClick r:id="rId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175" y="1023937"/>
            <a:ext cx="12026900" cy="6997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1540893"/>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str.capitalize</a:t>
            </a:r>
            <a:r>
              <a:rPr lang="en-US" sz="2800" b="1"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str.center</a:t>
            </a:r>
            <a:r>
              <a:rPr lang="en-US" sz="2800" b="1" u="none" strike="noStrike" cap="none" dirty="0">
                <a:solidFill>
                  <a:schemeClr val="lt1"/>
                </a:solidFill>
                <a:latin typeface="Courier" charset="0"/>
                <a:ea typeface="Courier" charset="0"/>
                <a:cs typeface="Courier" charset="0"/>
                <a:sym typeface="Cabin"/>
              </a:rPr>
              <a:t>(width[, </a:t>
            </a:r>
            <a:r>
              <a:rPr lang="en-US" sz="2800" b="1" u="none" strike="noStrike" cap="none" dirty="0" err="1">
                <a:solidFill>
                  <a:schemeClr val="lt1"/>
                </a:solidFill>
                <a:latin typeface="Courier" charset="0"/>
                <a:ea typeface="Courier" charset="0"/>
                <a:cs typeface="Courier" charset="0"/>
                <a:sym typeface="Cabin"/>
              </a:rPr>
              <a:t>fillchar</a:t>
            </a:r>
            <a:r>
              <a:rPr lang="en-US" sz="2800" b="1"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str.endswith</a:t>
            </a:r>
            <a:r>
              <a:rPr lang="en-US" sz="2800" b="1"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str.find</a:t>
            </a:r>
            <a:r>
              <a:rPr lang="en-US" sz="2800" b="1"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str.lstrip</a:t>
            </a:r>
            <a:r>
              <a:rPr lang="en-US" sz="2800" b="1"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241373" y="1515393"/>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str.replace</a:t>
            </a:r>
            <a:r>
              <a:rPr lang="en-US" sz="2800" b="1"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str.lower</a:t>
            </a:r>
            <a:r>
              <a:rPr lang="en-US" sz="2800" b="1"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str.rstrip</a:t>
            </a:r>
            <a:r>
              <a:rPr lang="en-US" sz="2800" b="1"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str.strip</a:t>
            </a:r>
            <a:r>
              <a:rPr lang="en-US" sz="2800" b="1"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b="1" u="none" strike="noStrike" cap="none" dirty="0" err="1">
                <a:solidFill>
                  <a:srgbClr val="FF00FF"/>
                </a:solidFill>
                <a:latin typeface="Courier" charset="0"/>
                <a:ea typeface="Courier" charset="0"/>
                <a:cs typeface="Courier" charset="0"/>
                <a:sym typeface="Cabin"/>
              </a:rPr>
              <a:t>str.upper</a:t>
            </a:r>
            <a:r>
              <a:rPr lang="en-US" sz="2800" b="1"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u="none" strike="noStrike" cap="none" dirty="0" err="1">
                <a:solidFill>
                  <a:srgbClr val="FFFF00"/>
                </a:solidFill>
                <a:latin typeface="Arial" charset="0"/>
                <a:ea typeface="Arial" charset="0"/>
                <a:cs typeface="Arial" charset="0"/>
                <a:sym typeface="Cabin"/>
              </a:rPr>
              <a:t>Librería</a:t>
            </a:r>
            <a:r>
              <a:rPr lang="en-US" sz="7600" b="1" u="none" strike="noStrike" cap="none" dirty="0">
                <a:solidFill>
                  <a:srgbClr val="FFFF00"/>
                </a:solidFill>
                <a:latin typeface="Arial" charset="0"/>
                <a:ea typeface="Arial" charset="0"/>
                <a:cs typeface="Arial" charset="0"/>
                <a:sym typeface="Cabin"/>
              </a:rPr>
              <a:t> String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300039" y="833718"/>
            <a:ext cx="9377362"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6700" u="none" strike="noStrike" cap="none">
                <a:solidFill>
                  <a:srgbClr val="FFFF00"/>
                </a:solidFill>
                <a:latin typeface="Arial" charset="0"/>
                <a:ea typeface="Arial" charset="0"/>
                <a:cs typeface="Arial" charset="0"/>
                <a:sym typeface="Cabin"/>
              </a:rPr>
              <a:t>Buscando una Cadena</a:t>
            </a:r>
          </a:p>
        </p:txBody>
      </p:sp>
      <p:sp>
        <p:nvSpPr>
          <p:cNvPr id="476" name="Shape 476"/>
          <p:cNvSpPr txBox="1">
            <a:spLocks noGrp="1"/>
          </p:cNvSpPr>
          <p:nvPr>
            <p:ph idx="1"/>
          </p:nvPr>
        </p:nvSpPr>
        <p:spPr>
          <a:xfrm>
            <a:off x="749300" y="2539900"/>
            <a:ext cx="788670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Utilizamos la función </a:t>
            </a:r>
            <a:r>
              <a:rPr lang="es-MX" sz="3400" b="0" u="none" strike="noStrike" cap="none" dirty="0" err="1">
                <a:solidFill>
                  <a:srgbClr val="FF00FF"/>
                </a:solidFill>
                <a:latin typeface="Arial" charset="0"/>
                <a:ea typeface="Arial" charset="0"/>
                <a:cs typeface="Arial" charset="0"/>
                <a:sym typeface="Cabin"/>
              </a:rPr>
              <a:t>find</a:t>
            </a:r>
            <a:r>
              <a:rPr lang="es-MX" sz="3400" b="0" u="none" strike="noStrike" cap="none" dirty="0">
                <a:solidFill>
                  <a:srgbClr val="FF00FF"/>
                </a:solidFill>
                <a:latin typeface="Arial" charset="0"/>
                <a:ea typeface="Arial" charset="0"/>
                <a:cs typeface="Arial" charset="0"/>
                <a:sym typeface="Cabin"/>
              </a:rPr>
              <a:t>()</a:t>
            </a:r>
            <a:r>
              <a:rPr lang="es-MX" sz="3400" b="0" u="none" strike="noStrike" cap="none" dirty="0">
                <a:solidFill>
                  <a:schemeClr val="lt1"/>
                </a:solidFill>
                <a:latin typeface="Arial" charset="0"/>
                <a:ea typeface="Arial" charset="0"/>
                <a:cs typeface="Arial" charset="0"/>
                <a:sym typeface="Cabin"/>
              </a:rPr>
              <a:t> para buscar una subcadena dentro de otra cadena</a:t>
            </a:r>
          </a:p>
          <a:p>
            <a:pPr marL="749300" marR="0" lvl="0" indent="-358394" algn="l" rtl="0">
              <a:lnSpc>
                <a:spcPct val="100000"/>
              </a:lnSpc>
              <a:spcBef>
                <a:spcPts val="3500"/>
              </a:spcBef>
              <a:spcAft>
                <a:spcPts val="0"/>
              </a:spcAft>
              <a:buClr>
                <a:srgbClr val="FF00FF"/>
              </a:buClr>
              <a:buSzPct val="100000"/>
              <a:buFont typeface="Cabin"/>
              <a:buChar char="•"/>
            </a:pPr>
            <a:r>
              <a:rPr lang="es-MX" sz="3400" b="0" u="none" strike="noStrike" cap="none" dirty="0" err="1">
                <a:solidFill>
                  <a:srgbClr val="FF00FF"/>
                </a:solidFill>
                <a:latin typeface="Arial" charset="0"/>
                <a:ea typeface="Arial" charset="0"/>
                <a:cs typeface="Arial" charset="0"/>
                <a:sym typeface="Cabin"/>
              </a:rPr>
              <a:t>find</a:t>
            </a:r>
            <a:r>
              <a:rPr lang="es-MX" sz="3400" b="0" u="none" strike="noStrike" cap="none" dirty="0">
                <a:solidFill>
                  <a:srgbClr val="FF00FF"/>
                </a:solidFill>
                <a:latin typeface="Arial" charset="0"/>
                <a:ea typeface="Arial" charset="0"/>
                <a:cs typeface="Arial" charset="0"/>
                <a:sym typeface="Cabin"/>
              </a:rPr>
              <a:t>()</a:t>
            </a:r>
            <a:r>
              <a:rPr lang="es-MX" sz="3400" b="0" u="none" strike="noStrike" cap="none" dirty="0">
                <a:solidFill>
                  <a:schemeClr val="lt1"/>
                </a:solidFill>
                <a:latin typeface="Arial" charset="0"/>
                <a:ea typeface="Arial" charset="0"/>
                <a:cs typeface="Arial" charset="0"/>
                <a:sym typeface="Cabin"/>
              </a:rPr>
              <a:t> encuentra la primer ocurrencia de la subcadena</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Si la subcadena no se encuentra, </a:t>
            </a:r>
            <a:r>
              <a:rPr lang="es-MX" sz="3400" b="0" u="none" strike="noStrike" cap="none" dirty="0" err="1">
                <a:solidFill>
                  <a:srgbClr val="FF00FF"/>
                </a:solidFill>
                <a:latin typeface="Arial" charset="0"/>
                <a:ea typeface="Arial" charset="0"/>
                <a:cs typeface="Arial" charset="0"/>
                <a:sym typeface="Cabin"/>
              </a:rPr>
              <a:t>find</a:t>
            </a:r>
            <a:r>
              <a:rPr lang="es-MX" sz="3400" b="0" u="none" strike="noStrike" cap="none" dirty="0">
                <a:solidFill>
                  <a:srgbClr val="FF00FF"/>
                </a:solidFill>
                <a:latin typeface="Arial" charset="0"/>
                <a:ea typeface="Arial" charset="0"/>
                <a:cs typeface="Arial" charset="0"/>
                <a:sym typeface="Cabin"/>
              </a:rPr>
              <a:t>()</a:t>
            </a:r>
            <a:r>
              <a:rPr lang="es-MX" sz="3400" b="0" u="none" strike="noStrike" cap="none" dirty="0">
                <a:solidFill>
                  <a:schemeClr val="lt1"/>
                </a:solidFill>
                <a:latin typeface="Arial" charset="0"/>
                <a:ea typeface="Arial" charset="0"/>
                <a:cs typeface="Arial" charset="0"/>
                <a:sym typeface="Cabin"/>
              </a:rPr>
              <a:t> regresa </a:t>
            </a:r>
            <a:r>
              <a:rPr lang="es-MX" sz="3400" b="0" u="none" strike="noStrike" cap="none" dirty="0">
                <a:solidFill>
                  <a:srgbClr val="00FF00"/>
                </a:solidFill>
                <a:latin typeface="Arial" charset="0"/>
                <a:ea typeface="Arial" charset="0"/>
                <a:cs typeface="Arial" charset="0"/>
                <a:sym typeface="Cabin"/>
              </a:rPr>
              <a:t>-1</a:t>
            </a:r>
          </a:p>
          <a:p>
            <a:pPr marL="749300" marR="0" lvl="0" indent="-358394" algn="l" rtl="0">
              <a:lnSpc>
                <a:spcPct val="100000"/>
              </a:lnSpc>
              <a:spcBef>
                <a:spcPts val="3500"/>
              </a:spcBef>
              <a:spcAft>
                <a:spcPts val="0"/>
              </a:spcAft>
              <a:buClr>
                <a:srgbClr val="FFFF00"/>
              </a:buClr>
              <a:buSzPct val="100000"/>
              <a:buFont typeface="Cabin"/>
              <a:buChar char="•"/>
            </a:pPr>
            <a:r>
              <a:rPr lang="es-MX" sz="3400" b="0" u="none" strike="noStrike" cap="none" dirty="0">
                <a:solidFill>
                  <a:srgbClr val="FFFF00"/>
                </a:solidFill>
                <a:latin typeface="Arial" charset="0"/>
                <a:ea typeface="Arial" charset="0"/>
                <a:cs typeface="Arial" charset="0"/>
                <a:sym typeface="Cabin"/>
              </a:rPr>
              <a:t>Recuerda que las posiciones de una cadena comienzan en cero.</a:t>
            </a:r>
          </a:p>
        </p:txBody>
      </p:sp>
      <p:sp>
        <p:nvSpPr>
          <p:cNvPr id="477" name="Shape 477"/>
          <p:cNvSpPr txBox="1"/>
          <p:nvPr/>
        </p:nvSpPr>
        <p:spPr>
          <a:xfrm>
            <a:off x="9677400" y="3634832"/>
            <a:ext cx="6246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00FF00"/>
                </a:solidFill>
                <a:latin typeface="Courier New"/>
                <a:ea typeface="Courier New"/>
                <a:cs typeface="Courier New"/>
                <a:sym typeface="Courier New"/>
              </a:rPr>
              <a:t>pos</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 </a:t>
            </a:r>
            <a:r>
              <a:rPr lang="es-MX" sz="3000" b="1" i="0" u="none" strike="noStrike" cap="none" dirty="0" err="1">
                <a:solidFill>
                  <a:srgbClr val="00FF00"/>
                </a:solidFill>
                <a:latin typeface="Courier New"/>
                <a:ea typeface="Courier New"/>
                <a:cs typeface="Courier New"/>
                <a:sym typeface="Courier New"/>
              </a:rPr>
              <a:t>fruta</a:t>
            </a:r>
            <a:r>
              <a:rPr lang="es-MX" sz="3000" b="1" i="0" u="none" strike="noStrike" cap="none" dirty="0" err="1">
                <a:solidFill>
                  <a:srgbClr val="FF00FF"/>
                </a:solidFill>
                <a:latin typeface="Courier New"/>
                <a:ea typeface="Courier New"/>
                <a:cs typeface="Courier New"/>
                <a:sym typeface="Courier New"/>
              </a:rPr>
              <a:t>.find</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err="1">
                <a:solidFill>
                  <a:srgbClr val="FF7F00"/>
                </a:solidFill>
                <a:latin typeface="Courier New"/>
                <a:ea typeface="Courier New"/>
                <a:cs typeface="Courier New"/>
                <a:sym typeface="Courier New"/>
              </a:rPr>
              <a:t>na</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bg1"/>
                </a:solidFill>
                <a:latin typeface="Courier New"/>
                <a:ea typeface="Courier New"/>
                <a:cs typeface="Courier New"/>
                <a:sym typeface="Courier New"/>
              </a:rPr>
              <a:t>(</a:t>
            </a:r>
            <a:r>
              <a:rPr lang="es-MX" sz="3000" b="1" i="0" u="none" strike="noStrike" cap="none" dirty="0" err="1">
                <a:solidFill>
                  <a:srgbClr val="00FF00"/>
                </a:solidFill>
                <a:latin typeface="Courier New"/>
                <a:ea typeface="Courier New"/>
                <a:cs typeface="Courier New"/>
                <a:sym typeface="Courier New"/>
              </a:rPr>
              <a:t>pos</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2</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00FF00"/>
                </a:solidFill>
                <a:latin typeface="Courier New"/>
                <a:ea typeface="Courier New"/>
                <a:cs typeface="Courier New"/>
                <a:sym typeface="Courier New"/>
              </a:rPr>
              <a:t>aa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00FF00"/>
                </a:solidFill>
                <a:latin typeface="Courier New"/>
                <a:ea typeface="Courier New"/>
                <a:cs typeface="Courier New"/>
                <a:sym typeface="Courier New"/>
              </a:rPr>
              <a:t>fruta</a:t>
            </a:r>
            <a:r>
              <a:rPr lang="es-MX" sz="3000" b="1" i="0" u="none" strike="noStrike" cap="none" dirty="0" err="1">
                <a:solidFill>
                  <a:srgbClr val="FF00FF"/>
                </a:solidFill>
                <a:latin typeface="Courier New"/>
                <a:ea typeface="Courier New"/>
                <a:cs typeface="Courier New"/>
                <a:sym typeface="Courier New"/>
              </a:rPr>
              <a:t>.find</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'z'</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bg1"/>
                </a:solidFill>
                <a:latin typeface="Courier New"/>
                <a:ea typeface="Courier New"/>
                <a:cs typeface="Courier New"/>
                <a:sym typeface="Courier New"/>
              </a:rPr>
              <a:t>(</a:t>
            </a:r>
            <a:r>
              <a:rPr lang="es-MX" sz="3000" b="1" i="0" u="none" strike="noStrike" cap="none" dirty="0" err="1">
                <a:solidFill>
                  <a:srgbClr val="00FF00"/>
                </a:solidFill>
                <a:latin typeface="Courier New"/>
                <a:ea typeface="Courier New"/>
                <a:cs typeface="Courier New"/>
                <a:sym typeface="Courier New"/>
              </a:rPr>
              <a:t>aa</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6000" u="none" strike="noStrike" cap="none">
                <a:solidFill>
                  <a:srgbClr val="FFFF00"/>
                </a:solidFill>
                <a:latin typeface="Arial" charset="0"/>
                <a:ea typeface="Arial" charset="0"/>
                <a:cs typeface="Arial" charset="0"/>
                <a:sym typeface="Cabin"/>
              </a:rPr>
              <a:t>Convirtiéndo Todo a </a:t>
            </a:r>
            <a:r>
              <a:rPr lang="es-MX" sz="6000" u="none" strike="noStrike" cap="none">
                <a:solidFill>
                  <a:srgbClr val="00FFFF"/>
                </a:solidFill>
                <a:latin typeface="Arial" charset="0"/>
                <a:ea typeface="Arial" charset="0"/>
                <a:cs typeface="Arial" charset="0"/>
                <a:sym typeface="Cabin"/>
              </a:rPr>
              <a:t>MAYÚSCULAS</a:t>
            </a:r>
          </a:p>
        </p:txBody>
      </p:sp>
      <p:sp>
        <p:nvSpPr>
          <p:cNvPr id="496" name="Shape 496"/>
          <p:cNvSpPr txBox="1">
            <a:spLocks noGrp="1"/>
          </p:cNvSpPr>
          <p:nvPr>
            <p:ph idx="1"/>
          </p:nvPr>
        </p:nvSpPr>
        <p:spPr>
          <a:xfrm>
            <a:off x="755064" y="2536517"/>
            <a:ext cx="7173913"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Puedes </a:t>
            </a:r>
            <a:r>
              <a:rPr lang="es-MX" sz="3600" b="0" dirty="0">
                <a:solidFill>
                  <a:schemeClr val="lt1"/>
                </a:solidFill>
                <a:latin typeface="Arial" charset="0"/>
                <a:ea typeface="Arial" charset="0"/>
                <a:cs typeface="Arial" charset="0"/>
                <a:sym typeface="Cabin"/>
              </a:rPr>
              <a:t>crear una copia de una cadena en</a:t>
            </a:r>
            <a:r>
              <a:rPr lang="es-MX" sz="3600" b="0" dirty="0">
                <a:solidFill>
                  <a:srgbClr val="00FF00"/>
                </a:solidFill>
                <a:latin typeface="Arial" charset="0"/>
                <a:ea typeface="Arial" charset="0"/>
                <a:cs typeface="Arial" charset="0"/>
                <a:sym typeface="Cabin"/>
              </a:rPr>
              <a:t> minúsculas</a:t>
            </a:r>
            <a:r>
              <a:rPr lang="es-MX" sz="3600" b="0" u="none" strike="noStrike" cap="none" dirty="0">
                <a:solidFill>
                  <a:schemeClr val="lt1"/>
                </a:solidFill>
                <a:latin typeface="Arial" charset="0"/>
                <a:ea typeface="Arial" charset="0"/>
                <a:cs typeface="Arial" charset="0"/>
                <a:sym typeface="Cabin"/>
              </a:rPr>
              <a:t> o </a:t>
            </a:r>
            <a:r>
              <a:rPr lang="es-MX" sz="3600" b="0" dirty="0">
                <a:solidFill>
                  <a:srgbClr val="00FFFF"/>
                </a:solidFill>
                <a:latin typeface="Arial" charset="0"/>
                <a:ea typeface="Arial" charset="0"/>
                <a:cs typeface="Arial" charset="0"/>
                <a:sym typeface="Cabin"/>
              </a:rPr>
              <a:t>mayúsculas</a:t>
            </a:r>
            <a:endParaRPr lang="es-MX" sz="3600" b="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Frecuentemente cuando estamos buscando una cadena utilizando </a:t>
            </a:r>
            <a:r>
              <a:rPr lang="es-MX" sz="3600" b="0" u="none" strike="noStrike" cap="none" dirty="0" err="1">
                <a:solidFill>
                  <a:srgbClr val="FF00FF"/>
                </a:solidFill>
                <a:latin typeface="Arial" charset="0"/>
                <a:ea typeface="Arial" charset="0"/>
                <a:cs typeface="Arial" charset="0"/>
                <a:sym typeface="Cabin"/>
              </a:rPr>
              <a:t>find</a:t>
            </a:r>
            <a:r>
              <a:rPr lang="es-MX" sz="3600" b="0" u="none" strike="noStrike" cap="none" dirty="0">
                <a:solidFill>
                  <a:schemeClr val="lt1"/>
                </a:solidFill>
                <a:latin typeface="Arial" charset="0"/>
                <a:ea typeface="Arial" charset="0"/>
                <a:cs typeface="Arial" charset="0"/>
                <a:sym typeface="Cabin"/>
              </a:rPr>
              <a:t>() primero convertimos la cadena a minúsculas, de modo que podemos buscar una cadena sin importar si está en mayúsculas o minúsculas</a:t>
            </a:r>
          </a:p>
        </p:txBody>
      </p:sp>
      <p:sp>
        <p:nvSpPr>
          <p:cNvPr id="497" name="Shape 497"/>
          <p:cNvSpPr txBox="1"/>
          <p:nvPr/>
        </p:nvSpPr>
        <p:spPr>
          <a:xfrm>
            <a:off x="8849453" y="2271343"/>
            <a:ext cx="6689699" cy="4432199"/>
          </a:xfrm>
          <a:prstGeom prst="rect">
            <a:avLst/>
          </a:prstGeom>
          <a:noFill/>
          <a:ln>
            <a:noFill/>
          </a:ln>
        </p:spPr>
        <p:txBody>
          <a:bodyPr lIns="0" tIns="0" rIns="0" bIns="0" anchor="ctr" anchorCtr="0">
            <a:noAutofit/>
          </a:bodyPr>
          <a:lstStyle/>
          <a:p>
            <a:pPr lvl="0">
              <a:buClr>
                <a:schemeClr val="lt1"/>
              </a:buClr>
              <a:buSzPct val="25000"/>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saludo</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r>
              <a:rPr lang="es-MX" sz="3600" b="1" dirty="0">
                <a:solidFill>
                  <a:srgbClr val="FF7F00"/>
                </a:solidFill>
                <a:latin typeface="Courier New"/>
                <a:ea typeface="Courier New"/>
                <a:cs typeface="Courier New"/>
                <a:sym typeface="Courier New"/>
              </a:rPr>
              <a:t> 'Hola </a:t>
            </a:r>
            <a:r>
              <a:rPr lang="es-MX" sz="3600" b="1" i="0" u="none" strike="noStrike" cap="none" dirty="0">
                <a:solidFill>
                  <a:srgbClr val="FF7F00"/>
                </a:solidFill>
                <a:latin typeface="Courier New"/>
                <a:ea typeface="Courier New"/>
                <a:cs typeface="Courier New"/>
                <a:sym typeface="Courier New"/>
              </a:rPr>
              <a:t>Bob'</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00FF00"/>
                </a:solidFill>
                <a:latin typeface="Courier New"/>
                <a:ea typeface="Courier New"/>
                <a:cs typeface="Courier New"/>
                <a:sym typeface="Courier New"/>
              </a:rPr>
              <a:t>nnn</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err="1">
                <a:solidFill>
                  <a:srgbClr val="00FF00"/>
                </a:solidFill>
                <a:latin typeface="Courier New"/>
                <a:ea typeface="Courier New"/>
                <a:cs typeface="Courier New"/>
                <a:sym typeface="Courier New"/>
              </a:rPr>
              <a:t>saludo</a:t>
            </a:r>
            <a:r>
              <a:rPr lang="es-MX" sz="3600" b="1" i="0" u="none" strike="noStrike" cap="none" dirty="0" err="1">
                <a:solidFill>
                  <a:srgbClr val="FF00FF"/>
                </a:solidFill>
                <a:latin typeface="Courier New"/>
                <a:ea typeface="Courier New"/>
                <a:cs typeface="Courier New"/>
                <a:sym typeface="Courier New"/>
              </a:rPr>
              <a:t>.upper</a:t>
            </a:r>
            <a:r>
              <a:rPr lang="es-MX"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bg1"/>
                </a:solidFill>
                <a:latin typeface="Courier New"/>
                <a:ea typeface="Courier New"/>
                <a:cs typeface="Courier New"/>
                <a:sym typeface="Courier New"/>
              </a:rPr>
              <a:t>(</a:t>
            </a:r>
            <a:r>
              <a:rPr lang="es-MX" sz="3600" b="1" i="0" u="none" strike="noStrike" cap="none" dirty="0" err="1">
                <a:solidFill>
                  <a:srgbClr val="00FF00"/>
                </a:solidFill>
                <a:latin typeface="Courier New"/>
                <a:ea typeface="Courier New"/>
                <a:cs typeface="Courier New"/>
                <a:sym typeface="Courier New"/>
              </a:rPr>
              <a:t>nnn</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HOLA BOB</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www</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err="1">
                <a:solidFill>
                  <a:srgbClr val="00FF00"/>
                </a:solidFill>
                <a:latin typeface="Courier New"/>
                <a:ea typeface="Courier New"/>
                <a:cs typeface="Courier New"/>
                <a:sym typeface="Courier New"/>
              </a:rPr>
              <a:t>saludo</a:t>
            </a:r>
            <a:r>
              <a:rPr lang="es-MX" sz="3600" b="1" i="0" u="none" strike="noStrike" cap="none" dirty="0" err="1">
                <a:solidFill>
                  <a:srgbClr val="FF00FF"/>
                </a:solidFill>
                <a:latin typeface="Courier New"/>
                <a:ea typeface="Courier New"/>
                <a:cs typeface="Courier New"/>
                <a:sym typeface="Courier New"/>
              </a:rPr>
              <a:t>.lower</a:t>
            </a:r>
            <a:r>
              <a:rPr lang="es-MX" sz="3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bg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www</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hola </a:t>
            </a:r>
            <a:r>
              <a:rPr lang="es-MX" sz="3600" b="1" i="0" u="none" strike="noStrike" cap="none" dirty="0" err="1">
                <a:solidFill>
                  <a:schemeClr val="lt1"/>
                </a:solidFill>
                <a:latin typeface="Courier New"/>
                <a:ea typeface="Courier New"/>
                <a:cs typeface="Courier New"/>
                <a:sym typeface="Courier New"/>
              </a:rPr>
              <a:t>bob</a:t>
            </a:r>
            <a:endParaRPr lang="es-MX" sz="3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theme/theme1.xml><?xml version="1.0" encoding="utf-8"?>
<a:theme xmlns:a="http://schemas.openxmlformats.org/drawingml/2006/main" name="071215_powerpoint_template_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389</TotalTime>
  <Words>1220</Words>
  <Application>Microsoft Office PowerPoint</Application>
  <PresentationFormat>Custom</PresentationFormat>
  <Paragraphs>182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Cabin</vt:lpstr>
      <vt:lpstr>Courier</vt:lpstr>
      <vt:lpstr>Courier New</vt:lpstr>
      <vt:lpstr>Georgia</vt:lpstr>
      <vt:lpstr>Gill Sans SemiBold</vt:lpstr>
      <vt:lpstr>Lucida Grande</vt:lpstr>
      <vt:lpstr>071215_powerpoint_template_b</vt:lpstr>
      <vt:lpstr>Concatenación de Cadenas</vt:lpstr>
      <vt:lpstr>Utilizando in como Operador Lógico</vt:lpstr>
      <vt:lpstr>Comparación de Cadenas</vt:lpstr>
      <vt:lpstr>Librería String</vt:lpstr>
      <vt:lpstr>PowerPoint Presentation</vt:lpstr>
      <vt:lpstr>PowerPoint Presentation</vt:lpstr>
      <vt:lpstr>Librería String</vt:lpstr>
      <vt:lpstr>Buscando una Cadena</vt:lpstr>
      <vt:lpstr>Convirtiéndo Todo a MAYÚSCULAS</vt:lpstr>
      <vt:lpstr>Buscar y Reemplazar</vt:lpstr>
      <vt:lpstr>Removiendo Espacios en Blanco</vt:lpstr>
      <vt:lpstr>PowerPoint Presentation</vt:lpstr>
      <vt:lpstr>PowerPoint Presentation</vt:lpstr>
      <vt:lpstr>Cadenas y Conjuntos de Caracteres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Juan Carlos Pérez Castellanos</cp:lastModifiedBy>
  <cp:revision>60</cp:revision>
  <dcterms:modified xsi:type="dcterms:W3CDTF">2020-04-10T19:11:01Z</dcterms:modified>
</cp:coreProperties>
</file>