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7" r:id="rId1"/>
  </p:sldMasterIdLst>
  <p:notesMasterIdLst>
    <p:notesMasterId r:id="rId47"/>
  </p:notesMasterIdLst>
  <p:handoutMasterIdLst>
    <p:handoutMasterId r:id="rId48"/>
  </p:handout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74F"/>
    <a:srgbClr val="29324D"/>
    <a:srgbClr val="214C61"/>
    <a:srgbClr val="224260"/>
    <a:srgbClr val="1D3953"/>
    <a:srgbClr val="1B354D"/>
    <a:srgbClr val="222252"/>
    <a:srgbClr val="2A276F"/>
    <a:srgbClr val="23205A"/>
    <a:srgbClr val="2825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48" autoAdjust="0"/>
    <p:restoredTop sz="88686" autoAdjust="0"/>
  </p:normalViewPr>
  <p:slideViewPr>
    <p:cSldViewPr snapToGrid="0" snapToObjects="1">
      <p:cViewPr varScale="1">
        <p:scale>
          <a:sx n="57" d="100"/>
          <a:sy n="57" d="100"/>
        </p:scale>
        <p:origin x="883" y="72"/>
      </p:cViewPr>
      <p:guideLst>
        <p:guide orient="horz" pos="2880"/>
        <p:guide pos="512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56" d="100"/>
          <a:sy n="56" d="100"/>
        </p:scale>
        <p:origin x="-258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7D4D26-05B3-8743-A36E-6FB2BBD397D1}" type="datetimeFigureOut">
              <a:rPr lang="en-US" smtClean="0"/>
              <a:t>5/2/2020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79216C-DD1F-D149-A005-CBD374B1CD31}" type="slidenum">
              <a:rPr lang="en-US" smtClean="0"/>
              <a:t>‹#›</a:t>
            </a:fld>
            <a:endParaRPr lang="en-US" dirty="0"/>
          </a:p>
        </p:txBody>
      </p:sp>
    </p:spTree>
    <p:extLst>
      <p:ext uri="{BB962C8B-B14F-4D97-AF65-F5344CB8AC3E}">
        <p14:creationId xmlns:p14="http://schemas.microsoft.com/office/powerpoint/2010/main" val="2587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dirty="0"/>
          </a:p>
          <a:p>
            <a:pPr lvl="1">
              <a:spcBef>
                <a:spcPts val="0"/>
              </a:spcBef>
            </a:pPr>
            <a:endParaRPr dirty="0"/>
          </a:p>
          <a:p>
            <a:pPr lvl="2">
              <a:spcBef>
                <a:spcPts val="0"/>
              </a:spcBef>
            </a:pPr>
            <a:endParaRPr dirty="0"/>
          </a:p>
          <a:p>
            <a:pPr lvl="3">
              <a:spcBef>
                <a:spcPts val="0"/>
              </a:spcBef>
            </a:pPr>
            <a:endParaRPr dirty="0"/>
          </a:p>
          <a:p>
            <a:pPr lvl="4">
              <a:spcBef>
                <a:spcPts val="0"/>
              </a:spcBef>
            </a:pPr>
            <a:endParaRPr dirty="0"/>
          </a:p>
          <a:p>
            <a:pPr lvl="5">
              <a:spcBef>
                <a:spcPts val="0"/>
              </a:spcBef>
            </a:pPr>
            <a:endParaRPr dirty="0"/>
          </a:p>
          <a:p>
            <a:pPr lvl="6">
              <a:spcBef>
                <a:spcPts val="0"/>
              </a:spcBef>
            </a:pPr>
            <a:endParaRPr dirty="0"/>
          </a:p>
          <a:p>
            <a:pPr lvl="7">
              <a:spcBef>
                <a:spcPts val="0"/>
              </a:spcBef>
            </a:pPr>
            <a:endParaRPr dirty="0"/>
          </a:p>
          <a:p>
            <a:pPr lvl="8">
              <a:spcBef>
                <a:spcPts val="0"/>
              </a:spcBef>
            </a:pPr>
            <a:endParaRPr dirty="0"/>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latin typeface="+mn-lt"/>
                <a:ea typeface="+mn-ea"/>
                <a:cs typeface="+mn-cs"/>
              </a:rPr>
              <a:t>Nota de Chuck.</a:t>
            </a:r>
            <a:r>
              <a:rPr lang="es-AR" sz="1200" kern="1200" baseline="0" dirty="0">
                <a:solidFill>
                  <a:schemeClr val="tx1"/>
                </a:solidFill>
                <a:latin typeface="+mn-lt"/>
                <a:ea typeface="+mn-ea"/>
                <a:cs typeface="+mn-cs"/>
              </a:rPr>
              <a:t> </a:t>
            </a:r>
            <a:r>
              <a:rPr lang="es-AR" sz="1200" kern="1200" dirty="0">
                <a:solidFill>
                  <a:schemeClr val="tx1"/>
                </a:solidFill>
                <a:latin typeface="+mn-lt"/>
                <a:ea typeface="+mn-ea"/>
                <a:cs typeface="+mn-cs"/>
              </a:rPr>
              <a:t>Si está usando estos materiales, puede retirar el logotipo de UM y reemplazarlo por el suyo pero, por favor, conserve el logo de CC-BY en la primera página así como también retenga la página de agradecimientos al final. </a:t>
            </a:r>
            <a:endParaRPr lang="es-ES" sz="1200" kern="1200" dirty="0">
              <a:solidFill>
                <a:schemeClr val="tx1"/>
              </a:solidFill>
              <a:latin typeface="+mn-lt"/>
              <a:ea typeface="+mn-ea"/>
              <a:cs typeface="+mn-cs"/>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2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0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2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5275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7433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2503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6799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0556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1398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5224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9148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0352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320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5973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76796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38298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850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2823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79447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47107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09115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68778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98645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3102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89870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6318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5611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32457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93189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8063904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679517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75663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1051899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7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4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135" y="5181600"/>
            <a:ext cx="13392187" cy="2336800"/>
          </a:xfrm>
          <a:prstGeom prst="rect">
            <a:avLst/>
          </a:prstGeo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760029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44258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00" y="2475702"/>
            <a:ext cx="14630400" cy="590206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112" y="4919579"/>
            <a:ext cx="13817600" cy="956288"/>
          </a:xfrm>
          <a:prstGeom prst="rect">
            <a:avLst/>
          </a:prstGeo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a:t>Click to edit Master text styles</a:t>
            </a:r>
          </a:p>
        </p:txBody>
      </p:sp>
      <p:pic>
        <p:nvPicPr>
          <p:cNvPr id="4" name="Picture 3" descr="introhtml_SC_topbar.png"/>
          <p:cNvPicPr>
            <a:picLocks noChangeAspect="1"/>
          </p:cNvPicPr>
          <p:nvPr userDrawn="1"/>
        </p:nvPicPr>
        <p:blipFill rotWithShape="1">
          <a:blip r:embed="rId2">
            <a:alphaModFix/>
            <a:extLst>
              <a:ext uri="{28A0092B-C50C-407E-A947-70E740481C1C}">
                <a14:useLocalDpi xmlns:a14="http://schemas.microsoft.com/office/drawing/2010/main" val="0"/>
              </a:ext>
            </a:extLst>
          </a:blip>
          <a:srcRect b="92428"/>
          <a:stretch/>
        </p:blipFill>
        <p:spPr>
          <a:xfrm>
            <a:off x="0" y="12096"/>
            <a:ext cx="9144000" cy="389467"/>
          </a:xfrm>
          <a:prstGeom prst="rect">
            <a:avLst/>
          </a:prstGeom>
          <a:effectLst>
            <a:outerShdw blurRad="50800" dist="38100" dir="5400000" algn="t" rotWithShape="0">
              <a:prstClr val="black">
                <a:alpha val="40000"/>
              </a:prstClr>
            </a:outerShdw>
          </a:effectLst>
        </p:spPr>
      </p:pic>
      <p:sp>
        <p:nvSpPr>
          <p:cNvPr id="5" name="TextBox 4"/>
          <p:cNvSpPr txBox="1"/>
          <p:nvPr userDrawn="1"/>
        </p:nvSpPr>
        <p:spPr>
          <a:xfrm>
            <a:off x="83918" y="52940"/>
            <a:ext cx="2586129" cy="307777"/>
          </a:xfrm>
          <a:prstGeom prst="rect">
            <a:avLst/>
          </a:prstGeom>
          <a:noFill/>
        </p:spPr>
        <p:txBody>
          <a:bodyPr wrap="square" rtlCol="0">
            <a:spAutoFit/>
          </a:bodyPr>
          <a:lstStyle/>
          <a:p>
            <a:r>
              <a:rPr lang="en-US" sz="1400" dirty="0">
                <a:solidFill>
                  <a:schemeClr val="bg1"/>
                </a:solidFill>
                <a:effectLst>
                  <a:outerShdw blurRad="50800" dist="38100" dir="2700000" algn="tl" rotWithShape="0">
                    <a:prstClr val="black">
                      <a:alpha val="40000"/>
                    </a:prstClr>
                  </a:outerShdw>
                </a:effectLst>
                <a:latin typeface="Lucida Grande"/>
                <a:cs typeface="Lucida Grande"/>
              </a:rPr>
              <a:t>LECTURE</a:t>
            </a:r>
            <a:r>
              <a:rPr lang="en-US" sz="1400" baseline="0" dirty="0">
                <a:solidFill>
                  <a:schemeClr val="bg1"/>
                </a:solidFill>
                <a:effectLst>
                  <a:outerShdw blurRad="50800" dist="38100" dir="2700000" algn="tl" rotWithShape="0">
                    <a:prstClr val="black">
                      <a:alpha val="40000"/>
                    </a:prstClr>
                  </a:outerShdw>
                </a:effectLst>
                <a:latin typeface="Lucida Grande"/>
                <a:cs typeface="Lucida Grande"/>
              </a:rPr>
              <a:t> NAME</a:t>
            </a:r>
            <a:endParaRPr lang="en-US" sz="1400" dirty="0">
              <a:solidFill>
                <a:schemeClr val="bg1"/>
              </a:solidFill>
              <a:effectLst>
                <a:outerShdw blurRad="50800" dist="38100" dir="2700000" algn="tl" rotWithShape="0">
                  <a:prstClr val="black">
                    <a:alpha val="40000"/>
                  </a:prstClr>
                </a:outerShdw>
              </a:effectLst>
              <a:latin typeface="Lucida Grande"/>
              <a:cs typeface="Lucida Grande"/>
            </a:endParaRPr>
          </a:p>
        </p:txBody>
      </p:sp>
      <p:sp>
        <p:nvSpPr>
          <p:cNvPr id="6" name="TextBox 5"/>
          <p:cNvSpPr txBox="1"/>
          <p:nvPr userDrawn="1"/>
        </p:nvSpPr>
        <p:spPr>
          <a:xfrm>
            <a:off x="7253071" y="-3374"/>
            <a:ext cx="1620762" cy="261610"/>
          </a:xfrm>
          <a:prstGeom prst="rect">
            <a:avLst/>
          </a:prstGeom>
          <a:noFill/>
        </p:spPr>
        <p:txBody>
          <a:bodyPr wrap="square" rtlCol="0">
            <a:spAutoFit/>
          </a:bodyPr>
          <a:lstStyle/>
          <a:p>
            <a:pPr marL="0" algn="ctr">
              <a:lnSpc>
                <a:spcPct val="100000"/>
              </a:lnSpc>
              <a:spcBef>
                <a:spcPts val="0"/>
              </a:spcBef>
              <a:spcAft>
                <a:spcPts val="0"/>
              </a:spcAft>
            </a:pPr>
            <a:r>
              <a:rPr lang="en-US" sz="1100" baseline="0" dirty="0">
                <a:solidFill>
                  <a:srgbClr val="FFFFFF"/>
                </a:solidFill>
                <a:effectLst>
                  <a:outerShdw blurRad="50800" dist="38100" dir="2700000" algn="tl" rotWithShape="0">
                    <a:prstClr val="black">
                      <a:alpha val="40000"/>
                    </a:prstClr>
                  </a:outerShdw>
                </a:effectLst>
              </a:rPr>
              <a:t>PYTHON FOR</a:t>
            </a:r>
          </a:p>
        </p:txBody>
      </p:sp>
      <p:sp>
        <p:nvSpPr>
          <p:cNvPr id="7" name="TextBox 6"/>
          <p:cNvSpPr txBox="1"/>
          <p:nvPr userDrawn="1"/>
        </p:nvSpPr>
        <p:spPr>
          <a:xfrm>
            <a:off x="7466609" y="126322"/>
            <a:ext cx="1203476" cy="553998"/>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aseline="0" dirty="0">
                <a:solidFill>
                  <a:srgbClr val="FFFFFF"/>
                </a:solidFill>
                <a:effectLst>
                  <a:outerShdw blurRad="50800" dist="38100" dir="2700000" algn="tl" rotWithShape="0">
                    <a:prstClr val="black">
                      <a:alpha val="40000"/>
                    </a:prstClr>
                  </a:outerShdw>
                </a:effectLst>
              </a:rPr>
              <a:t>EVERYBODY</a:t>
            </a:r>
            <a:endParaRPr lang="en-US" sz="1100" dirty="0">
              <a:solidFill>
                <a:srgbClr val="FFFFFF"/>
              </a:solidFill>
              <a:effectLst>
                <a:outerShdw blurRad="50800" dist="38100" dir="2700000" algn="tl" rotWithShape="0">
                  <a:prstClr val="black">
                    <a:alpha val="40000"/>
                  </a:prstClr>
                </a:outerShdw>
              </a:effectLst>
            </a:endParaRPr>
          </a:p>
          <a:p>
            <a:endParaRPr lang="en-US" dirty="0"/>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00" y="2133602"/>
            <a:ext cx="7179733" cy="6034617"/>
          </a:xfrm>
          <a:prstGeom prst="rect">
            <a:avLst/>
          </a:prstGeo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3467" y="2133602"/>
            <a:ext cx="7179733" cy="6034617"/>
          </a:xfrm>
          <a:prstGeom prst="rect">
            <a:avLst/>
          </a:prstGeo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00" y="2046818"/>
            <a:ext cx="7182556" cy="853017"/>
          </a:xfrm>
          <a:prstGeom prst="rect">
            <a:avLst/>
          </a:prstGeo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00" y="3232187"/>
            <a:ext cx="7182556"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7825" y="2046818"/>
            <a:ext cx="7185378" cy="853017"/>
          </a:xfrm>
          <a:prstGeom prst="rect">
            <a:avLst/>
          </a:prstGeo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7823" y="3232187"/>
            <a:ext cx="7185378"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5644" y="888975"/>
            <a:ext cx="9087556" cy="7493140"/>
          </a:xfrm>
          <a:prstGeom prst="rect">
            <a:avLst/>
          </a:prstGeo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3" y="2127365"/>
            <a:ext cx="5348112" cy="6254750"/>
          </a:xfrm>
          <a:prstGeom prst="rect">
            <a:avLst/>
          </a:prstGeo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290" y="817033"/>
            <a:ext cx="9753600" cy="5486400"/>
          </a:xfrm>
          <a:prstGeom prst="rect">
            <a:avLst/>
          </a:prstGeo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dirty="0"/>
              <a:t>Drag picture to placeholder or click icon to add</a:t>
            </a:r>
          </a:p>
        </p:txBody>
      </p:sp>
      <p:sp>
        <p:nvSpPr>
          <p:cNvPr id="4" name="Text Placeholder 3"/>
          <p:cNvSpPr>
            <a:spLocks noGrp="1"/>
          </p:cNvSpPr>
          <p:nvPr>
            <p:ph type="body" sz="half" idx="2"/>
          </p:nvPr>
        </p:nvSpPr>
        <p:spPr>
          <a:xfrm>
            <a:off x="3186290" y="7156451"/>
            <a:ext cx="9753600" cy="1073150"/>
          </a:xfrm>
          <a:prstGeom prst="rect">
            <a:avLst/>
          </a:prstGeo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1"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06" r:id="rId10"/>
    <p:sldLayoutId id="2147483705" r:id="rId11"/>
  </p:sldLayoutIdLst>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www.pythonlearn.com" TargetMode="External"/><Relationship Id="rId5" Type="http://schemas.openxmlformats.org/officeDocument/2006/relationships/hyperlink" Target="es.pythonlearn.com" TargetMode="Externa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flickr.com/photos/allan_harris/4908070612/"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flickr.com/photos/allan_harris/4908070612/"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4.jp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hyperlink" Target="http://www.youtube.com/watch?v=9eMWG3fwiEU"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hyperlink" Target="http://harrypotter.wikia.com/wiki/Salazar_Slytherin"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10.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dirty="0">
                <a:solidFill>
                  <a:srgbClr val="FFFF00"/>
                </a:solidFill>
                <a:latin typeface="Arial" charset="0"/>
                <a:ea typeface="Arial" charset="0"/>
                <a:cs typeface="Arial" charset="0"/>
                <a:sym typeface="Cabin"/>
              </a:rPr>
              <a:t>¿Por qué programar?</a:t>
            </a:r>
          </a:p>
        </p:txBody>
      </p:sp>
      <p:sp>
        <p:nvSpPr>
          <p:cNvPr id="212" name="Shape 212"/>
          <p:cNvSpPr txBox="1">
            <a:spLocks noGrp="1"/>
          </p:cNvSpPr>
          <p:nvPr>
            <p:ph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4800" dirty="0">
                <a:solidFill>
                  <a:schemeClr val="lt1"/>
                </a:solidFill>
                <a:latin typeface="Arial" charset="0"/>
                <a:ea typeface="Arial" charset="0"/>
                <a:cs typeface="Arial" charset="0"/>
                <a:sym typeface="Cabin"/>
              </a:rPr>
              <a:t>Capítulo 1</a:t>
            </a:r>
          </a:p>
        </p:txBody>
      </p:sp>
      <p:pic>
        <p:nvPicPr>
          <p:cNvPr id="214" name="Shape 214"/>
          <p:cNvPicPr preferRelativeResize="0"/>
          <p:nvPr/>
        </p:nvPicPr>
        <p:blipFill rotWithShape="1">
          <a:blip r:embed="rId3">
            <a:alphaModFix/>
          </a:blip>
          <a:srcRect/>
          <a:stretch/>
        </p:blipFill>
        <p:spPr>
          <a:xfrm>
            <a:off x="13790312" y="7363609"/>
            <a:ext cx="1968599" cy="668400"/>
          </a:xfrm>
          <a:prstGeom prst="rect">
            <a:avLst/>
          </a:prstGeom>
          <a:noFill/>
          <a:ln>
            <a:noFill/>
          </a:ln>
        </p:spPr>
      </p:pic>
      <p:pic>
        <p:nvPicPr>
          <p:cNvPr id="215" name="Shape 215"/>
          <p:cNvPicPr preferRelativeResize="0"/>
          <p:nvPr/>
        </p:nvPicPr>
        <p:blipFill rotWithShape="1">
          <a:blip r:embed="rId4">
            <a:alphaModFix/>
          </a:blip>
          <a:srcRect/>
          <a:stretch/>
        </p:blipFill>
        <p:spPr>
          <a:xfrm>
            <a:off x="635250" y="7033009"/>
            <a:ext cx="1024800" cy="1024800"/>
          </a:xfrm>
          <a:prstGeom prst="rect">
            <a:avLst/>
          </a:prstGeom>
          <a:noFill/>
          <a:ln>
            <a:noFill/>
          </a:ln>
        </p:spPr>
      </p:pic>
      <p:sp>
        <p:nvSpPr>
          <p:cNvPr id="7" name="Shape 206">
            <a:extLst>
              <a:ext uri="{FF2B5EF4-FFF2-40B4-BE49-F238E27FC236}">
                <a16:creationId xmlns:a16="http://schemas.microsoft.com/office/drawing/2014/main" id="{06FDAB96-E1E6-4424-A8C4-23221F930205}"/>
              </a:ext>
            </a:extLst>
          </p:cNvPr>
          <p:cNvSpPr txBox="1"/>
          <p:nvPr/>
        </p:nvSpPr>
        <p:spPr>
          <a:xfrm>
            <a:off x="3865625" y="6973885"/>
            <a:ext cx="7926300"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dirty="0">
                <a:solidFill>
                  <a:srgbClr val="FFFF00"/>
                </a:solidFill>
                <a:latin typeface="Arial" charset="0"/>
                <a:ea typeface="Arial" charset="0"/>
                <a:cs typeface="Arial" charset="0"/>
                <a:sym typeface="Cabin"/>
              </a:rPr>
              <a:t>Python para </a:t>
            </a:r>
            <a:r>
              <a:rPr lang="en-US" sz="3200" dirty="0" err="1">
                <a:solidFill>
                  <a:srgbClr val="FFFF00"/>
                </a:solidFill>
                <a:latin typeface="Arial" charset="0"/>
                <a:ea typeface="Arial" charset="0"/>
                <a:cs typeface="Arial" charset="0"/>
                <a:sym typeface="Cabin"/>
              </a:rPr>
              <a:t>Todos</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5" action="ppaction://hlinkfile"/>
              </a:rPr>
              <a:t>es.py4e.com</a:t>
            </a:r>
            <a:endParaRPr lang="en-US" sz="3200" u="sng" strike="noStrike" cap="none" dirty="0">
              <a:solidFill>
                <a:srgbClr val="FFFF00"/>
              </a:solidFill>
              <a:latin typeface="Arial" charset="0"/>
              <a:ea typeface="Arial" charset="0"/>
              <a:cs typeface="Arial" charset="0"/>
              <a:sym typeface="Cabin"/>
              <a:hlinkClick r:id="rId6"/>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a:solidFill>
                  <a:srgbClr val="FFFF00"/>
                </a:solidFill>
                <a:latin typeface="Arial" charset="0"/>
                <a:ea typeface="Arial" charset="0"/>
                <a:cs typeface="Arial" charset="0"/>
                <a:sym typeface="Cabin"/>
              </a:rPr>
              <a:t>Programas para H</a:t>
            </a:r>
            <a:r>
              <a:rPr lang="es-AR" sz="7600" dirty="0">
                <a:solidFill>
                  <a:srgbClr val="FFFF00"/>
                </a:solidFill>
                <a:latin typeface="Arial" charset="0"/>
                <a:ea typeface="Arial" charset="0"/>
                <a:cs typeface="Arial" charset="0"/>
                <a:sym typeface="Cabin"/>
              </a:rPr>
              <a:t>umanos</a:t>
            </a:r>
            <a:r>
              <a:rPr lang="es-AR" sz="7600" u="none" strike="noStrike" cap="none" dirty="0">
                <a:solidFill>
                  <a:srgbClr val="FFFF00"/>
                </a:solidFill>
                <a:latin typeface="Arial" charset="0"/>
                <a:ea typeface="Arial" charset="0"/>
                <a:cs typeface="Arial" charset="0"/>
                <a:sym typeface="Cabin"/>
              </a:rPr>
              <a:t>...</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6" y="2282235"/>
            <a:ext cx="6128703" cy="6432979"/>
          </a:xfrm>
          <a:prstGeom prst="rect">
            <a:avLst/>
          </a:prstGeom>
          <a:noFill/>
          <a:ln>
            <a:noFill/>
          </a:ln>
        </p:spPr>
        <p:txBody>
          <a:bodyPr lIns="0" tIns="0" rIns="0" bIns="0" anchor="ctr" anchorCtr="0">
            <a:noAutofit/>
          </a:bodyPr>
          <a:lstStyle/>
          <a:p>
            <a:pPr lvl="0">
              <a:buClr>
                <a:schemeClr val="lt1"/>
              </a:buClr>
              <a:buSzPct val="25000"/>
            </a:pPr>
            <a:r>
              <a:rPr lang="es-AR" sz="2400" dirty="0">
                <a:solidFill>
                  <a:schemeClr val="lt1"/>
                </a:solidFill>
                <a:latin typeface="Arial" charset="0"/>
                <a:ea typeface="Arial" charset="0"/>
                <a:cs typeface="Arial" charset="0"/>
                <a:sym typeface="Cabin"/>
              </a:rPr>
              <a:t>Mientras suena la música:</a:t>
            </a:r>
          </a:p>
          <a:p>
            <a:pPr marL="685800" lvl="2">
              <a:buClr>
                <a:schemeClr val="lt1"/>
              </a:buClr>
              <a:buSzPct val="25000"/>
            </a:pPr>
            <a:r>
              <a:rPr lang="es-AR" sz="2400" dirty="0">
                <a:solidFill>
                  <a:schemeClr val="lt1"/>
                </a:solidFill>
                <a:latin typeface="Arial" charset="0"/>
                <a:ea typeface="Arial" charset="0"/>
                <a:cs typeface="Arial" charset="0"/>
                <a:sym typeface="Cabin"/>
              </a:rPr>
              <a:t>Mano izquierda hacia adelante</a:t>
            </a:r>
          </a:p>
          <a:p>
            <a:pPr marL="685800" lvl="2">
              <a:buClr>
                <a:schemeClr val="lt1"/>
              </a:buClr>
              <a:buSzPct val="25000"/>
            </a:pPr>
            <a:r>
              <a:rPr lang="es-AR" sz="2400" dirty="0">
                <a:solidFill>
                  <a:schemeClr val="lt1"/>
                </a:solidFill>
                <a:latin typeface="Arial" charset="0"/>
                <a:ea typeface="Arial" charset="0"/>
                <a:cs typeface="Arial" charset="0"/>
                <a:sym typeface="Cabin"/>
              </a:rPr>
              <a:t>Mazo derecha hacia adelante</a:t>
            </a:r>
          </a:p>
          <a:p>
            <a:pPr marL="685800" lvl="2">
              <a:buClr>
                <a:schemeClr val="lt1"/>
              </a:buClr>
              <a:buSzPct val="25000"/>
            </a:pPr>
            <a:r>
              <a:rPr lang="es-AR" sz="2400" dirty="0">
                <a:solidFill>
                  <a:schemeClr val="lt1"/>
                </a:solidFill>
                <a:latin typeface="Arial" charset="0"/>
                <a:ea typeface="Arial" charset="0"/>
                <a:cs typeface="Arial" charset="0"/>
                <a:sym typeface="Cabin"/>
              </a:rPr>
              <a:t>Mano izquierda hacia atrás</a:t>
            </a:r>
          </a:p>
          <a:p>
            <a:pPr marL="685800" lvl="2">
              <a:buClr>
                <a:schemeClr val="lt1"/>
              </a:buClr>
              <a:buSzPct val="25000"/>
            </a:pPr>
            <a:r>
              <a:rPr lang="es-AR" sz="2400" dirty="0">
                <a:solidFill>
                  <a:schemeClr val="lt1"/>
                </a:solidFill>
                <a:latin typeface="Arial" charset="0"/>
                <a:ea typeface="Arial" charset="0"/>
                <a:cs typeface="Arial" charset="0"/>
                <a:sym typeface="Cabin"/>
              </a:rPr>
              <a:t>Mano derecha hacia atrás </a:t>
            </a:r>
          </a:p>
          <a:p>
            <a:pPr marL="685800" lvl="2">
              <a:buClr>
                <a:schemeClr val="lt1"/>
              </a:buClr>
              <a:buSzPct val="25000"/>
            </a:pPr>
            <a:r>
              <a:rPr lang="es-AR" sz="2400" dirty="0">
                <a:solidFill>
                  <a:schemeClr val="lt1"/>
                </a:solidFill>
                <a:latin typeface="Arial" charset="0"/>
                <a:ea typeface="Arial" charset="0"/>
                <a:cs typeface="Arial" charset="0"/>
                <a:sym typeface="Cabin"/>
              </a:rPr>
              <a:t>Mano izquierda a hombro derecho</a:t>
            </a:r>
          </a:p>
          <a:p>
            <a:pPr marL="685800" lvl="2">
              <a:buClr>
                <a:schemeClr val="lt1"/>
              </a:buClr>
              <a:buSzPct val="25000"/>
            </a:pPr>
            <a:r>
              <a:rPr lang="es-AR" sz="2400" dirty="0">
                <a:solidFill>
                  <a:schemeClr val="lt1"/>
                </a:solidFill>
                <a:latin typeface="Arial" charset="0"/>
                <a:ea typeface="Arial" charset="0"/>
                <a:cs typeface="Arial" charset="0"/>
                <a:sym typeface="Cabin"/>
              </a:rPr>
              <a:t>Mano derecha a hombro izquierdo</a:t>
            </a:r>
          </a:p>
          <a:p>
            <a:pPr marL="685800" lvl="2">
              <a:buClr>
                <a:schemeClr val="lt1"/>
              </a:buClr>
              <a:buSzPct val="25000"/>
            </a:pPr>
            <a:r>
              <a:rPr lang="es-AR" sz="2400" dirty="0">
                <a:solidFill>
                  <a:schemeClr val="lt1"/>
                </a:solidFill>
                <a:latin typeface="Arial" charset="0"/>
                <a:ea typeface="Arial" charset="0"/>
                <a:cs typeface="Arial" charset="0"/>
                <a:sym typeface="Cabin"/>
              </a:rPr>
              <a:t>Mano izquierda a la nuca</a:t>
            </a:r>
          </a:p>
          <a:p>
            <a:pPr marL="685800" lvl="2">
              <a:buClr>
                <a:schemeClr val="lt1"/>
              </a:buClr>
              <a:buSzPct val="25000"/>
            </a:pPr>
            <a:r>
              <a:rPr lang="es-AR" sz="2400" dirty="0">
                <a:solidFill>
                  <a:srgbClr val="FFFF00"/>
                </a:solidFill>
                <a:latin typeface="Arial" charset="0"/>
                <a:ea typeface="Arial" charset="0"/>
                <a:cs typeface="Arial" charset="0"/>
                <a:sym typeface="Cabin"/>
              </a:rPr>
              <a:t>Manta</a:t>
            </a:r>
            <a:r>
              <a:rPr lang="es-AR" sz="2400" dirty="0">
                <a:solidFill>
                  <a:schemeClr val="lt1"/>
                </a:solidFill>
                <a:latin typeface="Arial" charset="0"/>
                <a:ea typeface="Arial" charset="0"/>
                <a:cs typeface="Arial" charset="0"/>
                <a:sym typeface="Cabin"/>
              </a:rPr>
              <a:t> derecha a la nuca</a:t>
            </a:r>
          </a:p>
          <a:p>
            <a:pPr marL="685800" lvl="2">
              <a:buClr>
                <a:schemeClr val="lt1"/>
              </a:buClr>
              <a:buSzPct val="25000"/>
            </a:pPr>
            <a:r>
              <a:rPr lang="es-AR" sz="2400" dirty="0">
                <a:solidFill>
                  <a:schemeClr val="lt1"/>
                </a:solidFill>
                <a:latin typeface="Arial" charset="0"/>
                <a:ea typeface="Arial" charset="0"/>
                <a:cs typeface="Arial" charset="0"/>
                <a:sym typeface="Cabin"/>
              </a:rPr>
              <a:t>Mano izquierda a </a:t>
            </a:r>
            <a:r>
              <a:rPr lang="es-AR" sz="2400" dirty="0">
                <a:solidFill>
                  <a:srgbClr val="FFFF00"/>
                </a:solidFill>
                <a:latin typeface="Arial" charset="0"/>
                <a:ea typeface="Arial" charset="0"/>
                <a:cs typeface="Arial" charset="0"/>
                <a:sym typeface="Cabin"/>
              </a:rPr>
              <a:t>caldera </a:t>
            </a:r>
            <a:r>
              <a:rPr lang="es-AR" sz="2400" dirty="0">
                <a:solidFill>
                  <a:schemeClr val="lt1"/>
                </a:solidFill>
                <a:latin typeface="Arial" charset="0"/>
                <a:ea typeface="Arial" charset="0"/>
                <a:cs typeface="Arial" charset="0"/>
                <a:sym typeface="Cabin"/>
              </a:rPr>
              <a:t>derecha</a:t>
            </a:r>
          </a:p>
          <a:p>
            <a:pPr marL="685800" lvl="2">
              <a:buClr>
                <a:schemeClr val="lt1"/>
              </a:buClr>
              <a:buSzPct val="25000"/>
            </a:pPr>
            <a:r>
              <a:rPr lang="es-AR" sz="2400" dirty="0">
                <a:solidFill>
                  <a:schemeClr val="lt1"/>
                </a:solidFill>
                <a:latin typeface="Arial" charset="0"/>
                <a:ea typeface="Arial" charset="0"/>
                <a:cs typeface="Arial" charset="0"/>
                <a:sym typeface="Cabin"/>
              </a:rPr>
              <a:t>Mano derecha a </a:t>
            </a:r>
            <a:r>
              <a:rPr lang="es-AR" sz="2400" dirty="0">
                <a:solidFill>
                  <a:srgbClr val="FFFF00"/>
                </a:solidFill>
                <a:latin typeface="Arial" charset="0"/>
                <a:ea typeface="Arial" charset="0"/>
                <a:cs typeface="Arial" charset="0"/>
                <a:sym typeface="Cabin"/>
              </a:rPr>
              <a:t>caldera </a:t>
            </a:r>
            <a:r>
              <a:rPr lang="es-AR" sz="2400" dirty="0">
                <a:solidFill>
                  <a:schemeClr val="lt1"/>
                </a:solidFill>
                <a:latin typeface="Arial" charset="0"/>
                <a:ea typeface="Arial" charset="0"/>
                <a:cs typeface="Arial" charset="0"/>
                <a:sym typeface="Cabin"/>
              </a:rPr>
              <a:t>izquierda</a:t>
            </a:r>
          </a:p>
          <a:p>
            <a:pPr marL="685800" lvl="2">
              <a:buClr>
                <a:schemeClr val="lt1"/>
              </a:buClr>
              <a:buSzPct val="25000"/>
            </a:pPr>
            <a:r>
              <a:rPr lang="es-AR" sz="2400" dirty="0">
                <a:solidFill>
                  <a:schemeClr val="lt1"/>
                </a:solidFill>
                <a:latin typeface="Arial" charset="0"/>
                <a:ea typeface="Arial" charset="0"/>
                <a:cs typeface="Arial" charset="0"/>
                <a:sym typeface="Cabin"/>
              </a:rPr>
              <a:t>Mano izquierda a nalgas izquierdas</a:t>
            </a:r>
            <a:endParaRPr lang="es-AR" sz="2400" dirty="0">
              <a:solidFill>
                <a:srgbClr val="FF0000"/>
              </a:solidFill>
              <a:latin typeface="Arial" charset="0"/>
              <a:ea typeface="Arial" charset="0"/>
              <a:cs typeface="Arial" charset="0"/>
              <a:sym typeface="Cabin"/>
            </a:endParaRPr>
          </a:p>
          <a:p>
            <a:pPr marL="685800" lvl="2">
              <a:buClr>
                <a:schemeClr val="lt1"/>
              </a:buClr>
              <a:buSzPct val="25000"/>
            </a:pPr>
            <a:r>
              <a:rPr lang="es-AR" sz="2400" dirty="0">
                <a:solidFill>
                  <a:schemeClr val="lt1"/>
                </a:solidFill>
                <a:latin typeface="Arial" charset="0"/>
                <a:ea typeface="Arial" charset="0"/>
                <a:cs typeface="Arial" charset="0"/>
                <a:sym typeface="Cabin"/>
              </a:rPr>
              <a:t>Mano derecha a nalgas derechas</a:t>
            </a:r>
            <a:endParaRPr lang="es-AR" sz="2400" dirty="0">
              <a:solidFill>
                <a:srgbClr val="FF0000"/>
              </a:solidFill>
              <a:latin typeface="Arial" charset="0"/>
              <a:ea typeface="Arial" charset="0"/>
              <a:cs typeface="Arial" charset="0"/>
              <a:sym typeface="Cabin"/>
            </a:endParaRPr>
          </a:p>
          <a:p>
            <a:pPr marL="685800" lvl="2">
              <a:buClr>
                <a:schemeClr val="lt1"/>
              </a:buClr>
              <a:buSzPct val="25000"/>
            </a:pPr>
            <a:r>
              <a:rPr lang="es-AR" sz="2400" dirty="0">
                <a:solidFill>
                  <a:schemeClr val="bg1"/>
                </a:solidFill>
                <a:latin typeface="Arial" charset="0"/>
                <a:ea typeface="Arial" charset="0"/>
                <a:cs typeface="Arial" charset="0"/>
                <a:sym typeface="Cabin"/>
              </a:rPr>
              <a:t>Meneo</a:t>
            </a:r>
          </a:p>
          <a:p>
            <a:pPr marL="685800" lvl="2">
              <a:buClr>
                <a:schemeClr val="lt1"/>
              </a:buClr>
              <a:buSzPct val="25000"/>
            </a:pPr>
            <a:r>
              <a:rPr lang="es-AR" sz="2400" dirty="0">
                <a:solidFill>
                  <a:schemeClr val="bg1"/>
                </a:solidFill>
                <a:latin typeface="Arial" charset="0"/>
                <a:ea typeface="Arial" charset="0"/>
                <a:cs typeface="Arial" charset="0"/>
                <a:sym typeface="Cabin"/>
              </a:rPr>
              <a:t>Meneo</a:t>
            </a:r>
          </a:p>
          <a:p>
            <a:pPr marL="685800" lvl="2">
              <a:buClr>
                <a:schemeClr val="lt1"/>
              </a:buClr>
              <a:buSzPct val="25000"/>
            </a:pPr>
            <a:r>
              <a:rPr lang="es-AR" sz="2400" dirty="0">
                <a:solidFill>
                  <a:schemeClr val="lt1"/>
                </a:solidFill>
                <a:latin typeface="Arial" charset="0"/>
                <a:ea typeface="Arial" charset="0"/>
                <a:cs typeface="Arial" charset="0"/>
                <a:sym typeface="Cabin"/>
              </a:rPr>
              <a:t>Salto</a:t>
            </a:r>
          </a:p>
          <a:p>
            <a:pPr marL="0" marR="0" lvl="0" indent="0" algn="l" rtl="0">
              <a:lnSpc>
                <a:spcPct val="100000"/>
              </a:lnSpc>
              <a:spcBef>
                <a:spcPts val="0"/>
              </a:spcBef>
              <a:spcAft>
                <a:spcPts val="0"/>
              </a:spcAft>
              <a:buClr>
                <a:schemeClr val="lt1"/>
              </a:buClr>
              <a:buSzPct val="25000"/>
              <a:buFont typeface="Cabin"/>
              <a:buNone/>
            </a:pPr>
            <a:endParaRPr lang="es-AR" sz="2400" u="none" strike="noStrike" cap="none" dirty="0">
              <a:solidFill>
                <a:schemeClr val="lt1"/>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endParaRPr lang="es-AR" sz="2400" u="none" strike="noStrike" cap="none" dirty="0">
              <a:solidFill>
                <a:schemeClr val="lt1"/>
              </a:solidFill>
              <a:latin typeface="Arial" charset="0"/>
              <a:ea typeface="Arial" charset="0"/>
              <a:cs typeface="Arial" charset="0"/>
              <a:sym typeface="Cabin"/>
            </a:endParaRP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https://www.youtube.com/watch?v=gwWRjvwlLKg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a:solidFill>
                  <a:srgbClr val="FFFF00"/>
                </a:solidFill>
                <a:latin typeface="Arial" charset="0"/>
                <a:ea typeface="Arial" charset="0"/>
                <a:cs typeface="Arial" charset="0"/>
                <a:sym typeface="Cabin"/>
              </a:rPr>
              <a:t>Programas para Humanos...</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40777" y="2222879"/>
            <a:ext cx="5873700" cy="6432979"/>
          </a:xfrm>
          <a:prstGeom prst="rect">
            <a:avLst/>
          </a:prstGeom>
          <a:noFill/>
          <a:ln>
            <a:noFill/>
          </a:ln>
        </p:spPr>
        <p:txBody>
          <a:bodyPr lIns="0" tIns="0" rIns="0" bIns="0" anchor="ctr" anchorCtr="0">
            <a:noAutofit/>
          </a:bodyPr>
          <a:lstStyle/>
          <a:p>
            <a:pPr lvl="0">
              <a:buClr>
                <a:schemeClr val="lt1"/>
              </a:buClr>
              <a:buSzPct val="25000"/>
            </a:pPr>
            <a:r>
              <a:rPr lang="es-AR" sz="2400" dirty="0">
                <a:solidFill>
                  <a:schemeClr val="lt1"/>
                </a:solidFill>
                <a:latin typeface="Arial" charset="0"/>
                <a:ea typeface="Arial" charset="0"/>
                <a:cs typeface="Arial" charset="0"/>
                <a:sym typeface="Cabin"/>
              </a:rPr>
              <a:t>Mientras suena la música:</a:t>
            </a:r>
          </a:p>
          <a:p>
            <a:pPr marL="685800" lvl="2">
              <a:buClr>
                <a:schemeClr val="lt1"/>
              </a:buClr>
              <a:buSzPct val="25000"/>
            </a:pPr>
            <a:r>
              <a:rPr lang="es-AR" sz="2400" dirty="0">
                <a:solidFill>
                  <a:schemeClr val="lt1"/>
                </a:solidFill>
                <a:latin typeface="Arial" charset="0"/>
                <a:ea typeface="Arial" charset="0"/>
                <a:cs typeface="Arial" charset="0"/>
                <a:sym typeface="Cabin"/>
              </a:rPr>
              <a:t>Mano izquierda hacia adelante</a:t>
            </a:r>
          </a:p>
          <a:p>
            <a:pPr marL="685800" lvl="2">
              <a:buClr>
                <a:schemeClr val="lt1"/>
              </a:buClr>
              <a:buSzPct val="25000"/>
            </a:pPr>
            <a:r>
              <a:rPr lang="es-AR" sz="2400" dirty="0">
                <a:solidFill>
                  <a:schemeClr val="lt1"/>
                </a:solidFill>
                <a:latin typeface="Arial" charset="0"/>
                <a:ea typeface="Arial" charset="0"/>
                <a:cs typeface="Arial" charset="0"/>
                <a:sym typeface="Cabin"/>
              </a:rPr>
              <a:t>Mazo derecha hacia adelante</a:t>
            </a:r>
          </a:p>
          <a:p>
            <a:pPr marL="685800" lvl="2">
              <a:buClr>
                <a:schemeClr val="lt1"/>
              </a:buClr>
              <a:buSzPct val="25000"/>
            </a:pPr>
            <a:r>
              <a:rPr lang="es-AR" sz="2400" dirty="0">
                <a:solidFill>
                  <a:schemeClr val="lt1"/>
                </a:solidFill>
                <a:latin typeface="Arial" charset="0"/>
                <a:ea typeface="Arial" charset="0"/>
                <a:cs typeface="Arial" charset="0"/>
                <a:sym typeface="Cabin"/>
              </a:rPr>
              <a:t>Mano izquierda hacia atrás</a:t>
            </a:r>
          </a:p>
          <a:p>
            <a:pPr marL="685800" lvl="2">
              <a:buClr>
                <a:schemeClr val="lt1"/>
              </a:buClr>
              <a:buSzPct val="25000"/>
            </a:pPr>
            <a:r>
              <a:rPr lang="es-AR" sz="2400" dirty="0">
                <a:solidFill>
                  <a:schemeClr val="lt1"/>
                </a:solidFill>
                <a:latin typeface="Arial" charset="0"/>
                <a:ea typeface="Arial" charset="0"/>
                <a:cs typeface="Arial" charset="0"/>
                <a:sym typeface="Cabin"/>
              </a:rPr>
              <a:t>Mano derecha hacia atrás </a:t>
            </a:r>
          </a:p>
          <a:p>
            <a:pPr marL="685800" lvl="2">
              <a:buClr>
                <a:schemeClr val="lt1"/>
              </a:buClr>
              <a:buSzPct val="25000"/>
            </a:pPr>
            <a:r>
              <a:rPr lang="es-AR" sz="2400" dirty="0">
                <a:solidFill>
                  <a:schemeClr val="lt1"/>
                </a:solidFill>
                <a:latin typeface="Arial" charset="0"/>
                <a:ea typeface="Arial" charset="0"/>
                <a:cs typeface="Arial" charset="0"/>
                <a:sym typeface="Cabin"/>
              </a:rPr>
              <a:t>Mano izquierda a hombro derecho</a:t>
            </a:r>
          </a:p>
          <a:p>
            <a:pPr marL="685800" lvl="2">
              <a:buClr>
                <a:schemeClr val="lt1"/>
              </a:buClr>
              <a:buSzPct val="25000"/>
            </a:pPr>
            <a:r>
              <a:rPr lang="es-AR" sz="2400" dirty="0">
                <a:solidFill>
                  <a:schemeClr val="lt1"/>
                </a:solidFill>
                <a:latin typeface="Arial" charset="0"/>
                <a:ea typeface="Arial" charset="0"/>
                <a:cs typeface="Arial" charset="0"/>
                <a:sym typeface="Cabin"/>
              </a:rPr>
              <a:t>Mano derecha a hombro izquierdo</a:t>
            </a:r>
          </a:p>
          <a:p>
            <a:pPr marL="685800" lvl="2">
              <a:buClr>
                <a:schemeClr val="lt1"/>
              </a:buClr>
              <a:buSzPct val="25000"/>
            </a:pPr>
            <a:r>
              <a:rPr lang="es-AR" sz="2400" dirty="0">
                <a:solidFill>
                  <a:schemeClr val="lt1"/>
                </a:solidFill>
                <a:latin typeface="Arial" charset="0"/>
                <a:ea typeface="Arial" charset="0"/>
                <a:cs typeface="Arial" charset="0"/>
                <a:sym typeface="Cabin"/>
              </a:rPr>
              <a:t>Mano izquierda a la nuca</a:t>
            </a:r>
          </a:p>
          <a:p>
            <a:pPr marL="685800" lvl="2">
              <a:buClr>
                <a:schemeClr val="lt1"/>
              </a:buClr>
              <a:buSzPct val="25000"/>
            </a:pPr>
            <a:r>
              <a:rPr lang="en-US" sz="2400" dirty="0">
                <a:solidFill>
                  <a:srgbClr val="00FA00"/>
                </a:solidFill>
                <a:latin typeface="Arial" charset="0"/>
                <a:ea typeface="Arial" charset="0"/>
                <a:cs typeface="Arial" charset="0"/>
                <a:sym typeface="Cabin"/>
              </a:rPr>
              <a:t>Mano</a:t>
            </a:r>
            <a:r>
              <a:rPr lang="es-AR" sz="2400" dirty="0">
                <a:solidFill>
                  <a:schemeClr val="lt1"/>
                </a:solidFill>
                <a:latin typeface="Arial" charset="0"/>
                <a:ea typeface="Arial" charset="0"/>
                <a:cs typeface="Arial" charset="0"/>
                <a:sym typeface="Cabin"/>
              </a:rPr>
              <a:t> derecha a la nuca</a:t>
            </a:r>
          </a:p>
          <a:p>
            <a:pPr marL="685800" lvl="2">
              <a:buClr>
                <a:schemeClr val="lt1"/>
              </a:buClr>
              <a:buSzPct val="25000"/>
            </a:pPr>
            <a:r>
              <a:rPr lang="es-AR" sz="2400" dirty="0">
                <a:solidFill>
                  <a:schemeClr val="lt1"/>
                </a:solidFill>
                <a:latin typeface="Arial" charset="0"/>
                <a:ea typeface="Arial" charset="0"/>
                <a:cs typeface="Arial" charset="0"/>
                <a:sym typeface="Cabin"/>
              </a:rPr>
              <a:t>Mano izquierda a </a:t>
            </a:r>
            <a:r>
              <a:rPr lang="en-US" sz="2400" dirty="0" err="1">
                <a:solidFill>
                  <a:srgbClr val="00FA00"/>
                </a:solidFill>
                <a:latin typeface="Arial" charset="0"/>
                <a:ea typeface="Arial" charset="0"/>
                <a:cs typeface="Arial" charset="0"/>
                <a:sym typeface="Cabin"/>
              </a:rPr>
              <a:t>cadera</a:t>
            </a:r>
            <a:r>
              <a:rPr lang="es-AR" sz="2400" dirty="0">
                <a:solidFill>
                  <a:srgbClr val="FFFF00"/>
                </a:solidFill>
                <a:latin typeface="Arial" charset="0"/>
                <a:ea typeface="Arial" charset="0"/>
                <a:cs typeface="Arial" charset="0"/>
                <a:sym typeface="Cabin"/>
              </a:rPr>
              <a:t> </a:t>
            </a:r>
            <a:r>
              <a:rPr lang="es-AR" sz="2400" dirty="0">
                <a:solidFill>
                  <a:schemeClr val="lt1"/>
                </a:solidFill>
                <a:latin typeface="Arial" charset="0"/>
                <a:ea typeface="Arial" charset="0"/>
                <a:cs typeface="Arial" charset="0"/>
                <a:sym typeface="Cabin"/>
              </a:rPr>
              <a:t>derecha</a:t>
            </a:r>
          </a:p>
          <a:p>
            <a:pPr marL="685800" lvl="2">
              <a:buClr>
                <a:schemeClr val="lt1"/>
              </a:buClr>
              <a:buSzPct val="25000"/>
            </a:pPr>
            <a:r>
              <a:rPr lang="es-AR" sz="2400" dirty="0">
                <a:solidFill>
                  <a:schemeClr val="lt1"/>
                </a:solidFill>
                <a:latin typeface="Arial" charset="0"/>
                <a:ea typeface="Arial" charset="0"/>
                <a:cs typeface="Arial" charset="0"/>
                <a:sym typeface="Cabin"/>
              </a:rPr>
              <a:t>Mano derecha a </a:t>
            </a:r>
            <a:r>
              <a:rPr lang="en-US" sz="2400" dirty="0" err="1">
                <a:solidFill>
                  <a:srgbClr val="00FA00"/>
                </a:solidFill>
                <a:latin typeface="Arial" charset="0"/>
                <a:ea typeface="Arial" charset="0"/>
                <a:cs typeface="Arial" charset="0"/>
                <a:sym typeface="Cabin"/>
              </a:rPr>
              <a:t>cadera</a:t>
            </a:r>
            <a:r>
              <a:rPr lang="es-AR" sz="2400" dirty="0">
                <a:solidFill>
                  <a:srgbClr val="FFFF00"/>
                </a:solidFill>
                <a:latin typeface="Arial" charset="0"/>
                <a:ea typeface="Arial" charset="0"/>
                <a:cs typeface="Arial" charset="0"/>
                <a:sym typeface="Cabin"/>
              </a:rPr>
              <a:t> </a:t>
            </a:r>
            <a:r>
              <a:rPr lang="es-AR" sz="2400" dirty="0">
                <a:solidFill>
                  <a:schemeClr val="lt1"/>
                </a:solidFill>
                <a:latin typeface="Arial" charset="0"/>
                <a:ea typeface="Arial" charset="0"/>
                <a:cs typeface="Arial" charset="0"/>
                <a:sym typeface="Cabin"/>
              </a:rPr>
              <a:t>izquierda</a:t>
            </a:r>
          </a:p>
          <a:p>
            <a:pPr marL="685800" lvl="2">
              <a:buClr>
                <a:schemeClr val="lt1"/>
              </a:buClr>
              <a:buSzPct val="25000"/>
            </a:pPr>
            <a:r>
              <a:rPr lang="es-AR" sz="2400" dirty="0">
                <a:solidFill>
                  <a:schemeClr val="lt1"/>
                </a:solidFill>
                <a:latin typeface="Arial" charset="0"/>
                <a:ea typeface="Arial" charset="0"/>
                <a:cs typeface="Arial" charset="0"/>
                <a:sym typeface="Cabin"/>
              </a:rPr>
              <a:t>Mano izquierda a nalgas izquierdas</a:t>
            </a:r>
            <a:endParaRPr lang="es-AR" sz="2400" dirty="0">
              <a:solidFill>
                <a:srgbClr val="FF0000"/>
              </a:solidFill>
              <a:latin typeface="Arial" charset="0"/>
              <a:ea typeface="Arial" charset="0"/>
              <a:cs typeface="Arial" charset="0"/>
              <a:sym typeface="Cabin"/>
            </a:endParaRPr>
          </a:p>
          <a:p>
            <a:pPr marL="685800" lvl="2">
              <a:buClr>
                <a:schemeClr val="lt1"/>
              </a:buClr>
              <a:buSzPct val="25000"/>
            </a:pPr>
            <a:r>
              <a:rPr lang="es-AR" sz="2400" dirty="0">
                <a:solidFill>
                  <a:schemeClr val="lt1"/>
                </a:solidFill>
                <a:latin typeface="Arial" charset="0"/>
                <a:ea typeface="Arial" charset="0"/>
                <a:cs typeface="Arial" charset="0"/>
                <a:sym typeface="Cabin"/>
              </a:rPr>
              <a:t>Mano derecha a nalgas derechas</a:t>
            </a:r>
            <a:endParaRPr lang="es-AR" sz="2400" dirty="0">
              <a:solidFill>
                <a:srgbClr val="FF0000"/>
              </a:solidFill>
              <a:latin typeface="Arial" charset="0"/>
              <a:ea typeface="Arial" charset="0"/>
              <a:cs typeface="Arial" charset="0"/>
              <a:sym typeface="Cabin"/>
            </a:endParaRPr>
          </a:p>
          <a:p>
            <a:pPr marL="685800" lvl="2">
              <a:buClr>
                <a:schemeClr val="lt1"/>
              </a:buClr>
              <a:buSzPct val="25000"/>
            </a:pPr>
            <a:r>
              <a:rPr lang="es-AR" sz="2400" dirty="0">
                <a:solidFill>
                  <a:schemeClr val="bg1"/>
                </a:solidFill>
                <a:latin typeface="Arial" charset="0"/>
                <a:ea typeface="Arial" charset="0"/>
                <a:cs typeface="Arial" charset="0"/>
                <a:sym typeface="Cabin"/>
              </a:rPr>
              <a:t>Meneo</a:t>
            </a:r>
          </a:p>
          <a:p>
            <a:pPr marL="685800" lvl="2">
              <a:buClr>
                <a:schemeClr val="lt1"/>
              </a:buClr>
              <a:buSzPct val="25000"/>
            </a:pPr>
            <a:r>
              <a:rPr lang="es-AR" sz="2400" dirty="0">
                <a:solidFill>
                  <a:schemeClr val="bg1"/>
                </a:solidFill>
                <a:latin typeface="Arial" charset="0"/>
                <a:ea typeface="Arial" charset="0"/>
                <a:cs typeface="Arial" charset="0"/>
                <a:sym typeface="Cabin"/>
              </a:rPr>
              <a:t>Meneo</a:t>
            </a:r>
          </a:p>
          <a:p>
            <a:pPr marL="685800" lvl="2">
              <a:buClr>
                <a:schemeClr val="lt1"/>
              </a:buClr>
              <a:buSzPct val="25000"/>
            </a:pPr>
            <a:r>
              <a:rPr lang="es-AR" sz="2400" dirty="0">
                <a:solidFill>
                  <a:schemeClr val="lt1"/>
                </a:solidFill>
                <a:latin typeface="Arial" charset="0"/>
                <a:ea typeface="Arial" charset="0"/>
                <a:cs typeface="Arial" charset="0"/>
                <a:sym typeface="Cabin"/>
              </a:rPr>
              <a:t>Salto</a:t>
            </a:r>
          </a:p>
          <a:p>
            <a:pPr marL="0" marR="0" lvl="0" indent="0" algn="l" rtl="0">
              <a:lnSpc>
                <a:spcPct val="100000"/>
              </a:lnSpc>
              <a:spcBef>
                <a:spcPts val="0"/>
              </a:spcBef>
              <a:spcAft>
                <a:spcPts val="0"/>
              </a:spcAft>
              <a:buClr>
                <a:schemeClr val="lt1"/>
              </a:buClr>
              <a:buSzPct val="25000"/>
              <a:buFont typeface="Cabin"/>
              <a:buNone/>
            </a:pPr>
            <a:endParaRPr lang="en-US" sz="2400" u="none" strike="noStrike" cap="none" dirty="0">
              <a:solidFill>
                <a:schemeClr val="lt1"/>
              </a:solidFill>
              <a:latin typeface="Arial" charset="0"/>
              <a:ea typeface="Arial" charset="0"/>
              <a:cs typeface="Arial" charset="0"/>
              <a:sym typeface="Cabin"/>
            </a:endParaRP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https://www.youtube.com/watch?v=gwWRjvwlLKg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1952625" y="36021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El payaso persiguió al auto y el auto chocó contra la carpa y la carpa cayó sobre el payaso y el auto</a:t>
            </a:r>
          </a:p>
        </p:txBody>
      </p:sp>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a:solidFill>
                  <a:srgbClr val="FFFF00"/>
                </a:solidFill>
                <a:latin typeface="Arial" charset="0"/>
                <a:ea typeface="Arial" charset="0"/>
                <a:cs typeface="Arial" charset="0"/>
                <a:sym typeface="Cabin"/>
              </a:rPr>
              <a:t>Programas para Python...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4" name="TextBox 3"/>
          <p:cNvSpPr txBox="1"/>
          <p:nvPr/>
        </p:nvSpPr>
        <p:spPr>
          <a:xfrm>
            <a:off x="659936" y="7665396"/>
            <a:ext cx="10665099" cy="338554"/>
          </a:xfrm>
          <a:prstGeom prst="rect">
            <a:avLst/>
          </a:prstGeom>
          <a:noFill/>
        </p:spPr>
        <p:txBody>
          <a:bodyPr wrap="none" rtlCol="0">
            <a:spAutoFit/>
          </a:bodyPr>
          <a:lstStyle/>
          <a:p>
            <a:r>
              <a:rPr lang="en-US" sz="1600" dirty="0">
                <a:solidFill>
                  <a:schemeClr val="bg1"/>
                </a:solidFill>
              </a:rPr>
              <a:t>Imagen: </a:t>
            </a:r>
            <a:r>
              <a:rPr lang="en-US" sz="1600" dirty="0">
                <a:solidFill>
                  <a:schemeClr val="bg1"/>
                </a:solidFill>
                <a:hlinkClick r:id="rId4"/>
              </a:rPr>
              <a:t>https://www.flickr.com/photos/allan_harris/4908070612/</a:t>
            </a:r>
            <a:r>
              <a:rPr lang="en-US" sz="1600" dirty="0">
                <a:solidFill>
                  <a:schemeClr val="bg1"/>
                </a:solidFill>
              </a:rPr>
              <a:t> Attribution-NoDerivs 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a:solidFill>
                  <a:srgbClr val="FFFF00"/>
                </a:solidFill>
                <a:latin typeface="Arial" charset="0"/>
                <a:ea typeface="Arial" charset="0"/>
                <a:cs typeface="Arial" charset="0"/>
                <a:sym typeface="Cabin"/>
              </a:rPr>
              <a:t>Programas para Python...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7" name="TextBox 6"/>
          <p:cNvSpPr txBox="1"/>
          <p:nvPr/>
        </p:nvSpPr>
        <p:spPr>
          <a:xfrm>
            <a:off x="659936" y="7665396"/>
            <a:ext cx="10551286" cy="338554"/>
          </a:xfrm>
          <a:prstGeom prst="rect">
            <a:avLst/>
          </a:prstGeom>
          <a:noFill/>
        </p:spPr>
        <p:txBody>
          <a:bodyPr wrap="none" rtlCol="0">
            <a:spAutoFit/>
          </a:bodyPr>
          <a:lstStyle/>
          <a:p>
            <a:r>
              <a:rPr lang="en-US" sz="1600" dirty="0">
                <a:solidFill>
                  <a:schemeClr val="bg1"/>
                </a:solidFill>
              </a:rPr>
              <a:t>Imagen: </a:t>
            </a:r>
            <a:r>
              <a:rPr lang="en-US" sz="1600" dirty="0">
                <a:solidFill>
                  <a:schemeClr val="bg1"/>
                </a:solidFill>
                <a:hlinkClick r:id="rId4"/>
              </a:rPr>
              <a:t>https://www.flickr.com/photos/allan_harris/4908070612/</a:t>
            </a:r>
            <a:r>
              <a:rPr lang="en-US" sz="1600" dirty="0">
                <a:solidFill>
                  <a:schemeClr val="bg1"/>
                </a:solidFill>
              </a:rPr>
              <a:t> Attribution-NoDerivs 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574950" y="719847"/>
            <a:ext cx="10127975" cy="7529208"/>
          </a:xfrm>
          <a:prstGeom prst="rect">
            <a:avLst/>
          </a:prstGeom>
          <a:noFill/>
          <a:ln>
            <a:noFill/>
          </a:ln>
        </p:spPr>
        <p:txBody>
          <a:bodyPr lIns="0" tIns="0" rIns="0" bIns="0" anchor="ctr" anchorCtr="0">
            <a:noAutofit/>
          </a:bodyPr>
          <a:lstStyle/>
          <a:p>
            <a:pPr lvl="0">
              <a:buClr>
                <a:srgbClr val="00FF00"/>
              </a:buClr>
              <a:buSzPct val="25000"/>
            </a:pPr>
            <a:r>
              <a:rPr lang="es-ES" sz="2800" b="1" dirty="0" err="1">
                <a:solidFill>
                  <a:srgbClr val="00FF00"/>
                </a:solidFill>
                <a:latin typeface="Courier New"/>
                <a:ea typeface="Courier New"/>
                <a:cs typeface="Courier New"/>
                <a:sym typeface="Courier New"/>
              </a:rPr>
              <a:t>name</a:t>
            </a:r>
            <a:r>
              <a:rPr lang="es-ES" sz="2800" b="1" dirty="0">
                <a:solidFill>
                  <a:srgbClr val="00FF00"/>
                </a:solidFill>
                <a:latin typeface="Courier New"/>
                <a:ea typeface="Courier New"/>
                <a:cs typeface="Courier New"/>
                <a:sym typeface="Courier New"/>
              </a:rPr>
              <a:t> = input('Ingresar archivo:')</a:t>
            </a:r>
          </a:p>
          <a:p>
            <a:pPr lvl="0">
              <a:buClr>
                <a:srgbClr val="00FF00"/>
              </a:buClr>
              <a:buSzPct val="25000"/>
            </a:pPr>
            <a:r>
              <a:rPr lang="es-ES" sz="2800" b="1" dirty="0" err="1">
                <a:solidFill>
                  <a:srgbClr val="00FF00"/>
                </a:solidFill>
                <a:latin typeface="Courier New"/>
                <a:ea typeface="Courier New"/>
                <a:cs typeface="Courier New"/>
                <a:sym typeface="Courier New"/>
              </a:rPr>
              <a:t>handle</a:t>
            </a:r>
            <a:r>
              <a:rPr lang="es-ES" sz="2800" b="1" dirty="0">
                <a:solidFill>
                  <a:srgbClr val="00FF00"/>
                </a:solidFill>
                <a:latin typeface="Courier New"/>
                <a:ea typeface="Courier New"/>
                <a:cs typeface="Courier New"/>
                <a:sym typeface="Courier New"/>
              </a:rPr>
              <a:t> = open(</a:t>
            </a:r>
            <a:r>
              <a:rPr lang="es-ES" sz="2800" b="1" dirty="0" err="1">
                <a:solidFill>
                  <a:srgbClr val="00FF00"/>
                </a:solidFill>
                <a:latin typeface="Courier New"/>
                <a:ea typeface="Courier New"/>
                <a:cs typeface="Courier New"/>
                <a:sym typeface="Courier New"/>
              </a:rPr>
              <a:t>name</a:t>
            </a:r>
            <a:r>
              <a:rPr lang="es-ES" sz="2800" b="1" dirty="0">
                <a:solidFill>
                  <a:srgbClr val="00FF00"/>
                </a:solidFill>
                <a:latin typeface="Courier New"/>
                <a:ea typeface="Courier New"/>
                <a:cs typeface="Courier New"/>
                <a:sym typeface="Courier New"/>
              </a:rPr>
              <a:t>)</a:t>
            </a:r>
          </a:p>
          <a:p>
            <a:pPr lvl="0" algn="ctr"/>
            <a:endParaRPr lang="es-ES" sz="2800" b="1" dirty="0">
              <a:solidFill>
                <a:srgbClr val="00FF00"/>
              </a:solidFill>
              <a:latin typeface="Courier New"/>
              <a:ea typeface="Courier New"/>
              <a:cs typeface="Courier New"/>
              <a:sym typeface="Courier New"/>
            </a:endParaRPr>
          </a:p>
          <a:p>
            <a:pPr lvl="0">
              <a:buClr>
                <a:srgbClr val="00FF00"/>
              </a:buClr>
              <a:buSzPct val="25000"/>
            </a:pPr>
            <a:r>
              <a:rPr lang="es-ES" sz="2800" b="1" dirty="0">
                <a:solidFill>
                  <a:srgbClr val="FF00FF"/>
                </a:solidFill>
                <a:latin typeface="Courier New"/>
                <a:ea typeface="Courier New"/>
                <a:cs typeface="Courier New"/>
                <a:sym typeface="Courier New"/>
              </a:rPr>
              <a:t>conteos = </a:t>
            </a:r>
            <a:r>
              <a:rPr lang="es-ES" sz="2800" b="1" dirty="0" err="1">
                <a:solidFill>
                  <a:srgbClr val="FF00FF"/>
                </a:solidFill>
                <a:latin typeface="Courier New"/>
                <a:ea typeface="Courier New"/>
                <a:cs typeface="Courier New"/>
                <a:sym typeface="Courier New"/>
              </a:rPr>
              <a:t>dict</a:t>
            </a:r>
            <a:r>
              <a:rPr lang="es-ES" sz="2800" b="1" dirty="0">
                <a:solidFill>
                  <a:srgbClr val="FF00FF"/>
                </a:solidFill>
                <a:latin typeface="Courier New"/>
                <a:ea typeface="Courier New"/>
                <a:cs typeface="Courier New"/>
                <a:sym typeface="Courier New"/>
              </a:rPr>
              <a:t>()</a:t>
            </a:r>
          </a:p>
          <a:p>
            <a:pPr lvl="0">
              <a:buClr>
                <a:srgbClr val="00FF00"/>
              </a:buClr>
              <a:buSzPct val="25000"/>
            </a:pPr>
            <a:r>
              <a:rPr lang="es-ES" sz="2800" b="1" dirty="0" err="1">
                <a:solidFill>
                  <a:srgbClr val="FF00FF"/>
                </a:solidFill>
                <a:latin typeface="Courier New"/>
                <a:ea typeface="Courier New"/>
                <a:cs typeface="Courier New"/>
                <a:sym typeface="Courier New"/>
              </a:rPr>
              <a:t>for</a:t>
            </a:r>
            <a:r>
              <a:rPr lang="es-ES" sz="2800" b="1" dirty="0">
                <a:solidFill>
                  <a:srgbClr val="FF00FF"/>
                </a:solidFill>
                <a:latin typeface="Courier New"/>
                <a:ea typeface="Courier New"/>
                <a:cs typeface="Courier New"/>
                <a:sym typeface="Courier New"/>
              </a:rPr>
              <a:t> línea in </a:t>
            </a:r>
            <a:r>
              <a:rPr lang="es-ES" sz="2800" b="1" dirty="0" err="1">
                <a:solidFill>
                  <a:srgbClr val="FF00FF"/>
                </a:solidFill>
                <a:latin typeface="Courier New"/>
                <a:ea typeface="Courier New"/>
                <a:cs typeface="Courier New"/>
                <a:sym typeface="Courier New"/>
              </a:rPr>
              <a:t>handle</a:t>
            </a:r>
            <a:r>
              <a:rPr lang="es-ES" sz="2800" b="1" dirty="0">
                <a:solidFill>
                  <a:srgbClr val="FF00FF"/>
                </a:solidFill>
                <a:latin typeface="Courier New"/>
                <a:ea typeface="Courier New"/>
                <a:cs typeface="Courier New"/>
                <a:sym typeface="Courier New"/>
              </a:rPr>
              <a:t>:</a:t>
            </a:r>
          </a:p>
          <a:p>
            <a:pPr lvl="0">
              <a:buClr>
                <a:srgbClr val="00FF00"/>
              </a:buClr>
              <a:buSzPct val="25000"/>
            </a:pPr>
            <a:r>
              <a:rPr lang="es-ES" sz="2800" b="1" dirty="0">
                <a:solidFill>
                  <a:srgbClr val="FF00FF"/>
                </a:solidFill>
                <a:latin typeface="Courier New"/>
                <a:ea typeface="Courier New"/>
                <a:cs typeface="Courier New"/>
                <a:sym typeface="Courier New"/>
              </a:rPr>
              <a:t>    palabras = </a:t>
            </a:r>
            <a:r>
              <a:rPr lang="es-ES" sz="2800" b="1" dirty="0" err="1">
                <a:solidFill>
                  <a:srgbClr val="FF00FF"/>
                </a:solidFill>
                <a:latin typeface="Courier New"/>
                <a:ea typeface="Courier New"/>
                <a:cs typeface="Courier New"/>
                <a:sym typeface="Courier New"/>
              </a:rPr>
              <a:t>line.split</a:t>
            </a:r>
            <a:r>
              <a:rPr lang="es-ES" sz="2800" b="1" dirty="0">
                <a:solidFill>
                  <a:srgbClr val="FF00FF"/>
                </a:solidFill>
                <a:latin typeface="Courier New"/>
                <a:ea typeface="Courier New"/>
                <a:cs typeface="Courier New"/>
                <a:sym typeface="Courier New"/>
              </a:rPr>
              <a:t>()</a:t>
            </a:r>
          </a:p>
          <a:p>
            <a:pPr lvl="0">
              <a:buClr>
                <a:srgbClr val="00FF00"/>
              </a:buClr>
              <a:buSzPct val="25000"/>
            </a:pPr>
            <a:r>
              <a:rPr lang="es-ES" sz="2800" b="1" dirty="0">
                <a:solidFill>
                  <a:srgbClr val="FF00FF"/>
                </a:solidFill>
                <a:latin typeface="Courier New"/>
                <a:ea typeface="Courier New"/>
                <a:cs typeface="Courier New"/>
                <a:sym typeface="Courier New"/>
              </a:rPr>
              <a:t>    </a:t>
            </a:r>
            <a:r>
              <a:rPr lang="es-ES" sz="2800" b="1" dirty="0" err="1">
                <a:solidFill>
                  <a:srgbClr val="FF00FF"/>
                </a:solidFill>
                <a:latin typeface="Courier New"/>
                <a:ea typeface="Courier New"/>
                <a:cs typeface="Courier New"/>
                <a:sym typeface="Courier New"/>
              </a:rPr>
              <a:t>for</a:t>
            </a:r>
            <a:r>
              <a:rPr lang="es-ES" sz="2800" b="1" dirty="0">
                <a:solidFill>
                  <a:srgbClr val="FF00FF"/>
                </a:solidFill>
                <a:latin typeface="Courier New"/>
                <a:ea typeface="Courier New"/>
                <a:cs typeface="Courier New"/>
                <a:sym typeface="Courier New"/>
              </a:rPr>
              <a:t> palabra in palabras:</a:t>
            </a:r>
          </a:p>
          <a:p>
            <a:pPr lvl="0">
              <a:buClr>
                <a:srgbClr val="00FF00"/>
              </a:buClr>
              <a:buSzPct val="25000"/>
            </a:pPr>
            <a:r>
              <a:rPr lang="es-ES" sz="2800" b="1" dirty="0">
                <a:solidFill>
                  <a:srgbClr val="FF00FF"/>
                </a:solidFill>
                <a:latin typeface="Courier New"/>
                <a:ea typeface="Courier New"/>
                <a:cs typeface="Courier New"/>
                <a:sym typeface="Courier New"/>
              </a:rPr>
              <a:t>        conteos[palabra] = </a:t>
            </a:r>
            <a:r>
              <a:rPr lang="es-ES" sz="2800" b="1" dirty="0" err="1">
                <a:solidFill>
                  <a:srgbClr val="FF00FF"/>
                </a:solidFill>
                <a:latin typeface="Courier New"/>
                <a:ea typeface="Courier New"/>
                <a:cs typeface="Courier New"/>
                <a:sym typeface="Courier New"/>
              </a:rPr>
              <a:t>counts.get</a:t>
            </a:r>
            <a:r>
              <a:rPr lang="es-ES" sz="2800" b="1" dirty="0">
                <a:solidFill>
                  <a:srgbClr val="FF00FF"/>
                </a:solidFill>
                <a:latin typeface="Courier New"/>
                <a:ea typeface="Courier New"/>
                <a:cs typeface="Courier New"/>
                <a:sym typeface="Courier New"/>
              </a:rPr>
              <a:t>(palabra,0) + 1</a:t>
            </a:r>
          </a:p>
          <a:p>
            <a:pPr lvl="0">
              <a:buClr>
                <a:srgbClr val="00FF00"/>
              </a:buClr>
            </a:pPr>
            <a:endParaRPr lang="es-ES" sz="2800" b="1" dirty="0">
              <a:solidFill>
                <a:srgbClr val="00FF00"/>
              </a:solidFill>
              <a:latin typeface="Courier New"/>
              <a:ea typeface="Courier New"/>
              <a:cs typeface="Courier New"/>
              <a:sym typeface="Courier New"/>
            </a:endParaRPr>
          </a:p>
          <a:p>
            <a:pPr lvl="0">
              <a:buClr>
                <a:srgbClr val="00FF00"/>
              </a:buClr>
              <a:buSzPct val="25000"/>
            </a:pPr>
            <a:r>
              <a:rPr lang="es-ES" sz="2800" b="1" dirty="0" err="1">
                <a:solidFill>
                  <a:srgbClr val="00FFFF"/>
                </a:solidFill>
                <a:latin typeface="Courier New"/>
                <a:ea typeface="Courier New"/>
                <a:cs typeface="Courier New"/>
                <a:sym typeface="Courier New"/>
              </a:rPr>
              <a:t>bigcount</a:t>
            </a:r>
            <a:r>
              <a:rPr lang="es-ES" sz="2800" b="1" dirty="0">
                <a:solidFill>
                  <a:srgbClr val="00FFFF"/>
                </a:solidFill>
                <a:latin typeface="Courier New"/>
                <a:ea typeface="Courier New"/>
                <a:cs typeface="Courier New"/>
                <a:sym typeface="Courier New"/>
              </a:rPr>
              <a:t> = Ninguno</a:t>
            </a:r>
          </a:p>
          <a:p>
            <a:pPr lvl="0">
              <a:buClr>
                <a:srgbClr val="00FF00"/>
              </a:buClr>
              <a:buSzPct val="25000"/>
            </a:pPr>
            <a:r>
              <a:rPr lang="es-ES" sz="2800" b="1" dirty="0" err="1">
                <a:solidFill>
                  <a:srgbClr val="00FFFF"/>
                </a:solidFill>
                <a:latin typeface="Courier New"/>
                <a:ea typeface="Courier New"/>
                <a:cs typeface="Courier New"/>
                <a:sym typeface="Courier New"/>
              </a:rPr>
              <a:t>bigword</a:t>
            </a:r>
            <a:r>
              <a:rPr lang="es-ES" sz="2800" b="1" dirty="0">
                <a:solidFill>
                  <a:srgbClr val="00FFFF"/>
                </a:solidFill>
                <a:latin typeface="Courier New"/>
                <a:ea typeface="Courier New"/>
                <a:cs typeface="Courier New"/>
                <a:sym typeface="Courier New"/>
              </a:rPr>
              <a:t> = Ninguna</a:t>
            </a:r>
          </a:p>
          <a:p>
            <a:pPr lvl="0">
              <a:buClr>
                <a:srgbClr val="00FF00"/>
              </a:buClr>
              <a:buSzPct val="25000"/>
            </a:pPr>
            <a:r>
              <a:rPr lang="es-ES" sz="2800" b="1" dirty="0" err="1">
                <a:solidFill>
                  <a:srgbClr val="00FFFF"/>
                </a:solidFill>
                <a:latin typeface="Courier New"/>
                <a:ea typeface="Courier New"/>
                <a:cs typeface="Courier New"/>
                <a:sym typeface="Courier New"/>
              </a:rPr>
              <a:t>for</a:t>
            </a:r>
            <a:r>
              <a:rPr lang="es-ES" sz="2800" b="1" dirty="0">
                <a:solidFill>
                  <a:srgbClr val="00FFFF"/>
                </a:solidFill>
                <a:latin typeface="Courier New"/>
                <a:ea typeface="Courier New"/>
                <a:cs typeface="Courier New"/>
                <a:sym typeface="Courier New"/>
              </a:rPr>
              <a:t> </a:t>
            </a:r>
            <a:r>
              <a:rPr lang="es-ES" sz="2800" b="1" dirty="0" err="1">
                <a:solidFill>
                  <a:srgbClr val="00FFFF"/>
                </a:solidFill>
                <a:latin typeface="Courier New"/>
                <a:ea typeface="Courier New"/>
                <a:cs typeface="Courier New"/>
                <a:sym typeface="Courier New"/>
              </a:rPr>
              <a:t>palabra,conteo</a:t>
            </a:r>
            <a:r>
              <a:rPr lang="es-ES" sz="2800" b="1" dirty="0">
                <a:solidFill>
                  <a:srgbClr val="00FFFF"/>
                </a:solidFill>
                <a:latin typeface="Courier New"/>
                <a:ea typeface="Courier New"/>
                <a:cs typeface="Courier New"/>
                <a:sym typeface="Courier New"/>
              </a:rPr>
              <a:t> in </a:t>
            </a:r>
            <a:r>
              <a:rPr lang="es-ES" sz="2800" b="1" dirty="0" err="1">
                <a:solidFill>
                  <a:srgbClr val="00FFFF"/>
                </a:solidFill>
                <a:latin typeface="Courier New"/>
                <a:ea typeface="Courier New"/>
                <a:cs typeface="Courier New"/>
                <a:sym typeface="Courier New"/>
              </a:rPr>
              <a:t>counts.items</a:t>
            </a:r>
            <a:r>
              <a:rPr lang="es-ES" sz="2800" b="1" dirty="0">
                <a:solidFill>
                  <a:srgbClr val="00FFFF"/>
                </a:solidFill>
                <a:latin typeface="Courier New"/>
                <a:ea typeface="Courier New"/>
                <a:cs typeface="Courier New"/>
                <a:sym typeface="Courier New"/>
              </a:rPr>
              <a:t>():</a:t>
            </a:r>
          </a:p>
          <a:p>
            <a:pPr lvl="0">
              <a:buClr>
                <a:srgbClr val="00FF00"/>
              </a:buClr>
              <a:buSzPct val="25000"/>
            </a:pPr>
            <a:r>
              <a:rPr lang="es-ES" sz="2800" b="1" dirty="0">
                <a:solidFill>
                  <a:srgbClr val="00FFFF"/>
                </a:solidFill>
                <a:latin typeface="Courier New"/>
                <a:ea typeface="Courier New"/>
                <a:cs typeface="Courier New"/>
                <a:sym typeface="Courier New"/>
              </a:rPr>
              <a:t>    </a:t>
            </a:r>
            <a:r>
              <a:rPr lang="es-ES" sz="2800" b="1" dirty="0" err="1">
                <a:solidFill>
                  <a:srgbClr val="00FFFF"/>
                </a:solidFill>
                <a:latin typeface="Courier New"/>
                <a:ea typeface="Courier New"/>
                <a:cs typeface="Courier New"/>
                <a:sym typeface="Courier New"/>
              </a:rPr>
              <a:t>if</a:t>
            </a:r>
            <a:r>
              <a:rPr lang="es-ES" sz="2800" b="1" dirty="0">
                <a:solidFill>
                  <a:srgbClr val="00FFFF"/>
                </a:solidFill>
                <a:latin typeface="Courier New"/>
                <a:ea typeface="Courier New"/>
                <a:cs typeface="Courier New"/>
                <a:sym typeface="Courier New"/>
              </a:rPr>
              <a:t> </a:t>
            </a:r>
            <a:r>
              <a:rPr lang="es-ES" sz="2800" b="1" dirty="0" err="1">
                <a:solidFill>
                  <a:srgbClr val="00FFFF"/>
                </a:solidFill>
                <a:latin typeface="Courier New"/>
                <a:ea typeface="Courier New"/>
                <a:cs typeface="Courier New"/>
                <a:sym typeface="Courier New"/>
              </a:rPr>
              <a:t>bigcount</a:t>
            </a:r>
            <a:r>
              <a:rPr lang="es-ES" sz="2800" b="1" dirty="0">
                <a:solidFill>
                  <a:srgbClr val="00FFFF"/>
                </a:solidFill>
                <a:latin typeface="Courier New"/>
                <a:ea typeface="Courier New"/>
                <a:cs typeface="Courier New"/>
                <a:sym typeface="Courier New"/>
              </a:rPr>
              <a:t> </a:t>
            </a:r>
            <a:r>
              <a:rPr lang="es-ES" sz="2800" b="1" dirty="0" err="1">
                <a:solidFill>
                  <a:srgbClr val="00FFFF"/>
                </a:solidFill>
                <a:latin typeface="Courier New"/>
                <a:ea typeface="Courier New"/>
                <a:cs typeface="Courier New"/>
                <a:sym typeface="Courier New"/>
              </a:rPr>
              <a:t>is</a:t>
            </a:r>
            <a:r>
              <a:rPr lang="es-ES" sz="2800" b="1" dirty="0">
                <a:solidFill>
                  <a:srgbClr val="00FFFF"/>
                </a:solidFill>
                <a:latin typeface="Courier New"/>
                <a:ea typeface="Courier New"/>
                <a:cs typeface="Courier New"/>
                <a:sym typeface="Courier New"/>
              </a:rPr>
              <a:t> Ninguno </a:t>
            </a:r>
            <a:r>
              <a:rPr lang="es-ES" sz="2800" b="1" dirty="0" err="1">
                <a:solidFill>
                  <a:srgbClr val="00FFFF"/>
                </a:solidFill>
                <a:latin typeface="Courier New"/>
                <a:ea typeface="Courier New"/>
                <a:cs typeface="Courier New"/>
                <a:sym typeface="Courier New"/>
              </a:rPr>
              <a:t>or</a:t>
            </a:r>
            <a:r>
              <a:rPr lang="es-ES" sz="2800" b="1" dirty="0">
                <a:solidFill>
                  <a:srgbClr val="00FFFF"/>
                </a:solidFill>
                <a:latin typeface="Courier New"/>
                <a:ea typeface="Courier New"/>
                <a:cs typeface="Courier New"/>
                <a:sym typeface="Courier New"/>
              </a:rPr>
              <a:t> conteo &gt; </a:t>
            </a:r>
            <a:r>
              <a:rPr lang="es-ES" sz="2800" b="1" dirty="0" err="1">
                <a:solidFill>
                  <a:srgbClr val="00FFFF"/>
                </a:solidFill>
                <a:latin typeface="Courier New"/>
                <a:ea typeface="Courier New"/>
                <a:cs typeface="Courier New"/>
                <a:sym typeface="Courier New"/>
              </a:rPr>
              <a:t>bigcount</a:t>
            </a:r>
            <a:r>
              <a:rPr lang="es-ES" sz="2800" b="1" dirty="0">
                <a:solidFill>
                  <a:srgbClr val="00FFFF"/>
                </a:solidFill>
                <a:latin typeface="Courier New"/>
                <a:ea typeface="Courier New"/>
                <a:cs typeface="Courier New"/>
                <a:sym typeface="Courier New"/>
              </a:rPr>
              <a:t>:</a:t>
            </a:r>
          </a:p>
          <a:p>
            <a:pPr lvl="0">
              <a:buClr>
                <a:srgbClr val="00FF00"/>
              </a:buClr>
              <a:buSzPct val="25000"/>
            </a:pPr>
            <a:r>
              <a:rPr lang="es-ES" sz="2800" b="1" dirty="0">
                <a:solidFill>
                  <a:srgbClr val="00FFFF"/>
                </a:solidFill>
                <a:latin typeface="Courier New"/>
                <a:ea typeface="Courier New"/>
                <a:cs typeface="Courier New"/>
                <a:sym typeface="Courier New"/>
              </a:rPr>
              <a:t>        </a:t>
            </a:r>
            <a:r>
              <a:rPr lang="es-ES" sz="2800" b="1" dirty="0" err="1">
                <a:solidFill>
                  <a:srgbClr val="00FFFF"/>
                </a:solidFill>
                <a:latin typeface="Courier New"/>
                <a:ea typeface="Courier New"/>
                <a:cs typeface="Courier New"/>
                <a:sym typeface="Courier New"/>
              </a:rPr>
              <a:t>bigword</a:t>
            </a:r>
            <a:r>
              <a:rPr lang="es-ES" sz="2800" b="1" dirty="0">
                <a:solidFill>
                  <a:srgbClr val="00FFFF"/>
                </a:solidFill>
                <a:latin typeface="Courier New"/>
                <a:ea typeface="Courier New"/>
                <a:cs typeface="Courier New"/>
                <a:sym typeface="Courier New"/>
              </a:rPr>
              <a:t> = </a:t>
            </a:r>
            <a:r>
              <a:rPr lang="es-ES" sz="2800" b="1" dirty="0" err="1">
                <a:solidFill>
                  <a:srgbClr val="00FFFF"/>
                </a:solidFill>
                <a:latin typeface="Courier New"/>
                <a:ea typeface="Courier New"/>
                <a:cs typeface="Courier New"/>
                <a:sym typeface="Courier New"/>
              </a:rPr>
              <a:t>word</a:t>
            </a:r>
            <a:endParaRPr lang="es-ES" sz="2800" b="1" dirty="0">
              <a:solidFill>
                <a:srgbClr val="00FFFF"/>
              </a:solidFill>
              <a:latin typeface="Courier New"/>
              <a:ea typeface="Courier New"/>
              <a:cs typeface="Courier New"/>
              <a:sym typeface="Courier New"/>
            </a:endParaRPr>
          </a:p>
          <a:p>
            <a:pPr lvl="0">
              <a:buClr>
                <a:srgbClr val="00FF00"/>
              </a:buClr>
              <a:buSzPct val="25000"/>
            </a:pPr>
            <a:r>
              <a:rPr lang="es-ES" sz="2800" b="1" dirty="0">
                <a:solidFill>
                  <a:srgbClr val="00FFFF"/>
                </a:solidFill>
                <a:latin typeface="Courier New"/>
                <a:ea typeface="Courier New"/>
                <a:cs typeface="Courier New"/>
                <a:sym typeface="Courier New"/>
              </a:rPr>
              <a:t>        </a:t>
            </a:r>
            <a:r>
              <a:rPr lang="es-ES" sz="2800" b="1" dirty="0" err="1">
                <a:solidFill>
                  <a:srgbClr val="00FFFF"/>
                </a:solidFill>
                <a:latin typeface="Courier New"/>
                <a:ea typeface="Courier New"/>
                <a:cs typeface="Courier New"/>
                <a:sym typeface="Courier New"/>
              </a:rPr>
              <a:t>bigcount</a:t>
            </a:r>
            <a:r>
              <a:rPr lang="es-ES" sz="2800" b="1" dirty="0">
                <a:solidFill>
                  <a:srgbClr val="00FFFF"/>
                </a:solidFill>
                <a:latin typeface="Courier New"/>
                <a:ea typeface="Courier New"/>
                <a:cs typeface="Courier New"/>
                <a:sym typeface="Courier New"/>
              </a:rPr>
              <a:t> = </a:t>
            </a:r>
            <a:r>
              <a:rPr lang="es-ES" sz="2800" b="1" dirty="0" err="1">
                <a:solidFill>
                  <a:srgbClr val="00FFFF"/>
                </a:solidFill>
                <a:latin typeface="Courier New"/>
                <a:ea typeface="Courier New"/>
                <a:cs typeface="Courier New"/>
                <a:sym typeface="Courier New"/>
              </a:rPr>
              <a:t>count</a:t>
            </a:r>
            <a:endParaRPr lang="es-ES" sz="2800" b="1" dirty="0">
              <a:solidFill>
                <a:srgbClr val="00FFFF"/>
              </a:solidFill>
              <a:latin typeface="Courier New"/>
              <a:ea typeface="Courier New"/>
              <a:cs typeface="Courier New"/>
              <a:sym typeface="Courier New"/>
            </a:endParaRPr>
          </a:p>
          <a:p>
            <a:pPr lvl="0">
              <a:buClr>
                <a:srgbClr val="00FF00"/>
              </a:buClr>
            </a:pPr>
            <a:endParaRPr lang="es-ES" sz="2800" b="1" dirty="0">
              <a:solidFill>
                <a:srgbClr val="00FF00"/>
              </a:solidFill>
              <a:latin typeface="Courier New"/>
              <a:ea typeface="Courier New"/>
              <a:cs typeface="Courier New"/>
              <a:sym typeface="Courier New"/>
            </a:endParaRPr>
          </a:p>
          <a:p>
            <a:pPr lvl="0">
              <a:buClr>
                <a:srgbClr val="00FF00"/>
              </a:buClr>
              <a:buSzPct val="25000"/>
            </a:pPr>
            <a:r>
              <a:rPr lang="es-ES" sz="2800" b="1" dirty="0" err="1">
                <a:solidFill>
                  <a:srgbClr val="FF7F00"/>
                </a:solidFill>
                <a:latin typeface="Courier New"/>
                <a:ea typeface="Courier New"/>
                <a:cs typeface="Courier New"/>
                <a:sym typeface="Courier New"/>
              </a:rPr>
              <a:t>print</a:t>
            </a:r>
            <a:r>
              <a:rPr lang="es-ES" sz="2800" b="1" dirty="0">
                <a:solidFill>
                  <a:srgbClr val="FF7F00"/>
                </a:solidFill>
                <a:latin typeface="Courier New"/>
                <a:ea typeface="Courier New"/>
                <a:cs typeface="Courier New"/>
                <a:sym typeface="Courier New"/>
              </a:rPr>
              <a:t>(</a:t>
            </a:r>
            <a:r>
              <a:rPr lang="es-ES" sz="2800" b="1" dirty="0" err="1">
                <a:solidFill>
                  <a:srgbClr val="FF7F00"/>
                </a:solidFill>
                <a:latin typeface="Courier New"/>
                <a:ea typeface="Courier New"/>
                <a:cs typeface="Courier New"/>
                <a:sym typeface="Courier New"/>
              </a:rPr>
              <a:t>bigword</a:t>
            </a:r>
            <a:r>
              <a:rPr lang="es-ES" sz="2800" b="1" dirty="0">
                <a:solidFill>
                  <a:srgbClr val="FF7F00"/>
                </a:solidFill>
                <a:latin typeface="Courier New"/>
                <a:ea typeface="Courier New"/>
                <a:cs typeface="Courier New"/>
                <a:sym typeface="Courier New"/>
              </a:rPr>
              <a:t>, </a:t>
            </a:r>
            <a:r>
              <a:rPr lang="es-ES" sz="2800" b="1" dirty="0" err="1">
                <a:solidFill>
                  <a:srgbClr val="FF7F00"/>
                </a:solidFill>
                <a:latin typeface="Courier New"/>
                <a:ea typeface="Courier New"/>
                <a:cs typeface="Courier New"/>
                <a:sym typeface="Courier New"/>
              </a:rPr>
              <a:t>bigcount</a:t>
            </a:r>
            <a:r>
              <a:rPr lang="es-ES" sz="2800" b="1" dirty="0">
                <a:solidFill>
                  <a:srgbClr val="FF7F00"/>
                </a:solidFill>
                <a:latin typeface="Courier New"/>
                <a:ea typeface="Courier New"/>
                <a:cs typeface="Courier New"/>
                <a:sym typeface="Courier New"/>
              </a:rPr>
              <a:t>)</a:t>
            </a:r>
          </a:p>
        </p:txBody>
      </p:sp>
      <p:sp>
        <p:nvSpPr>
          <p:cNvPr id="338" name="Shape 338"/>
          <p:cNvSpPr txBox="1"/>
          <p:nvPr/>
        </p:nvSpPr>
        <p:spPr>
          <a:xfrm>
            <a:off x="10702925" y="1778000"/>
            <a:ext cx="4681454"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AR" sz="3600" dirty="0">
                <a:solidFill>
                  <a:srgbClr val="FFFF00"/>
                </a:solidFill>
                <a:latin typeface="Arial" charset="0"/>
                <a:ea typeface="Arial" charset="0"/>
                <a:cs typeface="Arial" charset="0"/>
                <a:sym typeface="Cabin"/>
              </a:rPr>
              <a:t> </a:t>
            </a:r>
            <a:r>
              <a:rPr lang="es-AR" sz="3600" u="none" strike="noStrike" cap="none" dirty="0">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s-AR" sz="3600" dirty="0">
                <a:solidFill>
                  <a:srgbClr val="FFFF00"/>
                </a:solidFill>
                <a:latin typeface="Arial" charset="0"/>
                <a:ea typeface="Arial" charset="0"/>
                <a:cs typeface="Arial" charset="0"/>
                <a:sym typeface="Cabin"/>
              </a:rPr>
              <a:t> Ingresar archivo</a:t>
            </a:r>
            <a:r>
              <a:rPr lang="es-AR" sz="3600" u="none" strike="noStrike" cap="none" dirty="0">
                <a:solidFill>
                  <a:srgbClr val="FFFF00"/>
                </a:solidFill>
                <a:latin typeface="Arial" charset="0"/>
                <a:ea typeface="Arial" charset="0"/>
                <a:cs typeface="Arial" charset="0"/>
                <a:sym typeface="Cabin"/>
              </a:rPr>
              <a:t>: </a:t>
            </a:r>
            <a:r>
              <a:rPr lang="es-AR" sz="3600" u="none" strike="noStrike" cap="none" dirty="0">
                <a:solidFill>
                  <a:schemeClr val="lt1"/>
                </a:solidFill>
                <a:latin typeface="Arial" charset="0"/>
                <a:ea typeface="Arial" charset="0"/>
                <a:cs typeface="Arial" charset="0"/>
                <a:sym typeface="Cabin"/>
              </a:rPr>
              <a:t>words.txt </a:t>
            </a:r>
            <a:r>
              <a:rPr lang="es-AR" sz="3600" dirty="0">
                <a:solidFill>
                  <a:srgbClr val="FFFF00"/>
                </a:solidFill>
                <a:latin typeface="Arial" charset="0"/>
                <a:ea typeface="Arial" charset="0"/>
                <a:cs typeface="Arial" charset="0"/>
                <a:sym typeface="Cabin"/>
              </a:rPr>
              <a:t>hasta</a:t>
            </a:r>
            <a:r>
              <a:rPr lang="es-AR" sz="3600" u="none" strike="noStrike" cap="none" dirty="0">
                <a:solidFill>
                  <a:srgbClr val="FFFF00"/>
                </a:solidFill>
                <a:latin typeface="Arial" charset="0"/>
                <a:ea typeface="Arial" charset="0"/>
                <a:cs typeface="Arial" charset="0"/>
                <a:sym typeface="Cabin"/>
              </a:rPr>
              <a:t>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AR" sz="3600" dirty="0">
                <a:solidFill>
                  <a:srgbClr val="FFFF00"/>
                </a:solidFill>
                <a:latin typeface="Arial" charset="0"/>
                <a:ea typeface="Arial" charset="0"/>
                <a:cs typeface="Arial" charset="0"/>
                <a:sym typeface="Cabin"/>
              </a:rPr>
              <a:t> </a:t>
            </a:r>
            <a:r>
              <a:rPr lang="es-AR" sz="3600" u="none" strike="noStrike" cap="none" dirty="0">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s-AR" sz="3600" dirty="0">
                <a:solidFill>
                  <a:srgbClr val="FFFF00"/>
                </a:solidFill>
                <a:latin typeface="Arial" charset="0"/>
                <a:ea typeface="Arial" charset="0"/>
                <a:cs typeface="Arial" charset="0"/>
                <a:sym typeface="Cabin"/>
              </a:rPr>
              <a:t>Ingresar archivo</a:t>
            </a:r>
            <a:r>
              <a:rPr lang="es-AR" sz="3600" u="none" strike="noStrike" cap="none" dirty="0">
                <a:solidFill>
                  <a:srgbClr val="FFFF00"/>
                </a:solidFill>
                <a:latin typeface="Arial" charset="0"/>
                <a:ea typeface="Arial" charset="0"/>
                <a:cs typeface="Arial" charset="0"/>
                <a:sym typeface="Cabin"/>
              </a:rPr>
              <a:t>: </a:t>
            </a:r>
            <a:r>
              <a:rPr lang="es-AR" sz="3600" u="none" strike="noStrike" cap="none" dirty="0">
                <a:solidFill>
                  <a:schemeClr val="lt1"/>
                </a:solidFill>
                <a:latin typeface="Arial" charset="0"/>
                <a:ea typeface="Arial" charset="0"/>
                <a:cs typeface="Arial" charset="0"/>
                <a:sym typeface="Cabin"/>
              </a:rPr>
              <a:t>clown.txt </a:t>
            </a:r>
            <a:r>
              <a:rPr lang="es-AR" sz="3600" dirty="0">
                <a:solidFill>
                  <a:srgbClr val="FFFF00"/>
                </a:solidFill>
                <a:latin typeface="Arial" charset="0"/>
                <a:ea typeface="Arial" charset="0"/>
                <a:cs typeface="Arial" charset="0"/>
                <a:sym typeface="Cabin"/>
              </a:rPr>
              <a:t> </a:t>
            </a:r>
            <a:r>
              <a:rPr lang="es-AR" sz="3600" u="none" strike="noStrike" cap="none" dirty="0">
                <a:solidFill>
                  <a:srgbClr val="FFFF00"/>
                </a:solidFill>
                <a:latin typeface="Arial" charset="0"/>
                <a:ea typeface="Arial" charset="0"/>
                <a:cs typeface="Arial" charset="0"/>
                <a:sym typeface="Cabin"/>
              </a:rPr>
              <a:t>el 7</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a:solidFill>
                  <a:srgbClr val="FFFF00"/>
                </a:solidFill>
                <a:latin typeface="Arial" charset="0"/>
                <a:ea typeface="Arial" charset="0"/>
                <a:cs typeface="Arial" charset="0"/>
                <a:sym typeface="Cabin"/>
              </a:rPr>
              <a:t>Arquitectura del Hardware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1" y="7510955"/>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http://upload.wikimedia.org/wikipedia/commons/3/3d/RaspberryPi.jpg</a:t>
            </a:r>
          </a:p>
        </p:txBody>
      </p:sp>
      <p:pic>
        <p:nvPicPr>
          <p:cNvPr id="350" name="Shape 350"/>
          <p:cNvPicPr preferRelativeResize="0"/>
          <p:nvPr/>
        </p:nvPicPr>
        <p:blipFill rotWithShape="1">
          <a:blip r:embed="rId4">
            <a:alphaModFix/>
          </a:blip>
          <a:srcRect/>
          <a:stretch/>
        </p:blipFill>
        <p:spPr>
          <a:xfrm>
            <a:off x="2894520" y="1049257"/>
            <a:ext cx="10466961" cy="6439712"/>
          </a:xfrm>
          <a:prstGeom prst="rect">
            <a:avLst/>
          </a:prstGeom>
          <a:noFill/>
          <a:ln>
            <a:noFill/>
          </a:ln>
        </p:spPr>
      </p:pic>
    </p:spTree>
    <p:extLst>
      <p:ext uri="{BB962C8B-B14F-4D97-AF65-F5344CB8AC3E}">
        <p14:creationId xmlns:p14="http://schemas.microsoft.com/office/powerpoint/2010/main" val="742163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  </a:t>
            </a:r>
            <a:r>
              <a:rPr lang="en-US" sz="3200" u="none" strike="noStrike" cap="none" dirty="0">
                <a:solidFill>
                  <a:srgbClr val="00FFFF"/>
                </a:solidFill>
                <a:latin typeface="Arial" charset="0"/>
                <a:ea typeface="Arial" charset="0"/>
                <a:cs typeface="Arial" charset="0"/>
                <a:sym typeface="Cabin"/>
              </a:rPr>
              <a:t>Software</a:t>
            </a:r>
          </a:p>
        </p:txBody>
      </p:sp>
      <p:sp>
        <p:nvSpPr>
          <p:cNvPr id="356" name="Shape 356"/>
          <p:cNvSpPr txBox="1"/>
          <p:nvPr/>
        </p:nvSpPr>
        <p:spPr>
          <a:xfrm>
            <a:off x="2832100" y="21214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a:solidFill>
                  <a:schemeClr val="lt1"/>
                </a:solidFill>
                <a:latin typeface="Arial" charset="0"/>
                <a:ea typeface="Arial" charset="0"/>
                <a:cs typeface="Arial" charset="0"/>
                <a:sym typeface="Cabin"/>
              </a:rPr>
              <a:t>Dispositivos de Entrada y Salida</a:t>
            </a:r>
          </a:p>
        </p:txBody>
      </p:sp>
      <p:sp>
        <p:nvSpPr>
          <p:cNvPr id="357" name="Shape 357"/>
          <p:cNvSpPr txBox="1"/>
          <p:nvPr/>
        </p:nvSpPr>
        <p:spPr>
          <a:xfrm>
            <a:off x="6731000" y="2223035"/>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a:solidFill>
                  <a:schemeClr val="lt1"/>
                </a:solidFill>
                <a:latin typeface="Arial" charset="0"/>
                <a:ea typeface="Arial" charset="0"/>
                <a:cs typeface="Arial" charset="0"/>
                <a:sym typeface="Cabin"/>
              </a:rPr>
              <a:t>CPU</a:t>
            </a:r>
          </a:p>
        </p:txBody>
      </p:sp>
      <p:sp>
        <p:nvSpPr>
          <p:cNvPr id="358" name="Shape 358"/>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a:solidFill>
                  <a:schemeClr val="lt1"/>
                </a:solidFill>
                <a:latin typeface="Arial" charset="0"/>
                <a:ea typeface="Arial" charset="0"/>
                <a:cs typeface="Arial" charset="0"/>
                <a:sym typeface="Cabin"/>
              </a:rPr>
              <a:t>Memoria Principal</a:t>
            </a:r>
          </a:p>
        </p:txBody>
      </p:sp>
      <p:sp>
        <p:nvSpPr>
          <p:cNvPr id="359" name="Shape 359"/>
          <p:cNvSpPr txBox="1"/>
          <p:nvPr/>
        </p:nvSpPr>
        <p:spPr>
          <a:xfrm>
            <a:off x="11264900" y="34295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a:solidFill>
                  <a:schemeClr val="lt1"/>
                </a:solidFill>
                <a:latin typeface="Arial" charset="0"/>
                <a:ea typeface="Arial" charset="0"/>
                <a:cs typeface="Arial" charset="0"/>
                <a:sym typeface="Cabin"/>
              </a:rPr>
              <a:t>Memoria Secundaria</a:t>
            </a:r>
          </a:p>
        </p:txBody>
      </p:sp>
      <p:cxnSp>
        <p:nvCxnSpPr>
          <p:cNvPr id="360" name="Shape 360"/>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0" y="1022885"/>
            <a:ext cx="2978403"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Computadora genérica</a:t>
            </a:r>
          </a:p>
        </p:txBody>
      </p:sp>
      <p:sp>
        <p:nvSpPr>
          <p:cNvPr id="366" name="Shape 366"/>
          <p:cNvSpPr/>
          <p:nvPr/>
        </p:nvSpPr>
        <p:spPr>
          <a:xfrm>
            <a:off x="9182100" y="1168935"/>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s-AR" sz="2600" u="none" strike="noStrike" cap="none" dirty="0">
                <a:solidFill>
                  <a:srgbClr val="000000"/>
                </a:solidFill>
                <a:latin typeface="Arial" charset="0"/>
                <a:ea typeface="Arial" charset="0"/>
                <a:cs typeface="Arial" charset="0"/>
                <a:sym typeface="Cabin"/>
              </a:rPr>
              <a:t>¿Qué sigue?</a:t>
            </a:r>
          </a:p>
        </p:txBody>
      </p:sp>
    </p:spTree>
    <p:extLst>
      <p:ext uri="{BB962C8B-B14F-4D97-AF65-F5344CB8AC3E}">
        <p14:creationId xmlns:p14="http://schemas.microsoft.com/office/powerpoint/2010/main" val="1612330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632178" y="705396"/>
            <a:ext cx="14991644"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400" u="none" strike="noStrike" cap="none" dirty="0">
                <a:solidFill>
                  <a:srgbClr val="FFFF00"/>
                </a:solidFill>
                <a:latin typeface="Arial" charset="0"/>
                <a:ea typeface="Arial" charset="0"/>
                <a:cs typeface="Arial" charset="0"/>
                <a:sym typeface="Cabin"/>
              </a:rPr>
              <a:t>Definiciones</a:t>
            </a:r>
          </a:p>
        </p:txBody>
      </p:sp>
      <p:sp>
        <p:nvSpPr>
          <p:cNvPr id="372" name="Shape 372"/>
          <p:cNvSpPr txBox="1">
            <a:spLocks noGrp="1"/>
          </p:cNvSpPr>
          <p:nvPr>
            <p:ph idx="1"/>
          </p:nvPr>
        </p:nvSpPr>
        <p:spPr>
          <a:xfrm>
            <a:off x="828842" y="2248254"/>
            <a:ext cx="15062200" cy="5902068"/>
          </a:xfrm>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s-AR" sz="3000" b="0" u="none" strike="noStrike" cap="none" dirty="0">
                <a:solidFill>
                  <a:srgbClr val="FFFF00"/>
                </a:solidFill>
                <a:latin typeface="Arial" charset="0"/>
                <a:ea typeface="Arial" charset="0"/>
                <a:cs typeface="Arial" charset="0"/>
                <a:sym typeface="Cabin"/>
              </a:rPr>
              <a:t>Unidad de procesamiento central (CPU): </a:t>
            </a:r>
            <a:r>
              <a:rPr lang="es-AR" sz="3000" b="0" u="none" strike="noStrike" cap="none" dirty="0">
                <a:solidFill>
                  <a:srgbClr val="FFFFFF"/>
                </a:solidFill>
                <a:latin typeface="Arial" charset="0"/>
                <a:ea typeface="Arial" charset="0"/>
                <a:cs typeface="Arial" charset="0"/>
                <a:sym typeface="Cabin"/>
              </a:rPr>
              <a:t> Ejecuta el programa</a:t>
            </a:r>
          </a:p>
          <a:p>
            <a:pPr marL="394589" marR="0" lvl="0" algn="l" rtl="0">
              <a:lnSpc>
                <a:spcPct val="100000"/>
              </a:lnSpc>
              <a:spcBef>
                <a:spcPts val="0"/>
              </a:spcBef>
              <a:spcAft>
                <a:spcPts val="0"/>
              </a:spcAft>
              <a:buClr>
                <a:srgbClr val="FFFF00"/>
              </a:buClr>
              <a:buSzPct val="100000"/>
            </a:pPr>
            <a:r>
              <a:rPr lang="es-AR" sz="3000" b="0" u="none" strike="noStrike" cap="none" dirty="0">
                <a:solidFill>
                  <a:srgbClr val="FFFFFF"/>
                </a:solidFill>
                <a:latin typeface="Arial" charset="0"/>
                <a:ea typeface="Arial" charset="0"/>
                <a:cs typeface="Arial" charset="0"/>
                <a:sym typeface="Cabin"/>
              </a:rPr>
              <a:t> – La CPU siempre se está preguntando  “qué es lo próximo</a:t>
            </a:r>
          </a:p>
          <a:p>
            <a:pPr marL="394589" marR="0" lvl="0" algn="l" rtl="0">
              <a:lnSpc>
                <a:spcPct val="100000"/>
              </a:lnSpc>
              <a:spcBef>
                <a:spcPts val="0"/>
              </a:spcBef>
              <a:spcAft>
                <a:spcPts val="0"/>
              </a:spcAft>
              <a:buClr>
                <a:srgbClr val="FFFF00"/>
              </a:buClr>
              <a:buSzPct val="100000"/>
            </a:pPr>
            <a:r>
              <a:rPr lang="es-AR" sz="3000" b="0" u="none" strike="noStrike" cap="none" dirty="0">
                <a:solidFill>
                  <a:srgbClr val="FFFFFF"/>
                </a:solidFill>
                <a:latin typeface="Arial" charset="0"/>
                <a:ea typeface="Arial" charset="0"/>
                <a:cs typeface="Arial" charset="0"/>
                <a:sym typeface="Cabin"/>
              </a:rPr>
              <a:t>que tengo que hacer. ” No así el</a:t>
            </a:r>
            <a:r>
              <a:rPr lang="es-AR" sz="3000" b="0" dirty="0">
                <a:solidFill>
                  <a:srgbClr val="FFFFFF"/>
                </a:solidFill>
                <a:latin typeface="Arial" charset="0"/>
                <a:ea typeface="Arial" charset="0"/>
                <a:cs typeface="Arial" charset="0"/>
                <a:sym typeface="Cabin"/>
              </a:rPr>
              <a:t> cerebro, muy silencioso pero, </a:t>
            </a:r>
          </a:p>
          <a:p>
            <a:pPr marL="394589" marR="0" lvl="0" algn="l" rtl="0">
              <a:lnSpc>
                <a:spcPct val="100000"/>
              </a:lnSpc>
              <a:spcBef>
                <a:spcPts val="0"/>
              </a:spcBef>
              <a:spcAft>
                <a:spcPts val="0"/>
              </a:spcAft>
              <a:buClr>
                <a:srgbClr val="FFFF00"/>
              </a:buClr>
              <a:buSzPct val="100000"/>
            </a:pPr>
            <a:r>
              <a:rPr lang="es-AR" sz="3000" b="0" dirty="0">
                <a:solidFill>
                  <a:srgbClr val="FFFFFF"/>
                </a:solidFill>
                <a:latin typeface="Arial" charset="0"/>
                <a:ea typeface="Arial" charset="0"/>
                <a:cs typeface="Arial" charset="0"/>
                <a:sym typeface="Cabin"/>
              </a:rPr>
              <a:t>al mismo tiempo, muy rápido</a:t>
            </a:r>
            <a:endParaRPr lang="es-AR" sz="3000" b="0" u="none" strike="noStrike" cap="none" dirty="0">
              <a:solidFill>
                <a:srgbClr val="FFFFFF"/>
              </a:solidFill>
              <a:latin typeface="Arial" charset="0"/>
              <a:ea typeface="Arial" charset="0"/>
              <a:cs typeface="Arial" charset="0"/>
              <a:sym typeface="Cabin"/>
            </a:endParaRPr>
          </a:p>
          <a:p>
            <a:pPr marL="749300" marR="0" lvl="0" indent="-354711" algn="l" rtl="0">
              <a:lnSpc>
                <a:spcPct val="100000"/>
              </a:lnSpc>
              <a:spcBef>
                <a:spcPts val="3500"/>
              </a:spcBef>
              <a:spcAft>
                <a:spcPts val="0"/>
              </a:spcAft>
              <a:buClr>
                <a:srgbClr val="FFFF00"/>
              </a:buClr>
              <a:buSzPct val="100000"/>
              <a:buFont typeface="Cabin"/>
              <a:buChar char="•"/>
            </a:pPr>
            <a:r>
              <a:rPr lang="es-AR" sz="3000" b="0" u="none" strike="noStrike" cap="none" dirty="0">
                <a:solidFill>
                  <a:srgbClr val="FFFF00"/>
                </a:solidFill>
                <a:latin typeface="Arial" charset="0"/>
                <a:ea typeface="Arial" charset="0"/>
                <a:cs typeface="Arial" charset="0"/>
                <a:sym typeface="Cabin"/>
              </a:rPr>
              <a:t>Dispositivos de Entrada:</a:t>
            </a:r>
            <a:r>
              <a:rPr lang="es-AR" sz="3000" b="0" u="none" strike="noStrike" cap="none" dirty="0">
                <a:solidFill>
                  <a:srgbClr val="FFFFFF"/>
                </a:solidFill>
                <a:latin typeface="Arial" charset="0"/>
                <a:ea typeface="Arial" charset="0"/>
                <a:cs typeface="Arial" charset="0"/>
                <a:sym typeface="Cabin"/>
              </a:rPr>
              <a:t>  Teclado, mouse, pantalla táctil</a:t>
            </a:r>
          </a:p>
          <a:p>
            <a:pPr marL="749300" marR="0" lvl="0" indent="-354711" algn="l" rtl="0">
              <a:lnSpc>
                <a:spcPct val="100000"/>
              </a:lnSpc>
              <a:spcBef>
                <a:spcPts val="3500"/>
              </a:spcBef>
              <a:spcAft>
                <a:spcPts val="0"/>
              </a:spcAft>
              <a:buClr>
                <a:srgbClr val="FFFF00"/>
              </a:buClr>
              <a:buSzPct val="100000"/>
              <a:buFont typeface="Cabin"/>
              <a:buChar char="•"/>
            </a:pPr>
            <a:r>
              <a:rPr lang="es-AR" sz="3000" b="0" u="none" strike="noStrike" cap="none" dirty="0">
                <a:solidFill>
                  <a:srgbClr val="FFFF00"/>
                </a:solidFill>
                <a:latin typeface="Arial" charset="0"/>
                <a:ea typeface="Arial" charset="0"/>
                <a:cs typeface="Arial" charset="0"/>
                <a:sym typeface="Cabin"/>
              </a:rPr>
              <a:t>Dispositivos de </a:t>
            </a:r>
            <a:r>
              <a:rPr lang="es-AR" sz="3000" b="0" dirty="0">
                <a:solidFill>
                  <a:srgbClr val="FFFF00"/>
                </a:solidFill>
                <a:latin typeface="Arial" charset="0"/>
                <a:ea typeface="Arial" charset="0"/>
                <a:cs typeface="Arial" charset="0"/>
                <a:sym typeface="Cabin"/>
              </a:rPr>
              <a:t>S</a:t>
            </a:r>
            <a:r>
              <a:rPr lang="es-AR" sz="3000" b="0" u="none" strike="noStrike" cap="none" dirty="0">
                <a:solidFill>
                  <a:srgbClr val="FFFF00"/>
                </a:solidFill>
                <a:latin typeface="Arial" charset="0"/>
                <a:ea typeface="Arial" charset="0"/>
                <a:cs typeface="Arial" charset="0"/>
                <a:sym typeface="Cabin"/>
              </a:rPr>
              <a:t>alida: </a:t>
            </a:r>
            <a:r>
              <a:rPr lang="es-AR" sz="3000" b="0" u="none" strike="noStrike" cap="none" dirty="0">
                <a:solidFill>
                  <a:srgbClr val="FFFFFF"/>
                </a:solidFill>
                <a:latin typeface="Arial" charset="0"/>
                <a:ea typeface="Arial" charset="0"/>
                <a:cs typeface="Arial" charset="0"/>
                <a:sym typeface="Cabin"/>
              </a:rPr>
              <a:t> Monitor, parlantes, impresora, grabadora de DVD</a:t>
            </a:r>
          </a:p>
          <a:p>
            <a:pPr marL="749300" marR="0" lvl="0" indent="-354711" algn="l" rtl="0">
              <a:lnSpc>
                <a:spcPct val="100000"/>
              </a:lnSpc>
              <a:spcBef>
                <a:spcPts val="3500"/>
              </a:spcBef>
              <a:spcAft>
                <a:spcPts val="0"/>
              </a:spcAft>
              <a:buClr>
                <a:srgbClr val="FFFF00"/>
              </a:buClr>
              <a:buSzPct val="100000"/>
              <a:buFont typeface="Cabin"/>
              <a:buChar char="•"/>
            </a:pPr>
            <a:r>
              <a:rPr lang="es-AR" sz="3000" b="0" u="none" strike="noStrike" cap="none" dirty="0">
                <a:solidFill>
                  <a:srgbClr val="FFFF00"/>
                </a:solidFill>
                <a:latin typeface="Arial" charset="0"/>
                <a:ea typeface="Arial" charset="0"/>
                <a:cs typeface="Arial" charset="0"/>
                <a:sym typeface="Cabin"/>
              </a:rPr>
              <a:t>Memoria Principal: </a:t>
            </a:r>
            <a:r>
              <a:rPr lang="es-AR" sz="3000" b="0" u="none" strike="noStrike" cap="none" dirty="0">
                <a:solidFill>
                  <a:srgbClr val="FFFFFF"/>
                </a:solidFill>
                <a:latin typeface="Arial" charset="0"/>
                <a:ea typeface="Arial" charset="0"/>
                <a:cs typeface="Arial" charset="0"/>
                <a:sym typeface="Cabin"/>
              </a:rPr>
              <a:t> Almacenamiento pequeño y temporario pero rápido –que se pierde al reiniciar– se la conoce como RAM</a:t>
            </a:r>
          </a:p>
          <a:p>
            <a:pPr marL="749300" marR="0" lvl="0" indent="-354711" algn="l" rtl="0">
              <a:lnSpc>
                <a:spcPct val="100000"/>
              </a:lnSpc>
              <a:spcBef>
                <a:spcPts val="3500"/>
              </a:spcBef>
              <a:spcAft>
                <a:spcPts val="0"/>
              </a:spcAft>
              <a:buClr>
                <a:srgbClr val="FFFF00"/>
              </a:buClr>
              <a:buSzPct val="100000"/>
              <a:buFont typeface="Cabin"/>
              <a:buChar char="•"/>
            </a:pPr>
            <a:r>
              <a:rPr lang="es-AR" sz="3000" b="0" u="none" strike="noStrike" cap="none" dirty="0">
                <a:solidFill>
                  <a:srgbClr val="FFFF00"/>
                </a:solidFill>
                <a:latin typeface="Arial" charset="0"/>
                <a:ea typeface="Arial" charset="0"/>
                <a:cs typeface="Arial" charset="0"/>
                <a:sym typeface="Cabin"/>
              </a:rPr>
              <a:t>Memoria Secundaria:</a:t>
            </a:r>
            <a:r>
              <a:rPr lang="es-AR" sz="3000" b="0" u="none" strike="noStrike" cap="none" dirty="0">
                <a:solidFill>
                  <a:srgbClr val="FFFFFF"/>
                </a:solidFill>
                <a:latin typeface="Arial" charset="0"/>
                <a:ea typeface="Arial" charset="0"/>
                <a:cs typeface="Arial" charset="0"/>
                <a:sym typeface="Cabin"/>
              </a:rPr>
              <a:t>  Almacenamiento permanente y grande pero más lento – la información permanec</a:t>
            </a:r>
            <a:r>
              <a:rPr lang="es-AR" sz="3000" b="0" dirty="0">
                <a:solidFill>
                  <a:srgbClr val="FFFFFF"/>
                </a:solidFill>
                <a:latin typeface="Arial" charset="0"/>
                <a:ea typeface="Arial" charset="0"/>
                <a:cs typeface="Arial" charset="0"/>
                <a:sym typeface="Cabin"/>
              </a:rPr>
              <a:t>e hasta que se la elimina– unidad de disco, tarjeta de memoria</a:t>
            </a:r>
            <a:endParaRPr lang="es-AR" sz="3000" b="0" u="none" strike="noStrike" cap="none" dirty="0">
              <a:solidFill>
                <a:srgbClr val="FFFFFF"/>
              </a:solidFill>
              <a:latin typeface="Arial" charset="0"/>
              <a:ea typeface="Arial" charset="0"/>
              <a:cs typeface="Arial" charset="0"/>
              <a:sym typeface="Cabin"/>
            </a:endParaRPr>
          </a:p>
        </p:txBody>
      </p:sp>
      <p:pic>
        <p:nvPicPr>
          <p:cNvPr id="373" name="Shape 373"/>
          <p:cNvPicPr preferRelativeResize="0"/>
          <p:nvPr/>
        </p:nvPicPr>
        <p:blipFill rotWithShape="1">
          <a:blip r:embed="rId3">
            <a:alphaModFix/>
          </a:blip>
          <a:srcRect/>
          <a:stretch/>
        </p:blipFill>
        <p:spPr>
          <a:xfrm>
            <a:off x="12674600" y="2556111"/>
            <a:ext cx="2006600" cy="1995486"/>
          </a:xfrm>
          <a:prstGeom prst="rect">
            <a:avLst/>
          </a:prstGeom>
          <a:noFill/>
          <a:ln>
            <a:noFill/>
          </a:ln>
        </p:spPr>
      </p:pic>
      <p:sp>
        <p:nvSpPr>
          <p:cNvPr id="374" name="Shape 374"/>
          <p:cNvSpPr/>
          <p:nvPr/>
        </p:nvSpPr>
        <p:spPr>
          <a:xfrm>
            <a:off x="14071600" y="2100500"/>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dirty="0">
                <a:solidFill>
                  <a:srgbClr val="000000"/>
                </a:solidFill>
                <a:latin typeface="Arial" charset="0"/>
                <a:ea typeface="Arial" charset="0"/>
                <a:cs typeface="Arial" charset="0"/>
                <a:sym typeface="Cabin"/>
              </a:rPr>
              <a:t>¿Qué sigue?</a:t>
            </a:r>
          </a:p>
        </p:txBody>
      </p:sp>
    </p:spTree>
    <p:extLst>
      <p:ext uri="{BB962C8B-B14F-4D97-AF65-F5344CB8AC3E}">
        <p14:creationId xmlns:p14="http://schemas.microsoft.com/office/powerpoint/2010/main" val="1391817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a:solidFill>
                  <a:schemeClr val="lt1"/>
                </a:solidFill>
                <a:latin typeface="Arial" charset="0"/>
                <a:ea typeface="Arial" charset="0"/>
                <a:cs typeface="Arial" charset="0"/>
                <a:sym typeface="Cabin"/>
              </a:rPr>
              <a:t>Dispositivos de Entrada y Salida</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CPU</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a:solidFill>
                  <a:schemeClr val="lt1"/>
                </a:solidFill>
                <a:latin typeface="Arial" charset="0"/>
                <a:ea typeface="Arial" charset="0"/>
                <a:cs typeface="Arial" charset="0"/>
                <a:sym typeface="Cabin"/>
              </a:rPr>
              <a:t>Memoria Principal</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dirty="0">
                <a:solidFill>
                  <a:schemeClr val="lt1"/>
                </a:solidFill>
                <a:latin typeface="Arial" charset="0"/>
                <a:ea typeface="Arial" charset="0"/>
                <a:cs typeface="Arial" charset="0"/>
                <a:sym typeface="Cabin"/>
              </a:rPr>
              <a:t>Memoria Secundaria</a:t>
            </a:r>
            <a:endParaRPr lang="es-AR" sz="3200" u="none" strike="noStrike" cap="none" dirty="0">
              <a:solidFill>
                <a:schemeClr val="lt1"/>
              </a:solidFill>
              <a:latin typeface="Arial" charset="0"/>
              <a:ea typeface="Arial" charset="0"/>
              <a:cs typeface="Arial" charset="0"/>
              <a:sym typeface="Cabin"/>
            </a:endParaRP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0" y="964520"/>
            <a:ext cx="2817981"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Computadora genérica</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s-AR" sz="2600" dirty="0">
                <a:latin typeface="Arial" charset="0"/>
                <a:ea typeface="Arial" charset="0"/>
                <a:cs typeface="Arial" charset="0"/>
                <a:sym typeface="Cabin"/>
              </a:rPr>
              <a:t>¿Qué sigue</a:t>
            </a:r>
            <a:r>
              <a:rPr lang="es-AR" sz="2600" u="none" strike="noStrike" cap="none" dirty="0">
                <a:solidFill>
                  <a:srgbClr val="000000"/>
                </a:solidFill>
                <a:latin typeface="Arial" charset="0"/>
                <a:ea typeface="Arial" charset="0"/>
                <a:cs typeface="Arial" charset="0"/>
                <a:sym typeface="Cabin"/>
              </a:rPr>
              <a:t>?</a:t>
            </a:r>
          </a:p>
        </p:txBody>
      </p:sp>
      <p:pic>
        <p:nvPicPr>
          <p:cNvPr id="391" name="Shape 391"/>
          <p:cNvPicPr preferRelativeResize="0"/>
          <p:nvPr/>
        </p:nvPicPr>
        <p:blipFill rotWithShape="1">
          <a:blip r:embed="rId4">
            <a:alphaModFix/>
          </a:blip>
          <a:srcRect/>
          <a:stretch/>
        </p:blipFill>
        <p:spPr>
          <a:xfrm>
            <a:off x="6836091" y="5227910"/>
            <a:ext cx="457200" cy="649286"/>
          </a:xfrm>
          <a:prstGeom prst="rect">
            <a:avLst/>
          </a:prstGeom>
          <a:noFill/>
          <a:ln>
            <a:noFill/>
          </a:ln>
        </p:spPr>
      </p:pic>
      <p:sp>
        <p:nvSpPr>
          <p:cNvPr id="392" name="Shape 392"/>
          <p:cNvSpPr/>
          <p:nvPr/>
        </p:nvSpPr>
        <p:spPr>
          <a:xfrm>
            <a:off x="7670800" y="4234770"/>
            <a:ext cx="2768599" cy="1270000"/>
          </a:xfrm>
          <a:prstGeom prst="wedgeEllipseCallout">
            <a:avLst>
              <a:gd name="adj1" fmla="val -17963"/>
              <a:gd name="adj2" fmla="val 84303"/>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2600" u="none" strike="noStrike" cap="none" dirty="0">
                <a:solidFill>
                  <a:srgbClr val="00FF00"/>
                </a:solidFill>
                <a:latin typeface="Arial" charset="0"/>
                <a:ea typeface="Arial" charset="0"/>
                <a:cs typeface="Arial" charset="0"/>
                <a:sym typeface="Cabin"/>
              </a:rPr>
              <a:t>if x&lt; 3: imprimir</a:t>
            </a:r>
          </a:p>
        </p:txBody>
      </p:sp>
    </p:spTree>
    <p:extLst>
      <p:ext uri="{BB962C8B-B14F-4D97-AF65-F5344CB8AC3E}">
        <p14:creationId xmlns:p14="http://schemas.microsoft.com/office/powerpoint/2010/main" val="1063102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rtl="0">
              <a:lnSpc>
                <a:spcPct val="100000"/>
              </a:lnSpc>
              <a:spcBef>
                <a:spcPts val="0"/>
              </a:spcBef>
              <a:spcAft>
                <a:spcPts val="0"/>
              </a:spcAft>
              <a:buClr>
                <a:srgbClr val="00FF00"/>
              </a:buClr>
              <a:buSzPct val="25000"/>
              <a:buFont typeface="Cabin"/>
              <a:buNone/>
            </a:pPr>
            <a:r>
              <a:rPr lang="es-AR" sz="6000" u="none" strike="noStrike" cap="none" dirty="0">
                <a:solidFill>
                  <a:srgbClr val="FFFF00"/>
                </a:solidFill>
                <a:latin typeface="Arial" charset="0"/>
                <a:ea typeface="Arial" charset="0"/>
                <a:cs typeface="Arial" charset="0"/>
                <a:sym typeface="Cabin"/>
              </a:rPr>
              <a:t>Las computadoras quieren ser útiles...</a:t>
            </a:r>
          </a:p>
        </p:txBody>
      </p:sp>
      <p:sp>
        <p:nvSpPr>
          <p:cNvPr id="221" name="Shape 221"/>
          <p:cNvSpPr txBox="1">
            <a:spLocks noGrp="1"/>
          </p:cNvSpPr>
          <p:nvPr>
            <p:ph idx="1"/>
          </p:nvPr>
        </p:nvSpPr>
        <p:spPr>
          <a:xfrm>
            <a:off x="812800" y="1909500"/>
            <a:ext cx="8564664"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s-AR" sz="3200" b="0" u="none" strike="noStrike" cap="none" dirty="0">
                <a:solidFill>
                  <a:schemeClr val="lt1"/>
                </a:solidFill>
                <a:latin typeface="Arial" charset="0"/>
                <a:ea typeface="Arial" charset="0"/>
                <a:cs typeface="Arial" charset="0"/>
                <a:sym typeface="Cabin"/>
              </a:rPr>
              <a:t>Las computadoras se construyen con un solo propósito: hacer las cosas por nosotros</a:t>
            </a:r>
          </a:p>
          <a:p>
            <a:pPr marL="749300" marR="0" lvl="0" indent="-345694" algn="l" rtl="0">
              <a:lnSpc>
                <a:spcPct val="100000"/>
              </a:lnSpc>
              <a:spcBef>
                <a:spcPts val="3500"/>
              </a:spcBef>
              <a:spcAft>
                <a:spcPts val="0"/>
              </a:spcAft>
              <a:buClr>
                <a:schemeClr val="lt1"/>
              </a:buClr>
              <a:buSzPct val="100000"/>
              <a:buFont typeface="Cabin"/>
              <a:buChar char="•"/>
            </a:pPr>
            <a:r>
              <a:rPr lang="es-AR" sz="3200" b="0" dirty="0">
                <a:solidFill>
                  <a:schemeClr val="lt1"/>
                </a:solidFill>
                <a:latin typeface="Arial" charset="0"/>
                <a:ea typeface="Arial" charset="0"/>
                <a:cs typeface="Arial" charset="0"/>
                <a:sym typeface="Cabin"/>
              </a:rPr>
              <a:t>Pero, necesitamos hablar su idioma para describirles qué queremos que realicen</a:t>
            </a:r>
            <a:endParaRPr lang="es-AR" sz="3200" b="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s-AR" sz="3200" b="0" u="none" strike="noStrike" cap="none" dirty="0">
                <a:solidFill>
                  <a:schemeClr val="lt1"/>
                </a:solidFill>
                <a:latin typeface="Arial" charset="0"/>
                <a:ea typeface="Arial" charset="0"/>
                <a:cs typeface="Arial" charset="0"/>
                <a:sym typeface="Cabin"/>
              </a:rPr>
              <a:t>Para los usuarios es una tarea sencilla. Otra persona</a:t>
            </a:r>
            <a:r>
              <a:rPr lang="es-AR" sz="3200" b="0" dirty="0">
                <a:solidFill>
                  <a:schemeClr val="lt1"/>
                </a:solidFill>
                <a:latin typeface="Arial" charset="0"/>
                <a:ea typeface="Arial" charset="0"/>
                <a:cs typeface="Arial" charset="0"/>
                <a:sym typeface="Cabin"/>
              </a:rPr>
              <a:t> ya ingresó distintos programas (instrucciones) en la computadora y los usuarios solo tienen que elegir los que desean usar</a:t>
            </a:r>
            <a:endParaRPr lang="es-AR" sz="3200" b="0" u="none" strike="noStrike" cap="none" dirty="0">
              <a:solidFill>
                <a:schemeClr val="lt1"/>
              </a:solidFill>
              <a:latin typeface="Arial" charset="0"/>
              <a:ea typeface="Arial" charset="0"/>
              <a:cs typeface="Arial" charset="0"/>
              <a:sym typeface="Cabin"/>
            </a:endParaRP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lang="es-AR" dirty="0"/>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lvl="0" algn="ctr">
              <a:buClr>
                <a:srgbClr val="000000"/>
              </a:buClr>
              <a:buSzPct val="25000"/>
            </a:pPr>
            <a:r>
              <a:rPr lang="es-AR" sz="2800" dirty="0">
                <a:latin typeface="Arial" charset="0"/>
                <a:ea typeface="Arial" charset="0"/>
                <a:cs typeface="Arial" charset="0"/>
                <a:sym typeface="Cabin"/>
              </a:rPr>
              <a:t>¿Qué sigue?</a:t>
            </a:r>
            <a:endParaRPr lang="es-AR" sz="2800" u="none" strike="noStrike" cap="none" dirty="0">
              <a:solidFill>
                <a:srgbClr val="000000"/>
              </a:solidFill>
              <a:latin typeface="Arial" charset="0"/>
              <a:ea typeface="Arial" charset="0"/>
              <a:cs typeface="Arial" charset="0"/>
              <a:sym typeface="Cabin"/>
            </a:endParaRP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lvl="0" algn="ctr">
              <a:buClr>
                <a:srgbClr val="000000"/>
              </a:buClr>
              <a:buSzPct val="25000"/>
            </a:pPr>
            <a:r>
              <a:rPr lang="es-AR" sz="2800" dirty="0">
                <a:latin typeface="Arial" charset="0"/>
                <a:ea typeface="Arial" charset="0"/>
                <a:cs typeface="Arial" charset="0"/>
                <a:sym typeface="Cabin"/>
              </a:rPr>
              <a:t>¿Qué sigue?</a:t>
            </a:r>
            <a:endParaRPr lang="es-AR" sz="2600" u="none" strike="noStrike" cap="none" dirty="0">
              <a:solidFill>
                <a:srgbClr val="000000"/>
              </a:solidFill>
              <a:latin typeface="Arial" charset="0"/>
              <a:ea typeface="Arial" charset="0"/>
              <a:cs typeface="Arial" charset="0"/>
              <a:sym typeface="Cabin"/>
            </a:endParaRP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lvl="0" algn="ctr">
              <a:buClr>
                <a:srgbClr val="000000"/>
              </a:buClr>
              <a:buSzPct val="25000"/>
            </a:pPr>
            <a:r>
              <a:rPr lang="es-AR" sz="2800" dirty="0">
                <a:latin typeface="Arial" charset="0"/>
                <a:ea typeface="Arial" charset="0"/>
                <a:cs typeface="Arial" charset="0"/>
                <a:sym typeface="Cabin"/>
              </a:rPr>
              <a:t>¿Qué sigue?</a:t>
            </a:r>
            <a:endParaRPr lang="es-AR" sz="2600" u="none" strike="noStrike" cap="none" dirty="0">
              <a:solidFill>
                <a:srgbClr val="000000"/>
              </a:solidFill>
              <a:latin typeface="Arial" charset="0"/>
              <a:ea typeface="Arial" charset="0"/>
              <a:cs typeface="Arial" charset="0"/>
              <a:sym typeface="Cabin"/>
            </a:endParaRP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lvl="0" algn="ctr">
              <a:buClr>
                <a:srgbClr val="000000"/>
              </a:buClr>
              <a:buSzPct val="25000"/>
            </a:pPr>
            <a:r>
              <a:rPr lang="es-AR" sz="2800" dirty="0">
                <a:latin typeface="Arial" charset="0"/>
                <a:ea typeface="Arial" charset="0"/>
                <a:cs typeface="Arial" charset="0"/>
                <a:sym typeface="Cabin"/>
              </a:rPr>
              <a:t>¿Qué sigue?</a:t>
            </a:r>
            <a:endParaRPr lang="es-AR" sz="2600" u="none" strike="noStrike" cap="none" dirty="0">
              <a:solidFill>
                <a:srgbClr val="000000"/>
              </a:solidFill>
              <a:latin typeface="Arial" charset="0"/>
              <a:ea typeface="Arial" charset="0"/>
              <a:cs typeface="Arial" charset="0"/>
              <a:sym typeface="Cabin"/>
            </a:endParaRP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lvl="0" algn="ctr">
              <a:buClr>
                <a:srgbClr val="000000"/>
              </a:buClr>
              <a:buSzPct val="25000"/>
            </a:pPr>
            <a:r>
              <a:rPr lang="es-AR" sz="2800" dirty="0">
                <a:latin typeface="Arial" charset="0"/>
                <a:ea typeface="Arial" charset="0"/>
                <a:cs typeface="Arial" charset="0"/>
                <a:sym typeface="Cabin"/>
              </a:rPr>
              <a:t>¿Qué sigue?</a:t>
            </a:r>
            <a:endParaRPr lang="es-AR" sz="2600" u="none" strike="noStrike" cap="none" dirty="0">
              <a:solidFill>
                <a:srgbClr val="000000"/>
              </a:solidFill>
              <a:latin typeface="Arial" charset="0"/>
              <a:ea typeface="Arial" charset="0"/>
              <a:cs typeface="Arial" charset="0"/>
              <a:sym typeface="Cabin"/>
            </a:endParaRP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lvl="0" algn="ctr">
              <a:buClr>
                <a:srgbClr val="000000"/>
              </a:buClr>
              <a:buSzPct val="25000"/>
            </a:pPr>
            <a:r>
              <a:rPr lang="es-AR" sz="2800" dirty="0">
                <a:latin typeface="Arial" charset="0"/>
                <a:ea typeface="Arial" charset="0"/>
                <a:cs typeface="Arial" charset="0"/>
                <a:sym typeface="Cabin"/>
              </a:rPr>
              <a:t>¿Qué sigue?</a:t>
            </a:r>
            <a:endParaRPr lang="es-AR" sz="2600" u="none" strike="noStrike" cap="none" dirty="0">
              <a:solidFill>
                <a:srgbClr val="000000"/>
              </a:solidFill>
              <a:latin typeface="Arial" charset="0"/>
              <a:ea typeface="Arial" charset="0"/>
              <a:cs typeface="Arial" charset="0"/>
              <a:sym typeface="Cabin"/>
            </a:endParaRP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lang="es-AR" dirty="0"/>
          </a:p>
        </p:txBody>
      </p:sp>
      <p:pic>
        <p:nvPicPr>
          <p:cNvPr id="230" name="Shape 230"/>
          <p:cNvPicPr preferRelativeResize="0"/>
          <p:nvPr/>
        </p:nvPicPr>
        <p:blipFill rotWithShape="1">
          <a:blip r:embed="rId4">
            <a:alphaModFix/>
          </a:blip>
          <a:srcRect/>
          <a:stretch/>
        </p:blipFill>
        <p:spPr>
          <a:xfrm>
            <a:off x="11557000" y="2755211"/>
            <a:ext cx="2006600" cy="1995486"/>
          </a:xfrm>
          <a:prstGeom prst="rect">
            <a:avLst/>
          </a:prstGeom>
          <a:noFill/>
          <a:ln>
            <a:noFill/>
          </a:ln>
        </p:spPr>
      </p:pic>
      <p:sp>
        <p:nvSpPr>
          <p:cNvPr id="231" name="Shape 231"/>
          <p:cNvSpPr/>
          <p:nvPr/>
        </p:nvSpPr>
        <p:spPr>
          <a:xfrm>
            <a:off x="12992100" y="2337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s-AR" sz="2300" u="none" strike="noStrike" cap="none" dirty="0">
                <a:solidFill>
                  <a:srgbClr val="000000"/>
                </a:solidFill>
                <a:latin typeface="Arial" charset="0"/>
                <a:ea typeface="Arial" charset="0"/>
                <a:cs typeface="Arial" charset="0"/>
                <a:sym typeface="Cabin"/>
              </a:rPr>
              <a:t>¿Qué sigue</a:t>
            </a:r>
            <a:r>
              <a:rPr lang="es-AR" sz="2600" u="none" strike="noStrike" cap="none" dirty="0">
                <a:solidFill>
                  <a:srgbClr val="000000"/>
                </a:solidFill>
                <a:latin typeface="Arial" charset="0"/>
                <a:ea typeface="Arial" charset="0"/>
                <a:cs typeface="Arial" charset="0"/>
                <a:sym typeface="Cabin"/>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a:solidFill>
                  <a:schemeClr val="lt1"/>
                </a:solidFill>
                <a:latin typeface="Arial" charset="0"/>
                <a:ea typeface="Arial" charset="0"/>
                <a:cs typeface="Arial" charset="0"/>
                <a:sym typeface="Cabin"/>
              </a:rPr>
              <a:t>Dispositivos de Entrada y Salida</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a:solidFill>
                  <a:schemeClr val="lt1"/>
                </a:solidFill>
                <a:latin typeface="Arial" charset="0"/>
                <a:ea typeface="Arial" charset="0"/>
                <a:cs typeface="Arial" charset="0"/>
                <a:sym typeface="Cabin"/>
              </a:rPr>
              <a:t>CPU</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endParaRPr lang="es-AR" sz="3200" u="none" strike="noStrike" cap="none" dirty="0">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a:solidFill>
                  <a:schemeClr val="lt1"/>
                </a:solidFill>
                <a:latin typeface="Arial" charset="0"/>
                <a:ea typeface="Arial" charset="0"/>
                <a:cs typeface="Arial" charset="0"/>
                <a:sym typeface="Cabin"/>
              </a:rPr>
              <a:t>Memoria Principal</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a:solidFill>
                  <a:schemeClr val="lt1"/>
                </a:solidFill>
                <a:latin typeface="Arial" charset="0"/>
                <a:ea typeface="Arial" charset="0"/>
                <a:cs typeface="Arial" charset="0"/>
                <a:sym typeface="Cabin"/>
              </a:rPr>
              <a:t>Memoria Secundaria</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0" y="964520"/>
            <a:ext cx="3170907"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Computadora genérica</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s-AR" sz="2600" u="none" strike="noStrike" cap="none" dirty="0">
                <a:solidFill>
                  <a:srgbClr val="000000"/>
                </a:solidFill>
                <a:latin typeface="Arial" charset="0"/>
                <a:ea typeface="Arial" charset="0"/>
                <a:cs typeface="Arial" charset="0"/>
                <a:sym typeface="Cabin"/>
              </a:rPr>
              <a:t>¿Qué sigue?</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16"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s-AR" sz="3600" u="none" strike="noStrike" cap="none" dirty="0">
                <a:solidFill>
                  <a:schemeClr val="accent4"/>
                </a:solidFill>
                <a:latin typeface="Arial" charset="0"/>
                <a:ea typeface="Arial" charset="0"/>
                <a:cs typeface="Arial" charset="0"/>
                <a:sym typeface="Cabin"/>
              </a:rPr>
              <a:t>Lenguaje de la máquina</a:t>
            </a:r>
          </a:p>
        </p:txBody>
      </p:sp>
      <p:sp>
        <p:nvSpPr>
          <p:cNvPr id="17" name="Shape 410"/>
          <p:cNvSpPr/>
          <p:nvPr/>
        </p:nvSpPr>
        <p:spPr>
          <a:xfrm>
            <a:off x="7670800" y="3962400"/>
            <a:ext cx="2768599" cy="1270000"/>
          </a:xfrm>
          <a:prstGeom prst="wedgeEllipseCallout">
            <a:avLst>
              <a:gd name="adj1" fmla="val -23159"/>
              <a:gd name="adj2" fmla="val 71986"/>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New"/>
                <a:ea typeface="Courier New"/>
                <a:cs typeface="Courier New"/>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New"/>
                <a:ea typeface="Courier New"/>
                <a:cs typeface="Courier New"/>
                <a:sym typeface="Courier New"/>
              </a:rPr>
              <a:t>00111001</a:t>
            </a:r>
          </a:p>
        </p:txBody>
      </p:sp>
    </p:spTree>
    <p:extLst>
      <p:ext uri="{BB962C8B-B14F-4D97-AF65-F5344CB8AC3E}">
        <p14:creationId xmlns:p14="http://schemas.microsoft.com/office/powerpoint/2010/main" val="1519722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xfrm>
            <a:off x="812800" y="986599"/>
            <a:ext cx="14630400" cy="122617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400" u="none" strike="noStrike" cap="none" dirty="0">
                <a:solidFill>
                  <a:srgbClr val="FFFF00"/>
                </a:solidFill>
                <a:latin typeface="Arial" charset="0"/>
                <a:ea typeface="Arial" charset="0"/>
                <a:cs typeface="Arial" charset="0"/>
                <a:sym typeface="Cabin"/>
              </a:rPr>
              <a:t>CPU muy caliente</a:t>
            </a:r>
          </a:p>
        </p:txBody>
      </p:sp>
      <p:sp>
        <p:nvSpPr>
          <p:cNvPr id="416" name="Shape 416"/>
          <p:cNvSpPr txBox="1"/>
          <p:nvPr/>
        </p:nvSpPr>
        <p:spPr>
          <a:xfrm>
            <a:off x="3587148" y="7532185"/>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596200"/>
            <a:ext cx="5194300" cy="4597399"/>
          </a:xfrm>
          <a:prstGeom prst="rect">
            <a:avLst/>
          </a:prstGeom>
          <a:noFill/>
          <a:ln>
            <a:noFill/>
          </a:ln>
        </p:spPr>
      </p:pic>
      <p:sp>
        <p:nvSpPr>
          <p:cNvPr id="418" name="Shape 418"/>
          <p:cNvSpPr/>
          <p:nvPr/>
        </p:nvSpPr>
        <p:spPr>
          <a:xfrm>
            <a:off x="9347200" y="30153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dirty="0">
                <a:solidFill>
                  <a:srgbClr val="000000"/>
                </a:solidFill>
                <a:latin typeface="Arial" charset="0"/>
                <a:ea typeface="Arial" charset="0"/>
                <a:cs typeface="Arial" charset="0"/>
                <a:sym typeface="Cabin"/>
              </a:rPr>
              <a:t>¿Qué sigue?</a:t>
            </a:r>
          </a:p>
        </p:txBody>
      </p:sp>
    </p:spTree>
    <p:extLst>
      <p:ext uri="{BB962C8B-B14F-4D97-AF65-F5344CB8AC3E}">
        <p14:creationId xmlns:p14="http://schemas.microsoft.com/office/powerpoint/2010/main" val="497818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812800" y="953399"/>
            <a:ext cx="14630400" cy="122617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400" u="none" strike="noStrike" cap="none" dirty="0">
                <a:solidFill>
                  <a:srgbClr val="FFFF00"/>
                </a:solidFill>
                <a:latin typeface="Arial" charset="0"/>
                <a:ea typeface="Arial" charset="0"/>
                <a:cs typeface="Arial" charset="0"/>
                <a:sym typeface="Cabin"/>
              </a:rPr>
              <a:t>Disco duro en acción</a:t>
            </a:r>
          </a:p>
        </p:txBody>
      </p:sp>
      <p:pic>
        <p:nvPicPr>
          <p:cNvPr id="424" name="Shape 424"/>
          <p:cNvPicPr preferRelativeResize="0"/>
          <p:nvPr/>
        </p:nvPicPr>
        <p:blipFill rotWithShape="1">
          <a:blip r:embed="rId3">
            <a:alphaModFix/>
          </a:blip>
          <a:srcRect/>
          <a:stretch/>
        </p:blipFill>
        <p:spPr>
          <a:xfrm>
            <a:off x="6242050" y="2617200"/>
            <a:ext cx="3771900" cy="4089399"/>
          </a:xfrm>
          <a:prstGeom prst="rect">
            <a:avLst/>
          </a:prstGeom>
          <a:noFill/>
          <a:ln>
            <a:noFill/>
          </a:ln>
        </p:spPr>
      </p:pic>
      <p:sp>
        <p:nvSpPr>
          <p:cNvPr id="425" name="Shape 425"/>
          <p:cNvSpPr txBox="1"/>
          <p:nvPr/>
        </p:nvSpPr>
        <p:spPr>
          <a:xfrm>
            <a:off x="3037463" y="7210242"/>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http://www.youtube.com/watch?v=9eMWG3fwiEU</a:t>
            </a:r>
          </a:p>
        </p:txBody>
      </p:sp>
    </p:spTree>
    <p:extLst>
      <p:ext uri="{BB962C8B-B14F-4D97-AF65-F5344CB8AC3E}">
        <p14:creationId xmlns:p14="http://schemas.microsoft.com/office/powerpoint/2010/main" val="429014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a:solidFill>
                  <a:srgbClr val="FFFF00"/>
                </a:solidFill>
                <a:latin typeface="Arial" charset="0"/>
                <a:ea typeface="Arial" charset="0"/>
                <a:cs typeface="Arial" charset="0"/>
                <a:sym typeface="Cabin"/>
              </a:rPr>
              <a:t>Python como Lenguaje</a:t>
            </a:r>
          </a:p>
        </p:txBody>
      </p:sp>
    </p:spTree>
    <p:extLst>
      <p:ext uri="{BB962C8B-B14F-4D97-AF65-F5344CB8AC3E}">
        <p14:creationId xmlns:p14="http://schemas.microsoft.com/office/powerpoint/2010/main" val="836733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7319254"/>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http://harrypotter.wikia.com/wiki/Parseltongue</a:t>
            </a:r>
          </a:p>
        </p:txBody>
      </p:sp>
      <p:sp>
        <p:nvSpPr>
          <p:cNvPr id="436" name="Shape 436"/>
          <p:cNvSpPr txBox="1"/>
          <p:nvPr/>
        </p:nvSpPr>
        <p:spPr>
          <a:xfrm>
            <a:off x="977855" y="1876300"/>
            <a:ext cx="10128561" cy="4457700"/>
          </a:xfrm>
          <a:prstGeom prst="rect">
            <a:avLst/>
          </a:prstGeom>
          <a:noFill/>
          <a:ln>
            <a:noFill/>
          </a:ln>
        </p:spPr>
        <p:txBody>
          <a:bodyPr lIns="0" tIns="0" rIns="0" bIns="0" anchor="ctr" anchorCtr="0">
            <a:noAutofit/>
          </a:bodyPr>
          <a:lstStyle/>
          <a:p>
            <a:pPr lvl="0">
              <a:buClr>
                <a:srgbClr val="FF00FF"/>
              </a:buClr>
              <a:buSzPct val="25000"/>
            </a:pPr>
            <a:r>
              <a:rPr lang="es-AR" sz="4200" u="none" strike="noStrike" cap="none" dirty="0">
                <a:solidFill>
                  <a:srgbClr val="FFFF00"/>
                </a:solidFill>
                <a:latin typeface="Arial" charset="0"/>
                <a:ea typeface="Arial" charset="0"/>
                <a:cs typeface="Arial" charset="0"/>
                <a:sym typeface="Cabin"/>
              </a:rPr>
              <a:t>La Lengua Pársel </a:t>
            </a:r>
            <a:r>
              <a:rPr lang="es-AR" sz="4200" u="none" strike="noStrike" cap="none" dirty="0">
                <a:solidFill>
                  <a:srgbClr val="FFFFFF"/>
                </a:solidFill>
                <a:latin typeface="Arial" charset="0"/>
                <a:ea typeface="Arial" charset="0"/>
                <a:cs typeface="Arial" charset="0"/>
                <a:sym typeface="Cabin"/>
              </a:rPr>
              <a:t>es la lengua de las serpientes y de aquellos que pueden hablar con ellas. Un individuo que puede hablar</a:t>
            </a:r>
            <a:r>
              <a:rPr lang="es-AR" sz="4200" dirty="0">
                <a:solidFill>
                  <a:srgbClr val="FFFF00"/>
                </a:solidFill>
                <a:latin typeface="Arial" charset="0"/>
                <a:ea typeface="Arial" charset="0"/>
                <a:cs typeface="Arial" charset="0"/>
                <a:sym typeface="Cabin"/>
              </a:rPr>
              <a:t> Pársel</a:t>
            </a:r>
            <a:r>
              <a:rPr lang="es-AR" sz="4200" u="none" strike="noStrike" cap="none" dirty="0">
                <a:solidFill>
                  <a:srgbClr val="FFFFFF"/>
                </a:solidFill>
                <a:latin typeface="Arial" charset="0"/>
                <a:ea typeface="Arial" charset="0"/>
                <a:cs typeface="Arial" charset="0"/>
                <a:sym typeface="Cabin"/>
              </a:rPr>
              <a:t> es conocido como </a:t>
            </a:r>
            <a:r>
              <a:rPr lang="es-AR" sz="4200" dirty="0">
                <a:solidFill>
                  <a:srgbClr val="00FF00"/>
                </a:solidFill>
                <a:latin typeface="Arial" charset="0"/>
                <a:ea typeface="Arial" charset="0"/>
                <a:cs typeface="Arial" charset="0"/>
                <a:sym typeface="Cabin"/>
              </a:rPr>
              <a:t>hablante de Pársel</a:t>
            </a:r>
            <a:r>
              <a:rPr lang="es-AR" sz="4200" u="none" strike="noStrike" cap="none" dirty="0">
                <a:solidFill>
                  <a:srgbClr val="FFFFFF"/>
                </a:solidFill>
                <a:latin typeface="Arial" charset="0"/>
                <a:ea typeface="Arial" charset="0"/>
                <a:cs typeface="Arial" charset="0"/>
                <a:sym typeface="Cabin"/>
              </a:rPr>
              <a:t>. Es una habilidad muy poco común y puede ser hereditaria. </a:t>
            </a:r>
            <a:r>
              <a:rPr lang="es-AR" sz="4200" dirty="0">
                <a:solidFill>
                  <a:srgbClr val="FFFFFF"/>
                </a:solidFill>
                <a:latin typeface="Arial" charset="0"/>
                <a:ea typeface="Arial" charset="0"/>
                <a:cs typeface="Arial" charset="0"/>
                <a:sym typeface="Cabin"/>
              </a:rPr>
              <a:t>Casi todos los </a:t>
            </a:r>
            <a:r>
              <a:rPr lang="es-AR" sz="4200" dirty="0">
                <a:solidFill>
                  <a:srgbClr val="00FF00"/>
                </a:solidFill>
                <a:latin typeface="Arial" charset="0"/>
                <a:ea typeface="Arial" charset="0"/>
                <a:cs typeface="Arial" charset="0"/>
                <a:sym typeface="Cabin"/>
              </a:rPr>
              <a:t>hablantes de Pársel </a:t>
            </a:r>
            <a:r>
              <a:rPr lang="es-AR" sz="4200" u="none" strike="noStrike" cap="none" dirty="0">
                <a:solidFill>
                  <a:srgbClr val="FFFFFF"/>
                </a:solidFill>
                <a:latin typeface="Arial" charset="0"/>
                <a:ea typeface="Arial" charset="0"/>
                <a:cs typeface="Arial" charset="0"/>
                <a:sym typeface="Cabin"/>
              </a:rPr>
              <a:t>conocidos son descendentes de </a:t>
            </a:r>
            <a:r>
              <a:rPr lang="es-AR" sz="4200" u="sng" strike="noStrike" cap="none" dirty="0">
                <a:solidFill>
                  <a:schemeClr val="tx2"/>
                </a:solidFill>
                <a:latin typeface="Arial" charset="0"/>
                <a:ea typeface="Arial" charset="0"/>
                <a:cs typeface="Arial" charset="0"/>
                <a:sym typeface="Cabin"/>
                <a:hlinkClick r:id="rId4"/>
              </a:rPr>
              <a:t>Salazar Slytherin</a:t>
            </a:r>
            <a:r>
              <a:rPr lang="es-AR" sz="4200" u="none" strike="noStrike" cap="none" dirty="0">
                <a:solidFill>
                  <a:schemeClr val="bg1"/>
                </a:solidFill>
                <a:latin typeface="Arial" charset="0"/>
                <a:ea typeface="Arial" charset="0"/>
                <a:cs typeface="Arial" charset="0"/>
                <a:sym typeface="Cabin"/>
              </a:rPr>
              <a:t>.</a:t>
            </a:r>
          </a:p>
        </p:txBody>
      </p:sp>
      <p:pic>
        <p:nvPicPr>
          <p:cNvPr id="437" name="Shape 437"/>
          <p:cNvPicPr preferRelativeResize="0"/>
          <p:nvPr/>
        </p:nvPicPr>
        <p:blipFill rotWithShape="1">
          <a:blip r:embed="rId5">
            <a:alphaModFix/>
          </a:blip>
          <a:srcRect/>
          <a:stretch/>
        </p:blipFill>
        <p:spPr>
          <a:xfrm>
            <a:off x="12368383" y="2498600"/>
            <a:ext cx="3174900" cy="2768700"/>
          </a:xfrm>
          <a:prstGeom prst="rect">
            <a:avLst/>
          </a:prstGeom>
          <a:noFill/>
          <a:ln>
            <a:noFill/>
          </a:ln>
        </p:spPr>
      </p:pic>
    </p:spTree>
    <p:extLst>
      <p:ext uri="{BB962C8B-B14F-4D97-AF65-F5344CB8AC3E}">
        <p14:creationId xmlns:p14="http://schemas.microsoft.com/office/powerpoint/2010/main" val="1834949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Shape 443"/>
          <p:cNvSpPr txBox="1"/>
          <p:nvPr/>
        </p:nvSpPr>
        <p:spPr>
          <a:xfrm>
            <a:off x="694631" y="1097822"/>
            <a:ext cx="11939130" cy="44577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00FF"/>
              </a:buClr>
              <a:buSzPct val="25000"/>
              <a:buFont typeface="Cabin"/>
              <a:buNone/>
            </a:pPr>
            <a:r>
              <a:rPr lang="es-AR" sz="4200" u="none" strike="noStrike" cap="none" dirty="0">
                <a:solidFill>
                  <a:srgbClr val="FFFF00"/>
                </a:solidFill>
                <a:latin typeface="Arial" charset="0"/>
                <a:ea typeface="Arial" charset="0"/>
                <a:cs typeface="Arial" charset="0"/>
                <a:sym typeface="Cabin"/>
              </a:rPr>
              <a:t>Python</a:t>
            </a:r>
            <a:r>
              <a:rPr lang="es-AR" sz="4200" u="none" strike="noStrike" cap="none" dirty="0">
                <a:solidFill>
                  <a:srgbClr val="FFFFFF"/>
                </a:solidFill>
                <a:latin typeface="Arial" charset="0"/>
                <a:ea typeface="Arial" charset="0"/>
                <a:cs typeface="Arial" charset="0"/>
                <a:sym typeface="Cabin"/>
              </a:rPr>
              <a:t> es el lenguaje del intérprete del software Python </a:t>
            </a:r>
            <a:r>
              <a:rPr lang="es-AR" sz="4200" dirty="0">
                <a:solidFill>
                  <a:srgbClr val="FFFFFF"/>
                </a:solidFill>
                <a:latin typeface="Arial" charset="0"/>
                <a:ea typeface="Arial" charset="0"/>
                <a:cs typeface="Arial" charset="0"/>
                <a:sym typeface="Cabin"/>
              </a:rPr>
              <a:t>y de quienes pueden hablar con él.</a:t>
            </a:r>
            <a:r>
              <a:rPr lang="es-AR" sz="4200" u="none" strike="noStrike" cap="none" dirty="0">
                <a:solidFill>
                  <a:srgbClr val="FFFFFF"/>
                </a:solidFill>
                <a:latin typeface="Arial" charset="0"/>
                <a:ea typeface="Arial" charset="0"/>
                <a:cs typeface="Arial" charset="0"/>
                <a:sym typeface="Cabin"/>
              </a:rPr>
              <a:t> Un individuo que puede hablar </a:t>
            </a:r>
            <a:r>
              <a:rPr lang="es-AR" sz="4200" u="none" strike="noStrike" cap="none" dirty="0">
                <a:solidFill>
                  <a:srgbClr val="FFFF00"/>
                </a:solidFill>
                <a:latin typeface="Arial" charset="0"/>
                <a:ea typeface="Arial" charset="0"/>
                <a:cs typeface="Arial" charset="0"/>
                <a:sym typeface="Cabin"/>
              </a:rPr>
              <a:t>Python</a:t>
            </a:r>
            <a:r>
              <a:rPr lang="es-AR" sz="4200" u="none" strike="noStrike" cap="none" dirty="0">
                <a:solidFill>
                  <a:srgbClr val="FFFFFF"/>
                </a:solidFill>
                <a:latin typeface="Arial" charset="0"/>
                <a:ea typeface="Arial" charset="0"/>
                <a:cs typeface="Arial" charset="0"/>
                <a:sym typeface="Cabin"/>
              </a:rPr>
              <a:t> es conocido como </a:t>
            </a:r>
            <a:r>
              <a:rPr lang="es-AR" sz="4200" u="none" strike="noStrike" cap="none" dirty="0">
                <a:solidFill>
                  <a:srgbClr val="00FF00"/>
                </a:solidFill>
                <a:latin typeface="Arial" charset="0"/>
                <a:ea typeface="Arial" charset="0"/>
                <a:cs typeface="Arial" charset="0"/>
                <a:sym typeface="Cabin"/>
              </a:rPr>
              <a:t>Pythonista</a:t>
            </a:r>
            <a:r>
              <a:rPr lang="es-AR" sz="4200" u="none" strike="noStrike" cap="none" dirty="0">
                <a:solidFill>
                  <a:srgbClr val="FFFFFF"/>
                </a:solidFill>
                <a:latin typeface="Arial" charset="0"/>
                <a:ea typeface="Arial" charset="0"/>
                <a:cs typeface="Arial" charset="0"/>
                <a:sym typeface="Cabin"/>
              </a:rPr>
              <a:t>. Es una habilidad muy poco común y puede ser hereditaria. Casi todos los </a:t>
            </a:r>
            <a:r>
              <a:rPr lang="es-AR" sz="4200" u="none" strike="noStrike" cap="none" dirty="0">
                <a:solidFill>
                  <a:srgbClr val="00FF00"/>
                </a:solidFill>
                <a:latin typeface="Arial" charset="0"/>
                <a:ea typeface="Arial" charset="0"/>
                <a:cs typeface="Arial" charset="0"/>
                <a:sym typeface="Cabin"/>
              </a:rPr>
              <a:t>Pythonistas</a:t>
            </a:r>
            <a:r>
              <a:rPr lang="es-AR" sz="4200" u="none" strike="noStrike" cap="none" dirty="0">
                <a:solidFill>
                  <a:srgbClr val="FFFFFF"/>
                </a:solidFill>
                <a:latin typeface="Arial" charset="0"/>
                <a:ea typeface="Arial" charset="0"/>
                <a:cs typeface="Arial" charset="0"/>
                <a:sym typeface="Cabin"/>
              </a:rPr>
              <a:t> utilizan el software inicialmente desarrollado por </a:t>
            </a:r>
            <a:r>
              <a:rPr lang="es-AR" sz="4200" u="none" strike="noStrike" cap="none" dirty="0">
                <a:solidFill>
                  <a:srgbClr val="F6B26B"/>
                </a:solidFill>
                <a:latin typeface="Arial" charset="0"/>
                <a:ea typeface="Arial" charset="0"/>
                <a:cs typeface="Arial" charset="0"/>
                <a:sym typeface="Cabin"/>
              </a:rPr>
              <a:t>Guido van Rossum</a:t>
            </a:r>
            <a:r>
              <a:rPr lang="es-AR" sz="4200" u="none" strike="noStrike" cap="none" dirty="0">
                <a:solidFill>
                  <a:schemeClr val="bg1"/>
                </a:solidFill>
                <a:latin typeface="Arial" charset="0"/>
                <a:ea typeface="Arial" charset="0"/>
                <a:cs typeface="Arial" charset="0"/>
                <a:sym typeface="Cabin"/>
              </a:rPr>
              <a:t>.</a:t>
            </a:r>
          </a:p>
        </p:txBody>
      </p:sp>
      <p:pic>
        <p:nvPicPr>
          <p:cNvPr id="444" name="Shape 444"/>
          <p:cNvPicPr preferRelativeResize="0"/>
          <p:nvPr/>
        </p:nvPicPr>
        <p:blipFill rotWithShape="1">
          <a:blip r:embed="rId3">
            <a:alphaModFix/>
          </a:blip>
          <a:srcRect/>
          <a:stretch/>
        </p:blipFill>
        <p:spPr>
          <a:xfrm>
            <a:off x="13343301" y="4777500"/>
            <a:ext cx="2108100" cy="3174900"/>
          </a:xfrm>
          <a:prstGeom prst="rect">
            <a:avLst/>
          </a:prstGeom>
          <a:noFill/>
          <a:ln>
            <a:noFill/>
          </a:ln>
        </p:spPr>
      </p:pic>
      <p:pic>
        <p:nvPicPr>
          <p:cNvPr id="445" name="Shape 445"/>
          <p:cNvPicPr preferRelativeResize="0"/>
          <p:nvPr/>
        </p:nvPicPr>
        <p:blipFill rotWithShape="1">
          <a:blip r:embed="rId4">
            <a:alphaModFix/>
          </a:blip>
          <a:srcRect/>
          <a:stretch/>
        </p:blipFill>
        <p:spPr>
          <a:xfrm>
            <a:off x="13262702" y="1348500"/>
            <a:ext cx="2286000" cy="2997300"/>
          </a:xfrm>
          <a:prstGeom prst="rect">
            <a:avLst/>
          </a:prstGeom>
          <a:noFill/>
          <a:ln>
            <a:noFill/>
          </a:ln>
        </p:spPr>
      </p:pic>
      <p:pic>
        <p:nvPicPr>
          <p:cNvPr id="446" name="Shape 446"/>
          <p:cNvPicPr preferRelativeResize="0"/>
          <p:nvPr/>
        </p:nvPicPr>
        <p:blipFill rotWithShape="1">
          <a:blip r:embed="rId5">
            <a:alphaModFix/>
          </a:blip>
          <a:srcRect/>
          <a:stretch/>
        </p:blipFill>
        <p:spPr>
          <a:xfrm>
            <a:off x="694631" y="5904122"/>
            <a:ext cx="3517899" cy="2078036"/>
          </a:xfrm>
          <a:prstGeom prst="rect">
            <a:avLst/>
          </a:prstGeom>
          <a:noFill/>
          <a:ln>
            <a:noFill/>
          </a:ln>
        </p:spPr>
      </p:pic>
    </p:spTree>
    <p:extLst>
      <p:ext uri="{BB962C8B-B14F-4D97-AF65-F5344CB8AC3E}">
        <p14:creationId xmlns:p14="http://schemas.microsoft.com/office/powerpoint/2010/main" val="2140719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AR" sz="7400" dirty="0">
                <a:solidFill>
                  <a:srgbClr val="FFFF00"/>
                </a:solidFill>
                <a:latin typeface="Arial" charset="0"/>
                <a:ea typeface="Arial" charset="0"/>
                <a:cs typeface="Arial" charset="0"/>
                <a:sym typeface="Cabin"/>
              </a:rPr>
              <a:t>Aprendizaje Inicial</a:t>
            </a:r>
            <a:r>
              <a:rPr lang="es-AR" sz="7400" u="none" strike="noStrike" cap="none" dirty="0">
                <a:solidFill>
                  <a:srgbClr val="FFFF00"/>
                </a:solidFill>
                <a:latin typeface="Arial" charset="0"/>
                <a:ea typeface="Arial" charset="0"/>
                <a:cs typeface="Arial" charset="0"/>
                <a:sym typeface="Cabin"/>
              </a:rPr>
              <a:t>: </a:t>
            </a:r>
            <a:r>
              <a:rPr lang="es-AR" sz="7400" u="none" strike="noStrike" cap="none" dirty="0">
                <a:solidFill>
                  <a:srgbClr val="E06666"/>
                </a:solidFill>
                <a:latin typeface="Arial" charset="0"/>
                <a:ea typeface="Arial" charset="0"/>
                <a:cs typeface="Arial" charset="0"/>
                <a:sym typeface="Cabin"/>
              </a:rPr>
              <a:t>Errores de </a:t>
            </a:r>
            <a:r>
              <a:rPr lang="es-AR" sz="7400" dirty="0">
                <a:solidFill>
                  <a:srgbClr val="E06666"/>
                </a:solidFill>
                <a:latin typeface="Arial" charset="0"/>
                <a:ea typeface="Arial" charset="0"/>
                <a:cs typeface="Arial" charset="0"/>
                <a:sym typeface="Cabin"/>
              </a:rPr>
              <a:t>Sintaxis</a:t>
            </a:r>
            <a:endParaRPr lang="es-AR" sz="7400" u="none" strike="noStrike" cap="none" dirty="0">
              <a:solidFill>
                <a:srgbClr val="E06666"/>
              </a:solidFill>
              <a:latin typeface="Arial" charset="0"/>
              <a:ea typeface="Arial" charset="0"/>
              <a:cs typeface="Arial" charset="0"/>
              <a:sym typeface="Cabin"/>
            </a:endParaRPr>
          </a:p>
        </p:txBody>
      </p:sp>
      <p:sp>
        <p:nvSpPr>
          <p:cNvPr id="452" name="Shape 452"/>
          <p:cNvSpPr txBox="1">
            <a:spLocks noGrp="1"/>
          </p:cNvSpPr>
          <p:nvPr>
            <p:ph idx="1"/>
          </p:nvPr>
        </p:nvSpPr>
        <p:spPr>
          <a:xfrm>
            <a:off x="632178" y="2528703"/>
            <a:ext cx="14630400" cy="5902068"/>
          </a:xfrm>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s-AR" sz="3000" b="0" dirty="0">
                <a:solidFill>
                  <a:schemeClr val="lt1"/>
                </a:solidFill>
                <a:latin typeface="Arial" charset="0"/>
                <a:ea typeface="Arial" charset="0"/>
                <a:cs typeface="Arial" charset="0"/>
                <a:sym typeface="Cabin"/>
              </a:rPr>
              <a:t>Necesitamos aprender el </a:t>
            </a:r>
            <a:r>
              <a:rPr lang="es-AR" sz="3000" b="0" u="none" strike="noStrike" cap="none" dirty="0">
                <a:solidFill>
                  <a:srgbClr val="FFFF00"/>
                </a:solidFill>
                <a:latin typeface="Arial" charset="0"/>
                <a:ea typeface="Arial" charset="0"/>
                <a:cs typeface="Arial" charset="0"/>
                <a:sym typeface="Cabin"/>
              </a:rPr>
              <a:t>lenguaje Python </a:t>
            </a:r>
            <a:r>
              <a:rPr lang="es-AR" sz="3000" b="0" u="none" strike="noStrike" cap="none" dirty="0">
                <a:solidFill>
                  <a:schemeClr val="lt1"/>
                </a:solidFill>
                <a:latin typeface="Arial" charset="0"/>
                <a:ea typeface="Arial" charset="0"/>
                <a:cs typeface="Arial" charset="0"/>
                <a:sym typeface="Cabin"/>
              </a:rPr>
              <a:t>para poder comunicar nuestras instrucciones a Python.  Al principio</a:t>
            </a:r>
            <a:r>
              <a:rPr lang="es-AR" sz="3000" b="0" dirty="0">
                <a:solidFill>
                  <a:schemeClr val="lt1"/>
                </a:solidFill>
                <a:latin typeface="Arial" charset="0"/>
                <a:ea typeface="Arial" charset="0"/>
                <a:cs typeface="Arial" charset="0"/>
                <a:sym typeface="Cabin"/>
              </a:rPr>
              <a:t>, cometeremos muchos errores y hablaremos mal como ocurre con los niños pequeños</a:t>
            </a:r>
            <a:r>
              <a:rPr lang="es-AR" sz="3000" b="0" u="none" strike="noStrike" cap="none" dirty="0">
                <a:solidFill>
                  <a:schemeClr val="lt1"/>
                </a:solidFill>
                <a:latin typeface="Arial" charset="0"/>
                <a:ea typeface="Arial" charset="0"/>
                <a:cs typeface="Arial" charset="0"/>
                <a:sym typeface="Cabin"/>
              </a:rPr>
              <a:t>.</a:t>
            </a:r>
          </a:p>
          <a:p>
            <a:pPr marL="749300" marR="0" lvl="0" indent="-354711" algn="l" rtl="0">
              <a:lnSpc>
                <a:spcPct val="100000"/>
              </a:lnSpc>
              <a:spcBef>
                <a:spcPts val="3500"/>
              </a:spcBef>
              <a:spcAft>
                <a:spcPts val="0"/>
              </a:spcAft>
              <a:buClr>
                <a:schemeClr val="lt1"/>
              </a:buClr>
              <a:buSzPct val="100000"/>
              <a:buFont typeface="Cabin"/>
              <a:buChar char="•"/>
            </a:pPr>
            <a:r>
              <a:rPr lang="es-AR" sz="3000" b="0" u="none" strike="noStrike" cap="none" dirty="0">
                <a:solidFill>
                  <a:schemeClr val="lt1"/>
                </a:solidFill>
                <a:latin typeface="Arial" charset="0"/>
                <a:ea typeface="Arial" charset="0"/>
                <a:cs typeface="Arial" charset="0"/>
                <a:sym typeface="Cabin"/>
              </a:rPr>
              <a:t>Cuando usted comete un error, la computadora no cree que usted es “tierno”. Le dice que hay </a:t>
            </a:r>
            <a:r>
              <a:rPr lang="es-AR" sz="3000" b="0" i="0" u="none" strike="noStrike" cap="none" dirty="0">
                <a:solidFill>
                  <a:srgbClr val="E06666"/>
                </a:solidFill>
                <a:latin typeface="Arial"/>
                <a:ea typeface="Arial"/>
                <a:cs typeface="Arial"/>
                <a:sym typeface="Arial"/>
              </a:rPr>
              <a:t>“error de sintaxis” (</a:t>
            </a:r>
            <a:r>
              <a:rPr lang="es-AR" sz="3000" b="0" u="none" strike="noStrike" cap="none" dirty="0">
                <a:solidFill>
                  <a:srgbClr val="E06666"/>
                </a:solidFill>
                <a:latin typeface="Arial" charset="0"/>
                <a:ea typeface="Arial" charset="0"/>
                <a:cs typeface="Arial" charset="0"/>
                <a:sym typeface="Cabin"/>
              </a:rPr>
              <a:t>syntax error)</a:t>
            </a:r>
            <a:r>
              <a:rPr lang="es-AR" sz="3000" b="0" u="none" strike="noStrike" cap="none" dirty="0">
                <a:solidFill>
                  <a:schemeClr val="lt1"/>
                </a:solidFill>
                <a:latin typeface="Arial" charset="0"/>
                <a:ea typeface="Arial" charset="0"/>
                <a:cs typeface="Arial" charset="0"/>
                <a:sym typeface="Cabin"/>
              </a:rPr>
              <a:t> </a:t>
            </a:r>
            <a:r>
              <a:rPr lang="es-AR" sz="3000" b="0" dirty="0">
                <a:solidFill>
                  <a:schemeClr val="lt1"/>
                </a:solidFill>
                <a:latin typeface="Arial" charset="0"/>
                <a:ea typeface="Arial" charset="0"/>
                <a:cs typeface="Arial" charset="0"/>
                <a:sym typeface="Cabin"/>
              </a:rPr>
              <a:t>porque ella conoce el lenguaje pero usted recién lo está aprendiendo. Da la sensación de que </a:t>
            </a:r>
            <a:r>
              <a:rPr lang="es-AR" sz="3000" b="0" u="none" strike="noStrike" cap="none" dirty="0">
                <a:solidFill>
                  <a:schemeClr val="lt1"/>
                </a:solidFill>
                <a:latin typeface="Arial" charset="0"/>
                <a:ea typeface="Arial" charset="0"/>
                <a:cs typeface="Arial" charset="0"/>
                <a:sym typeface="Cabin"/>
              </a:rPr>
              <a:t>Python es cruel y carece de sentimientos.</a:t>
            </a:r>
          </a:p>
          <a:p>
            <a:pPr marL="749300" marR="0" lvl="0" indent="-354711" algn="l" rtl="0">
              <a:lnSpc>
                <a:spcPct val="100000"/>
              </a:lnSpc>
              <a:spcBef>
                <a:spcPts val="3500"/>
              </a:spcBef>
              <a:spcAft>
                <a:spcPts val="0"/>
              </a:spcAft>
              <a:buClr>
                <a:schemeClr val="lt1"/>
              </a:buClr>
              <a:buSzPct val="100000"/>
              <a:buFont typeface="Cabin"/>
              <a:buChar char="•"/>
            </a:pPr>
            <a:r>
              <a:rPr lang="es-AR" sz="3000" b="0" u="none" strike="noStrike" cap="none" dirty="0">
                <a:solidFill>
                  <a:schemeClr val="lt1"/>
                </a:solidFill>
                <a:latin typeface="Arial" charset="0"/>
                <a:ea typeface="Arial" charset="0"/>
                <a:cs typeface="Arial" charset="0"/>
                <a:sym typeface="Cabin"/>
              </a:rPr>
              <a:t>Sin embargo, recuerde que usted es inteligente y puede aprender. La computadora es simple y muy veloz pero es incapaz de aprender.</a:t>
            </a:r>
            <a:r>
              <a:rPr lang="es-AR" sz="3000" b="0" dirty="0">
                <a:solidFill>
                  <a:schemeClr val="lt1"/>
                </a:solidFill>
                <a:latin typeface="Arial" charset="0"/>
                <a:ea typeface="Arial" charset="0"/>
                <a:cs typeface="Arial" charset="0"/>
                <a:sym typeface="Cabin"/>
              </a:rPr>
              <a:t> Entonces, </a:t>
            </a:r>
            <a:r>
              <a:rPr lang="es-AR" sz="3000" b="0" u="none" strike="noStrike" cap="none" dirty="0">
                <a:solidFill>
                  <a:srgbClr val="FFFF00"/>
                </a:solidFill>
                <a:latin typeface="Arial" charset="0"/>
                <a:ea typeface="Arial" charset="0"/>
                <a:cs typeface="Arial" charset="0"/>
                <a:sym typeface="Cabin"/>
              </a:rPr>
              <a:t>es más sencillo para usted aprender Python que para la computadora aprender español</a:t>
            </a:r>
            <a:r>
              <a:rPr lang="es-AR" sz="3000" b="0" u="none" strike="noStrike" cap="none" dirty="0">
                <a:solidFill>
                  <a:schemeClr val="lt1"/>
                </a:solidFill>
                <a:latin typeface="Arial" charset="0"/>
                <a:ea typeface="Arial" charset="0"/>
                <a:cs typeface="Arial" charset="0"/>
                <a:sym typeface="Cabin"/>
              </a:rPr>
              <a:t>...</a:t>
            </a:r>
          </a:p>
        </p:txBody>
      </p:sp>
    </p:spTree>
    <p:extLst>
      <p:ext uri="{BB962C8B-B14F-4D97-AF65-F5344CB8AC3E}">
        <p14:creationId xmlns:p14="http://schemas.microsoft.com/office/powerpoint/2010/main" val="1275563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a:solidFill>
                  <a:srgbClr val="FFFF00"/>
                </a:solidFill>
                <a:latin typeface="Arial" charset="0"/>
                <a:ea typeface="Arial" charset="0"/>
                <a:cs typeface="Arial" charset="0"/>
                <a:sym typeface="Cabin"/>
              </a:rPr>
              <a:t>Hablemo</a:t>
            </a:r>
            <a:r>
              <a:rPr lang="es-AR" sz="7600" dirty="0">
                <a:solidFill>
                  <a:srgbClr val="FFFF00"/>
                </a:solidFill>
                <a:latin typeface="Arial" charset="0"/>
                <a:ea typeface="Arial" charset="0"/>
                <a:cs typeface="Arial" charset="0"/>
                <a:sym typeface="Cabin"/>
              </a:rPr>
              <a:t>s con </a:t>
            </a:r>
            <a:r>
              <a:rPr lang="es-AR" sz="7600" u="none" strike="noStrike" cap="none" dirty="0">
                <a:solidFill>
                  <a:srgbClr val="FFFF00"/>
                </a:solidFill>
                <a:latin typeface="Arial" charset="0"/>
                <a:ea typeface="Arial" charset="0"/>
                <a:cs typeface="Arial" charset="0"/>
                <a:sym typeface="Cabin"/>
              </a:rPr>
              <a:t>Python</a:t>
            </a:r>
          </a:p>
        </p:txBody>
      </p:sp>
    </p:spTree>
    <p:extLst>
      <p:ext uri="{BB962C8B-B14F-4D97-AF65-F5344CB8AC3E}">
        <p14:creationId xmlns:p14="http://schemas.microsoft.com/office/powerpoint/2010/main" val="1142320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336473" y="1325287"/>
            <a:ext cx="12628499" cy="3249038"/>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a:solidFill>
                  <a:schemeClr val="lt1"/>
                </a:solidFill>
                <a:latin typeface="Arial" charset="0"/>
                <a:ea typeface="Arial" charset="0"/>
                <a:cs typeface="Arial" charset="0"/>
                <a:sym typeface="Cabin"/>
              </a:rPr>
              <a:t>csev$ </a:t>
            </a:r>
            <a:r>
              <a:rPr lang="en-US" sz="3600" dirty="0">
                <a:solidFill>
                  <a:srgbClr val="FFFF00"/>
                </a:solidFill>
                <a:latin typeface="Arial" charset="0"/>
                <a:ea typeface="Arial" charset="0"/>
                <a:cs typeface="Arial" charset="0"/>
                <a:sym typeface="Cabin"/>
              </a:rPr>
              <a:t>python3</a:t>
            </a: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Dic  5 2015, 21:12:44) [GCC 4.2.1 (Apple Inc. build 5666) (dot 3)] en darwin. </a:t>
            </a:r>
            <a:r>
              <a:rPr lang="es-AR" sz="3600" dirty="0">
                <a:solidFill>
                  <a:schemeClr val="bg1"/>
                </a:solidFill>
                <a:latin typeface="Arial" charset="0"/>
                <a:ea typeface="Arial" charset="0"/>
                <a:cs typeface="Arial" charset="0"/>
                <a:sym typeface="Cabin"/>
              </a:rPr>
              <a:t>Escriba "ayuda</a:t>
            </a:r>
            <a:r>
              <a:rPr lang="en-US" sz="3600" dirty="0">
                <a:solidFill>
                  <a:schemeClr val="bg1"/>
                </a:solidFill>
                <a:latin typeface="Arial" charset="0"/>
                <a:ea typeface="Arial" charset="0"/>
                <a:cs typeface="Arial" charset="0"/>
                <a:sym typeface="Cabin"/>
              </a:rPr>
              <a:t> "</a:t>
            </a:r>
            <a:r>
              <a:rPr lang="es-AR" sz="3600" dirty="0">
                <a:solidFill>
                  <a:schemeClr val="bg1"/>
                </a:solidFill>
                <a:latin typeface="Arial" charset="0"/>
                <a:ea typeface="Arial" charset="0"/>
                <a:cs typeface="Arial" charset="0"/>
                <a:sym typeface="Cabin"/>
              </a:rPr>
              <a:t>, "derechos de autor</a:t>
            </a:r>
            <a:r>
              <a:rPr lang="en-US" sz="3600" dirty="0">
                <a:solidFill>
                  <a:schemeClr val="bg1"/>
                </a:solidFill>
                <a:latin typeface="Arial" charset="0"/>
                <a:ea typeface="Arial" charset="0"/>
                <a:cs typeface="Arial" charset="0"/>
                <a:sym typeface="Cabin"/>
              </a:rPr>
              <a:t> "</a:t>
            </a:r>
            <a:r>
              <a:rPr lang="es-AR" sz="3600" dirty="0">
                <a:solidFill>
                  <a:schemeClr val="bg1"/>
                </a:solidFill>
                <a:latin typeface="Arial" charset="0"/>
                <a:ea typeface="Arial" charset="0"/>
                <a:cs typeface="Arial" charset="0"/>
                <a:sym typeface="Cabin"/>
              </a:rPr>
              <a:t>, "créditos</a:t>
            </a:r>
            <a:r>
              <a:rPr lang="en-US" sz="3600" dirty="0">
                <a:solidFill>
                  <a:schemeClr val="bg1"/>
                </a:solidFill>
                <a:latin typeface="Arial" charset="0"/>
                <a:ea typeface="Arial" charset="0"/>
                <a:cs typeface="Arial" charset="0"/>
                <a:sym typeface="Cabin"/>
              </a:rPr>
              <a:t> "</a:t>
            </a:r>
            <a:r>
              <a:rPr lang="es-AR" sz="3600" dirty="0">
                <a:solidFill>
                  <a:schemeClr val="bg1"/>
                </a:solidFill>
                <a:latin typeface="Arial" charset="0"/>
                <a:ea typeface="Arial" charset="0"/>
                <a:cs typeface="Arial" charset="0"/>
                <a:sym typeface="Cabin"/>
              </a:rPr>
              <a:t> o "licencia</a:t>
            </a:r>
            <a:r>
              <a:rPr lang="en-US" sz="3600" dirty="0">
                <a:solidFill>
                  <a:schemeClr val="bg1"/>
                </a:solidFill>
                <a:latin typeface="Arial" charset="0"/>
                <a:ea typeface="Arial" charset="0"/>
                <a:cs typeface="Arial" charset="0"/>
                <a:sym typeface="Cabin"/>
              </a:rPr>
              <a:t> "</a:t>
            </a:r>
            <a:r>
              <a:rPr lang="es-AR" sz="3600" dirty="0">
                <a:solidFill>
                  <a:schemeClr val="bg1"/>
                </a:solidFill>
                <a:latin typeface="Arial" charset="0"/>
                <a:ea typeface="Arial" charset="0"/>
                <a:cs typeface="Arial" charset="0"/>
                <a:sym typeface="Cabin"/>
              </a:rPr>
              <a:t>  si desea más información.</a:t>
            </a:r>
          </a:p>
          <a:p>
            <a:pPr lvl="0">
              <a:buClr>
                <a:schemeClr val="lt1"/>
              </a:buClr>
              <a:buSzPct val="25000"/>
            </a:pPr>
            <a:r>
              <a:rPr lang="en-US" sz="3600" dirty="0">
                <a:solidFill>
                  <a:schemeClr val="bg1"/>
                </a:solidFill>
                <a:latin typeface="Arial" charset="0"/>
                <a:ea typeface="Arial" charset="0"/>
                <a:cs typeface="Arial" charset="0"/>
                <a:sym typeface="Cabin"/>
              </a:rPr>
              <a:t>&gt;&gt;&gt; </a:t>
            </a:r>
            <a:endParaRPr lang="en-US" sz="3600" u="none" strike="noStrike" cap="none" dirty="0">
              <a:solidFill>
                <a:schemeClr val="bg1"/>
              </a:solidFill>
              <a:latin typeface="Arial" charset="0"/>
              <a:ea typeface="Arial" charset="0"/>
              <a:cs typeface="Arial" charset="0"/>
              <a:sym typeface="Cabin"/>
            </a:endParaRPr>
          </a:p>
        </p:txBody>
      </p:sp>
      <p:grpSp>
        <p:nvGrpSpPr>
          <p:cNvPr id="463" name="Shape 463"/>
          <p:cNvGrpSpPr/>
          <p:nvPr/>
        </p:nvGrpSpPr>
        <p:grpSpPr>
          <a:xfrm>
            <a:off x="2916761" y="4219476"/>
            <a:ext cx="4239245" cy="858364"/>
            <a:chOff x="6843291" y="2326012"/>
            <a:chExt cx="4239245" cy="856736"/>
          </a:xfrm>
        </p:grpSpPr>
        <p:sp>
          <p:nvSpPr>
            <p:cNvPr id="464" name="Shape 464"/>
            <p:cNvSpPr txBox="1"/>
            <p:nvPr/>
          </p:nvSpPr>
          <p:spPr>
            <a:xfrm>
              <a:off x="8807636" y="2342275"/>
              <a:ext cx="2274900" cy="8404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¿Qué sigue?</a:t>
              </a:r>
            </a:p>
          </p:txBody>
        </p:sp>
        <p:cxnSp>
          <p:nvCxnSpPr>
            <p:cNvPr id="465" name="Shape 465"/>
            <p:cNvCxnSpPr/>
            <p:nvPr/>
          </p:nvCxnSpPr>
          <p:spPr>
            <a:xfrm>
              <a:off x="6843291" y="2326012"/>
              <a:ext cx="2281199" cy="436500"/>
            </a:xfrm>
            <a:prstGeom prst="straightConnector1">
              <a:avLst/>
            </a:prstGeom>
            <a:noFill/>
            <a:ln w="76200" cap="rnd" cmpd="sng">
              <a:solidFill>
                <a:srgbClr val="FFFF00"/>
              </a:solidFill>
              <a:prstDash val="solid"/>
              <a:miter/>
              <a:headEnd type="stealth" w="med" len="med"/>
              <a:tailEnd type="none" w="med" len="med"/>
            </a:ln>
          </p:spPr>
        </p:cxnSp>
      </p:grpSp>
    </p:spTree>
    <p:extLst>
      <p:ext uri="{BB962C8B-B14F-4D97-AF65-F5344CB8AC3E}">
        <p14:creationId xmlns:p14="http://schemas.microsoft.com/office/powerpoint/2010/main" val="1760228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339403" y="1552437"/>
            <a:ext cx="12628562" cy="6092825"/>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a:solidFill>
                  <a:schemeClr val="lt1"/>
                </a:solidFill>
                <a:latin typeface="Arial" charset="0"/>
                <a:ea typeface="Arial" charset="0"/>
                <a:cs typeface="Arial" charset="0"/>
                <a:sym typeface="Cabin"/>
              </a:rPr>
              <a:t>csev$ </a:t>
            </a:r>
            <a:r>
              <a:rPr lang="en-US" sz="3600" dirty="0">
                <a:solidFill>
                  <a:srgbClr val="FFFF00"/>
                </a:solidFill>
                <a:latin typeface="Arial" charset="0"/>
                <a:ea typeface="Arial" charset="0"/>
                <a:cs typeface="Arial" charset="0"/>
                <a:sym typeface="Cabin"/>
              </a:rPr>
              <a:t>python3</a:t>
            </a: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Dic  5 2015, 21:12:44) [GCC 4.2.1 (Apple Inc. build 5666) (dot 3)] en </a:t>
            </a:r>
            <a:r>
              <a:rPr lang="en-US" sz="3600" dirty="0" err="1">
                <a:solidFill>
                  <a:schemeClr val="bg1"/>
                </a:solidFill>
                <a:latin typeface="Arial" charset="0"/>
                <a:ea typeface="Arial" charset="0"/>
                <a:cs typeface="Arial" charset="0"/>
                <a:sym typeface="Cabin"/>
              </a:rPr>
              <a:t>darwin</a:t>
            </a:r>
            <a:r>
              <a:rPr lang="en-US" sz="3600" dirty="0">
                <a:solidFill>
                  <a:schemeClr val="bg1"/>
                </a:solidFill>
                <a:latin typeface="Arial" charset="0"/>
                <a:ea typeface="Arial" charset="0"/>
                <a:cs typeface="Arial" charset="0"/>
                <a:sym typeface="Cabin"/>
              </a:rPr>
              <a:t>. </a:t>
            </a:r>
            <a:r>
              <a:rPr lang="es-AR" sz="3600" dirty="0">
                <a:solidFill>
                  <a:schemeClr val="bg1"/>
                </a:solidFill>
                <a:latin typeface="Arial" charset="0"/>
                <a:ea typeface="Arial" charset="0"/>
                <a:cs typeface="Arial" charset="0"/>
                <a:sym typeface="Cabin"/>
              </a:rPr>
              <a:t>Escriba "ayuda</a:t>
            </a:r>
            <a:r>
              <a:rPr lang="en-US" sz="3600" dirty="0">
                <a:solidFill>
                  <a:schemeClr val="bg1"/>
                </a:solidFill>
                <a:latin typeface="Arial" charset="0"/>
                <a:ea typeface="Arial" charset="0"/>
                <a:cs typeface="Arial" charset="0"/>
                <a:sym typeface="Cabin"/>
              </a:rPr>
              <a:t> "</a:t>
            </a:r>
            <a:r>
              <a:rPr lang="es-AR" sz="3600" dirty="0">
                <a:solidFill>
                  <a:schemeClr val="bg1"/>
                </a:solidFill>
                <a:latin typeface="Arial" charset="0"/>
                <a:ea typeface="Arial" charset="0"/>
                <a:cs typeface="Arial" charset="0"/>
                <a:sym typeface="Cabin"/>
              </a:rPr>
              <a:t>, "derechos de autor</a:t>
            </a:r>
            <a:r>
              <a:rPr lang="en-US" sz="3600" dirty="0">
                <a:solidFill>
                  <a:schemeClr val="bg1"/>
                </a:solidFill>
                <a:latin typeface="Arial" charset="0"/>
                <a:ea typeface="Arial" charset="0"/>
                <a:cs typeface="Arial" charset="0"/>
                <a:sym typeface="Cabin"/>
              </a:rPr>
              <a:t> "</a:t>
            </a:r>
            <a:r>
              <a:rPr lang="es-AR" sz="3600" dirty="0">
                <a:solidFill>
                  <a:schemeClr val="bg1"/>
                </a:solidFill>
                <a:latin typeface="Arial" charset="0"/>
                <a:ea typeface="Arial" charset="0"/>
                <a:cs typeface="Arial" charset="0"/>
                <a:sym typeface="Cabin"/>
              </a:rPr>
              <a:t>, "créditos</a:t>
            </a:r>
            <a:r>
              <a:rPr lang="en-US" sz="3600" dirty="0">
                <a:solidFill>
                  <a:schemeClr val="bg1"/>
                </a:solidFill>
                <a:latin typeface="Arial" charset="0"/>
                <a:ea typeface="Arial" charset="0"/>
                <a:cs typeface="Arial" charset="0"/>
                <a:sym typeface="Cabin"/>
              </a:rPr>
              <a:t> "</a:t>
            </a:r>
            <a:r>
              <a:rPr lang="es-AR" sz="3600" dirty="0">
                <a:solidFill>
                  <a:schemeClr val="bg1"/>
                </a:solidFill>
                <a:latin typeface="Arial" charset="0"/>
                <a:ea typeface="Arial" charset="0"/>
                <a:cs typeface="Arial" charset="0"/>
                <a:sym typeface="Cabin"/>
              </a:rPr>
              <a:t> o "licencia</a:t>
            </a:r>
            <a:r>
              <a:rPr lang="en-US" sz="3600" dirty="0">
                <a:solidFill>
                  <a:schemeClr val="bg1"/>
                </a:solidFill>
                <a:latin typeface="Arial" charset="0"/>
                <a:ea typeface="Arial" charset="0"/>
                <a:cs typeface="Arial" charset="0"/>
                <a:sym typeface="Cabin"/>
              </a:rPr>
              <a:t> "</a:t>
            </a:r>
            <a:r>
              <a:rPr lang="es-AR" sz="3600" dirty="0">
                <a:solidFill>
                  <a:schemeClr val="bg1"/>
                </a:solidFill>
                <a:latin typeface="Arial" charset="0"/>
                <a:ea typeface="Arial" charset="0"/>
                <a:cs typeface="Arial" charset="0"/>
                <a:sym typeface="Cabin"/>
              </a:rPr>
              <a:t> si desea más información.</a:t>
            </a:r>
            <a:endParaRPr lang="es-A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print (x)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 (x)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exit()</a:t>
            </a:r>
          </a:p>
        </p:txBody>
      </p:sp>
      <p:sp>
        <p:nvSpPr>
          <p:cNvPr id="471" name="Shape 471"/>
          <p:cNvSpPr txBox="1"/>
          <p:nvPr/>
        </p:nvSpPr>
        <p:spPr>
          <a:xfrm>
            <a:off x="5253591" y="5538512"/>
            <a:ext cx="9536024" cy="1663800"/>
          </a:xfrm>
          <a:prstGeom prst="rect">
            <a:avLst/>
          </a:prstGeom>
          <a:noFill/>
          <a:ln>
            <a:noFill/>
          </a:ln>
        </p:spPr>
        <p:txBody>
          <a:bodyPr lIns="0" tIns="0" rIns="0" bIns="0" anchor="ctr" anchorCtr="0">
            <a:noAutofit/>
          </a:bodyPr>
          <a:lstStyle/>
          <a:p>
            <a:pPr lvl="0" algn="ctr">
              <a:buClr>
                <a:srgbClr val="FFFF00"/>
              </a:buClr>
              <a:buSzPct val="25000"/>
            </a:pPr>
            <a:r>
              <a:rPr lang="es-AR" sz="3600" u="none" strike="noStrike" cap="none" dirty="0">
                <a:solidFill>
                  <a:srgbClr val="FFFF00"/>
                </a:solidFill>
                <a:latin typeface="Arial" charset="0"/>
                <a:ea typeface="Arial" charset="0"/>
                <a:cs typeface="Arial" charset="0"/>
                <a:sym typeface="Cabin"/>
              </a:rPr>
              <a:t>Es</a:t>
            </a:r>
            <a:r>
              <a:rPr lang="es-AR" sz="3600" dirty="0">
                <a:solidFill>
                  <a:srgbClr val="FFFF00"/>
                </a:solidFill>
                <a:latin typeface="Arial" charset="0"/>
                <a:ea typeface="Arial" charset="0"/>
                <a:cs typeface="Arial" charset="0"/>
                <a:sym typeface="Cabin"/>
              </a:rPr>
              <a:t>ta es una buena prueba para asegurarse de que ha instalado </a:t>
            </a:r>
            <a:r>
              <a:rPr lang="es-AR" sz="3600" u="none" strike="noStrike" cap="none" dirty="0">
                <a:solidFill>
                  <a:srgbClr val="FFFF00"/>
                </a:solidFill>
                <a:latin typeface="Arial" charset="0"/>
                <a:ea typeface="Arial" charset="0"/>
                <a:cs typeface="Arial" charset="0"/>
                <a:sym typeface="Cabin"/>
              </a:rPr>
              <a:t>Python correctamente. Observe que </a:t>
            </a:r>
            <a:r>
              <a:rPr lang="en-US" sz="3600" dirty="0">
                <a:solidFill>
                  <a:srgbClr val="FFFF00"/>
                </a:solidFill>
                <a:latin typeface="Arial" charset="0"/>
                <a:ea typeface="Arial" charset="0"/>
                <a:cs typeface="Arial" charset="0"/>
                <a:sym typeface="Cabin"/>
              </a:rPr>
              <a:t>quit</a:t>
            </a:r>
            <a:r>
              <a:rPr lang="es-AR" sz="3600" u="none" strike="noStrike" cap="none" dirty="0">
                <a:solidFill>
                  <a:srgbClr val="FFFF00"/>
                </a:solidFill>
                <a:latin typeface="Arial" charset="0"/>
                <a:ea typeface="Arial" charset="0"/>
                <a:cs typeface="Arial" charset="0"/>
                <a:sym typeface="Cabin"/>
              </a:rPr>
              <a:t>() también sirve para terminar una sesión </a:t>
            </a:r>
            <a:r>
              <a:rPr lang="es-AR" sz="3600" dirty="0">
                <a:solidFill>
                  <a:srgbClr val="FFFF00"/>
                </a:solidFill>
                <a:latin typeface="Arial" charset="0"/>
                <a:ea typeface="Arial" charset="0"/>
                <a:cs typeface="Arial" charset="0"/>
                <a:sym typeface="Cabin"/>
              </a:rPr>
              <a:t>interactiva</a:t>
            </a:r>
            <a:r>
              <a:rPr lang="es-AR" sz="3600" u="none" strike="noStrike" cap="none" dirty="0">
                <a:solidFill>
                  <a:srgbClr val="FFFF00"/>
                </a:solidFill>
                <a:latin typeface="Arial" charset="0"/>
                <a:ea typeface="Arial" charset="0"/>
                <a:cs typeface="Arial" charset="0"/>
                <a:sym typeface="Cabin"/>
              </a:rPr>
              <a:t>.</a:t>
            </a:r>
          </a:p>
        </p:txBody>
      </p:sp>
    </p:spTree>
    <p:extLst>
      <p:ext uri="{BB962C8B-B14F-4D97-AF65-F5344CB8AC3E}">
        <p14:creationId xmlns:p14="http://schemas.microsoft.com/office/powerpoint/2010/main" val="747241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2800" y="1216296"/>
            <a:ext cx="125857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6500" u="none" strike="noStrike" cap="none" dirty="0">
                <a:solidFill>
                  <a:srgbClr val="FFFF00"/>
                </a:solidFill>
                <a:latin typeface="Arial" charset="0"/>
                <a:ea typeface="Arial" charset="0"/>
                <a:cs typeface="Arial" charset="0"/>
                <a:sym typeface="Cabin"/>
              </a:rPr>
              <a:t>Los programadores anticipan necesidades</a:t>
            </a:r>
          </a:p>
        </p:txBody>
      </p:sp>
      <p:sp>
        <p:nvSpPr>
          <p:cNvPr id="237" name="Shape 237"/>
          <p:cNvSpPr txBox="1">
            <a:spLocks noGrp="1"/>
          </p:cNvSpPr>
          <p:nvPr>
            <p:ph idx="1"/>
          </p:nvPr>
        </p:nvSpPr>
        <p:spPr>
          <a:xfrm>
            <a:off x="505662" y="2836240"/>
            <a:ext cx="9235237"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s-AR" sz="3200" b="0" u="none" strike="noStrike" cap="none" dirty="0">
                <a:solidFill>
                  <a:schemeClr val="lt1"/>
                </a:solidFill>
                <a:latin typeface="Arial" charset="0"/>
                <a:ea typeface="Arial" charset="0"/>
                <a:cs typeface="Arial" charset="0"/>
                <a:sym typeface="Cabin"/>
              </a:rPr>
              <a:t>Las aplicaciones para iPhone son un mercado</a:t>
            </a:r>
          </a:p>
          <a:p>
            <a:pPr marL="749300" marR="0" lvl="0" indent="-345694" algn="l" rtl="0">
              <a:lnSpc>
                <a:spcPct val="100000"/>
              </a:lnSpc>
              <a:spcBef>
                <a:spcPts val="3500"/>
              </a:spcBef>
              <a:spcAft>
                <a:spcPts val="0"/>
              </a:spcAft>
              <a:buClr>
                <a:schemeClr val="lt1"/>
              </a:buClr>
              <a:buSzPct val="100000"/>
              <a:buFont typeface="Cabin"/>
              <a:buChar char="•"/>
            </a:pPr>
            <a:r>
              <a:rPr lang="es-AR" sz="3200" b="0" dirty="0">
                <a:solidFill>
                  <a:schemeClr val="lt1"/>
                </a:solidFill>
                <a:latin typeface="Arial" charset="0"/>
                <a:ea typeface="Arial" charset="0"/>
                <a:cs typeface="Arial" charset="0"/>
                <a:sym typeface="Cabin"/>
              </a:rPr>
              <a:t>Las aplicaciones para </a:t>
            </a:r>
            <a:r>
              <a:rPr lang="es-AR" sz="3200" b="0" u="none" strike="noStrike" cap="none" dirty="0">
                <a:solidFill>
                  <a:schemeClr val="lt1"/>
                </a:solidFill>
                <a:latin typeface="Arial" charset="0"/>
                <a:ea typeface="Arial" charset="0"/>
                <a:cs typeface="Arial" charset="0"/>
                <a:sym typeface="Cabin"/>
              </a:rPr>
              <a:t>iPhone tienen más de 3,000 millones de descargas</a:t>
            </a:r>
          </a:p>
          <a:p>
            <a:pPr marL="749300" marR="0" lvl="0" indent="-345694" algn="l" rtl="0">
              <a:lnSpc>
                <a:spcPct val="100000"/>
              </a:lnSpc>
              <a:spcBef>
                <a:spcPts val="3500"/>
              </a:spcBef>
              <a:spcAft>
                <a:spcPts val="0"/>
              </a:spcAft>
              <a:buClr>
                <a:schemeClr val="lt1"/>
              </a:buClr>
              <a:buSzPct val="100000"/>
              <a:buFont typeface="Cabin"/>
              <a:buChar char="•"/>
            </a:pPr>
            <a:r>
              <a:rPr lang="es-AR" sz="3200" b="0" u="none" strike="noStrike" cap="none" dirty="0">
                <a:solidFill>
                  <a:schemeClr val="lt1"/>
                </a:solidFill>
                <a:latin typeface="Arial" charset="0"/>
                <a:ea typeface="Arial" charset="0"/>
                <a:cs typeface="Arial" charset="0"/>
                <a:sym typeface="Cabin"/>
              </a:rPr>
              <a:t>Los programadores han dejado sus trabajos para convertirse en desarrolladores de tiempo completo de iPhone</a:t>
            </a:r>
          </a:p>
          <a:p>
            <a:pPr marL="749300" marR="0" lvl="0" indent="-345694" algn="l" rtl="0">
              <a:lnSpc>
                <a:spcPct val="100000"/>
              </a:lnSpc>
              <a:spcBef>
                <a:spcPts val="3500"/>
              </a:spcBef>
              <a:spcAft>
                <a:spcPts val="0"/>
              </a:spcAft>
              <a:buClr>
                <a:schemeClr val="lt1"/>
              </a:buClr>
              <a:buSzPct val="100000"/>
              <a:buFont typeface="Cabin"/>
              <a:buChar char="•"/>
            </a:pPr>
            <a:r>
              <a:rPr lang="es-AR" sz="3200" b="0" u="none" strike="noStrike" cap="none" dirty="0">
                <a:solidFill>
                  <a:schemeClr val="lt1"/>
                </a:solidFill>
                <a:latin typeface="Arial" charset="0"/>
                <a:ea typeface="Arial" charset="0"/>
                <a:cs typeface="Arial" charset="0"/>
                <a:sym typeface="Cabin"/>
              </a:rPr>
              <a:t>Los programadores conocen </a:t>
            </a:r>
            <a:r>
              <a:rPr lang="es-AR" sz="3200" b="0" u="none" strike="noStrike" cap="none" dirty="0">
                <a:solidFill>
                  <a:srgbClr val="00FF00"/>
                </a:solidFill>
                <a:latin typeface="Arial" charset="0"/>
                <a:ea typeface="Arial" charset="0"/>
                <a:cs typeface="Arial" charset="0"/>
                <a:sym typeface="Cabin"/>
              </a:rPr>
              <a:t>el funcionamiento del programa</a:t>
            </a: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239" name="Shape 239"/>
          <p:cNvSpPr/>
          <p:nvPr/>
        </p:nvSpPr>
        <p:spPr>
          <a:xfrm>
            <a:off x="9810750" y="5689600"/>
            <a:ext cx="1441450"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s-AR" sz="2600" u="none" strike="noStrike" cap="none" dirty="0">
                <a:solidFill>
                  <a:srgbClr val="000000"/>
                </a:solidFill>
                <a:latin typeface="Arial" charset="0"/>
                <a:ea typeface="Arial" charset="0"/>
                <a:cs typeface="Arial" charset="0"/>
                <a:sym typeface="Cabin"/>
              </a:rPr>
              <a:t>¡Elíjame!</a:t>
            </a:r>
          </a:p>
        </p:txBody>
      </p:sp>
      <p:sp>
        <p:nvSpPr>
          <p:cNvPr id="240" name="Shape 240"/>
          <p:cNvSpPr/>
          <p:nvPr/>
        </p:nvSpPr>
        <p:spPr>
          <a:xfrm>
            <a:off x="9810750" y="7073900"/>
            <a:ext cx="1441449" cy="1092199"/>
          </a:xfrm>
          <a:prstGeom prst="roundRect">
            <a:avLst>
              <a:gd name="adj" fmla="val 3767"/>
            </a:avLst>
          </a:prstGeom>
          <a:solidFill>
            <a:schemeClr val="accent1"/>
          </a:solidFill>
          <a:ln>
            <a:noFill/>
          </a:ln>
        </p:spPr>
        <p:txBody>
          <a:bodyPr lIns="0" tIns="0" rIns="0" bIns="0" anchor="ctr" anchorCtr="0">
            <a:noAutofit/>
          </a:bodyPr>
          <a:lstStyle/>
          <a:p>
            <a:pPr algn="ctr">
              <a:buClr>
                <a:srgbClr val="000000"/>
              </a:buClr>
              <a:buSzPct val="25000"/>
            </a:pPr>
            <a:r>
              <a:rPr lang="es-AR" sz="2600" dirty="0">
                <a:latin typeface="Arial" charset="0"/>
                <a:ea typeface="Arial" charset="0"/>
                <a:cs typeface="Arial" charset="0"/>
                <a:sym typeface="Cabin"/>
              </a:rPr>
              <a:t>¡Elíjame!</a:t>
            </a:r>
          </a:p>
        </p:txBody>
      </p:sp>
      <p:sp>
        <p:nvSpPr>
          <p:cNvPr id="241" name="Shape 241"/>
          <p:cNvSpPr/>
          <p:nvPr/>
        </p:nvSpPr>
        <p:spPr>
          <a:xfrm>
            <a:off x="11316368" y="5689600"/>
            <a:ext cx="1422399" cy="1092199"/>
          </a:xfrm>
          <a:prstGeom prst="roundRect">
            <a:avLst>
              <a:gd name="adj" fmla="val 3767"/>
            </a:avLst>
          </a:prstGeom>
          <a:solidFill>
            <a:schemeClr val="accent1"/>
          </a:solidFill>
          <a:ln>
            <a:noFill/>
          </a:ln>
        </p:spPr>
        <p:txBody>
          <a:bodyPr lIns="0" tIns="0" rIns="0" bIns="0" anchor="ctr" anchorCtr="0">
            <a:noAutofit/>
          </a:bodyPr>
          <a:lstStyle/>
          <a:p>
            <a:pPr lvl="0" algn="ctr">
              <a:buClr>
                <a:srgbClr val="000000"/>
              </a:buClr>
              <a:buSzPct val="25000"/>
            </a:pPr>
            <a:r>
              <a:rPr lang="es-AR" sz="2600" dirty="0">
                <a:latin typeface="Arial" charset="0"/>
                <a:ea typeface="Arial" charset="0"/>
                <a:cs typeface="Arial" charset="0"/>
                <a:sym typeface="Cabin"/>
              </a:rPr>
              <a:t>Elíjame!</a:t>
            </a:r>
          </a:p>
        </p:txBody>
      </p:sp>
      <p:sp>
        <p:nvSpPr>
          <p:cNvPr id="242" name="Shape 242"/>
          <p:cNvSpPr/>
          <p:nvPr/>
        </p:nvSpPr>
        <p:spPr>
          <a:xfrm>
            <a:off x="11316368" y="7073900"/>
            <a:ext cx="1358231" cy="1092199"/>
          </a:xfrm>
          <a:prstGeom prst="roundRect">
            <a:avLst>
              <a:gd name="adj" fmla="val 3767"/>
            </a:avLst>
          </a:prstGeom>
          <a:solidFill>
            <a:schemeClr val="accent1"/>
          </a:solidFill>
          <a:ln>
            <a:noFill/>
          </a:ln>
        </p:spPr>
        <p:txBody>
          <a:bodyPr lIns="0" tIns="0" rIns="0" bIns="0" anchor="ctr" anchorCtr="0">
            <a:noAutofit/>
          </a:bodyPr>
          <a:lstStyle/>
          <a:p>
            <a:pPr lvl="0" algn="ctr">
              <a:buClr>
                <a:srgbClr val="000000"/>
              </a:buClr>
              <a:buSzPct val="25000"/>
            </a:pPr>
            <a:r>
              <a:rPr lang="es-AR" sz="2600" dirty="0">
                <a:latin typeface="Arial" charset="0"/>
                <a:ea typeface="Arial" charset="0"/>
                <a:cs typeface="Arial" charset="0"/>
                <a:sym typeface="Cabin"/>
              </a:rPr>
              <a:t>Elíjame!</a:t>
            </a:r>
          </a:p>
        </p:txBody>
      </p:sp>
      <p:sp>
        <p:nvSpPr>
          <p:cNvPr id="243" name="Shape 243"/>
          <p:cNvSpPr/>
          <p:nvPr/>
        </p:nvSpPr>
        <p:spPr>
          <a:xfrm>
            <a:off x="12865768" y="7073900"/>
            <a:ext cx="1748590"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dirty="0">
                <a:latin typeface="Arial" charset="0"/>
                <a:ea typeface="Arial" charset="0"/>
                <a:cs typeface="Arial" charset="0"/>
                <a:sym typeface="Cabin"/>
              </a:rPr>
              <a:t>¡</a:t>
            </a:r>
            <a:r>
              <a:rPr lang="es-AR" sz="2600" dirty="0">
                <a:latin typeface="Arial" charset="0"/>
                <a:ea typeface="Arial" charset="0"/>
                <a:cs typeface="Arial" charset="0"/>
                <a:sym typeface="Cabin"/>
              </a:rPr>
              <a:t>Págueme</a:t>
            </a:r>
            <a:r>
              <a:rPr lang="en-US" sz="2600" u="none" strike="noStrike" cap="none" dirty="0">
                <a:solidFill>
                  <a:srgbClr val="000000"/>
                </a:solidFill>
                <a:latin typeface="Arial" charset="0"/>
                <a:ea typeface="Arial" charset="0"/>
                <a:cs typeface="Arial" charset="0"/>
                <a:sym typeface="Cabin"/>
              </a:rPr>
              <a:t>!</a:t>
            </a:r>
          </a:p>
        </p:txBody>
      </p:sp>
      <p:sp>
        <p:nvSpPr>
          <p:cNvPr id="244" name="Shape 244"/>
          <p:cNvSpPr/>
          <p:nvPr/>
        </p:nvSpPr>
        <p:spPr>
          <a:xfrm>
            <a:off x="13004800" y="5689600"/>
            <a:ext cx="1479550" cy="1092199"/>
          </a:xfrm>
          <a:prstGeom prst="roundRect">
            <a:avLst>
              <a:gd name="adj" fmla="val 3767"/>
            </a:avLst>
          </a:prstGeom>
          <a:solidFill>
            <a:schemeClr val="accent1"/>
          </a:solidFill>
          <a:ln>
            <a:noFill/>
          </a:ln>
        </p:spPr>
        <p:txBody>
          <a:bodyPr lIns="0" tIns="0" rIns="0" bIns="0" anchor="ctr" anchorCtr="0">
            <a:noAutofit/>
          </a:bodyPr>
          <a:lstStyle/>
          <a:p>
            <a:pPr lvl="0" algn="ctr">
              <a:buClr>
                <a:srgbClr val="000000"/>
              </a:buClr>
              <a:buSzPct val="25000"/>
            </a:pPr>
            <a:r>
              <a:rPr lang="es-AR" sz="2600" dirty="0">
                <a:latin typeface="Arial" charset="0"/>
                <a:ea typeface="Arial" charset="0"/>
                <a:cs typeface="Arial" charset="0"/>
                <a:sym typeface="Cabin"/>
              </a:rPr>
              <a:t>¡Elíjame!</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pic>
        <p:nvPicPr>
          <p:cNvPr id="246" name="Shape 246"/>
          <p:cNvPicPr preferRelativeResize="0"/>
          <p:nvPr/>
        </p:nvPicPr>
        <p:blipFill rotWithShape="1">
          <a:blip r:embed="rId4">
            <a:alphaModFix/>
          </a:blip>
          <a:srcRect/>
          <a:stretch/>
        </p:blipFill>
        <p:spPr>
          <a:xfrm>
            <a:off x="13398500" y="9846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cxnSp>
        <p:nvCxnSpPr>
          <p:cNvPr id="249" name="Shape 249"/>
          <p:cNvCxnSpPr/>
          <p:nvPr/>
        </p:nvCxnSpPr>
        <p:spPr>
          <a:xfrm>
            <a:off x="12376150" y="3783012"/>
            <a:ext cx="628650" cy="3290888"/>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a:solidFill>
                  <a:srgbClr val="FFFF00"/>
                </a:solidFill>
                <a:latin typeface="Arial" charset="0"/>
                <a:ea typeface="Arial" charset="0"/>
                <a:cs typeface="Arial" charset="0"/>
                <a:sym typeface="Cabin"/>
              </a:rPr>
              <a:t>¿Qué decimos?</a:t>
            </a:r>
          </a:p>
        </p:txBody>
      </p:sp>
    </p:spTree>
    <p:extLst>
      <p:ext uri="{BB962C8B-B14F-4D97-AF65-F5344CB8AC3E}">
        <p14:creationId xmlns:p14="http://schemas.microsoft.com/office/powerpoint/2010/main" val="2061429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a:solidFill>
                  <a:srgbClr val="FFFF00"/>
                </a:solidFill>
                <a:latin typeface="Arial" charset="0"/>
                <a:ea typeface="Arial" charset="0"/>
                <a:cs typeface="Arial" charset="0"/>
                <a:sym typeface="Cabin"/>
              </a:rPr>
              <a:t>Elementos de Python</a:t>
            </a:r>
          </a:p>
        </p:txBody>
      </p:sp>
      <p:sp>
        <p:nvSpPr>
          <p:cNvPr id="489" name="Shape 489"/>
          <p:cNvSpPr txBox="1">
            <a:spLocks noGrp="1"/>
          </p:cNvSpPr>
          <p:nvPr>
            <p:ph idx="1"/>
          </p:nvPr>
        </p:nvSpPr>
        <p:spPr>
          <a:xfrm>
            <a:off x="671683" y="1209010"/>
            <a:ext cx="14630400" cy="5902068"/>
          </a:xfrm>
          <a:prstGeom prst="rect">
            <a:avLst/>
          </a:prstGeom>
          <a:noFill/>
          <a:ln>
            <a:noFill/>
          </a:ln>
        </p:spPr>
        <p:txBody>
          <a:bodyPr lIns="38100" tIns="38100" rIns="38100" bIns="38100" anchor="ctr" anchorCtr="0">
            <a:noAutofit/>
          </a:bodyPr>
          <a:lstStyle/>
          <a:p>
            <a:pPr marL="749300" lvl="0" indent="-533400">
              <a:spcBef>
                <a:spcPts val="0"/>
              </a:spcBef>
              <a:buClr>
                <a:schemeClr val="lt1"/>
              </a:buClr>
              <a:buSzPct val="171000"/>
              <a:buFont typeface="Cabin"/>
              <a:buChar char="•"/>
            </a:pPr>
            <a:r>
              <a:rPr lang="es-AR" sz="3600" b="0" u="none" strike="noStrike" cap="none" dirty="0">
                <a:solidFill>
                  <a:srgbClr val="FFFF00"/>
                </a:solidFill>
                <a:latin typeface="Arial" charset="0"/>
                <a:ea typeface="Arial" charset="0"/>
                <a:cs typeface="Arial" charset="0"/>
                <a:sym typeface="Cabin"/>
              </a:rPr>
              <a:t>Vocabulario / Palabras</a:t>
            </a:r>
            <a:r>
              <a:rPr lang="es-AR" sz="3600" b="0" dirty="0">
                <a:solidFill>
                  <a:schemeClr val="lt1"/>
                </a:solidFill>
                <a:latin typeface="Arial" charset="0"/>
                <a:ea typeface="Arial" charset="0"/>
                <a:cs typeface="Arial" charset="0"/>
                <a:sym typeface="Cabin"/>
              </a:rPr>
              <a:t> – v</a:t>
            </a:r>
            <a:r>
              <a:rPr lang="es-AR" sz="3600" b="0" u="none" strike="noStrike" cap="none" dirty="0">
                <a:solidFill>
                  <a:schemeClr val="lt1"/>
                </a:solidFill>
                <a:latin typeface="Arial" charset="0"/>
                <a:ea typeface="Arial" charset="0"/>
                <a:cs typeface="Arial" charset="0"/>
                <a:sym typeface="Cabin"/>
              </a:rPr>
              <a:t>ariables y palabras reservadas (capítulo 2)</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a:solidFill>
                  <a:srgbClr val="FFFF00"/>
                </a:solidFill>
                <a:latin typeface="Arial" charset="0"/>
                <a:ea typeface="Arial" charset="0"/>
                <a:cs typeface="Arial" charset="0"/>
                <a:sym typeface="Cabin"/>
              </a:rPr>
              <a:t>Estructura de la sentencia </a:t>
            </a:r>
            <a:r>
              <a:rPr lang="es-AR" sz="3600" b="0" u="none" strike="noStrike" cap="none" dirty="0">
                <a:solidFill>
                  <a:schemeClr val="lt1"/>
                </a:solidFill>
                <a:latin typeface="Arial" charset="0"/>
                <a:ea typeface="Arial" charset="0"/>
                <a:cs typeface="Arial" charset="0"/>
                <a:sym typeface="Cabin"/>
              </a:rPr>
              <a:t>– patrones de sintaxis válidos (capítulos 3-5)</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a:solidFill>
                  <a:srgbClr val="FFFF00"/>
                </a:solidFill>
                <a:latin typeface="Arial" charset="0"/>
                <a:ea typeface="Arial" charset="0"/>
                <a:cs typeface="Arial" charset="0"/>
                <a:sym typeface="Cabin"/>
              </a:rPr>
              <a:t>Estructura de la historia</a:t>
            </a:r>
            <a:r>
              <a:rPr lang="es-AR" sz="3600" b="0" u="none" strike="noStrike" cap="none" dirty="0">
                <a:solidFill>
                  <a:schemeClr val="lt1"/>
                </a:solidFill>
                <a:latin typeface="Arial" charset="0"/>
                <a:ea typeface="Arial" charset="0"/>
                <a:cs typeface="Arial" charset="0"/>
                <a:sym typeface="Cabin"/>
              </a:rPr>
              <a:t> – construir un programa para un determinado propósito</a:t>
            </a:r>
          </a:p>
        </p:txBody>
      </p:sp>
    </p:spTree>
    <p:extLst>
      <p:ext uri="{BB962C8B-B14F-4D97-AF65-F5344CB8AC3E}">
        <p14:creationId xmlns:p14="http://schemas.microsoft.com/office/powerpoint/2010/main" val="16351007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419418" y="736781"/>
            <a:ext cx="9839008" cy="7568120"/>
          </a:xfrm>
          <a:prstGeom prst="rect">
            <a:avLst/>
          </a:prstGeom>
          <a:noFill/>
          <a:ln>
            <a:noFill/>
          </a:ln>
        </p:spPr>
        <p:txBody>
          <a:bodyPr lIns="0" tIns="0" rIns="0" bIns="0" anchor="ctr" anchorCtr="0">
            <a:noAutofit/>
          </a:bodyPr>
          <a:lstStyle/>
          <a:p>
            <a:pPr lvl="0">
              <a:buClr>
                <a:srgbClr val="00FF00"/>
              </a:buClr>
              <a:buSzPct val="25000"/>
            </a:pPr>
            <a:r>
              <a:rPr lang="es-ES" sz="2800" b="1" dirty="0" err="1">
                <a:solidFill>
                  <a:srgbClr val="00FF00"/>
                </a:solidFill>
                <a:latin typeface="Courier New"/>
                <a:ea typeface="Courier New"/>
                <a:cs typeface="Courier New"/>
                <a:sym typeface="Courier New"/>
              </a:rPr>
              <a:t>name</a:t>
            </a:r>
            <a:r>
              <a:rPr lang="es-ES" sz="2800" b="1" dirty="0">
                <a:solidFill>
                  <a:srgbClr val="00FF00"/>
                </a:solidFill>
                <a:latin typeface="Courier New"/>
                <a:ea typeface="Courier New"/>
                <a:cs typeface="Courier New"/>
                <a:sym typeface="Courier New"/>
              </a:rPr>
              <a:t> = input('Ingresar archivo:')</a:t>
            </a:r>
          </a:p>
          <a:p>
            <a:pPr lvl="0">
              <a:buClr>
                <a:srgbClr val="00FF00"/>
              </a:buClr>
              <a:buSzPct val="25000"/>
            </a:pPr>
            <a:r>
              <a:rPr lang="es-ES" sz="2800" b="1" dirty="0" err="1">
                <a:solidFill>
                  <a:srgbClr val="00FF00"/>
                </a:solidFill>
                <a:latin typeface="Courier New"/>
                <a:ea typeface="Courier New"/>
                <a:cs typeface="Courier New"/>
                <a:sym typeface="Courier New"/>
              </a:rPr>
              <a:t>handle</a:t>
            </a:r>
            <a:r>
              <a:rPr lang="es-ES" sz="2800" b="1" dirty="0">
                <a:solidFill>
                  <a:srgbClr val="00FF00"/>
                </a:solidFill>
                <a:latin typeface="Courier New"/>
                <a:ea typeface="Courier New"/>
                <a:cs typeface="Courier New"/>
                <a:sym typeface="Courier New"/>
              </a:rPr>
              <a:t> = open(nombre)</a:t>
            </a:r>
          </a:p>
          <a:p>
            <a:pPr lvl="0" algn="ctr"/>
            <a:endParaRPr lang="es-ES" sz="2800" b="1" dirty="0">
              <a:solidFill>
                <a:srgbClr val="00FF00"/>
              </a:solidFill>
              <a:latin typeface="Courier New"/>
              <a:ea typeface="Courier New"/>
              <a:cs typeface="Courier New"/>
              <a:sym typeface="Courier New"/>
            </a:endParaRPr>
          </a:p>
          <a:p>
            <a:pPr lvl="0">
              <a:buClr>
                <a:srgbClr val="00FF00"/>
              </a:buClr>
              <a:buSzPct val="25000"/>
            </a:pPr>
            <a:r>
              <a:rPr lang="es-ES" sz="2800" b="1" dirty="0">
                <a:solidFill>
                  <a:srgbClr val="FF00FF"/>
                </a:solidFill>
                <a:latin typeface="Courier New"/>
                <a:ea typeface="Courier New"/>
                <a:cs typeface="Courier New"/>
                <a:sym typeface="Courier New"/>
              </a:rPr>
              <a:t>conteos = </a:t>
            </a:r>
            <a:r>
              <a:rPr lang="es-ES" sz="2800" b="1" dirty="0" err="1">
                <a:solidFill>
                  <a:srgbClr val="FF00FF"/>
                </a:solidFill>
                <a:latin typeface="Courier New"/>
                <a:ea typeface="Courier New"/>
                <a:cs typeface="Courier New"/>
                <a:sym typeface="Courier New"/>
              </a:rPr>
              <a:t>dict</a:t>
            </a:r>
            <a:r>
              <a:rPr lang="es-ES" sz="2800" b="1" dirty="0">
                <a:solidFill>
                  <a:srgbClr val="FF00FF"/>
                </a:solidFill>
                <a:latin typeface="Courier New"/>
                <a:ea typeface="Courier New"/>
                <a:cs typeface="Courier New"/>
                <a:sym typeface="Courier New"/>
              </a:rPr>
              <a:t>()</a:t>
            </a:r>
          </a:p>
          <a:p>
            <a:pPr lvl="0">
              <a:buClr>
                <a:srgbClr val="00FF00"/>
              </a:buClr>
              <a:buSzPct val="25000"/>
            </a:pPr>
            <a:r>
              <a:rPr lang="es-ES" sz="2800" b="1" dirty="0" err="1">
                <a:solidFill>
                  <a:srgbClr val="FF00FF"/>
                </a:solidFill>
                <a:latin typeface="Courier New"/>
                <a:ea typeface="Courier New"/>
                <a:cs typeface="Courier New"/>
                <a:sym typeface="Courier New"/>
              </a:rPr>
              <a:t>for</a:t>
            </a:r>
            <a:r>
              <a:rPr lang="es-ES" sz="2800" b="1" dirty="0">
                <a:solidFill>
                  <a:srgbClr val="FF00FF"/>
                </a:solidFill>
                <a:latin typeface="Courier New"/>
                <a:ea typeface="Courier New"/>
                <a:cs typeface="Courier New"/>
                <a:sym typeface="Courier New"/>
              </a:rPr>
              <a:t> línea in </a:t>
            </a:r>
            <a:r>
              <a:rPr lang="es-ES" sz="2800" b="1" dirty="0" err="1">
                <a:solidFill>
                  <a:srgbClr val="FF00FF"/>
                </a:solidFill>
                <a:latin typeface="Courier New"/>
                <a:ea typeface="Courier New"/>
                <a:cs typeface="Courier New"/>
                <a:sym typeface="Courier New"/>
              </a:rPr>
              <a:t>handle</a:t>
            </a:r>
            <a:r>
              <a:rPr lang="es-ES" sz="2800" b="1" dirty="0">
                <a:solidFill>
                  <a:srgbClr val="FF00FF"/>
                </a:solidFill>
                <a:latin typeface="Courier New"/>
                <a:ea typeface="Courier New"/>
                <a:cs typeface="Courier New"/>
                <a:sym typeface="Courier New"/>
              </a:rPr>
              <a:t>:</a:t>
            </a:r>
          </a:p>
          <a:p>
            <a:pPr lvl="0">
              <a:buClr>
                <a:srgbClr val="00FF00"/>
              </a:buClr>
              <a:buSzPct val="25000"/>
            </a:pPr>
            <a:r>
              <a:rPr lang="es-ES" sz="2800" b="1" dirty="0">
                <a:solidFill>
                  <a:srgbClr val="FF00FF"/>
                </a:solidFill>
                <a:latin typeface="Courier New"/>
                <a:ea typeface="Courier New"/>
                <a:cs typeface="Courier New"/>
                <a:sym typeface="Courier New"/>
              </a:rPr>
              <a:t>    palabras = </a:t>
            </a:r>
            <a:r>
              <a:rPr lang="es-ES" sz="2800" b="1" dirty="0" err="1">
                <a:solidFill>
                  <a:srgbClr val="FF00FF"/>
                </a:solidFill>
                <a:latin typeface="Courier New"/>
                <a:ea typeface="Courier New"/>
                <a:cs typeface="Courier New"/>
                <a:sym typeface="Courier New"/>
              </a:rPr>
              <a:t>line.split</a:t>
            </a:r>
            <a:r>
              <a:rPr lang="es-ES" sz="2800" b="1" dirty="0">
                <a:solidFill>
                  <a:srgbClr val="FF00FF"/>
                </a:solidFill>
                <a:latin typeface="Courier New"/>
                <a:ea typeface="Courier New"/>
                <a:cs typeface="Courier New"/>
                <a:sym typeface="Courier New"/>
              </a:rPr>
              <a:t>()</a:t>
            </a:r>
          </a:p>
          <a:p>
            <a:pPr lvl="0">
              <a:buClr>
                <a:srgbClr val="00FF00"/>
              </a:buClr>
              <a:buSzPct val="25000"/>
            </a:pPr>
            <a:r>
              <a:rPr lang="es-ES" sz="2800" b="1" dirty="0">
                <a:solidFill>
                  <a:srgbClr val="FF00FF"/>
                </a:solidFill>
                <a:latin typeface="Courier New"/>
                <a:ea typeface="Courier New"/>
                <a:cs typeface="Courier New"/>
                <a:sym typeface="Courier New"/>
              </a:rPr>
              <a:t>	</a:t>
            </a:r>
            <a:r>
              <a:rPr lang="es-ES" sz="2800" b="1" dirty="0" err="1">
                <a:solidFill>
                  <a:srgbClr val="FF00FF"/>
                </a:solidFill>
                <a:latin typeface="Courier New"/>
                <a:ea typeface="Courier New"/>
                <a:cs typeface="Courier New"/>
                <a:sym typeface="Courier New"/>
              </a:rPr>
              <a:t>for</a:t>
            </a:r>
            <a:r>
              <a:rPr lang="es-ES" sz="2800" b="1" dirty="0">
                <a:solidFill>
                  <a:srgbClr val="FF00FF"/>
                </a:solidFill>
                <a:latin typeface="Courier New"/>
                <a:ea typeface="Courier New"/>
                <a:cs typeface="Courier New"/>
                <a:sym typeface="Courier New"/>
              </a:rPr>
              <a:t> palabra in palabras:</a:t>
            </a:r>
          </a:p>
          <a:p>
            <a:pPr lvl="0">
              <a:buClr>
                <a:srgbClr val="00FF00"/>
              </a:buClr>
              <a:buSzPct val="25000"/>
            </a:pPr>
            <a:r>
              <a:rPr lang="es-ES" sz="2800" b="1" dirty="0">
                <a:solidFill>
                  <a:srgbClr val="FF00FF"/>
                </a:solidFill>
                <a:latin typeface="Courier New"/>
                <a:ea typeface="Courier New"/>
                <a:cs typeface="Courier New"/>
                <a:sym typeface="Courier New"/>
              </a:rPr>
              <a:t>        conteos [palabra] = </a:t>
            </a:r>
            <a:r>
              <a:rPr lang="es-ES" sz="2800" b="1" dirty="0" err="1">
                <a:solidFill>
                  <a:srgbClr val="FF00FF"/>
                </a:solidFill>
                <a:latin typeface="Courier New"/>
                <a:ea typeface="Courier New"/>
                <a:cs typeface="Courier New"/>
                <a:sym typeface="Courier New"/>
              </a:rPr>
              <a:t>counts.get</a:t>
            </a:r>
            <a:r>
              <a:rPr lang="es-ES" sz="2800" b="1" dirty="0">
                <a:solidFill>
                  <a:srgbClr val="FF00FF"/>
                </a:solidFill>
                <a:latin typeface="Courier New"/>
                <a:ea typeface="Courier New"/>
                <a:cs typeface="Courier New"/>
                <a:sym typeface="Courier New"/>
              </a:rPr>
              <a:t>(palabra,0) + 1</a:t>
            </a:r>
          </a:p>
          <a:p>
            <a:pPr lvl="0">
              <a:buClr>
                <a:srgbClr val="00FF00"/>
              </a:buClr>
            </a:pPr>
            <a:endParaRPr lang="es-ES" sz="2800" b="1" dirty="0">
              <a:solidFill>
                <a:srgbClr val="00FF00"/>
              </a:solidFill>
              <a:latin typeface="Courier New"/>
              <a:ea typeface="Courier New"/>
              <a:cs typeface="Courier New"/>
              <a:sym typeface="Courier New"/>
            </a:endParaRPr>
          </a:p>
          <a:p>
            <a:pPr lvl="0">
              <a:buClr>
                <a:srgbClr val="00FF00"/>
              </a:buClr>
              <a:buSzPct val="25000"/>
            </a:pPr>
            <a:r>
              <a:rPr lang="es-ES" sz="2800" b="1" dirty="0" err="1">
                <a:solidFill>
                  <a:srgbClr val="00FFFF"/>
                </a:solidFill>
                <a:latin typeface="Courier New"/>
                <a:ea typeface="Courier New"/>
                <a:cs typeface="Courier New"/>
                <a:sym typeface="Courier New"/>
              </a:rPr>
              <a:t>bigcount</a:t>
            </a:r>
            <a:r>
              <a:rPr lang="es-ES" sz="2800" b="1" dirty="0">
                <a:solidFill>
                  <a:srgbClr val="00FFFF"/>
                </a:solidFill>
                <a:latin typeface="Courier New"/>
                <a:ea typeface="Courier New"/>
                <a:cs typeface="Courier New"/>
                <a:sym typeface="Courier New"/>
              </a:rPr>
              <a:t> = Ninguno</a:t>
            </a:r>
          </a:p>
          <a:p>
            <a:pPr lvl="0">
              <a:buClr>
                <a:srgbClr val="00FF00"/>
              </a:buClr>
              <a:buSzPct val="25000"/>
            </a:pPr>
            <a:r>
              <a:rPr lang="es-ES" sz="2800" b="1" dirty="0" err="1">
                <a:solidFill>
                  <a:srgbClr val="00FFFF"/>
                </a:solidFill>
                <a:latin typeface="Courier New"/>
                <a:ea typeface="Courier New"/>
                <a:cs typeface="Courier New"/>
                <a:sym typeface="Courier New"/>
              </a:rPr>
              <a:t>bigword</a:t>
            </a:r>
            <a:r>
              <a:rPr lang="es-ES" sz="2800" b="1" dirty="0">
                <a:solidFill>
                  <a:srgbClr val="00FFFF"/>
                </a:solidFill>
                <a:latin typeface="Courier New"/>
                <a:ea typeface="Courier New"/>
                <a:cs typeface="Courier New"/>
                <a:sym typeface="Courier New"/>
              </a:rPr>
              <a:t> = Ninguna</a:t>
            </a:r>
          </a:p>
          <a:p>
            <a:pPr lvl="0">
              <a:buClr>
                <a:srgbClr val="00FF00"/>
              </a:buClr>
              <a:buSzPct val="25000"/>
            </a:pPr>
            <a:r>
              <a:rPr lang="es-ES" sz="2800" b="1" dirty="0" err="1">
                <a:solidFill>
                  <a:srgbClr val="00FFFF"/>
                </a:solidFill>
                <a:latin typeface="Courier New"/>
                <a:ea typeface="Courier New"/>
                <a:cs typeface="Courier New"/>
                <a:sym typeface="Courier New"/>
              </a:rPr>
              <a:t>for</a:t>
            </a:r>
            <a:r>
              <a:rPr lang="es-ES" sz="2800" b="1" dirty="0">
                <a:solidFill>
                  <a:srgbClr val="00FFFF"/>
                </a:solidFill>
                <a:latin typeface="Courier New"/>
                <a:ea typeface="Courier New"/>
                <a:cs typeface="Courier New"/>
                <a:sym typeface="Courier New"/>
              </a:rPr>
              <a:t> palabra, conteo en </a:t>
            </a:r>
            <a:r>
              <a:rPr lang="es-ES" sz="2800" b="1" dirty="0" err="1">
                <a:solidFill>
                  <a:srgbClr val="00FFFF"/>
                </a:solidFill>
                <a:latin typeface="Courier New"/>
                <a:ea typeface="Courier New"/>
                <a:cs typeface="Courier New"/>
                <a:sym typeface="Courier New"/>
              </a:rPr>
              <a:t>counts.items</a:t>
            </a:r>
            <a:r>
              <a:rPr lang="es-ES" sz="2800" b="1" dirty="0">
                <a:solidFill>
                  <a:srgbClr val="00FFFF"/>
                </a:solidFill>
                <a:latin typeface="Courier New"/>
                <a:ea typeface="Courier New"/>
                <a:cs typeface="Courier New"/>
                <a:sym typeface="Courier New"/>
              </a:rPr>
              <a:t>():</a:t>
            </a:r>
          </a:p>
          <a:p>
            <a:pPr lvl="0">
              <a:buClr>
                <a:srgbClr val="00FF00"/>
              </a:buClr>
              <a:buSzPct val="25000"/>
            </a:pPr>
            <a:r>
              <a:rPr lang="es-ES" sz="2800" b="1" dirty="0">
                <a:solidFill>
                  <a:srgbClr val="00FFFF"/>
                </a:solidFill>
                <a:latin typeface="Courier New"/>
                <a:ea typeface="Courier New"/>
                <a:cs typeface="Courier New"/>
                <a:sym typeface="Courier New"/>
              </a:rPr>
              <a:t>	</a:t>
            </a:r>
            <a:r>
              <a:rPr lang="es-ES" sz="2800" b="1" dirty="0" err="1">
                <a:solidFill>
                  <a:srgbClr val="00FFFF"/>
                </a:solidFill>
                <a:latin typeface="Courier New"/>
                <a:ea typeface="Courier New"/>
                <a:cs typeface="Courier New"/>
                <a:sym typeface="Courier New"/>
              </a:rPr>
              <a:t>if</a:t>
            </a:r>
            <a:r>
              <a:rPr lang="es-ES" sz="2800" b="1" dirty="0">
                <a:solidFill>
                  <a:srgbClr val="00FFFF"/>
                </a:solidFill>
                <a:latin typeface="Courier New"/>
                <a:ea typeface="Courier New"/>
                <a:cs typeface="Courier New"/>
                <a:sym typeface="Courier New"/>
              </a:rPr>
              <a:t> </a:t>
            </a:r>
            <a:r>
              <a:rPr lang="es-ES" sz="2800" b="1" dirty="0" err="1">
                <a:solidFill>
                  <a:srgbClr val="00FFFF"/>
                </a:solidFill>
                <a:latin typeface="Courier New"/>
                <a:ea typeface="Courier New"/>
                <a:cs typeface="Courier New"/>
                <a:sym typeface="Courier New"/>
              </a:rPr>
              <a:t>bigcount</a:t>
            </a:r>
            <a:r>
              <a:rPr lang="es-ES" sz="2800" b="1" dirty="0">
                <a:solidFill>
                  <a:srgbClr val="00FFFF"/>
                </a:solidFill>
                <a:latin typeface="Courier New"/>
                <a:ea typeface="Courier New"/>
                <a:cs typeface="Courier New"/>
                <a:sym typeface="Courier New"/>
              </a:rPr>
              <a:t> </a:t>
            </a:r>
            <a:r>
              <a:rPr lang="es-ES" sz="2800" b="1" dirty="0" err="1">
                <a:solidFill>
                  <a:srgbClr val="00FFFF"/>
                </a:solidFill>
                <a:latin typeface="Courier New"/>
                <a:ea typeface="Courier New"/>
                <a:cs typeface="Courier New"/>
                <a:sym typeface="Courier New"/>
              </a:rPr>
              <a:t>is</a:t>
            </a:r>
            <a:r>
              <a:rPr lang="es-ES" sz="2800" b="1" dirty="0">
                <a:solidFill>
                  <a:srgbClr val="00FFFF"/>
                </a:solidFill>
                <a:latin typeface="Courier New"/>
                <a:ea typeface="Courier New"/>
                <a:cs typeface="Courier New"/>
                <a:sym typeface="Courier New"/>
              </a:rPr>
              <a:t> Ninguno </a:t>
            </a:r>
            <a:r>
              <a:rPr lang="es-ES" sz="2800" b="1" dirty="0" err="1">
                <a:solidFill>
                  <a:srgbClr val="00FFFF"/>
                </a:solidFill>
                <a:latin typeface="Courier New"/>
                <a:ea typeface="Courier New"/>
                <a:cs typeface="Courier New"/>
                <a:sym typeface="Courier New"/>
              </a:rPr>
              <a:t>or</a:t>
            </a:r>
            <a:r>
              <a:rPr lang="es-ES" sz="2800" b="1" dirty="0">
                <a:solidFill>
                  <a:srgbClr val="00FFFF"/>
                </a:solidFill>
                <a:latin typeface="Courier New"/>
                <a:ea typeface="Courier New"/>
                <a:cs typeface="Courier New"/>
                <a:sym typeface="Courier New"/>
              </a:rPr>
              <a:t> conteo &gt; </a:t>
            </a:r>
            <a:r>
              <a:rPr lang="es-ES" sz="2800" b="1" dirty="0" err="1">
                <a:solidFill>
                  <a:srgbClr val="00FFFF"/>
                </a:solidFill>
                <a:latin typeface="Courier New"/>
                <a:ea typeface="Courier New"/>
                <a:cs typeface="Courier New"/>
                <a:sym typeface="Courier New"/>
              </a:rPr>
              <a:t>bigcount</a:t>
            </a:r>
            <a:r>
              <a:rPr lang="es-ES" sz="2800" b="1" dirty="0">
                <a:solidFill>
                  <a:srgbClr val="00FFFF"/>
                </a:solidFill>
                <a:latin typeface="Courier New"/>
                <a:ea typeface="Courier New"/>
                <a:cs typeface="Courier New"/>
                <a:sym typeface="Courier New"/>
              </a:rPr>
              <a:t>:</a:t>
            </a:r>
          </a:p>
          <a:p>
            <a:pPr lvl="0">
              <a:buClr>
                <a:srgbClr val="00FF00"/>
              </a:buClr>
              <a:buSzPct val="25000"/>
            </a:pPr>
            <a:r>
              <a:rPr lang="es-ES" sz="2800" b="1" dirty="0">
                <a:solidFill>
                  <a:srgbClr val="00FFFF"/>
                </a:solidFill>
                <a:latin typeface="Courier New"/>
                <a:ea typeface="Courier New"/>
                <a:cs typeface="Courier New"/>
                <a:sym typeface="Courier New"/>
              </a:rPr>
              <a:t>        </a:t>
            </a:r>
            <a:r>
              <a:rPr lang="es-ES" sz="2800" b="1" dirty="0" err="1">
                <a:solidFill>
                  <a:srgbClr val="00FFFF"/>
                </a:solidFill>
                <a:latin typeface="Courier New"/>
                <a:ea typeface="Courier New"/>
                <a:cs typeface="Courier New"/>
                <a:sym typeface="Courier New"/>
              </a:rPr>
              <a:t>bigword</a:t>
            </a:r>
            <a:r>
              <a:rPr lang="es-ES" sz="2800" b="1" dirty="0">
                <a:solidFill>
                  <a:srgbClr val="00FFFF"/>
                </a:solidFill>
                <a:latin typeface="Courier New"/>
                <a:ea typeface="Courier New"/>
                <a:cs typeface="Courier New"/>
                <a:sym typeface="Courier New"/>
              </a:rPr>
              <a:t> = palabra</a:t>
            </a:r>
          </a:p>
          <a:p>
            <a:pPr lvl="0">
              <a:buClr>
                <a:srgbClr val="00FF00"/>
              </a:buClr>
              <a:buSzPct val="25000"/>
            </a:pPr>
            <a:r>
              <a:rPr lang="es-ES" sz="2800" b="1" dirty="0">
                <a:solidFill>
                  <a:srgbClr val="00FFFF"/>
                </a:solidFill>
                <a:latin typeface="Courier New"/>
                <a:ea typeface="Courier New"/>
                <a:cs typeface="Courier New"/>
                <a:sym typeface="Courier New"/>
              </a:rPr>
              <a:t>        </a:t>
            </a:r>
            <a:r>
              <a:rPr lang="es-ES" sz="2800" b="1" dirty="0" err="1">
                <a:solidFill>
                  <a:srgbClr val="00FFFF"/>
                </a:solidFill>
                <a:latin typeface="Courier New"/>
                <a:ea typeface="Courier New"/>
                <a:cs typeface="Courier New"/>
                <a:sym typeface="Courier New"/>
              </a:rPr>
              <a:t>bigcount</a:t>
            </a:r>
            <a:r>
              <a:rPr lang="es-ES" sz="2800" b="1" dirty="0">
                <a:solidFill>
                  <a:srgbClr val="00FFFF"/>
                </a:solidFill>
                <a:latin typeface="Courier New"/>
                <a:ea typeface="Courier New"/>
                <a:cs typeface="Courier New"/>
                <a:sym typeface="Courier New"/>
              </a:rPr>
              <a:t> = conteo</a:t>
            </a:r>
          </a:p>
          <a:p>
            <a:pPr lvl="0">
              <a:buClr>
                <a:srgbClr val="00FF00"/>
              </a:buClr>
            </a:pPr>
            <a:endParaRPr lang="es-ES" sz="2800" b="1" dirty="0">
              <a:solidFill>
                <a:srgbClr val="00FF00"/>
              </a:solidFill>
              <a:latin typeface="Courier New"/>
              <a:ea typeface="Courier New"/>
              <a:cs typeface="Courier New"/>
              <a:sym typeface="Courier New"/>
            </a:endParaRPr>
          </a:p>
          <a:p>
            <a:pPr lvl="0">
              <a:buClr>
                <a:srgbClr val="00FF00"/>
              </a:buClr>
              <a:buSzPct val="25000"/>
            </a:pPr>
            <a:r>
              <a:rPr lang="es-ES" sz="2800" b="1" dirty="0" err="1">
                <a:solidFill>
                  <a:srgbClr val="FF7F00"/>
                </a:solidFill>
                <a:latin typeface="Courier New"/>
                <a:ea typeface="Courier New"/>
                <a:cs typeface="Courier New"/>
                <a:sym typeface="Courier New"/>
              </a:rPr>
              <a:t>print</a:t>
            </a:r>
            <a:r>
              <a:rPr lang="es-ES" sz="2800" b="1" dirty="0">
                <a:solidFill>
                  <a:srgbClr val="FF7F00"/>
                </a:solidFill>
                <a:latin typeface="Courier New"/>
                <a:ea typeface="Courier New"/>
                <a:cs typeface="Courier New"/>
                <a:sym typeface="Courier New"/>
              </a:rPr>
              <a:t>(</a:t>
            </a:r>
            <a:r>
              <a:rPr lang="es-ES" sz="2800" b="1" dirty="0" err="1">
                <a:solidFill>
                  <a:srgbClr val="FF7F00"/>
                </a:solidFill>
                <a:latin typeface="Courier New"/>
                <a:ea typeface="Courier New"/>
                <a:cs typeface="Courier New"/>
                <a:sym typeface="Courier New"/>
              </a:rPr>
              <a:t>bigword</a:t>
            </a:r>
            <a:r>
              <a:rPr lang="es-ES" sz="2800" b="1" dirty="0">
                <a:solidFill>
                  <a:srgbClr val="FF7F00"/>
                </a:solidFill>
                <a:latin typeface="Courier New"/>
                <a:ea typeface="Courier New"/>
                <a:cs typeface="Courier New"/>
                <a:sym typeface="Courier New"/>
              </a:rPr>
              <a:t>, </a:t>
            </a:r>
            <a:r>
              <a:rPr lang="es-ES" sz="2800" b="1" dirty="0" err="1">
                <a:solidFill>
                  <a:srgbClr val="FF7F00"/>
                </a:solidFill>
                <a:latin typeface="Courier New"/>
                <a:ea typeface="Courier New"/>
                <a:cs typeface="Courier New"/>
                <a:sym typeface="Courier New"/>
              </a:rPr>
              <a:t>bigcount</a:t>
            </a:r>
            <a:r>
              <a:rPr lang="es-ES" sz="2800" b="1" dirty="0">
                <a:solidFill>
                  <a:srgbClr val="FF7F00"/>
                </a:solidFill>
                <a:latin typeface="Courier New"/>
                <a:ea typeface="Courier New"/>
                <a:cs typeface="Courier New"/>
                <a:sym typeface="Courier New"/>
              </a:rPr>
              <a:t>)</a:t>
            </a:r>
          </a:p>
        </p:txBody>
      </p:sp>
      <p:sp>
        <p:nvSpPr>
          <p:cNvPr id="495" name="Shape 495"/>
          <p:cNvSpPr txBox="1"/>
          <p:nvPr/>
        </p:nvSpPr>
        <p:spPr>
          <a:xfrm>
            <a:off x="10258426" y="4690623"/>
            <a:ext cx="5997574"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AR" sz="3600" dirty="0">
                <a:solidFill>
                  <a:srgbClr val="FFFF00"/>
                </a:solidFill>
                <a:latin typeface="Arial" charset="0"/>
                <a:ea typeface="Arial" charset="0"/>
                <a:cs typeface="Arial" charset="0"/>
                <a:sym typeface="Cabin"/>
              </a:rPr>
              <a:t> </a:t>
            </a:r>
            <a:r>
              <a:rPr lang="es-AR" sz="3600" u="none" strike="noStrike" cap="none" dirty="0">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s-AR" sz="3600" dirty="0">
                <a:solidFill>
                  <a:srgbClr val="FFFF00"/>
                </a:solidFill>
                <a:latin typeface="Arial" charset="0"/>
                <a:ea typeface="Arial" charset="0"/>
                <a:cs typeface="Arial" charset="0"/>
                <a:sym typeface="Cabin"/>
              </a:rPr>
              <a:t> I</a:t>
            </a:r>
            <a:r>
              <a:rPr lang="es-AR" sz="3600" u="none" strike="noStrike" cap="none" dirty="0">
                <a:solidFill>
                  <a:srgbClr val="FFFF00"/>
                </a:solidFill>
                <a:latin typeface="Arial" charset="0"/>
                <a:ea typeface="Arial" charset="0"/>
                <a:cs typeface="Arial" charset="0"/>
                <a:sym typeface="Cabin"/>
              </a:rPr>
              <a:t>ngresar archivo: words.txt</a:t>
            </a:r>
          </a:p>
          <a:p>
            <a:pPr marL="0" marR="0" lvl="0" indent="0" algn="l" rtl="0">
              <a:lnSpc>
                <a:spcPct val="100000"/>
              </a:lnSpc>
              <a:spcBef>
                <a:spcPts val="0"/>
              </a:spcBef>
              <a:spcAft>
                <a:spcPts val="0"/>
              </a:spcAft>
              <a:buClr>
                <a:srgbClr val="FFFF00"/>
              </a:buClr>
              <a:buSzPct val="25000"/>
              <a:buFont typeface="Cabin"/>
              <a:buNone/>
            </a:pPr>
            <a:r>
              <a:rPr lang="es-AR" sz="3600" dirty="0">
                <a:solidFill>
                  <a:srgbClr val="FFFF00"/>
                </a:solidFill>
                <a:latin typeface="Arial" charset="0"/>
                <a:ea typeface="Arial" charset="0"/>
                <a:cs typeface="Arial" charset="0"/>
                <a:sym typeface="Cabin"/>
              </a:rPr>
              <a:t> hasta</a:t>
            </a:r>
            <a:r>
              <a:rPr lang="es-AR" sz="3600" u="none" strike="noStrike" cap="none" dirty="0">
                <a:solidFill>
                  <a:srgbClr val="FFFF00"/>
                </a:solidFill>
                <a:latin typeface="Arial" charset="0"/>
                <a:ea typeface="Arial" charset="0"/>
                <a:cs typeface="Arial" charset="0"/>
                <a:sym typeface="Cabin"/>
              </a:rPr>
              <a:t> 16</a:t>
            </a:r>
          </a:p>
        </p:txBody>
      </p:sp>
      <p:sp>
        <p:nvSpPr>
          <p:cNvPr id="496" name="Shape 496"/>
          <p:cNvSpPr txBox="1"/>
          <p:nvPr/>
        </p:nvSpPr>
        <p:spPr>
          <a:xfrm>
            <a:off x="10481239" y="1330303"/>
            <a:ext cx="5027308" cy="25908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chemeClr val="lt1"/>
              </a:buClr>
              <a:buSzPct val="25000"/>
              <a:buFont typeface="Cabin"/>
              <a:buNone/>
            </a:pPr>
            <a:r>
              <a:rPr lang="es-AR" sz="4300" u="none" strike="noStrike" cap="none" dirty="0">
                <a:solidFill>
                  <a:schemeClr val="lt1"/>
                </a:solidFill>
                <a:latin typeface="Arial" charset="0"/>
                <a:ea typeface="Arial" charset="0"/>
                <a:cs typeface="Arial" charset="0"/>
                <a:sym typeface="Cabin"/>
              </a:rPr>
              <a:t>Una “</a:t>
            </a:r>
            <a:r>
              <a:rPr lang="es-AR" sz="4300" dirty="0">
                <a:solidFill>
                  <a:schemeClr val="lt1"/>
                </a:solidFill>
                <a:latin typeface="Arial" charset="0"/>
                <a:ea typeface="Arial" charset="0"/>
                <a:cs typeface="Arial" charset="0"/>
                <a:sym typeface="Cabin"/>
              </a:rPr>
              <a:t>historia</a:t>
            </a:r>
            <a:r>
              <a:rPr lang="es-AR" sz="4300" u="none" strike="noStrike" cap="none" dirty="0">
                <a:solidFill>
                  <a:schemeClr val="lt1"/>
                </a:solidFill>
                <a:latin typeface="Arial" charset="0"/>
                <a:ea typeface="Arial" charset="0"/>
                <a:cs typeface="Arial" charset="0"/>
                <a:sym typeface="Cabin"/>
              </a:rPr>
              <a:t>” breve sobre cómo contar palabras en un archivo realizado en Python</a:t>
            </a:r>
          </a:p>
        </p:txBody>
      </p:sp>
    </p:spTree>
    <p:extLst>
      <p:ext uri="{BB962C8B-B14F-4D97-AF65-F5344CB8AC3E}">
        <p14:creationId xmlns:p14="http://schemas.microsoft.com/office/powerpoint/2010/main" val="753283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7600" u="none" strike="noStrike" cap="none" dirty="0">
                <a:solidFill>
                  <a:srgbClr val="FFFF00"/>
                </a:solidFill>
                <a:latin typeface="Arial" charset="0"/>
                <a:ea typeface="Arial" charset="0"/>
                <a:cs typeface="Arial" charset="0"/>
                <a:sym typeface="Cabin"/>
              </a:rPr>
              <a:t>Palabras Reservadas</a:t>
            </a:r>
          </a:p>
        </p:txBody>
      </p:sp>
      <p:sp>
        <p:nvSpPr>
          <p:cNvPr id="502" name="Shape 502"/>
          <p:cNvSpPr txBox="1">
            <a:spLocks noGrp="1"/>
          </p:cNvSpPr>
          <p:nvPr>
            <p:ph idx="1"/>
          </p:nvPr>
        </p:nvSpPr>
        <p:spPr>
          <a:xfrm>
            <a:off x="779596" y="2421291"/>
            <a:ext cx="14630400" cy="1186775"/>
          </a:xfrm>
          <a:prstGeom prst="rect">
            <a:avLst/>
          </a:prstGeom>
          <a:noFill/>
          <a:ln>
            <a:noFill/>
          </a:ln>
        </p:spPr>
        <p:txBody>
          <a:bodyPr lIns="38100" tIns="38100" rIns="38100" bIns="38100" anchor="t"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s-AR" sz="3600" b="0" u="none" strike="noStrike" cap="none" dirty="0">
                <a:solidFill>
                  <a:schemeClr val="lt1"/>
                </a:solidFill>
                <a:latin typeface="Arial" charset="0"/>
                <a:ea typeface="Arial" charset="0"/>
                <a:cs typeface="Arial" charset="0"/>
                <a:sym typeface="Cabin"/>
              </a:rPr>
              <a:t>No puede</a:t>
            </a:r>
            <a:r>
              <a:rPr lang="es-AR" sz="3600" b="0" dirty="0">
                <a:solidFill>
                  <a:schemeClr val="lt1"/>
                </a:solidFill>
                <a:latin typeface="Arial" charset="0"/>
                <a:ea typeface="Arial" charset="0"/>
                <a:cs typeface="Arial" charset="0"/>
                <a:sym typeface="Cabin"/>
              </a:rPr>
              <a:t> utilizar las</a:t>
            </a:r>
            <a:r>
              <a:rPr lang="es-AR" sz="3600" b="0" u="none" strike="noStrike" cap="none" dirty="0">
                <a:solidFill>
                  <a:schemeClr val="lt1"/>
                </a:solidFill>
                <a:latin typeface="Arial" charset="0"/>
                <a:ea typeface="Arial" charset="0"/>
                <a:cs typeface="Arial" charset="0"/>
                <a:sym typeface="Cabin"/>
              </a:rPr>
              <a:t> </a:t>
            </a:r>
            <a:r>
              <a:rPr lang="es-AR" sz="3600" b="0" u="none" strike="noStrike" cap="none" dirty="0">
                <a:solidFill>
                  <a:srgbClr val="FFFF00"/>
                </a:solidFill>
                <a:latin typeface="Arial" charset="0"/>
                <a:ea typeface="Arial" charset="0"/>
                <a:cs typeface="Arial" charset="0"/>
                <a:sym typeface="Cabin"/>
              </a:rPr>
              <a:t>palabras reservadas</a:t>
            </a:r>
            <a:r>
              <a:rPr lang="es-AR" sz="3600" b="0" u="none" strike="noStrike" cap="none" dirty="0">
                <a:solidFill>
                  <a:schemeClr val="lt1"/>
                </a:solidFill>
                <a:latin typeface="Arial" charset="0"/>
                <a:ea typeface="Arial" charset="0"/>
                <a:cs typeface="Arial" charset="0"/>
                <a:sym typeface="Cabin"/>
              </a:rPr>
              <a:t> como nombres o identificadores de variables</a:t>
            </a:r>
          </a:p>
        </p:txBody>
      </p:sp>
      <p:sp>
        <p:nvSpPr>
          <p:cNvPr id="503" name="Shape 503"/>
          <p:cNvSpPr txBox="1"/>
          <p:nvPr/>
        </p:nvSpPr>
        <p:spPr>
          <a:xfrm>
            <a:off x="3347317" y="3158801"/>
            <a:ext cx="9561366" cy="4182269"/>
          </a:xfrm>
          <a:prstGeom prst="rect">
            <a:avLst/>
          </a:prstGeom>
          <a:noFill/>
          <a:ln>
            <a:noFill/>
          </a:ln>
        </p:spPr>
        <p:txBody>
          <a:bodyPr lIns="0" tIns="0" rIns="0" bIns="0" anchor="ctr" anchorCtr="0">
            <a:noAutofit/>
          </a:bodyPr>
          <a:lstStyle/>
          <a:p>
            <a:pPr lvl="0">
              <a:buClr>
                <a:srgbClr val="FFFF00"/>
              </a:buClr>
              <a:buSzPct val="25000"/>
            </a:pPr>
            <a:r>
              <a:rPr lang="de-DE" sz="3200" dirty="0" err="1">
                <a:solidFill>
                  <a:srgbClr val="FFFF00"/>
                </a:solidFill>
                <a:latin typeface="Courier" charset="0"/>
                <a:ea typeface="Courier" charset="0"/>
                <a:cs typeface="Courier" charset="0"/>
                <a:sym typeface="Cabin"/>
              </a:rPr>
              <a:t>False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class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return</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finally</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None 	</a:t>
            </a:r>
            <a:r>
              <a:rPr lang="de-DE" sz="3200" dirty="0" err="1">
                <a:solidFill>
                  <a:srgbClr val="FFFF00"/>
                </a:solidFill>
                <a:latin typeface="Courier" charset="0"/>
                <a:ea typeface="Courier" charset="0"/>
                <a:cs typeface="Courier" charset="0"/>
                <a:sym typeface="Cabin"/>
              </a:rPr>
              <a:t>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lambda</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continue</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True 	</a:t>
            </a:r>
            <a:r>
              <a:rPr lang="de-DE" sz="3200" dirty="0" err="1">
                <a:solidFill>
                  <a:srgbClr val="FFFF00"/>
                </a:solidFill>
                <a:latin typeface="Courier" charset="0"/>
                <a:ea typeface="Courier" charset="0"/>
                <a:cs typeface="Courier" charset="0"/>
                <a:sym typeface="Cabin"/>
              </a:rPr>
              <a:t>def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from</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while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nonlocal</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and</a:t>
            </a:r>
            <a:r>
              <a:rPr lang="de-DE" sz="3200" dirty="0">
                <a:solidFill>
                  <a:srgbClr val="FFFF00"/>
                </a:solidFill>
                <a:latin typeface="Courier" charset="0"/>
                <a:ea typeface="Courier" charset="0"/>
                <a:cs typeface="Courier" charset="0"/>
                <a:sym typeface="Cabin"/>
              </a:rPr>
              <a:t> 	del 	global 	not 	</a:t>
            </a:r>
            <a:r>
              <a:rPr lang="de-DE" sz="3200" dirty="0" err="1">
                <a:solidFill>
                  <a:srgbClr val="FFFF00"/>
                </a:solidFill>
                <a:latin typeface="Courier" charset="0"/>
                <a:ea typeface="Courier" charset="0"/>
                <a:cs typeface="Courier" charset="0"/>
                <a:sym typeface="Cabin"/>
              </a:rPr>
              <a:t>with</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try</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yield</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assert</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import</a:t>
            </a:r>
            <a:r>
              <a:rPr lang="de-DE" sz="3200" dirty="0">
                <a:solidFill>
                  <a:srgbClr val="FFFF00"/>
                </a:solidFill>
                <a:latin typeface="Courier" charset="0"/>
                <a:ea typeface="Courier" charset="0"/>
                <a:cs typeface="Courier" charset="0"/>
                <a:sym typeface="Cabin"/>
              </a:rPr>
              <a:t> 	pass</a:t>
            </a:r>
          </a:p>
          <a:p>
            <a:pPr lvl="0">
              <a:buClr>
                <a:srgbClr val="FFFF00"/>
              </a:buClr>
              <a:buSzPct val="25000"/>
            </a:pPr>
            <a:r>
              <a:rPr lang="de-DE" sz="3200" dirty="0">
                <a:solidFill>
                  <a:srgbClr val="FFFF00"/>
                </a:solidFill>
                <a:latin typeface="Courier" charset="0"/>
                <a:ea typeface="Courier" charset="0"/>
                <a:cs typeface="Courier" charset="0"/>
                <a:sym typeface="Cabin"/>
              </a:rPr>
              <a:t>break 	</a:t>
            </a:r>
            <a:r>
              <a:rPr lang="de-DE" sz="3200" dirty="0" err="1">
                <a:solidFill>
                  <a:srgbClr val="FFFF00"/>
                </a:solidFill>
                <a:latin typeface="Courier" charset="0"/>
                <a:ea typeface="Courier" charset="0"/>
                <a:cs typeface="Courier" charset="0"/>
                <a:sym typeface="Cabin"/>
              </a:rPr>
              <a:t>except</a:t>
            </a:r>
            <a:r>
              <a:rPr lang="de-DE" sz="3200" dirty="0">
                <a:solidFill>
                  <a:srgbClr val="FFFF00"/>
                </a:solidFill>
                <a:latin typeface="Courier" charset="0"/>
                <a:ea typeface="Courier" charset="0"/>
                <a:cs typeface="Courier" charset="0"/>
                <a:sym typeface="Cabin"/>
              </a:rPr>
              <a:t> 	in 		</a:t>
            </a:r>
            <a:r>
              <a:rPr lang="de-DE" sz="3200" dirty="0" err="1">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spTree>
    <p:extLst>
      <p:ext uri="{BB962C8B-B14F-4D97-AF65-F5344CB8AC3E}">
        <p14:creationId xmlns:p14="http://schemas.microsoft.com/office/powerpoint/2010/main" val="16418402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a:solidFill>
                  <a:srgbClr val="FFFF00"/>
                </a:solidFill>
                <a:latin typeface="Arial" charset="0"/>
                <a:ea typeface="Arial" charset="0"/>
                <a:cs typeface="Arial" charset="0"/>
                <a:sym typeface="Cabin"/>
              </a:rPr>
              <a:t>Sentencias o </a:t>
            </a:r>
            <a:r>
              <a:rPr lang="es-AR" sz="7600" dirty="0">
                <a:solidFill>
                  <a:srgbClr val="FFFF00"/>
                </a:solidFill>
                <a:latin typeface="Arial" charset="0"/>
                <a:ea typeface="Arial" charset="0"/>
                <a:cs typeface="Arial" charset="0"/>
                <a:sym typeface="Cabin"/>
              </a:rPr>
              <a:t>Línea</a:t>
            </a:r>
            <a:r>
              <a:rPr lang="es-AR" sz="7600" u="none" strike="noStrike" cap="none" dirty="0">
                <a:solidFill>
                  <a:srgbClr val="FFFF00"/>
                </a:solidFill>
                <a:latin typeface="Arial" charset="0"/>
                <a:ea typeface="Arial" charset="0"/>
                <a:cs typeface="Arial" charset="0"/>
                <a:sym typeface="Cabin"/>
              </a:rPr>
              <a:t>s</a:t>
            </a:r>
          </a:p>
        </p:txBody>
      </p:sp>
      <p:sp>
        <p:nvSpPr>
          <p:cNvPr id="509" name="Shape 509"/>
          <p:cNvSpPr txBox="1"/>
          <p:nvPr/>
        </p:nvSpPr>
        <p:spPr>
          <a:xfrm>
            <a:off x="1554125" y="23734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9900"/>
                </a:solidFill>
                <a:latin typeface="Courier New"/>
                <a:ea typeface="Courier New"/>
                <a:cs typeface="Courier New"/>
                <a:sym typeface="Courier New"/>
              </a:rPr>
              <a:t>x</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FFFFFF"/>
                </a:solidFill>
                <a:latin typeface="Courier New"/>
                <a:ea typeface="Courier New"/>
                <a:cs typeface="Courier New"/>
                <a:sym typeface="Courier New"/>
              </a:rPr>
              <a:t>+</a:t>
            </a:r>
            <a:r>
              <a:rPr lang="en-US" sz="4800" b="1" i="0" u="none" strike="noStrike" cap="none" dirty="0">
                <a:solidFill>
                  <a:srgbClr val="FF7F00"/>
                </a:solidFill>
                <a:latin typeface="Courier New"/>
                <a:ea typeface="Courier New"/>
                <a:cs typeface="Courier New"/>
                <a:sym typeface="Courier New"/>
              </a:rPr>
              <a:t> </a:t>
            </a:r>
            <a:r>
              <a:rPr lang="en-US" sz="4800" b="1" i="0" u="none" strike="noStrike" cap="none" dirty="0">
                <a:solidFill>
                  <a:srgbClr val="00FFFF"/>
                </a:solidFill>
                <a:latin typeface="Courier New"/>
                <a:ea typeface="Courier New"/>
                <a:cs typeface="Courier New"/>
                <a:sym typeface="Courier New"/>
              </a:rPr>
              <a:t>2</a:t>
            </a:r>
          </a:p>
          <a:p>
            <a:pPr>
              <a:buClr>
                <a:srgbClr val="FFFF00"/>
              </a:buClr>
              <a:buSzPct val="25000"/>
            </a:pPr>
            <a:r>
              <a:rPr lang="en-US" sz="4800" b="1" dirty="0">
                <a:solidFill>
                  <a:srgbClr val="FFFF00"/>
                </a:solidFill>
                <a:latin typeface="Courier New"/>
                <a:ea typeface="Courier New"/>
                <a:cs typeface="Courier New"/>
                <a:sym typeface="Courier New"/>
              </a:rPr>
              <a:t>print(</a:t>
            </a:r>
            <a:r>
              <a:rPr lang="en-US" sz="4800" b="1" dirty="0">
                <a:solidFill>
                  <a:srgbClr val="FF9900"/>
                </a:solidFill>
                <a:latin typeface="Courier New"/>
                <a:ea typeface="Courier New"/>
                <a:cs typeface="Courier New"/>
                <a:sym typeface="Courier New"/>
              </a:rPr>
              <a:t>x</a:t>
            </a:r>
            <a:r>
              <a:rPr lang="en-US" sz="4800" b="1" dirty="0">
                <a:solidFill>
                  <a:srgbClr val="FFFF00"/>
                </a:solidFill>
                <a:latin typeface="Courier New"/>
                <a:ea typeface="Courier New"/>
                <a:cs typeface="Courier New"/>
                <a:sym typeface="Courier New"/>
              </a:rPr>
              <a:t>)</a:t>
            </a:r>
          </a:p>
        </p:txBody>
      </p:sp>
      <p:sp>
        <p:nvSpPr>
          <p:cNvPr id="510" name="Shape 510"/>
          <p:cNvSpPr txBox="1"/>
          <p:nvPr/>
        </p:nvSpPr>
        <p:spPr>
          <a:xfrm>
            <a:off x="1306313" y="650622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dirty="0">
                <a:solidFill>
                  <a:srgbClr val="FF9900"/>
                </a:solidFill>
                <a:latin typeface="Arial" charset="0"/>
                <a:ea typeface="Arial" charset="0"/>
                <a:cs typeface="Arial" charset="0"/>
                <a:sym typeface="Cabin"/>
              </a:rPr>
              <a:t>Variable</a:t>
            </a:r>
          </a:p>
        </p:txBody>
      </p:sp>
      <p:sp>
        <p:nvSpPr>
          <p:cNvPr id="511" name="Shape 511"/>
          <p:cNvSpPr txBox="1"/>
          <p:nvPr/>
        </p:nvSpPr>
        <p:spPr>
          <a:xfrm>
            <a:off x="4679763" y="6506222"/>
            <a:ext cx="2533836"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4200" u="none" strike="noStrike" cap="none" dirty="0">
                <a:solidFill>
                  <a:srgbClr val="FFFFFF"/>
                </a:solidFill>
                <a:latin typeface="Arial" charset="0"/>
                <a:ea typeface="Arial" charset="0"/>
                <a:cs typeface="Arial" charset="0"/>
                <a:sym typeface="Cabin"/>
              </a:rPr>
              <a:t>Operador</a:t>
            </a:r>
          </a:p>
        </p:txBody>
      </p:sp>
      <p:sp>
        <p:nvSpPr>
          <p:cNvPr id="512" name="Shape 512"/>
          <p:cNvSpPr txBox="1"/>
          <p:nvPr/>
        </p:nvSpPr>
        <p:spPr>
          <a:xfrm>
            <a:off x="8064313" y="6557022"/>
            <a:ext cx="2748066"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s-AR" sz="4200" u="none" strike="noStrike" cap="none" dirty="0">
                <a:solidFill>
                  <a:srgbClr val="00FFFF"/>
                </a:solidFill>
                <a:latin typeface="Arial" charset="0"/>
                <a:ea typeface="Arial" charset="0"/>
                <a:cs typeface="Arial" charset="0"/>
                <a:sym typeface="Cabin"/>
              </a:rPr>
              <a:t>Constante</a:t>
            </a:r>
          </a:p>
        </p:txBody>
      </p:sp>
      <p:sp>
        <p:nvSpPr>
          <p:cNvPr id="513" name="Shape 513"/>
          <p:cNvSpPr txBox="1"/>
          <p:nvPr/>
        </p:nvSpPr>
        <p:spPr>
          <a:xfrm>
            <a:off x="11260384" y="65570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4200" u="none" strike="noStrike" cap="none" dirty="0">
                <a:solidFill>
                  <a:srgbClr val="FFFF00"/>
                </a:solidFill>
                <a:latin typeface="Arial" charset="0"/>
                <a:ea typeface="Arial" charset="0"/>
                <a:cs typeface="Arial" charset="0"/>
                <a:sym typeface="Cabin"/>
              </a:rPr>
              <a:t>Función</a:t>
            </a:r>
          </a:p>
        </p:txBody>
      </p:sp>
      <p:sp>
        <p:nvSpPr>
          <p:cNvPr id="514" name="Shape 514"/>
          <p:cNvSpPr txBox="1"/>
          <p:nvPr/>
        </p:nvSpPr>
        <p:spPr>
          <a:xfrm>
            <a:off x="7213599" y="23609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5400" u="none" strike="noStrike" cap="none" dirty="0">
                <a:solidFill>
                  <a:schemeClr val="lt1"/>
                </a:solidFill>
                <a:latin typeface="Arial" charset="0"/>
                <a:ea typeface="Arial" charset="0"/>
                <a:cs typeface="Arial" charset="0"/>
                <a:sym typeface="Cabin"/>
              </a:rPr>
              <a:t>Enunciado de asignación</a:t>
            </a:r>
          </a:p>
          <a:p>
            <a:pPr marL="0" marR="0" lvl="0" indent="0" algn="l" rtl="0">
              <a:lnSpc>
                <a:spcPct val="100000"/>
              </a:lnSpc>
              <a:spcBef>
                <a:spcPts val="0"/>
              </a:spcBef>
              <a:spcAft>
                <a:spcPts val="0"/>
              </a:spcAft>
              <a:buClr>
                <a:schemeClr val="lt1"/>
              </a:buClr>
              <a:buSzPct val="25000"/>
              <a:buFont typeface="Cabin"/>
              <a:buNone/>
            </a:pPr>
            <a:r>
              <a:rPr lang="es-AR" sz="5400" u="none" strike="noStrike" cap="none" dirty="0">
                <a:solidFill>
                  <a:schemeClr val="lt1"/>
                </a:solidFill>
                <a:latin typeface="Arial" charset="0"/>
                <a:ea typeface="Arial" charset="0"/>
                <a:cs typeface="Arial" charset="0"/>
                <a:sym typeface="Cabin"/>
              </a:rPr>
              <a:t>Asignación con expresión</a:t>
            </a:r>
          </a:p>
          <a:p>
            <a:pPr marL="0" marR="0" lvl="0" indent="0" algn="l" rtl="0">
              <a:lnSpc>
                <a:spcPct val="100000"/>
              </a:lnSpc>
              <a:spcBef>
                <a:spcPts val="0"/>
              </a:spcBef>
              <a:spcAft>
                <a:spcPts val="0"/>
              </a:spcAft>
              <a:buClr>
                <a:schemeClr val="lt1"/>
              </a:buClr>
              <a:buSzPct val="25000"/>
              <a:buFont typeface="Cabin"/>
              <a:buNone/>
            </a:pPr>
            <a:r>
              <a:rPr lang="es-AR" sz="5400" dirty="0">
                <a:solidFill>
                  <a:schemeClr val="lt1"/>
                </a:solidFill>
                <a:latin typeface="Arial" charset="0"/>
                <a:ea typeface="Arial" charset="0"/>
                <a:cs typeface="Arial" charset="0"/>
                <a:sym typeface="Cabin"/>
              </a:rPr>
              <a:t>Función print (imprimir)</a:t>
            </a:r>
            <a:endParaRPr lang="es-AR" sz="5400" u="none" strike="noStrike" cap="none" dirty="0">
              <a:solidFill>
                <a:schemeClr val="lt1"/>
              </a:solidFill>
              <a:latin typeface="Arial" charset="0"/>
              <a:ea typeface="Arial" charset="0"/>
              <a:cs typeface="Arial" charset="0"/>
              <a:sym typeface="Cabin"/>
            </a:endParaRPr>
          </a:p>
        </p:txBody>
      </p:sp>
      <p:cxnSp>
        <p:nvCxnSpPr>
          <p:cNvPr id="515" name="Shape 515"/>
          <p:cNvCxnSpPr/>
          <p:nvPr/>
        </p:nvCxnSpPr>
        <p:spPr>
          <a:xfrm rot="10800000" flipH="1">
            <a:off x="5308600" y="35293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3771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205762"/>
            <a:ext cx="1330199" cy="17399"/>
          </a:xfrm>
          <a:prstGeom prst="straightConnector1">
            <a:avLst/>
          </a:prstGeom>
          <a:noFill/>
          <a:ln w="63500" cap="rnd" cmpd="sng">
            <a:solidFill>
              <a:schemeClr val="lt1"/>
            </a:solidFill>
            <a:prstDash val="solid"/>
            <a:miter/>
            <a:headEnd type="stealth" w="med" len="med"/>
            <a:tailEnd type="none" w="med" len="med"/>
          </a:ln>
        </p:spPr>
      </p:cxnSp>
    </p:spTree>
    <p:extLst>
      <p:ext uri="{BB962C8B-B14F-4D97-AF65-F5344CB8AC3E}">
        <p14:creationId xmlns:p14="http://schemas.microsoft.com/office/powerpoint/2010/main" val="16253715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7600" u="none" strike="noStrike" cap="none" dirty="0">
                <a:solidFill>
                  <a:srgbClr val="FFFF00"/>
                </a:solidFill>
                <a:latin typeface="Arial" charset="0"/>
                <a:ea typeface="Arial" charset="0"/>
                <a:cs typeface="Arial" charset="0"/>
                <a:sym typeface="Cabin"/>
              </a:rPr>
              <a:t>Programación de Párrafos</a:t>
            </a:r>
          </a:p>
        </p:txBody>
      </p:sp>
    </p:spTree>
    <p:extLst>
      <p:ext uri="{BB962C8B-B14F-4D97-AF65-F5344CB8AC3E}">
        <p14:creationId xmlns:p14="http://schemas.microsoft.com/office/powerpoint/2010/main" val="15767150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AR" sz="7400" u="none" strike="noStrike" cap="none" dirty="0">
                <a:solidFill>
                  <a:srgbClr val="FFFF00"/>
                </a:solidFill>
                <a:latin typeface="Arial" charset="0"/>
                <a:ea typeface="Arial" charset="0"/>
                <a:cs typeface="Arial" charset="0"/>
                <a:sym typeface="Cabin"/>
              </a:rPr>
              <a:t>Scripts </a:t>
            </a:r>
            <a:r>
              <a:rPr lang="es-AR" sz="7400" dirty="0">
                <a:solidFill>
                  <a:srgbClr val="FFFF00"/>
                </a:solidFill>
                <a:latin typeface="Arial" charset="0"/>
                <a:ea typeface="Arial" charset="0"/>
                <a:cs typeface="Arial" charset="0"/>
                <a:sym typeface="Cabin"/>
              </a:rPr>
              <a:t>de Python</a:t>
            </a:r>
            <a:endParaRPr lang="es-AR" sz="7400" u="none" strike="noStrike" cap="none" dirty="0">
              <a:solidFill>
                <a:srgbClr val="FFFF00"/>
              </a:solidFill>
              <a:latin typeface="Arial" charset="0"/>
              <a:ea typeface="Arial" charset="0"/>
              <a:cs typeface="Arial" charset="0"/>
              <a:sym typeface="Cabin"/>
            </a:endParaRPr>
          </a:p>
        </p:txBody>
      </p:sp>
      <p:sp>
        <p:nvSpPr>
          <p:cNvPr id="528" name="Shape 528"/>
          <p:cNvSpPr txBox="1">
            <a:spLocks noGrp="1"/>
          </p:cNvSpPr>
          <p:nvPr>
            <p:ph idx="1"/>
          </p:nvPr>
        </p:nvSpPr>
        <p:spPr>
          <a:xfrm>
            <a:off x="812800" y="2077302"/>
            <a:ext cx="14630400" cy="5902068"/>
          </a:xfrm>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s-AR" sz="3400" u="none" strike="noStrike" cap="none" dirty="0">
                <a:solidFill>
                  <a:schemeClr val="lt1"/>
                </a:solidFill>
                <a:latin typeface="Arial" charset="0"/>
                <a:ea typeface="Arial" charset="0"/>
                <a:cs typeface="Arial" charset="0"/>
                <a:sym typeface="Cabin"/>
              </a:rPr>
              <a:t>Interactive Python (Python interactivo) es </a:t>
            </a:r>
            <a:r>
              <a:rPr lang="es-AR" sz="3400" dirty="0">
                <a:solidFill>
                  <a:schemeClr val="lt1"/>
                </a:solidFill>
                <a:latin typeface="Arial" charset="0"/>
                <a:ea typeface="Arial" charset="0"/>
                <a:cs typeface="Arial" charset="0"/>
                <a:sym typeface="Cabin"/>
              </a:rPr>
              <a:t>bueno para los experimentos y programas de 3-4 líneas de largo</a:t>
            </a:r>
            <a:r>
              <a:rPr lang="es-AR" sz="3400" u="none" strike="noStrike" cap="none" dirty="0">
                <a:solidFill>
                  <a:schemeClr val="lt1"/>
                </a:solidFill>
                <a:latin typeface="Arial" charset="0"/>
                <a:ea typeface="Arial" charset="0"/>
                <a:cs typeface="Arial" charset="0"/>
                <a:sym typeface="Cabin"/>
              </a:rPr>
              <a:t>.</a:t>
            </a:r>
          </a:p>
          <a:p>
            <a:pPr marL="749300" marR="0" lvl="0" indent="-380111" algn="l" rtl="0">
              <a:lnSpc>
                <a:spcPct val="100000"/>
              </a:lnSpc>
              <a:spcBef>
                <a:spcPts val="3500"/>
              </a:spcBef>
              <a:spcAft>
                <a:spcPts val="0"/>
              </a:spcAft>
              <a:buClr>
                <a:schemeClr val="lt1"/>
              </a:buClr>
              <a:buSzPct val="100000"/>
              <a:buFont typeface="Cabin"/>
              <a:buChar char="•"/>
            </a:pPr>
            <a:r>
              <a:rPr lang="es-AR" sz="3400" dirty="0">
                <a:solidFill>
                  <a:schemeClr val="lt1"/>
                </a:solidFill>
                <a:latin typeface="Arial" charset="0"/>
                <a:ea typeface="Arial" charset="0"/>
                <a:cs typeface="Arial" charset="0"/>
                <a:sym typeface="Cabin"/>
              </a:rPr>
              <a:t>La mayoría de los programas son mucho más largos, entonces los escribimos en un archivo y le decimos a Python que ejecute los comandos en el archivo</a:t>
            </a:r>
            <a:r>
              <a:rPr lang="es-AR" sz="3400" u="none" strike="noStrike" cap="none" dirty="0">
                <a:solidFill>
                  <a:schemeClr val="lt1"/>
                </a:solidFill>
                <a:latin typeface="Arial" charset="0"/>
                <a:ea typeface="Arial" charset="0"/>
                <a:cs typeface="Arial" charset="0"/>
                <a:sym typeface="Cabin"/>
              </a:rPr>
              <a:t>.</a:t>
            </a:r>
          </a:p>
          <a:p>
            <a:pPr marL="749300" marR="0" lvl="0" indent="-380111" algn="l" rtl="0">
              <a:lnSpc>
                <a:spcPct val="100000"/>
              </a:lnSpc>
              <a:spcBef>
                <a:spcPts val="3500"/>
              </a:spcBef>
              <a:spcAft>
                <a:spcPts val="0"/>
              </a:spcAft>
              <a:buClr>
                <a:schemeClr val="lt1"/>
              </a:buClr>
              <a:buSzPct val="100000"/>
              <a:buFont typeface="Cabin"/>
              <a:buChar char="•"/>
            </a:pPr>
            <a:r>
              <a:rPr lang="es-AR" sz="3400" u="none" strike="noStrike" cap="none" dirty="0">
                <a:solidFill>
                  <a:schemeClr val="lt1"/>
                </a:solidFill>
                <a:latin typeface="Arial" charset="0"/>
                <a:ea typeface="Arial" charset="0"/>
                <a:cs typeface="Arial" charset="0"/>
                <a:sym typeface="Cabin"/>
              </a:rPr>
              <a:t>De algún modo, le estamos “dando un script (gui</a:t>
            </a:r>
            <a:r>
              <a:rPr lang="es-AR" sz="3400" dirty="0">
                <a:solidFill>
                  <a:schemeClr val="lt1"/>
                </a:solidFill>
                <a:latin typeface="Arial" charset="0"/>
                <a:ea typeface="Arial" charset="0"/>
                <a:cs typeface="Arial" charset="0"/>
                <a:sym typeface="Cabin"/>
              </a:rPr>
              <a:t>ón</a:t>
            </a:r>
            <a:r>
              <a:rPr lang="es-AR" sz="3400" u="none" strike="noStrike" cap="none" dirty="0">
                <a:solidFill>
                  <a:schemeClr val="lt1"/>
                </a:solidFill>
                <a:latin typeface="Arial" charset="0"/>
                <a:ea typeface="Arial" charset="0"/>
                <a:cs typeface="Arial" charset="0"/>
                <a:sym typeface="Cabin"/>
              </a:rPr>
              <a:t>) a </a:t>
            </a:r>
            <a:r>
              <a:rPr lang="es-AR" sz="3400" dirty="0">
                <a:solidFill>
                  <a:schemeClr val="lt1"/>
                </a:solidFill>
                <a:latin typeface="Arial" charset="0"/>
                <a:ea typeface="Arial" charset="0"/>
                <a:cs typeface="Arial" charset="0"/>
                <a:sym typeface="Cabin"/>
              </a:rPr>
              <a:t>Python</a:t>
            </a:r>
            <a:r>
              <a:rPr lang="es-AR" sz="3400" u="none" strike="noStrike" cap="none" dirty="0">
                <a:solidFill>
                  <a:schemeClr val="lt1"/>
                </a:solidFill>
                <a:latin typeface="Arial" charset="0"/>
                <a:ea typeface="Arial" charset="0"/>
                <a:cs typeface="Arial" charset="0"/>
                <a:sym typeface="Cabin"/>
              </a:rPr>
              <a:t>”</a:t>
            </a:r>
            <a:r>
              <a:rPr lang="es-AR" sz="3400" b="0" i="0" u="none" strike="noStrike" cap="none" dirty="0">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s-AR" sz="3400" u="none" strike="noStrike" cap="none" dirty="0">
                <a:solidFill>
                  <a:schemeClr val="lt1"/>
                </a:solidFill>
                <a:latin typeface="Arial" charset="0"/>
                <a:ea typeface="Arial" charset="0"/>
                <a:cs typeface="Arial" charset="0"/>
                <a:sym typeface="Cabin"/>
              </a:rPr>
              <a:t>Como  convenci</a:t>
            </a:r>
            <a:r>
              <a:rPr lang="es-AR" sz="3400" dirty="0">
                <a:solidFill>
                  <a:schemeClr val="lt1"/>
                </a:solidFill>
                <a:latin typeface="Arial" charset="0"/>
                <a:ea typeface="Arial" charset="0"/>
                <a:cs typeface="Arial" charset="0"/>
                <a:sym typeface="Cabin"/>
              </a:rPr>
              <a:t>ó</a:t>
            </a:r>
            <a:r>
              <a:rPr lang="es-AR" sz="3400" u="none" strike="noStrike" cap="none" dirty="0">
                <a:solidFill>
                  <a:schemeClr val="lt1"/>
                </a:solidFill>
                <a:latin typeface="Arial" charset="0"/>
                <a:ea typeface="Arial" charset="0"/>
                <a:cs typeface="Arial" charset="0"/>
                <a:sym typeface="Cabin"/>
              </a:rPr>
              <a:t>n, agregamos </a:t>
            </a:r>
            <a:r>
              <a:rPr lang="es-AR" sz="3400" b="0" i="0" u="none" strike="noStrike" cap="none" dirty="0">
                <a:solidFill>
                  <a:schemeClr val="lt1"/>
                </a:solidFill>
                <a:latin typeface="Arial"/>
                <a:ea typeface="Arial"/>
                <a:cs typeface="Arial"/>
                <a:sym typeface="Arial"/>
              </a:rPr>
              <a:t>“</a:t>
            </a:r>
            <a:r>
              <a:rPr lang="es-AR" sz="3400" u="none" strike="noStrike" cap="none" dirty="0">
                <a:solidFill>
                  <a:schemeClr val="lt1"/>
                </a:solidFill>
                <a:latin typeface="Arial" charset="0"/>
                <a:ea typeface="Arial" charset="0"/>
                <a:cs typeface="Arial" charset="0"/>
                <a:sym typeface="Cabin"/>
              </a:rPr>
              <a:t>.py</a:t>
            </a:r>
            <a:r>
              <a:rPr lang="es-AR" sz="3400" b="0" i="0" u="none" strike="noStrike" cap="none" dirty="0">
                <a:solidFill>
                  <a:schemeClr val="lt1"/>
                </a:solidFill>
                <a:latin typeface="Arial"/>
                <a:ea typeface="Arial"/>
                <a:cs typeface="Arial"/>
                <a:sym typeface="Arial"/>
              </a:rPr>
              <a:t>”</a:t>
            </a:r>
            <a:r>
              <a:rPr lang="es-AR" sz="3400" u="none" strike="noStrike" cap="none" dirty="0">
                <a:solidFill>
                  <a:schemeClr val="lt1"/>
                </a:solidFill>
                <a:latin typeface="Arial" charset="0"/>
                <a:ea typeface="Arial" charset="0"/>
                <a:cs typeface="Arial" charset="0"/>
                <a:sym typeface="Cabin"/>
              </a:rPr>
              <a:t> como sufijo al final de estos archivos para indicar que contienen Python.</a:t>
            </a:r>
          </a:p>
        </p:txBody>
      </p:sp>
    </p:spTree>
    <p:extLst>
      <p:ext uri="{BB962C8B-B14F-4D97-AF65-F5344CB8AC3E}">
        <p14:creationId xmlns:p14="http://schemas.microsoft.com/office/powerpoint/2010/main" val="18657203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400" u="none" strike="noStrike" cap="none" dirty="0">
                <a:solidFill>
                  <a:srgbClr val="FFFF00"/>
                </a:solidFill>
                <a:latin typeface="Arial" charset="0"/>
                <a:ea typeface="Arial" charset="0"/>
                <a:cs typeface="Arial" charset="0"/>
                <a:sym typeface="Cabin"/>
              </a:rPr>
              <a:t>Interactivo versus Script</a:t>
            </a:r>
          </a:p>
        </p:txBody>
      </p:sp>
      <p:sp>
        <p:nvSpPr>
          <p:cNvPr id="539" name="Shape 539"/>
          <p:cNvSpPr txBox="1">
            <a:spLocks noGrp="1"/>
          </p:cNvSpPr>
          <p:nvPr>
            <p:ph idx="1"/>
          </p:nvPr>
        </p:nvSpPr>
        <p:spPr>
          <a:xfrm>
            <a:off x="679983" y="2066072"/>
            <a:ext cx="14709613" cy="5902068"/>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s-AR" sz="3400" b="0" u="none" strike="noStrike" cap="none" dirty="0">
                <a:solidFill>
                  <a:srgbClr val="FFFF00"/>
                </a:solidFill>
                <a:latin typeface="Arial" charset="0"/>
                <a:ea typeface="Arial" charset="0"/>
                <a:cs typeface="Arial" charset="0"/>
                <a:sym typeface="Cabin"/>
              </a:rPr>
              <a:t>Interactivo</a:t>
            </a:r>
          </a:p>
          <a:p>
            <a:pPr marL="1041400" marR="0" lvl="1" indent="-533400" algn="l" rtl="0">
              <a:lnSpc>
                <a:spcPct val="100000"/>
              </a:lnSpc>
              <a:spcBef>
                <a:spcPts val="3500"/>
              </a:spcBef>
              <a:spcAft>
                <a:spcPts val="0"/>
              </a:spcAft>
              <a:buClr>
                <a:schemeClr val="lt1"/>
              </a:buClr>
              <a:buSzPct val="171000"/>
              <a:buFont typeface="Cabin"/>
            </a:pPr>
            <a:r>
              <a:rPr lang="es-AR" sz="3400" b="0" u="none" strike="noStrike" cap="none" dirty="0">
                <a:solidFill>
                  <a:schemeClr val="lt1"/>
                </a:solidFill>
                <a:latin typeface="Arial" charset="0"/>
                <a:ea typeface="Arial" charset="0"/>
                <a:cs typeface="Arial" charset="0"/>
                <a:sym typeface="Cabin"/>
              </a:rPr>
              <a:t>Usted escribe directamente en Python de a una línea por vez y el programa responde</a:t>
            </a:r>
          </a:p>
          <a:p>
            <a:pPr marL="749300" marR="0" lvl="0" indent="-533400" algn="l" rtl="0">
              <a:lnSpc>
                <a:spcPct val="100000"/>
              </a:lnSpc>
              <a:spcBef>
                <a:spcPts val="3500"/>
              </a:spcBef>
              <a:spcAft>
                <a:spcPts val="0"/>
              </a:spcAft>
              <a:buClr>
                <a:srgbClr val="FFFF00"/>
              </a:buClr>
              <a:buSzPct val="171000"/>
              <a:buFont typeface="Cabin"/>
              <a:buChar char="•"/>
            </a:pPr>
            <a:r>
              <a:rPr lang="es-AR" sz="3400" b="0" u="none" strike="noStrike" cap="none" dirty="0">
                <a:solidFill>
                  <a:srgbClr val="FFFF00"/>
                </a:solidFill>
                <a:latin typeface="Arial" charset="0"/>
                <a:ea typeface="Arial" charset="0"/>
                <a:cs typeface="Arial" charset="0"/>
                <a:sym typeface="Cabin"/>
              </a:rPr>
              <a:t>Script</a:t>
            </a:r>
          </a:p>
          <a:p>
            <a:pPr marL="1041400" marR="0" lvl="1" indent="-533400" algn="l" rtl="0">
              <a:lnSpc>
                <a:spcPct val="100000"/>
              </a:lnSpc>
              <a:spcBef>
                <a:spcPts val="3500"/>
              </a:spcBef>
              <a:spcAft>
                <a:spcPts val="0"/>
              </a:spcAft>
              <a:buClr>
                <a:schemeClr val="lt1"/>
              </a:buClr>
              <a:buSzPct val="171000"/>
              <a:buFont typeface="Cabin"/>
            </a:pPr>
            <a:r>
              <a:rPr lang="es-AR" sz="3400" b="0" u="none" strike="noStrike" cap="none" dirty="0">
                <a:solidFill>
                  <a:schemeClr val="lt1"/>
                </a:solidFill>
                <a:latin typeface="Arial" charset="0"/>
                <a:ea typeface="Arial" charset="0"/>
                <a:cs typeface="Arial" charset="0"/>
                <a:sym typeface="Cabin"/>
              </a:rPr>
              <a:t>Usted ingresa una secuencia de enunciados (líneas) en un archivo utilizando un editor de texto y </a:t>
            </a:r>
            <a:r>
              <a:rPr lang="es-AR" sz="3400" b="0" dirty="0">
                <a:solidFill>
                  <a:schemeClr val="lt1"/>
                </a:solidFill>
                <a:latin typeface="Arial" charset="0"/>
                <a:ea typeface="Arial" charset="0"/>
                <a:cs typeface="Arial" charset="0"/>
                <a:sym typeface="Cabin"/>
              </a:rPr>
              <a:t>le dice a </a:t>
            </a:r>
            <a:r>
              <a:rPr lang="es-AR" sz="3400" b="0" u="none" strike="noStrike" cap="none" dirty="0">
                <a:solidFill>
                  <a:schemeClr val="lt1"/>
                </a:solidFill>
                <a:latin typeface="Arial" charset="0"/>
                <a:ea typeface="Arial" charset="0"/>
                <a:cs typeface="Arial" charset="0"/>
                <a:sym typeface="Cabin"/>
              </a:rPr>
              <a:t>Python que ejecute los enunciados en el archivo</a:t>
            </a:r>
          </a:p>
        </p:txBody>
      </p:sp>
    </p:spTree>
    <p:extLst>
      <p:ext uri="{BB962C8B-B14F-4D97-AF65-F5344CB8AC3E}">
        <p14:creationId xmlns:p14="http://schemas.microsoft.com/office/powerpoint/2010/main" val="10239576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a:solidFill>
                  <a:srgbClr val="FFFF00"/>
                </a:solidFill>
                <a:latin typeface="Arial" charset="0"/>
                <a:ea typeface="Arial" charset="0"/>
                <a:cs typeface="Arial" charset="0"/>
                <a:sym typeface="Cabin"/>
              </a:rPr>
              <a:t>Pasos del </a:t>
            </a:r>
            <a:r>
              <a:rPr lang="es-AR" sz="7600" dirty="0">
                <a:solidFill>
                  <a:srgbClr val="FFFF00"/>
                </a:solidFill>
                <a:latin typeface="Arial" charset="0"/>
                <a:ea typeface="Arial" charset="0"/>
                <a:cs typeface="Arial" charset="0"/>
                <a:sym typeface="Cabin"/>
              </a:rPr>
              <a:t>P</a:t>
            </a:r>
            <a:r>
              <a:rPr lang="es-AR" sz="7600" u="none" strike="noStrike" cap="none" dirty="0">
                <a:solidFill>
                  <a:srgbClr val="FFFF00"/>
                </a:solidFill>
                <a:latin typeface="Arial" charset="0"/>
                <a:ea typeface="Arial" charset="0"/>
                <a:cs typeface="Arial" charset="0"/>
                <a:sym typeface="Cabin"/>
              </a:rPr>
              <a:t>rograma o Flujo del Programa</a:t>
            </a:r>
          </a:p>
        </p:txBody>
      </p:sp>
      <p:sp>
        <p:nvSpPr>
          <p:cNvPr id="545" name="Shape 545"/>
          <p:cNvSpPr txBox="1">
            <a:spLocks noGrp="1"/>
          </p:cNvSpPr>
          <p:nvPr>
            <p:ph idx="1"/>
          </p:nvPr>
        </p:nvSpPr>
        <p:spPr>
          <a:xfrm>
            <a:off x="1015429" y="2656423"/>
            <a:ext cx="14028958" cy="5902068"/>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s-AR" sz="3600" b="0" dirty="0">
                <a:solidFill>
                  <a:schemeClr val="lt1"/>
                </a:solidFill>
                <a:latin typeface="Arial" charset="0"/>
                <a:ea typeface="Arial" charset="0"/>
                <a:cs typeface="Arial" charset="0"/>
                <a:sym typeface="Cabin"/>
              </a:rPr>
              <a:t>Al igual que una receta o las instrucciones de instalación, un programa es una</a:t>
            </a:r>
            <a:r>
              <a:rPr lang="es-AR" sz="3600" b="0" u="none" strike="noStrike" cap="none" dirty="0">
                <a:solidFill>
                  <a:schemeClr val="lt1"/>
                </a:solidFill>
                <a:latin typeface="Arial" charset="0"/>
                <a:ea typeface="Arial" charset="0"/>
                <a:cs typeface="Arial" charset="0"/>
                <a:sym typeface="Cabin"/>
              </a:rPr>
              <a:t> </a:t>
            </a:r>
            <a:r>
              <a:rPr lang="es-AR" sz="3600" b="0" u="none" strike="noStrike" cap="none" dirty="0">
                <a:solidFill>
                  <a:srgbClr val="FFFF00"/>
                </a:solidFill>
                <a:latin typeface="Arial" charset="0"/>
                <a:ea typeface="Arial" charset="0"/>
                <a:cs typeface="Arial" charset="0"/>
                <a:sym typeface="Cabin"/>
              </a:rPr>
              <a:t>secuencia</a:t>
            </a:r>
            <a:r>
              <a:rPr lang="es-AR" sz="3600" b="0" dirty="0">
                <a:solidFill>
                  <a:schemeClr val="lt1"/>
                </a:solidFill>
                <a:latin typeface="Arial" charset="0"/>
                <a:ea typeface="Arial" charset="0"/>
                <a:cs typeface="Arial" charset="0"/>
                <a:sym typeface="Cabin"/>
              </a:rPr>
              <a:t> de pasos que se deben dar en orden</a:t>
            </a:r>
            <a:r>
              <a:rPr lang="es-AR" sz="3600" b="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a:solidFill>
                  <a:schemeClr val="lt1"/>
                </a:solidFill>
                <a:latin typeface="Arial" charset="0"/>
                <a:ea typeface="Arial" charset="0"/>
                <a:cs typeface="Arial" charset="0"/>
                <a:sym typeface="Cabin"/>
              </a:rPr>
              <a:t>Algunos pasos son </a:t>
            </a:r>
            <a:r>
              <a:rPr lang="es-AR" sz="3600" b="0" u="none" strike="noStrike" cap="none" dirty="0">
                <a:solidFill>
                  <a:srgbClr val="FFFF00"/>
                </a:solidFill>
                <a:latin typeface="Arial" charset="0"/>
                <a:ea typeface="Arial" charset="0"/>
                <a:cs typeface="Arial" charset="0"/>
                <a:sym typeface="Cabin"/>
              </a:rPr>
              <a:t>condicionales</a:t>
            </a:r>
            <a:r>
              <a:rPr lang="es-AR" sz="3600" b="0" u="none" strike="noStrike" cap="none" dirty="0">
                <a:solidFill>
                  <a:schemeClr val="lt1"/>
                </a:solidFill>
                <a:latin typeface="Arial" charset="0"/>
                <a:ea typeface="Arial" charset="0"/>
                <a:cs typeface="Arial" charset="0"/>
                <a:sym typeface="Cabin"/>
              </a:rPr>
              <a:t>, es decir, pueden saltearse.</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a:solidFill>
                  <a:schemeClr val="lt1"/>
                </a:solidFill>
                <a:latin typeface="Arial" charset="0"/>
                <a:ea typeface="Arial" charset="0"/>
                <a:cs typeface="Arial" charset="0"/>
                <a:sym typeface="Cabin"/>
              </a:rPr>
              <a:t>A veces un paso o un grupo de pasos debe </a:t>
            </a:r>
            <a:r>
              <a:rPr lang="es-AR" sz="3600" b="0" u="none" strike="noStrike" cap="none" dirty="0">
                <a:solidFill>
                  <a:srgbClr val="FFFF00"/>
                </a:solidFill>
                <a:latin typeface="Arial" charset="0"/>
                <a:ea typeface="Arial" charset="0"/>
                <a:cs typeface="Arial" charset="0"/>
                <a:sym typeface="Cabin"/>
              </a:rPr>
              <a:t>repetirse</a:t>
            </a:r>
            <a:r>
              <a:rPr lang="es-AR" sz="3600" b="0" u="none" strike="noStrike" cap="none" dirty="0">
                <a:solidFill>
                  <a:schemeClr val="lt1"/>
                </a:solidFill>
                <a:latin typeface="Arial" charset="0"/>
                <a:ea typeface="Arial" charset="0"/>
                <a:cs typeface="Arial" charset="0"/>
                <a:sym typeface="Cabin"/>
              </a:rPr>
              <a:t>. </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a:solidFill>
                  <a:schemeClr val="lt1"/>
                </a:solidFill>
                <a:latin typeface="Arial" charset="0"/>
                <a:ea typeface="Arial" charset="0"/>
                <a:cs typeface="Arial" charset="0"/>
                <a:sym typeface="Cabin"/>
              </a:rPr>
              <a:t>A veces, almacenamos un conjunto de pasos para utilizar una y otra vez tal como sea necesario en distintos lugares durante el programa (Capítulo 4).</a:t>
            </a:r>
          </a:p>
        </p:txBody>
      </p:sp>
    </p:spTree>
    <p:extLst>
      <p:ext uri="{BB962C8B-B14F-4D97-AF65-F5344CB8AC3E}">
        <p14:creationId xmlns:p14="http://schemas.microsoft.com/office/powerpoint/2010/main" val="6109037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xfrm>
            <a:off x="812800" y="803999"/>
            <a:ext cx="14630400" cy="122617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600" u="none" strike="noStrike" cap="none" dirty="0">
                <a:solidFill>
                  <a:srgbClr val="FFFF00"/>
                </a:solidFill>
                <a:latin typeface="Arial" charset="0"/>
                <a:ea typeface="Arial" charset="0"/>
                <a:cs typeface="Arial" charset="0"/>
                <a:sym typeface="Cabin"/>
              </a:rPr>
              <a:t>Pasos Secuenciales</a:t>
            </a:r>
          </a:p>
        </p:txBody>
      </p:sp>
      <p:sp>
        <p:nvSpPr>
          <p:cNvPr id="551" name="Shape 551"/>
          <p:cNvSpPr txBox="1"/>
          <p:nvPr/>
        </p:nvSpPr>
        <p:spPr>
          <a:xfrm>
            <a:off x="6582116" y="2593910"/>
            <a:ext cx="3244646"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Programa:</a:t>
            </a:r>
          </a:p>
          <a:p>
            <a:pPr marL="0" marR="0" lvl="0" indent="0" algn="ctr" rtl="0">
              <a:lnSpc>
                <a:spcPct val="100000"/>
              </a:lnSpc>
              <a:spcBef>
                <a:spcPts val="0"/>
              </a:spcBef>
              <a:spcAft>
                <a:spcPts val="0"/>
              </a:spcAft>
              <a:buNone/>
            </a:pPr>
            <a:endParaRPr lang="es-A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s-AR" sz="3600" b="1" u="none" strike="noStrike" cap="none" dirty="0">
                <a:solidFill>
                  <a:srgbClr val="00FF00"/>
                </a:solidFill>
                <a:latin typeface="Courier" charset="0"/>
                <a:ea typeface="Courier" charset="0"/>
                <a:cs typeface="Courier" charset="0"/>
                <a:sym typeface="Cabin"/>
              </a:rPr>
              <a:t>x = 2</a:t>
            </a:r>
          </a:p>
          <a:p>
            <a:pPr lvl="0">
              <a:buClr>
                <a:srgbClr val="FFFF00"/>
              </a:buClr>
              <a:buSzPct val="25000"/>
            </a:pPr>
            <a:r>
              <a:rPr lang="es-AR" sz="3600" b="1" u="none" strike="noStrike" cap="none" dirty="0">
                <a:solidFill>
                  <a:srgbClr val="FFFF00"/>
                </a:solidFill>
                <a:latin typeface="Courier" charset="0"/>
                <a:ea typeface="Courier" charset="0"/>
                <a:cs typeface="Courier" charset="0"/>
                <a:sym typeface="Cabin"/>
              </a:rPr>
              <a:t>print(</a:t>
            </a:r>
            <a:r>
              <a:rPr lang="es-AR" sz="3600" b="1" u="none" strike="noStrike" cap="none" dirty="0">
                <a:solidFill>
                  <a:srgbClr val="00FF00"/>
                </a:solidFill>
                <a:latin typeface="Courier" charset="0"/>
                <a:ea typeface="Courier" charset="0"/>
                <a:cs typeface="Courier" charset="0"/>
                <a:sym typeface="Cabin"/>
              </a:rPr>
              <a:t>x</a:t>
            </a:r>
            <a:r>
              <a:rPr lang="es-AR" sz="3600" b="1" dirty="0">
                <a:solidFill>
                  <a:srgbClr val="FFFF00"/>
                </a:solidFill>
                <a:latin typeface="Courier" charset="0"/>
                <a:ea typeface="Courier" charset="0"/>
                <a:cs typeface="Courier" charset="0"/>
                <a:sym typeface="Cabin"/>
              </a:rPr>
              <a:t>)</a:t>
            </a:r>
            <a:endParaRPr lang="es-AR" sz="3600" b="1"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7F00"/>
              </a:buClr>
              <a:buSzPct val="25000"/>
              <a:buFont typeface="Cabin"/>
              <a:buNone/>
            </a:pPr>
            <a:r>
              <a:rPr lang="es-AR" sz="3600" b="1" u="none" strike="noStrike" cap="none" dirty="0">
                <a:solidFill>
                  <a:srgbClr val="00FF00"/>
                </a:solidFill>
                <a:latin typeface="Courier" charset="0"/>
                <a:ea typeface="Courier" charset="0"/>
                <a:cs typeface="Courier" charset="0"/>
                <a:sym typeface="Cabin"/>
              </a:rPr>
              <a:t>x = x + 2</a:t>
            </a:r>
          </a:p>
          <a:p>
            <a:pPr lvl="0">
              <a:buClr>
                <a:srgbClr val="FFFF00"/>
              </a:buClr>
              <a:buSzPct val="25000"/>
            </a:pPr>
            <a:r>
              <a:rPr lang="es-AR" sz="3600" b="1" u="none" strike="noStrike" cap="none" dirty="0">
                <a:solidFill>
                  <a:srgbClr val="FFFF00"/>
                </a:solidFill>
                <a:latin typeface="Courier" charset="0"/>
                <a:ea typeface="Courier" charset="0"/>
                <a:cs typeface="Courier" charset="0"/>
                <a:sym typeface="Cabin"/>
              </a:rPr>
              <a:t>print(</a:t>
            </a:r>
            <a:r>
              <a:rPr lang="es-AR" sz="3600" b="1" u="none" strike="noStrike" cap="none" dirty="0">
                <a:solidFill>
                  <a:srgbClr val="00FF00"/>
                </a:solidFill>
                <a:latin typeface="Courier" charset="0"/>
                <a:ea typeface="Courier" charset="0"/>
                <a:cs typeface="Courier" charset="0"/>
                <a:sym typeface="Cabin"/>
              </a:rPr>
              <a:t>x</a:t>
            </a:r>
            <a:r>
              <a:rPr lang="es-AR" sz="3600" b="1" dirty="0">
                <a:solidFill>
                  <a:srgbClr val="FFFF00"/>
                </a:solidFill>
                <a:latin typeface="Courier" charset="0"/>
                <a:ea typeface="Courier" charset="0"/>
                <a:cs typeface="Courier" charset="0"/>
                <a:sym typeface="Cabin"/>
              </a:rPr>
              <a:t>)</a:t>
            </a:r>
            <a:endParaRPr lang="es-AR" sz="3600" b="1" u="none" strike="noStrike" cap="none" dirty="0">
              <a:solidFill>
                <a:srgbClr val="00FF00"/>
              </a:solidFill>
              <a:latin typeface="Courier" charset="0"/>
              <a:ea typeface="Courier" charset="0"/>
              <a:cs typeface="Courier" charset="0"/>
              <a:sym typeface="Cabin"/>
            </a:endParaRPr>
          </a:p>
        </p:txBody>
      </p:sp>
      <p:sp>
        <p:nvSpPr>
          <p:cNvPr id="552" name="Shape 552"/>
          <p:cNvSpPr txBox="1"/>
          <p:nvPr/>
        </p:nvSpPr>
        <p:spPr>
          <a:xfrm>
            <a:off x="11812570" y="3092865"/>
            <a:ext cx="2238710"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Resultado:</a:t>
            </a:r>
          </a:p>
          <a:p>
            <a:pPr marL="0" marR="0" lvl="0" indent="0" algn="ctr" rtl="0">
              <a:lnSpc>
                <a:spcPct val="100000"/>
              </a:lnSpc>
              <a:spcBef>
                <a:spcPts val="0"/>
              </a:spcBef>
              <a:spcAft>
                <a:spcPts val="0"/>
              </a:spcAft>
              <a:buNone/>
            </a:pPr>
            <a:endParaRPr lang="es-A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a:solidFill>
                  <a:srgbClr val="FFFF00"/>
                </a:solidFill>
                <a:latin typeface="Arial" charset="0"/>
                <a:ea typeface="Arial" charset="0"/>
                <a:cs typeface="Arial" charset="0"/>
                <a:sym typeface="Cabin"/>
              </a:rPr>
              <a:t>  2</a:t>
            </a: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a:solidFill>
                  <a:srgbClr val="FFFF00"/>
                </a:solidFill>
                <a:latin typeface="Arial" charset="0"/>
                <a:ea typeface="Arial" charset="0"/>
                <a:cs typeface="Arial" charset="0"/>
                <a:sym typeface="Cabin"/>
              </a:rPr>
              <a:t>  4</a:t>
            </a:r>
          </a:p>
        </p:txBody>
      </p:sp>
      <p:sp>
        <p:nvSpPr>
          <p:cNvPr id="553" name="Shape 553"/>
          <p:cNvSpPr txBox="1"/>
          <p:nvPr/>
        </p:nvSpPr>
        <p:spPr>
          <a:xfrm>
            <a:off x="1587500" y="25102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x = 2</a:t>
            </a:r>
          </a:p>
        </p:txBody>
      </p:sp>
      <p:sp>
        <p:nvSpPr>
          <p:cNvPr id="554" name="Shape 554"/>
          <p:cNvSpPr txBox="1"/>
          <p:nvPr/>
        </p:nvSpPr>
        <p:spPr>
          <a:xfrm>
            <a:off x="1587500" y="36151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print(x)</a:t>
            </a:r>
          </a:p>
        </p:txBody>
      </p:sp>
      <p:cxnSp>
        <p:nvCxnSpPr>
          <p:cNvPr id="555" name="Shape 555"/>
          <p:cNvCxnSpPr/>
          <p:nvPr/>
        </p:nvCxnSpPr>
        <p:spPr>
          <a:xfrm rot="10800000">
            <a:off x="2940049" y="3092876"/>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46819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159676"/>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57995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print(x)</a:t>
            </a:r>
          </a:p>
        </p:txBody>
      </p:sp>
      <p:cxnSp>
        <p:nvCxnSpPr>
          <p:cNvPr id="559" name="Shape 559"/>
          <p:cNvCxnSpPr/>
          <p:nvPr/>
        </p:nvCxnSpPr>
        <p:spPr>
          <a:xfrm rot="10800000">
            <a:off x="2940049" y="5277276"/>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flipH="1">
            <a:off x="8936182" y="4436877"/>
            <a:ext cx="2600823" cy="72778"/>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774349" y="5046565"/>
            <a:ext cx="2783186" cy="606090"/>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344327" y="6829115"/>
            <a:ext cx="11567346" cy="1066799"/>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chemeClr val="lt1"/>
              </a:buClr>
              <a:buSzPct val="25000"/>
              <a:buFont typeface="Cabin"/>
              <a:buNone/>
            </a:pPr>
            <a:r>
              <a:rPr lang="es-AR" sz="3300" u="none" strike="noStrike" cap="none" dirty="0">
                <a:solidFill>
                  <a:schemeClr val="lt1"/>
                </a:solidFill>
                <a:latin typeface="Arial" charset="0"/>
                <a:ea typeface="Arial" charset="0"/>
                <a:cs typeface="Arial" charset="0"/>
                <a:sym typeface="Cabin"/>
              </a:rPr>
              <a:t>Cuando se está ejecutando un programa, fluye de un paso al otro. Como programadores, configuramos los “paths” (caminos) que el programa debe seguir.</a:t>
            </a:r>
          </a:p>
        </p:txBody>
      </p:sp>
    </p:spTree>
    <p:extLst>
      <p:ext uri="{BB962C8B-B14F-4D97-AF65-F5344CB8AC3E}">
        <p14:creationId xmlns:p14="http://schemas.microsoft.com/office/powerpoint/2010/main" val="1073923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a:solidFill>
                  <a:srgbClr val="FFFF00"/>
                </a:solidFill>
                <a:latin typeface="Arial" charset="0"/>
                <a:ea typeface="Arial" charset="0"/>
                <a:cs typeface="Arial" charset="0"/>
                <a:sym typeface="Cabin"/>
              </a:rPr>
              <a:t>Usuarios vs. </a:t>
            </a:r>
            <a:r>
              <a:rPr lang="es-AR" sz="7600" dirty="0">
                <a:solidFill>
                  <a:srgbClr val="FFFF00"/>
                </a:solidFill>
                <a:latin typeface="Arial" charset="0"/>
                <a:ea typeface="Arial" charset="0"/>
                <a:cs typeface="Arial" charset="0"/>
                <a:sym typeface="Cabin"/>
              </a:rPr>
              <a:t>Programadores</a:t>
            </a:r>
            <a:endParaRPr lang="es-AR" sz="7600" u="none" strike="noStrike" cap="none" dirty="0">
              <a:solidFill>
                <a:srgbClr val="FFFF00"/>
              </a:solidFill>
              <a:latin typeface="Arial" charset="0"/>
              <a:ea typeface="Arial" charset="0"/>
              <a:cs typeface="Arial" charset="0"/>
              <a:sym typeface="Cabin"/>
            </a:endParaRPr>
          </a:p>
        </p:txBody>
      </p:sp>
      <p:sp>
        <p:nvSpPr>
          <p:cNvPr id="255" name="Shape 255"/>
          <p:cNvSpPr txBox="1">
            <a:spLocks noGrp="1"/>
          </p:cNvSpPr>
          <p:nvPr>
            <p:ph idx="1"/>
          </p:nvPr>
        </p:nvSpPr>
        <p:spPr>
          <a:xfrm>
            <a:off x="812800" y="2227120"/>
            <a:ext cx="14630400" cy="5902068"/>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s-AR" sz="3200" b="0" u="none" strike="noStrike" cap="none" dirty="0">
                <a:solidFill>
                  <a:schemeClr val="lt1"/>
                </a:solidFill>
                <a:latin typeface="Arial" charset="0"/>
                <a:ea typeface="Arial" charset="0"/>
                <a:cs typeface="Arial" charset="0"/>
                <a:sym typeface="Cabin"/>
              </a:rPr>
              <a:t>Los </a:t>
            </a:r>
            <a:r>
              <a:rPr lang="es-AR" sz="3200" b="0" dirty="0">
                <a:solidFill>
                  <a:schemeClr val="lt1"/>
                </a:solidFill>
                <a:latin typeface="Arial" charset="0"/>
                <a:ea typeface="Arial" charset="0"/>
                <a:cs typeface="Arial" charset="0"/>
                <a:sym typeface="Cabin"/>
              </a:rPr>
              <a:t>usuarios ven a las computadoras como un conjunto de herramientas: procesador de texto, hoja de cálculo, mapa, listado de cosas para hacer, etc. </a:t>
            </a:r>
            <a:endParaRPr lang="es-AR" sz="3200" b="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s-AR" sz="3200" b="0" u="none" strike="noStrike" cap="none" dirty="0">
                <a:solidFill>
                  <a:schemeClr val="lt1"/>
                </a:solidFill>
                <a:latin typeface="Arial" charset="0"/>
                <a:ea typeface="Arial" charset="0"/>
                <a:cs typeface="Arial" charset="0"/>
                <a:sym typeface="Cabin"/>
              </a:rPr>
              <a:t>Los programadores aprenden sobre el “funcionamiento” de la computadora y su lenguaje</a:t>
            </a:r>
          </a:p>
          <a:p>
            <a:pPr marL="749300" marR="0" lvl="0" indent="-345694" algn="l" rtl="0">
              <a:lnSpc>
                <a:spcPct val="100000"/>
              </a:lnSpc>
              <a:spcBef>
                <a:spcPts val="3500"/>
              </a:spcBef>
              <a:spcAft>
                <a:spcPts val="0"/>
              </a:spcAft>
              <a:buClr>
                <a:schemeClr val="lt1"/>
              </a:buClr>
              <a:buSzPct val="100000"/>
              <a:buFont typeface="Cabin"/>
              <a:buChar char="•"/>
            </a:pPr>
            <a:r>
              <a:rPr lang="es-AR" sz="3200" b="0" u="none" strike="noStrike" cap="none" dirty="0">
                <a:solidFill>
                  <a:schemeClr val="lt1"/>
                </a:solidFill>
                <a:latin typeface="Arial" charset="0"/>
                <a:ea typeface="Arial" charset="0"/>
                <a:cs typeface="Arial" charset="0"/>
                <a:sym typeface="Cabin"/>
              </a:rPr>
              <a:t>Los programadores tienen </a:t>
            </a:r>
            <a:r>
              <a:rPr lang="es-AR" sz="3200" b="0" dirty="0">
                <a:solidFill>
                  <a:schemeClr val="lt1"/>
                </a:solidFill>
                <a:latin typeface="Arial" charset="0"/>
                <a:ea typeface="Arial" charset="0"/>
                <a:cs typeface="Arial" charset="0"/>
                <a:sym typeface="Cabin"/>
              </a:rPr>
              <a:t>algunas herramientas que los ayudan a construir nuevas herramientas</a:t>
            </a:r>
            <a:endParaRPr lang="es-AR" sz="3200" b="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s-AR" sz="3200" b="0" u="none" strike="noStrike" cap="none" dirty="0">
                <a:solidFill>
                  <a:schemeClr val="lt1"/>
                </a:solidFill>
                <a:latin typeface="Arial" charset="0"/>
                <a:ea typeface="Arial" charset="0"/>
                <a:cs typeface="Arial" charset="0"/>
                <a:sym typeface="Cabin"/>
              </a:rPr>
              <a:t>A veces, los programadores escriben herramientas para muchos usuarios y, en ocasiones, escriben pequeños “asistentes” para poder automatizar una tarea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600" u="none" strike="noStrike" cap="none" dirty="0">
                <a:solidFill>
                  <a:srgbClr val="FFFF00"/>
                </a:solidFill>
                <a:latin typeface="Arial" charset="0"/>
                <a:ea typeface="Arial" charset="0"/>
                <a:cs typeface="Arial" charset="0"/>
                <a:sym typeface="Cabin"/>
              </a:rPr>
              <a:t>Pasos Condicionales</a:t>
            </a:r>
          </a:p>
        </p:txBody>
      </p:sp>
      <p:sp>
        <p:nvSpPr>
          <p:cNvPr id="568" name="Shape 568"/>
          <p:cNvSpPr txBox="1"/>
          <p:nvPr/>
        </p:nvSpPr>
        <p:spPr>
          <a:xfrm>
            <a:off x="13540902" y="3562350"/>
            <a:ext cx="3055458"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Resultado:</a:t>
            </a:r>
          </a:p>
          <a:p>
            <a:pPr marL="0" marR="0" lvl="0" indent="0" algn="ctr" rtl="0">
              <a:lnSpc>
                <a:spcPct val="100000"/>
              </a:lnSpc>
              <a:spcBef>
                <a:spcPts val="0"/>
              </a:spcBef>
              <a:spcAft>
                <a:spcPts val="0"/>
              </a:spcAft>
              <a:buNone/>
            </a:pPr>
            <a:endParaRPr lang="es-AR" sz="3600" u="none" strike="noStrike" cap="none" dirty="0">
              <a:solidFill>
                <a:schemeClr val="lt1"/>
              </a:solidFill>
              <a:latin typeface="Arial" charset="0"/>
              <a:ea typeface="Arial" charset="0"/>
              <a:cs typeface="Arial" charset="0"/>
              <a:sym typeface="Cabin"/>
            </a:endParaRPr>
          </a:p>
          <a:p>
            <a:pPr lvl="0">
              <a:buClr>
                <a:srgbClr val="FF00FF"/>
              </a:buClr>
              <a:buSzPct val="25000"/>
            </a:pPr>
            <a:r>
              <a:rPr lang="es-AR" sz="3600" u="none" strike="noStrike" cap="none" dirty="0">
                <a:solidFill>
                  <a:srgbClr val="FFFF00"/>
                </a:solidFill>
                <a:latin typeface="Arial" charset="0"/>
                <a:ea typeface="Arial" charset="0"/>
                <a:cs typeface="Arial" charset="0"/>
                <a:sym typeface="Cabin"/>
              </a:rPr>
              <a:t>Más </a:t>
            </a:r>
            <a:r>
              <a:rPr lang="es-AR" sz="3600" dirty="0">
                <a:solidFill>
                  <a:srgbClr val="FFFF00"/>
                </a:solidFill>
                <a:latin typeface="Arial" charset="0"/>
                <a:ea typeface="Arial" charset="0"/>
                <a:cs typeface="Arial" charset="0"/>
                <a:sym typeface="Cabin"/>
              </a:rPr>
              <a:t>pequeño </a:t>
            </a:r>
            <a:r>
              <a:rPr lang="es-AR" sz="3600" dirty="0" err="1">
                <a:solidFill>
                  <a:srgbClr val="FFFF00"/>
                </a:solidFill>
                <a:latin typeface="Arial" charset="0"/>
                <a:ea typeface="Arial" charset="0"/>
                <a:cs typeface="Arial" charset="0"/>
                <a:sym typeface="Cabin"/>
              </a:rPr>
              <a:t>Finis</a:t>
            </a:r>
            <a:endParaRPr lang="es-AR" sz="3600" u="none" strike="noStrike" cap="none" dirty="0">
              <a:solidFill>
                <a:srgbClr val="FFFF00"/>
              </a:solidFill>
              <a:latin typeface="Arial" charset="0"/>
              <a:ea typeface="Arial" charset="0"/>
              <a:cs typeface="Arial" charset="0"/>
              <a:sym typeface="Cabin"/>
            </a:endParaRPr>
          </a:p>
        </p:txBody>
      </p:sp>
      <p:sp>
        <p:nvSpPr>
          <p:cNvPr id="569" name="Shape 569"/>
          <p:cNvSpPr txBox="1"/>
          <p:nvPr/>
        </p:nvSpPr>
        <p:spPr>
          <a:xfrm>
            <a:off x="7799386" y="2873375"/>
            <a:ext cx="45352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Programa:</a:t>
            </a:r>
          </a:p>
          <a:p>
            <a:pPr marL="0" marR="0" lvl="0" indent="0" algn="ctr" rtl="0">
              <a:lnSpc>
                <a:spcPct val="100000"/>
              </a:lnSpc>
              <a:spcBef>
                <a:spcPts val="0"/>
              </a:spcBef>
              <a:spcAft>
                <a:spcPts val="0"/>
              </a:spcAft>
              <a:buNone/>
            </a:pPr>
            <a:endParaRPr lang="es-A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s-AR" sz="2800" b="1" u="none" strike="noStrike" cap="none" dirty="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s-AR" sz="2800" b="1" u="none" strike="noStrike" cap="none" dirty="0">
                <a:solidFill>
                  <a:srgbClr val="FFFF00"/>
                </a:solidFill>
                <a:latin typeface="Courier" charset="0"/>
                <a:ea typeface="Courier" charset="0"/>
                <a:cs typeface="Courier" charset="0"/>
                <a:sym typeface="Cabin"/>
              </a:rPr>
              <a:t>if</a:t>
            </a:r>
            <a:r>
              <a:rPr lang="es-AR" sz="2800" b="1" u="none" strike="noStrike" cap="none" dirty="0">
                <a:solidFill>
                  <a:srgbClr val="FF7F00"/>
                </a:solidFill>
                <a:latin typeface="Courier" charset="0"/>
                <a:ea typeface="Courier" charset="0"/>
                <a:cs typeface="Courier" charset="0"/>
                <a:sym typeface="Cabin"/>
              </a:rPr>
              <a:t> </a:t>
            </a:r>
            <a:r>
              <a:rPr lang="es-AR" sz="2800" b="1" u="none" strike="noStrike" cap="none" dirty="0">
                <a:solidFill>
                  <a:srgbClr val="00FF00"/>
                </a:solidFill>
                <a:latin typeface="Courier" charset="0"/>
                <a:ea typeface="Courier" charset="0"/>
                <a:cs typeface="Courier" charset="0"/>
                <a:sym typeface="Cabin"/>
              </a:rPr>
              <a:t>x &lt; 10:</a:t>
            </a:r>
          </a:p>
          <a:p>
            <a:pPr lvl="0">
              <a:buClr>
                <a:srgbClr val="FF7F00"/>
              </a:buClr>
              <a:buSzPct val="25000"/>
            </a:pPr>
            <a:r>
              <a:rPr lang="es-AR" sz="2800" b="1" u="none" strike="noStrike" cap="none" dirty="0">
                <a:solidFill>
                  <a:srgbClr val="FF7F00"/>
                </a:solidFill>
                <a:latin typeface="Courier" charset="0"/>
                <a:ea typeface="Courier" charset="0"/>
                <a:cs typeface="Courier" charset="0"/>
                <a:sym typeface="Cabin"/>
              </a:rPr>
              <a:t>    </a:t>
            </a:r>
            <a:r>
              <a:rPr lang="es-AR" sz="2800" b="1" u="none" strike="noStrike" cap="none" dirty="0" err="1">
                <a:solidFill>
                  <a:srgbClr val="FFFF00"/>
                </a:solidFill>
                <a:latin typeface="Courier" charset="0"/>
                <a:ea typeface="Courier" charset="0"/>
                <a:cs typeface="Courier" charset="0"/>
                <a:sym typeface="Cabin"/>
              </a:rPr>
              <a:t>print</a:t>
            </a:r>
            <a:r>
              <a:rPr lang="es-AR" sz="2800" b="1" u="none" strike="noStrike" cap="none" dirty="0">
                <a:solidFill>
                  <a:srgbClr val="FFFF00"/>
                </a:solidFill>
                <a:latin typeface="Courier" charset="0"/>
                <a:ea typeface="Courier" charset="0"/>
                <a:cs typeface="Courier" charset="0"/>
                <a:sym typeface="Cabin"/>
              </a:rPr>
              <a:t>(</a:t>
            </a:r>
            <a:r>
              <a:rPr lang="es-AR" sz="2800" b="1" dirty="0">
                <a:solidFill>
                  <a:srgbClr val="00FF00"/>
                </a:solidFill>
                <a:latin typeface="Courier" charset="0"/>
                <a:ea typeface="Courier" charset="0"/>
                <a:cs typeface="Courier" charset="0"/>
                <a:sym typeface="Cabin"/>
              </a:rPr>
              <a:t>'Más pequeño'</a:t>
            </a:r>
            <a:r>
              <a:rPr lang="es-AR" sz="2800" b="1" dirty="0">
                <a:solidFill>
                  <a:srgbClr val="FFFF00"/>
                </a:solidFill>
                <a:latin typeface="Courier" charset="0"/>
                <a:ea typeface="Courier" charset="0"/>
                <a:cs typeface="Courier" charset="0"/>
                <a:sym typeface="Cabin"/>
              </a:rPr>
              <a:t>)</a:t>
            </a:r>
            <a:endParaRPr lang="es-AR" sz="2800" b="1"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s-AR" sz="2800" b="1" u="none" strike="noStrike" cap="none" dirty="0">
                <a:solidFill>
                  <a:srgbClr val="FFFF00"/>
                </a:solidFill>
                <a:latin typeface="Courier" charset="0"/>
                <a:ea typeface="Courier" charset="0"/>
                <a:cs typeface="Courier" charset="0"/>
                <a:sym typeface="Cabin"/>
              </a:rPr>
              <a:t>if</a:t>
            </a:r>
            <a:r>
              <a:rPr lang="es-AR" sz="2800" b="1" u="none" strike="noStrike" cap="none" dirty="0">
                <a:solidFill>
                  <a:srgbClr val="FF7F00"/>
                </a:solidFill>
                <a:latin typeface="Courier" charset="0"/>
                <a:ea typeface="Courier" charset="0"/>
                <a:cs typeface="Courier" charset="0"/>
                <a:sym typeface="Cabin"/>
              </a:rPr>
              <a:t> </a:t>
            </a:r>
            <a:r>
              <a:rPr lang="es-AR" sz="2800" b="1" u="none" strike="noStrike" cap="none" dirty="0">
                <a:solidFill>
                  <a:srgbClr val="00FF00"/>
                </a:solidFill>
                <a:latin typeface="Courier" charset="0"/>
                <a:ea typeface="Courier" charset="0"/>
                <a:cs typeface="Courier" charset="0"/>
                <a:sym typeface="Cabin"/>
              </a:rPr>
              <a:t>x &gt; 20:</a:t>
            </a:r>
          </a:p>
          <a:p>
            <a:pPr lvl="0">
              <a:buClr>
                <a:srgbClr val="FF7F00"/>
              </a:buClr>
              <a:buSzPct val="25000"/>
            </a:pPr>
            <a:r>
              <a:rPr lang="es-AR" sz="2800" b="1" u="none" strike="noStrike" cap="none" dirty="0">
                <a:solidFill>
                  <a:srgbClr val="FF7F00"/>
                </a:solidFill>
                <a:latin typeface="Courier" charset="0"/>
                <a:ea typeface="Courier" charset="0"/>
                <a:cs typeface="Courier" charset="0"/>
                <a:sym typeface="Cabin"/>
              </a:rPr>
              <a:t>    </a:t>
            </a:r>
            <a:r>
              <a:rPr lang="es-AR" sz="2800" b="1" u="none" strike="noStrike" cap="none" dirty="0" err="1">
                <a:solidFill>
                  <a:srgbClr val="FFFF00"/>
                </a:solidFill>
                <a:latin typeface="Courier" charset="0"/>
                <a:ea typeface="Courier" charset="0"/>
                <a:cs typeface="Courier" charset="0"/>
                <a:sym typeface="Cabin"/>
              </a:rPr>
              <a:t>print</a:t>
            </a:r>
            <a:r>
              <a:rPr lang="es-AR" sz="2800" b="1" u="none" strike="noStrike" cap="none" dirty="0">
                <a:solidFill>
                  <a:srgbClr val="FFFF00"/>
                </a:solidFill>
                <a:latin typeface="Courier" charset="0"/>
                <a:ea typeface="Courier" charset="0"/>
                <a:cs typeface="Courier" charset="0"/>
                <a:sym typeface="Cabin"/>
              </a:rPr>
              <a:t>(</a:t>
            </a:r>
            <a:r>
              <a:rPr lang="es-AR" sz="2800" b="1" dirty="0">
                <a:solidFill>
                  <a:srgbClr val="00FF00"/>
                </a:solidFill>
                <a:latin typeface="Courier" charset="0"/>
                <a:ea typeface="Courier" charset="0"/>
                <a:cs typeface="Courier" charset="0"/>
                <a:sym typeface="Cabin"/>
              </a:rPr>
              <a:t>'Más grande'</a:t>
            </a:r>
            <a:r>
              <a:rPr lang="es-AR" sz="2800" b="1" dirty="0">
                <a:solidFill>
                  <a:srgbClr val="FFFF00"/>
                </a:solidFill>
                <a:latin typeface="Courier" charset="0"/>
                <a:ea typeface="Courier" charset="0"/>
                <a:cs typeface="Courier" charset="0"/>
                <a:sym typeface="Cabin"/>
              </a:rPr>
              <a:t>)</a:t>
            </a:r>
            <a:endParaRPr lang="es-AR" sz="2800" b="1" u="none" strike="noStrike" cap="none" dirty="0">
              <a:solidFill>
                <a:srgbClr val="00FF00"/>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lang="es-AR" sz="2800" b="1" u="none" strike="noStrike" cap="none" dirty="0">
              <a:solidFill>
                <a:srgbClr val="00FF00"/>
              </a:solidFill>
              <a:latin typeface="Courier" charset="0"/>
              <a:ea typeface="Courier" charset="0"/>
              <a:cs typeface="Courier" charset="0"/>
              <a:sym typeface="Cabin"/>
            </a:endParaRPr>
          </a:p>
          <a:p>
            <a:pPr lvl="0">
              <a:buClr>
                <a:srgbClr val="FFFF00"/>
              </a:buClr>
              <a:buSzPct val="25000"/>
            </a:pPr>
            <a:r>
              <a:rPr lang="es-AR" sz="2800" b="1" dirty="0">
                <a:solidFill>
                  <a:srgbClr val="FFFF00"/>
                </a:solidFill>
                <a:latin typeface="Courier" charset="0"/>
                <a:ea typeface="Courier" charset="0"/>
                <a:cs typeface="Courier" charset="0"/>
                <a:sym typeface="Cabin"/>
              </a:rPr>
              <a:t>p</a:t>
            </a:r>
            <a:r>
              <a:rPr lang="es-AR" sz="2800" b="1" u="none" strike="noStrike" cap="none" dirty="0">
                <a:solidFill>
                  <a:srgbClr val="FFFF00"/>
                </a:solidFill>
                <a:latin typeface="Courier" charset="0"/>
                <a:ea typeface="Courier" charset="0"/>
                <a:cs typeface="Courier" charset="0"/>
                <a:sym typeface="Cabin"/>
              </a:rPr>
              <a:t>rint(</a:t>
            </a:r>
            <a:r>
              <a:rPr lang="es-AR" sz="2800" b="1" u="none" strike="noStrike" cap="none" dirty="0">
                <a:solidFill>
                  <a:srgbClr val="00FF00"/>
                </a:solidFill>
                <a:latin typeface="Courier" charset="0"/>
                <a:ea typeface="Courier" charset="0"/>
                <a:cs typeface="Courier" charset="0"/>
                <a:sym typeface="Cabin"/>
              </a:rPr>
              <a:t>'Finis'</a:t>
            </a:r>
            <a:r>
              <a:rPr lang="es-AR" sz="2800" b="1" dirty="0">
                <a:solidFill>
                  <a:srgbClr val="FFFF00"/>
                </a:solidFill>
                <a:latin typeface="Courier" charset="0"/>
                <a:ea typeface="Courier" charset="0"/>
                <a:cs typeface="Courier" charset="0"/>
                <a:sym typeface="Cabin"/>
              </a:rPr>
              <a:t>)</a:t>
            </a:r>
            <a:endParaRPr lang="es-AR" sz="2800" b="1"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364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1901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2334672" y="4948237"/>
            <a:ext cx="1206230" cy="417513"/>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0794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dirty="0">
                <a:solidFill>
                  <a:schemeClr val="lt1"/>
                </a:solidFill>
                <a:latin typeface="Arial" charset="0"/>
                <a:ea typeface="Arial" charset="0"/>
                <a:cs typeface="Arial" charset="0"/>
                <a:sym typeface="Cabin"/>
              </a:rPr>
              <a:t>x</a:t>
            </a:r>
            <a:r>
              <a:rPr lang="en-US" sz="3000" u="none" strike="noStrike" cap="none" dirty="0">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2970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113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2600" u="none" strike="noStrike" cap="none" dirty="0">
                <a:solidFill>
                  <a:schemeClr val="lt1"/>
                </a:solidFill>
                <a:latin typeface="Arial" charset="0"/>
                <a:ea typeface="Arial" charset="0"/>
                <a:cs typeface="Arial" charset="0"/>
                <a:sym typeface="Cabin"/>
              </a:rPr>
              <a:t>print(</a:t>
            </a:r>
            <a:r>
              <a:rPr lang="en-US" sz="2600" dirty="0">
                <a:solidFill>
                  <a:schemeClr val="lt1"/>
                </a:solidFill>
                <a:latin typeface="Arial" charset="0"/>
                <a:ea typeface="Arial" charset="0"/>
                <a:cs typeface="Arial" charset="0"/>
                <a:sym typeface="Cabin"/>
              </a:rPr>
              <a:t>'</a:t>
            </a:r>
            <a:r>
              <a:rPr lang="en-US" sz="2600" dirty="0" err="1">
                <a:solidFill>
                  <a:schemeClr val="lt1"/>
                </a:solidFill>
                <a:latin typeface="Arial" charset="0"/>
                <a:ea typeface="Arial" charset="0"/>
                <a:cs typeface="Arial" charset="0"/>
                <a:sym typeface="Cabin"/>
              </a:rPr>
              <a:t>Más</a:t>
            </a:r>
            <a:r>
              <a:rPr lang="en-US" sz="2600" dirty="0">
                <a:solidFill>
                  <a:schemeClr val="lt1"/>
                </a:solidFill>
                <a:latin typeface="Arial" charset="0"/>
                <a:ea typeface="Arial" charset="0"/>
                <a:cs typeface="Arial" charset="0"/>
                <a:sym typeface="Cabin"/>
              </a:rPr>
              <a:t> </a:t>
            </a:r>
            <a:r>
              <a:rPr lang="en-US" sz="2600" dirty="0" err="1">
                <a:solidFill>
                  <a:schemeClr val="lt1"/>
                </a:solidFill>
                <a:latin typeface="Arial" charset="0"/>
                <a:ea typeface="Arial" charset="0"/>
                <a:cs typeface="Arial" charset="0"/>
                <a:sym typeface="Cabin"/>
              </a:rPr>
              <a:t>pequeño</a:t>
            </a:r>
            <a:r>
              <a:rPr lang="en-US" sz="2600" dirty="0">
                <a:solidFill>
                  <a:schemeClr val="lt1"/>
                </a:solidFill>
                <a:latin typeface="Arial" charset="0"/>
                <a:ea typeface="Arial" charset="0"/>
                <a:cs typeface="Arial" charset="0"/>
                <a:sym typeface="Cabin"/>
              </a:rPr>
              <a:t>')</a:t>
            </a:r>
            <a:endParaRPr lang="en-US" sz="26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080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080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463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3781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226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dirty="0">
                <a:solidFill>
                  <a:schemeClr val="lt1"/>
                </a:solidFill>
                <a:latin typeface="Arial" charset="0"/>
                <a:ea typeface="Arial" charset="0"/>
                <a:cs typeface="Arial" charset="0"/>
                <a:sym typeface="Cabin"/>
              </a:rPr>
              <a:t>x</a:t>
            </a:r>
            <a:r>
              <a:rPr lang="en-US" sz="3000" u="none" strike="noStrike" cap="none" dirty="0">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40211"/>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545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2600" u="none" strike="noStrike" cap="none" dirty="0">
                <a:solidFill>
                  <a:schemeClr val="lt1"/>
                </a:solidFill>
                <a:latin typeface="Arial" charset="0"/>
                <a:ea typeface="Arial" charset="0"/>
                <a:cs typeface="Arial" charset="0"/>
                <a:sym typeface="Cabin"/>
              </a:rPr>
              <a:t>print(</a:t>
            </a:r>
            <a:r>
              <a:rPr lang="en-US" sz="2600" dirty="0">
                <a:solidFill>
                  <a:schemeClr val="lt1"/>
                </a:solidFill>
                <a:latin typeface="Arial" charset="0"/>
                <a:ea typeface="Arial" charset="0"/>
                <a:cs typeface="Arial" charset="0"/>
                <a:sym typeface="Cabin"/>
              </a:rPr>
              <a:t>'</a:t>
            </a:r>
            <a:r>
              <a:rPr lang="en-US" sz="2600" dirty="0" err="1">
                <a:solidFill>
                  <a:schemeClr val="lt1"/>
                </a:solidFill>
                <a:latin typeface="Arial" charset="0"/>
                <a:ea typeface="Arial" charset="0"/>
                <a:cs typeface="Arial" charset="0"/>
                <a:sym typeface="Cabin"/>
              </a:rPr>
              <a:t>Más</a:t>
            </a:r>
            <a:r>
              <a:rPr lang="en-US" sz="2600" dirty="0">
                <a:solidFill>
                  <a:schemeClr val="lt1"/>
                </a:solidFill>
                <a:latin typeface="Arial" charset="0"/>
                <a:ea typeface="Arial" charset="0"/>
                <a:cs typeface="Arial" charset="0"/>
                <a:sym typeface="Cabin"/>
              </a:rPr>
              <a:t> </a:t>
            </a:r>
            <a:r>
              <a:rPr lang="en-US" sz="2600" dirty="0" err="1">
                <a:solidFill>
                  <a:schemeClr val="lt1"/>
                </a:solidFill>
                <a:latin typeface="Arial" charset="0"/>
                <a:ea typeface="Arial" charset="0"/>
                <a:cs typeface="Arial" charset="0"/>
                <a:sym typeface="Cabin"/>
              </a:rPr>
              <a:t>grande</a:t>
            </a:r>
            <a:r>
              <a:rPr lang="en-US" sz="2600" dirty="0">
                <a:solidFill>
                  <a:schemeClr val="lt1"/>
                </a:solidFill>
                <a:latin typeface="Arial" charset="0"/>
                <a:ea typeface="Arial" charset="0"/>
                <a:cs typeface="Arial" charset="0"/>
                <a:sym typeface="Cabin"/>
              </a:rPr>
              <a:t>')</a:t>
            </a:r>
            <a:endParaRPr lang="en-US" sz="26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512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512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7895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213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1431588" y="5508625"/>
            <a:ext cx="2109314" cy="165417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166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Finis')</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0667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000" u="none" strike="noStrike" cap="none" dirty="0">
                <a:solidFill>
                  <a:srgbClr val="FFFFFF"/>
                </a:solidFill>
                <a:latin typeface="Arial" charset="0"/>
                <a:ea typeface="Arial" charset="0"/>
                <a:cs typeface="Arial" charset="0"/>
                <a:sym typeface="Cabin"/>
              </a:rPr>
              <a:t>Sí</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dirty="0"/>
          </a:p>
        </p:txBody>
      </p:sp>
      <p:sp>
        <p:nvSpPr>
          <p:cNvPr id="591" name="Shape 591"/>
          <p:cNvSpPr txBox="1"/>
          <p:nvPr/>
        </p:nvSpPr>
        <p:spPr>
          <a:xfrm>
            <a:off x="1438137" y="5902719"/>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dirty="0">
                <a:solidFill>
                  <a:srgbClr val="FFFFFF"/>
                </a:solidFill>
                <a:latin typeface="Arial" charset="0"/>
                <a:ea typeface="Arial" charset="0"/>
                <a:cs typeface="Arial" charset="0"/>
                <a:sym typeface="Cabin"/>
              </a:rPr>
              <a:t>No</a:t>
            </a:r>
          </a:p>
        </p:txBody>
      </p:sp>
      <p:sp>
        <p:nvSpPr>
          <p:cNvPr id="27" name="Shape 589"/>
          <p:cNvSpPr txBox="1"/>
          <p:nvPr/>
        </p:nvSpPr>
        <p:spPr>
          <a:xfrm>
            <a:off x="4350265" y="4844128"/>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000" u="none" strike="noStrike" cap="none" dirty="0">
                <a:solidFill>
                  <a:srgbClr val="FFFFFF"/>
                </a:solidFill>
                <a:latin typeface="Arial" charset="0"/>
                <a:ea typeface="Arial" charset="0"/>
                <a:cs typeface="Arial" charset="0"/>
                <a:sym typeface="Cabin"/>
              </a:rPr>
              <a:t>Sí</a:t>
            </a:r>
          </a:p>
        </p:txBody>
      </p:sp>
      <p:sp>
        <p:nvSpPr>
          <p:cNvPr id="28" name="Shape 591"/>
          <p:cNvSpPr txBox="1"/>
          <p:nvPr/>
        </p:nvSpPr>
        <p:spPr>
          <a:xfrm>
            <a:off x="1395089" y="3104079"/>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dirty="0">
                <a:solidFill>
                  <a:srgbClr val="FFFFFF"/>
                </a:solidFill>
                <a:latin typeface="Arial" charset="0"/>
                <a:ea typeface="Arial" charset="0"/>
                <a:cs typeface="Arial" charset="0"/>
                <a:sym typeface="Cabin"/>
              </a:rPr>
              <a:t>No</a:t>
            </a:r>
          </a:p>
        </p:txBody>
      </p:sp>
    </p:spTree>
    <p:extLst>
      <p:ext uri="{BB962C8B-B14F-4D97-AF65-F5344CB8AC3E}">
        <p14:creationId xmlns:p14="http://schemas.microsoft.com/office/powerpoint/2010/main" val="849413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5889608" y="768096"/>
            <a:ext cx="9553591"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600" u="none" strike="noStrike" cap="none" dirty="0">
                <a:solidFill>
                  <a:srgbClr val="FFFF00"/>
                </a:solidFill>
                <a:latin typeface="Arial" charset="0"/>
                <a:ea typeface="Arial" charset="0"/>
                <a:cs typeface="Arial" charset="0"/>
                <a:sym typeface="Cabin"/>
              </a:rPr>
              <a:t>Pasos Repetidos</a:t>
            </a:r>
          </a:p>
        </p:txBody>
      </p:sp>
      <p:sp>
        <p:nvSpPr>
          <p:cNvPr id="597" name="Shape 597"/>
          <p:cNvSpPr txBox="1"/>
          <p:nvPr/>
        </p:nvSpPr>
        <p:spPr>
          <a:xfrm>
            <a:off x="13337271" y="2406332"/>
            <a:ext cx="2406364"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Resultado:</a:t>
            </a:r>
          </a:p>
          <a:p>
            <a:pPr marL="0" marR="0" lvl="0" indent="0" algn="ctr" rtl="0">
              <a:lnSpc>
                <a:spcPct val="100000"/>
              </a:lnSpc>
              <a:spcBef>
                <a:spcPts val="0"/>
              </a:spcBef>
              <a:spcAft>
                <a:spcPts val="0"/>
              </a:spcAft>
              <a:buNone/>
            </a:pPr>
            <a:endParaRPr lang="es-AR" sz="36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s-AR" sz="3600" u="none" strike="noStrike" cap="none" dirty="0">
                <a:solidFill>
                  <a:srgbClr val="FFFF00"/>
                </a:solidFill>
                <a:latin typeface="Arial" charset="0"/>
                <a:ea typeface="Arial" charset="0"/>
                <a:cs typeface="Arial" charset="0"/>
                <a:sym typeface="Cabin"/>
              </a:rPr>
              <a:t>¡</a:t>
            </a:r>
            <a:r>
              <a:rPr lang="es-AR" sz="3600" u="none" strike="noStrike" cap="none" dirty="0" err="1">
                <a:solidFill>
                  <a:srgbClr val="FFFF00"/>
                </a:solidFill>
                <a:latin typeface="Arial" charset="0"/>
                <a:ea typeface="Arial" charset="0"/>
                <a:cs typeface="Arial" charset="0"/>
                <a:sym typeface="Cabin"/>
              </a:rPr>
              <a:t>Blastoff</a:t>
            </a:r>
            <a:r>
              <a:rPr lang="es-AR" sz="3600" u="none" strike="noStrike" cap="none" dirty="0">
                <a:solidFill>
                  <a:srgbClr val="FFFF00"/>
                </a:solidFill>
                <a:latin typeface="Arial" charset="0"/>
                <a:ea typeface="Arial" charset="0"/>
                <a:cs typeface="Arial" charset="0"/>
                <a:sym typeface="Cabin"/>
              </a:rPr>
              <a:t>!</a:t>
            </a:r>
          </a:p>
        </p:txBody>
      </p:sp>
      <p:sp>
        <p:nvSpPr>
          <p:cNvPr id="598" name="Shape 598"/>
          <p:cNvSpPr txBox="1"/>
          <p:nvPr/>
        </p:nvSpPr>
        <p:spPr>
          <a:xfrm>
            <a:off x="7491961" y="2611795"/>
            <a:ext cx="3895178"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Programa:</a:t>
            </a:r>
          </a:p>
          <a:p>
            <a:pPr marL="0" marR="0" lvl="0" indent="0" algn="ctr" rtl="0">
              <a:lnSpc>
                <a:spcPct val="100000"/>
              </a:lnSpc>
              <a:spcBef>
                <a:spcPts val="0"/>
              </a:spcBef>
              <a:spcAft>
                <a:spcPts val="0"/>
              </a:spcAft>
              <a:buNone/>
            </a:pPr>
            <a:endParaRPr lang="es-A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s-AR" sz="2800" b="1"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s-AR" sz="2800" b="1" u="none" strike="noStrike" cap="none" dirty="0">
                <a:solidFill>
                  <a:srgbClr val="FFFF00"/>
                </a:solidFill>
                <a:latin typeface="Courier" charset="0"/>
                <a:ea typeface="Courier" charset="0"/>
                <a:cs typeface="Courier" charset="0"/>
                <a:sym typeface="Cabin"/>
              </a:rPr>
              <a:t>while</a:t>
            </a:r>
            <a:r>
              <a:rPr lang="es-AR" sz="2800" b="1" u="none" strike="noStrike" cap="none" dirty="0">
                <a:solidFill>
                  <a:srgbClr val="00FF00"/>
                </a:solidFill>
                <a:latin typeface="Courier" charset="0"/>
                <a:ea typeface="Courier" charset="0"/>
                <a:cs typeface="Courier" charset="0"/>
                <a:sym typeface="Cabin"/>
              </a:rPr>
              <a:t> n &gt; 0</a:t>
            </a:r>
            <a:r>
              <a:rPr lang="es-AR" sz="2800" b="1"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s-AR" sz="2800" b="1" u="none" strike="noStrike" cap="none" dirty="0">
                <a:solidFill>
                  <a:srgbClr val="FFFF00"/>
                </a:solidFill>
                <a:latin typeface="Courier" charset="0"/>
                <a:ea typeface="Courier" charset="0"/>
                <a:cs typeface="Courier" charset="0"/>
                <a:sym typeface="Cabin"/>
              </a:rPr>
              <a:t>    print(</a:t>
            </a:r>
            <a:r>
              <a:rPr lang="es-AR" sz="2800" b="1" u="none" strike="noStrike" cap="none" dirty="0">
                <a:solidFill>
                  <a:srgbClr val="00FF00"/>
                </a:solidFill>
                <a:latin typeface="Courier" charset="0"/>
                <a:ea typeface="Courier" charset="0"/>
                <a:cs typeface="Courier" charset="0"/>
                <a:sym typeface="Cabin"/>
              </a:rPr>
              <a:t>n</a:t>
            </a:r>
            <a:r>
              <a:rPr lang="es-AR" sz="2800" b="1" u="none" strike="noStrike" cap="none" dirty="0">
                <a:solidFill>
                  <a:srgbClr val="FFFF00"/>
                </a:solidFill>
                <a:latin typeface="Courier" charset="0"/>
                <a:ea typeface="Courier" charset="0"/>
                <a:cs typeface="Courier" charset="0"/>
                <a:sym typeface="Cabin"/>
              </a:rPr>
              <a:t>)</a:t>
            </a:r>
          </a:p>
          <a:p>
            <a:pPr marL="0" marR="0" lvl="0" indent="0" algn="l" rtl="0">
              <a:lnSpc>
                <a:spcPct val="100000"/>
              </a:lnSpc>
              <a:spcBef>
                <a:spcPts val="0"/>
              </a:spcBef>
              <a:spcAft>
                <a:spcPts val="0"/>
              </a:spcAft>
              <a:buClr>
                <a:srgbClr val="FFFF00"/>
              </a:buClr>
              <a:buSzPct val="25000"/>
              <a:buFont typeface="Cabin"/>
              <a:buNone/>
            </a:pPr>
            <a:r>
              <a:rPr lang="es-AR" sz="2800" b="1" u="none" strike="noStrike" cap="none" dirty="0">
                <a:solidFill>
                  <a:srgbClr val="FFFF00"/>
                </a:solidFill>
                <a:latin typeface="Courier" charset="0"/>
                <a:ea typeface="Courier" charset="0"/>
                <a:cs typeface="Courier" charset="0"/>
                <a:sym typeface="Cabin"/>
              </a:rPr>
              <a:t>    </a:t>
            </a:r>
            <a:r>
              <a:rPr lang="es-AR" sz="2800" b="1" u="none" strike="noStrike" cap="none" dirty="0">
                <a:solidFill>
                  <a:srgbClr val="00FF00"/>
                </a:solidFill>
                <a:latin typeface="Courier" charset="0"/>
                <a:ea typeface="Courier" charset="0"/>
                <a:cs typeface="Courier" charset="0"/>
                <a:sym typeface="Cabin"/>
              </a:rPr>
              <a:t>n = n – 1</a:t>
            </a:r>
          </a:p>
          <a:p>
            <a:pPr lvl="0">
              <a:buClr>
                <a:srgbClr val="FFFF00"/>
              </a:buClr>
              <a:buSzPct val="25000"/>
            </a:pPr>
            <a:r>
              <a:rPr lang="es-AR" sz="2800" b="1" dirty="0" err="1">
                <a:solidFill>
                  <a:srgbClr val="FFFF00"/>
                </a:solidFill>
                <a:latin typeface="Courier" charset="0"/>
                <a:ea typeface="Courier" charset="0"/>
                <a:cs typeface="Courier" charset="0"/>
                <a:sym typeface="Cabin"/>
              </a:rPr>
              <a:t>p</a:t>
            </a:r>
            <a:r>
              <a:rPr lang="es-AR" sz="2800" b="1" u="none" strike="noStrike" cap="none" dirty="0" err="1">
                <a:solidFill>
                  <a:srgbClr val="FFFF00"/>
                </a:solidFill>
                <a:latin typeface="Courier" charset="0"/>
                <a:ea typeface="Courier" charset="0"/>
                <a:cs typeface="Courier" charset="0"/>
                <a:sym typeface="Cabin"/>
              </a:rPr>
              <a:t>rint</a:t>
            </a:r>
            <a:r>
              <a:rPr lang="es-AR" sz="2800" b="1" u="none" strike="noStrike" cap="none" dirty="0">
                <a:solidFill>
                  <a:srgbClr val="FFFF00"/>
                </a:solidFill>
                <a:latin typeface="Courier" charset="0"/>
                <a:ea typeface="Courier" charset="0"/>
                <a:cs typeface="Courier" charset="0"/>
                <a:sym typeface="Cabin"/>
              </a:rPr>
              <a:t>(</a:t>
            </a:r>
            <a:r>
              <a:rPr lang="es-AR" sz="2800" b="1" u="none" strike="noStrike" cap="none" dirty="0">
                <a:solidFill>
                  <a:srgbClr val="00FF00"/>
                </a:solidFill>
                <a:latin typeface="Courier" charset="0"/>
                <a:ea typeface="Courier" charset="0"/>
                <a:cs typeface="Courier" charset="0"/>
                <a:sym typeface="Cabin"/>
              </a:rPr>
              <a:t>‘</a:t>
            </a:r>
            <a:r>
              <a:rPr lang="es-AR" sz="2800" b="1" u="none" strike="noStrike" cap="none" dirty="0" err="1">
                <a:solidFill>
                  <a:srgbClr val="00FF00"/>
                </a:solidFill>
                <a:latin typeface="Courier" charset="0"/>
                <a:ea typeface="Courier" charset="0"/>
                <a:cs typeface="Courier" charset="0"/>
                <a:sym typeface="Cabin"/>
              </a:rPr>
              <a:t>Blastoff</a:t>
            </a:r>
            <a:r>
              <a:rPr lang="es-AR" sz="2800" b="1" dirty="0">
                <a:solidFill>
                  <a:srgbClr val="00FF00"/>
                </a:solidFill>
                <a:latin typeface="Courier" charset="0"/>
                <a:ea typeface="Courier" charset="0"/>
                <a:cs typeface="Courier" charset="0"/>
                <a:sym typeface="Cabin"/>
              </a:rPr>
              <a:t>'</a:t>
            </a:r>
            <a:r>
              <a:rPr lang="es-AR" sz="2800" b="1" u="none" strike="noStrike" cap="none" dirty="0">
                <a:solidFill>
                  <a:srgbClr val="FFFF00"/>
                </a:solidFill>
                <a:latin typeface="Courier" charset="0"/>
                <a:ea typeface="Courier" charset="0"/>
                <a:cs typeface="Courier" charset="0"/>
                <a:sym typeface="Cabin"/>
              </a:rPr>
              <a:t>)</a:t>
            </a:r>
          </a:p>
        </p:txBody>
      </p:sp>
      <p:cxnSp>
        <p:nvCxnSpPr>
          <p:cNvPr id="599" name="Shape 599"/>
          <p:cNvCxnSpPr/>
          <p:nvPr/>
        </p:nvCxnSpPr>
        <p:spPr>
          <a:xfrm rot="10800000">
            <a:off x="2830035" y="1934016"/>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846244"/>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14099" y="24943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dirty="0">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28560" y="37643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1598" y="31230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16136" y="31230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16148" y="57456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44435" y="60487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58499" y="31388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31735" y="65267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rot="10800000">
            <a:off x="1055324" y="3110317"/>
            <a:ext cx="36512" cy="3433761"/>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75961" y="6544079"/>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flipH="1" flipV="1">
            <a:off x="11387138" y="6115316"/>
            <a:ext cx="1692273" cy="336016"/>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158135" y="6997697"/>
            <a:ext cx="10585500"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a:solidFill>
                  <a:schemeClr val="lt1"/>
                </a:solidFill>
                <a:latin typeface="Arial" charset="0"/>
                <a:ea typeface="Arial" charset="0"/>
                <a:cs typeface="Arial" charset="0"/>
                <a:sym typeface="Cabin"/>
              </a:rPr>
              <a:t>Los bucles (pasos repetidos) tienen </a:t>
            </a:r>
            <a:r>
              <a:rPr lang="es-AR" sz="3200" u="none" strike="noStrike" cap="none" dirty="0">
                <a:solidFill>
                  <a:srgbClr val="00FF00"/>
                </a:solidFill>
                <a:latin typeface="Arial" charset="0"/>
                <a:ea typeface="Arial" charset="0"/>
                <a:cs typeface="Arial" charset="0"/>
                <a:sym typeface="Cabin"/>
              </a:rPr>
              <a:t>variables de iteración</a:t>
            </a:r>
            <a:r>
              <a:rPr lang="es-AR" sz="3200" u="none" strike="noStrike" cap="none" dirty="0">
                <a:solidFill>
                  <a:srgbClr val="FF0000"/>
                </a:solidFill>
                <a:latin typeface="Arial" charset="0"/>
                <a:ea typeface="Arial" charset="0"/>
                <a:cs typeface="Arial" charset="0"/>
                <a:sym typeface="Cabin"/>
              </a:rPr>
              <a:t> </a:t>
            </a:r>
            <a:r>
              <a:rPr lang="es-AR" sz="3200" u="none" strike="noStrike" cap="none" dirty="0">
                <a:solidFill>
                  <a:schemeClr val="lt1"/>
                </a:solidFill>
                <a:latin typeface="Arial" charset="0"/>
                <a:ea typeface="Arial" charset="0"/>
                <a:cs typeface="Arial" charset="0"/>
                <a:sym typeface="Cabin"/>
              </a:rPr>
              <a:t>que cambian cada vez </a:t>
            </a:r>
            <a:r>
              <a:rPr lang="es-AR" sz="3200" dirty="0">
                <a:solidFill>
                  <a:schemeClr val="lt1"/>
                </a:solidFill>
                <a:latin typeface="Arial" charset="0"/>
                <a:ea typeface="Arial" charset="0"/>
                <a:cs typeface="Arial" charset="0"/>
                <a:sym typeface="Cabin"/>
              </a:rPr>
              <a:t>a través del</a:t>
            </a:r>
            <a:r>
              <a:rPr lang="es-AR" sz="3200" u="none" strike="noStrike" cap="none" dirty="0">
                <a:solidFill>
                  <a:schemeClr val="lt1"/>
                </a:solidFill>
                <a:latin typeface="Arial" charset="0"/>
                <a:ea typeface="Arial" charset="0"/>
                <a:cs typeface="Arial" charset="0"/>
                <a:sym typeface="Cabin"/>
              </a:rPr>
              <a:t> bucle</a:t>
            </a:r>
            <a:r>
              <a:rPr lang="es-AR" sz="3200" u="none" strike="noStrike" cap="none" dirty="0">
                <a:solidFill>
                  <a:schemeClr val="bg1"/>
                </a:solidFill>
                <a:latin typeface="Arial" charset="0"/>
                <a:ea typeface="Arial" charset="0"/>
                <a:cs typeface="Arial" charset="0"/>
                <a:sym typeface="Cabin"/>
              </a:rPr>
              <a:t>.</a:t>
            </a:r>
          </a:p>
        </p:txBody>
      </p:sp>
      <p:sp>
        <p:nvSpPr>
          <p:cNvPr id="614" name="Shape 614"/>
          <p:cNvSpPr txBox="1"/>
          <p:nvPr/>
        </p:nvSpPr>
        <p:spPr>
          <a:xfrm>
            <a:off x="534624" y="2380067"/>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rgbClr val="FFFFFF"/>
                </a:solidFill>
                <a:latin typeface="Arial" charset="0"/>
                <a:ea typeface="Arial" charset="0"/>
                <a:cs typeface="Arial" charset="0"/>
                <a:sym typeface="Cabin"/>
              </a:rPr>
              <a:t>No</a:t>
            </a:r>
          </a:p>
        </p:txBody>
      </p:sp>
      <p:sp>
        <p:nvSpPr>
          <p:cNvPr id="615" name="Shape 615"/>
          <p:cNvSpPr txBox="1"/>
          <p:nvPr/>
        </p:nvSpPr>
        <p:spPr>
          <a:xfrm>
            <a:off x="1329965" y="7142567"/>
            <a:ext cx="3051274"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'Blastoff')</a:t>
            </a:r>
            <a:endParaRPr lang="en-US" sz="3500" u="none" strike="noStrike" cap="none" dirty="0">
              <a:solidFill>
                <a:schemeClr val="lt1"/>
              </a:solidFill>
              <a:latin typeface="Arial" charset="0"/>
              <a:ea typeface="Arial" charset="0"/>
              <a:cs typeface="Arial" charset="0"/>
              <a:sym typeface="Cabin"/>
            </a:endParaRPr>
          </a:p>
        </p:txBody>
      </p:sp>
      <p:sp>
        <p:nvSpPr>
          <p:cNvPr id="616" name="Shape 616"/>
          <p:cNvSpPr txBox="1"/>
          <p:nvPr/>
        </p:nvSpPr>
        <p:spPr>
          <a:xfrm>
            <a:off x="4651010" y="23800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a:solidFill>
                  <a:srgbClr val="FFFFFF"/>
                </a:solidFill>
                <a:latin typeface="Arial" charset="0"/>
                <a:ea typeface="Arial" charset="0"/>
                <a:cs typeface="Arial" charset="0"/>
                <a:sym typeface="Cabin"/>
              </a:rPr>
              <a:t>Sí</a:t>
            </a:r>
          </a:p>
        </p:txBody>
      </p:sp>
      <p:sp>
        <p:nvSpPr>
          <p:cNvPr id="617" name="Shape 617"/>
          <p:cNvSpPr txBox="1"/>
          <p:nvPr/>
        </p:nvSpPr>
        <p:spPr>
          <a:xfrm>
            <a:off x="1388699" y="11989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n = 5</a:t>
            </a:r>
          </a:p>
        </p:txBody>
      </p:sp>
      <p:sp>
        <p:nvSpPr>
          <p:cNvPr id="618" name="Shape 618"/>
          <p:cNvSpPr txBox="1"/>
          <p:nvPr/>
        </p:nvSpPr>
        <p:spPr>
          <a:xfrm>
            <a:off x="3573099" y="37770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FFFF"/>
                </a:solidFill>
                <a:latin typeface="Arial" charset="0"/>
                <a:ea typeface="Arial" charset="0"/>
                <a:cs typeface="Arial" charset="0"/>
                <a:sym typeface="Cabin"/>
              </a:rPr>
              <a:t>n)</a:t>
            </a:r>
          </a:p>
        </p:txBody>
      </p:sp>
      <p:cxnSp>
        <p:nvCxnSpPr>
          <p:cNvPr id="619" name="Shape 619"/>
          <p:cNvCxnSpPr/>
          <p:nvPr/>
        </p:nvCxnSpPr>
        <p:spPr>
          <a:xfrm flipH="1" flipV="1">
            <a:off x="10129838" y="5206732"/>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0399" y="4996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dirty="0">
                <a:solidFill>
                  <a:schemeClr val="lt1"/>
                </a:solidFill>
                <a:latin typeface="Arial" charset="0"/>
                <a:ea typeface="Arial" charset="0"/>
                <a:cs typeface="Arial" charset="0"/>
                <a:sym typeface="Cabin"/>
              </a:rPr>
              <a:t> </a:t>
            </a:r>
            <a:r>
              <a:rPr lang="en-US" sz="3500" u="none" strike="noStrike" cap="none" dirty="0">
                <a:solidFill>
                  <a:schemeClr val="lt1"/>
                </a:solidFill>
                <a:latin typeface="Arial" charset="0"/>
                <a:ea typeface="Arial" charset="0"/>
                <a:cs typeface="Arial" charset="0"/>
                <a:sym typeface="Cabin"/>
              </a:rPr>
              <a:t>n = n -1</a:t>
            </a:r>
          </a:p>
        </p:txBody>
      </p:sp>
      <p:cxnSp>
        <p:nvCxnSpPr>
          <p:cNvPr id="620" name="Shape 620"/>
          <p:cNvCxnSpPr>
            <a:endCxn id="618" idx="2"/>
          </p:cNvCxnSpPr>
          <p:nvPr/>
        </p:nvCxnSpPr>
        <p:spPr>
          <a:xfrm rot="10800000" flipH="1">
            <a:off x="5003048" y="4526466"/>
            <a:ext cx="30600" cy="473700"/>
          </a:xfrm>
          <a:prstGeom prst="straightConnector1">
            <a:avLst/>
          </a:prstGeom>
          <a:noFill/>
          <a:ln w="76200" cap="rnd" cmpd="sng">
            <a:solidFill>
              <a:srgbClr val="00FFFF"/>
            </a:solidFill>
            <a:prstDash val="solid"/>
            <a:miter/>
            <a:headEnd type="stealth" w="med" len="med"/>
            <a:tailEnd type="none" w="med" len="med"/>
          </a:ln>
        </p:spPr>
      </p:cxnSp>
    </p:spTree>
    <p:extLst>
      <p:ext uri="{BB962C8B-B14F-4D97-AF65-F5344CB8AC3E}">
        <p14:creationId xmlns:p14="http://schemas.microsoft.com/office/powerpoint/2010/main" val="9898237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778213"/>
            <a:ext cx="10035299" cy="7548664"/>
          </a:xfrm>
          <a:prstGeom prst="rect">
            <a:avLst/>
          </a:prstGeom>
          <a:noFill/>
          <a:ln>
            <a:noFill/>
          </a:ln>
        </p:spPr>
        <p:txBody>
          <a:bodyPr lIns="0" tIns="0" rIns="0" bIns="0" anchor="ctr" anchorCtr="0">
            <a:noAutofit/>
          </a:bodyPr>
          <a:lstStyle/>
          <a:p>
            <a:pPr lvl="0">
              <a:buClr>
                <a:srgbClr val="00FF00"/>
              </a:buClr>
              <a:buSzPct val="25000"/>
            </a:pPr>
            <a:r>
              <a:rPr lang="es-ES" sz="2800" b="1" dirty="0" err="1">
                <a:solidFill>
                  <a:srgbClr val="FFFF00"/>
                </a:solidFill>
                <a:latin typeface="Courier New"/>
                <a:ea typeface="Courier New"/>
                <a:cs typeface="Courier New"/>
                <a:sym typeface="Courier New"/>
              </a:rPr>
              <a:t>name</a:t>
            </a:r>
            <a:r>
              <a:rPr lang="es-ES" sz="2800" b="1" dirty="0">
                <a:solidFill>
                  <a:srgbClr val="FFFF00"/>
                </a:solidFill>
                <a:latin typeface="Courier New"/>
                <a:ea typeface="Courier New"/>
                <a:cs typeface="Courier New"/>
                <a:sym typeface="Courier New"/>
              </a:rPr>
              <a:t> = input('Ingresar archivo:')</a:t>
            </a:r>
          </a:p>
          <a:p>
            <a:pPr lvl="0">
              <a:buClr>
                <a:srgbClr val="00FF00"/>
              </a:buClr>
              <a:buSzPct val="25000"/>
            </a:pPr>
            <a:r>
              <a:rPr lang="es-ES" sz="2800" b="1" dirty="0" err="1">
                <a:solidFill>
                  <a:srgbClr val="FFFF00"/>
                </a:solidFill>
                <a:latin typeface="Courier New"/>
                <a:ea typeface="Courier New"/>
                <a:cs typeface="Courier New"/>
                <a:sym typeface="Courier New"/>
              </a:rPr>
              <a:t>handle</a:t>
            </a:r>
            <a:r>
              <a:rPr lang="es-ES" sz="2800" b="1" dirty="0">
                <a:solidFill>
                  <a:srgbClr val="FFFF00"/>
                </a:solidFill>
                <a:latin typeface="Courier New"/>
                <a:ea typeface="Courier New"/>
                <a:cs typeface="Courier New"/>
                <a:sym typeface="Courier New"/>
              </a:rPr>
              <a:t> = open(nombre)</a:t>
            </a:r>
          </a:p>
          <a:p>
            <a:pPr lvl="0" algn="ctr"/>
            <a:endParaRPr lang="es-ES" sz="2800" b="1" dirty="0">
              <a:solidFill>
                <a:srgbClr val="00FF00"/>
              </a:solidFill>
              <a:latin typeface="Courier New"/>
              <a:ea typeface="Courier New"/>
              <a:cs typeface="Courier New"/>
              <a:sym typeface="Courier New"/>
            </a:endParaRPr>
          </a:p>
          <a:p>
            <a:pPr lvl="0">
              <a:buClr>
                <a:srgbClr val="00FF00"/>
              </a:buClr>
              <a:buSzPct val="25000"/>
            </a:pPr>
            <a:r>
              <a:rPr lang="es-ES" sz="2800" b="1" dirty="0">
                <a:solidFill>
                  <a:srgbClr val="FFFF00"/>
                </a:solidFill>
                <a:latin typeface="Courier New"/>
                <a:ea typeface="Courier New"/>
                <a:cs typeface="Courier New"/>
                <a:sym typeface="Courier New"/>
              </a:rPr>
              <a:t>conteos = </a:t>
            </a:r>
            <a:r>
              <a:rPr lang="es-ES" sz="2800" b="1" dirty="0" err="1">
                <a:solidFill>
                  <a:srgbClr val="FFFF00"/>
                </a:solidFill>
                <a:latin typeface="Courier New"/>
                <a:ea typeface="Courier New"/>
                <a:cs typeface="Courier New"/>
                <a:sym typeface="Courier New"/>
              </a:rPr>
              <a:t>dict</a:t>
            </a:r>
            <a:r>
              <a:rPr lang="es-ES" sz="2800" b="1" dirty="0">
                <a:solidFill>
                  <a:srgbClr val="FFFF00"/>
                </a:solidFill>
                <a:latin typeface="Courier New"/>
                <a:ea typeface="Courier New"/>
                <a:cs typeface="Courier New"/>
                <a:sym typeface="Courier New"/>
              </a:rPr>
              <a:t>()</a:t>
            </a:r>
          </a:p>
          <a:p>
            <a:pPr lvl="0">
              <a:buClr>
                <a:srgbClr val="00FF00"/>
              </a:buClr>
              <a:buSzPct val="25000"/>
            </a:pPr>
            <a:r>
              <a:rPr lang="es-ES" sz="2800" b="1" dirty="0">
                <a:solidFill>
                  <a:srgbClr val="00FA00"/>
                </a:solidFill>
                <a:latin typeface="Courier New"/>
                <a:ea typeface="Courier New"/>
                <a:cs typeface="Courier New"/>
                <a:sym typeface="Courier New"/>
              </a:rPr>
              <a:t>   </a:t>
            </a:r>
            <a:r>
              <a:rPr lang="es-ES" sz="2800" b="1" dirty="0" err="1">
                <a:solidFill>
                  <a:srgbClr val="00FA00"/>
                </a:solidFill>
                <a:latin typeface="Courier New"/>
                <a:ea typeface="Courier New"/>
                <a:cs typeface="Courier New"/>
                <a:sym typeface="Courier New"/>
              </a:rPr>
              <a:t>for</a:t>
            </a:r>
            <a:r>
              <a:rPr lang="es-ES" sz="2800" b="1" dirty="0">
                <a:solidFill>
                  <a:srgbClr val="00FA00"/>
                </a:solidFill>
                <a:latin typeface="Courier New"/>
                <a:ea typeface="Courier New"/>
                <a:cs typeface="Courier New"/>
                <a:sym typeface="Courier New"/>
              </a:rPr>
              <a:t> línea in </a:t>
            </a:r>
            <a:r>
              <a:rPr lang="es-ES" sz="2800" b="1" dirty="0" err="1">
                <a:solidFill>
                  <a:srgbClr val="00FA00"/>
                </a:solidFill>
                <a:latin typeface="Courier New"/>
                <a:ea typeface="Courier New"/>
                <a:cs typeface="Courier New"/>
                <a:sym typeface="Courier New"/>
              </a:rPr>
              <a:t>handle</a:t>
            </a:r>
            <a:r>
              <a:rPr lang="es-ES" sz="2800" b="1" dirty="0">
                <a:solidFill>
                  <a:srgbClr val="00FA00"/>
                </a:solidFill>
                <a:latin typeface="Courier New"/>
                <a:ea typeface="Courier New"/>
                <a:cs typeface="Courier New"/>
                <a:sym typeface="Courier New"/>
              </a:rPr>
              <a:t>:</a:t>
            </a:r>
          </a:p>
          <a:p>
            <a:pPr lvl="0">
              <a:buClr>
                <a:srgbClr val="00FF00"/>
              </a:buClr>
              <a:buSzPct val="25000"/>
            </a:pPr>
            <a:r>
              <a:rPr lang="es-ES" sz="2800" b="1" dirty="0">
                <a:solidFill>
                  <a:srgbClr val="00FA00"/>
                </a:solidFill>
                <a:latin typeface="Courier New"/>
                <a:ea typeface="Courier New"/>
                <a:cs typeface="Courier New"/>
                <a:sym typeface="Courier New"/>
              </a:rPr>
              <a:t>    palabras = </a:t>
            </a:r>
            <a:r>
              <a:rPr lang="es-ES" sz="2800" b="1" dirty="0" err="1">
                <a:solidFill>
                  <a:srgbClr val="00FA00"/>
                </a:solidFill>
                <a:latin typeface="Courier New"/>
                <a:ea typeface="Courier New"/>
                <a:cs typeface="Courier New"/>
                <a:sym typeface="Courier New"/>
              </a:rPr>
              <a:t>line.split</a:t>
            </a:r>
            <a:r>
              <a:rPr lang="es-ES" sz="2800" b="1" dirty="0">
                <a:solidFill>
                  <a:srgbClr val="00FA00"/>
                </a:solidFill>
                <a:latin typeface="Courier New"/>
                <a:ea typeface="Courier New"/>
                <a:cs typeface="Courier New"/>
                <a:sym typeface="Courier New"/>
              </a:rPr>
              <a:t>()</a:t>
            </a:r>
          </a:p>
          <a:p>
            <a:pPr lvl="0">
              <a:buClr>
                <a:srgbClr val="00FF00"/>
              </a:buClr>
              <a:buSzPct val="25000"/>
            </a:pPr>
            <a:r>
              <a:rPr lang="es-ES" sz="2800" b="1" dirty="0">
                <a:solidFill>
                  <a:srgbClr val="00FA00"/>
                </a:solidFill>
                <a:latin typeface="Courier New"/>
                <a:ea typeface="Courier New"/>
                <a:cs typeface="Courier New"/>
                <a:sym typeface="Courier New"/>
              </a:rPr>
              <a:t>    </a:t>
            </a:r>
            <a:r>
              <a:rPr lang="es-ES" sz="2800" b="1" dirty="0" err="1">
                <a:solidFill>
                  <a:srgbClr val="00FA00"/>
                </a:solidFill>
                <a:latin typeface="Courier New"/>
                <a:ea typeface="Courier New"/>
                <a:cs typeface="Courier New"/>
                <a:sym typeface="Courier New"/>
              </a:rPr>
              <a:t>for</a:t>
            </a:r>
            <a:r>
              <a:rPr lang="es-ES" sz="2800" b="1" dirty="0">
                <a:solidFill>
                  <a:srgbClr val="00FA00"/>
                </a:solidFill>
                <a:latin typeface="Courier New"/>
                <a:ea typeface="Courier New"/>
                <a:cs typeface="Courier New"/>
                <a:sym typeface="Courier New"/>
              </a:rPr>
              <a:t> palabra in palabras:</a:t>
            </a:r>
          </a:p>
          <a:p>
            <a:pPr lvl="0">
              <a:buClr>
                <a:srgbClr val="00FF00"/>
              </a:buClr>
              <a:buSzPct val="25000"/>
            </a:pPr>
            <a:r>
              <a:rPr lang="es-ES" sz="2800" b="1" dirty="0">
                <a:solidFill>
                  <a:srgbClr val="00FA00"/>
                </a:solidFill>
                <a:latin typeface="Courier New"/>
                <a:ea typeface="Courier New"/>
                <a:cs typeface="Courier New"/>
                <a:sym typeface="Courier New"/>
              </a:rPr>
              <a:t>        conteos[palabra] = </a:t>
            </a:r>
            <a:r>
              <a:rPr lang="es-ES" sz="2800" b="1" dirty="0" err="1">
                <a:solidFill>
                  <a:srgbClr val="00FA00"/>
                </a:solidFill>
                <a:latin typeface="Courier New"/>
                <a:ea typeface="Courier New"/>
                <a:cs typeface="Courier New"/>
                <a:sym typeface="Courier New"/>
              </a:rPr>
              <a:t>counts.get</a:t>
            </a:r>
            <a:r>
              <a:rPr lang="es-ES" sz="2800" b="1" dirty="0">
                <a:solidFill>
                  <a:srgbClr val="00FA00"/>
                </a:solidFill>
                <a:latin typeface="Courier New"/>
                <a:ea typeface="Courier New"/>
                <a:cs typeface="Courier New"/>
                <a:sym typeface="Courier New"/>
              </a:rPr>
              <a:t>(palabra,0) + 1</a:t>
            </a:r>
          </a:p>
          <a:p>
            <a:pPr lvl="0">
              <a:buClr>
                <a:srgbClr val="00FF00"/>
              </a:buClr>
            </a:pPr>
            <a:endParaRPr lang="es-ES" sz="2800" b="1" dirty="0">
              <a:solidFill>
                <a:srgbClr val="00FF00"/>
              </a:solidFill>
              <a:latin typeface="Courier New"/>
              <a:ea typeface="Courier New"/>
              <a:cs typeface="Courier New"/>
              <a:sym typeface="Courier New"/>
            </a:endParaRPr>
          </a:p>
          <a:p>
            <a:pPr lvl="0">
              <a:buClr>
                <a:srgbClr val="00FF00"/>
              </a:buClr>
              <a:buSzPct val="25000"/>
            </a:pPr>
            <a:r>
              <a:rPr lang="es-ES" sz="2800" b="1" dirty="0" err="1">
                <a:solidFill>
                  <a:srgbClr val="FFFF00"/>
                </a:solidFill>
                <a:latin typeface="Courier New"/>
                <a:ea typeface="Courier New"/>
                <a:cs typeface="Courier New"/>
                <a:sym typeface="Courier New"/>
              </a:rPr>
              <a:t>bigcount</a:t>
            </a:r>
            <a:r>
              <a:rPr lang="es-ES" sz="2800" b="1" dirty="0">
                <a:solidFill>
                  <a:srgbClr val="FFFF00"/>
                </a:solidFill>
                <a:latin typeface="Courier New"/>
                <a:ea typeface="Courier New"/>
                <a:cs typeface="Courier New"/>
                <a:sym typeface="Courier New"/>
              </a:rPr>
              <a:t> = Ninguno</a:t>
            </a:r>
          </a:p>
          <a:p>
            <a:pPr lvl="0">
              <a:buClr>
                <a:srgbClr val="00FF00"/>
              </a:buClr>
              <a:buSzPct val="25000"/>
            </a:pPr>
            <a:r>
              <a:rPr lang="es-ES" sz="2800" b="1" dirty="0" err="1">
                <a:solidFill>
                  <a:srgbClr val="FFFF00"/>
                </a:solidFill>
                <a:latin typeface="Courier New"/>
                <a:ea typeface="Courier New"/>
                <a:cs typeface="Courier New"/>
                <a:sym typeface="Courier New"/>
              </a:rPr>
              <a:t>bigword</a:t>
            </a:r>
            <a:r>
              <a:rPr lang="es-ES" sz="2800" b="1" dirty="0">
                <a:solidFill>
                  <a:srgbClr val="FFFF00"/>
                </a:solidFill>
                <a:latin typeface="Courier New"/>
                <a:ea typeface="Courier New"/>
                <a:cs typeface="Courier New"/>
                <a:sym typeface="Courier New"/>
              </a:rPr>
              <a:t> = Ninguna</a:t>
            </a:r>
          </a:p>
          <a:p>
            <a:pPr lvl="0">
              <a:buClr>
                <a:srgbClr val="00FF00"/>
              </a:buClr>
              <a:buSzPct val="25000"/>
            </a:pPr>
            <a:r>
              <a:rPr lang="es-ES" sz="2800" b="1" dirty="0" err="1">
                <a:solidFill>
                  <a:srgbClr val="00FA00"/>
                </a:solidFill>
                <a:latin typeface="Courier New"/>
                <a:ea typeface="Courier New"/>
                <a:cs typeface="Courier New"/>
                <a:sym typeface="Courier New"/>
              </a:rPr>
              <a:t>for</a:t>
            </a:r>
            <a:r>
              <a:rPr lang="es-ES" sz="2800" b="1" dirty="0">
                <a:solidFill>
                  <a:srgbClr val="00FA00"/>
                </a:solidFill>
                <a:latin typeface="Courier New"/>
                <a:ea typeface="Courier New"/>
                <a:cs typeface="Courier New"/>
                <a:sym typeface="Courier New"/>
              </a:rPr>
              <a:t> palabra, conteo in </a:t>
            </a:r>
            <a:r>
              <a:rPr lang="es-ES" sz="2800" b="1" dirty="0" err="1">
                <a:solidFill>
                  <a:srgbClr val="00FA00"/>
                </a:solidFill>
                <a:latin typeface="Courier New"/>
                <a:ea typeface="Courier New"/>
                <a:cs typeface="Courier New"/>
                <a:sym typeface="Courier New"/>
              </a:rPr>
              <a:t>counts.items</a:t>
            </a:r>
            <a:r>
              <a:rPr lang="es-ES" sz="2800" b="1" dirty="0">
                <a:solidFill>
                  <a:srgbClr val="00FA00"/>
                </a:solidFill>
                <a:latin typeface="Courier New"/>
                <a:ea typeface="Courier New"/>
                <a:cs typeface="Courier New"/>
                <a:sym typeface="Courier New"/>
              </a:rPr>
              <a:t>():</a:t>
            </a:r>
          </a:p>
          <a:p>
            <a:pPr lvl="0">
              <a:buClr>
                <a:srgbClr val="00FF00"/>
              </a:buClr>
              <a:buSzPct val="25000"/>
            </a:pPr>
            <a:r>
              <a:rPr lang="es-ES" sz="2800" b="1" dirty="0">
                <a:solidFill>
                  <a:srgbClr val="FF9300"/>
                </a:solidFill>
                <a:latin typeface="Courier New"/>
                <a:ea typeface="Courier New"/>
                <a:cs typeface="Courier New"/>
                <a:sym typeface="Courier New"/>
              </a:rPr>
              <a:t>    </a:t>
            </a:r>
            <a:r>
              <a:rPr lang="es-ES" sz="2800" b="1" dirty="0" err="1">
                <a:solidFill>
                  <a:srgbClr val="FF9300"/>
                </a:solidFill>
                <a:latin typeface="Courier New"/>
                <a:ea typeface="Courier New"/>
                <a:cs typeface="Courier New"/>
                <a:sym typeface="Courier New"/>
              </a:rPr>
              <a:t>if</a:t>
            </a:r>
            <a:r>
              <a:rPr lang="es-ES" sz="2800" b="1" dirty="0">
                <a:solidFill>
                  <a:srgbClr val="FF9300"/>
                </a:solidFill>
                <a:latin typeface="Courier New"/>
                <a:ea typeface="Courier New"/>
                <a:cs typeface="Courier New"/>
                <a:sym typeface="Courier New"/>
              </a:rPr>
              <a:t> </a:t>
            </a:r>
            <a:r>
              <a:rPr lang="es-ES" sz="2800" b="1" dirty="0" err="1">
                <a:solidFill>
                  <a:srgbClr val="FF9300"/>
                </a:solidFill>
                <a:latin typeface="Courier New"/>
                <a:ea typeface="Courier New"/>
                <a:cs typeface="Courier New"/>
                <a:sym typeface="Courier New"/>
              </a:rPr>
              <a:t>bigcount</a:t>
            </a:r>
            <a:r>
              <a:rPr lang="es-ES" sz="2800" b="1" dirty="0">
                <a:solidFill>
                  <a:srgbClr val="FF9300"/>
                </a:solidFill>
                <a:latin typeface="Courier New"/>
                <a:ea typeface="Courier New"/>
                <a:cs typeface="Courier New"/>
                <a:sym typeface="Courier New"/>
              </a:rPr>
              <a:t> </a:t>
            </a:r>
            <a:r>
              <a:rPr lang="es-ES" sz="2800" b="1" dirty="0" err="1">
                <a:solidFill>
                  <a:srgbClr val="FF9300"/>
                </a:solidFill>
                <a:latin typeface="Courier New"/>
                <a:ea typeface="Courier New"/>
                <a:cs typeface="Courier New"/>
                <a:sym typeface="Courier New"/>
              </a:rPr>
              <a:t>is</a:t>
            </a:r>
            <a:r>
              <a:rPr lang="es-ES" sz="2800" b="1" dirty="0">
                <a:solidFill>
                  <a:srgbClr val="FF9300"/>
                </a:solidFill>
                <a:latin typeface="Courier New"/>
                <a:ea typeface="Courier New"/>
                <a:cs typeface="Courier New"/>
                <a:sym typeface="Courier New"/>
              </a:rPr>
              <a:t> Ninguno </a:t>
            </a:r>
            <a:r>
              <a:rPr lang="es-ES" sz="2800" b="1" dirty="0" err="1">
                <a:solidFill>
                  <a:srgbClr val="FF9300"/>
                </a:solidFill>
                <a:latin typeface="Courier New"/>
                <a:ea typeface="Courier New"/>
                <a:cs typeface="Courier New"/>
                <a:sym typeface="Courier New"/>
              </a:rPr>
              <a:t>or</a:t>
            </a:r>
            <a:r>
              <a:rPr lang="es-ES" sz="2800" b="1" dirty="0">
                <a:solidFill>
                  <a:srgbClr val="FF9300"/>
                </a:solidFill>
                <a:latin typeface="Courier New"/>
                <a:ea typeface="Courier New"/>
                <a:cs typeface="Courier New"/>
                <a:sym typeface="Courier New"/>
              </a:rPr>
              <a:t> conteo &gt; </a:t>
            </a:r>
            <a:r>
              <a:rPr lang="es-ES" sz="2800" b="1" dirty="0" err="1">
                <a:solidFill>
                  <a:srgbClr val="FF9300"/>
                </a:solidFill>
                <a:latin typeface="Courier New"/>
                <a:ea typeface="Courier New"/>
                <a:cs typeface="Courier New"/>
                <a:sym typeface="Courier New"/>
              </a:rPr>
              <a:t>bigcount</a:t>
            </a:r>
            <a:r>
              <a:rPr lang="es-ES" sz="2800" b="1" dirty="0">
                <a:solidFill>
                  <a:srgbClr val="FF9300"/>
                </a:solidFill>
                <a:latin typeface="Courier New"/>
                <a:ea typeface="Courier New"/>
                <a:cs typeface="Courier New"/>
                <a:sym typeface="Courier New"/>
              </a:rPr>
              <a:t>:</a:t>
            </a:r>
          </a:p>
          <a:p>
            <a:pPr lvl="0">
              <a:buClr>
                <a:srgbClr val="00FF00"/>
              </a:buClr>
              <a:buSzPct val="25000"/>
            </a:pPr>
            <a:r>
              <a:rPr lang="es-ES" sz="2800" b="1" dirty="0">
                <a:solidFill>
                  <a:srgbClr val="FF9300"/>
                </a:solidFill>
                <a:latin typeface="Courier New"/>
                <a:ea typeface="Courier New"/>
                <a:cs typeface="Courier New"/>
                <a:sym typeface="Courier New"/>
              </a:rPr>
              <a:t>        </a:t>
            </a:r>
            <a:r>
              <a:rPr lang="es-ES" sz="2800" b="1" dirty="0" err="1">
                <a:solidFill>
                  <a:srgbClr val="FF9300"/>
                </a:solidFill>
                <a:latin typeface="Courier New"/>
                <a:ea typeface="Courier New"/>
                <a:cs typeface="Courier New"/>
                <a:sym typeface="Courier New"/>
              </a:rPr>
              <a:t>bigword</a:t>
            </a:r>
            <a:r>
              <a:rPr lang="es-ES" sz="2800" b="1" dirty="0">
                <a:solidFill>
                  <a:srgbClr val="FF9300"/>
                </a:solidFill>
                <a:latin typeface="Courier New"/>
                <a:ea typeface="Courier New"/>
                <a:cs typeface="Courier New"/>
                <a:sym typeface="Courier New"/>
              </a:rPr>
              <a:t> = palabra</a:t>
            </a:r>
          </a:p>
          <a:p>
            <a:pPr lvl="0">
              <a:buClr>
                <a:srgbClr val="00FF00"/>
              </a:buClr>
              <a:buSzPct val="25000"/>
            </a:pPr>
            <a:r>
              <a:rPr lang="es-ES" sz="2800" b="1" dirty="0">
                <a:solidFill>
                  <a:srgbClr val="FF9300"/>
                </a:solidFill>
                <a:latin typeface="Courier New"/>
                <a:ea typeface="Courier New"/>
                <a:cs typeface="Courier New"/>
                <a:sym typeface="Courier New"/>
              </a:rPr>
              <a:t>        </a:t>
            </a:r>
            <a:r>
              <a:rPr lang="es-ES" sz="2800" b="1" dirty="0" err="1">
                <a:solidFill>
                  <a:srgbClr val="FF9300"/>
                </a:solidFill>
                <a:latin typeface="Courier New"/>
                <a:ea typeface="Courier New"/>
                <a:cs typeface="Courier New"/>
                <a:sym typeface="Courier New"/>
              </a:rPr>
              <a:t>bigcount</a:t>
            </a:r>
            <a:r>
              <a:rPr lang="es-ES" sz="2800" b="1" dirty="0">
                <a:solidFill>
                  <a:srgbClr val="FF9300"/>
                </a:solidFill>
                <a:latin typeface="Courier New"/>
                <a:ea typeface="Courier New"/>
                <a:cs typeface="Courier New"/>
                <a:sym typeface="Courier New"/>
              </a:rPr>
              <a:t> = conteo</a:t>
            </a:r>
          </a:p>
          <a:p>
            <a:pPr lvl="0">
              <a:buClr>
                <a:srgbClr val="00FF00"/>
              </a:buClr>
            </a:pPr>
            <a:endParaRPr lang="es-ES" sz="2800" b="1" dirty="0">
              <a:solidFill>
                <a:srgbClr val="00FF00"/>
              </a:solidFill>
              <a:latin typeface="Courier New"/>
              <a:ea typeface="Courier New"/>
              <a:cs typeface="Courier New"/>
              <a:sym typeface="Courier New"/>
            </a:endParaRPr>
          </a:p>
          <a:p>
            <a:pPr lvl="0">
              <a:buClr>
                <a:srgbClr val="00FF00"/>
              </a:buClr>
              <a:buSzPct val="25000"/>
            </a:pPr>
            <a:r>
              <a:rPr lang="es-ES" sz="2800" b="1" dirty="0" err="1">
                <a:solidFill>
                  <a:srgbClr val="FFFF00"/>
                </a:solidFill>
                <a:latin typeface="Courier New"/>
                <a:ea typeface="Courier New"/>
                <a:cs typeface="Courier New"/>
                <a:sym typeface="Courier New"/>
              </a:rPr>
              <a:t>print</a:t>
            </a:r>
            <a:r>
              <a:rPr lang="es-ES" sz="2800" b="1" dirty="0">
                <a:solidFill>
                  <a:srgbClr val="FFFF00"/>
                </a:solidFill>
                <a:latin typeface="Courier New"/>
                <a:ea typeface="Courier New"/>
                <a:cs typeface="Courier New"/>
                <a:sym typeface="Courier New"/>
              </a:rPr>
              <a:t>(</a:t>
            </a:r>
            <a:r>
              <a:rPr lang="es-ES" sz="2800" b="1" dirty="0" err="1">
                <a:solidFill>
                  <a:srgbClr val="FFFF00"/>
                </a:solidFill>
                <a:latin typeface="Courier New"/>
                <a:ea typeface="Courier New"/>
                <a:cs typeface="Courier New"/>
                <a:sym typeface="Courier New"/>
              </a:rPr>
              <a:t>bigword</a:t>
            </a:r>
            <a:r>
              <a:rPr lang="es-ES" sz="2800" b="1" dirty="0">
                <a:solidFill>
                  <a:srgbClr val="FFFF00"/>
                </a:solidFill>
                <a:latin typeface="Courier New"/>
                <a:ea typeface="Courier New"/>
                <a:cs typeface="Courier New"/>
                <a:sym typeface="Courier New"/>
              </a:rPr>
              <a:t>, </a:t>
            </a:r>
            <a:r>
              <a:rPr lang="es-ES" sz="2800" b="1" dirty="0" err="1">
                <a:solidFill>
                  <a:srgbClr val="FFFF00"/>
                </a:solidFill>
                <a:latin typeface="Courier New"/>
                <a:ea typeface="Courier New"/>
                <a:cs typeface="Courier New"/>
                <a:sym typeface="Courier New"/>
              </a:rPr>
              <a:t>bigcount</a:t>
            </a:r>
            <a:r>
              <a:rPr lang="es-ES" sz="2800" b="1" dirty="0">
                <a:solidFill>
                  <a:srgbClr val="FFFF00"/>
                </a:solidFill>
                <a:latin typeface="Courier New"/>
                <a:ea typeface="Courier New"/>
                <a:cs typeface="Courier New"/>
                <a:sym typeface="Courier New"/>
              </a:rPr>
              <a:t>)</a:t>
            </a: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s-AR" sz="3000" dirty="0">
                <a:solidFill>
                  <a:srgbClr val="FFFF00"/>
                </a:solidFill>
                <a:latin typeface="Arial" charset="0"/>
                <a:ea typeface="Arial" charset="0"/>
                <a:cs typeface="Arial" charset="0"/>
                <a:sym typeface="Cabin"/>
              </a:rPr>
              <a:t>Secuencial</a:t>
            </a:r>
          </a:p>
          <a:p>
            <a:pPr marL="0" marR="0" lvl="0" indent="0" algn="ctr" rtl="0">
              <a:lnSpc>
                <a:spcPct val="150000"/>
              </a:lnSpc>
              <a:spcBef>
                <a:spcPts val="0"/>
              </a:spcBef>
              <a:spcAft>
                <a:spcPts val="0"/>
              </a:spcAft>
              <a:buClr>
                <a:srgbClr val="FF00FF"/>
              </a:buClr>
              <a:buSzPct val="25000"/>
              <a:buFont typeface="Cabin"/>
              <a:buNone/>
            </a:pPr>
            <a:r>
              <a:rPr lang="es-AR" sz="3000" dirty="0">
                <a:solidFill>
                  <a:srgbClr val="00FF00"/>
                </a:solidFill>
                <a:latin typeface="Arial" charset="0"/>
                <a:ea typeface="Arial" charset="0"/>
                <a:cs typeface="Arial" charset="0"/>
                <a:sym typeface="Cabin"/>
              </a:rPr>
              <a:t>Repetido</a:t>
            </a:r>
          </a:p>
          <a:p>
            <a:pPr marL="0" marR="0" lvl="0" indent="0" algn="ctr" rtl="0">
              <a:lnSpc>
                <a:spcPct val="150000"/>
              </a:lnSpc>
              <a:spcBef>
                <a:spcPts val="0"/>
              </a:spcBef>
              <a:spcAft>
                <a:spcPts val="0"/>
              </a:spcAft>
              <a:buClr>
                <a:srgbClr val="FF00FF"/>
              </a:buClr>
              <a:buSzPct val="25000"/>
              <a:buFont typeface="Cabin"/>
              <a:buNone/>
            </a:pPr>
            <a:r>
              <a:rPr lang="es-AR" sz="3000" dirty="0">
                <a:solidFill>
                  <a:srgbClr val="FF9900"/>
                </a:solidFill>
                <a:latin typeface="Arial" charset="0"/>
                <a:ea typeface="Arial" charset="0"/>
                <a:cs typeface="Arial" charset="0"/>
                <a:sym typeface="Cabin"/>
              </a:rPr>
              <a:t>Condicional</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8" y="187780"/>
            <a:ext cx="29337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248408" y="184302"/>
            <a:ext cx="2441694"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Introducción – Parte 4</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0" y="36761"/>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16 CuadroTexto"/>
          <p:cNvSpPr txBox="1"/>
          <p:nvPr/>
        </p:nvSpPr>
        <p:spPr>
          <a:xfrm>
            <a:off x="12466048" y="146740"/>
            <a:ext cx="2723823" cy="3693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s-AR" sz="1800" dirty="0">
                <a:solidFill>
                  <a:schemeClr val="bg1"/>
                </a:solidFill>
              </a:rPr>
              <a:t>PYTHON PARA TODOS</a:t>
            </a:r>
          </a:p>
        </p:txBody>
      </p:sp>
    </p:spTree>
    <p:extLst>
      <p:ext uri="{BB962C8B-B14F-4D97-AF65-F5344CB8AC3E}">
        <p14:creationId xmlns:p14="http://schemas.microsoft.com/office/powerpoint/2010/main" val="1784193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9" name="Shape 625"/>
          <p:cNvSpPr txBox="1"/>
          <p:nvPr/>
        </p:nvSpPr>
        <p:spPr>
          <a:xfrm>
            <a:off x="248408" y="778213"/>
            <a:ext cx="11288272" cy="7548664"/>
          </a:xfrm>
          <a:prstGeom prst="rect">
            <a:avLst/>
          </a:prstGeom>
          <a:noFill/>
          <a:ln>
            <a:noFill/>
          </a:ln>
        </p:spPr>
        <p:txBody>
          <a:bodyPr lIns="0" tIns="0" rIns="0" bIns="0" anchor="ctr" anchorCtr="0">
            <a:noAutofit/>
          </a:bodyPr>
          <a:lstStyle/>
          <a:p>
            <a:pPr lvl="0">
              <a:buClr>
                <a:srgbClr val="00FF00"/>
              </a:buClr>
              <a:buSzPct val="25000"/>
            </a:pPr>
            <a:r>
              <a:rPr lang="en-US" sz="2800" b="1" i="0" u="none" strike="noStrike" cap="none" dirty="0">
                <a:solidFill>
                  <a:srgbClr val="FFFF00"/>
                </a:solidFill>
                <a:latin typeface="Courier New"/>
                <a:ea typeface="Courier New"/>
                <a:cs typeface="Courier New"/>
                <a:sym typeface="Courier New"/>
              </a:rPr>
              <a:t>name = </a:t>
            </a:r>
            <a:r>
              <a:rPr lang="en-US" sz="2800" b="1" i="0" u="none" strike="noStrike" cap="none" dirty="0">
                <a:solidFill>
                  <a:schemeClr val="bg1"/>
                </a:solidFill>
                <a:latin typeface="Courier New"/>
                <a:ea typeface="Courier New"/>
                <a:cs typeface="Courier New"/>
                <a:sym typeface="Courier New"/>
              </a:rPr>
              <a:t>input</a:t>
            </a:r>
            <a:r>
              <a:rPr lang="en-US" sz="2800" b="1" dirty="0">
                <a:solidFill>
                  <a:srgbClr val="FFFF00"/>
                </a:solidFill>
                <a:latin typeface="Courier New"/>
                <a:ea typeface="Courier New"/>
                <a:cs typeface="Courier New"/>
                <a:sym typeface="Courier New"/>
              </a:rPr>
              <a:t>('</a:t>
            </a:r>
            <a:r>
              <a:rPr lang="en-US" sz="2800" b="1" dirty="0" err="1">
                <a:solidFill>
                  <a:srgbClr val="FFFF00"/>
                </a:solidFill>
                <a:latin typeface="Courier New"/>
                <a:ea typeface="Courier New"/>
                <a:cs typeface="Courier New"/>
                <a:sym typeface="Courier New"/>
              </a:rPr>
              <a:t>Ingresar</a:t>
            </a:r>
            <a:r>
              <a:rPr lang="en-US" sz="2800" b="1" dirty="0">
                <a:solidFill>
                  <a:srgbClr val="FFFF00"/>
                </a:solidFill>
                <a:latin typeface="Courier New"/>
                <a:ea typeface="Courier New"/>
                <a:cs typeface="Courier New"/>
                <a:sym typeface="Courier New"/>
              </a:rPr>
              <a:t> </a:t>
            </a:r>
            <a:r>
              <a:rPr lang="en-US" sz="2800" b="1" i="0" u="none" strike="noStrike" cap="none" dirty="0">
                <a:solidFill>
                  <a:srgbClr val="FFFF00"/>
                </a:solidFill>
                <a:latin typeface="Courier New"/>
                <a:ea typeface="Courier New"/>
                <a:cs typeface="Courier New"/>
                <a:sym typeface="Courier New"/>
              </a:rPr>
              <a:t>archivo:')</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handle = open(nombre, 'r')</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FFFF00"/>
                </a:solidFill>
                <a:latin typeface="Courier New"/>
                <a:ea typeface="Courier New"/>
                <a:cs typeface="Courier New"/>
                <a:sym typeface="Courier New"/>
              </a:rPr>
              <a:t>conteos</a:t>
            </a:r>
            <a:r>
              <a:rPr lang="en-US" sz="2800" b="1" i="0" u="none" strike="noStrike" cap="none" dirty="0">
                <a:solidFill>
                  <a:srgbClr val="FFFF00"/>
                </a:solidFill>
                <a:latin typeface="Courier New"/>
                <a:ea typeface="Courier New"/>
                <a:cs typeface="Courier New"/>
                <a:sym typeface="Courier New"/>
              </a:rPr>
              <a:t> = dict()</a:t>
            </a:r>
          </a:p>
          <a:p>
            <a:pPr lvl="0">
              <a:buClr>
                <a:srgbClr val="00FF00"/>
              </a:buClr>
              <a:buSzPct val="25000"/>
            </a:pPr>
            <a:r>
              <a:rPr lang="en-US" sz="2800" b="1" dirty="0">
                <a:solidFill>
                  <a:srgbClr val="00FF00"/>
                </a:solidFill>
                <a:latin typeface="Courier New"/>
                <a:ea typeface="Courier New"/>
                <a:cs typeface="Courier New"/>
                <a:sym typeface="Courier New"/>
              </a:rPr>
              <a:t>for </a:t>
            </a:r>
            <a:r>
              <a:rPr lang="en-US" sz="2800" b="1" dirty="0" err="1">
                <a:solidFill>
                  <a:srgbClr val="00FF00"/>
                </a:solidFill>
                <a:latin typeface="Courier New"/>
                <a:ea typeface="Courier New"/>
                <a:cs typeface="Courier New"/>
                <a:sym typeface="Courier New"/>
              </a:rPr>
              <a:t>línea</a:t>
            </a:r>
            <a:r>
              <a:rPr lang="en-US" sz="2800" b="1" dirty="0">
                <a:solidFill>
                  <a:srgbClr val="00FF00"/>
                </a:solidFill>
                <a:latin typeface="Courier New"/>
                <a:ea typeface="Courier New"/>
                <a:cs typeface="Courier New"/>
                <a:sym typeface="Courier New"/>
              </a:rPr>
              <a:t> in handle:</a:t>
            </a:r>
          </a:p>
          <a:p>
            <a:pPr lvl="0">
              <a:buClr>
                <a:srgbClr val="00FF00"/>
              </a:buClr>
              <a:buSzPct val="25000"/>
            </a:pPr>
            <a:r>
              <a:rPr lang="en-US" sz="2800" b="1" dirty="0">
                <a:solidFill>
                  <a:srgbClr val="00FF00"/>
                </a:solidFill>
                <a:latin typeface="Courier New"/>
                <a:ea typeface="Courier New"/>
                <a:cs typeface="Courier New"/>
                <a:sym typeface="Courier New"/>
              </a:rPr>
              <a:t>    palabras = line.split()</a:t>
            </a:r>
          </a:p>
          <a:p>
            <a:pPr lvl="0">
              <a:buClr>
                <a:srgbClr val="00FF00"/>
              </a:buClr>
              <a:buSzPct val="25000"/>
            </a:pPr>
            <a:r>
              <a:rPr lang="en-US" sz="2800" b="1" dirty="0">
                <a:solidFill>
                  <a:srgbClr val="00FF00"/>
                </a:solidFill>
                <a:latin typeface="Courier New"/>
                <a:ea typeface="Courier New"/>
                <a:cs typeface="Courier New"/>
                <a:sym typeface="Courier New"/>
              </a:rPr>
              <a:t>    for palabra in palabras:</a:t>
            </a:r>
          </a:p>
          <a:p>
            <a:pPr lvl="0">
              <a:buClr>
                <a:srgbClr val="00FF00"/>
              </a:buClr>
              <a:buSzPct val="25000"/>
            </a:pPr>
            <a:r>
              <a:rPr lang="en-US" sz="2800" b="1" dirty="0">
                <a:solidFill>
                  <a:srgbClr val="00FF00"/>
                </a:solidFill>
                <a:latin typeface="Courier New"/>
                <a:ea typeface="Courier New"/>
                <a:cs typeface="Courier New"/>
                <a:sym typeface="Courier New"/>
              </a:rPr>
              <a:t>        </a:t>
            </a:r>
            <a:r>
              <a:rPr lang="en-US" sz="2800" b="1" dirty="0" err="1">
                <a:solidFill>
                  <a:srgbClr val="00FF00"/>
                </a:solidFill>
                <a:latin typeface="Courier New"/>
                <a:ea typeface="Courier New"/>
                <a:cs typeface="Courier New"/>
                <a:sym typeface="Courier New"/>
              </a:rPr>
              <a:t>conteos</a:t>
            </a:r>
            <a:r>
              <a:rPr lang="en-US" sz="2800" b="1" dirty="0">
                <a:solidFill>
                  <a:srgbClr val="00FF00"/>
                </a:solidFill>
                <a:latin typeface="Courier New"/>
                <a:ea typeface="Courier New"/>
                <a:cs typeface="Courier New"/>
                <a:sym typeface="Courier New"/>
              </a:rPr>
              <a:t>[palabra] = </a:t>
            </a:r>
            <a:r>
              <a:rPr lang="en-US" sz="2800" b="1" dirty="0" err="1">
                <a:solidFill>
                  <a:srgbClr val="00FF00"/>
                </a:solidFill>
                <a:latin typeface="Courier New"/>
                <a:ea typeface="Courier New"/>
                <a:cs typeface="Courier New"/>
                <a:sym typeface="Courier New"/>
              </a:rPr>
              <a:t>counts.get</a:t>
            </a:r>
            <a:r>
              <a:rPr lang="en-US" sz="2800" b="1" dirty="0">
                <a:solidFill>
                  <a:srgbClr val="00FF00"/>
                </a:solidFill>
                <a:latin typeface="Courier New"/>
                <a:ea typeface="Courier New"/>
                <a:cs typeface="Courier New"/>
                <a:sym typeface="Courier New"/>
              </a:rPr>
              <a:t>(palabra,0) + 1</a:t>
            </a:r>
          </a:p>
          <a:p>
            <a:pPr marL="0" marR="0" lvl="0" indent="0" algn="l" rtl="0">
              <a:lnSpc>
                <a:spcPct val="100000"/>
              </a:lnSpc>
              <a:spcBef>
                <a:spcPts val="0"/>
              </a:spcBef>
              <a:spcAft>
                <a:spcPts val="0"/>
              </a:spcAft>
              <a:buClr>
                <a:srgbClr val="00FF00"/>
              </a:buClr>
              <a:buSzPct val="25000"/>
              <a:buFont typeface="Cabin"/>
              <a:buNone/>
            </a:pPr>
            <a:endParaRPr lang="en-US" sz="28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bigcount = Ninguno</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bigword = Ninguna</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New"/>
                <a:ea typeface="Courier New"/>
                <a:cs typeface="Courier New"/>
                <a:sym typeface="Courier New"/>
              </a:rPr>
              <a:t>for palabra, conteo in counts.items():</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00FF"/>
                </a:solidFill>
                <a:latin typeface="Courier New"/>
                <a:ea typeface="Courier New"/>
                <a:cs typeface="Courier New"/>
                <a:sym typeface="Courier New"/>
              </a:rPr>
              <a:t>  </a:t>
            </a:r>
            <a:r>
              <a:rPr lang="en-US" sz="2800" b="1" i="0" u="none" strike="noStrike" cap="none" dirty="0">
                <a:solidFill>
                  <a:srgbClr val="FF7F00"/>
                </a:solidFill>
                <a:latin typeface="Courier New"/>
                <a:ea typeface="Courier New"/>
                <a:cs typeface="Courier New"/>
                <a:sym typeface="Courier New"/>
              </a:rPr>
              <a:t>  </a:t>
            </a:r>
            <a:r>
              <a:rPr lang="en-US" sz="2800" b="1" i="0" u="none" strike="noStrike" cap="none" dirty="0">
                <a:solidFill>
                  <a:srgbClr val="FF9900"/>
                </a:solidFill>
                <a:latin typeface="Courier New"/>
                <a:ea typeface="Courier New"/>
                <a:cs typeface="Courier New"/>
                <a:sym typeface="Courier New"/>
              </a:rPr>
              <a:t>if </a:t>
            </a:r>
            <a:r>
              <a:rPr lang="en-US" sz="2800" b="1" i="0" u="none" strike="noStrike" cap="none" dirty="0" err="1">
                <a:solidFill>
                  <a:srgbClr val="FF9900"/>
                </a:solidFill>
                <a:latin typeface="Courier New"/>
                <a:ea typeface="Courier New"/>
                <a:cs typeface="Courier New"/>
                <a:sym typeface="Courier New"/>
              </a:rPr>
              <a:t>bigcount</a:t>
            </a:r>
            <a:r>
              <a:rPr lang="en-US" sz="2800" b="1" i="0" u="none" strike="noStrike" cap="none" dirty="0">
                <a:solidFill>
                  <a:srgbClr val="FF9900"/>
                </a:solidFill>
                <a:latin typeface="Courier New"/>
                <a:ea typeface="Courier New"/>
                <a:cs typeface="Courier New"/>
                <a:sym typeface="Courier New"/>
              </a:rPr>
              <a:t> is </a:t>
            </a:r>
            <a:r>
              <a:rPr lang="en-US" sz="2800" b="1" i="0" u="none" strike="noStrike" cap="none" dirty="0" err="1">
                <a:solidFill>
                  <a:srgbClr val="FF9900"/>
                </a:solidFill>
                <a:latin typeface="Courier New"/>
                <a:ea typeface="Courier New"/>
                <a:cs typeface="Courier New"/>
                <a:sym typeface="Courier New"/>
              </a:rPr>
              <a:t>Ninguno</a:t>
            </a:r>
            <a:r>
              <a:rPr lang="en-US" sz="2800" b="1" i="0" u="none" strike="noStrike" cap="none" dirty="0">
                <a:solidFill>
                  <a:srgbClr val="FF9900"/>
                </a:solidFill>
                <a:latin typeface="Courier New"/>
                <a:ea typeface="Courier New"/>
                <a:cs typeface="Courier New"/>
                <a:sym typeface="Courier New"/>
              </a:rPr>
              <a:t> or conteo &gt; bigcount: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bigword = palabra</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New"/>
                <a:ea typeface="Courier New"/>
                <a:cs typeface="Courier New"/>
                <a:sym typeface="Courier New"/>
              </a:rPr>
              <a:t>        bigcount = conteo</a:t>
            </a:r>
          </a:p>
          <a:p>
            <a:pPr marL="0" marR="0" lvl="0" indent="0" algn="l" rtl="0">
              <a:lnSpc>
                <a:spcPct val="100000"/>
              </a:lnSpc>
              <a:spcBef>
                <a:spcPts val="0"/>
              </a:spcBef>
              <a:spcAft>
                <a:spcPts val="0"/>
              </a:spcAft>
              <a:buClr>
                <a:srgbClr val="00FF00"/>
              </a:buClr>
              <a:buFont typeface="Cabin"/>
              <a:buNone/>
            </a:pPr>
            <a:endParaRPr sz="2800" b="1"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New"/>
                <a:ea typeface="Courier New"/>
                <a:cs typeface="Courier New"/>
                <a:sym typeface="Courier New"/>
              </a:rPr>
              <a:t>print(bigword, bigcount)</a:t>
            </a:r>
          </a:p>
        </p:txBody>
      </p:sp>
      <p:sp>
        <p:nvSpPr>
          <p:cNvPr id="632" name="Shape 632"/>
          <p:cNvSpPr txBox="1"/>
          <p:nvPr/>
        </p:nvSpPr>
        <p:spPr>
          <a:xfrm>
            <a:off x="12003133" y="773205"/>
            <a:ext cx="3996000" cy="8110913"/>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s-AR" sz="3000" dirty="0">
                <a:solidFill>
                  <a:srgbClr val="FFFF00"/>
                </a:solidFill>
                <a:latin typeface="Arial" charset="0"/>
                <a:ea typeface="Arial" charset="0"/>
                <a:cs typeface="Arial" charset="0"/>
                <a:sym typeface="Cabin"/>
              </a:rPr>
              <a:t>Una breve “historia” de Python sobre cómo contar palabras en un archivo</a:t>
            </a:r>
          </a:p>
          <a:p>
            <a:pPr marL="0" marR="0" lvl="0" indent="0" algn="ctr" rtl="0">
              <a:lnSpc>
                <a:spcPct val="115000"/>
              </a:lnSpc>
              <a:spcBef>
                <a:spcPts val="0"/>
              </a:spcBef>
              <a:spcAft>
                <a:spcPts val="0"/>
              </a:spcAft>
              <a:buClr>
                <a:srgbClr val="FF00FF"/>
              </a:buClr>
              <a:buFont typeface="Cabin"/>
              <a:buNone/>
            </a:pPr>
            <a:endParaRPr lang="es-AR" sz="3000" dirty="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s-AR" sz="3000" dirty="0">
                <a:solidFill>
                  <a:srgbClr val="FFFFFF"/>
                </a:solidFill>
                <a:latin typeface="Arial" charset="0"/>
                <a:ea typeface="Arial" charset="0"/>
                <a:cs typeface="Arial" charset="0"/>
                <a:sym typeface="Cabin"/>
              </a:rPr>
              <a:t>Palabra utilizada para leer datos de un usuario</a:t>
            </a:r>
          </a:p>
          <a:p>
            <a:pPr marL="0" marR="0" lvl="0" indent="0" algn="ctr" rtl="0">
              <a:lnSpc>
                <a:spcPct val="115000"/>
              </a:lnSpc>
              <a:spcBef>
                <a:spcPts val="0"/>
              </a:spcBef>
              <a:spcAft>
                <a:spcPts val="0"/>
              </a:spcAft>
              <a:buClr>
                <a:srgbClr val="FF00FF"/>
              </a:buClr>
              <a:buFont typeface="Cabin"/>
              <a:buNone/>
            </a:pPr>
            <a:endParaRPr lang="es-AR" sz="3000" dirty="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s-AR" sz="3000" dirty="0">
                <a:solidFill>
                  <a:srgbClr val="00FA00"/>
                </a:solidFill>
                <a:latin typeface="Arial" charset="0"/>
                <a:ea typeface="Arial" charset="0"/>
                <a:cs typeface="Arial" charset="0"/>
                <a:sym typeface="Cabin"/>
              </a:rPr>
              <a:t>Una sentencia sobre la actualización de uno de los muchos conteos</a:t>
            </a:r>
          </a:p>
          <a:p>
            <a:pPr marL="0" marR="0" lvl="0" indent="0" algn="ctr" rtl="0">
              <a:lnSpc>
                <a:spcPct val="115000"/>
              </a:lnSpc>
              <a:spcBef>
                <a:spcPts val="0"/>
              </a:spcBef>
              <a:spcAft>
                <a:spcPts val="0"/>
              </a:spcAft>
              <a:buClr>
                <a:srgbClr val="FF00FF"/>
              </a:buClr>
              <a:buFont typeface="Cabin"/>
              <a:buNone/>
            </a:pPr>
            <a:endParaRPr lang="es-AR" sz="3000" dirty="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s-AR" sz="3000" dirty="0">
                <a:solidFill>
                  <a:srgbClr val="FF9900"/>
                </a:solidFill>
                <a:latin typeface="Arial" charset="0"/>
                <a:ea typeface="Arial" charset="0"/>
                <a:cs typeface="Arial" charset="0"/>
                <a:sym typeface="Cabin"/>
              </a:rPr>
              <a:t>Un párrafo sobre cómo encontrar el ítem más largo en un listado</a:t>
            </a:r>
          </a:p>
        </p:txBody>
      </p:sp>
      <p:cxnSp>
        <p:nvCxnSpPr>
          <p:cNvPr id="633" name="Shape 633"/>
          <p:cNvCxnSpPr/>
          <p:nvPr/>
        </p:nvCxnSpPr>
        <p:spPr>
          <a:xfrm>
            <a:off x="8092440" y="1219200"/>
            <a:ext cx="4067134" cy="2204936"/>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753600" y="4318000"/>
            <a:ext cx="2405974" cy="857115"/>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10214043" y="6887183"/>
            <a:ext cx="1789090" cy="680936"/>
          </a:xfrm>
          <a:prstGeom prst="straightConnector1">
            <a:avLst/>
          </a:prstGeom>
          <a:noFill/>
          <a:ln w="38100" cap="flat" cmpd="sng">
            <a:solidFill>
              <a:srgbClr val="FF9900"/>
            </a:solidFill>
            <a:prstDash val="solid"/>
            <a:round/>
            <a:headEnd type="none" w="lg" len="lg"/>
            <a:tailEnd type="none" w="lg" len="lg"/>
          </a:ln>
        </p:spPr>
      </p:cxnSp>
    </p:spTree>
    <p:extLst>
      <p:ext uri="{BB962C8B-B14F-4D97-AF65-F5344CB8AC3E}">
        <p14:creationId xmlns:p14="http://schemas.microsoft.com/office/powerpoint/2010/main" val="885508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a:solidFill>
                  <a:srgbClr val="FFFF00"/>
                </a:solidFill>
                <a:latin typeface="Arial" charset="0"/>
                <a:ea typeface="Arial" charset="0"/>
                <a:cs typeface="Arial" charset="0"/>
                <a:sym typeface="Cabin"/>
              </a:rPr>
              <a:t>Síntesis</a:t>
            </a:r>
          </a:p>
        </p:txBody>
      </p:sp>
      <p:sp>
        <p:nvSpPr>
          <p:cNvPr id="641" name="Shape 641"/>
          <p:cNvSpPr txBox="1">
            <a:spLocks noGrp="1"/>
          </p:cNvSpPr>
          <p:nvPr>
            <p:ph idx="1"/>
          </p:nvPr>
        </p:nvSpPr>
        <p:spPr>
          <a:xfrm>
            <a:off x="935315" y="863584"/>
            <a:ext cx="14630400" cy="5902068"/>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s-AR" sz="3600" b="0" u="none" strike="noStrike" cap="none" dirty="0">
                <a:solidFill>
                  <a:schemeClr val="lt1"/>
                </a:solidFill>
                <a:latin typeface="Arial" charset="0"/>
                <a:ea typeface="Arial" charset="0"/>
                <a:cs typeface="Arial" charset="0"/>
                <a:sym typeface="Cabin"/>
              </a:rPr>
              <a:t>Descripción general rápida del </a:t>
            </a:r>
            <a:r>
              <a:rPr lang="es-AR" sz="3600" b="0" u="none" strike="noStrike" cap="none" dirty="0">
                <a:solidFill>
                  <a:srgbClr val="FFFF00"/>
                </a:solidFill>
                <a:latin typeface="Arial" charset="0"/>
                <a:ea typeface="Arial" charset="0"/>
                <a:cs typeface="Arial" charset="0"/>
                <a:sym typeface="Cabin"/>
              </a:rPr>
              <a:t>Capítulo 1</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a:solidFill>
                  <a:schemeClr val="lt1"/>
                </a:solidFill>
                <a:latin typeface="Arial" charset="0"/>
                <a:ea typeface="Arial" charset="0"/>
                <a:cs typeface="Arial" charset="0"/>
                <a:sym typeface="Cabin"/>
              </a:rPr>
              <a:t>Repasaremos estos conceptos durante el curso</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a:solidFill>
                  <a:schemeClr val="lt1"/>
                </a:solidFill>
                <a:latin typeface="Arial" charset="0"/>
                <a:ea typeface="Arial" charset="0"/>
                <a:cs typeface="Arial" charset="0"/>
                <a:sym typeface="Cabin"/>
              </a:rPr>
              <a:t>Focalicémonos en el panorama general</a:t>
            </a:r>
          </a:p>
        </p:txBody>
      </p:sp>
    </p:spTree>
    <p:extLst>
      <p:ext uri="{BB962C8B-B14F-4D97-AF65-F5344CB8AC3E}">
        <p14:creationId xmlns:p14="http://schemas.microsoft.com/office/powerpoint/2010/main" val="18161303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xfrm>
            <a:off x="812800" y="770799"/>
            <a:ext cx="14630400" cy="1226172"/>
          </a:xfrm>
          <a:prstGeom prst="rect">
            <a:avLst/>
          </a:prstGeom>
        </p:spPr>
        <p:txBody>
          <a:bodyPr lIns="91425" tIns="91425" rIns="91425" bIns="91425" anchor="ctr" anchorCtr="0">
            <a:noAutofit/>
          </a:bodyPr>
          <a:lstStyle/>
          <a:p>
            <a:r>
              <a:rPr lang="es-ES" sz="3600" dirty="0">
                <a:solidFill>
                  <a:srgbClr val="FFFF00"/>
                </a:solidFill>
              </a:rPr>
              <a:t>Agradecimientos / Colaboraciones</a:t>
            </a:r>
            <a:endParaRPr lang="es-AR" sz="3600" dirty="0">
              <a:solidFill>
                <a:srgbClr val="FFFF00"/>
              </a:solidFill>
            </a:endParaRPr>
          </a:p>
        </p:txBody>
      </p:sp>
      <p:sp>
        <p:nvSpPr>
          <p:cNvPr id="647" name="Shape 647"/>
          <p:cNvSpPr txBox="1"/>
          <p:nvPr/>
        </p:nvSpPr>
        <p:spPr>
          <a:xfrm>
            <a:off x="940476" y="1996197"/>
            <a:ext cx="6797699" cy="5914020"/>
          </a:xfrm>
          <a:prstGeom prst="rect">
            <a:avLst/>
          </a:prstGeom>
          <a:noFill/>
          <a:ln>
            <a:noFill/>
          </a:ln>
        </p:spPr>
        <p:txBody>
          <a:bodyPr lIns="91425" tIns="91425" rIns="91425" bIns="91425" anchor="t" anchorCtr="0">
            <a:noAutofit/>
          </a:bodyPr>
          <a:lstStyle/>
          <a:p>
            <a:r>
              <a:rPr lang="es-AR" sz="1800" dirty="0">
                <a:solidFill>
                  <a:schemeClr val="bg1"/>
                </a:solidFill>
              </a:rPr>
              <a:t>Estas diapositivas están protegidas por derechos de autor 2010-  Charles R. Severance (</a:t>
            </a:r>
            <a:r>
              <a:rPr lang="es-AR" sz="1800" u="sng" dirty="0">
                <a:solidFill>
                  <a:schemeClr val="bg1"/>
                </a:solidFill>
                <a:hlinkClick r:id="rId3"/>
              </a:rPr>
              <a:t>www.dr-chuck.com</a:t>
            </a:r>
            <a:r>
              <a:rPr lang="es-AR" sz="1800" dirty="0">
                <a:solidFill>
                  <a:schemeClr val="bg1"/>
                </a:solidFill>
              </a:rPr>
              <a:t>) de la Facultad de Información de la Universidad de Michigan, y se ponen a disposición bajo licencia de Creative Commons Attribution 4.0. Por favor, conserve esta última diapositiva en todas las copias del documento para cumplir con los requisitos de atribución de la licencia. Si realiza algún cambio, siéntase libre de agregar su nombre y el de su organización a la lista de colaboradores en esta página cuando republique los materiales.</a:t>
            </a:r>
          </a:p>
          <a:p>
            <a:endParaRPr lang="es-AR" sz="1800" dirty="0">
              <a:solidFill>
                <a:schemeClr val="bg1"/>
              </a:solidFill>
            </a:endParaRPr>
          </a:p>
          <a:p>
            <a:r>
              <a:rPr lang="es-AR" sz="1800" dirty="0">
                <a:solidFill>
                  <a:schemeClr val="bg1"/>
                </a:solidFill>
              </a:rPr>
              <a:t>Desarrollo inicial: Charles Severance, Facultad de Información de la Universidad de Michigan</a:t>
            </a:r>
          </a:p>
          <a:p>
            <a:r>
              <a:rPr lang="es-AR" sz="1800" dirty="0">
                <a:solidFill>
                  <a:schemeClr val="bg1"/>
                </a:solidFill>
              </a:rPr>
              <a:t>… Ingrese nuevos colaboradores y traductores aquí</a:t>
            </a:r>
            <a:endParaRPr lang="en-US" sz="1800" dirty="0">
              <a:solidFill>
                <a:schemeClr val="bg1"/>
              </a:solidFill>
            </a:endParaRPr>
          </a:p>
          <a:p>
            <a:pPr lvl="0" rtl="0">
              <a:spcBef>
                <a:spcPts val="0"/>
              </a:spcBef>
              <a:buNone/>
            </a:pPr>
            <a:endParaRPr lang="en-US" sz="1800" dirty="0">
              <a:solidFill>
                <a:srgbClr val="FFFFFF"/>
              </a:solidFill>
            </a:endParaRPr>
          </a:p>
          <a:p>
            <a:pPr lvl="0" rtl="0">
              <a:spcBef>
                <a:spcPts val="0"/>
              </a:spcBef>
              <a:buNone/>
            </a:pPr>
            <a:endParaRPr sz="1800" dirty="0">
              <a:solidFill>
                <a:srgbClr val="FFFFFF"/>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438776" y="1996197"/>
            <a:ext cx="6797699" cy="5783546"/>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Continúa</a:t>
            </a:r>
            <a:r>
              <a:rPr lang="is-IS" sz="1800" dirty="0">
                <a:solidFill>
                  <a:srgbClr val="FFFFFF"/>
                </a:solidFill>
              </a:rPr>
              <a:t>…</a:t>
            </a:r>
            <a:endParaRPr lang="en-US" sz="1800" dirty="0">
              <a:solidFill>
                <a:srgbClr val="FFFFFF"/>
              </a:solidFill>
            </a:endParaRPr>
          </a:p>
        </p:txBody>
      </p:sp>
    </p:spTree>
    <p:extLst>
      <p:ext uri="{BB962C8B-B14F-4D97-AF65-F5344CB8AC3E}">
        <p14:creationId xmlns:p14="http://schemas.microsoft.com/office/powerpoint/2010/main" val="986726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dirty="0">
                <a:solidFill>
                  <a:srgbClr val="FFFF00"/>
                </a:solidFill>
                <a:latin typeface="Arial" charset="0"/>
                <a:ea typeface="Arial" charset="0"/>
                <a:cs typeface="Arial" charset="0"/>
                <a:sym typeface="Cabin"/>
              </a:rPr>
              <a:t>¿Por qué ser un programador</a:t>
            </a:r>
            <a:r>
              <a:rPr lang="es-AR" sz="7600" u="none" strike="noStrike" cap="none" dirty="0">
                <a:solidFill>
                  <a:srgbClr val="FFFF00"/>
                </a:solidFill>
                <a:latin typeface="Arial" charset="0"/>
                <a:ea typeface="Arial" charset="0"/>
                <a:cs typeface="Arial" charset="0"/>
                <a:sym typeface="Cabin"/>
              </a:rPr>
              <a:t>?</a:t>
            </a:r>
          </a:p>
        </p:txBody>
      </p:sp>
      <p:sp>
        <p:nvSpPr>
          <p:cNvPr id="282" name="Shape 282"/>
          <p:cNvSpPr txBox="1">
            <a:spLocks noGrp="1"/>
          </p:cNvSpPr>
          <p:nvPr>
            <p:ph idx="1"/>
          </p:nvPr>
        </p:nvSpPr>
        <p:spPr>
          <a:xfrm>
            <a:off x="812800" y="1911302"/>
            <a:ext cx="14630400" cy="5902068"/>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s-AR" sz="3600" b="0" u="none" strike="noStrike" cap="none" dirty="0">
                <a:solidFill>
                  <a:srgbClr val="FFFF00"/>
                </a:solidFill>
                <a:latin typeface="Arial" charset="0"/>
                <a:ea typeface="Arial" charset="0"/>
                <a:cs typeface="Arial" charset="0"/>
                <a:sym typeface="Cabin"/>
              </a:rPr>
              <a:t>Para que una tarea se realice – </a:t>
            </a:r>
            <a:r>
              <a:rPr lang="es-AR" sz="3600" b="0" dirty="0">
                <a:solidFill>
                  <a:srgbClr val="FFFF00"/>
                </a:solidFill>
                <a:latin typeface="Arial" charset="0"/>
                <a:ea typeface="Arial" charset="0"/>
                <a:cs typeface="Arial" charset="0"/>
                <a:sym typeface="Cabin"/>
              </a:rPr>
              <a:t>como</a:t>
            </a:r>
            <a:r>
              <a:rPr lang="es-AR" sz="3600" b="0" u="none" strike="noStrike" cap="none" dirty="0">
                <a:solidFill>
                  <a:srgbClr val="FFFF00"/>
                </a:solidFill>
                <a:latin typeface="Arial" charset="0"/>
                <a:ea typeface="Arial" charset="0"/>
                <a:cs typeface="Arial" charset="0"/>
                <a:sym typeface="Cabin"/>
              </a:rPr>
              <a:t> </a:t>
            </a:r>
            <a:r>
              <a:rPr lang="es-AR" sz="3600" b="0" dirty="0">
                <a:solidFill>
                  <a:srgbClr val="FFFF00"/>
                </a:solidFill>
                <a:latin typeface="Arial" charset="0"/>
                <a:ea typeface="Arial" charset="0"/>
                <a:cs typeface="Arial" charset="0"/>
                <a:sym typeface="Cabin"/>
              </a:rPr>
              <a:t>usuario y programador</a:t>
            </a:r>
            <a:endParaRPr lang="es-AR" sz="3600" b="0" u="none" strike="noStrike" cap="none" dirty="0">
              <a:solidFill>
                <a:srgbClr val="FFFF00"/>
              </a:solidFill>
              <a:latin typeface="Arial" charset="0"/>
              <a:ea typeface="Arial" charset="0"/>
              <a:cs typeface="Arial" charset="0"/>
              <a:sym typeface="Cabin"/>
            </a:endParaRPr>
          </a:p>
          <a:p>
            <a:pPr marL="1041400" marR="0" lvl="1" indent="-371094" algn="l" rtl="0">
              <a:lnSpc>
                <a:spcPct val="100000"/>
              </a:lnSpc>
              <a:spcBef>
                <a:spcPts val="3500"/>
              </a:spcBef>
              <a:spcAft>
                <a:spcPts val="0"/>
              </a:spcAft>
              <a:buClr>
                <a:schemeClr val="lt1"/>
              </a:buClr>
              <a:buSzPct val="100000"/>
              <a:buFont typeface="Cabin"/>
            </a:pPr>
            <a:r>
              <a:rPr lang="es-AR" sz="3600" b="0" dirty="0">
                <a:solidFill>
                  <a:schemeClr val="lt1"/>
                </a:solidFill>
                <a:latin typeface="Arial" charset="0"/>
                <a:ea typeface="Arial" charset="0"/>
                <a:cs typeface="Arial" charset="0"/>
                <a:sym typeface="Cabin"/>
              </a:rPr>
              <a:t> Limpiar los datos de relevamiento</a:t>
            </a:r>
            <a:endParaRPr lang="es-AR" sz="3600" b="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FF00"/>
              </a:buClr>
              <a:buSzPct val="100000"/>
              <a:buFont typeface="Cabin"/>
              <a:buChar char="•"/>
            </a:pPr>
            <a:r>
              <a:rPr lang="es-AR" sz="3600" b="0" u="none" strike="noStrike" cap="none" dirty="0">
                <a:solidFill>
                  <a:srgbClr val="FFFF00"/>
                </a:solidFill>
                <a:latin typeface="Arial" charset="0"/>
                <a:ea typeface="Arial" charset="0"/>
                <a:cs typeface="Arial" charset="0"/>
                <a:sym typeface="Cabin"/>
              </a:rPr>
              <a:t>Para producir algo </a:t>
            </a:r>
            <a:r>
              <a:rPr lang="es-AR" sz="3600" b="0" dirty="0">
                <a:solidFill>
                  <a:srgbClr val="FFFF00"/>
                </a:solidFill>
                <a:latin typeface="Arial" charset="0"/>
                <a:ea typeface="Arial" charset="0"/>
                <a:cs typeface="Arial" charset="0"/>
                <a:sym typeface="Cabin"/>
              </a:rPr>
              <a:t>que otros utilizarán – trabajo de programación</a:t>
            </a:r>
            <a:endParaRPr lang="es-AR" sz="3600" b="0" u="none" strike="noStrike" cap="none" dirty="0">
              <a:solidFill>
                <a:srgbClr val="FFFF00"/>
              </a:solidFill>
              <a:latin typeface="Arial" charset="0"/>
              <a:ea typeface="Arial" charset="0"/>
              <a:cs typeface="Arial" charset="0"/>
              <a:sym typeface="Cabin"/>
            </a:endParaRPr>
          </a:p>
          <a:p>
            <a:pPr marL="1041400" marR="0" lvl="1" indent="-371094" algn="l" rtl="0">
              <a:lnSpc>
                <a:spcPct val="100000"/>
              </a:lnSpc>
              <a:spcBef>
                <a:spcPts val="3500"/>
              </a:spcBef>
              <a:spcAft>
                <a:spcPts val="0"/>
              </a:spcAft>
              <a:buClr>
                <a:schemeClr val="lt1"/>
              </a:buClr>
              <a:buSzPct val="100000"/>
              <a:buFont typeface="Cabin"/>
            </a:pPr>
            <a:r>
              <a:rPr lang="es-AR" sz="3600" b="0" dirty="0">
                <a:solidFill>
                  <a:schemeClr val="lt1"/>
                </a:solidFill>
                <a:latin typeface="Arial" charset="0"/>
                <a:ea typeface="Arial" charset="0"/>
                <a:cs typeface="Arial" charset="0"/>
                <a:sym typeface="Cabin"/>
              </a:rPr>
              <a:t> </a:t>
            </a:r>
            <a:r>
              <a:rPr lang="es-AR" b="0" dirty="0">
                <a:solidFill>
                  <a:schemeClr val="lt1"/>
                </a:solidFill>
                <a:latin typeface="Arial" charset="0"/>
                <a:ea typeface="Arial" charset="0"/>
                <a:cs typeface="Arial" charset="0"/>
                <a:sym typeface="Cabin"/>
              </a:rPr>
              <a:t>Resolver un problema de rendimiento en el software Sakai</a:t>
            </a:r>
            <a:endParaRPr lang="es-AR" sz="3600" b="0" u="none" strike="noStrike" cap="none" dirty="0">
              <a:solidFill>
                <a:schemeClr val="lt1"/>
              </a:solidFill>
              <a:latin typeface="Arial" charset="0"/>
              <a:ea typeface="Arial" charset="0"/>
              <a:cs typeface="Arial" charset="0"/>
              <a:sym typeface="Cabin"/>
            </a:endParaRPr>
          </a:p>
          <a:p>
            <a:pPr marL="1041400" marR="0" lvl="1" indent="-371094" algn="l" rtl="0">
              <a:lnSpc>
                <a:spcPct val="100000"/>
              </a:lnSpc>
              <a:spcBef>
                <a:spcPts val="3500"/>
              </a:spcBef>
              <a:spcAft>
                <a:spcPts val="0"/>
              </a:spcAft>
              <a:buClr>
                <a:schemeClr val="lt1"/>
              </a:buClr>
              <a:buSzPct val="100000"/>
              <a:buFont typeface="Cabin"/>
            </a:pPr>
            <a:r>
              <a:rPr lang="es-AR" sz="3600" b="0" dirty="0">
                <a:solidFill>
                  <a:schemeClr val="lt1"/>
                </a:solidFill>
                <a:latin typeface="Arial" charset="0"/>
                <a:ea typeface="Arial" charset="0"/>
                <a:cs typeface="Arial" charset="0"/>
                <a:sym typeface="Cabin"/>
              </a:rPr>
              <a:t> Agregar un registro de visitas en un sitio web</a:t>
            </a:r>
            <a:endParaRPr lang="es-AR" sz="3600" b="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5083700" y="4085193"/>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743561" y="4196022"/>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919123" y="4176231"/>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155292" y="1148265"/>
            <a:ext cx="986892" cy="1403815"/>
          </a:xfrm>
          <a:prstGeom prst="rect">
            <a:avLst/>
          </a:prstGeom>
          <a:noFill/>
          <a:ln>
            <a:noFill/>
          </a:ln>
        </p:spPr>
      </p:pic>
      <p:sp>
        <p:nvSpPr>
          <p:cNvPr id="264" name="Shape 264"/>
          <p:cNvSpPr txBox="1"/>
          <p:nvPr/>
        </p:nvSpPr>
        <p:spPr>
          <a:xfrm>
            <a:off x="4182064" y="2963725"/>
            <a:ext cx="8254011" cy="1319374"/>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s-AR" sz="4400" b="0" i="0" u="none" strike="noStrike" cap="none" dirty="0">
                <a:solidFill>
                  <a:schemeClr val="lt1"/>
                </a:solidFill>
                <a:latin typeface="Ovo"/>
                <a:ea typeface="Ovo"/>
                <a:cs typeface="Ovo"/>
                <a:sym typeface="Ovo"/>
              </a:rPr>
              <a:t>Computadora</a:t>
            </a:r>
          </a:p>
          <a:p>
            <a:pPr marL="0" marR="0" lvl="0" indent="0" algn="ctr" rtl="0">
              <a:lnSpc>
                <a:spcPct val="100000"/>
              </a:lnSpc>
              <a:spcBef>
                <a:spcPts val="0"/>
              </a:spcBef>
              <a:spcAft>
                <a:spcPts val="0"/>
              </a:spcAft>
              <a:buClr>
                <a:schemeClr val="lt1"/>
              </a:buClr>
              <a:buSzPct val="25000"/>
              <a:buFont typeface="Ovo"/>
              <a:buNone/>
            </a:pPr>
            <a:r>
              <a:rPr lang="es-AR" sz="4400" b="0" i="0" u="none" strike="noStrike" cap="none" dirty="0">
                <a:solidFill>
                  <a:schemeClr val="lt1"/>
                </a:solidFill>
                <a:latin typeface="Ovo"/>
                <a:ea typeface="Ovo"/>
                <a:cs typeface="Ovo"/>
                <a:sym typeface="Ovo"/>
              </a:rPr>
              <a:t>Hardware + Software</a:t>
            </a:r>
          </a:p>
        </p:txBody>
      </p:sp>
      <p:sp>
        <p:nvSpPr>
          <p:cNvPr id="265" name="Shape 265"/>
          <p:cNvSpPr/>
          <p:nvPr/>
        </p:nvSpPr>
        <p:spPr>
          <a:xfrm>
            <a:off x="1005246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s-AR" sz="3800" b="0" i="0" u="none" strike="noStrike" cap="none" dirty="0">
                <a:solidFill>
                  <a:schemeClr val="lt1"/>
                </a:solidFill>
                <a:latin typeface="Ovo"/>
                <a:ea typeface="Ovo"/>
                <a:cs typeface="Ovo"/>
                <a:sym typeface="Ovo"/>
              </a:rPr>
              <a:t>Redes</a:t>
            </a:r>
          </a:p>
        </p:txBody>
      </p:sp>
      <p:sp>
        <p:nvSpPr>
          <p:cNvPr id="266" name="Shape 266"/>
          <p:cNvSpPr txBox="1"/>
          <p:nvPr/>
        </p:nvSpPr>
        <p:spPr>
          <a:xfrm>
            <a:off x="9155292" y="5237008"/>
            <a:ext cx="774898"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4437206" y="1053270"/>
            <a:ext cx="3018730" cy="1585888"/>
          </a:xfrm>
          <a:prstGeom prst="rect">
            <a:avLst/>
          </a:prstGeom>
          <a:noFill/>
          <a:ln>
            <a:noFill/>
          </a:ln>
        </p:spPr>
      </p:pic>
      <p:pic>
        <p:nvPicPr>
          <p:cNvPr id="268" name="Shape 268"/>
          <p:cNvPicPr preferRelativeResize="0"/>
          <p:nvPr/>
        </p:nvPicPr>
        <p:blipFill rotWithShape="1">
          <a:blip r:embed="rId6">
            <a:alphaModFix/>
          </a:blip>
          <a:srcRect/>
          <a:stretch/>
        </p:blipFill>
        <p:spPr>
          <a:xfrm>
            <a:off x="10559107" y="894945"/>
            <a:ext cx="1026473" cy="1905177"/>
          </a:xfrm>
          <a:prstGeom prst="rect">
            <a:avLst/>
          </a:prstGeom>
          <a:noFill/>
          <a:ln>
            <a:noFill/>
          </a:ln>
        </p:spPr>
      </p:pic>
      <p:sp>
        <p:nvSpPr>
          <p:cNvPr id="269" name="Shape 269"/>
          <p:cNvSpPr txBox="1"/>
          <p:nvPr/>
        </p:nvSpPr>
        <p:spPr>
          <a:xfrm>
            <a:off x="1262418" y="6137592"/>
            <a:ext cx="14086390" cy="2057551"/>
          </a:xfrm>
          <a:prstGeom prst="rect">
            <a:avLst/>
          </a:prstGeom>
          <a:noFill/>
          <a:ln>
            <a:noFill/>
          </a:ln>
        </p:spPr>
        <p:txBody>
          <a:bodyPr lIns="38100" tIns="38100" rIns="38100" bIns="38100" anchor="ctr" anchorCtr="0">
            <a:noAutofit/>
          </a:bodyPr>
          <a:lstStyle/>
          <a:p>
            <a:pPr marL="0" marR="0" lvl="0" indent="0" rtl="0">
              <a:lnSpc>
                <a:spcPct val="100000"/>
              </a:lnSpc>
              <a:spcBef>
                <a:spcPts val="0"/>
              </a:spcBef>
              <a:spcAft>
                <a:spcPts val="0"/>
              </a:spcAft>
              <a:buClr>
                <a:schemeClr val="lt1"/>
              </a:buClr>
              <a:buSzPct val="25000"/>
              <a:buFont typeface="Ovo"/>
              <a:buNone/>
            </a:pPr>
            <a:endParaRPr lang="es-AR" sz="2800" u="none" strike="noStrike" cap="none" dirty="0">
              <a:solidFill>
                <a:schemeClr val="lt1"/>
              </a:solidFill>
              <a:latin typeface="Arial" charset="0"/>
              <a:ea typeface="Arial" charset="0"/>
              <a:cs typeface="Arial" charset="0"/>
              <a:sym typeface="Cabin"/>
            </a:endParaRPr>
          </a:p>
          <a:p>
            <a:pPr marL="0" marR="0" lvl="0" indent="0" rtl="0">
              <a:lnSpc>
                <a:spcPct val="100000"/>
              </a:lnSpc>
              <a:spcBef>
                <a:spcPts val="0"/>
              </a:spcBef>
              <a:spcAft>
                <a:spcPts val="0"/>
              </a:spcAft>
              <a:buClr>
                <a:schemeClr val="lt1"/>
              </a:buClr>
              <a:buSzPct val="25000"/>
              <a:buFont typeface="Ovo"/>
              <a:buNone/>
            </a:pPr>
            <a:endParaRPr lang="es-AR" sz="2800" dirty="0">
              <a:solidFill>
                <a:schemeClr val="lt1"/>
              </a:solidFill>
              <a:latin typeface="Arial" charset="0"/>
              <a:ea typeface="Arial" charset="0"/>
              <a:cs typeface="Arial" charset="0"/>
              <a:sym typeface="Cabin"/>
            </a:endParaRPr>
          </a:p>
          <a:p>
            <a:pPr marL="0" marR="0" lvl="0" indent="0" rtl="0">
              <a:lnSpc>
                <a:spcPct val="100000"/>
              </a:lnSpc>
              <a:spcBef>
                <a:spcPts val="0"/>
              </a:spcBef>
              <a:spcAft>
                <a:spcPts val="0"/>
              </a:spcAft>
              <a:buClr>
                <a:schemeClr val="lt1"/>
              </a:buClr>
              <a:buSzPct val="25000"/>
              <a:buFont typeface="Ovo"/>
              <a:buNone/>
            </a:pPr>
            <a:r>
              <a:rPr lang="es-AR" sz="2800" u="none" strike="noStrike" cap="none" dirty="0">
                <a:solidFill>
                  <a:schemeClr val="lt1"/>
                </a:solidFill>
                <a:latin typeface="Arial" charset="0"/>
                <a:ea typeface="Arial" charset="0"/>
                <a:cs typeface="Arial" charset="0"/>
                <a:sym typeface="Cabin"/>
              </a:rPr>
              <a:t>Desde el punto de vista del creador del software, nosotros construimos el software. Los usuarios finales (partes interesadas/actores) son nuestros maestros. Queremos complacerlos porque, con frecuencia</a:t>
            </a:r>
            <a:r>
              <a:rPr lang="es-AR" sz="2800" dirty="0">
                <a:solidFill>
                  <a:schemeClr val="lt1"/>
                </a:solidFill>
                <a:latin typeface="Arial" charset="0"/>
                <a:ea typeface="Arial" charset="0"/>
                <a:cs typeface="Arial" charset="0"/>
                <a:sym typeface="Cabin"/>
              </a:rPr>
              <a:t>, nos pagan si están conformes con el trabajo. Sin embargo, los datos, la información y las redes son un problema que tenemos que resolver nosotros por ellos. El hardware y el software son nuestros amigos, y nuestros aliados, en esta misión.  </a:t>
            </a:r>
            <a:endParaRPr lang="es-AR" sz="2800" u="none" strike="noStrike" cap="none" dirty="0">
              <a:solidFill>
                <a:schemeClr val="lt1"/>
              </a:solidFill>
              <a:latin typeface="Arial" charset="0"/>
              <a:ea typeface="Arial" charset="0"/>
              <a:cs typeface="Arial" charset="0"/>
              <a:sym typeface="Cabin"/>
            </a:endParaRPr>
          </a:p>
          <a:p>
            <a:pPr marL="0" marR="0" lvl="0" indent="0" rtl="0">
              <a:lnSpc>
                <a:spcPct val="100000"/>
              </a:lnSpc>
              <a:spcBef>
                <a:spcPts val="0"/>
              </a:spcBef>
              <a:spcAft>
                <a:spcPts val="0"/>
              </a:spcAft>
              <a:buClr>
                <a:schemeClr val="lt1"/>
              </a:buClr>
              <a:buSzPct val="25000"/>
              <a:buFont typeface="Ovo"/>
              <a:buNone/>
            </a:pPr>
            <a:endParaRPr lang="es-AR" sz="2800" u="none" strike="noStrike" cap="none" dirty="0">
              <a:solidFill>
                <a:schemeClr val="lt1"/>
              </a:solidFill>
              <a:latin typeface="Arial" charset="0"/>
              <a:ea typeface="Arial" charset="0"/>
              <a:cs typeface="Arial" charset="0"/>
              <a:sym typeface="Cabin"/>
            </a:endParaRPr>
          </a:p>
        </p:txBody>
      </p:sp>
      <p:sp>
        <p:nvSpPr>
          <p:cNvPr id="270" name="Shape 270"/>
          <p:cNvSpPr/>
          <p:nvPr/>
        </p:nvSpPr>
        <p:spPr>
          <a:xfrm>
            <a:off x="6429504" y="4843856"/>
            <a:ext cx="2667232"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s-AR" sz="3800" b="0" i="0" u="none" strike="noStrike" cap="none" dirty="0">
                <a:solidFill>
                  <a:schemeClr val="lt1"/>
                </a:solidFill>
                <a:latin typeface="Ovo"/>
                <a:ea typeface="Ovo"/>
                <a:cs typeface="Ovo"/>
                <a:sym typeface="Ovo"/>
              </a:rPr>
              <a:t>Información</a:t>
            </a:r>
          </a:p>
        </p:txBody>
      </p:sp>
      <p:sp>
        <p:nvSpPr>
          <p:cNvPr id="271" name="Shape 271"/>
          <p:cNvSpPr/>
          <p:nvPr/>
        </p:nvSpPr>
        <p:spPr>
          <a:xfrm>
            <a:off x="3540848" y="4843856"/>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s-AR" sz="3800" b="0" i="0" u="none" strike="noStrike" cap="none" dirty="0">
                <a:solidFill>
                  <a:schemeClr val="lt1"/>
                </a:solidFill>
                <a:latin typeface="Ovo"/>
                <a:ea typeface="Ovo"/>
                <a:cs typeface="Ovo"/>
                <a:sym typeface="Ovo"/>
              </a:rPr>
              <a:t>Datos</a:t>
            </a:r>
          </a:p>
        </p:txBody>
      </p:sp>
      <p:sp>
        <p:nvSpPr>
          <p:cNvPr id="272" name="Shape 272"/>
          <p:cNvSpPr txBox="1"/>
          <p:nvPr/>
        </p:nvSpPr>
        <p:spPr>
          <a:xfrm>
            <a:off x="7489171" y="1639073"/>
            <a:ext cx="1699355"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800" u="none" strike="noStrike" cap="none" dirty="0">
                <a:solidFill>
                  <a:schemeClr val="lt1"/>
                </a:solidFill>
                <a:latin typeface="Arial" charset="0"/>
                <a:ea typeface="Arial" charset="0"/>
                <a:cs typeface="Arial" charset="0"/>
                <a:sym typeface="Cabin"/>
              </a:rPr>
              <a:t>Usuario</a:t>
            </a:r>
          </a:p>
        </p:txBody>
      </p:sp>
      <p:pic>
        <p:nvPicPr>
          <p:cNvPr id="274" name="Shape 274"/>
          <p:cNvPicPr preferRelativeResize="0"/>
          <p:nvPr/>
        </p:nvPicPr>
        <p:blipFill rotWithShape="1">
          <a:blip r:embed="rId3">
            <a:alphaModFix/>
          </a:blip>
          <a:srcRect/>
          <a:stretch/>
        </p:blipFill>
        <p:spPr>
          <a:xfrm>
            <a:off x="11168657" y="3352940"/>
            <a:ext cx="379980" cy="540943"/>
          </a:xfrm>
          <a:prstGeom prst="rect">
            <a:avLst/>
          </a:prstGeom>
          <a:noFill/>
          <a:ln>
            <a:noFill/>
          </a:ln>
        </p:spPr>
      </p:pic>
      <p:sp>
        <p:nvSpPr>
          <p:cNvPr id="275" name="Shape 275"/>
          <p:cNvSpPr txBox="1"/>
          <p:nvPr/>
        </p:nvSpPr>
        <p:spPr>
          <a:xfrm>
            <a:off x="12577050" y="3348982"/>
            <a:ext cx="3125907"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800" u="none" strike="noStrike" cap="none" dirty="0">
                <a:solidFill>
                  <a:schemeClr val="lt1"/>
                </a:solidFill>
                <a:latin typeface="Arial" charset="0"/>
                <a:ea typeface="Arial" charset="0"/>
                <a:cs typeface="Arial" charset="0"/>
                <a:sym typeface="Cabin"/>
              </a:rPr>
              <a:t>Programador</a:t>
            </a:r>
          </a:p>
        </p:txBody>
      </p:sp>
      <p:cxnSp>
        <p:nvCxnSpPr>
          <p:cNvPr id="276" name="Shape 276"/>
          <p:cNvCxnSpPr/>
          <p:nvPr/>
        </p:nvCxnSpPr>
        <p:spPr>
          <a:xfrm rot="10800000">
            <a:off x="10024759" y="2479513"/>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AR" sz="6000" dirty="0">
                <a:solidFill>
                  <a:srgbClr val="FFFF00"/>
                </a:solidFill>
                <a:latin typeface="Arial" charset="0"/>
                <a:ea typeface="Arial" charset="0"/>
                <a:cs typeface="Arial" charset="0"/>
                <a:sym typeface="Cabin"/>
              </a:rPr>
              <a:t>¿Qué es un código? ¿Un Software? ¿Y un Programa</a:t>
            </a:r>
            <a:r>
              <a:rPr lang="es-AR" sz="6000" u="none" strike="noStrike" cap="none" dirty="0">
                <a:solidFill>
                  <a:srgbClr val="FFFF00"/>
                </a:solidFill>
                <a:latin typeface="Arial" charset="0"/>
                <a:ea typeface="Arial" charset="0"/>
                <a:cs typeface="Arial" charset="0"/>
                <a:sym typeface="Cabin"/>
              </a:rPr>
              <a:t>?</a:t>
            </a:r>
          </a:p>
        </p:txBody>
      </p:sp>
      <p:sp>
        <p:nvSpPr>
          <p:cNvPr id="288" name="Shape 288"/>
          <p:cNvSpPr txBox="1">
            <a:spLocks noGrp="1"/>
          </p:cNvSpPr>
          <p:nvPr>
            <p:ph idx="1"/>
          </p:nvPr>
        </p:nvSpPr>
        <p:spPr>
          <a:xfrm>
            <a:off x="320790" y="1638448"/>
            <a:ext cx="15033350" cy="5902068"/>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s-AR" sz="3200" b="0" u="none" strike="noStrike" cap="none" dirty="0">
                <a:solidFill>
                  <a:srgbClr val="FFFF00"/>
                </a:solidFill>
                <a:latin typeface="Arial" charset="0"/>
                <a:ea typeface="Arial" charset="0"/>
                <a:cs typeface="Arial" charset="0"/>
                <a:sym typeface="Cabin"/>
              </a:rPr>
              <a:t>Una secuencia de instrucciones guardadas</a:t>
            </a:r>
          </a:p>
          <a:p>
            <a:pPr marL="1041400" marR="0" lvl="1" indent="-345694" algn="l" rtl="0">
              <a:lnSpc>
                <a:spcPct val="100000"/>
              </a:lnSpc>
              <a:spcBef>
                <a:spcPts val="3500"/>
              </a:spcBef>
              <a:spcAft>
                <a:spcPts val="0"/>
              </a:spcAft>
              <a:buClr>
                <a:schemeClr val="lt1"/>
              </a:buClr>
              <a:buSzPct val="100000"/>
              <a:buFont typeface="Cabin"/>
            </a:pPr>
            <a:r>
              <a:rPr lang="es-AR" sz="3200" b="0" u="none" strike="noStrike" cap="none" dirty="0">
                <a:solidFill>
                  <a:schemeClr val="lt1"/>
                </a:solidFill>
                <a:latin typeface="Arial" charset="0"/>
                <a:ea typeface="Arial" charset="0"/>
                <a:cs typeface="Arial" charset="0"/>
                <a:sym typeface="Cabin"/>
              </a:rPr>
              <a:t>Es una pequeña parte de nuestra inteligencia en la computadora</a:t>
            </a:r>
          </a:p>
          <a:p>
            <a:pPr marL="1041400" marR="0" lvl="1" indent="-345694" algn="l" rtl="0">
              <a:lnSpc>
                <a:spcPct val="100000"/>
              </a:lnSpc>
              <a:spcBef>
                <a:spcPts val="3500"/>
              </a:spcBef>
              <a:spcAft>
                <a:spcPts val="0"/>
              </a:spcAft>
              <a:buClr>
                <a:schemeClr val="lt1"/>
              </a:buClr>
              <a:buSzPct val="100000"/>
              <a:buFont typeface="Cabin"/>
            </a:pPr>
            <a:r>
              <a:rPr lang="es-AR" sz="3200" b="0" u="none" strike="noStrike" cap="none" dirty="0">
                <a:solidFill>
                  <a:schemeClr val="lt1"/>
                </a:solidFill>
                <a:latin typeface="Arial" charset="0"/>
                <a:ea typeface="Arial" charset="0"/>
                <a:cs typeface="Arial" charset="0"/>
                <a:sym typeface="Cabin"/>
              </a:rPr>
              <a:t>Resolvemos algo, lo codificamos y se lo damos a otro para que ahorre tiempo y energía tratando de resolverlo </a:t>
            </a:r>
          </a:p>
          <a:p>
            <a:pPr marL="749300" marR="0" lvl="0" indent="-345694" algn="l" rtl="0">
              <a:lnSpc>
                <a:spcPct val="100000"/>
              </a:lnSpc>
              <a:spcBef>
                <a:spcPts val="3500"/>
              </a:spcBef>
              <a:spcAft>
                <a:spcPts val="0"/>
              </a:spcAft>
              <a:buClr>
                <a:schemeClr val="lt1"/>
              </a:buClr>
              <a:buSzPct val="100000"/>
              <a:buFont typeface="Cabin"/>
              <a:buChar char="•"/>
            </a:pPr>
            <a:r>
              <a:rPr lang="es-AR" sz="3200" b="0" u="none" strike="noStrike" cap="none" dirty="0">
                <a:solidFill>
                  <a:srgbClr val="FFFF00"/>
                </a:solidFill>
                <a:latin typeface="Arial" charset="0"/>
                <a:ea typeface="Arial" charset="0"/>
                <a:cs typeface="Arial" charset="0"/>
                <a:sym typeface="Cabin"/>
              </a:rPr>
              <a:t>Una obra de arte creativo,</a:t>
            </a:r>
            <a:r>
              <a:rPr lang="es-AR" sz="3200" b="0" u="none" strike="noStrike" cap="none" dirty="0">
                <a:solidFill>
                  <a:schemeClr val="lt1"/>
                </a:solidFill>
                <a:latin typeface="Arial" charset="0"/>
                <a:ea typeface="Arial" charset="0"/>
                <a:cs typeface="Arial" charset="0"/>
                <a:sym typeface="Cabin"/>
              </a:rPr>
              <a:t> en especial cuando hacemos un buen trabajo con la experiencia del usuario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a:solidFill>
                  <a:srgbClr val="FFFF00"/>
                </a:solidFill>
                <a:latin typeface="Arial" charset="0"/>
                <a:ea typeface="Arial" charset="0"/>
                <a:cs typeface="Arial" charset="0"/>
                <a:sym typeface="Cabin"/>
              </a:rPr>
              <a:t>Programas para Humanos...</a:t>
            </a:r>
          </a:p>
        </p:txBody>
      </p:sp>
      <p:sp>
        <p:nvSpPr>
          <p:cNvPr id="294"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3"/>
              </a:rPr>
              <a:t>https://www.youtube.com/watch?v=gwWRjvwlLKg</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AR" sz="7600" u="none" strike="noStrike" cap="none" dirty="0">
                <a:solidFill>
                  <a:srgbClr val="FFFF00"/>
                </a:solidFill>
                <a:latin typeface="Arial" charset="0"/>
                <a:ea typeface="Arial" charset="0"/>
                <a:cs typeface="Arial" charset="0"/>
                <a:sym typeface="Cabin"/>
              </a:rPr>
              <a:t>Programas para Humanos...</a:t>
            </a:r>
          </a:p>
        </p:txBody>
      </p:sp>
      <p:sp>
        <p:nvSpPr>
          <p:cNvPr id="301" name="Shape 301"/>
          <p:cNvSpPr txBox="1"/>
          <p:nvPr/>
        </p:nvSpPr>
        <p:spPr>
          <a:xfrm>
            <a:off x="1125536" y="1942145"/>
            <a:ext cx="6460119"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2400" u="none" strike="noStrike" cap="none" dirty="0">
                <a:solidFill>
                  <a:schemeClr val="lt1"/>
                </a:solidFill>
                <a:latin typeface="Arial" charset="0"/>
                <a:ea typeface="Arial" charset="0"/>
                <a:cs typeface="Arial" charset="0"/>
                <a:sym typeface="Cabin"/>
              </a:rPr>
              <a:t>Mientras suena la música:</a:t>
            </a:r>
          </a:p>
          <a:p>
            <a:pPr marL="685800" marR="0" lvl="2" indent="0" algn="l" rtl="0">
              <a:lnSpc>
                <a:spcPct val="100000"/>
              </a:lnSpc>
              <a:spcBef>
                <a:spcPts val="0"/>
              </a:spcBef>
              <a:spcAft>
                <a:spcPts val="0"/>
              </a:spcAft>
              <a:buClr>
                <a:schemeClr val="lt1"/>
              </a:buClr>
              <a:buSzPct val="25000"/>
              <a:buFont typeface="Cabin"/>
              <a:buNone/>
            </a:pPr>
            <a:r>
              <a:rPr lang="es-AR" sz="2400" u="none" strike="noStrike" cap="none" dirty="0">
                <a:solidFill>
                  <a:schemeClr val="lt1"/>
                </a:solidFill>
                <a:latin typeface="Arial" charset="0"/>
                <a:ea typeface="Arial" charset="0"/>
                <a:cs typeface="Arial" charset="0"/>
                <a:sym typeface="Cabin"/>
              </a:rPr>
              <a:t>Mano izquierda haci</a:t>
            </a:r>
            <a:r>
              <a:rPr lang="es-AR" sz="2400" dirty="0">
                <a:solidFill>
                  <a:schemeClr val="lt1"/>
                </a:solidFill>
                <a:latin typeface="Arial" charset="0"/>
                <a:ea typeface="Arial" charset="0"/>
                <a:cs typeface="Arial" charset="0"/>
                <a:sym typeface="Cabin"/>
              </a:rPr>
              <a:t>a adelante</a:t>
            </a:r>
            <a:endParaRPr lang="es-AR" sz="2400" u="none" strike="noStrike" cap="none" dirty="0">
              <a:solidFill>
                <a:schemeClr val="lt1"/>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s-AR" sz="2400" u="none" strike="noStrike" cap="none" dirty="0">
                <a:solidFill>
                  <a:schemeClr val="lt1"/>
                </a:solidFill>
                <a:latin typeface="Arial" charset="0"/>
                <a:ea typeface="Arial" charset="0"/>
                <a:cs typeface="Arial" charset="0"/>
                <a:sym typeface="Cabin"/>
              </a:rPr>
              <a:t>Mazo derecha hacia adelante</a:t>
            </a:r>
          </a:p>
          <a:p>
            <a:pPr marL="685800" marR="0" lvl="2" indent="0" algn="l" rtl="0">
              <a:lnSpc>
                <a:spcPct val="100000"/>
              </a:lnSpc>
              <a:spcBef>
                <a:spcPts val="0"/>
              </a:spcBef>
              <a:spcAft>
                <a:spcPts val="0"/>
              </a:spcAft>
              <a:buClr>
                <a:schemeClr val="lt1"/>
              </a:buClr>
              <a:buSzPct val="25000"/>
              <a:buFont typeface="Cabin"/>
              <a:buNone/>
            </a:pPr>
            <a:r>
              <a:rPr lang="es-AR" sz="2400" u="none" strike="noStrike" cap="none" dirty="0">
                <a:solidFill>
                  <a:schemeClr val="lt1"/>
                </a:solidFill>
                <a:latin typeface="Arial" charset="0"/>
                <a:ea typeface="Arial" charset="0"/>
                <a:cs typeface="Arial" charset="0"/>
                <a:sym typeface="Cabin"/>
              </a:rPr>
              <a:t>Mano izquierda hacia atrás</a:t>
            </a:r>
          </a:p>
          <a:p>
            <a:pPr marL="685800" lvl="2">
              <a:buClr>
                <a:schemeClr val="lt1"/>
              </a:buClr>
              <a:buSzPct val="25000"/>
            </a:pPr>
            <a:r>
              <a:rPr lang="es-AR" sz="2400" dirty="0">
                <a:solidFill>
                  <a:schemeClr val="lt1"/>
                </a:solidFill>
                <a:latin typeface="Arial" charset="0"/>
                <a:ea typeface="Arial" charset="0"/>
                <a:cs typeface="Arial" charset="0"/>
                <a:sym typeface="Cabin"/>
              </a:rPr>
              <a:t>Mano derecha hacia atrás </a:t>
            </a:r>
          </a:p>
          <a:p>
            <a:pPr marL="685800" lvl="2">
              <a:buClr>
                <a:schemeClr val="lt1"/>
              </a:buClr>
              <a:buSzPct val="25000"/>
            </a:pPr>
            <a:r>
              <a:rPr lang="es-AR" sz="2400" dirty="0">
                <a:solidFill>
                  <a:schemeClr val="lt1"/>
                </a:solidFill>
                <a:latin typeface="Arial" charset="0"/>
                <a:ea typeface="Arial" charset="0"/>
                <a:cs typeface="Arial" charset="0"/>
                <a:sym typeface="Cabin"/>
              </a:rPr>
              <a:t>Mano izquierda a hombro derecho</a:t>
            </a:r>
          </a:p>
          <a:p>
            <a:pPr marL="685800" lvl="2">
              <a:buClr>
                <a:schemeClr val="lt1"/>
              </a:buClr>
              <a:buSzPct val="25000"/>
            </a:pPr>
            <a:r>
              <a:rPr lang="es-AR" sz="2400" dirty="0">
                <a:solidFill>
                  <a:schemeClr val="lt1"/>
                </a:solidFill>
                <a:latin typeface="Arial" charset="0"/>
                <a:ea typeface="Arial" charset="0"/>
                <a:cs typeface="Arial" charset="0"/>
                <a:sym typeface="Cabin"/>
              </a:rPr>
              <a:t>Mano derecha a hombro izquierdo</a:t>
            </a:r>
          </a:p>
          <a:p>
            <a:pPr marL="685800" lvl="2">
              <a:buClr>
                <a:schemeClr val="lt1"/>
              </a:buClr>
              <a:buSzPct val="25000"/>
            </a:pPr>
            <a:r>
              <a:rPr lang="es-AR" sz="2400" dirty="0">
                <a:solidFill>
                  <a:schemeClr val="lt1"/>
                </a:solidFill>
                <a:latin typeface="Arial" charset="0"/>
                <a:ea typeface="Arial" charset="0"/>
                <a:cs typeface="Arial" charset="0"/>
                <a:sym typeface="Cabin"/>
              </a:rPr>
              <a:t>Mano izquierda a la nuca</a:t>
            </a:r>
          </a:p>
          <a:p>
            <a:pPr marL="685800" lvl="2">
              <a:buClr>
                <a:schemeClr val="lt1"/>
              </a:buClr>
              <a:buSzPct val="25000"/>
            </a:pPr>
            <a:r>
              <a:rPr lang="es-AR" sz="2400" dirty="0">
                <a:solidFill>
                  <a:schemeClr val="lt1"/>
                </a:solidFill>
                <a:latin typeface="Arial" charset="0"/>
                <a:ea typeface="Arial" charset="0"/>
                <a:cs typeface="Arial" charset="0"/>
                <a:sym typeface="Cabin"/>
              </a:rPr>
              <a:t>Manta derecha a la nuca</a:t>
            </a:r>
          </a:p>
          <a:p>
            <a:pPr marL="685800" lvl="2">
              <a:buClr>
                <a:schemeClr val="lt1"/>
              </a:buClr>
              <a:buSzPct val="25000"/>
            </a:pPr>
            <a:r>
              <a:rPr lang="es-AR" sz="2400" dirty="0">
                <a:solidFill>
                  <a:schemeClr val="lt1"/>
                </a:solidFill>
                <a:latin typeface="Arial" charset="0"/>
                <a:ea typeface="Arial" charset="0"/>
                <a:cs typeface="Arial" charset="0"/>
                <a:sym typeface="Cabin"/>
              </a:rPr>
              <a:t>Mano izquierda a caldera derecha</a:t>
            </a:r>
          </a:p>
          <a:p>
            <a:pPr marL="685800" lvl="2">
              <a:buClr>
                <a:schemeClr val="lt1"/>
              </a:buClr>
              <a:buSzPct val="25000"/>
            </a:pPr>
            <a:r>
              <a:rPr lang="es-AR" sz="2400" dirty="0">
                <a:solidFill>
                  <a:schemeClr val="lt1"/>
                </a:solidFill>
                <a:latin typeface="Arial" charset="0"/>
                <a:ea typeface="Arial" charset="0"/>
                <a:cs typeface="Arial" charset="0"/>
                <a:sym typeface="Cabin"/>
              </a:rPr>
              <a:t>Mano derecha a caldera izquierda</a:t>
            </a:r>
          </a:p>
          <a:p>
            <a:pPr marL="685800" lvl="2">
              <a:buClr>
                <a:schemeClr val="lt1"/>
              </a:buClr>
              <a:buSzPct val="25000"/>
            </a:pPr>
            <a:r>
              <a:rPr lang="es-AR" sz="2400" dirty="0">
                <a:solidFill>
                  <a:schemeClr val="lt1"/>
                </a:solidFill>
                <a:latin typeface="Arial" charset="0"/>
                <a:ea typeface="Arial" charset="0"/>
                <a:cs typeface="Arial" charset="0"/>
                <a:sym typeface="Cabin"/>
              </a:rPr>
              <a:t>Mano izquierda a nalgas izquierdas</a:t>
            </a:r>
            <a:endParaRPr lang="es-AR" sz="2400" dirty="0">
              <a:solidFill>
                <a:srgbClr val="FF0000"/>
              </a:solidFill>
              <a:latin typeface="Arial" charset="0"/>
              <a:ea typeface="Arial" charset="0"/>
              <a:cs typeface="Arial" charset="0"/>
              <a:sym typeface="Cabin"/>
            </a:endParaRPr>
          </a:p>
          <a:p>
            <a:pPr marL="685800" lvl="2">
              <a:buClr>
                <a:schemeClr val="lt1"/>
              </a:buClr>
              <a:buSzPct val="25000"/>
            </a:pPr>
            <a:r>
              <a:rPr lang="es-AR" sz="2400" dirty="0">
                <a:solidFill>
                  <a:schemeClr val="lt1"/>
                </a:solidFill>
                <a:latin typeface="Arial" charset="0"/>
                <a:ea typeface="Arial" charset="0"/>
                <a:cs typeface="Arial" charset="0"/>
                <a:sym typeface="Cabin"/>
              </a:rPr>
              <a:t>Mano derecha a nalgas derechas</a:t>
            </a:r>
            <a:endParaRPr lang="es-AR" sz="2400" dirty="0">
              <a:solidFill>
                <a:srgbClr val="FF0000"/>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s-AR" sz="2400" u="none" strike="noStrike" cap="none" dirty="0">
                <a:solidFill>
                  <a:schemeClr val="bg1"/>
                </a:solidFill>
                <a:latin typeface="Arial" charset="0"/>
                <a:ea typeface="Arial" charset="0"/>
                <a:cs typeface="Arial" charset="0"/>
                <a:sym typeface="Cabin"/>
              </a:rPr>
              <a:t>Meneo</a:t>
            </a:r>
          </a:p>
          <a:p>
            <a:pPr marL="685800" lvl="2">
              <a:buClr>
                <a:schemeClr val="lt1"/>
              </a:buClr>
              <a:buSzPct val="25000"/>
            </a:pPr>
            <a:r>
              <a:rPr lang="es-AR" sz="2400" dirty="0">
                <a:solidFill>
                  <a:schemeClr val="bg1"/>
                </a:solidFill>
                <a:latin typeface="Arial" charset="0"/>
                <a:ea typeface="Arial" charset="0"/>
                <a:cs typeface="Arial" charset="0"/>
                <a:sym typeface="Cabin"/>
              </a:rPr>
              <a:t>Meneo</a:t>
            </a:r>
          </a:p>
          <a:p>
            <a:pPr marL="685800" marR="0" lvl="2" indent="0" algn="l" rtl="0">
              <a:lnSpc>
                <a:spcPct val="100000"/>
              </a:lnSpc>
              <a:spcBef>
                <a:spcPts val="0"/>
              </a:spcBef>
              <a:spcAft>
                <a:spcPts val="0"/>
              </a:spcAft>
              <a:buClr>
                <a:schemeClr val="lt1"/>
              </a:buClr>
              <a:buSzPct val="25000"/>
              <a:buFont typeface="Cabin"/>
              <a:buNone/>
            </a:pPr>
            <a:r>
              <a:rPr lang="es-AR" sz="2400" u="none" strike="noStrike" cap="none" dirty="0">
                <a:solidFill>
                  <a:schemeClr val="lt1"/>
                </a:solidFill>
                <a:latin typeface="Arial" charset="0"/>
                <a:ea typeface="Arial" charset="0"/>
                <a:cs typeface="Arial" charset="0"/>
                <a:sym typeface="Cabin"/>
              </a:rPr>
              <a:t>Salto</a:t>
            </a: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https://www.youtube.com/watch?v=gwWRjvwlLKg</a:t>
            </a:r>
          </a:p>
        </p:txBody>
      </p:sp>
    </p:spTree>
  </p:cSld>
  <p:clrMapOvr>
    <a:masterClrMapping/>
  </p:clrMapOvr>
</p:sld>
</file>

<file path=ppt/theme/theme1.xml><?xml version="1.0" encoding="utf-8"?>
<a:theme xmlns:a="http://schemas.openxmlformats.org/drawingml/2006/main" name="071215_powerpoint_template_b">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071215_powerpoint_template_b.thmx</Template>
  <TotalTime>683</TotalTime>
  <Words>2725</Words>
  <Application>Microsoft Office PowerPoint</Application>
  <PresentationFormat>Custom</PresentationFormat>
  <Paragraphs>384</Paragraphs>
  <Slides>45</Slides>
  <Notes>45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Cabin</vt:lpstr>
      <vt:lpstr>Courier</vt:lpstr>
      <vt:lpstr>Courier New</vt:lpstr>
      <vt:lpstr>Gill Sans SemiBold</vt:lpstr>
      <vt:lpstr>Lucida Grande</vt:lpstr>
      <vt:lpstr>Ovo</vt:lpstr>
      <vt:lpstr>071215_powerpoint_template_b</vt:lpstr>
      <vt:lpstr>¿Por qué programar?</vt:lpstr>
      <vt:lpstr>Las computadoras quieren ser útiles...</vt:lpstr>
      <vt:lpstr>Los programadores anticipan necesidades</vt:lpstr>
      <vt:lpstr>Usuarios vs. Programadores</vt:lpstr>
      <vt:lpstr>¿Por qué ser un programador?</vt:lpstr>
      <vt:lpstr>PowerPoint Presentation</vt:lpstr>
      <vt:lpstr>¿Qué es un código? ¿Un Software? ¿Y un Programa?</vt:lpstr>
      <vt:lpstr>Programas para Humanos...</vt:lpstr>
      <vt:lpstr>Programas para Humanos...</vt:lpstr>
      <vt:lpstr>Programas para Humanos...</vt:lpstr>
      <vt:lpstr>Programas para Humanos...</vt:lpstr>
      <vt:lpstr>Programas para Python...</vt:lpstr>
      <vt:lpstr>Programas para Python...</vt:lpstr>
      <vt:lpstr>PowerPoint Presentation</vt:lpstr>
      <vt:lpstr>Arquitectura del Hardware</vt:lpstr>
      <vt:lpstr>PowerPoint Presentation</vt:lpstr>
      <vt:lpstr>PowerPoint Presentation</vt:lpstr>
      <vt:lpstr>Definiciones</vt:lpstr>
      <vt:lpstr>PowerPoint Presentation</vt:lpstr>
      <vt:lpstr>PowerPoint Presentation</vt:lpstr>
      <vt:lpstr>CPU muy caliente</vt:lpstr>
      <vt:lpstr>Disco duro en acción</vt:lpstr>
      <vt:lpstr>Python como Lenguaje</vt:lpstr>
      <vt:lpstr>PowerPoint Presentation</vt:lpstr>
      <vt:lpstr>PowerPoint Presentation</vt:lpstr>
      <vt:lpstr>Aprendizaje Inicial: Errores de Sintaxis</vt:lpstr>
      <vt:lpstr>Hablemos con Python</vt:lpstr>
      <vt:lpstr>PowerPoint Presentation</vt:lpstr>
      <vt:lpstr>PowerPoint Presentation</vt:lpstr>
      <vt:lpstr>¿Qué decimos?</vt:lpstr>
      <vt:lpstr>Elementos de Python</vt:lpstr>
      <vt:lpstr>PowerPoint Presentation</vt:lpstr>
      <vt:lpstr>Palabras Reservadas</vt:lpstr>
      <vt:lpstr>Sentencias o Líneas</vt:lpstr>
      <vt:lpstr>Programación de Párrafos</vt:lpstr>
      <vt:lpstr>Scripts de Python</vt:lpstr>
      <vt:lpstr>Interactivo versus Script</vt:lpstr>
      <vt:lpstr>Pasos del Programa o Flujo del Programa</vt:lpstr>
      <vt:lpstr>Pasos Secuenciales</vt:lpstr>
      <vt:lpstr>Pasos Condicionales</vt:lpstr>
      <vt:lpstr>Pasos Repetidos</vt:lpstr>
      <vt:lpstr>PowerPoint Presentation</vt:lpstr>
      <vt:lpstr>PowerPoint Presentation</vt:lpstr>
      <vt:lpstr>Síntesis</vt:lpstr>
      <vt:lpstr>Agradecimientos / Colaboraciones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dc:creator>Julia</dc:creator>
  <cp:lastModifiedBy>Juan Carlos Pérez Castellanos</cp:lastModifiedBy>
  <cp:revision>119</cp:revision>
  <dcterms:modified xsi:type="dcterms:W3CDTF">2020-05-02T18:33:36Z</dcterms:modified>
</cp:coreProperties>
</file>