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47"/>
  </p:notesMasterIdLst>
  <p:handoutMasterIdLst>
    <p:handoutMasterId r:id="rId48"/>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4F"/>
    <a:srgbClr val="29324D"/>
    <a:srgbClr val="214C61"/>
    <a:srgbClr val="224260"/>
    <a:srgbClr val="1D3953"/>
    <a:srgbClr val="1B354D"/>
    <a:srgbClr val="222252"/>
    <a:srgbClr val="2A276F"/>
    <a:srgbClr val="23205A"/>
    <a:srgbClr val="282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8" autoAdjust="0"/>
    <p:restoredTop sz="88686" autoAdjust="0"/>
  </p:normalViewPr>
  <p:slideViewPr>
    <p:cSldViewPr snapToGrid="0" snapToObjects="1">
      <p:cViewPr>
        <p:scale>
          <a:sx n="50" d="100"/>
          <a:sy n="50" d="100"/>
        </p:scale>
        <p:origin x="1096" y="408"/>
      </p:cViewPr>
      <p:guideLst>
        <p:guide orient="horz" pos="2880"/>
        <p:guide pos="512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6" d="100"/>
          <a:sy n="56" d="100"/>
        </p:scale>
        <p:origin x="-258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7D4D26-05B3-8743-A36E-6FB2BBD397D1}" type="datetimeFigureOut">
              <a:rPr lang="en-US" smtClean="0"/>
              <a:t>7/5/19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79216C-DD1F-D149-A005-CBD374B1CD31}" type="slidenum">
              <a:rPr lang="en-US" smtClean="0"/>
              <a:t>‹#›</a:t>
            </a:fld>
            <a:endParaRPr lang="en-US" dirty="0"/>
          </a:p>
        </p:txBody>
      </p:sp>
    </p:spTree>
    <p:extLst>
      <p:ext uri="{BB962C8B-B14F-4D97-AF65-F5344CB8AC3E}">
        <p14:creationId xmlns:p14="http://schemas.microsoft.com/office/powerpoint/2010/main" val="25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dirty="0"/>
          </a:p>
          <a:p>
            <a:pPr lvl="1">
              <a:spcBef>
                <a:spcPts val="0"/>
              </a:spcBef>
            </a:pPr>
            <a:endParaRPr dirty="0"/>
          </a:p>
          <a:p>
            <a:pPr lvl="2">
              <a:spcBef>
                <a:spcPts val="0"/>
              </a:spcBef>
            </a:pPr>
            <a:endParaRPr dirty="0"/>
          </a:p>
          <a:p>
            <a:pPr lvl="3">
              <a:spcBef>
                <a:spcPts val="0"/>
              </a:spcBef>
            </a:pPr>
            <a:endParaRPr dirty="0"/>
          </a:p>
          <a:p>
            <a:pPr lvl="4">
              <a:spcBef>
                <a:spcPts val="0"/>
              </a:spcBef>
            </a:pPr>
            <a:endParaRPr dirty="0"/>
          </a:p>
          <a:p>
            <a:pPr lvl="5">
              <a:spcBef>
                <a:spcPts val="0"/>
              </a:spcBef>
            </a:pPr>
            <a:endParaRPr dirty="0"/>
          </a:p>
          <a:p>
            <a:pPr lvl="6">
              <a:spcBef>
                <a:spcPts val="0"/>
              </a:spcBef>
            </a:pPr>
            <a:endParaRPr dirty="0"/>
          </a:p>
          <a:p>
            <a:pPr lvl="7">
              <a:spcBef>
                <a:spcPts val="0"/>
              </a:spcBef>
            </a:pPr>
            <a:endParaRPr dirty="0"/>
          </a:p>
          <a:p>
            <a:pPr lvl="8">
              <a:spcBef>
                <a:spcPts val="0"/>
              </a:spcBef>
            </a:pPr>
            <a:endParaRPr dirty="0"/>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Nota de Chuck.</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 página de agradecimientos al final. </a:t>
            </a:r>
            <a:endParaRPr lang="es-ES" sz="1200" kern="1200" dirty="0" smtClean="0">
              <a:solidFill>
                <a:schemeClr val="tx1"/>
              </a:solidFill>
              <a:latin typeface="+mn-lt"/>
              <a:ea typeface="+mn-ea"/>
              <a:cs typeface="+mn-cs"/>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275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433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503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79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55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3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2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148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352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20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97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67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3829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5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282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94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710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911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77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864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310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987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31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61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245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318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806390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6795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566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05189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smtClean="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smtClean="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smtClean="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smtClean="0">
                <a:solidFill>
                  <a:srgbClr val="FFFFFF"/>
                </a:solidFill>
                <a:effectLst>
                  <a:outerShdw blurRad="50800" dist="38100" dir="2700000" algn="tl" rotWithShape="0">
                    <a:prstClr val="black">
                      <a:alpha val="40000"/>
                    </a:prstClr>
                  </a:outerShdw>
                </a:effectLst>
              </a:rPr>
              <a:t>EVERYBODY</a:t>
            </a:r>
            <a:endParaRPr lang="en-US" sz="1100" dirty="0" smtClean="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985538934"/>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06"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4.png"/><Relationship Id="rId5" Type="http://schemas.openxmlformats.org/officeDocument/2006/relationships/image" Target="../media/image4.jp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www.youtube.com/watch?v=9eMWG3fwiEU" TargetMode="Externa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jpg"/><Relationship Id="rId6"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dirty="0" smtClean="0">
                <a:solidFill>
                  <a:srgbClr val="FFFF00"/>
                </a:solidFill>
                <a:latin typeface="Arial" charset="0"/>
                <a:ea typeface="Arial" charset="0"/>
                <a:cs typeface="Arial" charset="0"/>
                <a:sym typeface="Cabin"/>
              </a:rPr>
              <a:t>¿Por qué programar?</a:t>
            </a:r>
            <a:endParaRPr lang="es-AR" sz="7600" dirty="0">
              <a:solidFill>
                <a:srgbClr val="FFFF00"/>
              </a:solidFill>
              <a:latin typeface="Arial" charset="0"/>
              <a:ea typeface="Arial" charset="0"/>
              <a:cs typeface="Arial" charset="0"/>
              <a:sym typeface="Cabin"/>
            </a:endParaRPr>
          </a:p>
        </p:txBody>
      </p:sp>
      <p:sp>
        <p:nvSpPr>
          <p:cNvPr id="212" name="Shape 212"/>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dirty="0" smtClean="0">
                <a:solidFill>
                  <a:schemeClr val="lt1"/>
                </a:solidFill>
                <a:latin typeface="Arial" charset="0"/>
                <a:ea typeface="Arial" charset="0"/>
                <a:cs typeface="Arial" charset="0"/>
                <a:sym typeface="Cabin"/>
              </a:rPr>
              <a:t>Capítulo 1</a:t>
            </a:r>
            <a:endParaRPr lang="es-AR" sz="4800" dirty="0">
              <a:solidFill>
                <a:schemeClr val="lt1"/>
              </a:solidFill>
              <a:latin typeface="Arial" charset="0"/>
              <a:ea typeface="Arial" charset="0"/>
              <a:cs typeface="Arial" charset="0"/>
              <a:sym typeface="Cabin"/>
            </a:endParaRP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200" u="none" strike="noStrike" cap="none" dirty="0" smtClean="0">
                <a:solidFill>
                  <a:srgbClr val="FFFF00"/>
                </a:solidFill>
                <a:latin typeface="Arial" charset="0"/>
                <a:ea typeface="Arial" charset="0"/>
                <a:cs typeface="Arial" charset="0"/>
                <a:sym typeface="Cabin"/>
              </a:rPr>
              <a:t>Python para Todos</a:t>
            </a:r>
          </a:p>
          <a:p>
            <a:pPr marL="0" marR="0" lvl="0" indent="0" algn="ctr" rtl="0">
              <a:lnSpc>
                <a:spcPct val="100000"/>
              </a:lnSpc>
              <a:spcBef>
                <a:spcPts val="0"/>
              </a:spcBef>
              <a:spcAft>
                <a:spcPts val="0"/>
              </a:spcAft>
              <a:buClr>
                <a:srgbClr val="FFFF00"/>
              </a:buClr>
              <a:buSzPct val="25000"/>
              <a:buFont typeface="Cabin"/>
              <a:buNone/>
            </a:pPr>
            <a:r>
              <a:rPr lang="es-AR" sz="3200" u="sng" strike="noStrike" cap="none" dirty="0" smtClean="0">
                <a:solidFill>
                  <a:srgbClr val="FFFF00"/>
                </a:solidFill>
                <a:latin typeface="Arial" charset="0"/>
                <a:ea typeface="Arial" charset="0"/>
                <a:cs typeface="Arial" charset="0"/>
                <a:sym typeface="Cabin"/>
                <a:hlinkClick r:id="rId3"/>
              </a:rPr>
              <a:t>www.py4e.com</a:t>
            </a:r>
            <a:endParaRPr lang="es-AR"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H</a:t>
            </a:r>
            <a:r>
              <a:rPr lang="es-AR" sz="7600" dirty="0" smtClean="0">
                <a:solidFill>
                  <a:srgbClr val="FFFF00"/>
                </a:solidFill>
                <a:latin typeface="Arial" charset="0"/>
                <a:ea typeface="Arial" charset="0"/>
                <a:cs typeface="Arial" charset="0"/>
                <a:sym typeface="Cabin"/>
              </a:rPr>
              <a:t>umanos</a:t>
            </a:r>
            <a:r>
              <a:rPr lang="es-AR" sz="7600" u="none" strike="noStrike" cap="none" dirty="0" smtClean="0">
                <a:solidFill>
                  <a:srgbClr val="FFFF00"/>
                </a:solidFill>
                <a:latin typeface="Arial" charset="0"/>
                <a:ea typeface="Arial" charset="0"/>
                <a:cs typeface="Arial" charset="0"/>
                <a:sym typeface="Cabin"/>
              </a:rPr>
              <a:t>...</a:t>
            </a:r>
            <a:endParaRPr lang="es-AR" sz="7600" u="none" strike="noStrike" cap="none" dirty="0">
              <a:solidFill>
                <a:srgbClr val="FFFF00"/>
              </a:solidFill>
              <a:latin typeface="Arial" charset="0"/>
              <a:ea typeface="Arial" charset="0"/>
              <a:cs typeface="Arial" charset="0"/>
              <a:sym typeface="Cabin"/>
            </a:endParaRP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6" y="2282235"/>
            <a:ext cx="6128703" cy="6432979"/>
          </a:xfrm>
          <a:prstGeom prst="rect">
            <a:avLst/>
          </a:prstGeom>
          <a:noFill/>
          <a:ln>
            <a:noFill/>
          </a:ln>
        </p:spPr>
        <p:txBody>
          <a:bodyPr lIns="0" tIns="0" rIns="0" bIns="0" anchor="ctr" anchorCtr="0">
            <a:noAutofit/>
          </a:bodyPr>
          <a:lstStyle/>
          <a:p>
            <a:pPr lvl="0">
              <a:buClr>
                <a:schemeClr val="lt1"/>
              </a:buClr>
              <a:buSzPct val="25000"/>
            </a:pPr>
            <a:r>
              <a:rPr lang="es-AR" sz="2400" dirty="0" smtClean="0">
                <a:solidFill>
                  <a:schemeClr val="lt1"/>
                </a:solidFill>
                <a:latin typeface="Arial" charset="0"/>
                <a:ea typeface="Arial" charset="0"/>
                <a:cs typeface="Arial" charset="0"/>
                <a:sym typeface="Cabin"/>
              </a:rPr>
              <a:t>Mientras suena la música: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hacia adelante</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Mazo derecha hacia adelante</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la nuca</a:t>
            </a:r>
          </a:p>
          <a:p>
            <a:pPr marL="685800" lvl="2">
              <a:buClr>
                <a:schemeClr val="lt1"/>
              </a:buClr>
              <a:buSzPct val="25000"/>
            </a:pPr>
            <a:r>
              <a:rPr lang="es-AR" sz="2400" dirty="0" smtClean="0">
                <a:solidFill>
                  <a:srgbClr val="FFFF00"/>
                </a:solidFill>
                <a:latin typeface="Arial" charset="0"/>
                <a:ea typeface="Arial" charset="0"/>
                <a:cs typeface="Arial" charset="0"/>
                <a:sym typeface="Cabin"/>
              </a:rPr>
              <a:t>Manta</a:t>
            </a:r>
            <a:r>
              <a:rPr lang="es-AR" sz="2400" dirty="0" smtClean="0">
                <a:solidFill>
                  <a:schemeClr val="lt1"/>
                </a:solidFill>
                <a:latin typeface="Arial" charset="0"/>
                <a:ea typeface="Arial" charset="0"/>
                <a:cs typeface="Arial" charset="0"/>
                <a:sym typeface="Cabin"/>
              </a:rPr>
              <a:t> derecha a la nuca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a:t>
            </a:r>
            <a:r>
              <a:rPr lang="es-AR" sz="2400" dirty="0" smtClean="0">
                <a:solidFill>
                  <a:srgbClr val="FFFF00"/>
                </a:solidFill>
                <a:latin typeface="Arial" charset="0"/>
                <a:ea typeface="Arial" charset="0"/>
                <a:cs typeface="Arial" charset="0"/>
                <a:sym typeface="Cabin"/>
              </a:rPr>
              <a:t>caldera </a:t>
            </a:r>
            <a:r>
              <a:rPr lang="es-AR" sz="2400" dirty="0" smtClean="0">
                <a:solidFill>
                  <a:schemeClr val="lt1"/>
                </a:solidFill>
                <a:latin typeface="Arial" charset="0"/>
                <a:ea typeface="Arial" charset="0"/>
                <a:cs typeface="Arial" charset="0"/>
                <a:sym typeface="Cabin"/>
              </a:rPr>
              <a:t>derecha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a </a:t>
            </a:r>
            <a:r>
              <a:rPr lang="es-AR" sz="2400" dirty="0" smtClean="0">
                <a:solidFill>
                  <a:srgbClr val="FFFF00"/>
                </a:solidFill>
                <a:latin typeface="Arial" charset="0"/>
                <a:ea typeface="Arial" charset="0"/>
                <a:cs typeface="Arial" charset="0"/>
                <a:sym typeface="Cabin"/>
              </a:rPr>
              <a:t>caldera </a:t>
            </a:r>
            <a:r>
              <a:rPr lang="es-AR" sz="2400" dirty="0" smtClean="0">
                <a:solidFill>
                  <a:schemeClr val="lt1"/>
                </a:solidFill>
                <a:latin typeface="Arial" charset="0"/>
                <a:ea typeface="Arial" charset="0"/>
                <a:cs typeface="Arial" charset="0"/>
                <a:sym typeface="Cabin"/>
              </a:rPr>
              <a:t>izquierda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nalgas izquierdas</a:t>
            </a:r>
            <a:endParaRPr lang="es-AR" sz="2400" dirty="0" smtClean="0">
              <a:solidFill>
                <a:srgbClr val="FF0000"/>
              </a:solidFill>
              <a:latin typeface="Arial" charset="0"/>
              <a:ea typeface="Arial" charset="0"/>
              <a:cs typeface="Arial" charset="0"/>
              <a:sym typeface="Cabin"/>
            </a:endParaRP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a:t>
            </a:r>
            <a:r>
              <a:rPr lang="es-AR" sz="2400" dirty="0">
                <a:solidFill>
                  <a:schemeClr val="lt1"/>
                </a:solidFill>
                <a:latin typeface="Arial" charset="0"/>
                <a:ea typeface="Arial" charset="0"/>
                <a:cs typeface="Arial" charset="0"/>
                <a:sym typeface="Cabin"/>
              </a:rPr>
              <a:t>derecha a </a:t>
            </a:r>
            <a:r>
              <a:rPr lang="es-AR" sz="2400" dirty="0" smtClean="0">
                <a:solidFill>
                  <a:schemeClr val="lt1"/>
                </a:solidFill>
                <a:latin typeface="Arial" charset="0"/>
                <a:ea typeface="Arial" charset="0"/>
                <a:cs typeface="Arial" charset="0"/>
                <a:sym typeface="Cabin"/>
              </a:rPr>
              <a:t>nalgas derechas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smtClean="0">
                <a:solidFill>
                  <a:schemeClr val="bg1"/>
                </a:solidFill>
                <a:latin typeface="Arial" charset="0"/>
                <a:ea typeface="Arial" charset="0"/>
                <a:cs typeface="Arial" charset="0"/>
                <a:sym typeface="Cabin"/>
              </a:rPr>
              <a:t>Meneo</a:t>
            </a:r>
          </a:p>
          <a:p>
            <a:pPr marL="685800" lvl="2">
              <a:buClr>
                <a:schemeClr val="lt1"/>
              </a:buClr>
              <a:buSzPct val="25000"/>
            </a:pPr>
            <a:r>
              <a:rPr lang="es-AR" sz="2400" dirty="0" smtClean="0">
                <a:solidFill>
                  <a:schemeClr val="bg1"/>
                </a:solidFill>
                <a:latin typeface="Arial" charset="0"/>
                <a:ea typeface="Arial" charset="0"/>
                <a:cs typeface="Arial" charset="0"/>
                <a:sym typeface="Cabin"/>
              </a:rPr>
              <a:t>Meneo</a:t>
            </a:r>
          </a:p>
          <a:p>
            <a:pPr marL="685800" lvl="2">
              <a:buClr>
                <a:schemeClr val="lt1"/>
              </a:buClr>
              <a:buSzPct val="25000"/>
            </a:pPr>
            <a:r>
              <a:rPr lang="es-AR" sz="2400" dirty="0" smtClean="0">
                <a:solidFill>
                  <a:schemeClr val="lt1"/>
                </a:solidFill>
                <a:latin typeface="Arial" charset="0"/>
                <a:ea typeface="Arial" charset="0"/>
                <a:cs typeface="Arial" charset="0"/>
                <a:sym typeface="Cabin"/>
              </a:rPr>
              <a:t>Salto</a:t>
            </a:r>
          </a:p>
          <a:p>
            <a:pPr marL="0" marR="0" lvl="0" indent="0" algn="l" rtl="0">
              <a:lnSpc>
                <a:spcPct val="100000"/>
              </a:lnSpc>
              <a:spcBef>
                <a:spcPts val="0"/>
              </a:spcBef>
              <a:spcAft>
                <a:spcPts val="0"/>
              </a:spcAft>
              <a:buClr>
                <a:schemeClr val="lt1"/>
              </a:buClr>
              <a:buSzPct val="25000"/>
              <a:buFont typeface="Cabin"/>
              <a:buNone/>
            </a:pPr>
            <a:endParaRPr lang="es-AR" sz="2400" u="none" strike="noStrike" cap="none" dirty="0" smtClean="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endParaRPr lang="es-AR"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Humanos...</a:t>
            </a:r>
            <a:endParaRPr lang="es-AR" sz="7600" u="none" strike="noStrike" cap="none" dirty="0">
              <a:solidFill>
                <a:srgbClr val="FFFF00"/>
              </a:solidFill>
              <a:latin typeface="Arial" charset="0"/>
              <a:ea typeface="Arial" charset="0"/>
              <a:cs typeface="Arial" charset="0"/>
              <a:sym typeface="Cabin"/>
            </a:endParaRP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40777" y="2222879"/>
            <a:ext cx="5873700" cy="6432979"/>
          </a:xfrm>
          <a:prstGeom prst="rect">
            <a:avLst/>
          </a:prstGeom>
          <a:noFill/>
          <a:ln>
            <a:noFill/>
          </a:ln>
        </p:spPr>
        <p:txBody>
          <a:bodyPr lIns="0" tIns="0" rIns="0" bIns="0" anchor="ctr" anchorCtr="0">
            <a:noAutofit/>
          </a:bodyPr>
          <a:lstStyle/>
          <a:p>
            <a:pPr lvl="0">
              <a:buClr>
                <a:schemeClr val="lt1"/>
              </a:buClr>
              <a:buSzPct val="25000"/>
            </a:pPr>
            <a:r>
              <a:rPr lang="es-AR" sz="2400" dirty="0">
                <a:solidFill>
                  <a:schemeClr val="lt1"/>
                </a:solidFill>
                <a:latin typeface="Arial" charset="0"/>
                <a:ea typeface="Arial" charset="0"/>
                <a:cs typeface="Arial" charset="0"/>
                <a:sym typeface="Cabin"/>
              </a:rPr>
              <a:t>Mientras suena la música: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Mazo derecha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la nuca</a:t>
            </a:r>
          </a:p>
          <a:p>
            <a:pPr marL="685800" lvl="2">
              <a:buClr>
                <a:schemeClr val="lt1"/>
              </a:buClr>
              <a:buSzPct val="25000"/>
            </a:pPr>
            <a:r>
              <a:rPr lang="en-US" sz="2400" dirty="0" smtClean="0">
                <a:solidFill>
                  <a:srgbClr val="00FA00"/>
                </a:solidFill>
                <a:latin typeface="Arial" charset="0"/>
                <a:ea typeface="Arial" charset="0"/>
                <a:cs typeface="Arial" charset="0"/>
                <a:sym typeface="Cabin"/>
              </a:rPr>
              <a:t>Mano</a:t>
            </a:r>
            <a:r>
              <a:rPr lang="es-AR" sz="2400" dirty="0" smtClean="0">
                <a:solidFill>
                  <a:schemeClr val="lt1"/>
                </a:solidFill>
                <a:latin typeface="Arial" charset="0"/>
                <a:ea typeface="Arial" charset="0"/>
                <a:cs typeface="Arial" charset="0"/>
                <a:sym typeface="Cabin"/>
              </a:rPr>
              <a:t> </a:t>
            </a:r>
            <a:r>
              <a:rPr lang="es-AR" sz="2400" dirty="0">
                <a:solidFill>
                  <a:schemeClr val="lt1"/>
                </a:solidFill>
                <a:latin typeface="Arial" charset="0"/>
                <a:ea typeface="Arial" charset="0"/>
                <a:cs typeface="Arial" charset="0"/>
                <a:sym typeface="Cabin"/>
              </a:rPr>
              <a:t>derecha a la nuca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a:t>
            </a:r>
            <a:r>
              <a:rPr lang="en-US" sz="2400" dirty="0" err="1" smtClean="0">
                <a:solidFill>
                  <a:srgbClr val="00FA00"/>
                </a:solidFill>
                <a:latin typeface="Arial" charset="0"/>
                <a:ea typeface="Arial" charset="0"/>
                <a:cs typeface="Arial" charset="0"/>
                <a:sym typeface="Cabin"/>
              </a:rPr>
              <a:t>cadera</a:t>
            </a:r>
            <a:r>
              <a:rPr lang="es-AR" sz="2400" dirty="0" smtClean="0">
                <a:solidFill>
                  <a:srgbClr val="FFFF00"/>
                </a:solidFill>
                <a:latin typeface="Arial" charset="0"/>
                <a:ea typeface="Arial" charset="0"/>
                <a:cs typeface="Arial" charset="0"/>
                <a:sym typeface="Cabin"/>
              </a:rPr>
              <a:t> </a:t>
            </a:r>
            <a:r>
              <a:rPr lang="es-AR" sz="2400" dirty="0" smtClean="0">
                <a:solidFill>
                  <a:schemeClr val="lt1"/>
                </a:solidFill>
                <a:latin typeface="Arial" charset="0"/>
                <a:ea typeface="Arial" charset="0"/>
                <a:cs typeface="Arial" charset="0"/>
                <a:sym typeface="Cabin"/>
              </a:rPr>
              <a:t>derecha</a:t>
            </a:r>
            <a:endParaRPr lang="es-AR" sz="2400" dirty="0">
              <a:solidFill>
                <a:schemeClr val="lt1"/>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a:t>
            </a:r>
            <a:r>
              <a:rPr lang="en-US" sz="2400" dirty="0" err="1">
                <a:solidFill>
                  <a:srgbClr val="00FA00"/>
                </a:solidFill>
                <a:latin typeface="Arial" charset="0"/>
                <a:ea typeface="Arial" charset="0"/>
                <a:cs typeface="Arial" charset="0"/>
                <a:sym typeface="Cabin"/>
              </a:rPr>
              <a:t>cadera</a:t>
            </a:r>
            <a:r>
              <a:rPr lang="es-AR" sz="2400" dirty="0" smtClean="0">
                <a:solidFill>
                  <a:srgbClr val="FFFF00"/>
                </a:solidFill>
                <a:latin typeface="Arial" charset="0"/>
                <a:ea typeface="Arial" charset="0"/>
                <a:cs typeface="Arial" charset="0"/>
                <a:sym typeface="Cabin"/>
              </a:rPr>
              <a:t> </a:t>
            </a:r>
            <a:r>
              <a:rPr lang="es-AR" sz="2400" dirty="0" smtClean="0">
                <a:solidFill>
                  <a:schemeClr val="lt1"/>
                </a:solidFill>
                <a:latin typeface="Arial" charset="0"/>
                <a:ea typeface="Arial" charset="0"/>
                <a:cs typeface="Arial" charset="0"/>
                <a:sym typeface="Cabin"/>
              </a:rPr>
              <a:t>izquierda</a:t>
            </a:r>
            <a:endParaRPr lang="es-AR" sz="2400" dirty="0">
              <a:solidFill>
                <a:schemeClr val="lt1"/>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a:t>
            </a:r>
            <a:r>
              <a:rPr lang="es-AR" sz="2400" dirty="0" smtClean="0">
                <a:solidFill>
                  <a:schemeClr val="lt1"/>
                </a:solidFill>
                <a:latin typeface="Arial" charset="0"/>
                <a:ea typeface="Arial" charset="0"/>
                <a:cs typeface="Arial" charset="0"/>
                <a:sym typeface="Cabin"/>
              </a:rPr>
              <a:t>izquierda a nalgas izquierdas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a:t>
            </a:r>
            <a:r>
              <a:rPr lang="es-AR" sz="2400" dirty="0" smtClean="0">
                <a:solidFill>
                  <a:schemeClr val="lt1"/>
                </a:solidFill>
                <a:latin typeface="Arial" charset="0"/>
                <a:ea typeface="Arial" charset="0"/>
                <a:cs typeface="Arial" charset="0"/>
                <a:sym typeface="Cabin"/>
              </a:rPr>
              <a:t>nalgas derechas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smtClean="0">
                <a:solidFill>
                  <a:schemeClr val="bg1"/>
                </a:solidFill>
                <a:latin typeface="Arial" charset="0"/>
                <a:ea typeface="Arial" charset="0"/>
                <a:cs typeface="Arial" charset="0"/>
                <a:sym typeface="Cabin"/>
              </a:rPr>
              <a:t>Meneo</a:t>
            </a:r>
            <a:endParaRPr lang="es-AR" sz="2400" dirty="0">
              <a:solidFill>
                <a:schemeClr val="bg1"/>
              </a:solidFill>
              <a:latin typeface="Arial" charset="0"/>
              <a:ea typeface="Arial" charset="0"/>
              <a:cs typeface="Arial" charset="0"/>
              <a:sym typeface="Cabin"/>
            </a:endParaRP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lt1"/>
                </a:solidFill>
                <a:latin typeface="Arial" charset="0"/>
                <a:ea typeface="Arial" charset="0"/>
                <a:cs typeface="Arial" charset="0"/>
                <a:sym typeface="Cabin"/>
              </a:rPr>
              <a:t>Salto</a:t>
            </a:r>
          </a:p>
          <a:p>
            <a:pPr marL="0" marR="0" lvl="0" indent="0" algn="l" rtl="0">
              <a:lnSpc>
                <a:spcPct val="100000"/>
              </a:lnSpc>
              <a:spcBef>
                <a:spcPts val="0"/>
              </a:spcBef>
              <a:spcAft>
                <a:spcPts val="0"/>
              </a:spcAft>
              <a:buClr>
                <a:schemeClr val="lt1"/>
              </a:buClr>
              <a:buSzPct val="25000"/>
              <a:buFont typeface="Cabin"/>
              <a:buNone/>
            </a:pPr>
            <a:endParaRPr lang="en-US" sz="2400" u="none" strike="noStrike" cap="none" dirty="0" smtClean="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36021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El payaso persiguió al auto y el auto chocó contra la carpa y la carpa cayó sobre el payaso y el auto</a:t>
            </a:r>
            <a:endParaRPr lang="es-AR" sz="3600" u="none" strike="noStrike" cap="none" dirty="0">
              <a:solidFill>
                <a:schemeClr val="lt1"/>
              </a:solidFill>
              <a:latin typeface="Arial" charset="0"/>
              <a:ea typeface="Arial" charset="0"/>
              <a:cs typeface="Arial" charset="0"/>
              <a:sym typeface="Cabin"/>
            </a:endParaRP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Python...</a:t>
            </a:r>
            <a:endParaRPr lang="es-AR" sz="7600" u="none" strike="noStrike" cap="none" dirty="0">
              <a:solidFill>
                <a:srgbClr val="FFFF00"/>
              </a:solidFill>
              <a:latin typeface="Arial" charset="0"/>
              <a:ea typeface="Arial" charset="0"/>
              <a:cs typeface="Arial" charset="0"/>
              <a:sym typeface="Cabi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665099" cy="338554"/>
          </a:xfrm>
          <a:prstGeom prst="rect">
            <a:avLst/>
          </a:prstGeom>
          <a:noFill/>
        </p:spPr>
        <p:txBody>
          <a:bodyPr wrap="none" rtlCol="0">
            <a:spAutoFit/>
          </a:bodyPr>
          <a:lstStyle/>
          <a:p>
            <a:r>
              <a:rPr lang="en-US" sz="1600" dirty="0" smtClean="0">
                <a:solidFill>
                  <a:schemeClr val="bg1"/>
                </a:solidFill>
              </a:rPr>
              <a:t>Imagen: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Attribution-NoDerivs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Python...</a:t>
            </a:r>
            <a:endParaRPr lang="es-AR" sz="7600" u="none" strike="noStrike" cap="none" dirty="0">
              <a:solidFill>
                <a:srgbClr val="FFFF00"/>
              </a:solidFill>
              <a:latin typeface="Arial" charset="0"/>
              <a:ea typeface="Arial" charset="0"/>
              <a:cs typeface="Arial" charset="0"/>
              <a:sym typeface="Cabi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551286" cy="338554"/>
          </a:xfrm>
          <a:prstGeom prst="rect">
            <a:avLst/>
          </a:prstGeom>
          <a:noFill/>
        </p:spPr>
        <p:txBody>
          <a:bodyPr wrap="none" rtlCol="0">
            <a:spAutoFit/>
          </a:bodyPr>
          <a:lstStyle/>
          <a:p>
            <a:r>
              <a:rPr lang="en-US" sz="1600" dirty="0" smtClean="0">
                <a:solidFill>
                  <a:schemeClr val="bg1"/>
                </a:solidFill>
              </a:rPr>
              <a:t>Imagen: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Attribution-NoDerivs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10127975" cy="7529208"/>
          </a:xfrm>
          <a:prstGeom prst="rect">
            <a:avLst/>
          </a:prstGeom>
          <a:noFill/>
          <a:ln>
            <a:noFill/>
          </a:ln>
        </p:spPr>
        <p:txBody>
          <a:bodyPr lIns="0" tIns="0" rIns="0" bIns="0" anchor="ctr" anchorCtr="0">
            <a:noAutofit/>
          </a:bodyPr>
          <a:lstStyle/>
          <a:p>
            <a:pPr lvl="0">
              <a:buClr>
                <a:srgbClr val="00FF00"/>
              </a:buClr>
              <a:buSzPct val="25000"/>
            </a:pPr>
            <a:r>
              <a:rPr lang="es-ES" sz="2800" b="1" dirty="0" err="1" smtClean="0">
                <a:solidFill>
                  <a:srgbClr val="00FF00"/>
                </a:solidFill>
                <a:latin typeface="Courier New"/>
                <a:ea typeface="Courier New"/>
                <a:cs typeface="Courier New"/>
                <a:sym typeface="Courier New"/>
              </a:rPr>
              <a:t>name</a:t>
            </a:r>
            <a:r>
              <a:rPr lang="es-ES" sz="2800" b="1" dirty="0" smtClean="0">
                <a:solidFill>
                  <a:srgbClr val="00FF00"/>
                </a:solidFill>
                <a:latin typeface="Courier New"/>
                <a:ea typeface="Courier New"/>
                <a:cs typeface="Courier New"/>
                <a:sym typeface="Courier New"/>
              </a:rPr>
              <a:t> = input('Ingresar archivo:')</a:t>
            </a:r>
          </a:p>
          <a:p>
            <a:pPr lvl="0">
              <a:buClr>
                <a:srgbClr val="00FF00"/>
              </a:buClr>
              <a:buSzPct val="25000"/>
            </a:pPr>
            <a:r>
              <a:rPr lang="es-ES" sz="2800" b="1" dirty="0" err="1" smtClean="0">
                <a:solidFill>
                  <a:srgbClr val="00FF00"/>
                </a:solidFill>
                <a:latin typeface="Courier New"/>
                <a:ea typeface="Courier New"/>
                <a:cs typeface="Courier New"/>
                <a:sym typeface="Courier New"/>
              </a:rPr>
              <a:t>handle</a:t>
            </a:r>
            <a:r>
              <a:rPr lang="es-ES" sz="2800" b="1" dirty="0" smtClean="0">
                <a:solidFill>
                  <a:srgbClr val="00FF00"/>
                </a:solidFill>
                <a:latin typeface="Courier New"/>
                <a:ea typeface="Courier New"/>
                <a:cs typeface="Courier New"/>
                <a:sym typeface="Courier New"/>
              </a:rPr>
              <a:t> = open(</a:t>
            </a:r>
            <a:r>
              <a:rPr lang="es-ES" sz="2800" b="1" dirty="0" err="1" smtClean="0">
                <a:solidFill>
                  <a:srgbClr val="00FF00"/>
                </a:solidFill>
                <a:latin typeface="Courier New"/>
                <a:ea typeface="Courier New"/>
                <a:cs typeface="Courier New"/>
                <a:sym typeface="Courier New"/>
              </a:rPr>
              <a:t>name</a:t>
            </a:r>
            <a:r>
              <a:rPr lang="es-ES" sz="2800" b="1" dirty="0" smtClean="0">
                <a:solidFill>
                  <a:srgbClr val="00FF00"/>
                </a:solidFill>
                <a:latin typeface="Courier New"/>
                <a:ea typeface="Courier New"/>
                <a:cs typeface="Courier New"/>
                <a:sym typeface="Courier New"/>
              </a:rPr>
              <a:t>)</a:t>
            </a:r>
          </a:p>
          <a:p>
            <a:pPr lvl="0" algn="ct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smtClean="0">
                <a:solidFill>
                  <a:srgbClr val="FF00FF"/>
                </a:solidFill>
                <a:latin typeface="Courier New"/>
                <a:ea typeface="Courier New"/>
                <a:cs typeface="Courier New"/>
                <a:sym typeface="Courier New"/>
              </a:rPr>
              <a:t>conteos = </a:t>
            </a:r>
            <a:r>
              <a:rPr lang="es-ES" sz="2800" b="1" dirty="0" err="1" smtClean="0">
                <a:solidFill>
                  <a:srgbClr val="FF00FF"/>
                </a:solidFill>
                <a:latin typeface="Courier New"/>
                <a:ea typeface="Courier New"/>
                <a:cs typeface="Courier New"/>
                <a:sym typeface="Courier New"/>
              </a:rPr>
              <a:t>dict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línea in </a:t>
            </a:r>
            <a:r>
              <a:rPr lang="es-ES" sz="2800" b="1" dirty="0" err="1" smtClean="0">
                <a:solidFill>
                  <a:srgbClr val="FF00FF"/>
                </a:solidFill>
                <a:latin typeface="Courier New"/>
                <a:ea typeface="Courier New"/>
                <a:cs typeface="Courier New"/>
                <a:sym typeface="Courier New"/>
              </a:rPr>
              <a:t>handle</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palabras = </a:t>
            </a:r>
            <a:r>
              <a:rPr lang="es-ES" sz="2800" b="1" dirty="0" err="1" smtClean="0">
                <a:solidFill>
                  <a:srgbClr val="FF00FF"/>
                </a:solidFill>
                <a:latin typeface="Courier New"/>
                <a:ea typeface="Courier New"/>
                <a:cs typeface="Courier New"/>
                <a:sym typeface="Courier New"/>
              </a:rPr>
              <a:t>line.split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a:t>
            </a: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palabra in palabras:</a:t>
            </a:r>
          </a:p>
          <a:p>
            <a:pPr lvl="0">
              <a:buClr>
                <a:srgbClr val="00FF00"/>
              </a:buClr>
              <a:buSzPct val="25000"/>
            </a:pPr>
            <a:r>
              <a:rPr lang="es-ES" sz="2800" b="1" dirty="0" smtClean="0">
                <a:solidFill>
                  <a:srgbClr val="FF00FF"/>
                </a:solidFill>
                <a:latin typeface="Courier New"/>
                <a:ea typeface="Courier New"/>
                <a:cs typeface="Courier New"/>
                <a:sym typeface="Courier New"/>
              </a:rPr>
              <a:t>        conteos[palabra] = </a:t>
            </a:r>
            <a:r>
              <a:rPr lang="es-ES" sz="2800" b="1" dirty="0" err="1" smtClean="0">
                <a:solidFill>
                  <a:srgbClr val="FF00FF"/>
                </a:solidFill>
                <a:latin typeface="Courier New"/>
                <a:ea typeface="Courier New"/>
                <a:cs typeface="Courier New"/>
                <a:sym typeface="Courier New"/>
              </a:rPr>
              <a:t>counts.get</a:t>
            </a:r>
            <a:r>
              <a:rPr lang="es-ES" sz="2800" b="1" dirty="0" smtClean="0">
                <a:solidFill>
                  <a:srgbClr val="FF00FF"/>
                </a:solidFill>
                <a:latin typeface="Courier New"/>
                <a:ea typeface="Courier New"/>
                <a:cs typeface="Courier New"/>
                <a:sym typeface="Courier New"/>
              </a:rPr>
              <a:t>(palabra,0) + 1</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Ninguno</a:t>
            </a:r>
          </a:p>
          <a:p>
            <a:pPr lvl="0">
              <a:buClr>
                <a:srgbClr val="00FF00"/>
              </a:buClr>
              <a:buSzPct val="25000"/>
            </a:pP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Ninguna</a:t>
            </a:r>
          </a:p>
          <a:p>
            <a:pPr lvl="0">
              <a:buClr>
                <a:srgbClr val="00FF00"/>
              </a:buClr>
              <a:buSzPct val="25000"/>
            </a:pPr>
            <a:r>
              <a:rPr lang="es-ES" sz="2800" b="1" dirty="0" err="1" smtClean="0">
                <a:solidFill>
                  <a:srgbClr val="00FFFF"/>
                </a:solidFill>
                <a:latin typeface="Courier New"/>
                <a:ea typeface="Courier New"/>
                <a:cs typeface="Courier New"/>
                <a:sym typeface="Courier New"/>
              </a:rPr>
              <a:t>for</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palabra,conteo</a:t>
            </a:r>
            <a:r>
              <a:rPr lang="es-ES" sz="2800" b="1" dirty="0" smtClean="0">
                <a:solidFill>
                  <a:srgbClr val="00FFFF"/>
                </a:solidFill>
                <a:latin typeface="Courier New"/>
                <a:ea typeface="Courier New"/>
                <a:cs typeface="Courier New"/>
                <a:sym typeface="Courier New"/>
              </a:rPr>
              <a:t> in </a:t>
            </a:r>
            <a:r>
              <a:rPr lang="es-ES" sz="2800" b="1" dirty="0" err="1" smtClean="0">
                <a:solidFill>
                  <a:srgbClr val="00FFFF"/>
                </a:solidFill>
                <a:latin typeface="Courier New"/>
                <a:ea typeface="Courier New"/>
                <a:cs typeface="Courier New"/>
                <a:sym typeface="Courier New"/>
              </a:rPr>
              <a:t>counts.items</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if</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is</a:t>
            </a:r>
            <a:r>
              <a:rPr lang="es-ES" sz="2800" b="1" dirty="0" smtClean="0">
                <a:solidFill>
                  <a:srgbClr val="00FFFF"/>
                </a:solidFill>
                <a:latin typeface="Courier New"/>
                <a:ea typeface="Courier New"/>
                <a:cs typeface="Courier New"/>
                <a:sym typeface="Courier New"/>
              </a:rPr>
              <a:t> Ninguno </a:t>
            </a:r>
            <a:r>
              <a:rPr lang="es-ES" sz="2800" b="1" dirty="0" err="1" smtClean="0">
                <a:solidFill>
                  <a:srgbClr val="00FFFF"/>
                </a:solidFill>
                <a:latin typeface="Courier New"/>
                <a:ea typeface="Courier New"/>
                <a:cs typeface="Courier New"/>
                <a:sym typeface="Courier New"/>
              </a:rPr>
              <a:t>or</a:t>
            </a:r>
            <a:r>
              <a:rPr lang="es-ES" sz="2800" b="1" dirty="0" smtClean="0">
                <a:solidFill>
                  <a:srgbClr val="00FFFF"/>
                </a:solidFill>
                <a:latin typeface="Courier New"/>
                <a:ea typeface="Courier New"/>
                <a:cs typeface="Courier New"/>
                <a:sym typeface="Courier New"/>
              </a:rPr>
              <a:t> conteo &gt;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a:t>
            </a:r>
            <a:r>
              <a:rPr lang="es-ES" sz="2800" b="1" dirty="0" err="1" smtClean="0">
                <a:solidFill>
                  <a:srgbClr val="00FFFF"/>
                </a:solidFill>
                <a:latin typeface="Courier New"/>
                <a:ea typeface="Courier New"/>
                <a:cs typeface="Courier New"/>
                <a:sym typeface="Courier New"/>
              </a:rPr>
              <a:t>word</a:t>
            </a:r>
            <a:endParaRPr lang="es-ES" sz="2800" b="1" dirty="0" smtClean="0">
              <a:solidFill>
                <a:srgbClr val="00FFFF"/>
              </a:solidFill>
              <a:latin typeface="Courier New"/>
              <a:ea typeface="Courier New"/>
              <a:cs typeface="Courier New"/>
              <a:sym typeface="Courier New"/>
            </a:endParaRP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a:t>
            </a:r>
            <a:r>
              <a:rPr lang="es-ES" sz="2800" b="1" dirty="0" err="1" smtClean="0">
                <a:solidFill>
                  <a:srgbClr val="00FFFF"/>
                </a:solidFill>
                <a:latin typeface="Courier New"/>
                <a:ea typeface="Courier New"/>
                <a:cs typeface="Courier New"/>
                <a:sym typeface="Courier New"/>
              </a:rPr>
              <a:t>count</a:t>
            </a:r>
            <a:endParaRPr lang="es-ES" sz="2800" b="1" dirty="0" smtClean="0">
              <a:solidFill>
                <a:srgbClr val="00FFFF"/>
              </a:solidFill>
              <a:latin typeface="Courier New"/>
              <a:ea typeface="Courier New"/>
              <a:cs typeface="Courier New"/>
              <a:sym typeface="Courier New"/>
            </a:endParaRP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7F00"/>
                </a:solidFill>
                <a:latin typeface="Courier New"/>
                <a:ea typeface="Courier New"/>
                <a:cs typeface="Courier New"/>
                <a:sym typeface="Courier New"/>
              </a:rPr>
              <a:t>print</a:t>
            </a:r>
            <a:r>
              <a:rPr lang="es-ES" sz="2800" b="1" dirty="0" smtClean="0">
                <a:solidFill>
                  <a:srgbClr val="FF7F00"/>
                </a:solidFill>
                <a:latin typeface="Courier New"/>
                <a:ea typeface="Courier New"/>
                <a:cs typeface="Courier New"/>
                <a:sym typeface="Courier New"/>
              </a:rPr>
              <a:t>(</a:t>
            </a:r>
            <a:r>
              <a:rPr lang="es-ES" sz="2800" b="1" dirty="0" err="1" smtClean="0">
                <a:solidFill>
                  <a:srgbClr val="FF7F00"/>
                </a:solidFill>
                <a:latin typeface="Courier New"/>
                <a:ea typeface="Courier New"/>
                <a:cs typeface="Courier New"/>
                <a:sym typeface="Courier New"/>
              </a:rPr>
              <a:t>bigword</a:t>
            </a:r>
            <a:r>
              <a:rPr lang="es-ES" sz="2800" b="1" dirty="0" smtClean="0">
                <a:solidFill>
                  <a:srgbClr val="FF7F00"/>
                </a:solidFill>
                <a:latin typeface="Courier New"/>
                <a:ea typeface="Courier New"/>
                <a:cs typeface="Courier New"/>
                <a:sym typeface="Courier New"/>
              </a:rPr>
              <a:t>, </a:t>
            </a:r>
            <a:r>
              <a:rPr lang="es-ES" sz="2800" b="1" dirty="0" err="1" smtClean="0">
                <a:solidFill>
                  <a:srgbClr val="FF7F00"/>
                </a:solidFill>
                <a:latin typeface="Courier New"/>
                <a:ea typeface="Courier New"/>
                <a:cs typeface="Courier New"/>
                <a:sym typeface="Courier New"/>
              </a:rPr>
              <a:t>bigcount</a:t>
            </a:r>
            <a:r>
              <a:rPr lang="es-ES" sz="2800" b="1" dirty="0" smtClean="0">
                <a:solidFill>
                  <a:srgbClr val="FF7F00"/>
                </a:solidFill>
                <a:latin typeface="Courier New"/>
                <a:ea typeface="Courier New"/>
                <a:cs typeface="Courier New"/>
                <a:sym typeface="Courier New"/>
              </a:rPr>
              <a:t>)</a:t>
            </a:r>
            <a:endParaRPr lang="es-ES" sz="2800" b="1" dirty="0">
              <a:solidFill>
                <a:srgbClr val="FF7F00"/>
              </a:solidFill>
              <a:latin typeface="Courier New"/>
              <a:ea typeface="Courier New"/>
              <a:cs typeface="Courier New"/>
              <a:sym typeface="Courier New"/>
            </a:endParaRPr>
          </a:p>
        </p:txBody>
      </p:sp>
      <p:sp>
        <p:nvSpPr>
          <p:cNvPr id="338" name="Shape 338"/>
          <p:cNvSpPr txBox="1"/>
          <p:nvPr/>
        </p:nvSpPr>
        <p:spPr>
          <a:xfrm>
            <a:off x="10702925" y="1778000"/>
            <a:ext cx="4681454"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u="none" strike="noStrike" cap="none" dirty="0" smtClean="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Ingresar archivo</a:t>
            </a:r>
            <a:r>
              <a:rPr lang="es-AR" sz="3600" u="none" strike="noStrike" cap="none" dirty="0" smtClean="0">
                <a:solidFill>
                  <a:srgbClr val="FFFF00"/>
                </a:solidFill>
                <a:latin typeface="Arial" charset="0"/>
                <a:ea typeface="Arial" charset="0"/>
                <a:cs typeface="Arial" charset="0"/>
                <a:sym typeface="Cabin"/>
              </a:rPr>
              <a:t>: </a:t>
            </a:r>
            <a:r>
              <a:rPr lang="es-AR" sz="3600" u="none" strike="noStrike" cap="none" dirty="0" smtClean="0">
                <a:solidFill>
                  <a:schemeClr val="lt1"/>
                </a:solidFill>
                <a:latin typeface="Arial" charset="0"/>
                <a:ea typeface="Arial" charset="0"/>
                <a:cs typeface="Arial" charset="0"/>
                <a:sym typeface="Cabin"/>
              </a:rPr>
              <a:t>words.txt </a:t>
            </a:r>
            <a:r>
              <a:rPr lang="es-AR" sz="3600" dirty="0" smtClean="0">
                <a:solidFill>
                  <a:srgbClr val="FFFF00"/>
                </a:solidFill>
                <a:latin typeface="Arial" charset="0"/>
                <a:ea typeface="Arial" charset="0"/>
                <a:cs typeface="Arial" charset="0"/>
                <a:sym typeface="Cabin"/>
              </a:rPr>
              <a:t>hasta</a:t>
            </a:r>
            <a:r>
              <a:rPr lang="es-AR" sz="3600" u="none" strike="noStrike" cap="none" dirty="0" smtClean="0">
                <a:solidFill>
                  <a:srgbClr val="FFFF00"/>
                </a:solidFill>
                <a:latin typeface="Arial" charset="0"/>
                <a:ea typeface="Arial" charset="0"/>
                <a:cs typeface="Arial" charset="0"/>
                <a:sym typeface="Cabin"/>
              </a:rPr>
              <a:t> 16</a:t>
            </a:r>
            <a:endParaRPr lang="es-AR" sz="3600" u="none" strike="noStrike" cap="none" dirty="0">
              <a:solidFill>
                <a:srgbClr val="FFFF00"/>
              </a:solidFill>
              <a:latin typeface="Arial" charset="0"/>
              <a:ea typeface="Arial" charset="0"/>
              <a:cs typeface="Arial" charset="0"/>
              <a:sym typeface="Cabin"/>
            </a:endParaRP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u="none" strike="noStrike" cap="none" dirty="0" smtClean="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Ingresar archivo</a:t>
            </a:r>
            <a:r>
              <a:rPr lang="es-AR" sz="3600" u="none" strike="noStrike" cap="none" dirty="0" smtClean="0">
                <a:solidFill>
                  <a:srgbClr val="FFFF00"/>
                </a:solidFill>
                <a:latin typeface="Arial" charset="0"/>
                <a:ea typeface="Arial" charset="0"/>
                <a:cs typeface="Arial" charset="0"/>
                <a:sym typeface="Cabin"/>
              </a:rPr>
              <a:t>: </a:t>
            </a:r>
            <a:r>
              <a:rPr lang="es-AR" sz="3600" u="none" strike="noStrike" cap="none" dirty="0" smtClean="0">
                <a:solidFill>
                  <a:schemeClr val="lt1"/>
                </a:solidFill>
                <a:latin typeface="Arial" charset="0"/>
                <a:ea typeface="Arial" charset="0"/>
                <a:cs typeface="Arial" charset="0"/>
                <a:sym typeface="Cabin"/>
              </a:rPr>
              <a:t>clown.txt </a:t>
            </a:r>
            <a:r>
              <a:rPr lang="es-AR" sz="3600" dirty="0" smtClean="0">
                <a:solidFill>
                  <a:srgbClr val="FFFF00"/>
                </a:solidFill>
                <a:latin typeface="Arial" charset="0"/>
                <a:ea typeface="Arial" charset="0"/>
                <a:cs typeface="Arial" charset="0"/>
                <a:sym typeface="Cabin"/>
              </a:rPr>
              <a:t> </a:t>
            </a:r>
            <a:r>
              <a:rPr lang="es-AR" sz="3600" u="none" strike="noStrike" cap="none" dirty="0" smtClean="0">
                <a:solidFill>
                  <a:srgbClr val="FFFF00"/>
                </a:solidFill>
                <a:latin typeface="Arial" charset="0"/>
                <a:ea typeface="Arial" charset="0"/>
                <a:cs typeface="Arial" charset="0"/>
                <a:sym typeface="Cabin"/>
              </a:rPr>
              <a:t>el 7</a:t>
            </a:r>
            <a:endParaRPr lang="es-AR" sz="36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Arquitectura del Hardware</a:t>
            </a:r>
            <a:endParaRPr lang="es-AR" sz="7600" u="none" strike="noStrike" cap="none"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5109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894520" y="1049257"/>
            <a:ext cx="10466961" cy="6439712"/>
          </a:xfrm>
          <a:prstGeom prst="rect">
            <a:avLst/>
          </a:prstGeom>
          <a:noFill/>
          <a:ln>
            <a:noFill/>
          </a:ln>
        </p:spPr>
      </p:pic>
    </p:spTree>
    <p:extLst>
      <p:ext uri="{BB962C8B-B14F-4D97-AF65-F5344CB8AC3E}">
        <p14:creationId xmlns:p14="http://schemas.microsoft.com/office/powerpoint/2010/main" val="742163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Entrada y Salida</a:t>
            </a:r>
            <a:endParaRPr lang="es-AR" sz="3200" u="none" strike="noStrike" cap="none" dirty="0">
              <a:solidFill>
                <a:schemeClr val="lt1"/>
              </a:solidFill>
              <a:latin typeface="Arial" charset="0"/>
              <a:ea typeface="Arial" charset="0"/>
              <a:cs typeface="Arial" charset="0"/>
              <a:sym typeface="Cabin"/>
            </a:endParaRP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CPU</a:t>
            </a:r>
            <a:endParaRPr lang="es-AR" sz="3200" u="none" strike="noStrike" cap="none" dirty="0">
              <a:solidFill>
                <a:schemeClr val="lt1"/>
              </a:solidFill>
              <a:latin typeface="Arial" charset="0"/>
              <a:ea typeface="Arial" charset="0"/>
              <a:cs typeface="Arial" charset="0"/>
              <a:sym typeface="Cabin"/>
            </a:endParaRP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Principal</a:t>
            </a:r>
            <a:endParaRPr lang="es-AR" sz="3200" u="none" strike="noStrike" cap="none" dirty="0">
              <a:solidFill>
                <a:schemeClr val="lt1"/>
              </a:solidFill>
              <a:latin typeface="Arial" charset="0"/>
              <a:ea typeface="Arial" charset="0"/>
              <a:cs typeface="Arial" charset="0"/>
              <a:sym typeface="Cabin"/>
            </a:endParaRP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0" y="1022885"/>
            <a:ext cx="29784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Computadora genérica</a:t>
            </a:r>
            <a:endParaRPr lang="es-AR" sz="3600" u="none" strike="noStrike" cap="none" dirty="0">
              <a:solidFill>
                <a:schemeClr val="lt1"/>
              </a:solidFill>
              <a:latin typeface="Arial" charset="0"/>
              <a:ea typeface="Arial" charset="0"/>
              <a:cs typeface="Arial" charset="0"/>
              <a:sym typeface="Cabin"/>
            </a:endParaRP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smtClean="0">
                <a:solidFill>
                  <a:srgbClr val="000000"/>
                </a:solidFill>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Tree>
    <p:extLst>
      <p:ext uri="{BB962C8B-B14F-4D97-AF65-F5344CB8AC3E}">
        <p14:creationId xmlns:p14="http://schemas.microsoft.com/office/powerpoint/2010/main" val="1612330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632178" y="705396"/>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smtClean="0">
                <a:solidFill>
                  <a:srgbClr val="FFFF00"/>
                </a:solidFill>
                <a:latin typeface="Arial" charset="0"/>
                <a:ea typeface="Arial" charset="0"/>
                <a:cs typeface="Arial" charset="0"/>
                <a:sym typeface="Cabin"/>
              </a:rPr>
              <a:t>Definiciones</a:t>
            </a:r>
            <a:endParaRPr lang="es-AR" sz="7400" u="none" strike="noStrike" cap="none" dirty="0">
              <a:solidFill>
                <a:srgbClr val="FFFF00"/>
              </a:solidFill>
              <a:latin typeface="Arial" charset="0"/>
              <a:ea typeface="Arial" charset="0"/>
              <a:cs typeface="Arial" charset="0"/>
              <a:sym typeface="Cabin"/>
            </a:endParaRPr>
          </a:p>
        </p:txBody>
      </p:sp>
      <p:sp>
        <p:nvSpPr>
          <p:cNvPr id="372" name="Shape 372"/>
          <p:cNvSpPr txBox="1">
            <a:spLocks noGrp="1"/>
          </p:cNvSpPr>
          <p:nvPr>
            <p:ph idx="1"/>
          </p:nvPr>
        </p:nvSpPr>
        <p:spPr>
          <a:xfrm>
            <a:off x="828842" y="2248254"/>
            <a:ext cx="15062200" cy="5902068"/>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s-AR" sz="3000" b="0" u="none" strike="noStrike" cap="none" dirty="0" smtClean="0">
                <a:solidFill>
                  <a:srgbClr val="FFFF00"/>
                </a:solidFill>
                <a:latin typeface="Arial" charset="0"/>
                <a:ea typeface="Arial" charset="0"/>
                <a:cs typeface="Arial" charset="0"/>
                <a:sym typeface="Cabin"/>
              </a:rPr>
              <a:t>Unidad de procesamiento central (CPU): </a:t>
            </a:r>
            <a:r>
              <a:rPr lang="es-AR" sz="3000" b="0" u="none" strike="noStrike" cap="none" dirty="0" smtClean="0">
                <a:solidFill>
                  <a:srgbClr val="FFFFFF"/>
                </a:solidFill>
                <a:latin typeface="Arial" charset="0"/>
                <a:ea typeface="Arial" charset="0"/>
                <a:cs typeface="Arial" charset="0"/>
                <a:sym typeface="Cabin"/>
              </a:rPr>
              <a:t> Ejecuta el programa</a:t>
            </a:r>
          </a:p>
          <a:p>
            <a:pPr marL="394589" marR="0" lvl="0" algn="l" rtl="0">
              <a:lnSpc>
                <a:spcPct val="100000"/>
              </a:lnSpc>
              <a:spcBef>
                <a:spcPts val="0"/>
              </a:spcBef>
              <a:spcAft>
                <a:spcPts val="0"/>
              </a:spcAft>
              <a:buClr>
                <a:srgbClr val="FFFF00"/>
              </a:buClr>
              <a:buSzPct val="100000"/>
            </a:pPr>
            <a:r>
              <a:rPr lang="es-AR" sz="3000" b="0" u="none" strike="noStrike" cap="none" dirty="0" smtClean="0">
                <a:solidFill>
                  <a:srgbClr val="FFFFFF"/>
                </a:solidFill>
                <a:latin typeface="Arial" charset="0"/>
                <a:ea typeface="Arial" charset="0"/>
                <a:cs typeface="Arial" charset="0"/>
                <a:sym typeface="Cabin"/>
              </a:rPr>
              <a:t> – La CPU siempre se está preguntando  “qué es lo próximo</a:t>
            </a:r>
          </a:p>
          <a:p>
            <a:pPr marL="394589" marR="0" lvl="0" algn="l" rtl="0">
              <a:lnSpc>
                <a:spcPct val="100000"/>
              </a:lnSpc>
              <a:spcBef>
                <a:spcPts val="0"/>
              </a:spcBef>
              <a:spcAft>
                <a:spcPts val="0"/>
              </a:spcAft>
              <a:buClr>
                <a:srgbClr val="FFFF00"/>
              </a:buClr>
              <a:buSzPct val="100000"/>
            </a:pPr>
            <a:r>
              <a:rPr lang="es-AR" sz="3000" b="0" u="none" strike="noStrike" cap="none" dirty="0" smtClean="0">
                <a:solidFill>
                  <a:srgbClr val="FFFFFF"/>
                </a:solidFill>
                <a:latin typeface="Arial" charset="0"/>
                <a:ea typeface="Arial" charset="0"/>
                <a:cs typeface="Arial" charset="0"/>
                <a:sym typeface="Cabin"/>
              </a:rPr>
              <a:t>que tengo que hacer. ” No así el</a:t>
            </a:r>
            <a:r>
              <a:rPr lang="es-AR" sz="3000" b="0" dirty="0" smtClean="0">
                <a:solidFill>
                  <a:srgbClr val="FFFFFF"/>
                </a:solidFill>
                <a:latin typeface="Arial" charset="0"/>
                <a:ea typeface="Arial" charset="0"/>
                <a:cs typeface="Arial" charset="0"/>
                <a:sym typeface="Cabin"/>
              </a:rPr>
              <a:t> cerebro, muy silencioso pero, </a:t>
            </a:r>
          </a:p>
          <a:p>
            <a:pPr marL="394589" marR="0" lvl="0" algn="l" rtl="0">
              <a:lnSpc>
                <a:spcPct val="100000"/>
              </a:lnSpc>
              <a:spcBef>
                <a:spcPts val="0"/>
              </a:spcBef>
              <a:spcAft>
                <a:spcPts val="0"/>
              </a:spcAft>
              <a:buClr>
                <a:srgbClr val="FFFF00"/>
              </a:buClr>
              <a:buSzPct val="100000"/>
            </a:pPr>
            <a:r>
              <a:rPr lang="es-AR" sz="3000" b="0" dirty="0" smtClean="0">
                <a:solidFill>
                  <a:srgbClr val="FFFFFF"/>
                </a:solidFill>
                <a:latin typeface="Arial" charset="0"/>
                <a:ea typeface="Arial" charset="0"/>
                <a:cs typeface="Arial" charset="0"/>
                <a:sym typeface="Cabin"/>
              </a:rPr>
              <a:t>al mismo tiempo, muy rápido</a:t>
            </a:r>
            <a:endParaRPr lang="es-AR" sz="3000" b="0" u="none" strike="noStrike" cap="none" dirty="0" smtClean="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smtClean="0">
                <a:solidFill>
                  <a:srgbClr val="FFFF00"/>
                </a:solidFill>
                <a:latin typeface="Arial" charset="0"/>
                <a:ea typeface="Arial" charset="0"/>
                <a:cs typeface="Arial" charset="0"/>
                <a:sym typeface="Cabin"/>
              </a:rPr>
              <a:t>Dispositivos de Entrada:</a:t>
            </a:r>
            <a:r>
              <a:rPr lang="es-AR" sz="3000" b="0" u="none" strike="noStrike" cap="none" dirty="0" smtClean="0">
                <a:solidFill>
                  <a:srgbClr val="FFFFFF"/>
                </a:solidFill>
                <a:latin typeface="Arial" charset="0"/>
                <a:ea typeface="Arial" charset="0"/>
                <a:cs typeface="Arial" charset="0"/>
                <a:sym typeface="Cabin"/>
              </a:rPr>
              <a:t>  Teclado, mouse, pantalla táctil</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smtClean="0">
                <a:solidFill>
                  <a:srgbClr val="FFFF00"/>
                </a:solidFill>
                <a:latin typeface="Arial" charset="0"/>
                <a:ea typeface="Arial" charset="0"/>
                <a:cs typeface="Arial" charset="0"/>
                <a:sym typeface="Cabin"/>
              </a:rPr>
              <a:t>Dispositivos de </a:t>
            </a:r>
            <a:r>
              <a:rPr lang="es-AR" sz="3000" b="0" dirty="0" smtClean="0">
                <a:solidFill>
                  <a:srgbClr val="FFFF00"/>
                </a:solidFill>
                <a:latin typeface="Arial" charset="0"/>
                <a:ea typeface="Arial" charset="0"/>
                <a:cs typeface="Arial" charset="0"/>
                <a:sym typeface="Cabin"/>
              </a:rPr>
              <a:t>S</a:t>
            </a:r>
            <a:r>
              <a:rPr lang="es-AR" sz="3000" b="0" u="none" strike="noStrike" cap="none" dirty="0" smtClean="0">
                <a:solidFill>
                  <a:srgbClr val="FFFF00"/>
                </a:solidFill>
                <a:latin typeface="Arial" charset="0"/>
                <a:ea typeface="Arial" charset="0"/>
                <a:cs typeface="Arial" charset="0"/>
                <a:sym typeface="Cabin"/>
              </a:rPr>
              <a:t>alida: </a:t>
            </a:r>
            <a:r>
              <a:rPr lang="es-AR" sz="3000" b="0" u="none" strike="noStrike" cap="none" dirty="0" smtClean="0">
                <a:solidFill>
                  <a:srgbClr val="FFFFFF"/>
                </a:solidFill>
                <a:latin typeface="Arial" charset="0"/>
                <a:ea typeface="Arial" charset="0"/>
                <a:cs typeface="Arial" charset="0"/>
                <a:sym typeface="Cabin"/>
              </a:rPr>
              <a:t> Monitor, parlantes, impresora, grabadora de DVD</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smtClean="0">
                <a:solidFill>
                  <a:srgbClr val="FFFF00"/>
                </a:solidFill>
                <a:latin typeface="Arial" charset="0"/>
                <a:ea typeface="Arial" charset="0"/>
                <a:cs typeface="Arial" charset="0"/>
                <a:sym typeface="Cabin"/>
              </a:rPr>
              <a:t>Memoria Principal: </a:t>
            </a:r>
            <a:r>
              <a:rPr lang="es-AR" sz="3000" b="0" u="none" strike="noStrike" cap="none" dirty="0" smtClean="0">
                <a:solidFill>
                  <a:srgbClr val="FFFFFF"/>
                </a:solidFill>
                <a:latin typeface="Arial" charset="0"/>
                <a:ea typeface="Arial" charset="0"/>
                <a:cs typeface="Arial" charset="0"/>
                <a:sym typeface="Cabin"/>
              </a:rPr>
              <a:t> Almacenamiento pequeño y temporario pero rápido –que se pierde al reiniciar– se la conoce como RAM</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smtClean="0">
                <a:solidFill>
                  <a:srgbClr val="FFFF00"/>
                </a:solidFill>
                <a:latin typeface="Arial" charset="0"/>
                <a:ea typeface="Arial" charset="0"/>
                <a:cs typeface="Arial" charset="0"/>
                <a:sym typeface="Cabin"/>
              </a:rPr>
              <a:t>Memoria Secundaria:</a:t>
            </a:r>
            <a:r>
              <a:rPr lang="es-AR" sz="3000" b="0" u="none" strike="noStrike" cap="none" dirty="0" smtClean="0">
                <a:solidFill>
                  <a:srgbClr val="FFFFFF"/>
                </a:solidFill>
                <a:latin typeface="Arial" charset="0"/>
                <a:ea typeface="Arial" charset="0"/>
                <a:cs typeface="Arial" charset="0"/>
                <a:sym typeface="Cabin"/>
              </a:rPr>
              <a:t>  Almacenamiento permanente y grande pero más lento – la información permanec</a:t>
            </a:r>
            <a:r>
              <a:rPr lang="es-AR" sz="3000" b="0" dirty="0" smtClean="0">
                <a:solidFill>
                  <a:srgbClr val="FFFFFF"/>
                </a:solidFill>
                <a:latin typeface="Arial" charset="0"/>
                <a:ea typeface="Arial" charset="0"/>
                <a:cs typeface="Arial" charset="0"/>
                <a:sym typeface="Cabin"/>
              </a:rPr>
              <a:t>e hasta que se la elimina– unidad de disco, tarjeta de memoria</a:t>
            </a:r>
            <a:endParaRPr lang="es-AR" sz="3000" b="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674600" y="2556111"/>
            <a:ext cx="2006600" cy="1995486"/>
          </a:xfrm>
          <a:prstGeom prst="rect">
            <a:avLst/>
          </a:prstGeom>
          <a:noFill/>
          <a:ln>
            <a:noFill/>
          </a:ln>
        </p:spPr>
      </p:pic>
      <p:sp>
        <p:nvSpPr>
          <p:cNvPr id="374" name="Shape 374"/>
          <p:cNvSpPr/>
          <p:nvPr/>
        </p:nvSpPr>
        <p:spPr>
          <a:xfrm>
            <a:off x="14071600" y="2100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smtClean="0">
                <a:solidFill>
                  <a:srgbClr val="000000"/>
                </a:solidFill>
                <a:latin typeface="Arial" charset="0"/>
                <a:ea typeface="Arial" charset="0"/>
                <a:cs typeface="Arial" charset="0"/>
                <a:sym typeface="Cabin"/>
              </a:rPr>
              <a:t>¿Qué sigue?</a:t>
            </a:r>
            <a:endParaRPr lang="en-US" sz="2600" u="none" strike="noStrike" cap="none" dirty="0">
              <a:solidFill>
                <a:srgbClr val="000000"/>
              </a:solidFill>
              <a:latin typeface="Arial" charset="0"/>
              <a:ea typeface="Arial" charset="0"/>
              <a:cs typeface="Arial" charset="0"/>
              <a:sym typeface="Cabin"/>
            </a:endParaRPr>
          </a:p>
        </p:txBody>
      </p:sp>
    </p:spTree>
    <p:extLst>
      <p:ext uri="{BB962C8B-B14F-4D97-AF65-F5344CB8AC3E}">
        <p14:creationId xmlns:p14="http://schemas.microsoft.com/office/powerpoint/2010/main" val="1391817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Entrada y Salida</a:t>
            </a:r>
            <a:endParaRPr lang="es-AR"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CPU</a:t>
            </a:r>
            <a:endParaRPr lang="en-US"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Principal</a:t>
            </a:r>
            <a:endParaRPr lang="es-AR"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dirty="0" smtClean="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964520"/>
            <a:ext cx="2817981"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Computadora genérica</a:t>
            </a:r>
            <a:endParaRPr lang="es-AR"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dirty="0" smtClean="0">
                <a:latin typeface="Arial" charset="0"/>
                <a:ea typeface="Arial" charset="0"/>
                <a:cs typeface="Arial" charset="0"/>
                <a:sym typeface="Cabin"/>
              </a:rPr>
              <a:t>¿Qué sigue</a:t>
            </a:r>
            <a:r>
              <a:rPr lang="es-AR" sz="2600" u="none" strike="noStrike" cap="none" dirty="0" smtClean="0">
                <a:solidFill>
                  <a:srgbClr val="000000"/>
                </a:solidFill>
                <a:latin typeface="Arial" charset="0"/>
                <a:ea typeface="Arial" charset="0"/>
                <a:cs typeface="Arial" charset="0"/>
                <a:sym typeface="Cabin"/>
              </a:rPr>
              <a:t>?</a:t>
            </a:r>
            <a:endParaRPr lang="es-AR"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36091" y="522791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2600" u="none" strike="noStrike" cap="none" dirty="0" smtClean="0">
                <a:solidFill>
                  <a:srgbClr val="00FF00"/>
                </a:solidFill>
                <a:latin typeface="Arial" charset="0"/>
                <a:ea typeface="Arial" charset="0"/>
                <a:cs typeface="Arial" charset="0"/>
                <a:sym typeface="Cabin"/>
              </a:rPr>
              <a:t>if x&lt; 3: imprimir</a:t>
            </a:r>
            <a:endParaRPr lang="es-AR" sz="2600" u="none" strike="noStrike" cap="none" dirty="0">
              <a:solidFill>
                <a:srgbClr val="00FF00"/>
              </a:solidFill>
              <a:latin typeface="Arial" charset="0"/>
              <a:ea typeface="Arial" charset="0"/>
              <a:cs typeface="Arial" charset="0"/>
              <a:sym typeface="Cabin"/>
            </a:endParaRPr>
          </a:p>
        </p:txBody>
      </p:sp>
    </p:spTree>
    <p:extLst>
      <p:ext uri="{BB962C8B-B14F-4D97-AF65-F5344CB8AC3E}">
        <p14:creationId xmlns:p14="http://schemas.microsoft.com/office/powerpoint/2010/main" val="106310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00FF00"/>
              </a:buClr>
              <a:buSzPct val="25000"/>
              <a:buFont typeface="Cabin"/>
              <a:buNone/>
            </a:pPr>
            <a:r>
              <a:rPr lang="es-AR" sz="6000" u="none" strike="noStrike" cap="none" dirty="0" smtClean="0">
                <a:solidFill>
                  <a:srgbClr val="FFFF00"/>
                </a:solidFill>
                <a:latin typeface="Arial" charset="0"/>
                <a:ea typeface="Arial" charset="0"/>
                <a:cs typeface="Arial" charset="0"/>
                <a:sym typeface="Cabin"/>
              </a:rPr>
              <a:t>Las computadoras quieren ser útiles...</a:t>
            </a:r>
            <a:endParaRPr lang="es-AR" sz="6000" u="none" strike="noStrike" cap="none" dirty="0">
              <a:solidFill>
                <a:srgbClr val="FFFF00"/>
              </a:solidFill>
              <a:latin typeface="Arial" charset="0"/>
              <a:ea typeface="Arial" charset="0"/>
              <a:cs typeface="Arial" charset="0"/>
              <a:sym typeface="Cabin"/>
            </a:endParaRPr>
          </a:p>
        </p:txBody>
      </p:sp>
      <p:sp>
        <p:nvSpPr>
          <p:cNvPr id="221" name="Shape 221"/>
          <p:cNvSpPr txBox="1">
            <a:spLocks noGrp="1"/>
          </p:cNvSpPr>
          <p:nvPr>
            <p:ph idx="1"/>
          </p:nvPr>
        </p:nvSpPr>
        <p:spPr>
          <a:xfrm>
            <a:off x="812800" y="19095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Las computadoras se construyen con un solo propósito: hacer las cosas por nosotros</a:t>
            </a:r>
          </a:p>
          <a:p>
            <a:pPr marL="749300" marR="0" lvl="0" indent="-345694" algn="l" rtl="0">
              <a:lnSpc>
                <a:spcPct val="100000"/>
              </a:lnSpc>
              <a:spcBef>
                <a:spcPts val="3500"/>
              </a:spcBef>
              <a:spcAft>
                <a:spcPts val="0"/>
              </a:spcAft>
              <a:buClr>
                <a:schemeClr val="lt1"/>
              </a:buClr>
              <a:buSzPct val="100000"/>
              <a:buFont typeface="Cabin"/>
              <a:buChar char="•"/>
            </a:pPr>
            <a:r>
              <a:rPr lang="es-AR" sz="3200" b="0" dirty="0" smtClean="0">
                <a:solidFill>
                  <a:schemeClr val="lt1"/>
                </a:solidFill>
                <a:latin typeface="Arial" charset="0"/>
                <a:ea typeface="Arial" charset="0"/>
                <a:cs typeface="Arial" charset="0"/>
                <a:sym typeface="Cabin"/>
              </a:rPr>
              <a:t>Pero, necesitamos hablar su idioma para describirles qué queremos que realicen</a:t>
            </a:r>
            <a:endParaRPr lang="es-AR" sz="3200" b="0" u="none" strike="noStrike" cap="none" dirty="0" smtClean="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Para los usuarios es una tarea sencilla. Otra persona</a:t>
            </a:r>
            <a:r>
              <a:rPr lang="es-AR" sz="3200" b="0" dirty="0" smtClean="0">
                <a:solidFill>
                  <a:schemeClr val="lt1"/>
                </a:solidFill>
                <a:latin typeface="Arial" charset="0"/>
                <a:ea typeface="Arial" charset="0"/>
                <a:cs typeface="Arial" charset="0"/>
                <a:sym typeface="Cabin"/>
              </a:rPr>
              <a:t> ya ingresó distintos programas (instrucciones) en la computadora y los usuarios solo tienen que elegir los que desean usar</a:t>
            </a:r>
            <a:endParaRPr lang="es-AR" sz="3200" b="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AR" dirty="0"/>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8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smtClean="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AR" dirty="0"/>
          </a:p>
        </p:txBody>
      </p:sp>
      <p:pic>
        <p:nvPicPr>
          <p:cNvPr id="230" name="Shape 230"/>
          <p:cNvPicPr preferRelativeResize="0"/>
          <p:nvPr/>
        </p:nvPicPr>
        <p:blipFill rotWithShape="1">
          <a:blip r:embed="rId4">
            <a:alphaModFix/>
          </a:blip>
          <a:srcRect/>
          <a:stretch/>
        </p:blipFill>
        <p:spPr>
          <a:xfrm>
            <a:off x="11557000" y="2755211"/>
            <a:ext cx="2006600" cy="1995486"/>
          </a:xfrm>
          <a:prstGeom prst="rect">
            <a:avLst/>
          </a:prstGeom>
          <a:noFill/>
          <a:ln>
            <a:noFill/>
          </a:ln>
        </p:spPr>
      </p:pic>
      <p:sp>
        <p:nvSpPr>
          <p:cNvPr id="231" name="Shape 231"/>
          <p:cNvSpPr/>
          <p:nvPr/>
        </p:nvSpPr>
        <p:spPr>
          <a:xfrm>
            <a:off x="12992100" y="2337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300" u="none" strike="noStrike" cap="none" dirty="0" smtClean="0">
                <a:solidFill>
                  <a:srgbClr val="000000"/>
                </a:solidFill>
                <a:latin typeface="Arial" charset="0"/>
                <a:ea typeface="Arial" charset="0"/>
                <a:cs typeface="Arial" charset="0"/>
                <a:sym typeface="Cabin"/>
              </a:rPr>
              <a:t>¿Qué sigue</a:t>
            </a:r>
            <a:r>
              <a:rPr lang="es-AR" sz="2600" u="none" strike="noStrike" cap="none" dirty="0" smtClean="0">
                <a:solidFill>
                  <a:srgbClr val="000000"/>
                </a:solidFill>
                <a:latin typeface="Arial" charset="0"/>
                <a:ea typeface="Arial" charset="0"/>
                <a:cs typeface="Arial" charset="0"/>
                <a:sym typeface="Cabin"/>
              </a:rPr>
              <a:t>?</a:t>
            </a:r>
            <a:endParaRPr lang="es-AR" sz="2600" u="none" strike="noStrike" cap="none" dirty="0">
              <a:solidFill>
                <a:srgbClr val="0000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Entrada y Salida</a:t>
            </a:r>
            <a:endParaRPr lang="es-AR"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CPU</a:t>
            </a:r>
            <a:endParaRPr lang="es-AR"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AR" sz="3200" u="none" strike="noStrike" cap="none" dirty="0" smtClean="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Principal</a:t>
            </a:r>
            <a:endParaRPr lang="es-AR"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964520"/>
            <a:ext cx="317090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Computadora genérica</a:t>
            </a:r>
            <a:endParaRPr lang="es-AR"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smtClean="0">
                <a:solidFill>
                  <a:srgbClr val="000000"/>
                </a:solidFill>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s-AR" sz="3600" u="none" strike="noStrike" cap="none" dirty="0" smtClean="0">
                <a:solidFill>
                  <a:schemeClr val="accent4"/>
                </a:solidFill>
                <a:latin typeface="Arial" charset="0"/>
                <a:ea typeface="Arial" charset="0"/>
                <a:cs typeface="Arial" charset="0"/>
                <a:sym typeface="Cabin"/>
              </a:rPr>
              <a:t>Lenguaje de la máquina</a:t>
            </a:r>
            <a:endParaRPr lang="es-AR" sz="3600" u="none" strike="noStrike" cap="none" dirty="0">
              <a:solidFill>
                <a:schemeClr val="accent4"/>
              </a:solidFill>
              <a:latin typeface="Arial" charset="0"/>
              <a:ea typeface="Arial" charset="0"/>
              <a:cs typeface="Arial" charset="0"/>
              <a:sym typeface="Cabin"/>
            </a:endParaRP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1519722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812800" y="9865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smtClean="0">
                <a:solidFill>
                  <a:srgbClr val="FFFF00"/>
                </a:solidFill>
                <a:latin typeface="Arial" charset="0"/>
                <a:ea typeface="Arial" charset="0"/>
                <a:cs typeface="Arial" charset="0"/>
                <a:sym typeface="Cabin"/>
              </a:rPr>
              <a:t>CPU muy caliente</a:t>
            </a:r>
            <a:endParaRPr lang="es-AR" sz="7400" u="none" strike="noStrike" cap="none" dirty="0">
              <a:solidFill>
                <a:srgbClr val="FFFF00"/>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596200"/>
            <a:ext cx="5194300" cy="4597399"/>
          </a:xfrm>
          <a:prstGeom prst="rect">
            <a:avLst/>
          </a:prstGeom>
          <a:noFill/>
          <a:ln>
            <a:noFill/>
          </a:ln>
        </p:spPr>
      </p:pic>
      <p:sp>
        <p:nvSpPr>
          <p:cNvPr id="418" name="Shape 418"/>
          <p:cNvSpPr/>
          <p:nvPr/>
        </p:nvSpPr>
        <p:spPr>
          <a:xfrm>
            <a:off x="9347200" y="30153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smtClean="0">
                <a:solidFill>
                  <a:srgbClr val="000000"/>
                </a:solidFill>
                <a:latin typeface="Arial" charset="0"/>
                <a:ea typeface="Arial" charset="0"/>
                <a:cs typeface="Arial" charset="0"/>
                <a:sym typeface="Cabin"/>
              </a:rPr>
              <a:t>¿Qué sigue?</a:t>
            </a:r>
            <a:endParaRPr lang="en-US" sz="2600" u="none" strike="noStrike" cap="none" dirty="0">
              <a:solidFill>
                <a:srgbClr val="000000"/>
              </a:solidFill>
              <a:latin typeface="Arial" charset="0"/>
              <a:ea typeface="Arial" charset="0"/>
              <a:cs typeface="Arial" charset="0"/>
              <a:sym typeface="Cabin"/>
            </a:endParaRPr>
          </a:p>
        </p:txBody>
      </p:sp>
    </p:spTree>
    <p:extLst>
      <p:ext uri="{BB962C8B-B14F-4D97-AF65-F5344CB8AC3E}">
        <p14:creationId xmlns:p14="http://schemas.microsoft.com/office/powerpoint/2010/main" val="497818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12800" y="9533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smtClean="0">
                <a:solidFill>
                  <a:srgbClr val="FFFF00"/>
                </a:solidFill>
                <a:latin typeface="Arial" charset="0"/>
                <a:ea typeface="Arial" charset="0"/>
                <a:cs typeface="Arial" charset="0"/>
                <a:sym typeface="Cabin"/>
              </a:rPr>
              <a:t>Disco duro en acción</a:t>
            </a:r>
            <a:endParaRPr lang="es-AR" sz="7400" u="none" strike="noStrike" cap="none" dirty="0">
              <a:solidFill>
                <a:srgbClr val="FFFF00"/>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242050" y="26172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extLst>
      <p:ext uri="{BB962C8B-B14F-4D97-AF65-F5344CB8AC3E}">
        <p14:creationId xmlns:p14="http://schemas.microsoft.com/office/powerpoint/2010/main" val="429014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Python como Lenguaje</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836733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977855" y="1876300"/>
            <a:ext cx="10128561" cy="4457700"/>
          </a:xfrm>
          <a:prstGeom prst="rect">
            <a:avLst/>
          </a:prstGeom>
          <a:noFill/>
          <a:ln>
            <a:noFill/>
          </a:ln>
        </p:spPr>
        <p:txBody>
          <a:bodyPr lIns="0" tIns="0" rIns="0" bIns="0" anchor="ctr" anchorCtr="0">
            <a:noAutofit/>
          </a:bodyPr>
          <a:lstStyle/>
          <a:p>
            <a:pPr lvl="0">
              <a:buClr>
                <a:srgbClr val="FF00FF"/>
              </a:buClr>
              <a:buSzPct val="25000"/>
            </a:pPr>
            <a:r>
              <a:rPr lang="es-AR" sz="4200" u="none" strike="noStrike" cap="none" dirty="0" smtClean="0">
                <a:solidFill>
                  <a:srgbClr val="FFFF00"/>
                </a:solidFill>
                <a:latin typeface="Arial" charset="0"/>
                <a:ea typeface="Arial" charset="0"/>
                <a:cs typeface="Arial" charset="0"/>
                <a:sym typeface="Cabin"/>
              </a:rPr>
              <a:t>La Lengua Pársel </a:t>
            </a:r>
            <a:r>
              <a:rPr lang="es-AR" sz="4200" u="none" strike="noStrike" cap="none" dirty="0" smtClean="0">
                <a:solidFill>
                  <a:srgbClr val="FFFFFF"/>
                </a:solidFill>
                <a:latin typeface="Arial" charset="0"/>
                <a:ea typeface="Arial" charset="0"/>
                <a:cs typeface="Arial" charset="0"/>
                <a:sym typeface="Cabin"/>
              </a:rPr>
              <a:t>es la lengua de las serpientes y de aquellos que pueden hablar con ellas. Un individuo que puede hablar</a:t>
            </a:r>
            <a:r>
              <a:rPr lang="es-AR" sz="4200" dirty="0" smtClean="0">
                <a:solidFill>
                  <a:srgbClr val="FFFF00"/>
                </a:solidFill>
                <a:latin typeface="Arial" charset="0"/>
                <a:ea typeface="Arial" charset="0"/>
                <a:cs typeface="Arial" charset="0"/>
                <a:sym typeface="Cabin"/>
              </a:rPr>
              <a:t> Pársel</a:t>
            </a:r>
            <a:r>
              <a:rPr lang="es-AR" sz="4200" u="none" strike="noStrike" cap="none" dirty="0" smtClean="0">
                <a:solidFill>
                  <a:srgbClr val="FFFFFF"/>
                </a:solidFill>
                <a:latin typeface="Arial" charset="0"/>
                <a:ea typeface="Arial" charset="0"/>
                <a:cs typeface="Arial" charset="0"/>
                <a:sym typeface="Cabin"/>
              </a:rPr>
              <a:t> es conocido como </a:t>
            </a:r>
            <a:r>
              <a:rPr lang="es-AR" sz="4200" dirty="0" smtClean="0">
                <a:solidFill>
                  <a:srgbClr val="00FF00"/>
                </a:solidFill>
                <a:latin typeface="Arial" charset="0"/>
                <a:ea typeface="Arial" charset="0"/>
                <a:cs typeface="Arial" charset="0"/>
                <a:sym typeface="Cabin"/>
              </a:rPr>
              <a:t>hablante de Pársel</a:t>
            </a:r>
            <a:r>
              <a:rPr lang="es-AR" sz="4200" u="none" strike="noStrike" cap="none" dirty="0" smtClean="0">
                <a:solidFill>
                  <a:srgbClr val="FFFFFF"/>
                </a:solidFill>
                <a:latin typeface="Arial" charset="0"/>
                <a:ea typeface="Arial" charset="0"/>
                <a:cs typeface="Arial" charset="0"/>
                <a:sym typeface="Cabin"/>
              </a:rPr>
              <a:t>. Es una habilidad muy poco común y puede ser hereditaria. </a:t>
            </a:r>
            <a:r>
              <a:rPr lang="es-AR" sz="4200" dirty="0" smtClean="0">
                <a:solidFill>
                  <a:srgbClr val="FFFFFF"/>
                </a:solidFill>
                <a:latin typeface="Arial" charset="0"/>
                <a:ea typeface="Arial" charset="0"/>
                <a:cs typeface="Arial" charset="0"/>
                <a:sym typeface="Cabin"/>
              </a:rPr>
              <a:t>Casi todos los </a:t>
            </a:r>
            <a:r>
              <a:rPr lang="es-AR" sz="4200" dirty="0" smtClean="0">
                <a:solidFill>
                  <a:srgbClr val="00FF00"/>
                </a:solidFill>
                <a:latin typeface="Arial" charset="0"/>
                <a:ea typeface="Arial" charset="0"/>
                <a:cs typeface="Arial" charset="0"/>
                <a:sym typeface="Cabin"/>
              </a:rPr>
              <a:t>hablantes de Pársel </a:t>
            </a:r>
            <a:r>
              <a:rPr lang="es-AR" sz="4200" u="none" strike="noStrike" cap="none" dirty="0" smtClean="0">
                <a:solidFill>
                  <a:srgbClr val="FFFFFF"/>
                </a:solidFill>
                <a:latin typeface="Arial" charset="0"/>
                <a:ea typeface="Arial" charset="0"/>
                <a:cs typeface="Arial" charset="0"/>
                <a:sym typeface="Cabin"/>
              </a:rPr>
              <a:t>conocidos son descendentes de </a:t>
            </a:r>
            <a:r>
              <a:rPr lang="es-AR" sz="4200" u="sng" strike="noStrike" cap="none" dirty="0" smtClean="0">
                <a:solidFill>
                  <a:schemeClr val="tx2"/>
                </a:solidFill>
                <a:latin typeface="Arial" charset="0"/>
                <a:ea typeface="Arial" charset="0"/>
                <a:cs typeface="Arial" charset="0"/>
                <a:sym typeface="Cabin"/>
                <a:hlinkClick r:id="rId4"/>
              </a:rPr>
              <a:t>Salazar Slytherin</a:t>
            </a:r>
            <a:r>
              <a:rPr lang="es-AR" sz="4200" u="none" strike="noStrike" cap="none" dirty="0" smtClean="0">
                <a:solidFill>
                  <a:schemeClr val="bg1"/>
                </a:solidFill>
                <a:latin typeface="Arial" charset="0"/>
                <a:ea typeface="Arial" charset="0"/>
                <a:cs typeface="Arial" charset="0"/>
                <a:sym typeface="Cabin"/>
              </a:rPr>
              <a:t>.</a:t>
            </a:r>
            <a:endParaRPr lang="es-AR" sz="4200" u="none" strike="noStrike" cap="none" dirty="0">
              <a:solidFill>
                <a:schemeClr val="bg1"/>
              </a:solidFill>
              <a:latin typeface="Arial" charset="0"/>
              <a:ea typeface="Arial" charset="0"/>
              <a:cs typeface="Arial" charset="0"/>
              <a:sym typeface="Cabin"/>
            </a:endParaRPr>
          </a:p>
        </p:txBody>
      </p:sp>
      <p:pic>
        <p:nvPicPr>
          <p:cNvPr id="437" name="Shape 437"/>
          <p:cNvPicPr preferRelativeResize="0"/>
          <p:nvPr/>
        </p:nvPicPr>
        <p:blipFill rotWithShape="1">
          <a:blip r:embed="rId5">
            <a:alphaModFix/>
          </a:blip>
          <a:srcRect/>
          <a:stretch/>
        </p:blipFill>
        <p:spPr>
          <a:xfrm>
            <a:off x="12368383" y="2498600"/>
            <a:ext cx="3174900" cy="2768700"/>
          </a:xfrm>
          <a:prstGeom prst="rect">
            <a:avLst/>
          </a:prstGeom>
          <a:noFill/>
          <a:ln>
            <a:noFill/>
          </a:ln>
        </p:spPr>
      </p:pic>
    </p:spTree>
    <p:extLst>
      <p:ext uri="{BB962C8B-B14F-4D97-AF65-F5344CB8AC3E}">
        <p14:creationId xmlns:p14="http://schemas.microsoft.com/office/powerpoint/2010/main" val="1834949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694631" y="1097822"/>
            <a:ext cx="11939130" cy="44577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4200" u="none" strike="noStrike" cap="none" dirty="0" smtClean="0">
                <a:solidFill>
                  <a:srgbClr val="FFFF00"/>
                </a:solidFill>
                <a:latin typeface="Arial" charset="0"/>
                <a:ea typeface="Arial" charset="0"/>
                <a:cs typeface="Arial" charset="0"/>
                <a:sym typeface="Cabin"/>
              </a:rPr>
              <a:t>Python</a:t>
            </a:r>
            <a:r>
              <a:rPr lang="es-AR" sz="4200" u="none" strike="noStrike" cap="none" dirty="0" smtClean="0">
                <a:solidFill>
                  <a:srgbClr val="FFFFFF"/>
                </a:solidFill>
                <a:latin typeface="Arial" charset="0"/>
                <a:ea typeface="Arial" charset="0"/>
                <a:cs typeface="Arial" charset="0"/>
                <a:sym typeface="Cabin"/>
              </a:rPr>
              <a:t> es el lenguaje del intérprete del software Python </a:t>
            </a:r>
            <a:r>
              <a:rPr lang="es-AR" sz="4200" dirty="0" smtClean="0">
                <a:solidFill>
                  <a:srgbClr val="FFFFFF"/>
                </a:solidFill>
                <a:latin typeface="Arial" charset="0"/>
                <a:ea typeface="Arial" charset="0"/>
                <a:cs typeface="Arial" charset="0"/>
                <a:sym typeface="Cabin"/>
              </a:rPr>
              <a:t>y de quienes pueden hablar con él.</a:t>
            </a:r>
            <a:r>
              <a:rPr lang="es-AR" sz="4200" u="none" strike="noStrike" cap="none" dirty="0" smtClean="0">
                <a:solidFill>
                  <a:srgbClr val="FFFFFF"/>
                </a:solidFill>
                <a:latin typeface="Arial" charset="0"/>
                <a:ea typeface="Arial" charset="0"/>
                <a:cs typeface="Arial" charset="0"/>
                <a:sym typeface="Cabin"/>
              </a:rPr>
              <a:t> Un individuo que puede hablar </a:t>
            </a:r>
            <a:r>
              <a:rPr lang="es-AR" sz="4200" u="none" strike="noStrike" cap="none" dirty="0" smtClean="0">
                <a:solidFill>
                  <a:srgbClr val="FFFF00"/>
                </a:solidFill>
                <a:latin typeface="Arial" charset="0"/>
                <a:ea typeface="Arial" charset="0"/>
                <a:cs typeface="Arial" charset="0"/>
                <a:sym typeface="Cabin"/>
              </a:rPr>
              <a:t>Python</a:t>
            </a:r>
            <a:r>
              <a:rPr lang="es-AR" sz="4200" u="none" strike="noStrike" cap="none" dirty="0" smtClean="0">
                <a:solidFill>
                  <a:srgbClr val="FFFFFF"/>
                </a:solidFill>
                <a:latin typeface="Arial" charset="0"/>
                <a:ea typeface="Arial" charset="0"/>
                <a:cs typeface="Arial" charset="0"/>
                <a:sym typeface="Cabin"/>
              </a:rPr>
              <a:t> es conocido como </a:t>
            </a:r>
            <a:r>
              <a:rPr lang="es-AR" sz="4200" u="none" strike="noStrike" cap="none" dirty="0" smtClean="0">
                <a:solidFill>
                  <a:srgbClr val="00FF00"/>
                </a:solidFill>
                <a:latin typeface="Arial" charset="0"/>
                <a:ea typeface="Arial" charset="0"/>
                <a:cs typeface="Arial" charset="0"/>
                <a:sym typeface="Cabin"/>
              </a:rPr>
              <a:t>Pythonista</a:t>
            </a:r>
            <a:r>
              <a:rPr lang="es-AR" sz="4200" u="none" strike="noStrike" cap="none" dirty="0" smtClean="0">
                <a:solidFill>
                  <a:srgbClr val="FFFFFF"/>
                </a:solidFill>
                <a:latin typeface="Arial" charset="0"/>
                <a:ea typeface="Arial" charset="0"/>
                <a:cs typeface="Arial" charset="0"/>
                <a:sym typeface="Cabin"/>
              </a:rPr>
              <a:t>. Es una habilidad muy poco común y puede ser hereditaria. Casi todos los </a:t>
            </a:r>
            <a:r>
              <a:rPr lang="es-AR" sz="4200" u="none" strike="noStrike" cap="none" dirty="0" smtClean="0">
                <a:solidFill>
                  <a:srgbClr val="00FF00"/>
                </a:solidFill>
                <a:latin typeface="Arial" charset="0"/>
                <a:ea typeface="Arial" charset="0"/>
                <a:cs typeface="Arial" charset="0"/>
                <a:sym typeface="Cabin"/>
              </a:rPr>
              <a:t>Pythonistas</a:t>
            </a:r>
            <a:r>
              <a:rPr lang="es-AR" sz="4200" u="none" strike="noStrike" cap="none" dirty="0" smtClean="0">
                <a:solidFill>
                  <a:srgbClr val="FFFFFF"/>
                </a:solidFill>
                <a:latin typeface="Arial" charset="0"/>
                <a:ea typeface="Arial" charset="0"/>
                <a:cs typeface="Arial" charset="0"/>
                <a:sym typeface="Cabin"/>
              </a:rPr>
              <a:t> utilizan el software inicialmente desarrollado por </a:t>
            </a:r>
            <a:r>
              <a:rPr lang="es-AR" sz="4200" u="none" strike="noStrike" cap="none" dirty="0" smtClean="0">
                <a:solidFill>
                  <a:srgbClr val="F6B26B"/>
                </a:solidFill>
                <a:latin typeface="Arial" charset="0"/>
                <a:ea typeface="Arial" charset="0"/>
                <a:cs typeface="Arial" charset="0"/>
                <a:sym typeface="Cabin"/>
              </a:rPr>
              <a:t>Guido van Rossum</a:t>
            </a:r>
            <a:r>
              <a:rPr lang="es-AR" sz="4200" u="none" strike="noStrike" cap="none" dirty="0" smtClean="0">
                <a:solidFill>
                  <a:schemeClr val="bg1"/>
                </a:solidFill>
                <a:latin typeface="Arial" charset="0"/>
                <a:ea typeface="Arial" charset="0"/>
                <a:cs typeface="Arial" charset="0"/>
                <a:sym typeface="Cabin"/>
              </a:rPr>
              <a:t>.</a:t>
            </a:r>
            <a:endParaRPr lang="es-AR" sz="4200" u="none" strike="noStrike" cap="none" dirty="0">
              <a:solidFill>
                <a:schemeClr val="bg1"/>
              </a:solidFill>
              <a:latin typeface="Arial" charset="0"/>
              <a:ea typeface="Arial" charset="0"/>
              <a:cs typeface="Arial" charset="0"/>
              <a:sym typeface="Cabin"/>
            </a:endParaRPr>
          </a:p>
        </p:txBody>
      </p:sp>
      <p:pic>
        <p:nvPicPr>
          <p:cNvPr id="444" name="Shape 444"/>
          <p:cNvPicPr preferRelativeResize="0"/>
          <p:nvPr/>
        </p:nvPicPr>
        <p:blipFill rotWithShape="1">
          <a:blip r:embed="rId3">
            <a:alphaModFix/>
          </a:blip>
          <a:srcRect/>
          <a:stretch/>
        </p:blipFill>
        <p:spPr>
          <a:xfrm>
            <a:off x="13343301" y="47775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62702" y="13485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94631" y="5904122"/>
            <a:ext cx="3517899" cy="2078036"/>
          </a:xfrm>
          <a:prstGeom prst="rect">
            <a:avLst/>
          </a:prstGeom>
          <a:noFill/>
          <a:ln>
            <a:noFill/>
          </a:ln>
        </p:spPr>
      </p:pic>
    </p:spTree>
    <p:extLst>
      <p:ext uri="{BB962C8B-B14F-4D97-AF65-F5344CB8AC3E}">
        <p14:creationId xmlns:p14="http://schemas.microsoft.com/office/powerpoint/2010/main" val="2140719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7400" dirty="0" smtClean="0">
                <a:solidFill>
                  <a:srgbClr val="FFFF00"/>
                </a:solidFill>
                <a:latin typeface="Arial" charset="0"/>
                <a:ea typeface="Arial" charset="0"/>
                <a:cs typeface="Arial" charset="0"/>
                <a:sym typeface="Cabin"/>
              </a:rPr>
              <a:t>Aprendizaje Inicial</a:t>
            </a:r>
            <a:r>
              <a:rPr lang="es-AR" sz="7400" u="none" strike="noStrike" cap="none" dirty="0" smtClean="0">
                <a:solidFill>
                  <a:srgbClr val="FFFF00"/>
                </a:solidFill>
                <a:latin typeface="Arial" charset="0"/>
                <a:ea typeface="Arial" charset="0"/>
                <a:cs typeface="Arial" charset="0"/>
                <a:sym typeface="Cabin"/>
              </a:rPr>
              <a:t>: </a:t>
            </a:r>
            <a:r>
              <a:rPr lang="es-AR" sz="7400" u="none" strike="noStrike" cap="none" dirty="0" smtClean="0">
                <a:solidFill>
                  <a:srgbClr val="E06666"/>
                </a:solidFill>
                <a:latin typeface="Arial" charset="0"/>
                <a:ea typeface="Arial" charset="0"/>
                <a:cs typeface="Arial" charset="0"/>
                <a:sym typeface="Cabin"/>
              </a:rPr>
              <a:t>Errores de </a:t>
            </a:r>
            <a:r>
              <a:rPr lang="es-AR" sz="7400" dirty="0" smtClean="0">
                <a:solidFill>
                  <a:srgbClr val="E06666"/>
                </a:solidFill>
                <a:latin typeface="Arial" charset="0"/>
                <a:ea typeface="Arial" charset="0"/>
                <a:cs typeface="Arial" charset="0"/>
                <a:sym typeface="Cabin"/>
              </a:rPr>
              <a:t>Sintaxis</a:t>
            </a:r>
            <a:endParaRPr lang="es-AR"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idx="1"/>
          </p:nvPr>
        </p:nvSpPr>
        <p:spPr>
          <a:xfrm>
            <a:off x="632178" y="2528703"/>
            <a:ext cx="14630400" cy="5902068"/>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s-AR" sz="3000" b="0" dirty="0" smtClean="0">
                <a:solidFill>
                  <a:schemeClr val="lt1"/>
                </a:solidFill>
                <a:latin typeface="Arial" charset="0"/>
                <a:ea typeface="Arial" charset="0"/>
                <a:cs typeface="Arial" charset="0"/>
                <a:sym typeface="Cabin"/>
              </a:rPr>
              <a:t>Necesitamos aprender el </a:t>
            </a:r>
            <a:r>
              <a:rPr lang="es-AR" sz="3000" b="0" u="none" strike="noStrike" cap="none" dirty="0" smtClean="0">
                <a:solidFill>
                  <a:srgbClr val="FFFF00"/>
                </a:solidFill>
                <a:latin typeface="Arial" charset="0"/>
                <a:ea typeface="Arial" charset="0"/>
                <a:cs typeface="Arial" charset="0"/>
                <a:sym typeface="Cabin"/>
              </a:rPr>
              <a:t>lenguaje Python </a:t>
            </a:r>
            <a:r>
              <a:rPr lang="es-AR" sz="3000" b="0" u="none" strike="noStrike" cap="none" dirty="0" smtClean="0">
                <a:solidFill>
                  <a:schemeClr val="lt1"/>
                </a:solidFill>
                <a:latin typeface="Arial" charset="0"/>
                <a:ea typeface="Arial" charset="0"/>
                <a:cs typeface="Arial" charset="0"/>
                <a:sym typeface="Cabin"/>
              </a:rPr>
              <a:t>para poder comunicar nuestras instrucciones a Python.  Al principio</a:t>
            </a:r>
            <a:r>
              <a:rPr lang="es-AR" sz="3000" b="0" dirty="0" smtClean="0">
                <a:solidFill>
                  <a:schemeClr val="lt1"/>
                </a:solidFill>
                <a:latin typeface="Arial" charset="0"/>
                <a:ea typeface="Arial" charset="0"/>
                <a:cs typeface="Arial" charset="0"/>
                <a:sym typeface="Cabin"/>
              </a:rPr>
              <a:t>, cometeremos muchos errores y hablaremos mal como ocurre con los niños pequeños</a:t>
            </a:r>
            <a:r>
              <a:rPr lang="es-AR" sz="3000" b="0" u="none" strike="noStrike" cap="none" dirty="0" smtClean="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s-AR" sz="3000" b="0" u="none" strike="noStrike" cap="none" dirty="0" smtClean="0">
                <a:solidFill>
                  <a:schemeClr val="lt1"/>
                </a:solidFill>
                <a:latin typeface="Arial" charset="0"/>
                <a:ea typeface="Arial" charset="0"/>
                <a:cs typeface="Arial" charset="0"/>
                <a:sym typeface="Cabin"/>
              </a:rPr>
              <a:t>Cuando usted comete un error, la computadora no cree que usted es “tierno”. Le dice que hay </a:t>
            </a:r>
            <a:r>
              <a:rPr lang="es-AR" sz="3000" b="0" i="0" u="none" strike="noStrike" cap="none" dirty="0" smtClean="0">
                <a:solidFill>
                  <a:srgbClr val="E06666"/>
                </a:solidFill>
                <a:latin typeface="Arial"/>
                <a:ea typeface="Arial"/>
                <a:cs typeface="Arial"/>
                <a:sym typeface="Arial"/>
              </a:rPr>
              <a:t>“error de sintaxis” (</a:t>
            </a:r>
            <a:r>
              <a:rPr lang="es-AR" sz="3000" b="0" u="none" strike="noStrike" cap="none" dirty="0" smtClean="0">
                <a:solidFill>
                  <a:srgbClr val="E06666"/>
                </a:solidFill>
                <a:latin typeface="Arial" charset="0"/>
                <a:ea typeface="Arial" charset="0"/>
                <a:cs typeface="Arial" charset="0"/>
                <a:sym typeface="Cabin"/>
              </a:rPr>
              <a:t>syntax error)</a:t>
            </a:r>
            <a:r>
              <a:rPr lang="es-AR" sz="3000" b="0" u="none" strike="noStrike" cap="none" dirty="0" smtClean="0">
                <a:solidFill>
                  <a:schemeClr val="lt1"/>
                </a:solidFill>
                <a:latin typeface="Arial" charset="0"/>
                <a:ea typeface="Arial" charset="0"/>
                <a:cs typeface="Arial" charset="0"/>
                <a:sym typeface="Cabin"/>
              </a:rPr>
              <a:t> </a:t>
            </a:r>
            <a:r>
              <a:rPr lang="es-AR" sz="3000" b="0" dirty="0" smtClean="0">
                <a:solidFill>
                  <a:schemeClr val="lt1"/>
                </a:solidFill>
                <a:latin typeface="Arial" charset="0"/>
                <a:ea typeface="Arial" charset="0"/>
                <a:cs typeface="Arial" charset="0"/>
                <a:sym typeface="Cabin"/>
              </a:rPr>
              <a:t>porque ella conoce el lenguaje pero usted recién lo está aprendiendo. Da la sensación de que </a:t>
            </a:r>
            <a:r>
              <a:rPr lang="es-AR" sz="3000" b="0" u="none" strike="noStrike" cap="none" dirty="0" smtClean="0">
                <a:solidFill>
                  <a:schemeClr val="lt1"/>
                </a:solidFill>
                <a:latin typeface="Arial" charset="0"/>
                <a:ea typeface="Arial" charset="0"/>
                <a:cs typeface="Arial" charset="0"/>
                <a:sym typeface="Cabin"/>
              </a:rPr>
              <a:t>Python es cruel y carece de sentimientos.</a:t>
            </a:r>
          </a:p>
          <a:p>
            <a:pPr marL="749300" marR="0" lvl="0" indent="-354711" algn="l" rtl="0">
              <a:lnSpc>
                <a:spcPct val="100000"/>
              </a:lnSpc>
              <a:spcBef>
                <a:spcPts val="3500"/>
              </a:spcBef>
              <a:spcAft>
                <a:spcPts val="0"/>
              </a:spcAft>
              <a:buClr>
                <a:schemeClr val="lt1"/>
              </a:buClr>
              <a:buSzPct val="100000"/>
              <a:buFont typeface="Cabin"/>
              <a:buChar char="•"/>
            </a:pPr>
            <a:r>
              <a:rPr lang="es-AR" sz="3000" b="0" u="none" strike="noStrike" cap="none" dirty="0" smtClean="0">
                <a:solidFill>
                  <a:schemeClr val="lt1"/>
                </a:solidFill>
                <a:latin typeface="Arial" charset="0"/>
                <a:ea typeface="Arial" charset="0"/>
                <a:cs typeface="Arial" charset="0"/>
                <a:sym typeface="Cabin"/>
              </a:rPr>
              <a:t>Sin embargo, recuerde que usted es inteligente y puede aprender. La computadora es simple y muy veloz pero es incapaz de aprender.</a:t>
            </a:r>
            <a:r>
              <a:rPr lang="es-AR" sz="3000" b="0" dirty="0" smtClean="0">
                <a:solidFill>
                  <a:schemeClr val="lt1"/>
                </a:solidFill>
                <a:latin typeface="Arial" charset="0"/>
                <a:ea typeface="Arial" charset="0"/>
                <a:cs typeface="Arial" charset="0"/>
                <a:sym typeface="Cabin"/>
              </a:rPr>
              <a:t> Entonces, </a:t>
            </a:r>
            <a:r>
              <a:rPr lang="es-AR" sz="3000" b="0" u="none" strike="noStrike" cap="none" dirty="0" smtClean="0">
                <a:solidFill>
                  <a:srgbClr val="FFFF00"/>
                </a:solidFill>
                <a:latin typeface="Arial" charset="0"/>
                <a:ea typeface="Arial" charset="0"/>
                <a:cs typeface="Arial" charset="0"/>
                <a:sym typeface="Cabin"/>
              </a:rPr>
              <a:t>es más sencillo para usted aprender Python que para la computadora aprender español</a:t>
            </a:r>
            <a:r>
              <a:rPr lang="es-AR" sz="3000" b="0" u="none" strike="noStrike" cap="none" dirty="0" smtClean="0">
                <a:solidFill>
                  <a:schemeClr val="lt1"/>
                </a:solidFill>
                <a:latin typeface="Arial" charset="0"/>
                <a:ea typeface="Arial" charset="0"/>
                <a:cs typeface="Arial" charset="0"/>
                <a:sym typeface="Cabin"/>
              </a:rPr>
              <a:t>...</a:t>
            </a:r>
            <a:endParaRPr lang="es-AR" sz="30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275563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Hablemo</a:t>
            </a:r>
            <a:r>
              <a:rPr lang="es-AR" sz="7600" dirty="0" smtClean="0">
                <a:solidFill>
                  <a:srgbClr val="FFFF00"/>
                </a:solidFill>
                <a:latin typeface="Arial" charset="0"/>
                <a:ea typeface="Arial" charset="0"/>
                <a:cs typeface="Arial" charset="0"/>
                <a:sym typeface="Cabin"/>
              </a:rPr>
              <a:t>s con </a:t>
            </a:r>
            <a:r>
              <a:rPr lang="es-AR" sz="7600" u="none" strike="noStrike" cap="none" dirty="0" smtClean="0">
                <a:solidFill>
                  <a:srgbClr val="FFFF00"/>
                </a:solidFill>
                <a:latin typeface="Arial" charset="0"/>
                <a:ea typeface="Arial" charset="0"/>
                <a:cs typeface="Arial" charset="0"/>
                <a:sym typeface="Cabin"/>
              </a:rPr>
              <a:t>Python</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142320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smtClean="0">
                <a:solidFill>
                  <a:schemeClr val="lt1"/>
                </a:solidFill>
                <a:latin typeface="Arial" charset="0"/>
                <a:ea typeface="Arial" charset="0"/>
                <a:cs typeface="Arial" charset="0"/>
                <a:sym typeface="Cabin"/>
              </a:rPr>
              <a:t>csev$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a:t>
            </a:r>
            <a:r>
              <a:rPr lang="en-US" sz="3600" dirty="0" smtClean="0">
                <a:solidFill>
                  <a:schemeClr val="bg1"/>
                </a:solidFill>
                <a:latin typeface="Arial" charset="0"/>
                <a:ea typeface="Arial" charset="0"/>
                <a:cs typeface="Arial" charset="0"/>
                <a:sym typeface="Cabin"/>
              </a:rPr>
              <a:t>v3.5.1:37a07cee5969, Dic  5 </a:t>
            </a:r>
            <a:r>
              <a:rPr lang="en-US" sz="3600" dirty="0">
                <a:solidFill>
                  <a:schemeClr val="bg1"/>
                </a:solidFill>
                <a:latin typeface="Arial" charset="0"/>
                <a:ea typeface="Arial" charset="0"/>
                <a:cs typeface="Arial" charset="0"/>
                <a:sym typeface="Cabin"/>
              </a:rPr>
              <a:t>2015, 21:12:44) [GCC 4.2.1 (Apple Inc. build 5666) (dot 3)] </a:t>
            </a:r>
            <a:r>
              <a:rPr lang="en-US" sz="3600" dirty="0" smtClean="0">
                <a:solidFill>
                  <a:schemeClr val="bg1"/>
                </a:solidFill>
                <a:latin typeface="Arial" charset="0"/>
                <a:ea typeface="Arial" charset="0"/>
                <a:cs typeface="Arial" charset="0"/>
                <a:sym typeface="Cabin"/>
              </a:rPr>
              <a:t>en darwin. </a:t>
            </a:r>
            <a:r>
              <a:rPr lang="es-AR" sz="3600" dirty="0" smtClean="0">
                <a:solidFill>
                  <a:schemeClr val="bg1"/>
                </a:solidFill>
                <a:latin typeface="Arial" charset="0"/>
                <a:ea typeface="Arial" charset="0"/>
                <a:cs typeface="Arial" charset="0"/>
                <a:sym typeface="Cabin"/>
              </a:rPr>
              <a:t>Escriba "ayuda</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  si desea más información.</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¿Qué sigue?</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extLst>
      <p:ext uri="{BB962C8B-B14F-4D97-AF65-F5344CB8AC3E}">
        <p14:creationId xmlns:p14="http://schemas.microsoft.com/office/powerpoint/2010/main" val="1760228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339403" y="15524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smtClean="0">
                <a:solidFill>
                  <a:schemeClr val="lt1"/>
                </a:solidFill>
                <a:latin typeface="Arial" charset="0"/>
                <a:ea typeface="Arial" charset="0"/>
                <a:cs typeface="Arial" charset="0"/>
                <a:sym typeface="Cabin"/>
              </a:rPr>
              <a:t>csev$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a:t>
            </a:r>
            <a:r>
              <a:rPr lang="en-US" sz="3600" dirty="0" smtClean="0">
                <a:solidFill>
                  <a:schemeClr val="bg1"/>
                </a:solidFill>
                <a:latin typeface="Arial" charset="0"/>
                <a:ea typeface="Arial" charset="0"/>
                <a:cs typeface="Arial" charset="0"/>
                <a:sym typeface="Cabin"/>
              </a:rPr>
              <a:t>Dic  </a:t>
            </a:r>
            <a:r>
              <a:rPr lang="en-US" sz="3600" dirty="0">
                <a:solidFill>
                  <a:schemeClr val="bg1"/>
                </a:solidFill>
                <a:latin typeface="Arial" charset="0"/>
                <a:ea typeface="Arial" charset="0"/>
                <a:cs typeface="Arial" charset="0"/>
                <a:sym typeface="Cabin"/>
              </a:rPr>
              <a:t>5 2015, 21:12:44) [GCC 4.2.1 (Apple Inc. build 5666) (dot 3)] </a:t>
            </a:r>
            <a:r>
              <a:rPr lang="en-US" sz="3600" dirty="0" smtClean="0">
                <a:solidFill>
                  <a:schemeClr val="bg1"/>
                </a:solidFill>
                <a:latin typeface="Arial" charset="0"/>
                <a:ea typeface="Arial" charset="0"/>
                <a:cs typeface="Arial" charset="0"/>
                <a:sym typeface="Cabin"/>
              </a:rPr>
              <a:t>en </a:t>
            </a:r>
            <a:r>
              <a:rPr lang="en-US" sz="3600" dirty="0" err="1" smtClean="0">
                <a:solidFill>
                  <a:schemeClr val="bg1"/>
                </a:solidFill>
                <a:latin typeface="Arial" charset="0"/>
                <a:ea typeface="Arial" charset="0"/>
                <a:cs typeface="Arial" charset="0"/>
                <a:sym typeface="Cabin"/>
              </a:rPr>
              <a:t>darwin</a:t>
            </a:r>
            <a:r>
              <a:rPr lang="en-US" sz="3600" dirty="0" smtClean="0">
                <a:solidFill>
                  <a:schemeClr val="bg1"/>
                </a:solidFill>
                <a:latin typeface="Arial" charset="0"/>
                <a:ea typeface="Arial" charset="0"/>
                <a:cs typeface="Arial" charset="0"/>
                <a:sym typeface="Cabin"/>
              </a:rPr>
              <a:t>. </a:t>
            </a:r>
            <a:r>
              <a:rPr lang="es-AR" sz="3600" dirty="0" smtClean="0">
                <a:solidFill>
                  <a:schemeClr val="bg1"/>
                </a:solidFill>
                <a:latin typeface="Arial" charset="0"/>
                <a:ea typeface="Arial" charset="0"/>
                <a:cs typeface="Arial" charset="0"/>
                <a:sym typeface="Cabin"/>
              </a:rPr>
              <a:t>Escriba </a:t>
            </a:r>
            <a:r>
              <a:rPr lang="es-AR" sz="3600" dirty="0">
                <a:solidFill>
                  <a:schemeClr val="bg1"/>
                </a:solidFill>
                <a:latin typeface="Arial" charset="0"/>
                <a:ea typeface="Arial" charset="0"/>
                <a:cs typeface="Arial" charset="0"/>
                <a:sym typeface="Cabin"/>
              </a:rPr>
              <a:t>"ayuda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si </a:t>
            </a:r>
            <a:r>
              <a:rPr lang="es-AR" sz="3600" dirty="0" smtClean="0">
                <a:solidFill>
                  <a:schemeClr val="bg1"/>
                </a:solidFill>
                <a:latin typeface="Arial" charset="0"/>
                <a:ea typeface="Arial" charset="0"/>
                <a:cs typeface="Arial" charset="0"/>
                <a:sym typeface="Cabin"/>
              </a:rPr>
              <a:t>desea más información.</a:t>
            </a:r>
            <a:endParaRPr lang="es-AR" sz="36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253591" y="5538512"/>
            <a:ext cx="9536024" cy="1663800"/>
          </a:xfrm>
          <a:prstGeom prst="rect">
            <a:avLst/>
          </a:prstGeom>
          <a:noFill/>
          <a:ln>
            <a:noFill/>
          </a:ln>
        </p:spPr>
        <p:txBody>
          <a:bodyPr lIns="0" tIns="0" rIns="0" bIns="0" anchor="ctr" anchorCtr="0">
            <a:noAutofit/>
          </a:bodyPr>
          <a:lstStyle/>
          <a:p>
            <a:pPr lvl="0" algn="ctr">
              <a:buClr>
                <a:srgbClr val="FFFF00"/>
              </a:buClr>
              <a:buSzPct val="25000"/>
            </a:pPr>
            <a:r>
              <a:rPr lang="es-AR" sz="3600" u="none" strike="noStrike" cap="none" dirty="0" smtClean="0">
                <a:solidFill>
                  <a:srgbClr val="FFFF00"/>
                </a:solidFill>
                <a:latin typeface="Arial" charset="0"/>
                <a:ea typeface="Arial" charset="0"/>
                <a:cs typeface="Arial" charset="0"/>
                <a:sym typeface="Cabin"/>
              </a:rPr>
              <a:t>Es</a:t>
            </a:r>
            <a:r>
              <a:rPr lang="es-AR" sz="3600" dirty="0" smtClean="0">
                <a:solidFill>
                  <a:srgbClr val="FFFF00"/>
                </a:solidFill>
                <a:latin typeface="Arial" charset="0"/>
                <a:ea typeface="Arial" charset="0"/>
                <a:cs typeface="Arial" charset="0"/>
                <a:sym typeface="Cabin"/>
              </a:rPr>
              <a:t>ta es una buena prueba para asegurarse de que ha instalado </a:t>
            </a:r>
            <a:r>
              <a:rPr lang="es-AR" sz="3600" u="none" strike="noStrike" cap="none" dirty="0" smtClean="0">
                <a:solidFill>
                  <a:srgbClr val="FFFF00"/>
                </a:solidFill>
                <a:latin typeface="Arial" charset="0"/>
                <a:ea typeface="Arial" charset="0"/>
                <a:cs typeface="Arial" charset="0"/>
                <a:sym typeface="Cabin"/>
              </a:rPr>
              <a:t>Python correctamente. Observe que </a:t>
            </a:r>
            <a:r>
              <a:rPr lang="en-US" sz="3600" dirty="0">
                <a:solidFill>
                  <a:srgbClr val="FFFF00"/>
                </a:solidFill>
                <a:latin typeface="Arial" charset="0"/>
                <a:ea typeface="Arial" charset="0"/>
                <a:cs typeface="Arial" charset="0"/>
                <a:sym typeface="Cabin"/>
              </a:rPr>
              <a:t>quit</a:t>
            </a:r>
            <a:r>
              <a:rPr lang="es-AR" sz="3600" u="none" strike="noStrike" cap="none" dirty="0" smtClean="0">
                <a:solidFill>
                  <a:srgbClr val="FFFF00"/>
                </a:solidFill>
                <a:latin typeface="Arial" charset="0"/>
                <a:ea typeface="Arial" charset="0"/>
                <a:cs typeface="Arial" charset="0"/>
                <a:sym typeface="Cabin"/>
              </a:rPr>
              <a:t>() también sirve para terminar una sesión </a:t>
            </a:r>
            <a:r>
              <a:rPr lang="es-AR" sz="3600" dirty="0" smtClean="0">
                <a:solidFill>
                  <a:srgbClr val="FFFF00"/>
                </a:solidFill>
                <a:latin typeface="Arial" charset="0"/>
                <a:ea typeface="Arial" charset="0"/>
                <a:cs typeface="Arial" charset="0"/>
                <a:sym typeface="Cabin"/>
              </a:rPr>
              <a:t>interactiva</a:t>
            </a:r>
            <a:r>
              <a:rPr lang="es-AR" sz="3600" u="none" strike="noStrike" cap="none" dirty="0" smtClean="0">
                <a:solidFill>
                  <a:srgbClr val="FFFF00"/>
                </a:solidFill>
                <a:latin typeface="Arial" charset="0"/>
                <a:ea typeface="Arial" charset="0"/>
                <a:cs typeface="Arial" charset="0"/>
                <a:sym typeface="Cabin"/>
              </a:rPr>
              <a:t>.</a:t>
            </a:r>
            <a:endParaRPr lang="es-AR" sz="3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74724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12162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6500" u="none" strike="noStrike" cap="none" dirty="0" smtClean="0">
                <a:solidFill>
                  <a:srgbClr val="FFFF00"/>
                </a:solidFill>
                <a:latin typeface="Arial" charset="0"/>
                <a:ea typeface="Arial" charset="0"/>
                <a:cs typeface="Arial" charset="0"/>
                <a:sym typeface="Cabin"/>
              </a:rPr>
              <a:t>Los programadores anticipan necesidades</a:t>
            </a:r>
            <a:endParaRPr lang="es-AR" sz="6500" u="none" strike="noStrike" cap="none" dirty="0">
              <a:solidFill>
                <a:srgbClr val="FFFF00"/>
              </a:solidFill>
              <a:latin typeface="Arial" charset="0"/>
              <a:ea typeface="Arial" charset="0"/>
              <a:cs typeface="Arial" charset="0"/>
              <a:sym typeface="Cabin"/>
            </a:endParaRPr>
          </a:p>
        </p:txBody>
      </p:sp>
      <p:sp>
        <p:nvSpPr>
          <p:cNvPr id="237" name="Shape 237"/>
          <p:cNvSpPr txBox="1">
            <a:spLocks noGrp="1"/>
          </p:cNvSpPr>
          <p:nvPr>
            <p:ph idx="1"/>
          </p:nvPr>
        </p:nvSpPr>
        <p:spPr>
          <a:xfrm>
            <a:off x="505662" y="2836240"/>
            <a:ext cx="9235237"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Las aplicaciones para iPhone son un mercado</a:t>
            </a:r>
          </a:p>
          <a:p>
            <a:pPr marL="749300" marR="0" lvl="0" indent="-345694" algn="l" rtl="0">
              <a:lnSpc>
                <a:spcPct val="100000"/>
              </a:lnSpc>
              <a:spcBef>
                <a:spcPts val="3500"/>
              </a:spcBef>
              <a:spcAft>
                <a:spcPts val="0"/>
              </a:spcAft>
              <a:buClr>
                <a:schemeClr val="lt1"/>
              </a:buClr>
              <a:buSzPct val="100000"/>
              <a:buFont typeface="Cabin"/>
              <a:buChar char="•"/>
            </a:pPr>
            <a:r>
              <a:rPr lang="es-AR" sz="3200" b="0" dirty="0" smtClean="0">
                <a:solidFill>
                  <a:schemeClr val="lt1"/>
                </a:solidFill>
                <a:latin typeface="Arial" charset="0"/>
                <a:ea typeface="Arial" charset="0"/>
                <a:cs typeface="Arial" charset="0"/>
                <a:sym typeface="Cabin"/>
              </a:rPr>
              <a:t>Las aplicaciones para </a:t>
            </a:r>
            <a:r>
              <a:rPr lang="es-AR" sz="3200" b="0" u="none" strike="noStrike" cap="none" dirty="0" smtClean="0">
                <a:solidFill>
                  <a:schemeClr val="lt1"/>
                </a:solidFill>
                <a:latin typeface="Arial" charset="0"/>
                <a:ea typeface="Arial" charset="0"/>
                <a:cs typeface="Arial" charset="0"/>
                <a:sym typeface="Cabin"/>
              </a:rPr>
              <a:t>iPhone tienen más de 3,000 millones de descargas</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programadores han dejado sus trabajos para convertirse en desarrolladores de tiempo completo de iPhone</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programadores conocen </a:t>
            </a:r>
            <a:r>
              <a:rPr lang="es-AR" sz="3200" b="0" u="none" strike="noStrike" cap="none" dirty="0" smtClean="0">
                <a:solidFill>
                  <a:srgbClr val="00FF00"/>
                </a:solidFill>
                <a:latin typeface="Arial" charset="0"/>
                <a:ea typeface="Arial" charset="0"/>
                <a:cs typeface="Arial" charset="0"/>
                <a:sym typeface="Cabin"/>
              </a:rPr>
              <a:t>el funcionamiento del programa</a:t>
            </a:r>
            <a:endParaRPr lang="es-AR" sz="3200" b="0" u="none" strike="noStrike" cap="none" dirty="0">
              <a:solidFill>
                <a:srgbClr val="00FF00"/>
              </a:solidFill>
              <a:latin typeface="Arial" charset="0"/>
              <a:ea typeface="Arial" charset="0"/>
              <a:cs typeface="Arial" charset="0"/>
              <a:sym typeface="Cabin"/>
            </a:endParaRP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239" name="Shape 239"/>
          <p:cNvSpPr/>
          <p:nvPr/>
        </p:nvSpPr>
        <p:spPr>
          <a:xfrm>
            <a:off x="9810750" y="5689600"/>
            <a:ext cx="1441450"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smtClean="0">
                <a:solidFill>
                  <a:srgbClr val="000000"/>
                </a:solidFill>
                <a:latin typeface="Arial" charset="0"/>
                <a:ea typeface="Arial" charset="0"/>
                <a:cs typeface="Arial" charset="0"/>
                <a:sym typeface="Cabin"/>
              </a:rPr>
              <a:t>¡Elíjame!</a:t>
            </a:r>
            <a:endParaRPr lang="es-AR" sz="2600" u="none" strike="noStrike" cap="none" dirty="0">
              <a:solidFill>
                <a:srgbClr val="000000"/>
              </a:solidFill>
              <a:latin typeface="Arial" charset="0"/>
              <a:ea typeface="Arial" charset="0"/>
              <a:cs typeface="Arial" charset="0"/>
              <a:sym typeface="Cabin"/>
            </a:endParaRPr>
          </a:p>
        </p:txBody>
      </p:sp>
      <p:sp>
        <p:nvSpPr>
          <p:cNvPr id="240" name="Shape 240"/>
          <p:cNvSpPr/>
          <p:nvPr/>
        </p:nvSpPr>
        <p:spPr>
          <a:xfrm>
            <a:off x="9810750" y="7073900"/>
            <a:ext cx="1441449" cy="1092199"/>
          </a:xfrm>
          <a:prstGeom prst="roundRect">
            <a:avLst>
              <a:gd name="adj" fmla="val 3767"/>
            </a:avLst>
          </a:prstGeom>
          <a:solidFill>
            <a:schemeClr val="accent1"/>
          </a:solidFill>
          <a:ln>
            <a:noFill/>
          </a:ln>
        </p:spPr>
        <p:txBody>
          <a:bodyPr lIns="0" tIns="0" rIns="0" bIns="0" anchor="ctr" anchorCtr="0">
            <a:noAutofit/>
          </a:bodyPr>
          <a:lstStyle/>
          <a:p>
            <a:pPr algn="ctr">
              <a:buClr>
                <a:srgbClr val="000000"/>
              </a:buClr>
              <a:buSzPct val="25000"/>
            </a:pPr>
            <a:r>
              <a:rPr lang="es-AR" sz="2600" dirty="0" smtClean="0">
                <a:latin typeface="Arial" charset="0"/>
                <a:ea typeface="Arial" charset="0"/>
                <a:cs typeface="Arial" charset="0"/>
                <a:sym typeface="Cabin"/>
              </a:rPr>
              <a:t>¡Elíjame!</a:t>
            </a:r>
            <a:endParaRPr lang="es-AR" sz="2600" dirty="0">
              <a:latin typeface="Arial" charset="0"/>
              <a:ea typeface="Arial" charset="0"/>
              <a:cs typeface="Arial" charset="0"/>
              <a:sym typeface="Cabin"/>
            </a:endParaRPr>
          </a:p>
        </p:txBody>
      </p:sp>
      <p:sp>
        <p:nvSpPr>
          <p:cNvPr id="241" name="Shape 241"/>
          <p:cNvSpPr/>
          <p:nvPr/>
        </p:nvSpPr>
        <p:spPr>
          <a:xfrm>
            <a:off x="11316368" y="5689600"/>
            <a:ext cx="14223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smtClean="0">
                <a:latin typeface="Arial" charset="0"/>
                <a:ea typeface="Arial" charset="0"/>
                <a:cs typeface="Arial" charset="0"/>
                <a:sym typeface="Cabin"/>
              </a:rPr>
              <a:t>Elíjame</a:t>
            </a:r>
            <a:r>
              <a:rPr lang="es-AR" sz="2600" dirty="0">
                <a:latin typeface="Arial" charset="0"/>
                <a:ea typeface="Arial" charset="0"/>
                <a:cs typeface="Arial" charset="0"/>
                <a:sym typeface="Cabin"/>
              </a:rPr>
              <a:t>!</a:t>
            </a:r>
          </a:p>
        </p:txBody>
      </p:sp>
      <p:sp>
        <p:nvSpPr>
          <p:cNvPr id="242" name="Shape 242"/>
          <p:cNvSpPr/>
          <p:nvPr/>
        </p:nvSpPr>
        <p:spPr>
          <a:xfrm>
            <a:off x="11316368" y="7073900"/>
            <a:ext cx="1358231"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smtClean="0">
                <a:latin typeface="Arial" charset="0"/>
                <a:ea typeface="Arial" charset="0"/>
                <a:cs typeface="Arial" charset="0"/>
                <a:sym typeface="Cabin"/>
              </a:rPr>
              <a:t>Elíjame</a:t>
            </a:r>
            <a:r>
              <a:rPr lang="es-AR" sz="2600" dirty="0">
                <a:latin typeface="Arial" charset="0"/>
                <a:ea typeface="Arial" charset="0"/>
                <a:cs typeface="Arial" charset="0"/>
                <a:sym typeface="Cabin"/>
              </a:rPr>
              <a:t>!</a:t>
            </a:r>
          </a:p>
        </p:txBody>
      </p:sp>
      <p:sp>
        <p:nvSpPr>
          <p:cNvPr id="243" name="Shape 243"/>
          <p:cNvSpPr/>
          <p:nvPr/>
        </p:nvSpPr>
        <p:spPr>
          <a:xfrm>
            <a:off x="12865768" y="7073900"/>
            <a:ext cx="1748590"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smtClean="0">
                <a:latin typeface="Arial" charset="0"/>
                <a:ea typeface="Arial" charset="0"/>
                <a:cs typeface="Arial" charset="0"/>
                <a:sym typeface="Cabin"/>
              </a:rPr>
              <a:t>¡</a:t>
            </a:r>
            <a:r>
              <a:rPr lang="es-AR" sz="2600" dirty="0" smtClean="0">
                <a:latin typeface="Arial" charset="0"/>
                <a:ea typeface="Arial" charset="0"/>
                <a:cs typeface="Arial" charset="0"/>
                <a:sym typeface="Cabin"/>
              </a:rPr>
              <a:t>Págueme</a:t>
            </a:r>
            <a:r>
              <a:rPr lang="en-US" sz="2600" u="none" strike="noStrike" cap="none" dirty="0" smtClean="0">
                <a:solidFill>
                  <a:srgbClr val="000000"/>
                </a:solidFill>
                <a:latin typeface="Arial" charset="0"/>
                <a:ea typeface="Arial" charset="0"/>
                <a:cs typeface="Arial" charset="0"/>
                <a:sym typeface="Cabin"/>
              </a:rPr>
              <a:t>!</a:t>
            </a:r>
            <a:endParaRPr lang="en-US" sz="2600" u="none" strike="noStrike" cap="none" dirty="0">
              <a:solidFill>
                <a:srgbClr val="000000"/>
              </a:solidFill>
              <a:latin typeface="Arial" charset="0"/>
              <a:ea typeface="Arial" charset="0"/>
              <a:cs typeface="Arial" charset="0"/>
              <a:sym typeface="Cabin"/>
            </a:endParaRPr>
          </a:p>
        </p:txBody>
      </p:sp>
      <p:sp>
        <p:nvSpPr>
          <p:cNvPr id="244" name="Shape 244"/>
          <p:cNvSpPr/>
          <p:nvPr/>
        </p:nvSpPr>
        <p:spPr>
          <a:xfrm>
            <a:off x="13004800" y="5689600"/>
            <a:ext cx="1479550"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smtClean="0">
                <a:latin typeface="Arial" charset="0"/>
                <a:ea typeface="Arial" charset="0"/>
                <a:cs typeface="Arial" charset="0"/>
                <a:sym typeface="Cabin"/>
              </a:rPr>
              <a:t>¡Elíjame!</a:t>
            </a:r>
            <a:endParaRPr lang="es-AR" sz="2600" dirty="0">
              <a:latin typeface="Arial" charset="0"/>
              <a:ea typeface="Arial" charset="0"/>
              <a:cs typeface="Arial" charset="0"/>
              <a:sym typeface="Cabin"/>
            </a:endParaRP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pic>
        <p:nvPicPr>
          <p:cNvPr id="246" name="Shape 246"/>
          <p:cNvPicPr preferRelativeResize="0"/>
          <p:nvPr/>
        </p:nvPicPr>
        <p:blipFill rotWithShape="1">
          <a:blip r:embed="rId4">
            <a:alphaModFix/>
          </a:blip>
          <a:srcRect/>
          <a:stretch/>
        </p:blipFill>
        <p:spPr>
          <a:xfrm>
            <a:off x="13398500" y="9846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¿Qué decimos?</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2061429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Elementos de Python</a:t>
            </a:r>
            <a:endParaRPr lang="es-AR" sz="7600" u="none" strike="noStrike" cap="none" dirty="0">
              <a:solidFill>
                <a:srgbClr val="FFFF00"/>
              </a:solidFill>
              <a:latin typeface="Arial" charset="0"/>
              <a:ea typeface="Arial" charset="0"/>
              <a:cs typeface="Arial" charset="0"/>
              <a:sym typeface="Cabin"/>
            </a:endParaRPr>
          </a:p>
        </p:txBody>
      </p:sp>
      <p:sp>
        <p:nvSpPr>
          <p:cNvPr id="489" name="Shape 489"/>
          <p:cNvSpPr txBox="1">
            <a:spLocks noGrp="1"/>
          </p:cNvSpPr>
          <p:nvPr>
            <p:ph idx="1"/>
          </p:nvPr>
        </p:nvSpPr>
        <p:spPr>
          <a:xfrm>
            <a:off x="671683" y="1209010"/>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Vocabulario / Palabras</a:t>
            </a:r>
            <a:r>
              <a:rPr lang="es-AR" sz="3600" b="0" dirty="0">
                <a:solidFill>
                  <a:schemeClr val="lt1"/>
                </a:solidFill>
                <a:latin typeface="Arial" charset="0"/>
                <a:ea typeface="Arial" charset="0"/>
                <a:cs typeface="Arial" charset="0"/>
                <a:sym typeface="Cabin"/>
              </a:rPr>
              <a:t> – </a:t>
            </a:r>
            <a:r>
              <a:rPr lang="es-AR" sz="3600" b="0" dirty="0" smtClean="0">
                <a:solidFill>
                  <a:schemeClr val="lt1"/>
                </a:solidFill>
                <a:latin typeface="Arial" charset="0"/>
                <a:ea typeface="Arial" charset="0"/>
                <a:cs typeface="Arial" charset="0"/>
                <a:sym typeface="Cabin"/>
              </a:rPr>
              <a:t>v</a:t>
            </a:r>
            <a:r>
              <a:rPr lang="es-AR" sz="3600" b="0" u="none" strike="noStrike" cap="none" dirty="0" smtClean="0">
                <a:solidFill>
                  <a:schemeClr val="lt1"/>
                </a:solidFill>
                <a:latin typeface="Arial" charset="0"/>
                <a:ea typeface="Arial" charset="0"/>
                <a:cs typeface="Arial" charset="0"/>
                <a:sym typeface="Cabin"/>
              </a:rPr>
              <a:t>ariables y palabras reservadas (capítulo 2)</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Estructura de la sentencia </a:t>
            </a:r>
            <a:r>
              <a:rPr lang="es-AR" sz="3600" b="0" u="none" strike="noStrike" cap="none" dirty="0" smtClean="0">
                <a:solidFill>
                  <a:schemeClr val="lt1"/>
                </a:solidFill>
                <a:latin typeface="Arial" charset="0"/>
                <a:ea typeface="Arial" charset="0"/>
                <a:cs typeface="Arial" charset="0"/>
                <a:sym typeface="Cabin"/>
              </a:rPr>
              <a:t>– patrones de sintaxis válidos (capítulos 3-5)</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rgbClr val="FFFF00"/>
                </a:solidFill>
                <a:latin typeface="Arial" charset="0"/>
                <a:ea typeface="Arial" charset="0"/>
                <a:cs typeface="Arial" charset="0"/>
                <a:sym typeface="Cabin"/>
              </a:rPr>
              <a:t>Estructura de la historia</a:t>
            </a:r>
            <a:r>
              <a:rPr lang="es-AR" sz="3600" b="0" u="none" strike="noStrike" cap="none" dirty="0" smtClean="0">
                <a:solidFill>
                  <a:schemeClr val="lt1"/>
                </a:solidFill>
                <a:latin typeface="Arial" charset="0"/>
                <a:ea typeface="Arial" charset="0"/>
                <a:cs typeface="Arial" charset="0"/>
                <a:sym typeface="Cabin"/>
              </a:rPr>
              <a:t> – construir un programa para un determinado propósito</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635100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s-ES" sz="2800" b="1" dirty="0" err="1" smtClean="0">
                <a:solidFill>
                  <a:srgbClr val="00FF00"/>
                </a:solidFill>
                <a:latin typeface="Courier New"/>
                <a:ea typeface="Courier New"/>
                <a:cs typeface="Courier New"/>
                <a:sym typeface="Courier New"/>
              </a:rPr>
              <a:t>name</a:t>
            </a:r>
            <a:r>
              <a:rPr lang="es-ES" sz="2800" b="1" dirty="0" smtClean="0">
                <a:solidFill>
                  <a:srgbClr val="00FF00"/>
                </a:solidFill>
                <a:latin typeface="Courier New"/>
                <a:ea typeface="Courier New"/>
                <a:cs typeface="Courier New"/>
                <a:sym typeface="Courier New"/>
              </a:rPr>
              <a:t> = input('Ingresar archivo:')</a:t>
            </a:r>
          </a:p>
          <a:p>
            <a:pPr lvl="0">
              <a:buClr>
                <a:srgbClr val="00FF00"/>
              </a:buClr>
              <a:buSzPct val="25000"/>
            </a:pPr>
            <a:r>
              <a:rPr lang="es-ES" sz="2800" b="1" dirty="0" err="1" smtClean="0">
                <a:solidFill>
                  <a:srgbClr val="00FF00"/>
                </a:solidFill>
                <a:latin typeface="Courier New"/>
                <a:ea typeface="Courier New"/>
                <a:cs typeface="Courier New"/>
                <a:sym typeface="Courier New"/>
              </a:rPr>
              <a:t>handle</a:t>
            </a:r>
            <a:r>
              <a:rPr lang="es-ES" sz="2800" b="1" dirty="0" smtClean="0">
                <a:solidFill>
                  <a:srgbClr val="00FF00"/>
                </a:solidFill>
                <a:latin typeface="Courier New"/>
                <a:ea typeface="Courier New"/>
                <a:cs typeface="Courier New"/>
                <a:sym typeface="Courier New"/>
              </a:rPr>
              <a:t> = open(nombre)</a:t>
            </a:r>
          </a:p>
          <a:p>
            <a:pPr lvl="0" algn="ct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smtClean="0">
                <a:solidFill>
                  <a:srgbClr val="FF00FF"/>
                </a:solidFill>
                <a:latin typeface="Courier New"/>
                <a:ea typeface="Courier New"/>
                <a:cs typeface="Courier New"/>
                <a:sym typeface="Courier New"/>
              </a:rPr>
              <a:t>conteos = </a:t>
            </a:r>
            <a:r>
              <a:rPr lang="es-ES" sz="2800" b="1" dirty="0" err="1" smtClean="0">
                <a:solidFill>
                  <a:srgbClr val="FF00FF"/>
                </a:solidFill>
                <a:latin typeface="Courier New"/>
                <a:ea typeface="Courier New"/>
                <a:cs typeface="Courier New"/>
                <a:sym typeface="Courier New"/>
              </a:rPr>
              <a:t>dict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línea in </a:t>
            </a:r>
            <a:r>
              <a:rPr lang="es-ES" sz="2800" b="1" dirty="0" err="1" smtClean="0">
                <a:solidFill>
                  <a:srgbClr val="FF00FF"/>
                </a:solidFill>
                <a:latin typeface="Courier New"/>
                <a:ea typeface="Courier New"/>
                <a:cs typeface="Courier New"/>
                <a:sym typeface="Courier New"/>
              </a:rPr>
              <a:t>handle</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palabras = </a:t>
            </a:r>
            <a:r>
              <a:rPr lang="es-ES" sz="2800" b="1" dirty="0" err="1" smtClean="0">
                <a:solidFill>
                  <a:srgbClr val="FF00FF"/>
                </a:solidFill>
                <a:latin typeface="Courier New"/>
                <a:ea typeface="Courier New"/>
                <a:cs typeface="Courier New"/>
                <a:sym typeface="Courier New"/>
              </a:rPr>
              <a:t>line.split</a:t>
            </a:r>
            <a:r>
              <a:rPr lang="es-ES" sz="2800" b="1" dirty="0" smtClean="0">
                <a:solidFill>
                  <a:srgbClr val="FF00FF"/>
                </a:solidFill>
                <a:latin typeface="Courier New"/>
                <a:ea typeface="Courier New"/>
                <a:cs typeface="Courier New"/>
                <a:sym typeface="Courier New"/>
              </a:rPr>
              <a:t>()</a:t>
            </a:r>
          </a:p>
          <a:p>
            <a:pPr lvl="0">
              <a:buClr>
                <a:srgbClr val="00FF00"/>
              </a:buClr>
              <a:buSzPct val="25000"/>
            </a:pPr>
            <a:r>
              <a:rPr lang="es-ES" sz="2800" b="1" dirty="0" smtClean="0">
                <a:solidFill>
                  <a:srgbClr val="FF00FF"/>
                </a:solidFill>
                <a:latin typeface="Courier New"/>
                <a:ea typeface="Courier New"/>
                <a:cs typeface="Courier New"/>
                <a:sym typeface="Courier New"/>
              </a:rPr>
              <a:t>	</a:t>
            </a:r>
            <a:r>
              <a:rPr lang="es-ES" sz="2800" b="1" dirty="0" err="1" smtClean="0">
                <a:solidFill>
                  <a:srgbClr val="FF00FF"/>
                </a:solidFill>
                <a:latin typeface="Courier New"/>
                <a:ea typeface="Courier New"/>
                <a:cs typeface="Courier New"/>
                <a:sym typeface="Courier New"/>
              </a:rPr>
              <a:t>for</a:t>
            </a:r>
            <a:r>
              <a:rPr lang="es-ES" sz="2800" b="1" dirty="0" smtClean="0">
                <a:solidFill>
                  <a:srgbClr val="FF00FF"/>
                </a:solidFill>
                <a:latin typeface="Courier New"/>
                <a:ea typeface="Courier New"/>
                <a:cs typeface="Courier New"/>
                <a:sym typeface="Courier New"/>
              </a:rPr>
              <a:t> palabra in palabras:</a:t>
            </a:r>
          </a:p>
          <a:p>
            <a:pPr lvl="0">
              <a:buClr>
                <a:srgbClr val="00FF00"/>
              </a:buClr>
              <a:buSzPct val="25000"/>
            </a:pPr>
            <a:r>
              <a:rPr lang="es-ES" sz="2800" b="1" dirty="0" smtClean="0">
                <a:solidFill>
                  <a:srgbClr val="FF00FF"/>
                </a:solidFill>
                <a:latin typeface="Courier New"/>
                <a:ea typeface="Courier New"/>
                <a:cs typeface="Courier New"/>
                <a:sym typeface="Courier New"/>
              </a:rPr>
              <a:t>        conteos [palabra] = </a:t>
            </a:r>
            <a:r>
              <a:rPr lang="es-ES" sz="2800" b="1" dirty="0" err="1" smtClean="0">
                <a:solidFill>
                  <a:srgbClr val="FF00FF"/>
                </a:solidFill>
                <a:latin typeface="Courier New"/>
                <a:ea typeface="Courier New"/>
                <a:cs typeface="Courier New"/>
                <a:sym typeface="Courier New"/>
              </a:rPr>
              <a:t>counts.get</a:t>
            </a:r>
            <a:r>
              <a:rPr lang="es-ES" sz="2800" b="1" dirty="0" smtClean="0">
                <a:solidFill>
                  <a:srgbClr val="FF00FF"/>
                </a:solidFill>
                <a:latin typeface="Courier New"/>
                <a:ea typeface="Courier New"/>
                <a:cs typeface="Courier New"/>
                <a:sym typeface="Courier New"/>
              </a:rPr>
              <a:t>(palabra,0) + 1</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Ninguno</a:t>
            </a:r>
          </a:p>
          <a:p>
            <a:pPr lvl="0">
              <a:buClr>
                <a:srgbClr val="00FF00"/>
              </a:buClr>
              <a:buSzPct val="25000"/>
            </a:pP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Ninguna</a:t>
            </a:r>
          </a:p>
          <a:p>
            <a:pPr lvl="0">
              <a:buClr>
                <a:srgbClr val="00FF00"/>
              </a:buClr>
              <a:buSzPct val="25000"/>
            </a:pPr>
            <a:r>
              <a:rPr lang="es-ES" sz="2800" b="1" dirty="0" err="1" smtClean="0">
                <a:solidFill>
                  <a:srgbClr val="00FFFF"/>
                </a:solidFill>
                <a:latin typeface="Courier New"/>
                <a:ea typeface="Courier New"/>
                <a:cs typeface="Courier New"/>
                <a:sym typeface="Courier New"/>
              </a:rPr>
              <a:t>for</a:t>
            </a:r>
            <a:r>
              <a:rPr lang="es-ES" sz="2800" b="1" dirty="0" smtClean="0">
                <a:solidFill>
                  <a:srgbClr val="00FFFF"/>
                </a:solidFill>
                <a:latin typeface="Courier New"/>
                <a:ea typeface="Courier New"/>
                <a:cs typeface="Courier New"/>
                <a:sym typeface="Courier New"/>
              </a:rPr>
              <a:t> palabra, conteo en </a:t>
            </a:r>
            <a:r>
              <a:rPr lang="es-ES" sz="2800" b="1" dirty="0" err="1" smtClean="0">
                <a:solidFill>
                  <a:srgbClr val="00FFFF"/>
                </a:solidFill>
                <a:latin typeface="Courier New"/>
                <a:ea typeface="Courier New"/>
                <a:cs typeface="Courier New"/>
                <a:sym typeface="Courier New"/>
              </a:rPr>
              <a:t>counts.items</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if</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is</a:t>
            </a:r>
            <a:r>
              <a:rPr lang="es-ES" sz="2800" b="1" dirty="0" smtClean="0">
                <a:solidFill>
                  <a:srgbClr val="00FFFF"/>
                </a:solidFill>
                <a:latin typeface="Courier New"/>
                <a:ea typeface="Courier New"/>
                <a:cs typeface="Courier New"/>
                <a:sym typeface="Courier New"/>
              </a:rPr>
              <a:t> Ninguno </a:t>
            </a:r>
            <a:r>
              <a:rPr lang="es-ES" sz="2800" b="1" dirty="0" err="1" smtClean="0">
                <a:solidFill>
                  <a:srgbClr val="00FFFF"/>
                </a:solidFill>
                <a:latin typeface="Courier New"/>
                <a:ea typeface="Courier New"/>
                <a:cs typeface="Courier New"/>
                <a:sym typeface="Courier New"/>
              </a:rPr>
              <a:t>or</a:t>
            </a:r>
            <a:r>
              <a:rPr lang="es-ES" sz="2800" b="1" dirty="0" smtClean="0">
                <a:solidFill>
                  <a:srgbClr val="00FFFF"/>
                </a:solidFill>
                <a:latin typeface="Courier New"/>
                <a:ea typeface="Courier New"/>
                <a:cs typeface="Courier New"/>
                <a:sym typeface="Courier New"/>
              </a:rPr>
              <a:t> conteo &gt;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bigword</a:t>
            </a:r>
            <a:r>
              <a:rPr lang="es-ES" sz="2800" b="1" dirty="0" smtClean="0">
                <a:solidFill>
                  <a:srgbClr val="00FFFF"/>
                </a:solidFill>
                <a:latin typeface="Courier New"/>
                <a:ea typeface="Courier New"/>
                <a:cs typeface="Courier New"/>
                <a:sym typeface="Courier New"/>
              </a:rPr>
              <a:t> = palabra</a:t>
            </a:r>
          </a:p>
          <a:p>
            <a:pPr lvl="0">
              <a:buClr>
                <a:srgbClr val="00FF00"/>
              </a:buClr>
              <a:buSzPct val="25000"/>
            </a:pPr>
            <a:r>
              <a:rPr lang="es-ES" sz="2800" b="1" dirty="0" smtClean="0">
                <a:solidFill>
                  <a:srgbClr val="00FFFF"/>
                </a:solidFill>
                <a:latin typeface="Courier New"/>
                <a:ea typeface="Courier New"/>
                <a:cs typeface="Courier New"/>
                <a:sym typeface="Courier New"/>
              </a:rPr>
              <a:t>        </a:t>
            </a:r>
            <a:r>
              <a:rPr lang="es-ES" sz="2800" b="1" dirty="0" err="1" smtClean="0">
                <a:solidFill>
                  <a:srgbClr val="00FFFF"/>
                </a:solidFill>
                <a:latin typeface="Courier New"/>
                <a:ea typeface="Courier New"/>
                <a:cs typeface="Courier New"/>
                <a:sym typeface="Courier New"/>
              </a:rPr>
              <a:t>bigcount</a:t>
            </a:r>
            <a:r>
              <a:rPr lang="es-ES" sz="2800" b="1" dirty="0" smtClean="0">
                <a:solidFill>
                  <a:srgbClr val="00FFFF"/>
                </a:solidFill>
                <a:latin typeface="Courier New"/>
                <a:ea typeface="Courier New"/>
                <a:cs typeface="Courier New"/>
                <a:sym typeface="Courier New"/>
              </a:rPr>
              <a:t> = conteo</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7F00"/>
                </a:solidFill>
                <a:latin typeface="Courier New"/>
                <a:ea typeface="Courier New"/>
                <a:cs typeface="Courier New"/>
                <a:sym typeface="Courier New"/>
              </a:rPr>
              <a:t>print</a:t>
            </a:r>
            <a:r>
              <a:rPr lang="es-ES" sz="2800" b="1" dirty="0" smtClean="0">
                <a:solidFill>
                  <a:srgbClr val="FF7F00"/>
                </a:solidFill>
                <a:latin typeface="Courier New"/>
                <a:ea typeface="Courier New"/>
                <a:cs typeface="Courier New"/>
                <a:sym typeface="Courier New"/>
              </a:rPr>
              <a:t>(</a:t>
            </a:r>
            <a:r>
              <a:rPr lang="es-ES" sz="2800" b="1" dirty="0" err="1" smtClean="0">
                <a:solidFill>
                  <a:srgbClr val="FF7F00"/>
                </a:solidFill>
                <a:latin typeface="Courier New"/>
                <a:ea typeface="Courier New"/>
                <a:cs typeface="Courier New"/>
                <a:sym typeface="Courier New"/>
              </a:rPr>
              <a:t>bigword</a:t>
            </a:r>
            <a:r>
              <a:rPr lang="es-ES" sz="2800" b="1" dirty="0" smtClean="0">
                <a:solidFill>
                  <a:srgbClr val="FF7F00"/>
                </a:solidFill>
                <a:latin typeface="Courier New"/>
                <a:ea typeface="Courier New"/>
                <a:cs typeface="Courier New"/>
                <a:sym typeface="Courier New"/>
              </a:rPr>
              <a:t>, </a:t>
            </a:r>
            <a:r>
              <a:rPr lang="es-ES" sz="2800" b="1" dirty="0" err="1" smtClean="0">
                <a:solidFill>
                  <a:srgbClr val="FF7F00"/>
                </a:solidFill>
                <a:latin typeface="Courier New"/>
                <a:ea typeface="Courier New"/>
                <a:cs typeface="Courier New"/>
                <a:sym typeface="Courier New"/>
              </a:rPr>
              <a:t>bigcount</a:t>
            </a:r>
            <a:r>
              <a:rPr lang="es-ES" sz="2800" b="1" dirty="0" smtClean="0">
                <a:solidFill>
                  <a:srgbClr val="FF7F00"/>
                </a:solidFill>
                <a:latin typeface="Courier New"/>
                <a:ea typeface="Courier New"/>
                <a:cs typeface="Courier New"/>
                <a:sym typeface="Courier New"/>
              </a:rPr>
              <a:t>)</a:t>
            </a:r>
            <a:endParaRPr lang="es-ES" sz="2800" b="1" dirty="0">
              <a:solidFill>
                <a:srgbClr val="FF7F00"/>
              </a:solidFill>
              <a:latin typeface="Courier New"/>
              <a:ea typeface="Courier New"/>
              <a:cs typeface="Courier New"/>
              <a:sym typeface="Courier New"/>
            </a:endParaRPr>
          </a:p>
        </p:txBody>
      </p:sp>
      <p:sp>
        <p:nvSpPr>
          <p:cNvPr id="495" name="Shape 495"/>
          <p:cNvSpPr txBox="1"/>
          <p:nvPr/>
        </p:nvSpPr>
        <p:spPr>
          <a:xfrm>
            <a:off x="10258426" y="4690623"/>
            <a:ext cx="5997574"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u="none" strike="noStrike" cap="none" dirty="0" smtClean="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a:t>
            </a:r>
            <a:r>
              <a:rPr lang="es-AR" sz="3600" dirty="0">
                <a:solidFill>
                  <a:srgbClr val="FFFF00"/>
                </a:solidFill>
                <a:latin typeface="Arial" charset="0"/>
                <a:ea typeface="Arial" charset="0"/>
                <a:cs typeface="Arial" charset="0"/>
                <a:sym typeface="Cabin"/>
              </a:rPr>
              <a:t>I</a:t>
            </a:r>
            <a:r>
              <a:rPr lang="es-AR" sz="3600" u="none" strike="noStrike" cap="none" dirty="0" smtClean="0">
                <a:solidFill>
                  <a:srgbClr val="FFFF00"/>
                </a:solidFill>
                <a:latin typeface="Arial" charset="0"/>
                <a:ea typeface="Arial" charset="0"/>
                <a:cs typeface="Arial" charset="0"/>
                <a:sym typeface="Cabin"/>
              </a:rPr>
              <a:t>ngresar archivo: words.txt</a:t>
            </a:r>
          </a:p>
          <a:p>
            <a:pPr marL="0" marR="0" lvl="0" indent="0" algn="l"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 hasta</a:t>
            </a:r>
            <a:r>
              <a:rPr lang="es-AR" sz="3600" u="none" strike="noStrike" cap="none" dirty="0" smtClean="0">
                <a:solidFill>
                  <a:srgbClr val="FFFF00"/>
                </a:solidFill>
                <a:latin typeface="Arial" charset="0"/>
                <a:ea typeface="Arial" charset="0"/>
                <a:cs typeface="Arial" charset="0"/>
                <a:sym typeface="Cabin"/>
              </a:rPr>
              <a:t> 16</a:t>
            </a:r>
            <a:endParaRPr lang="es-AR" sz="3600" u="none" strike="noStrike" cap="none" dirty="0">
              <a:solidFill>
                <a:srgbClr val="FFFF00"/>
              </a:solidFill>
              <a:latin typeface="Arial" charset="0"/>
              <a:ea typeface="Arial" charset="0"/>
              <a:cs typeface="Arial" charset="0"/>
              <a:sym typeface="Cabin"/>
            </a:endParaRPr>
          </a:p>
        </p:txBody>
      </p:sp>
      <p:sp>
        <p:nvSpPr>
          <p:cNvPr id="496" name="Shape 496"/>
          <p:cNvSpPr txBox="1"/>
          <p:nvPr/>
        </p:nvSpPr>
        <p:spPr>
          <a:xfrm>
            <a:off x="10481239" y="1330303"/>
            <a:ext cx="5027308" cy="2590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4300" u="none" strike="noStrike" cap="none" dirty="0" smtClean="0">
                <a:solidFill>
                  <a:schemeClr val="lt1"/>
                </a:solidFill>
                <a:latin typeface="Arial" charset="0"/>
                <a:ea typeface="Arial" charset="0"/>
                <a:cs typeface="Arial" charset="0"/>
                <a:sym typeface="Cabin"/>
              </a:rPr>
              <a:t>Una “</a:t>
            </a:r>
            <a:r>
              <a:rPr lang="es-AR" sz="4300" dirty="0" smtClean="0">
                <a:solidFill>
                  <a:schemeClr val="lt1"/>
                </a:solidFill>
                <a:latin typeface="Arial" charset="0"/>
                <a:ea typeface="Arial" charset="0"/>
                <a:cs typeface="Arial" charset="0"/>
                <a:sym typeface="Cabin"/>
              </a:rPr>
              <a:t>historia</a:t>
            </a:r>
            <a:r>
              <a:rPr lang="es-AR" sz="4300" u="none" strike="noStrike" cap="none" dirty="0" smtClean="0">
                <a:solidFill>
                  <a:schemeClr val="lt1"/>
                </a:solidFill>
                <a:latin typeface="Arial" charset="0"/>
                <a:ea typeface="Arial" charset="0"/>
                <a:cs typeface="Arial" charset="0"/>
                <a:sym typeface="Cabin"/>
              </a:rPr>
              <a:t>” breve sobre cómo contar palabras en un archivo realizado en Python</a:t>
            </a:r>
            <a:endParaRPr lang="es-AR" sz="43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753283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Palabras Reservadas</a:t>
            </a:r>
            <a:endParaRPr lang="es-AR" sz="7600" u="none" strike="noStrike" cap="none" dirty="0">
              <a:solidFill>
                <a:srgbClr val="FFFF00"/>
              </a:solidFill>
              <a:latin typeface="Arial" charset="0"/>
              <a:ea typeface="Arial" charset="0"/>
              <a:cs typeface="Arial" charset="0"/>
              <a:sym typeface="Cabin"/>
            </a:endParaRPr>
          </a:p>
        </p:txBody>
      </p:sp>
      <p:sp>
        <p:nvSpPr>
          <p:cNvPr id="502" name="Shape 502"/>
          <p:cNvSpPr txBox="1">
            <a:spLocks noGrp="1"/>
          </p:cNvSpPr>
          <p:nvPr>
            <p:ph idx="1"/>
          </p:nvPr>
        </p:nvSpPr>
        <p:spPr>
          <a:xfrm>
            <a:off x="779596" y="24212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No puede</a:t>
            </a:r>
            <a:r>
              <a:rPr lang="es-AR" sz="3600" b="0" dirty="0" smtClean="0">
                <a:solidFill>
                  <a:schemeClr val="lt1"/>
                </a:solidFill>
                <a:latin typeface="Arial" charset="0"/>
                <a:ea typeface="Arial" charset="0"/>
                <a:cs typeface="Arial" charset="0"/>
                <a:sym typeface="Cabin"/>
              </a:rPr>
              <a:t> utilizar las</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palabras reservadas</a:t>
            </a:r>
            <a:r>
              <a:rPr lang="es-AR" sz="3600" b="0" u="none" strike="noStrike" cap="none" dirty="0" smtClean="0">
                <a:solidFill>
                  <a:schemeClr val="lt1"/>
                </a:solidFill>
                <a:latin typeface="Arial" charset="0"/>
                <a:ea typeface="Arial" charset="0"/>
                <a:cs typeface="Arial" charset="0"/>
                <a:sym typeface="Cabin"/>
              </a:rPr>
              <a:t> como nombres o identificadores de variables</a:t>
            </a:r>
            <a:endParaRPr lang="es-AR" sz="3600" b="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7317" y="3158801"/>
            <a:ext cx="956136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641840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Sentencias o </a:t>
            </a:r>
            <a:r>
              <a:rPr lang="es-AR" sz="7600" dirty="0">
                <a:solidFill>
                  <a:srgbClr val="FFFF00"/>
                </a:solidFill>
                <a:latin typeface="Arial" charset="0"/>
                <a:ea typeface="Arial" charset="0"/>
                <a:cs typeface="Arial" charset="0"/>
                <a:sym typeface="Cabin"/>
              </a:rPr>
              <a:t>L</a:t>
            </a:r>
            <a:r>
              <a:rPr lang="es-AR" sz="7600" dirty="0" smtClean="0">
                <a:solidFill>
                  <a:srgbClr val="FFFF00"/>
                </a:solidFill>
                <a:latin typeface="Arial" charset="0"/>
                <a:ea typeface="Arial" charset="0"/>
                <a:cs typeface="Arial" charset="0"/>
                <a:sym typeface="Cabin"/>
              </a:rPr>
              <a:t>ínea</a:t>
            </a:r>
            <a:r>
              <a:rPr lang="es-AR" sz="7600" u="none" strike="noStrike" cap="none" dirty="0" smtClean="0">
                <a:solidFill>
                  <a:srgbClr val="FFFF00"/>
                </a:solidFill>
                <a:latin typeface="Arial" charset="0"/>
                <a:ea typeface="Arial" charset="0"/>
                <a:cs typeface="Arial" charset="0"/>
                <a:sym typeface="Cabin"/>
              </a:rPr>
              <a:t>s</a:t>
            </a:r>
            <a:endParaRPr lang="es-AR" sz="7600" u="none" strike="noStrike" cap="none" dirty="0">
              <a:solidFill>
                <a:srgbClr val="FFFF00"/>
              </a:solidFill>
              <a:latin typeface="Arial" charset="0"/>
              <a:ea typeface="Arial" charset="0"/>
              <a:cs typeface="Arial" charset="0"/>
              <a:sym typeface="Cabin"/>
            </a:endParaRPr>
          </a:p>
        </p:txBody>
      </p:sp>
      <p:sp>
        <p:nvSpPr>
          <p:cNvPr id="509" name="Shape 509"/>
          <p:cNvSpPr txBox="1"/>
          <p:nvPr/>
        </p:nvSpPr>
        <p:spPr>
          <a:xfrm>
            <a:off x="1554125" y="23734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06313" y="65062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79763" y="6506222"/>
            <a:ext cx="253383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smtClean="0">
                <a:solidFill>
                  <a:srgbClr val="FFFFFF"/>
                </a:solidFill>
                <a:latin typeface="Arial" charset="0"/>
                <a:ea typeface="Arial" charset="0"/>
                <a:cs typeface="Arial" charset="0"/>
                <a:sym typeface="Cabin"/>
              </a:rPr>
              <a:t>Operador</a:t>
            </a:r>
            <a:endParaRPr lang="es-AR"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64313" y="6557022"/>
            <a:ext cx="274806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smtClean="0">
                <a:solidFill>
                  <a:srgbClr val="00FFFF"/>
                </a:solidFill>
                <a:latin typeface="Arial" charset="0"/>
                <a:ea typeface="Arial" charset="0"/>
                <a:cs typeface="Arial" charset="0"/>
                <a:sym typeface="Cabin"/>
              </a:rPr>
              <a:t>Constante</a:t>
            </a:r>
            <a:endParaRPr lang="es-AR"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260384" y="65570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smtClean="0">
                <a:solidFill>
                  <a:srgbClr val="FFFF00"/>
                </a:solidFill>
                <a:latin typeface="Arial" charset="0"/>
                <a:ea typeface="Arial" charset="0"/>
                <a:cs typeface="Arial" charset="0"/>
                <a:sym typeface="Cabin"/>
              </a:rPr>
              <a:t>Función</a:t>
            </a:r>
            <a:endParaRPr lang="es-AR"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3609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Asignación con expresión</a:t>
            </a:r>
          </a:p>
          <a:p>
            <a:pPr marL="0" marR="0" lvl="0" indent="0" algn="l" rtl="0">
              <a:lnSpc>
                <a:spcPct val="100000"/>
              </a:lnSpc>
              <a:spcBef>
                <a:spcPts val="0"/>
              </a:spcBef>
              <a:spcAft>
                <a:spcPts val="0"/>
              </a:spcAft>
              <a:buClr>
                <a:schemeClr val="lt1"/>
              </a:buClr>
              <a:buSzPct val="25000"/>
              <a:buFont typeface="Cabin"/>
              <a:buNone/>
            </a:pPr>
            <a:r>
              <a:rPr lang="es-AR" sz="5400" dirty="0" smtClean="0">
                <a:solidFill>
                  <a:schemeClr val="lt1"/>
                </a:solidFill>
                <a:latin typeface="Arial" charset="0"/>
                <a:ea typeface="Arial" charset="0"/>
                <a:cs typeface="Arial" charset="0"/>
                <a:sym typeface="Cabin"/>
              </a:rPr>
              <a:t>Función print (imprimir)</a:t>
            </a:r>
            <a:endParaRPr lang="es-AR"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5293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3771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205762"/>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625371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Programación de Párrafos</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576715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400" u="none" strike="noStrike" cap="none" dirty="0" smtClean="0">
                <a:solidFill>
                  <a:srgbClr val="FFFF00"/>
                </a:solidFill>
                <a:latin typeface="Arial" charset="0"/>
                <a:ea typeface="Arial" charset="0"/>
                <a:cs typeface="Arial" charset="0"/>
                <a:sym typeface="Cabin"/>
              </a:rPr>
              <a:t>Scripts </a:t>
            </a:r>
            <a:r>
              <a:rPr lang="es-AR" sz="7400" dirty="0" smtClean="0">
                <a:solidFill>
                  <a:srgbClr val="FFFF00"/>
                </a:solidFill>
                <a:latin typeface="Arial" charset="0"/>
                <a:ea typeface="Arial" charset="0"/>
                <a:cs typeface="Arial" charset="0"/>
                <a:sym typeface="Cabin"/>
              </a:rPr>
              <a:t>de Python</a:t>
            </a:r>
            <a:endParaRPr lang="es-AR" sz="7400" u="none" strike="noStrike" cap="none" dirty="0">
              <a:solidFill>
                <a:srgbClr val="FFFF00"/>
              </a:solidFill>
              <a:latin typeface="Arial" charset="0"/>
              <a:ea typeface="Arial" charset="0"/>
              <a:cs typeface="Arial" charset="0"/>
              <a:sym typeface="Cabin"/>
            </a:endParaRPr>
          </a:p>
        </p:txBody>
      </p:sp>
      <p:sp>
        <p:nvSpPr>
          <p:cNvPr id="528" name="Shape 528"/>
          <p:cNvSpPr txBox="1">
            <a:spLocks noGrp="1"/>
          </p:cNvSpPr>
          <p:nvPr>
            <p:ph idx="1"/>
          </p:nvPr>
        </p:nvSpPr>
        <p:spPr>
          <a:xfrm>
            <a:off x="812800" y="2077302"/>
            <a:ext cx="14630400" cy="5902068"/>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Interactive Python (Python interactivo) es </a:t>
            </a:r>
            <a:r>
              <a:rPr lang="es-AR" sz="3400" dirty="0" smtClean="0">
                <a:solidFill>
                  <a:schemeClr val="lt1"/>
                </a:solidFill>
                <a:latin typeface="Arial" charset="0"/>
                <a:ea typeface="Arial" charset="0"/>
                <a:cs typeface="Arial" charset="0"/>
                <a:sym typeface="Cabin"/>
              </a:rPr>
              <a:t>bueno para los experimentos y programas de 3-4 líneas de largo</a:t>
            </a:r>
            <a:r>
              <a:rPr lang="es-AR" sz="3400" u="none" strike="noStrike" cap="none" dirty="0" smtClean="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dirty="0" smtClean="0">
                <a:solidFill>
                  <a:schemeClr val="lt1"/>
                </a:solidFill>
                <a:latin typeface="Arial" charset="0"/>
                <a:ea typeface="Arial" charset="0"/>
                <a:cs typeface="Arial" charset="0"/>
                <a:sym typeface="Cabin"/>
              </a:rPr>
              <a:t>La mayoría de los programas son mucho más largos, entonces los escribimos en un archivo y le decimos a Python que ejecute los comandos en el archivo</a:t>
            </a:r>
            <a:r>
              <a:rPr lang="es-AR" sz="3400" u="none" strike="noStrike" cap="none" dirty="0" smtClean="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De algún modo, le estamos “dando un script (gui</a:t>
            </a:r>
            <a:r>
              <a:rPr lang="es-AR" sz="3400" dirty="0" smtClean="0">
                <a:solidFill>
                  <a:schemeClr val="lt1"/>
                </a:solidFill>
                <a:latin typeface="Arial" charset="0"/>
                <a:ea typeface="Arial" charset="0"/>
                <a:cs typeface="Arial" charset="0"/>
                <a:sym typeface="Cabin"/>
              </a:rPr>
              <a:t>ón</a:t>
            </a:r>
            <a:r>
              <a:rPr lang="es-AR" sz="3400" u="none" strike="noStrike" cap="none" dirty="0" smtClean="0">
                <a:solidFill>
                  <a:schemeClr val="lt1"/>
                </a:solidFill>
                <a:latin typeface="Arial" charset="0"/>
                <a:ea typeface="Arial" charset="0"/>
                <a:cs typeface="Arial" charset="0"/>
                <a:sym typeface="Cabin"/>
              </a:rPr>
              <a:t>) a </a:t>
            </a:r>
            <a:r>
              <a:rPr lang="es-AR" sz="3400" dirty="0" smtClean="0">
                <a:solidFill>
                  <a:schemeClr val="lt1"/>
                </a:solidFill>
                <a:latin typeface="Arial" charset="0"/>
                <a:ea typeface="Arial" charset="0"/>
                <a:cs typeface="Arial" charset="0"/>
                <a:sym typeface="Cabin"/>
              </a:rPr>
              <a:t>Python</a:t>
            </a:r>
            <a:r>
              <a:rPr lang="es-AR" sz="3400" u="none" strike="noStrike" cap="none" dirty="0" smtClean="0">
                <a:solidFill>
                  <a:schemeClr val="lt1"/>
                </a:solidFill>
                <a:latin typeface="Arial" charset="0"/>
                <a:ea typeface="Arial" charset="0"/>
                <a:cs typeface="Arial" charset="0"/>
                <a:sym typeface="Cabin"/>
              </a:rPr>
              <a:t>”</a:t>
            </a:r>
            <a:r>
              <a:rPr lang="es-AR" sz="3400" b="0" i="0" u="none" strike="noStrike" cap="none" dirty="0" smtClean="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smtClean="0">
                <a:solidFill>
                  <a:schemeClr val="lt1"/>
                </a:solidFill>
                <a:latin typeface="Arial" charset="0"/>
                <a:ea typeface="Arial" charset="0"/>
                <a:cs typeface="Arial" charset="0"/>
                <a:sym typeface="Cabin"/>
              </a:rPr>
              <a:t>Como  convenci</a:t>
            </a:r>
            <a:r>
              <a:rPr lang="es-AR" sz="3400" dirty="0">
                <a:solidFill>
                  <a:schemeClr val="lt1"/>
                </a:solidFill>
                <a:latin typeface="Arial" charset="0"/>
                <a:ea typeface="Arial" charset="0"/>
                <a:cs typeface="Arial" charset="0"/>
                <a:sym typeface="Cabin"/>
              </a:rPr>
              <a:t>ó</a:t>
            </a:r>
            <a:r>
              <a:rPr lang="es-AR" sz="3400" u="none" strike="noStrike" cap="none" dirty="0" smtClean="0">
                <a:solidFill>
                  <a:schemeClr val="lt1"/>
                </a:solidFill>
                <a:latin typeface="Arial" charset="0"/>
                <a:ea typeface="Arial" charset="0"/>
                <a:cs typeface="Arial" charset="0"/>
                <a:sym typeface="Cabin"/>
              </a:rPr>
              <a:t>n, agregamos </a:t>
            </a:r>
            <a:r>
              <a:rPr lang="es-AR" sz="3400" b="0" i="0" u="none" strike="noStrike" cap="none" dirty="0" smtClean="0">
                <a:solidFill>
                  <a:schemeClr val="lt1"/>
                </a:solidFill>
                <a:latin typeface="Arial"/>
                <a:ea typeface="Arial"/>
                <a:cs typeface="Arial"/>
                <a:sym typeface="Arial"/>
              </a:rPr>
              <a:t>“</a:t>
            </a:r>
            <a:r>
              <a:rPr lang="es-AR" sz="3400" u="none" strike="noStrike" cap="none" dirty="0" smtClean="0">
                <a:solidFill>
                  <a:schemeClr val="lt1"/>
                </a:solidFill>
                <a:latin typeface="Arial" charset="0"/>
                <a:ea typeface="Arial" charset="0"/>
                <a:cs typeface="Arial" charset="0"/>
                <a:sym typeface="Cabin"/>
              </a:rPr>
              <a:t>.py</a:t>
            </a:r>
            <a:r>
              <a:rPr lang="es-AR" sz="3400" b="0" i="0" u="none" strike="noStrike" cap="none" dirty="0" smtClean="0">
                <a:solidFill>
                  <a:schemeClr val="lt1"/>
                </a:solidFill>
                <a:latin typeface="Arial"/>
                <a:ea typeface="Arial"/>
                <a:cs typeface="Arial"/>
                <a:sym typeface="Arial"/>
              </a:rPr>
              <a:t>”</a:t>
            </a:r>
            <a:r>
              <a:rPr lang="es-AR" sz="3400" u="none" strike="noStrike" cap="none" dirty="0" smtClean="0">
                <a:solidFill>
                  <a:schemeClr val="lt1"/>
                </a:solidFill>
                <a:latin typeface="Arial" charset="0"/>
                <a:ea typeface="Arial" charset="0"/>
                <a:cs typeface="Arial" charset="0"/>
                <a:sym typeface="Cabin"/>
              </a:rPr>
              <a:t> como sufijo al final de estos archivos para indicar que contienen Python.</a:t>
            </a:r>
            <a:endParaRPr lang="es-AR" sz="34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865720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smtClean="0">
                <a:solidFill>
                  <a:srgbClr val="FFFF00"/>
                </a:solidFill>
                <a:latin typeface="Arial" charset="0"/>
                <a:ea typeface="Arial" charset="0"/>
                <a:cs typeface="Arial" charset="0"/>
                <a:sym typeface="Cabin"/>
              </a:rPr>
              <a:t>Interactivo versus Script</a:t>
            </a:r>
            <a:endParaRPr lang="es-AR" sz="7400" u="none" strike="noStrike" cap="none" dirty="0">
              <a:solidFill>
                <a:srgbClr val="FFFF00"/>
              </a:solidFill>
              <a:latin typeface="Arial" charset="0"/>
              <a:ea typeface="Arial" charset="0"/>
              <a:cs typeface="Arial" charset="0"/>
              <a:sym typeface="Cabin"/>
            </a:endParaRPr>
          </a:p>
        </p:txBody>
      </p:sp>
      <p:sp>
        <p:nvSpPr>
          <p:cNvPr id="539" name="Shape 539"/>
          <p:cNvSpPr txBox="1">
            <a:spLocks noGrp="1"/>
          </p:cNvSpPr>
          <p:nvPr>
            <p:ph idx="1"/>
          </p:nvPr>
        </p:nvSpPr>
        <p:spPr>
          <a:xfrm>
            <a:off x="679983" y="2066072"/>
            <a:ext cx="14709613"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s-AR" sz="3400" b="0" u="none" strike="noStrike" cap="none" dirty="0" smtClean="0">
                <a:solidFill>
                  <a:srgbClr val="FFFF00"/>
                </a:solidFill>
                <a:latin typeface="Arial" charset="0"/>
                <a:ea typeface="Arial" charset="0"/>
                <a:cs typeface="Arial" charset="0"/>
                <a:sym typeface="Cabin"/>
              </a:rPr>
              <a:t>Interactivo</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smtClean="0">
                <a:solidFill>
                  <a:schemeClr val="lt1"/>
                </a:solidFill>
                <a:latin typeface="Arial" charset="0"/>
                <a:ea typeface="Arial" charset="0"/>
                <a:cs typeface="Arial" charset="0"/>
                <a:sym typeface="Cabin"/>
              </a:rPr>
              <a:t>Usted escribe directamente en Python de a una línea por vez y el programa responde</a:t>
            </a:r>
          </a:p>
          <a:p>
            <a:pPr marL="749300" marR="0" lvl="0" indent="-533400" algn="l" rtl="0">
              <a:lnSpc>
                <a:spcPct val="100000"/>
              </a:lnSpc>
              <a:spcBef>
                <a:spcPts val="3500"/>
              </a:spcBef>
              <a:spcAft>
                <a:spcPts val="0"/>
              </a:spcAft>
              <a:buClr>
                <a:srgbClr val="FFFF00"/>
              </a:buClr>
              <a:buSzPct val="171000"/>
              <a:buFont typeface="Cabin"/>
              <a:buChar char="•"/>
            </a:pPr>
            <a:r>
              <a:rPr lang="es-AR" sz="3400" b="0" u="none" strike="noStrike" cap="none" dirty="0" smtClean="0">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smtClean="0">
                <a:solidFill>
                  <a:schemeClr val="lt1"/>
                </a:solidFill>
                <a:latin typeface="Arial" charset="0"/>
                <a:ea typeface="Arial" charset="0"/>
                <a:cs typeface="Arial" charset="0"/>
                <a:sym typeface="Cabin"/>
              </a:rPr>
              <a:t>Usted ingresa una secuencia de enunciados (líneas) en un archivo utilizando un editor de texto y </a:t>
            </a:r>
            <a:r>
              <a:rPr lang="es-AR" sz="3400" b="0" dirty="0" smtClean="0">
                <a:solidFill>
                  <a:schemeClr val="lt1"/>
                </a:solidFill>
                <a:latin typeface="Arial" charset="0"/>
                <a:ea typeface="Arial" charset="0"/>
                <a:cs typeface="Arial" charset="0"/>
                <a:sym typeface="Cabin"/>
              </a:rPr>
              <a:t>le dice a </a:t>
            </a:r>
            <a:r>
              <a:rPr lang="es-AR" sz="3400" b="0" u="none" strike="noStrike" cap="none" dirty="0" smtClean="0">
                <a:solidFill>
                  <a:schemeClr val="lt1"/>
                </a:solidFill>
                <a:latin typeface="Arial" charset="0"/>
                <a:ea typeface="Arial" charset="0"/>
                <a:cs typeface="Arial" charset="0"/>
                <a:sym typeface="Cabin"/>
              </a:rPr>
              <a:t>Python que ejecute los enunciados en el archivo</a:t>
            </a:r>
            <a:endParaRPr lang="es-AR" sz="34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023957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del </a:t>
            </a:r>
            <a:r>
              <a:rPr lang="es-AR" sz="7600" dirty="0" smtClean="0">
                <a:solidFill>
                  <a:srgbClr val="FFFF00"/>
                </a:solidFill>
                <a:latin typeface="Arial" charset="0"/>
                <a:ea typeface="Arial" charset="0"/>
                <a:cs typeface="Arial" charset="0"/>
                <a:sym typeface="Cabin"/>
              </a:rPr>
              <a:t>P</a:t>
            </a:r>
            <a:r>
              <a:rPr lang="es-AR" sz="7600" u="none" strike="noStrike" cap="none" dirty="0" smtClean="0">
                <a:solidFill>
                  <a:srgbClr val="FFFF00"/>
                </a:solidFill>
                <a:latin typeface="Arial" charset="0"/>
                <a:ea typeface="Arial" charset="0"/>
                <a:cs typeface="Arial" charset="0"/>
                <a:sym typeface="Cabin"/>
              </a:rPr>
              <a:t>rograma o Flujo del Programa</a:t>
            </a:r>
            <a:endParaRPr lang="es-AR" sz="7600" u="none" strike="noStrike" cap="none" dirty="0">
              <a:solidFill>
                <a:srgbClr val="FFFF00"/>
              </a:solidFill>
              <a:latin typeface="Arial" charset="0"/>
              <a:ea typeface="Arial" charset="0"/>
              <a:cs typeface="Arial" charset="0"/>
              <a:sym typeface="Cabin"/>
            </a:endParaRPr>
          </a:p>
        </p:txBody>
      </p:sp>
      <p:sp>
        <p:nvSpPr>
          <p:cNvPr id="545" name="Shape 545"/>
          <p:cNvSpPr txBox="1">
            <a:spLocks noGrp="1"/>
          </p:cNvSpPr>
          <p:nvPr>
            <p:ph idx="1"/>
          </p:nvPr>
        </p:nvSpPr>
        <p:spPr>
          <a:xfrm>
            <a:off x="1015429" y="2656423"/>
            <a:ext cx="14028958"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dirty="0" smtClean="0">
                <a:solidFill>
                  <a:schemeClr val="lt1"/>
                </a:solidFill>
                <a:latin typeface="Arial" charset="0"/>
                <a:ea typeface="Arial" charset="0"/>
                <a:cs typeface="Arial" charset="0"/>
                <a:sym typeface="Cabin"/>
              </a:rPr>
              <a:t>Al igual que una receta o las instrucciones de instalación, un programa es una</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FF00"/>
                </a:solidFill>
                <a:latin typeface="Arial" charset="0"/>
                <a:ea typeface="Arial" charset="0"/>
                <a:cs typeface="Arial" charset="0"/>
                <a:sym typeface="Cabin"/>
              </a:rPr>
              <a:t>secuencia</a:t>
            </a:r>
            <a:r>
              <a:rPr lang="es-AR" sz="3600" b="0" dirty="0" smtClean="0">
                <a:solidFill>
                  <a:schemeClr val="lt1"/>
                </a:solidFill>
                <a:latin typeface="Arial" charset="0"/>
                <a:ea typeface="Arial" charset="0"/>
                <a:cs typeface="Arial" charset="0"/>
                <a:sym typeface="Cabin"/>
              </a:rPr>
              <a:t> de pasos que se deben dar en orden</a:t>
            </a:r>
            <a:r>
              <a:rPr lang="es-AR" sz="3600" b="0" u="none" strike="noStrike" cap="none" dirty="0" smtClean="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Algunos pasos son </a:t>
            </a:r>
            <a:r>
              <a:rPr lang="es-AR" sz="3600" b="0" u="none" strike="noStrike" cap="none" dirty="0" smtClean="0">
                <a:solidFill>
                  <a:srgbClr val="FFFF00"/>
                </a:solidFill>
                <a:latin typeface="Arial" charset="0"/>
                <a:ea typeface="Arial" charset="0"/>
                <a:cs typeface="Arial" charset="0"/>
                <a:sym typeface="Cabin"/>
              </a:rPr>
              <a:t>condicionales</a:t>
            </a:r>
            <a:r>
              <a:rPr lang="es-AR" sz="3600" b="0" u="none" strike="noStrike" cap="none" dirty="0" smtClean="0">
                <a:solidFill>
                  <a:schemeClr val="lt1"/>
                </a:solidFill>
                <a:latin typeface="Arial" charset="0"/>
                <a:ea typeface="Arial" charset="0"/>
                <a:cs typeface="Arial" charset="0"/>
                <a:sym typeface="Cabin"/>
              </a:rPr>
              <a:t>, es decir, pueden saltearse.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 veces un paso o un grupo de pasos debe </a:t>
            </a:r>
            <a:r>
              <a:rPr lang="es-AR" sz="3600" b="0" u="none" strike="noStrike" cap="none" dirty="0" smtClean="0">
                <a:solidFill>
                  <a:srgbClr val="FFFF00"/>
                </a:solidFill>
                <a:latin typeface="Arial" charset="0"/>
                <a:ea typeface="Arial" charset="0"/>
                <a:cs typeface="Arial" charset="0"/>
                <a:sym typeface="Cabin"/>
              </a:rPr>
              <a:t>repetirse</a:t>
            </a:r>
            <a:r>
              <a:rPr lang="es-AR" sz="3600" b="0" u="none" strike="noStrike" cap="none" dirty="0" smtClean="0">
                <a:solidFill>
                  <a:schemeClr val="lt1"/>
                </a:solidFill>
                <a:latin typeface="Arial" charset="0"/>
                <a:ea typeface="Arial" charset="0"/>
                <a:cs typeface="Arial" charset="0"/>
                <a:sym typeface="Cabin"/>
              </a:rPr>
              <a:t>. </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A veces, almacenamos un conjunto de pasos para utilizar una y otra vez tal como sea necesario en distintos lugares durante el programa (Capítulo 4).</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610903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12800" y="8039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Secuenciales</a:t>
            </a:r>
            <a:endParaRPr lang="es-AR" sz="7600"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6582116" y="25939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smtClean="0">
                <a:solidFill>
                  <a:srgbClr val="00FF00"/>
                </a:solidFill>
                <a:latin typeface="Courier" charset="0"/>
                <a:ea typeface="Courier" charset="0"/>
                <a:cs typeface="Courier" charset="0"/>
                <a:sym typeface="Cabin"/>
              </a:rPr>
              <a:t>x = 2</a:t>
            </a:r>
          </a:p>
          <a:p>
            <a:pPr lvl="0">
              <a:buClr>
                <a:srgbClr val="FFFF00"/>
              </a:buClr>
              <a:buSzPct val="25000"/>
            </a:pPr>
            <a:r>
              <a:rPr lang="es-AR" sz="3600" b="1" u="none" strike="noStrike" cap="none" dirty="0" smtClean="0">
                <a:solidFill>
                  <a:srgbClr val="FFFF00"/>
                </a:solidFill>
                <a:latin typeface="Courier" charset="0"/>
                <a:ea typeface="Courier" charset="0"/>
                <a:cs typeface="Courier" charset="0"/>
                <a:sym typeface="Cabin"/>
              </a:rPr>
              <a:t>print(</a:t>
            </a:r>
            <a:r>
              <a:rPr lang="es-AR" sz="3600" b="1" u="none" strike="noStrike" cap="none" dirty="0" smtClean="0">
                <a:solidFill>
                  <a:srgbClr val="00FF00"/>
                </a:solidFill>
                <a:latin typeface="Courier" charset="0"/>
                <a:ea typeface="Courier" charset="0"/>
                <a:cs typeface="Courier" charset="0"/>
                <a:sym typeface="Cabin"/>
              </a:rPr>
              <a:t>x</a:t>
            </a:r>
            <a:r>
              <a:rPr lang="es-AR" sz="3600" b="1" dirty="0" smtClean="0">
                <a:solidFill>
                  <a:srgbClr val="FFFF00"/>
                </a:solidFill>
                <a:latin typeface="Courier" charset="0"/>
                <a:ea typeface="Courier" charset="0"/>
                <a:cs typeface="Courier" charset="0"/>
                <a:sym typeface="Cabin"/>
              </a:rPr>
              <a:t>)</a:t>
            </a:r>
            <a:endParaRPr lang="es-AR" sz="36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smtClean="0">
                <a:solidFill>
                  <a:srgbClr val="00FF00"/>
                </a:solidFill>
                <a:latin typeface="Courier" charset="0"/>
                <a:ea typeface="Courier" charset="0"/>
                <a:cs typeface="Courier" charset="0"/>
                <a:sym typeface="Cabin"/>
              </a:rPr>
              <a:t>x = x + 2</a:t>
            </a:r>
          </a:p>
          <a:p>
            <a:pPr lvl="0">
              <a:buClr>
                <a:srgbClr val="FFFF00"/>
              </a:buClr>
              <a:buSzPct val="25000"/>
            </a:pPr>
            <a:r>
              <a:rPr lang="es-AR" sz="3600" b="1" u="none" strike="noStrike" cap="none" dirty="0" smtClean="0">
                <a:solidFill>
                  <a:srgbClr val="FFFF00"/>
                </a:solidFill>
                <a:latin typeface="Courier" charset="0"/>
                <a:ea typeface="Courier" charset="0"/>
                <a:cs typeface="Courier" charset="0"/>
                <a:sym typeface="Cabin"/>
              </a:rPr>
              <a:t>print(</a:t>
            </a:r>
            <a:r>
              <a:rPr lang="es-AR" sz="3600" b="1" u="none" strike="noStrike" cap="none" dirty="0" smtClean="0">
                <a:solidFill>
                  <a:srgbClr val="00FF00"/>
                </a:solidFill>
                <a:latin typeface="Courier" charset="0"/>
                <a:ea typeface="Courier" charset="0"/>
                <a:cs typeface="Courier" charset="0"/>
                <a:sym typeface="Cabin"/>
              </a:rPr>
              <a:t>x</a:t>
            </a:r>
            <a:r>
              <a:rPr lang="es-AR" sz="3600" b="1" dirty="0" smtClean="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092865"/>
            <a:ext cx="223871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  4</a:t>
            </a:r>
            <a:endParaRPr lang="es-AR"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5102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2</a:t>
            </a:r>
          </a:p>
        </p:txBody>
      </p:sp>
      <p:sp>
        <p:nvSpPr>
          <p:cNvPr id="554" name="Shape 554"/>
          <p:cNvSpPr txBox="1"/>
          <p:nvPr/>
        </p:nvSpPr>
        <p:spPr>
          <a:xfrm>
            <a:off x="1587500" y="36151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0928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68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1596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5799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2772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936182" y="4436877"/>
            <a:ext cx="2600823" cy="7277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046565"/>
            <a:ext cx="2783186" cy="606090"/>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344327" y="6829115"/>
            <a:ext cx="115673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3300" u="none" strike="noStrike" cap="none" dirty="0" smtClean="0">
                <a:solidFill>
                  <a:schemeClr val="lt1"/>
                </a:solidFill>
                <a:latin typeface="Arial" charset="0"/>
                <a:ea typeface="Arial" charset="0"/>
                <a:cs typeface="Arial" charset="0"/>
                <a:sym typeface="Cabin"/>
              </a:rPr>
              <a:t>Cuando se está ejecutando un programa, fluye de un paso al otro. Como programadores, configuramos los “paths” (caminos) que el programa debe seguir.</a:t>
            </a:r>
            <a:endParaRPr lang="es-AR" sz="33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073923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Usuarios vs. </a:t>
            </a:r>
            <a:r>
              <a:rPr lang="es-AR" sz="7600" dirty="0" smtClean="0">
                <a:solidFill>
                  <a:srgbClr val="FFFF00"/>
                </a:solidFill>
                <a:latin typeface="Arial" charset="0"/>
                <a:ea typeface="Arial" charset="0"/>
                <a:cs typeface="Arial" charset="0"/>
                <a:sym typeface="Cabin"/>
              </a:rPr>
              <a:t>Programadores</a:t>
            </a:r>
            <a:endParaRPr lang="es-AR" sz="7600" u="none" strike="noStrike" cap="none" dirty="0">
              <a:solidFill>
                <a:srgbClr val="FFFF00"/>
              </a:solidFill>
              <a:latin typeface="Arial" charset="0"/>
              <a:ea typeface="Arial" charset="0"/>
              <a:cs typeface="Arial" charset="0"/>
              <a:sym typeface="Cabin"/>
            </a:endParaRPr>
          </a:p>
        </p:txBody>
      </p:sp>
      <p:sp>
        <p:nvSpPr>
          <p:cNvPr id="255" name="Shape 255"/>
          <p:cNvSpPr txBox="1">
            <a:spLocks noGrp="1"/>
          </p:cNvSpPr>
          <p:nvPr>
            <p:ph idx="1"/>
          </p:nvPr>
        </p:nvSpPr>
        <p:spPr>
          <a:xfrm>
            <a:off x="812800" y="2227120"/>
            <a:ext cx="1463040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a:t>
            </a:r>
            <a:r>
              <a:rPr lang="es-AR" sz="3200" b="0" dirty="0" smtClean="0">
                <a:solidFill>
                  <a:schemeClr val="lt1"/>
                </a:solidFill>
                <a:latin typeface="Arial" charset="0"/>
                <a:ea typeface="Arial" charset="0"/>
                <a:cs typeface="Arial" charset="0"/>
                <a:sym typeface="Cabin"/>
              </a:rPr>
              <a:t>usuarios ven a las computadoras como un conjunto de herramientas: procesador de texto, hoja de cálculo, mapa, listado de cosas para hacer, etc. </a:t>
            </a:r>
            <a:endParaRPr lang="es-AR" sz="3200" b="0" u="none" strike="noStrike" cap="none" dirty="0" smtClean="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programadores aprenden sobre el “funcionamiento” de la computadora y su lenguaje</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programadores tienen </a:t>
            </a:r>
            <a:r>
              <a:rPr lang="es-AR" sz="3200" b="0" dirty="0" smtClean="0">
                <a:solidFill>
                  <a:schemeClr val="lt1"/>
                </a:solidFill>
                <a:latin typeface="Arial" charset="0"/>
                <a:ea typeface="Arial" charset="0"/>
                <a:cs typeface="Arial" charset="0"/>
                <a:sym typeface="Cabin"/>
              </a:rPr>
              <a:t>algunas herramientas que los ayudan a construir nuevas herramientas</a:t>
            </a:r>
            <a:endParaRPr lang="es-AR" sz="3200" b="0" u="none" strike="noStrike" cap="none" dirty="0" smtClean="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A veces, los programadores escriben herramientas para muchos usuarios y, en ocasiones, escriben pequeños “asistentes” para poder automatizar una tarea</a:t>
            </a:r>
            <a:endParaRPr lang="es-AR" sz="32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Condicionales</a:t>
            </a:r>
            <a:endParaRPr lang="es-AR" sz="7600" u="none" strike="noStrike" cap="none" dirty="0">
              <a:solidFill>
                <a:srgbClr val="FFFF00"/>
              </a:solidFill>
              <a:latin typeface="Arial" charset="0"/>
              <a:ea typeface="Arial" charset="0"/>
              <a:cs typeface="Arial" charset="0"/>
              <a:sym typeface="Cabin"/>
            </a:endParaRPr>
          </a:p>
        </p:txBody>
      </p:sp>
      <p:sp>
        <p:nvSpPr>
          <p:cNvPr id="568" name="Shape 568"/>
          <p:cNvSpPr txBox="1"/>
          <p:nvPr/>
        </p:nvSpPr>
        <p:spPr>
          <a:xfrm>
            <a:off x="13540902" y="3562350"/>
            <a:ext cx="3055458"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chemeClr val="lt1"/>
              </a:solidFill>
              <a:latin typeface="Arial" charset="0"/>
              <a:ea typeface="Arial" charset="0"/>
              <a:cs typeface="Arial" charset="0"/>
              <a:sym typeface="Cabin"/>
            </a:endParaRPr>
          </a:p>
          <a:p>
            <a:pPr lvl="0">
              <a:buClr>
                <a:srgbClr val="FF00FF"/>
              </a:buClr>
              <a:buSzPct val="25000"/>
            </a:pPr>
            <a:r>
              <a:rPr lang="es-AR" sz="3600" u="none" strike="noStrike" cap="none" dirty="0" smtClean="0">
                <a:solidFill>
                  <a:srgbClr val="FFFF00"/>
                </a:solidFill>
                <a:latin typeface="Arial" charset="0"/>
                <a:ea typeface="Arial" charset="0"/>
                <a:cs typeface="Arial" charset="0"/>
                <a:sym typeface="Cabin"/>
              </a:rPr>
              <a:t>Más </a:t>
            </a:r>
            <a:r>
              <a:rPr lang="es-AR" sz="3600" dirty="0">
                <a:solidFill>
                  <a:srgbClr val="FFFF00"/>
                </a:solidFill>
                <a:latin typeface="Arial" charset="0"/>
                <a:ea typeface="Arial" charset="0"/>
                <a:cs typeface="Arial" charset="0"/>
                <a:sym typeface="Cabin"/>
              </a:rPr>
              <a:t>pequeño </a:t>
            </a:r>
            <a:r>
              <a:rPr lang="es-AR" sz="3600" dirty="0" err="1">
                <a:solidFill>
                  <a:srgbClr val="FFFF00"/>
                </a:solidFill>
                <a:latin typeface="Arial" charset="0"/>
                <a:ea typeface="Arial" charset="0"/>
                <a:cs typeface="Arial" charset="0"/>
                <a:sym typeface="Cabin"/>
              </a:rPr>
              <a:t>Finis</a:t>
            </a:r>
            <a:endParaRPr lang="es-AR"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pequeño'</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if</a:t>
            </a: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smtClean="0">
                <a:solidFill>
                  <a:srgbClr val="FF7F00"/>
                </a:solidFill>
                <a:latin typeface="Courier" charset="0"/>
                <a:ea typeface="Courier" charset="0"/>
                <a:cs typeface="Courier" charset="0"/>
                <a:sym typeface="Cabin"/>
              </a:rPr>
              <a:t>    </a:t>
            </a:r>
            <a:r>
              <a:rPr lang="es-AR" sz="2800" b="1" u="none" strike="noStrike" cap="none" dirty="0" err="1" smtClean="0">
                <a:solidFill>
                  <a:srgbClr val="FFFF00"/>
                </a:solidFill>
                <a:latin typeface="Courier" charset="0"/>
                <a:ea typeface="Courier" charset="0"/>
                <a:cs typeface="Courier" charset="0"/>
                <a:sym typeface="Cabin"/>
              </a:rPr>
              <a:t>print</a:t>
            </a:r>
            <a:r>
              <a:rPr lang="es-AR" sz="2800" b="1" u="none" strike="noStrike" cap="none" dirty="0" smtClean="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a:t>
            </a:r>
            <a:r>
              <a:rPr lang="es-AR" sz="2800" b="1" dirty="0" smtClean="0">
                <a:solidFill>
                  <a:srgbClr val="00FF00"/>
                </a:solidFill>
                <a:latin typeface="Courier" charset="0"/>
                <a:ea typeface="Courier" charset="0"/>
                <a:cs typeface="Courier" charset="0"/>
                <a:sym typeface="Cabin"/>
              </a:rPr>
              <a:t>grande'</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s-AR" sz="2800" b="1" dirty="0" smtClean="0">
                <a:solidFill>
                  <a:srgbClr val="FFFF00"/>
                </a:solidFill>
                <a:latin typeface="Courier" charset="0"/>
                <a:ea typeface="Courier" charset="0"/>
                <a:cs typeface="Courier" charset="0"/>
                <a:sym typeface="Cabin"/>
              </a:rPr>
              <a:t>p</a:t>
            </a:r>
            <a:r>
              <a:rPr lang="es-AR" sz="2800" b="1" u="none" strike="noStrike" cap="none" dirty="0" smtClean="0">
                <a:solidFill>
                  <a:srgbClr val="FFFF00"/>
                </a:solidFill>
                <a:latin typeface="Courier" charset="0"/>
                <a:ea typeface="Courier" charset="0"/>
                <a:cs typeface="Courier" charset="0"/>
                <a:sym typeface="Cabin"/>
              </a:rPr>
              <a:t>rint(</a:t>
            </a:r>
            <a:r>
              <a:rPr lang="es-AR" sz="2800" b="1" u="none" strike="noStrike" cap="none" dirty="0" smtClean="0">
                <a:solidFill>
                  <a:srgbClr val="00FF00"/>
                </a:solidFill>
                <a:latin typeface="Courier" charset="0"/>
                <a:ea typeface="Courier" charset="0"/>
                <a:cs typeface="Courier" charset="0"/>
                <a:sym typeface="Cabin"/>
              </a:rPr>
              <a:t>'Finis'</a:t>
            </a:r>
            <a:r>
              <a:rPr lang="es-AR" sz="2800" b="1" dirty="0" smtClean="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364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190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0794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2970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113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smtClean="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smtClean="0">
                <a:solidFill>
                  <a:schemeClr val="lt1"/>
                </a:solidFill>
                <a:latin typeface="Arial" charset="0"/>
                <a:ea typeface="Arial" charset="0"/>
                <a:cs typeface="Arial" charset="0"/>
                <a:sym typeface="Cabin"/>
              </a:rPr>
              <a:t>pequeño</a:t>
            </a:r>
            <a:r>
              <a:rPr lang="en-US" sz="2600" dirty="0" smtClean="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080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080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463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3781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226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402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545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smtClean="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smtClean="0">
                <a:solidFill>
                  <a:schemeClr val="lt1"/>
                </a:solidFill>
                <a:latin typeface="Arial" charset="0"/>
                <a:ea typeface="Arial" charset="0"/>
                <a:cs typeface="Arial" charset="0"/>
                <a:sym typeface="Cabin"/>
              </a:rPr>
              <a:t>grande</a:t>
            </a:r>
            <a:r>
              <a:rPr lang="en-US" sz="2600" dirty="0" smtClean="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512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512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7895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213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166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0667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rgbClr val="FFFFFF"/>
                </a:solidFill>
                <a:latin typeface="Arial" charset="0"/>
                <a:ea typeface="Arial" charset="0"/>
                <a:cs typeface="Arial" charset="0"/>
                <a:sym typeface="Cabin"/>
              </a:rPr>
              <a:t>Sí</a:t>
            </a:r>
            <a:endParaRPr lang="es-AR" sz="3000" u="none" strike="noStrike" cap="none" dirty="0">
              <a:solidFill>
                <a:srgbClr val="FFFFFF"/>
              </a:solidFill>
              <a:latin typeface="Arial" charset="0"/>
              <a:ea typeface="Arial" charset="0"/>
              <a:cs typeface="Arial" charset="0"/>
              <a:sym typeface="Cabin"/>
            </a:endParaRP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591" name="Shape 591"/>
          <p:cNvSpPr txBox="1"/>
          <p:nvPr/>
        </p:nvSpPr>
        <p:spPr>
          <a:xfrm>
            <a:off x="1438137" y="590271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
        <p:nvSpPr>
          <p:cNvPr id="27" name="Shape 589"/>
          <p:cNvSpPr txBox="1"/>
          <p:nvPr/>
        </p:nvSpPr>
        <p:spPr>
          <a:xfrm>
            <a:off x="4350265" y="4844128"/>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smtClean="0">
                <a:solidFill>
                  <a:srgbClr val="FFFFFF"/>
                </a:solidFill>
                <a:latin typeface="Arial" charset="0"/>
                <a:ea typeface="Arial" charset="0"/>
                <a:cs typeface="Arial" charset="0"/>
                <a:sym typeface="Cabin"/>
              </a:rPr>
              <a:t>Sí</a:t>
            </a:r>
            <a:endParaRPr lang="es-AR" sz="3000" u="none" strike="noStrike" cap="none" dirty="0">
              <a:solidFill>
                <a:srgbClr val="FFFFFF"/>
              </a:solidFill>
              <a:latin typeface="Arial" charset="0"/>
              <a:ea typeface="Arial" charset="0"/>
              <a:cs typeface="Arial" charset="0"/>
              <a:sym typeface="Cabin"/>
            </a:endParaRPr>
          </a:p>
        </p:txBody>
      </p:sp>
      <p:sp>
        <p:nvSpPr>
          <p:cNvPr id="28" name="Shape 591"/>
          <p:cNvSpPr txBox="1"/>
          <p:nvPr/>
        </p:nvSpPr>
        <p:spPr>
          <a:xfrm>
            <a:off x="1395089" y="310407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Tree>
    <p:extLst>
      <p:ext uri="{BB962C8B-B14F-4D97-AF65-F5344CB8AC3E}">
        <p14:creationId xmlns:p14="http://schemas.microsoft.com/office/powerpoint/2010/main" val="849413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Pasos Repetidos</a:t>
            </a:r>
            <a:endParaRPr lang="es-AR" sz="7600" u="none" strike="noStrike" cap="none" dirty="0">
              <a:solidFill>
                <a:srgbClr val="FFFF00"/>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smtClean="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a:t>
            </a:r>
            <a:r>
              <a:rPr lang="es-AR" sz="3600" u="none" strike="noStrike" cap="none" dirty="0" err="1" smtClean="0">
                <a:solidFill>
                  <a:srgbClr val="FFFF00"/>
                </a:solidFill>
                <a:latin typeface="Arial" charset="0"/>
                <a:ea typeface="Arial" charset="0"/>
                <a:cs typeface="Arial" charset="0"/>
                <a:sym typeface="Cabin"/>
              </a:rPr>
              <a:t>Blastoff</a:t>
            </a:r>
            <a:r>
              <a:rPr lang="es-AR" sz="3600" u="none" strike="noStrike" cap="none" dirty="0" smtClean="0">
                <a:solidFill>
                  <a:srgbClr val="FFFF00"/>
                </a:solidFill>
                <a:latin typeface="Arial" charset="0"/>
                <a:ea typeface="Arial" charset="0"/>
                <a:cs typeface="Arial" charset="0"/>
                <a:sym typeface="Cabin"/>
              </a:rPr>
              <a:t>!</a:t>
            </a:r>
            <a:endParaRPr lang="es-AR" sz="3600" u="none" strike="noStrike" cap="none" dirty="0">
              <a:solidFill>
                <a:srgbClr val="FFFF00"/>
              </a:solidFill>
              <a:latin typeface="Arial" charset="0"/>
              <a:ea typeface="Arial" charset="0"/>
              <a:cs typeface="Arial" charset="0"/>
              <a:sym typeface="Cabin"/>
            </a:endParaRP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AR" sz="2800" b="1" u="none" strike="noStrike" cap="none" dirty="0" smtClean="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while</a:t>
            </a:r>
            <a:r>
              <a:rPr lang="es-AR" sz="2800" b="1" u="none" strike="noStrike" cap="none" dirty="0" smtClean="0">
                <a:solidFill>
                  <a:srgbClr val="00FF00"/>
                </a:solidFill>
                <a:latin typeface="Courier" charset="0"/>
                <a:ea typeface="Courier" charset="0"/>
                <a:cs typeface="Courier" charset="0"/>
                <a:sym typeface="Cabin"/>
              </a:rPr>
              <a:t> n &gt; 0</a:t>
            </a:r>
            <a:r>
              <a:rPr lang="es-AR" sz="2800" b="1" u="none" strike="noStrike" cap="none" dirty="0" smtClean="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    print(</a:t>
            </a:r>
            <a:r>
              <a:rPr lang="es-AR" sz="2800" b="1" u="none" strike="noStrike" cap="none" dirty="0" smtClean="0">
                <a:solidFill>
                  <a:srgbClr val="00FF00"/>
                </a:solidFill>
                <a:latin typeface="Courier" charset="0"/>
                <a:ea typeface="Courier" charset="0"/>
                <a:cs typeface="Courier" charset="0"/>
                <a:sym typeface="Cabin"/>
              </a:rPr>
              <a:t>n</a:t>
            </a:r>
            <a:r>
              <a:rPr lang="es-AR" sz="2800" b="1" u="none" strike="noStrike" cap="none" dirty="0" smtClean="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smtClean="0">
                <a:solidFill>
                  <a:srgbClr val="FFFF00"/>
                </a:solidFill>
                <a:latin typeface="Courier" charset="0"/>
                <a:ea typeface="Courier" charset="0"/>
                <a:cs typeface="Courier" charset="0"/>
                <a:sym typeface="Cabin"/>
              </a:rPr>
              <a:t>    </a:t>
            </a:r>
            <a:r>
              <a:rPr lang="es-AR" sz="2800" b="1" u="none" strike="noStrike" cap="none" dirty="0" smtClean="0">
                <a:solidFill>
                  <a:srgbClr val="00FF00"/>
                </a:solidFill>
                <a:latin typeface="Courier" charset="0"/>
                <a:ea typeface="Courier" charset="0"/>
                <a:cs typeface="Courier" charset="0"/>
                <a:sym typeface="Cabin"/>
              </a:rPr>
              <a:t>n = n – 1</a:t>
            </a:r>
          </a:p>
          <a:p>
            <a:pPr lvl="0">
              <a:buClr>
                <a:srgbClr val="FFFF00"/>
              </a:buClr>
              <a:buSzPct val="25000"/>
            </a:pPr>
            <a:r>
              <a:rPr lang="es-AR" sz="2800" b="1" dirty="0" err="1" smtClean="0">
                <a:solidFill>
                  <a:srgbClr val="FFFF00"/>
                </a:solidFill>
                <a:latin typeface="Courier" charset="0"/>
                <a:ea typeface="Courier" charset="0"/>
                <a:cs typeface="Courier" charset="0"/>
                <a:sym typeface="Cabin"/>
              </a:rPr>
              <a:t>p</a:t>
            </a:r>
            <a:r>
              <a:rPr lang="es-AR" sz="2800" b="1" u="none" strike="noStrike" cap="none" dirty="0" err="1" smtClean="0">
                <a:solidFill>
                  <a:srgbClr val="FFFF00"/>
                </a:solidFill>
                <a:latin typeface="Courier" charset="0"/>
                <a:ea typeface="Courier" charset="0"/>
                <a:cs typeface="Courier" charset="0"/>
                <a:sym typeface="Cabin"/>
              </a:rPr>
              <a:t>rint</a:t>
            </a:r>
            <a:r>
              <a:rPr lang="es-AR" sz="2800" b="1" u="none" strike="noStrike" cap="none" dirty="0" smtClean="0">
                <a:solidFill>
                  <a:srgbClr val="FFFF00"/>
                </a:solidFill>
                <a:latin typeface="Courier" charset="0"/>
                <a:ea typeface="Courier" charset="0"/>
                <a:cs typeface="Courier" charset="0"/>
                <a:sym typeface="Cabin"/>
              </a:rPr>
              <a:t>(</a:t>
            </a:r>
            <a:r>
              <a:rPr lang="es-AR" sz="2800" b="1" u="none" strike="noStrike" cap="none" dirty="0" smtClean="0">
                <a:solidFill>
                  <a:srgbClr val="00FF00"/>
                </a:solidFill>
                <a:latin typeface="Courier" charset="0"/>
                <a:ea typeface="Courier" charset="0"/>
                <a:cs typeface="Courier" charset="0"/>
                <a:sym typeface="Cabin"/>
              </a:rPr>
              <a:t>‘</a:t>
            </a:r>
            <a:r>
              <a:rPr lang="es-AR" sz="2800" b="1" u="none" strike="noStrike" cap="none" dirty="0" err="1" smtClean="0">
                <a:solidFill>
                  <a:srgbClr val="00FF00"/>
                </a:solidFill>
                <a:latin typeface="Courier" charset="0"/>
                <a:ea typeface="Courier" charset="0"/>
                <a:cs typeface="Courier" charset="0"/>
                <a:sym typeface="Cabin"/>
              </a:rPr>
              <a:t>Blastoff</a:t>
            </a:r>
            <a:r>
              <a:rPr lang="es-AR" sz="2800" b="1" dirty="0" smtClean="0">
                <a:solidFill>
                  <a:srgbClr val="00FF00"/>
                </a:solidFill>
                <a:latin typeface="Courier" charset="0"/>
                <a:ea typeface="Courier" charset="0"/>
                <a:cs typeface="Courier" charset="0"/>
                <a:sym typeface="Cabin"/>
              </a:rPr>
              <a:t>'</a:t>
            </a:r>
            <a:r>
              <a:rPr lang="es-AR" sz="2800" b="1" u="none" strike="noStrike" cap="none" dirty="0" smtClean="0">
                <a:solidFill>
                  <a:srgbClr val="FFFF00"/>
                </a:solidFill>
                <a:latin typeface="Courier" charset="0"/>
                <a:ea typeface="Courier" charset="0"/>
                <a:cs typeface="Courier" charset="0"/>
                <a:sym typeface="Cabin"/>
              </a:rPr>
              <a:t>)</a:t>
            </a:r>
            <a:endParaRPr lang="es-AR"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0035" y="19340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14099" y="24943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28560" y="37643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1598" y="31230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16136" y="31230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16148" y="57456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44435" y="60487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58499" y="31388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31735" y="65267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55324" y="31103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75961" y="65440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Los bucles (pasos repetidos) tienen </a:t>
            </a:r>
            <a:r>
              <a:rPr lang="es-AR" sz="3200" u="none" strike="noStrike" cap="none" dirty="0" smtClean="0">
                <a:solidFill>
                  <a:srgbClr val="00FF00"/>
                </a:solidFill>
                <a:latin typeface="Arial" charset="0"/>
                <a:ea typeface="Arial" charset="0"/>
                <a:cs typeface="Arial" charset="0"/>
                <a:sym typeface="Cabin"/>
              </a:rPr>
              <a:t>variables de iteración</a:t>
            </a:r>
            <a:r>
              <a:rPr lang="es-AR" sz="3200" u="none" strike="noStrike" cap="none" dirty="0" smtClean="0">
                <a:solidFill>
                  <a:srgbClr val="FF0000"/>
                </a:solidFill>
                <a:latin typeface="Arial" charset="0"/>
                <a:ea typeface="Arial" charset="0"/>
                <a:cs typeface="Arial" charset="0"/>
                <a:sym typeface="Cabin"/>
              </a:rPr>
              <a:t> </a:t>
            </a:r>
            <a:r>
              <a:rPr lang="es-AR" sz="3200" u="none" strike="noStrike" cap="none" dirty="0" smtClean="0">
                <a:solidFill>
                  <a:schemeClr val="lt1"/>
                </a:solidFill>
                <a:latin typeface="Arial" charset="0"/>
                <a:ea typeface="Arial" charset="0"/>
                <a:cs typeface="Arial" charset="0"/>
                <a:sym typeface="Cabin"/>
              </a:rPr>
              <a:t>que cambian cada vez </a:t>
            </a:r>
            <a:r>
              <a:rPr lang="es-AR" sz="3200" dirty="0" smtClean="0">
                <a:solidFill>
                  <a:schemeClr val="lt1"/>
                </a:solidFill>
                <a:latin typeface="Arial" charset="0"/>
                <a:ea typeface="Arial" charset="0"/>
                <a:cs typeface="Arial" charset="0"/>
                <a:sym typeface="Cabin"/>
              </a:rPr>
              <a:t>a través del</a:t>
            </a:r>
            <a:r>
              <a:rPr lang="es-AR" sz="3200" u="none" strike="noStrike" cap="none" dirty="0" smtClean="0">
                <a:solidFill>
                  <a:schemeClr val="lt1"/>
                </a:solidFill>
                <a:latin typeface="Arial" charset="0"/>
                <a:ea typeface="Arial" charset="0"/>
                <a:cs typeface="Arial" charset="0"/>
                <a:sym typeface="Cabin"/>
              </a:rPr>
              <a:t> bucle</a:t>
            </a:r>
            <a:r>
              <a:rPr lang="es-AR" sz="3200" u="none" strike="noStrike" cap="none" dirty="0" smtClean="0">
                <a:solidFill>
                  <a:schemeClr val="bg1"/>
                </a:solidFill>
                <a:latin typeface="Arial" charset="0"/>
                <a:ea typeface="Arial" charset="0"/>
                <a:cs typeface="Arial" charset="0"/>
                <a:sym typeface="Cabin"/>
              </a:rPr>
              <a:t>.</a:t>
            </a:r>
            <a:endParaRPr lang="es-AR" sz="3200" u="none" strike="noStrike" cap="none" dirty="0">
              <a:solidFill>
                <a:schemeClr val="bg1"/>
              </a:solidFill>
              <a:latin typeface="Arial" charset="0"/>
              <a:ea typeface="Arial" charset="0"/>
              <a:cs typeface="Arial" charset="0"/>
              <a:sym typeface="Cabin"/>
            </a:endParaRPr>
          </a:p>
        </p:txBody>
      </p:sp>
      <p:sp>
        <p:nvSpPr>
          <p:cNvPr id="614" name="Shape 614"/>
          <p:cNvSpPr txBox="1"/>
          <p:nvPr/>
        </p:nvSpPr>
        <p:spPr>
          <a:xfrm>
            <a:off x="534624" y="23800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FFFF"/>
                </a:solidFill>
                <a:latin typeface="Arial" charset="0"/>
                <a:ea typeface="Arial" charset="0"/>
                <a:cs typeface="Arial" charset="0"/>
                <a:sym typeface="Cabin"/>
              </a:rPr>
              <a:t>No</a:t>
            </a:r>
          </a:p>
        </p:txBody>
      </p:sp>
      <p:sp>
        <p:nvSpPr>
          <p:cNvPr id="615" name="Shape 615"/>
          <p:cNvSpPr txBox="1"/>
          <p:nvPr/>
        </p:nvSpPr>
        <p:spPr>
          <a:xfrm>
            <a:off x="1329965" y="71425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r>
              <a:rPr lang="en-US" sz="3500" dirty="0" smtClean="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1010" y="23800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FFFFFF"/>
                </a:solidFill>
                <a:latin typeface="Arial" charset="0"/>
                <a:ea typeface="Arial" charset="0"/>
                <a:cs typeface="Arial" charset="0"/>
                <a:sym typeface="Cabin"/>
              </a:rPr>
              <a:t>Sí</a:t>
            </a:r>
            <a:endParaRPr lang="es-AR"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88699" y="11989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618" name="Shape 618"/>
          <p:cNvSpPr txBox="1"/>
          <p:nvPr/>
        </p:nvSpPr>
        <p:spPr>
          <a:xfrm>
            <a:off x="3573099" y="37770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0399" y="4996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03048" y="4526466"/>
            <a:ext cx="30600" cy="473700"/>
          </a:xfrm>
          <a:prstGeom prst="straightConnector1">
            <a:avLst/>
          </a:prstGeom>
          <a:noFill/>
          <a:ln w="76200" cap="rnd" cmpd="sng">
            <a:solidFill>
              <a:srgbClr val="00FFFF"/>
            </a:solidFill>
            <a:prstDash val="solid"/>
            <a:miter/>
            <a:headEnd type="stealth" w="med" len="med"/>
            <a:tailEnd type="none" w="med" len="med"/>
          </a:ln>
        </p:spPr>
      </p:cxnSp>
    </p:spTree>
    <p:extLst>
      <p:ext uri="{BB962C8B-B14F-4D97-AF65-F5344CB8AC3E}">
        <p14:creationId xmlns:p14="http://schemas.microsoft.com/office/powerpoint/2010/main" val="989823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s-ES" sz="2800" b="1" dirty="0" err="1" smtClean="0">
                <a:solidFill>
                  <a:srgbClr val="FFFF00"/>
                </a:solidFill>
                <a:latin typeface="Courier New"/>
                <a:ea typeface="Courier New"/>
                <a:cs typeface="Courier New"/>
                <a:sym typeface="Courier New"/>
              </a:rPr>
              <a:t>name</a:t>
            </a:r>
            <a:r>
              <a:rPr lang="es-ES" sz="2800" b="1" dirty="0" smtClean="0">
                <a:solidFill>
                  <a:srgbClr val="FFFF00"/>
                </a:solidFill>
                <a:latin typeface="Courier New"/>
                <a:ea typeface="Courier New"/>
                <a:cs typeface="Courier New"/>
                <a:sym typeface="Courier New"/>
              </a:rPr>
              <a:t> = input('Ingresar archivo:')</a:t>
            </a:r>
          </a:p>
          <a:p>
            <a:pPr lvl="0">
              <a:buClr>
                <a:srgbClr val="00FF00"/>
              </a:buClr>
              <a:buSzPct val="25000"/>
            </a:pPr>
            <a:r>
              <a:rPr lang="es-ES" sz="2800" b="1" dirty="0" err="1" smtClean="0">
                <a:solidFill>
                  <a:srgbClr val="FFFF00"/>
                </a:solidFill>
                <a:latin typeface="Courier New"/>
                <a:ea typeface="Courier New"/>
                <a:cs typeface="Courier New"/>
                <a:sym typeface="Courier New"/>
              </a:rPr>
              <a:t>handle</a:t>
            </a:r>
            <a:r>
              <a:rPr lang="es-ES" sz="2800" b="1" dirty="0" smtClean="0">
                <a:solidFill>
                  <a:srgbClr val="FFFF00"/>
                </a:solidFill>
                <a:latin typeface="Courier New"/>
                <a:ea typeface="Courier New"/>
                <a:cs typeface="Courier New"/>
                <a:sym typeface="Courier New"/>
              </a:rPr>
              <a:t> = open(nombre)</a:t>
            </a:r>
          </a:p>
          <a:p>
            <a:pPr lvl="0" algn="ct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smtClean="0">
                <a:solidFill>
                  <a:srgbClr val="FFFF00"/>
                </a:solidFill>
                <a:latin typeface="Courier New"/>
                <a:ea typeface="Courier New"/>
                <a:cs typeface="Courier New"/>
                <a:sym typeface="Courier New"/>
              </a:rPr>
              <a:t>conteos = </a:t>
            </a:r>
            <a:r>
              <a:rPr lang="es-ES" sz="2800" b="1" dirty="0" err="1" smtClean="0">
                <a:solidFill>
                  <a:srgbClr val="FFFF00"/>
                </a:solidFill>
                <a:latin typeface="Courier New"/>
                <a:ea typeface="Courier New"/>
                <a:cs typeface="Courier New"/>
                <a:sym typeface="Courier New"/>
              </a:rPr>
              <a:t>dict</a:t>
            </a:r>
            <a:r>
              <a:rPr lang="es-ES" sz="2800" b="1" dirty="0" smtClean="0">
                <a:solidFill>
                  <a:srgbClr val="FFFF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a:t>
            </a: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línea in </a:t>
            </a:r>
            <a:r>
              <a:rPr lang="es-ES" sz="2800" b="1" dirty="0" err="1" smtClean="0">
                <a:solidFill>
                  <a:srgbClr val="00FA00"/>
                </a:solidFill>
                <a:latin typeface="Courier New"/>
                <a:ea typeface="Courier New"/>
                <a:cs typeface="Courier New"/>
                <a:sym typeface="Courier New"/>
              </a:rPr>
              <a:t>handle</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palabras = </a:t>
            </a:r>
            <a:r>
              <a:rPr lang="es-ES" sz="2800" b="1" dirty="0" err="1" smtClean="0">
                <a:solidFill>
                  <a:srgbClr val="00FA00"/>
                </a:solidFill>
                <a:latin typeface="Courier New"/>
                <a:ea typeface="Courier New"/>
                <a:cs typeface="Courier New"/>
                <a:sym typeface="Courier New"/>
              </a:rPr>
              <a:t>line.split</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00FA00"/>
                </a:solidFill>
                <a:latin typeface="Courier New"/>
                <a:ea typeface="Courier New"/>
                <a:cs typeface="Courier New"/>
                <a:sym typeface="Courier New"/>
              </a:rPr>
              <a:t>    </a:t>
            </a: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palabra in palabras:</a:t>
            </a:r>
          </a:p>
          <a:p>
            <a:pPr lvl="0">
              <a:buClr>
                <a:srgbClr val="00FF00"/>
              </a:buClr>
              <a:buSzPct val="25000"/>
            </a:pPr>
            <a:r>
              <a:rPr lang="es-ES" sz="2800" b="1" dirty="0" smtClean="0">
                <a:solidFill>
                  <a:srgbClr val="00FA00"/>
                </a:solidFill>
                <a:latin typeface="Courier New"/>
                <a:ea typeface="Courier New"/>
                <a:cs typeface="Courier New"/>
                <a:sym typeface="Courier New"/>
              </a:rPr>
              <a:t>        conteos[palabra] = </a:t>
            </a:r>
            <a:r>
              <a:rPr lang="es-ES" sz="2800" b="1" dirty="0" err="1" smtClean="0">
                <a:solidFill>
                  <a:srgbClr val="00FA00"/>
                </a:solidFill>
                <a:latin typeface="Courier New"/>
                <a:ea typeface="Courier New"/>
                <a:cs typeface="Courier New"/>
                <a:sym typeface="Courier New"/>
              </a:rPr>
              <a:t>counts.get</a:t>
            </a:r>
            <a:r>
              <a:rPr lang="es-ES" sz="2800" b="1" dirty="0" smtClean="0">
                <a:solidFill>
                  <a:srgbClr val="00FA00"/>
                </a:solidFill>
                <a:latin typeface="Courier New"/>
                <a:ea typeface="Courier New"/>
                <a:cs typeface="Courier New"/>
                <a:sym typeface="Courier New"/>
              </a:rPr>
              <a:t>(palabra,0) + 1</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FF00"/>
                </a:solidFill>
                <a:latin typeface="Courier New"/>
                <a:ea typeface="Courier New"/>
                <a:cs typeface="Courier New"/>
                <a:sym typeface="Courier New"/>
              </a:rPr>
              <a:t>bigcount</a:t>
            </a:r>
            <a:r>
              <a:rPr lang="es-ES" sz="2800" b="1" dirty="0" smtClean="0">
                <a:solidFill>
                  <a:srgbClr val="FFFF00"/>
                </a:solidFill>
                <a:latin typeface="Courier New"/>
                <a:ea typeface="Courier New"/>
                <a:cs typeface="Courier New"/>
                <a:sym typeface="Courier New"/>
              </a:rPr>
              <a:t> = Ninguno</a:t>
            </a:r>
          </a:p>
          <a:p>
            <a:pPr lvl="0">
              <a:buClr>
                <a:srgbClr val="00FF00"/>
              </a:buClr>
              <a:buSzPct val="25000"/>
            </a:pPr>
            <a:r>
              <a:rPr lang="es-ES" sz="2800" b="1" dirty="0" err="1" smtClean="0">
                <a:solidFill>
                  <a:srgbClr val="FFFF00"/>
                </a:solidFill>
                <a:latin typeface="Courier New"/>
                <a:ea typeface="Courier New"/>
                <a:cs typeface="Courier New"/>
                <a:sym typeface="Courier New"/>
              </a:rPr>
              <a:t>bigword</a:t>
            </a:r>
            <a:r>
              <a:rPr lang="es-ES" sz="2800" b="1" dirty="0" smtClean="0">
                <a:solidFill>
                  <a:srgbClr val="FFFF00"/>
                </a:solidFill>
                <a:latin typeface="Courier New"/>
                <a:ea typeface="Courier New"/>
                <a:cs typeface="Courier New"/>
                <a:sym typeface="Courier New"/>
              </a:rPr>
              <a:t> = Ninguna</a:t>
            </a:r>
          </a:p>
          <a:p>
            <a:pPr lvl="0">
              <a:buClr>
                <a:srgbClr val="00FF00"/>
              </a:buClr>
              <a:buSzPct val="25000"/>
            </a:pPr>
            <a:r>
              <a:rPr lang="es-ES" sz="2800" b="1" dirty="0" err="1" smtClean="0">
                <a:solidFill>
                  <a:srgbClr val="00FA00"/>
                </a:solidFill>
                <a:latin typeface="Courier New"/>
                <a:ea typeface="Courier New"/>
                <a:cs typeface="Courier New"/>
                <a:sym typeface="Courier New"/>
              </a:rPr>
              <a:t>for</a:t>
            </a:r>
            <a:r>
              <a:rPr lang="es-ES" sz="2800" b="1" dirty="0" smtClean="0">
                <a:solidFill>
                  <a:srgbClr val="00FA00"/>
                </a:solidFill>
                <a:latin typeface="Courier New"/>
                <a:ea typeface="Courier New"/>
                <a:cs typeface="Courier New"/>
                <a:sym typeface="Courier New"/>
              </a:rPr>
              <a:t> palabra, conteo in </a:t>
            </a:r>
            <a:r>
              <a:rPr lang="es-ES" sz="2800" b="1" dirty="0" err="1" smtClean="0">
                <a:solidFill>
                  <a:srgbClr val="00FA00"/>
                </a:solidFill>
                <a:latin typeface="Courier New"/>
                <a:ea typeface="Courier New"/>
                <a:cs typeface="Courier New"/>
                <a:sym typeface="Courier New"/>
              </a:rPr>
              <a:t>counts.items</a:t>
            </a:r>
            <a:r>
              <a:rPr lang="es-ES" sz="2800" b="1" dirty="0" smtClean="0">
                <a:solidFill>
                  <a:srgbClr val="00FA00"/>
                </a:solidFill>
                <a:latin typeface="Courier New"/>
                <a:ea typeface="Courier New"/>
                <a:cs typeface="Courier New"/>
                <a:sym typeface="Courier New"/>
              </a:rPr>
              <a:t>():</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if</a:t>
            </a: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is</a:t>
            </a:r>
            <a:r>
              <a:rPr lang="es-ES" sz="2800" b="1" dirty="0" smtClean="0">
                <a:solidFill>
                  <a:srgbClr val="FF9300"/>
                </a:solidFill>
                <a:latin typeface="Courier New"/>
                <a:ea typeface="Courier New"/>
                <a:cs typeface="Courier New"/>
                <a:sym typeface="Courier New"/>
              </a:rPr>
              <a:t> Ninguno </a:t>
            </a:r>
            <a:r>
              <a:rPr lang="es-ES" sz="2800" b="1" dirty="0" err="1" smtClean="0">
                <a:solidFill>
                  <a:srgbClr val="FF9300"/>
                </a:solidFill>
                <a:latin typeface="Courier New"/>
                <a:ea typeface="Courier New"/>
                <a:cs typeface="Courier New"/>
                <a:sym typeface="Courier New"/>
              </a:rPr>
              <a:t>or</a:t>
            </a:r>
            <a:r>
              <a:rPr lang="es-ES" sz="2800" b="1" dirty="0" smtClean="0">
                <a:solidFill>
                  <a:srgbClr val="FF9300"/>
                </a:solidFill>
                <a:latin typeface="Courier New"/>
                <a:ea typeface="Courier New"/>
                <a:cs typeface="Courier New"/>
                <a:sym typeface="Courier New"/>
              </a:rPr>
              <a:t> conteo &gt;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bigword</a:t>
            </a:r>
            <a:r>
              <a:rPr lang="es-ES" sz="2800" b="1" dirty="0" smtClean="0">
                <a:solidFill>
                  <a:srgbClr val="FF9300"/>
                </a:solidFill>
                <a:latin typeface="Courier New"/>
                <a:ea typeface="Courier New"/>
                <a:cs typeface="Courier New"/>
                <a:sym typeface="Courier New"/>
              </a:rPr>
              <a:t> = palabra</a:t>
            </a:r>
          </a:p>
          <a:p>
            <a:pPr lvl="0">
              <a:buClr>
                <a:srgbClr val="00FF00"/>
              </a:buClr>
              <a:buSzPct val="25000"/>
            </a:pPr>
            <a:r>
              <a:rPr lang="es-ES" sz="2800" b="1" dirty="0" smtClean="0">
                <a:solidFill>
                  <a:srgbClr val="FF9300"/>
                </a:solidFill>
                <a:latin typeface="Courier New"/>
                <a:ea typeface="Courier New"/>
                <a:cs typeface="Courier New"/>
                <a:sym typeface="Courier New"/>
              </a:rPr>
              <a:t>        </a:t>
            </a:r>
            <a:r>
              <a:rPr lang="es-ES" sz="2800" b="1" dirty="0" err="1" smtClean="0">
                <a:solidFill>
                  <a:srgbClr val="FF9300"/>
                </a:solidFill>
                <a:latin typeface="Courier New"/>
                <a:ea typeface="Courier New"/>
                <a:cs typeface="Courier New"/>
                <a:sym typeface="Courier New"/>
              </a:rPr>
              <a:t>bigcount</a:t>
            </a:r>
            <a:r>
              <a:rPr lang="es-ES" sz="2800" b="1" dirty="0" smtClean="0">
                <a:solidFill>
                  <a:srgbClr val="FF9300"/>
                </a:solidFill>
                <a:latin typeface="Courier New"/>
                <a:ea typeface="Courier New"/>
                <a:cs typeface="Courier New"/>
                <a:sym typeface="Courier New"/>
              </a:rPr>
              <a:t> = conteo</a:t>
            </a:r>
          </a:p>
          <a:p>
            <a:pPr lvl="0">
              <a:buClr>
                <a:srgbClr val="00FF00"/>
              </a:buClr>
            </a:pPr>
            <a:endParaRPr lang="es-ES" sz="2800" b="1" dirty="0" smtClean="0">
              <a:solidFill>
                <a:srgbClr val="00FF00"/>
              </a:solidFill>
              <a:latin typeface="Courier New"/>
              <a:ea typeface="Courier New"/>
              <a:cs typeface="Courier New"/>
              <a:sym typeface="Courier New"/>
            </a:endParaRPr>
          </a:p>
          <a:p>
            <a:pPr lvl="0">
              <a:buClr>
                <a:srgbClr val="00FF00"/>
              </a:buClr>
              <a:buSzPct val="25000"/>
            </a:pPr>
            <a:r>
              <a:rPr lang="es-ES" sz="2800" b="1" dirty="0" err="1" smtClean="0">
                <a:solidFill>
                  <a:srgbClr val="FFFF00"/>
                </a:solidFill>
                <a:latin typeface="Courier New"/>
                <a:ea typeface="Courier New"/>
                <a:cs typeface="Courier New"/>
                <a:sym typeface="Courier New"/>
              </a:rPr>
              <a:t>print</a:t>
            </a:r>
            <a:r>
              <a:rPr lang="es-ES" sz="2800" b="1" dirty="0" smtClean="0">
                <a:solidFill>
                  <a:srgbClr val="FFFF00"/>
                </a:solidFill>
                <a:latin typeface="Courier New"/>
                <a:ea typeface="Courier New"/>
                <a:cs typeface="Courier New"/>
                <a:sym typeface="Courier New"/>
              </a:rPr>
              <a:t>(</a:t>
            </a:r>
            <a:r>
              <a:rPr lang="es-ES" sz="2800" b="1" dirty="0" err="1" smtClean="0">
                <a:solidFill>
                  <a:srgbClr val="FFFF00"/>
                </a:solidFill>
                <a:latin typeface="Courier New"/>
                <a:ea typeface="Courier New"/>
                <a:cs typeface="Courier New"/>
                <a:sym typeface="Courier New"/>
              </a:rPr>
              <a:t>bigword</a:t>
            </a:r>
            <a:r>
              <a:rPr lang="es-ES" sz="2800" b="1" dirty="0" smtClean="0">
                <a:solidFill>
                  <a:srgbClr val="FFFF00"/>
                </a:solidFill>
                <a:latin typeface="Courier New"/>
                <a:ea typeface="Courier New"/>
                <a:cs typeface="Courier New"/>
                <a:sym typeface="Courier New"/>
              </a:rPr>
              <a:t>, </a:t>
            </a:r>
            <a:r>
              <a:rPr lang="es-ES" sz="2800" b="1" dirty="0" err="1" smtClean="0">
                <a:solidFill>
                  <a:srgbClr val="FFFF00"/>
                </a:solidFill>
                <a:latin typeface="Courier New"/>
                <a:ea typeface="Courier New"/>
                <a:cs typeface="Courier New"/>
                <a:sym typeface="Courier New"/>
              </a:rPr>
              <a:t>bigcount</a:t>
            </a:r>
            <a:r>
              <a:rPr lang="es-ES" sz="2800" b="1" dirty="0" smtClean="0">
                <a:solidFill>
                  <a:srgbClr val="FFFF00"/>
                </a:solidFill>
                <a:latin typeface="Courier New"/>
                <a:ea typeface="Courier New"/>
                <a:cs typeface="Courier New"/>
                <a:sym typeface="Courier New"/>
              </a:rPr>
              <a:t>)</a:t>
            </a:r>
            <a:endParaRPr lang="es-ES" sz="2800" b="1"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s-AR" sz="3000" dirty="0" smtClean="0">
                <a:solidFill>
                  <a:srgbClr val="FFFF00"/>
                </a:solidFill>
                <a:latin typeface="Arial" charset="0"/>
                <a:ea typeface="Arial" charset="0"/>
                <a:cs typeface="Arial" charset="0"/>
                <a:sym typeface="Cabin"/>
              </a:rPr>
              <a:t>Secuencial</a:t>
            </a:r>
          </a:p>
          <a:p>
            <a:pPr marL="0" marR="0" lvl="0" indent="0" algn="ctr" rtl="0">
              <a:lnSpc>
                <a:spcPct val="150000"/>
              </a:lnSpc>
              <a:spcBef>
                <a:spcPts val="0"/>
              </a:spcBef>
              <a:spcAft>
                <a:spcPts val="0"/>
              </a:spcAft>
              <a:buClr>
                <a:srgbClr val="FF00FF"/>
              </a:buClr>
              <a:buSzPct val="25000"/>
              <a:buFont typeface="Cabin"/>
              <a:buNone/>
            </a:pPr>
            <a:r>
              <a:rPr lang="es-AR" sz="3000" dirty="0" smtClean="0">
                <a:solidFill>
                  <a:srgbClr val="00FF00"/>
                </a:solidFill>
                <a:latin typeface="Arial" charset="0"/>
                <a:ea typeface="Arial" charset="0"/>
                <a:cs typeface="Arial" charset="0"/>
                <a:sym typeface="Cabin"/>
              </a:rPr>
              <a:t>Repetido</a:t>
            </a:r>
          </a:p>
          <a:p>
            <a:pPr marL="0" marR="0" lvl="0" indent="0" algn="ctr" rtl="0">
              <a:lnSpc>
                <a:spcPct val="150000"/>
              </a:lnSpc>
              <a:spcBef>
                <a:spcPts val="0"/>
              </a:spcBef>
              <a:spcAft>
                <a:spcPts val="0"/>
              </a:spcAft>
              <a:buClr>
                <a:srgbClr val="FF00FF"/>
              </a:buClr>
              <a:buSzPct val="25000"/>
              <a:buFont typeface="Cabin"/>
              <a:buNone/>
            </a:pPr>
            <a:r>
              <a:rPr lang="es-AR" sz="3000" dirty="0" smtClean="0">
                <a:solidFill>
                  <a:srgbClr val="FF9900"/>
                </a:solidFill>
                <a:latin typeface="Arial" charset="0"/>
                <a:ea typeface="Arial" charset="0"/>
                <a:cs typeface="Arial" charset="0"/>
                <a:sym typeface="Cabin"/>
              </a:rPr>
              <a:t>Condicional</a:t>
            </a:r>
            <a:endParaRPr lang="es-AR" sz="3000" dirty="0">
              <a:solidFill>
                <a:srgbClr val="FF9900"/>
              </a:solidFill>
              <a:latin typeface="Arial" charset="0"/>
              <a:ea typeface="Arial" charset="0"/>
              <a:cs typeface="Arial" charset="0"/>
              <a:sym typeface="Cabin"/>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Introducción – Parte 4</a:t>
            </a:r>
            <a:endParaRPr lang="es-AR" sz="18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smtClean="0">
                <a:solidFill>
                  <a:schemeClr val="bg1"/>
                </a:solidFill>
              </a:rPr>
              <a:t>PYTHON PARA TODOS</a:t>
            </a:r>
            <a:endParaRPr lang="es-AR" sz="1800" dirty="0">
              <a:solidFill>
                <a:schemeClr val="bg1"/>
              </a:solidFill>
            </a:endParaRPr>
          </a:p>
        </p:txBody>
      </p:sp>
    </p:spTree>
    <p:extLst>
      <p:ext uri="{BB962C8B-B14F-4D97-AF65-F5344CB8AC3E}">
        <p14:creationId xmlns:p14="http://schemas.microsoft.com/office/powerpoint/2010/main" val="178419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248408" y="778213"/>
            <a:ext cx="11288272" cy="7548664"/>
          </a:xfrm>
          <a:prstGeom prst="rect">
            <a:avLst/>
          </a:prstGeom>
          <a:noFill/>
          <a:ln>
            <a:noFill/>
          </a:ln>
        </p:spPr>
        <p:txBody>
          <a:bodyPr lIns="0" tIns="0" rIns="0" bIns="0" anchor="ctr" anchorCtr="0">
            <a:noAutofit/>
          </a:bodyPr>
          <a:lstStyle/>
          <a:p>
            <a:pPr lvl="0">
              <a:buClr>
                <a:srgbClr val="00FF00"/>
              </a:buClr>
              <a:buSzPct val="25000"/>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dirty="0">
                <a:solidFill>
                  <a:srgbClr val="FFFF00"/>
                </a:solidFill>
                <a:latin typeface="Courier New"/>
                <a:ea typeface="Courier New"/>
                <a:cs typeface="Courier New"/>
                <a:sym typeface="Courier New"/>
              </a:rPr>
              <a:t>('</a:t>
            </a:r>
            <a:r>
              <a:rPr lang="en-US" sz="2800" b="1" dirty="0" err="1">
                <a:solidFill>
                  <a:srgbClr val="FFFF00"/>
                </a:solidFill>
                <a:latin typeface="Courier New"/>
                <a:ea typeface="Courier New"/>
                <a:cs typeface="Courier New"/>
                <a:sym typeface="Courier New"/>
              </a:rPr>
              <a:t>Ingresar</a:t>
            </a:r>
            <a:r>
              <a:rPr lang="en-US" sz="2800" b="1" dirty="0">
                <a:solidFill>
                  <a:srgbClr val="FFFF00"/>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archivo:')</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a:t>
            </a:r>
            <a:r>
              <a:rPr lang="en-US" sz="2800" b="1" i="0" u="none" strike="noStrike" cap="none" dirty="0" smtClean="0">
                <a:solidFill>
                  <a:srgbClr val="FFFF00"/>
                </a:solidFill>
                <a:latin typeface="Courier New"/>
                <a:ea typeface="Courier New"/>
                <a:cs typeface="Courier New"/>
                <a:sym typeface="Courier New"/>
              </a:rPr>
              <a:t>open(nombre, </a:t>
            </a:r>
            <a:r>
              <a:rPr lang="en-US" sz="2800" b="1" i="0" u="none" strike="noStrike" cap="none" dirty="0">
                <a:solidFill>
                  <a:srgbClr val="FFFF00"/>
                </a:solidFill>
                <a:latin typeface="Courier New"/>
                <a:ea typeface="Courier New"/>
                <a:cs typeface="Courier New"/>
                <a:sym typeface="Courier New"/>
              </a:rPr>
              <a:t>'r')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smtClean="0">
                <a:solidFill>
                  <a:srgbClr val="FFFF00"/>
                </a:solidFill>
                <a:latin typeface="Courier New"/>
                <a:ea typeface="Courier New"/>
                <a:cs typeface="Courier New"/>
                <a:sym typeface="Courier New"/>
              </a:rPr>
              <a:t>conteos</a:t>
            </a:r>
            <a:r>
              <a:rPr lang="en-US" sz="2800" b="1" i="0" u="none" strike="noStrike" cap="none" dirty="0" smtClean="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 dict()</a:t>
            </a:r>
          </a:p>
          <a:p>
            <a:pPr lvl="0">
              <a:buClr>
                <a:srgbClr val="00FF00"/>
              </a:buClr>
              <a:buSzPct val="25000"/>
            </a:pPr>
            <a:r>
              <a:rPr lang="en-US" sz="2800" b="1" dirty="0" smtClean="0">
                <a:solidFill>
                  <a:srgbClr val="00FF00"/>
                </a:solidFill>
                <a:latin typeface="Courier New"/>
                <a:ea typeface="Courier New"/>
                <a:cs typeface="Courier New"/>
                <a:sym typeface="Courier New"/>
              </a:rPr>
              <a:t>for </a:t>
            </a:r>
            <a:r>
              <a:rPr lang="en-US" sz="2800" b="1" dirty="0" err="1" smtClean="0">
                <a:solidFill>
                  <a:srgbClr val="00FF00"/>
                </a:solidFill>
                <a:latin typeface="Courier New"/>
                <a:ea typeface="Courier New"/>
                <a:cs typeface="Courier New"/>
                <a:sym typeface="Courier New"/>
              </a:rPr>
              <a:t>línea</a:t>
            </a:r>
            <a:r>
              <a:rPr lang="en-US" sz="2800" b="1" dirty="0" smtClean="0">
                <a:solidFill>
                  <a:srgbClr val="00FF00"/>
                </a:solidFill>
                <a:latin typeface="Courier New"/>
                <a:ea typeface="Courier New"/>
                <a:cs typeface="Courier New"/>
                <a:sym typeface="Courier New"/>
              </a:rPr>
              <a:t> in handle</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smtClean="0">
                <a:solidFill>
                  <a:srgbClr val="00FF00"/>
                </a:solidFill>
                <a:latin typeface="Courier New"/>
                <a:ea typeface="Courier New"/>
                <a:cs typeface="Courier New"/>
                <a:sym typeface="Courier New"/>
              </a:rPr>
              <a:t>palabras = </a:t>
            </a:r>
            <a:r>
              <a:rPr lang="en-US" sz="2800" b="1" dirty="0">
                <a:solidFill>
                  <a:srgbClr val="00FF00"/>
                </a:solidFill>
                <a:latin typeface="Courier New"/>
                <a:ea typeface="Courier New"/>
                <a:cs typeface="Courier New"/>
                <a:sym typeface="Courier New"/>
              </a:rPr>
              <a:t>line.split()</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smtClean="0">
                <a:solidFill>
                  <a:srgbClr val="00FF00"/>
                </a:solidFill>
                <a:latin typeface="Courier New"/>
                <a:ea typeface="Courier New"/>
                <a:cs typeface="Courier New"/>
                <a:sym typeface="Courier New"/>
              </a:rPr>
              <a:t>for palabra in palabras:</a:t>
            </a: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err="1" smtClean="0">
                <a:solidFill>
                  <a:srgbClr val="00FF00"/>
                </a:solidFill>
                <a:latin typeface="Courier New"/>
                <a:ea typeface="Courier New"/>
                <a:cs typeface="Courier New"/>
                <a:sym typeface="Courier New"/>
              </a:rPr>
              <a:t>conteos</a:t>
            </a:r>
            <a:r>
              <a:rPr lang="en-US" sz="2800" b="1" dirty="0" smtClean="0">
                <a:solidFill>
                  <a:srgbClr val="00FF00"/>
                </a:solidFill>
                <a:latin typeface="Courier New"/>
                <a:ea typeface="Courier New"/>
                <a:cs typeface="Courier New"/>
                <a:sym typeface="Courier New"/>
              </a:rPr>
              <a:t>[palabra] </a:t>
            </a:r>
            <a:r>
              <a:rPr lang="en-US" sz="2800" b="1" dirty="0">
                <a:solidFill>
                  <a:srgbClr val="00FF00"/>
                </a:solidFill>
                <a:latin typeface="Courier New"/>
                <a:ea typeface="Courier New"/>
                <a:cs typeface="Courier New"/>
                <a:sym typeface="Courier New"/>
              </a:rPr>
              <a:t>= </a:t>
            </a:r>
            <a:r>
              <a:rPr lang="en-US" sz="2800" b="1" dirty="0" err="1" smtClean="0">
                <a:solidFill>
                  <a:srgbClr val="00FF00"/>
                </a:solidFill>
                <a:latin typeface="Courier New"/>
                <a:ea typeface="Courier New"/>
                <a:cs typeface="Courier New"/>
                <a:sym typeface="Courier New"/>
              </a:rPr>
              <a:t>counts.get</a:t>
            </a:r>
            <a:r>
              <a:rPr lang="en-US" sz="2800" b="1" dirty="0" smtClean="0">
                <a:solidFill>
                  <a:srgbClr val="00FF00"/>
                </a:solidFill>
                <a:latin typeface="Courier New"/>
                <a:ea typeface="Courier New"/>
                <a:cs typeface="Courier New"/>
                <a:sym typeface="Courier New"/>
              </a:rPr>
              <a:t>(palabra,0</a:t>
            </a:r>
            <a:r>
              <a:rPr lang="en-US" sz="2800" b="1" dirty="0">
                <a:solidFill>
                  <a:srgbClr val="00FF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bigcount = </a:t>
            </a:r>
            <a:r>
              <a:rPr lang="en-US" sz="2800" b="1" i="0" u="none" strike="noStrike" cap="none" dirty="0" smtClean="0">
                <a:solidFill>
                  <a:srgbClr val="FFFF00"/>
                </a:solidFill>
                <a:latin typeface="Courier New"/>
                <a:ea typeface="Courier New"/>
                <a:cs typeface="Courier New"/>
                <a:sym typeface="Courier New"/>
              </a:rPr>
              <a:t>Ninguno</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bigword = </a:t>
            </a:r>
            <a:r>
              <a:rPr lang="en-US" sz="2800" b="1" i="0" u="none" strike="noStrike" cap="none" dirty="0" smtClean="0">
                <a:solidFill>
                  <a:srgbClr val="FFFF00"/>
                </a:solidFill>
                <a:latin typeface="Courier New"/>
                <a:ea typeface="Courier New"/>
                <a:cs typeface="Courier New"/>
                <a:sym typeface="Courier New"/>
              </a:rPr>
              <a:t>Ninguna</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palabra, conteo </a:t>
            </a:r>
            <a:r>
              <a:rPr lang="en-US" sz="2800" b="1" i="0" u="none" strike="noStrike" cap="none" dirty="0">
                <a:solidFill>
                  <a:srgbClr val="00FF00"/>
                </a:solidFill>
                <a:latin typeface="Courier New"/>
                <a:ea typeface="Courier New"/>
                <a:cs typeface="Courier New"/>
                <a:sym typeface="Courier New"/>
              </a:rPr>
              <a:t>in counts.items():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smtClean="0">
                <a:solidFill>
                  <a:srgbClr val="FF9900"/>
                </a:solidFill>
                <a:latin typeface="Courier New"/>
                <a:ea typeface="Courier New"/>
                <a:cs typeface="Courier New"/>
                <a:sym typeface="Courier New"/>
              </a:rPr>
              <a:t>if </a:t>
            </a:r>
            <a:r>
              <a:rPr lang="en-US" sz="2800" b="1" i="0" u="none" strike="noStrike" cap="none" dirty="0" err="1" smtClean="0">
                <a:solidFill>
                  <a:srgbClr val="FF9900"/>
                </a:solidFill>
                <a:latin typeface="Courier New"/>
                <a:ea typeface="Courier New"/>
                <a:cs typeface="Courier New"/>
                <a:sym typeface="Courier New"/>
              </a:rPr>
              <a:t>bigcount</a:t>
            </a:r>
            <a:r>
              <a:rPr lang="en-US" sz="2800" b="1" i="0" u="none" strike="noStrike" cap="none" dirty="0" smtClean="0">
                <a:solidFill>
                  <a:srgbClr val="FF9900"/>
                </a:solidFill>
                <a:latin typeface="Courier New"/>
                <a:ea typeface="Courier New"/>
                <a:cs typeface="Courier New"/>
                <a:sym typeface="Courier New"/>
              </a:rPr>
              <a:t> is </a:t>
            </a:r>
            <a:r>
              <a:rPr lang="en-US" sz="2800" b="1" i="0" u="none" strike="noStrike" cap="none" dirty="0" err="1" smtClean="0">
                <a:solidFill>
                  <a:srgbClr val="FF9900"/>
                </a:solidFill>
                <a:latin typeface="Courier New"/>
                <a:ea typeface="Courier New"/>
                <a:cs typeface="Courier New"/>
                <a:sym typeface="Courier New"/>
              </a:rPr>
              <a:t>Ninguno</a:t>
            </a:r>
            <a:r>
              <a:rPr lang="en-US" sz="2800" b="1" i="0" u="none" strike="noStrike" cap="none" dirty="0" smtClean="0">
                <a:solidFill>
                  <a:srgbClr val="FF9900"/>
                </a:solidFill>
                <a:latin typeface="Courier New"/>
                <a:ea typeface="Courier New"/>
                <a:cs typeface="Courier New"/>
                <a:sym typeface="Courier New"/>
              </a:rPr>
              <a:t> or conteo </a:t>
            </a:r>
            <a:r>
              <a:rPr lang="en-US" sz="2800" b="1" i="0" u="none" strike="noStrike" cap="none" dirty="0">
                <a:solidFill>
                  <a:srgbClr val="FF9900"/>
                </a:solidFill>
                <a:latin typeface="Courier New"/>
                <a:ea typeface="Courier New"/>
                <a:cs typeface="Courier New"/>
                <a:sym typeface="Courier New"/>
              </a:rPr>
              <a:t>&gt; bigcount: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bigword = </a:t>
            </a:r>
            <a:r>
              <a:rPr lang="en-US" sz="2800" b="1" i="0" u="none" strike="noStrike" cap="none" dirty="0" smtClean="0">
                <a:solidFill>
                  <a:srgbClr val="FF9900"/>
                </a:solidFill>
                <a:latin typeface="Courier New"/>
                <a:ea typeface="Courier New"/>
                <a:cs typeface="Courier New"/>
                <a:sym typeface="Courier New"/>
              </a:rPr>
              <a:t>palabra</a:t>
            </a:r>
            <a:endParaRPr lang="en-US" sz="28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bigcount = </a:t>
            </a:r>
            <a:r>
              <a:rPr lang="en-US" sz="2800" b="1" i="0" u="none" strike="noStrike" cap="none" dirty="0" smtClean="0">
                <a:solidFill>
                  <a:srgbClr val="FF9900"/>
                </a:solidFill>
                <a:latin typeface="Courier New"/>
                <a:ea typeface="Courier New"/>
                <a:cs typeface="Courier New"/>
                <a:sym typeface="Courier New"/>
              </a:rPr>
              <a:t>conteo</a:t>
            </a:r>
            <a:endParaRPr lang="en-US" sz="28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bigcount)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73205"/>
            <a:ext cx="3996000" cy="8110913"/>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FF00"/>
                </a:solidFill>
                <a:latin typeface="Arial" charset="0"/>
                <a:ea typeface="Arial" charset="0"/>
                <a:cs typeface="Arial" charset="0"/>
                <a:sym typeface="Cabin"/>
              </a:rPr>
              <a:t>Una breve “historia” de Python sobre cómo contar palabras en un archivo</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FFFF"/>
                </a:solidFill>
                <a:latin typeface="Arial" charset="0"/>
                <a:ea typeface="Arial" charset="0"/>
                <a:cs typeface="Arial" charset="0"/>
                <a:sym typeface="Cabin"/>
              </a:rPr>
              <a:t>Palabra utilizada para leer datos de un usuario</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00FA00"/>
                </a:solidFill>
                <a:latin typeface="Arial" charset="0"/>
                <a:ea typeface="Arial" charset="0"/>
                <a:cs typeface="Arial" charset="0"/>
                <a:sym typeface="Cabin"/>
              </a:rPr>
              <a:t>Una sentencia sobre la actualización de uno de los muchos conteos</a:t>
            </a:r>
          </a:p>
          <a:p>
            <a:pPr marL="0" marR="0" lvl="0" indent="0" algn="ctr" rtl="0">
              <a:lnSpc>
                <a:spcPct val="115000"/>
              </a:lnSpc>
              <a:spcBef>
                <a:spcPts val="0"/>
              </a:spcBef>
              <a:spcAft>
                <a:spcPts val="0"/>
              </a:spcAft>
              <a:buClr>
                <a:srgbClr val="FF00FF"/>
              </a:buClr>
              <a:buFont typeface="Cabin"/>
              <a:buNone/>
            </a:pPr>
            <a:endParaRPr lang="es-AR" sz="3000" dirty="0" smtClean="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smtClean="0">
                <a:solidFill>
                  <a:srgbClr val="FF9900"/>
                </a:solidFill>
                <a:latin typeface="Arial" charset="0"/>
                <a:ea typeface="Arial" charset="0"/>
                <a:cs typeface="Arial" charset="0"/>
                <a:sym typeface="Cabin"/>
              </a:rPr>
              <a:t>Un párrafo sobre cómo encontrar el ítem más largo en un listado</a:t>
            </a:r>
            <a:endParaRPr lang="es-AR" sz="3000" dirty="0">
              <a:solidFill>
                <a:srgbClr val="FF9900"/>
              </a:solidFill>
              <a:latin typeface="Arial" charset="0"/>
              <a:ea typeface="Arial" charset="0"/>
              <a:cs typeface="Arial" charset="0"/>
              <a:sym typeface="Cabin"/>
            </a:endParaRPr>
          </a:p>
        </p:txBody>
      </p:sp>
      <p:cxnSp>
        <p:nvCxnSpPr>
          <p:cNvPr id="633" name="Shape 633"/>
          <p:cNvCxnSpPr/>
          <p:nvPr/>
        </p:nvCxnSpPr>
        <p:spPr>
          <a:xfrm>
            <a:off x="8092440" y="1219200"/>
            <a:ext cx="4067134" cy="2204936"/>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extLst>
      <p:ext uri="{BB962C8B-B14F-4D97-AF65-F5344CB8AC3E}">
        <p14:creationId xmlns:p14="http://schemas.microsoft.com/office/powerpoint/2010/main" val="88550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641" name="Shape 641"/>
          <p:cNvSpPr txBox="1">
            <a:spLocks noGrp="1"/>
          </p:cNvSpPr>
          <p:nvPr>
            <p:ph idx="1"/>
          </p:nvPr>
        </p:nvSpPr>
        <p:spPr>
          <a:xfrm>
            <a:off x="935315" y="86358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Descripción general rápida del </a:t>
            </a:r>
            <a:r>
              <a:rPr lang="es-AR" sz="3600" b="0" u="none" strike="noStrike" cap="none" dirty="0" smtClean="0">
                <a:solidFill>
                  <a:srgbClr val="FFFF00"/>
                </a:solidFill>
                <a:latin typeface="Arial" charset="0"/>
                <a:ea typeface="Arial" charset="0"/>
                <a:cs typeface="Arial" charset="0"/>
                <a:sym typeface="Cabin"/>
              </a:rPr>
              <a:t>Capítulo 1</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Repasaremos estos conceptos durante el curso</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Focalicémonos en el panorama general</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8161303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12800" y="770799"/>
            <a:ext cx="14630400" cy="1226172"/>
          </a:xfrm>
          <a:prstGeom prst="rect">
            <a:avLst/>
          </a:prstGeom>
        </p:spPr>
        <p:txBody>
          <a:bodyPr lIns="91425" tIns="91425" rIns="91425" bIns="91425" anchor="ctr" anchorCtr="0">
            <a:noAutofit/>
          </a:bodyPr>
          <a:lstStyle/>
          <a:p>
            <a:r>
              <a:rPr lang="es-ES" sz="3600" dirty="0">
                <a:solidFill>
                  <a:srgbClr val="FFFF00"/>
                </a:solidFill>
              </a:rPr>
              <a:t>Agradecimientos / Colaboraciones</a:t>
            </a:r>
            <a:endParaRPr lang="es-AR" sz="3600" dirty="0">
              <a:solidFill>
                <a:srgbClr val="FFFF00"/>
              </a:solidFill>
            </a:endParaRPr>
          </a:p>
        </p:txBody>
      </p:sp>
      <p:sp>
        <p:nvSpPr>
          <p:cNvPr id="647" name="Shape 647"/>
          <p:cNvSpPr txBox="1"/>
          <p:nvPr/>
        </p:nvSpPr>
        <p:spPr>
          <a:xfrm>
            <a:off x="940476" y="1996197"/>
            <a:ext cx="6797699" cy="5914020"/>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a:t>
            </a:r>
            <a:r>
              <a:rPr lang="es-AR" sz="1800" dirty="0" smtClean="0">
                <a:solidFill>
                  <a:schemeClr val="bg1"/>
                </a:solidFill>
              </a:rPr>
              <a:t>Michigan, </a:t>
            </a:r>
            <a:r>
              <a:rPr lang="es-AR" sz="1800" dirty="0">
                <a:solidFill>
                  <a:schemeClr val="bg1"/>
                </a:solidFill>
              </a:rPr>
              <a:t>y se ponen a disposición bajo licencia de Creative Commons Attribution 4.0. Por favor, conserve esta última diapositiva en todas las copias del documento para cumplir con los requisitos de atribución de la licencia. Si realiza algún cambio, </a:t>
            </a:r>
            <a:r>
              <a:rPr lang="es-AR" sz="1800" dirty="0" smtClean="0">
                <a:solidFill>
                  <a:schemeClr val="bg1"/>
                </a:solidFill>
              </a:rPr>
              <a:t>siéntase libre de agregar </a:t>
            </a:r>
            <a:r>
              <a:rPr lang="es-AR" sz="1800" dirty="0">
                <a:solidFill>
                  <a:schemeClr val="bg1"/>
                </a:solidFill>
              </a:rPr>
              <a:t>su nombre y el de su organización a la lista de colaboradores en esta página cuando republique los materiales.</a:t>
            </a:r>
          </a:p>
          <a:p>
            <a:endParaRPr lang="es-AR" sz="1800" dirty="0" smtClean="0">
              <a:solidFill>
                <a:schemeClr val="bg1"/>
              </a:solidFill>
            </a:endParaRPr>
          </a:p>
          <a:p>
            <a:r>
              <a:rPr lang="es-AR" sz="1800" dirty="0" smtClean="0">
                <a:solidFill>
                  <a:schemeClr val="bg1"/>
                </a:solidFill>
              </a:rPr>
              <a:t>Desarrollo </a:t>
            </a:r>
            <a:r>
              <a:rPr lang="es-AR" sz="1800" dirty="0">
                <a:solidFill>
                  <a:schemeClr val="bg1"/>
                </a:solidFill>
              </a:rPr>
              <a:t>inicial: Charles Severance, Facultad de Información de la Universidad de Michigan</a:t>
            </a:r>
          </a:p>
          <a:p>
            <a:r>
              <a:rPr lang="es-AR" sz="1800" dirty="0">
                <a:solidFill>
                  <a:schemeClr val="bg1"/>
                </a:solidFill>
              </a:rPr>
              <a:t>… Ingrese nuevos colaboradores y traductores aquí</a:t>
            </a:r>
            <a:endParaRPr lang="en-US" sz="1800" dirty="0" smtClean="0">
              <a:solidFill>
                <a:schemeClr val="bg1"/>
              </a:solidFill>
            </a:endParaRP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438776" y="1996197"/>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Continúa</a:t>
            </a:r>
            <a:r>
              <a:rPr lang="is-IS" sz="1800" dirty="0" smtClean="0">
                <a:solidFill>
                  <a:srgbClr val="FFFFFF"/>
                </a:solidFill>
              </a:rPr>
              <a:t>…</a:t>
            </a:r>
            <a:endParaRPr lang="en-US" sz="1800" dirty="0">
              <a:solidFill>
                <a:srgbClr val="FFFFFF"/>
              </a:solidFill>
            </a:endParaRPr>
          </a:p>
        </p:txBody>
      </p:sp>
    </p:spTree>
    <p:extLst>
      <p:ext uri="{BB962C8B-B14F-4D97-AF65-F5344CB8AC3E}">
        <p14:creationId xmlns:p14="http://schemas.microsoft.com/office/powerpoint/2010/main" val="986726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dirty="0" smtClean="0">
                <a:solidFill>
                  <a:srgbClr val="FFFF00"/>
                </a:solidFill>
                <a:latin typeface="Arial" charset="0"/>
                <a:ea typeface="Arial" charset="0"/>
                <a:cs typeface="Arial" charset="0"/>
                <a:sym typeface="Cabin"/>
              </a:rPr>
              <a:t>¿Por qué ser un programador</a:t>
            </a:r>
            <a:r>
              <a:rPr lang="es-AR" sz="7600" u="none" strike="noStrike" cap="none" dirty="0" smtClean="0">
                <a:solidFill>
                  <a:srgbClr val="FFFF00"/>
                </a:solidFill>
                <a:latin typeface="Arial" charset="0"/>
                <a:ea typeface="Arial" charset="0"/>
                <a:cs typeface="Arial" charset="0"/>
                <a:sym typeface="Cabin"/>
              </a:rPr>
              <a:t>?</a:t>
            </a:r>
            <a:endParaRPr lang="es-AR" sz="7600" u="none" strike="noStrike" cap="none" dirty="0">
              <a:solidFill>
                <a:srgbClr val="FFFF00"/>
              </a:solidFill>
              <a:latin typeface="Arial" charset="0"/>
              <a:ea typeface="Arial" charset="0"/>
              <a:cs typeface="Arial" charset="0"/>
              <a:sym typeface="Cabin"/>
            </a:endParaRPr>
          </a:p>
        </p:txBody>
      </p:sp>
      <p:sp>
        <p:nvSpPr>
          <p:cNvPr id="282" name="Shape 282"/>
          <p:cNvSpPr txBox="1">
            <a:spLocks noGrp="1"/>
          </p:cNvSpPr>
          <p:nvPr>
            <p:ph idx="1"/>
          </p:nvPr>
        </p:nvSpPr>
        <p:spPr>
          <a:xfrm>
            <a:off x="812800" y="1911302"/>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s-AR" sz="3600" b="0" u="none" strike="noStrike" cap="none" dirty="0" smtClean="0">
                <a:solidFill>
                  <a:srgbClr val="FFFF00"/>
                </a:solidFill>
                <a:latin typeface="Arial" charset="0"/>
                <a:ea typeface="Arial" charset="0"/>
                <a:cs typeface="Arial" charset="0"/>
                <a:sym typeface="Cabin"/>
              </a:rPr>
              <a:t>Para que una tarea se realice – </a:t>
            </a:r>
            <a:r>
              <a:rPr lang="es-AR" sz="3600" b="0" dirty="0" smtClean="0">
                <a:solidFill>
                  <a:srgbClr val="FFFF00"/>
                </a:solidFill>
                <a:latin typeface="Arial" charset="0"/>
                <a:ea typeface="Arial" charset="0"/>
                <a:cs typeface="Arial" charset="0"/>
                <a:sym typeface="Cabin"/>
              </a:rPr>
              <a:t>como</a:t>
            </a:r>
            <a:r>
              <a:rPr lang="es-AR" sz="3600" b="0" u="none" strike="noStrike" cap="none" dirty="0" smtClean="0">
                <a:solidFill>
                  <a:srgbClr val="FFFF00"/>
                </a:solidFill>
                <a:latin typeface="Arial" charset="0"/>
                <a:ea typeface="Arial" charset="0"/>
                <a:cs typeface="Arial" charset="0"/>
                <a:sym typeface="Cabin"/>
              </a:rPr>
              <a:t> </a:t>
            </a:r>
            <a:r>
              <a:rPr lang="es-AR" sz="3600" b="0" dirty="0" smtClean="0">
                <a:solidFill>
                  <a:srgbClr val="FFFF00"/>
                </a:solidFill>
                <a:latin typeface="Arial" charset="0"/>
                <a:ea typeface="Arial" charset="0"/>
                <a:cs typeface="Arial" charset="0"/>
                <a:sym typeface="Cabin"/>
              </a:rPr>
              <a:t>usuario y programador</a:t>
            </a:r>
            <a:endParaRPr lang="es-AR" sz="3600" b="0" u="none" strike="noStrike" cap="none" dirty="0" smtClean="0">
              <a:solidFill>
                <a:srgbClr val="FFF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smtClean="0">
                <a:solidFill>
                  <a:schemeClr val="lt1"/>
                </a:solidFill>
                <a:latin typeface="Arial" charset="0"/>
                <a:ea typeface="Arial" charset="0"/>
                <a:cs typeface="Arial" charset="0"/>
                <a:sym typeface="Cabin"/>
              </a:rPr>
              <a:t> Limpiar los datos de relevamiento</a:t>
            </a:r>
            <a:endParaRPr lang="es-AR"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s-AR" sz="3600" b="0" u="none" strike="noStrike" cap="none" dirty="0" smtClean="0">
                <a:solidFill>
                  <a:srgbClr val="FFFF00"/>
                </a:solidFill>
                <a:latin typeface="Arial" charset="0"/>
                <a:ea typeface="Arial" charset="0"/>
                <a:cs typeface="Arial" charset="0"/>
                <a:sym typeface="Cabin"/>
              </a:rPr>
              <a:t>Para producir algo </a:t>
            </a:r>
            <a:r>
              <a:rPr lang="es-AR" sz="3600" b="0" dirty="0" smtClean="0">
                <a:solidFill>
                  <a:srgbClr val="FFFF00"/>
                </a:solidFill>
                <a:latin typeface="Arial" charset="0"/>
                <a:ea typeface="Arial" charset="0"/>
                <a:cs typeface="Arial" charset="0"/>
                <a:sym typeface="Cabin"/>
              </a:rPr>
              <a:t>que otros utilizarán – trabajo de programación</a:t>
            </a:r>
            <a:endParaRPr lang="es-AR" sz="3600" b="0" u="none" strike="noStrike" cap="none" dirty="0" smtClean="0">
              <a:solidFill>
                <a:srgbClr val="FFF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smtClean="0">
                <a:solidFill>
                  <a:schemeClr val="lt1"/>
                </a:solidFill>
                <a:latin typeface="Arial" charset="0"/>
                <a:ea typeface="Arial" charset="0"/>
                <a:cs typeface="Arial" charset="0"/>
                <a:sym typeface="Cabin"/>
              </a:rPr>
              <a:t> </a:t>
            </a:r>
            <a:r>
              <a:rPr lang="es-AR" b="0" dirty="0" smtClean="0">
                <a:solidFill>
                  <a:schemeClr val="lt1"/>
                </a:solidFill>
                <a:latin typeface="Arial" charset="0"/>
                <a:ea typeface="Arial" charset="0"/>
                <a:cs typeface="Arial" charset="0"/>
                <a:sym typeface="Cabin"/>
              </a:rPr>
              <a:t>Resolver un problema de rendimiento en el software Sakai</a:t>
            </a:r>
            <a:endParaRPr lang="es-AR" sz="3600" b="0" u="none" strike="noStrike" cap="none" dirty="0" smtClean="0">
              <a:solidFill>
                <a:schemeClr val="lt1"/>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smtClean="0">
                <a:solidFill>
                  <a:schemeClr val="lt1"/>
                </a:solidFill>
                <a:latin typeface="Arial" charset="0"/>
                <a:ea typeface="Arial" charset="0"/>
                <a:cs typeface="Arial" charset="0"/>
                <a:sym typeface="Cabin"/>
              </a:rPr>
              <a:t> Agregar un registro de visitas en un sitio web</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182064"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4400" b="0" i="0" u="none" strike="noStrike" cap="none" dirty="0" smtClean="0">
                <a:solidFill>
                  <a:schemeClr val="lt1"/>
                </a:solidFill>
                <a:latin typeface="Ovo"/>
                <a:ea typeface="Ovo"/>
                <a:cs typeface="Ovo"/>
                <a:sym typeface="Ovo"/>
              </a:rPr>
              <a:t>Computadora</a:t>
            </a:r>
          </a:p>
          <a:p>
            <a:pPr marL="0" marR="0" lvl="0" indent="0" algn="ctr" rtl="0">
              <a:lnSpc>
                <a:spcPct val="100000"/>
              </a:lnSpc>
              <a:spcBef>
                <a:spcPts val="0"/>
              </a:spcBef>
              <a:spcAft>
                <a:spcPts val="0"/>
              </a:spcAft>
              <a:buClr>
                <a:schemeClr val="lt1"/>
              </a:buClr>
              <a:buSzPct val="25000"/>
              <a:buFont typeface="Ovo"/>
              <a:buNone/>
            </a:pPr>
            <a:r>
              <a:rPr lang="es-AR" sz="4400" b="0" i="0" u="none" strike="noStrike" cap="none" dirty="0" smtClean="0">
                <a:solidFill>
                  <a:schemeClr val="lt1"/>
                </a:solidFill>
                <a:latin typeface="Ovo"/>
                <a:ea typeface="Ovo"/>
                <a:cs typeface="Ovo"/>
                <a:sym typeface="Ovo"/>
              </a:rPr>
              <a:t>Hardware + Software</a:t>
            </a:r>
            <a:endParaRPr lang="es-AR" sz="4400" b="0" i="0" u="none" strike="noStrike" cap="none" dirty="0">
              <a:solidFill>
                <a:schemeClr val="lt1"/>
              </a:solidFill>
              <a:latin typeface="Ovo"/>
              <a:ea typeface="Ovo"/>
              <a:cs typeface="Ovo"/>
              <a:sym typeface="Ovo"/>
            </a:endParaRP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smtClean="0">
                <a:solidFill>
                  <a:schemeClr val="lt1"/>
                </a:solidFill>
                <a:latin typeface="Ovo"/>
                <a:ea typeface="Ovo"/>
                <a:cs typeface="Ovo"/>
                <a:sym typeface="Ovo"/>
              </a:rPr>
              <a:t>Redes</a:t>
            </a:r>
            <a:endParaRPr lang="es-AR" sz="3800" b="0" i="0" u="none" strike="noStrike" cap="none" dirty="0">
              <a:solidFill>
                <a:schemeClr val="lt1"/>
              </a:solidFill>
              <a:latin typeface="Ovo"/>
              <a:ea typeface="Ovo"/>
              <a:cs typeface="Ovo"/>
              <a:sym typeface="Ovo"/>
            </a:endParaRP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1262418" y="6137592"/>
            <a:ext cx="14086390" cy="2057551"/>
          </a:xfrm>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chemeClr val="lt1"/>
              </a:buClr>
              <a:buSzPct val="25000"/>
              <a:buFont typeface="Ovo"/>
              <a:buNone/>
            </a:pPr>
            <a:endParaRPr lang="es-AR" sz="2800" u="none" strike="noStrike" cap="none" dirty="0" smtClean="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endParaRPr lang="es-AR" sz="2800" dirty="0" smtClean="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r>
              <a:rPr lang="es-AR" sz="2800" u="none" strike="noStrike" cap="none" dirty="0" smtClean="0">
                <a:solidFill>
                  <a:schemeClr val="lt1"/>
                </a:solidFill>
                <a:latin typeface="Arial" charset="0"/>
                <a:ea typeface="Arial" charset="0"/>
                <a:cs typeface="Arial" charset="0"/>
                <a:sym typeface="Cabin"/>
              </a:rPr>
              <a:t>Desde el punto de vista del creador del software, nosotros construimos el software. Los usuarios finales (partes interesadas/actores) son nuestros maestros. Queremos complacerlos porque, con frecuencia</a:t>
            </a:r>
            <a:r>
              <a:rPr lang="es-AR" sz="2800" dirty="0" smtClean="0">
                <a:solidFill>
                  <a:schemeClr val="lt1"/>
                </a:solidFill>
                <a:latin typeface="Arial" charset="0"/>
                <a:ea typeface="Arial" charset="0"/>
                <a:cs typeface="Arial" charset="0"/>
                <a:sym typeface="Cabin"/>
              </a:rPr>
              <a:t>, nos pagan si están conformes con el trabajo. Sin embargo, los datos, la información y las redes son un problema que tenemos que resolver nosotros por ellos. El hardware y el software son nuestros amigos, y nuestros aliados, en esta misión.  </a:t>
            </a:r>
            <a:endParaRPr lang="es-AR" sz="2800" u="none" strike="noStrike" cap="none" dirty="0" smtClean="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endParaRPr lang="es-AR"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429504"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smtClean="0">
                <a:solidFill>
                  <a:schemeClr val="lt1"/>
                </a:solidFill>
                <a:latin typeface="Ovo"/>
                <a:ea typeface="Ovo"/>
                <a:cs typeface="Ovo"/>
                <a:sym typeface="Ovo"/>
              </a:rPr>
              <a:t>Información</a:t>
            </a:r>
            <a:endParaRPr lang="es-AR" sz="3800" b="0" i="0" u="none" strike="noStrike" cap="none" dirty="0">
              <a:solidFill>
                <a:schemeClr val="lt1"/>
              </a:solidFill>
              <a:latin typeface="Ovo"/>
              <a:ea typeface="Ovo"/>
              <a:cs typeface="Ovo"/>
              <a:sym typeface="Ovo"/>
            </a:endParaRPr>
          </a:p>
        </p:txBody>
      </p:sp>
      <p:sp>
        <p:nvSpPr>
          <p:cNvPr id="271" name="Shape 271"/>
          <p:cNvSpPr/>
          <p:nvPr/>
        </p:nvSpPr>
        <p:spPr>
          <a:xfrm>
            <a:off x="3540848"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smtClean="0">
                <a:solidFill>
                  <a:schemeClr val="lt1"/>
                </a:solidFill>
                <a:latin typeface="Ovo"/>
                <a:ea typeface="Ovo"/>
                <a:cs typeface="Ovo"/>
                <a:sym typeface="Ovo"/>
              </a:rPr>
              <a:t>Datos</a:t>
            </a:r>
            <a:endParaRPr lang="es-AR" sz="3800" b="0" i="0" u="none" strike="noStrike" cap="none" dirty="0">
              <a:solidFill>
                <a:schemeClr val="lt1"/>
              </a:solidFill>
              <a:latin typeface="Ovo"/>
              <a:ea typeface="Ovo"/>
              <a:cs typeface="Ovo"/>
              <a:sym typeface="Ovo"/>
            </a:endParaRPr>
          </a:p>
        </p:txBody>
      </p:sp>
      <p:sp>
        <p:nvSpPr>
          <p:cNvPr id="272" name="Shape 272"/>
          <p:cNvSpPr txBox="1"/>
          <p:nvPr/>
        </p:nvSpPr>
        <p:spPr>
          <a:xfrm>
            <a:off x="7489171" y="1639073"/>
            <a:ext cx="1699355"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Usuario</a:t>
            </a:r>
            <a:endParaRPr lang="es-AR" sz="3800" u="none" strike="noStrike" cap="none" dirty="0">
              <a:solidFill>
                <a:schemeClr val="lt1"/>
              </a:solidFill>
              <a:latin typeface="Arial" charset="0"/>
              <a:ea typeface="Arial" charset="0"/>
              <a:cs typeface="Arial" charset="0"/>
              <a:sym typeface="Cabin"/>
            </a:endParaRP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577050"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Programador</a:t>
            </a:r>
            <a:endParaRPr lang="es-AR" sz="3800" u="none" strike="noStrike" cap="none" dirty="0">
              <a:solidFill>
                <a:schemeClr val="lt1"/>
              </a:solidFill>
              <a:latin typeface="Arial" charset="0"/>
              <a:ea typeface="Arial" charset="0"/>
              <a:cs typeface="Arial" charset="0"/>
              <a:sym typeface="Cabin"/>
            </a:endParaRP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6000" dirty="0" smtClean="0">
                <a:solidFill>
                  <a:srgbClr val="FFFF00"/>
                </a:solidFill>
                <a:latin typeface="Arial" charset="0"/>
                <a:ea typeface="Arial" charset="0"/>
                <a:cs typeface="Arial" charset="0"/>
                <a:sym typeface="Cabin"/>
              </a:rPr>
              <a:t>¿Qué es un código? ¿Un Software? ¿Y un Programa</a:t>
            </a:r>
            <a:r>
              <a:rPr lang="es-AR" sz="6000" u="none" strike="noStrike" cap="none" dirty="0" smtClean="0">
                <a:solidFill>
                  <a:srgbClr val="FFFF00"/>
                </a:solidFill>
                <a:latin typeface="Arial" charset="0"/>
                <a:ea typeface="Arial" charset="0"/>
                <a:cs typeface="Arial" charset="0"/>
                <a:sym typeface="Cabin"/>
              </a:rPr>
              <a:t>?</a:t>
            </a:r>
            <a:endParaRPr lang="es-AR" sz="6000" u="none" strike="noStrike" cap="none" dirty="0">
              <a:solidFill>
                <a:srgbClr val="FFFF00"/>
              </a:solidFill>
              <a:latin typeface="Arial" charset="0"/>
              <a:ea typeface="Arial" charset="0"/>
              <a:cs typeface="Arial" charset="0"/>
              <a:sym typeface="Cabin"/>
            </a:endParaRPr>
          </a:p>
        </p:txBody>
      </p:sp>
      <p:sp>
        <p:nvSpPr>
          <p:cNvPr id="288" name="Shape 288"/>
          <p:cNvSpPr txBox="1">
            <a:spLocks noGrp="1"/>
          </p:cNvSpPr>
          <p:nvPr>
            <p:ph idx="1"/>
          </p:nvPr>
        </p:nvSpPr>
        <p:spPr>
          <a:xfrm>
            <a:off x="320790" y="1638448"/>
            <a:ext cx="1503335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s-AR" sz="3200" b="0" u="none" strike="noStrike" cap="none" dirty="0" smtClean="0">
                <a:solidFill>
                  <a:srgbClr val="FFFF00"/>
                </a:solidFill>
                <a:latin typeface="Arial" charset="0"/>
                <a:ea typeface="Arial" charset="0"/>
                <a:cs typeface="Arial" charset="0"/>
                <a:sym typeface="Cabin"/>
              </a:rPr>
              <a:t>Una secuencia de instrucciones guardadas</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Es una pequeña parte de nuestra inteligencia en la computadora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Resolvemos algo, lo codificamos y se lo damos a otro para que ahorre tiempo y energía tratando de resolverlo </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rgbClr val="FFFF00"/>
                </a:solidFill>
                <a:latin typeface="Arial" charset="0"/>
                <a:ea typeface="Arial" charset="0"/>
                <a:cs typeface="Arial" charset="0"/>
                <a:sym typeface="Cabin"/>
              </a:rPr>
              <a:t>Una obra de arte creativo,</a:t>
            </a:r>
            <a:r>
              <a:rPr lang="es-AR" sz="3200" b="0" u="none" strike="noStrike" cap="none" dirty="0" smtClean="0">
                <a:solidFill>
                  <a:schemeClr val="lt1"/>
                </a:solidFill>
                <a:latin typeface="Arial" charset="0"/>
                <a:ea typeface="Arial" charset="0"/>
                <a:cs typeface="Arial" charset="0"/>
                <a:sym typeface="Cabin"/>
              </a:rPr>
              <a:t> en especial cuando hacemos un buen trabajo con la experiencia del usuario</a:t>
            </a:r>
            <a:endParaRPr lang="es-AR" sz="3200" b="0" u="none" strike="noStrike" cap="none" dirty="0">
              <a:solidFill>
                <a:schemeClr val="lt1"/>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Humanos...</a:t>
            </a:r>
            <a:endParaRPr lang="es-AR" sz="7600" u="none" strike="noStrike" cap="none" dirty="0">
              <a:solidFill>
                <a:srgbClr val="FFFF00"/>
              </a:solidFill>
              <a:latin typeface="Arial" charset="0"/>
              <a:ea typeface="Arial" charset="0"/>
              <a:cs typeface="Arial" charset="0"/>
              <a:sym typeface="Cabin"/>
            </a:endParaRP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https://www.youtube.com/watch?v=gwWRjvwlLKg</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Programas para Humanos...</a:t>
            </a:r>
            <a:endParaRPr lang="es-AR" sz="7600" u="none" strike="noStrike" cap="none" dirty="0">
              <a:solidFill>
                <a:srgbClr val="FFFF00"/>
              </a:solidFill>
              <a:latin typeface="Arial" charset="0"/>
              <a:ea typeface="Arial" charset="0"/>
              <a:cs typeface="Arial" charset="0"/>
              <a:sym typeface="Cabin"/>
            </a:endParaRPr>
          </a:p>
        </p:txBody>
      </p:sp>
      <p:sp>
        <p:nvSpPr>
          <p:cNvPr id="301" name="Shape 301"/>
          <p:cNvSpPr txBox="1"/>
          <p:nvPr/>
        </p:nvSpPr>
        <p:spPr>
          <a:xfrm>
            <a:off x="1125536" y="1942145"/>
            <a:ext cx="6460119"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lt1"/>
                </a:solidFill>
                <a:latin typeface="Arial" charset="0"/>
                <a:ea typeface="Arial" charset="0"/>
                <a:cs typeface="Arial" charset="0"/>
                <a:sym typeface="Cabin"/>
              </a:rPr>
              <a:t>Mientras suena la música:</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lt1"/>
                </a:solidFill>
                <a:latin typeface="Arial" charset="0"/>
                <a:ea typeface="Arial" charset="0"/>
                <a:cs typeface="Arial" charset="0"/>
                <a:sym typeface="Cabin"/>
              </a:rPr>
              <a:t>Mano izquierda haci</a:t>
            </a:r>
            <a:r>
              <a:rPr lang="es-AR" sz="2400" dirty="0" smtClean="0">
                <a:solidFill>
                  <a:schemeClr val="lt1"/>
                </a:solidFill>
                <a:latin typeface="Arial" charset="0"/>
                <a:ea typeface="Arial" charset="0"/>
                <a:cs typeface="Arial" charset="0"/>
                <a:sym typeface="Cabin"/>
              </a:rPr>
              <a:t>a adelante</a:t>
            </a:r>
            <a:endParaRPr lang="es-AR" sz="2400" u="none" strike="noStrike" cap="none" dirty="0" smtClean="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lt1"/>
                </a:solidFill>
                <a:latin typeface="Arial" charset="0"/>
                <a:ea typeface="Arial" charset="0"/>
                <a:cs typeface="Arial" charset="0"/>
                <a:sym typeface="Cabin"/>
              </a:rPr>
              <a:t>Mazo derecha hacia adelante</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la nuca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Manta derecha a la nuca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caldera derecha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a caldera izquierda</a:t>
            </a: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izquierda a nalgas izquierdas</a:t>
            </a:r>
            <a:endParaRPr lang="es-AR" sz="2400" dirty="0" smtClean="0">
              <a:solidFill>
                <a:srgbClr val="FF0000"/>
              </a:solidFill>
              <a:latin typeface="Arial" charset="0"/>
              <a:ea typeface="Arial" charset="0"/>
              <a:cs typeface="Arial" charset="0"/>
              <a:sym typeface="Cabin"/>
            </a:endParaRPr>
          </a:p>
          <a:p>
            <a:pPr marL="685800" lvl="2">
              <a:buClr>
                <a:schemeClr val="lt1"/>
              </a:buClr>
              <a:buSzPct val="25000"/>
            </a:pPr>
            <a:r>
              <a:rPr lang="es-AR" sz="2400" dirty="0" smtClean="0">
                <a:solidFill>
                  <a:schemeClr val="lt1"/>
                </a:solidFill>
                <a:latin typeface="Arial" charset="0"/>
                <a:ea typeface="Arial" charset="0"/>
                <a:cs typeface="Arial" charset="0"/>
                <a:sym typeface="Cabin"/>
              </a:rPr>
              <a:t>Mano derecha a nalgas derechas</a:t>
            </a:r>
            <a:endParaRPr lang="es-AR" sz="2400" dirty="0" smtClean="0">
              <a:solidFill>
                <a:srgbClr val="FF00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bg1"/>
                </a:solidFill>
                <a:latin typeface="Arial" charset="0"/>
                <a:ea typeface="Arial" charset="0"/>
                <a:cs typeface="Arial" charset="0"/>
                <a:sym typeface="Cabin"/>
              </a:rPr>
              <a:t>Meneo</a:t>
            </a:r>
          </a:p>
          <a:p>
            <a:pPr marL="685800" lvl="2">
              <a:buClr>
                <a:schemeClr val="lt1"/>
              </a:buClr>
              <a:buSzPct val="25000"/>
            </a:pPr>
            <a:r>
              <a:rPr lang="es-AR" sz="2400" dirty="0" smtClean="0">
                <a:solidFill>
                  <a:schemeClr val="bg1"/>
                </a:solidFill>
                <a:latin typeface="Arial" charset="0"/>
                <a:ea typeface="Arial" charset="0"/>
                <a:cs typeface="Arial" charset="0"/>
                <a:sym typeface="Cabin"/>
              </a:rPr>
              <a:t>Meneo</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smtClean="0">
                <a:solidFill>
                  <a:schemeClr val="lt1"/>
                </a:solidFill>
                <a:latin typeface="Arial" charset="0"/>
                <a:ea typeface="Arial" charset="0"/>
                <a:cs typeface="Arial" charset="0"/>
                <a:sym typeface="Cabin"/>
              </a:rPr>
              <a:t>Salto</a:t>
            </a:r>
            <a:endParaRPr lang="es-AR" sz="2400" u="none" strike="noStrike" cap="none" dirty="0">
              <a:solidFill>
                <a:schemeClr val="lt1"/>
              </a:solidFill>
              <a:latin typeface="Arial" charset="0"/>
              <a:ea typeface="Arial" charset="0"/>
              <a:cs typeface="Arial" charset="0"/>
              <a:sym typeface="Cabin"/>
            </a:endParaRP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683</TotalTime>
  <Words>2405</Words>
  <Application>Microsoft Macintosh PowerPoint</Application>
  <PresentationFormat>Custom</PresentationFormat>
  <Paragraphs>384</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Cabin</vt:lpstr>
      <vt:lpstr>Courier</vt:lpstr>
      <vt:lpstr>Courier New</vt:lpstr>
      <vt:lpstr>Georgia</vt:lpstr>
      <vt:lpstr>Gill Sans SemiBold</vt:lpstr>
      <vt:lpstr>Lucida Grande</vt:lpstr>
      <vt:lpstr>Ovo</vt:lpstr>
      <vt:lpstr>Arial</vt:lpstr>
      <vt:lpstr>071215_powerpoint_template_b</vt:lpstr>
      <vt:lpstr>¿Por qué programar?</vt:lpstr>
      <vt:lpstr>Las computadoras quieren ser útiles...</vt:lpstr>
      <vt:lpstr>Los programadores anticipan necesidades</vt:lpstr>
      <vt:lpstr>Usuarios vs. Programadores</vt:lpstr>
      <vt:lpstr>¿Por qué ser un programador?</vt:lpstr>
      <vt:lpstr>PowerPoint Presentation</vt:lpstr>
      <vt:lpstr>¿Qué es un código? ¿Un Software? ¿Y un Programa?</vt:lpstr>
      <vt:lpstr>Programas para Humanos...</vt:lpstr>
      <vt:lpstr>Programas para Humanos...</vt:lpstr>
      <vt:lpstr>Programas para Humanos...</vt:lpstr>
      <vt:lpstr>Programas para Humanos...</vt:lpstr>
      <vt:lpstr>Programas para Python...</vt:lpstr>
      <vt:lpstr>Programas para Python...</vt:lpstr>
      <vt:lpstr>PowerPoint Presentation</vt:lpstr>
      <vt:lpstr>Arquitectura del Hardware</vt:lpstr>
      <vt:lpstr>PowerPoint Presentation</vt:lpstr>
      <vt:lpstr>PowerPoint Presentation</vt:lpstr>
      <vt:lpstr>Definiciones</vt:lpstr>
      <vt:lpstr>PowerPoint Presentation</vt:lpstr>
      <vt:lpstr>PowerPoint Presentation</vt:lpstr>
      <vt:lpstr>CPU muy caliente</vt:lpstr>
      <vt:lpstr>Disco duro en acción</vt:lpstr>
      <vt:lpstr>Python como Lenguaje</vt:lpstr>
      <vt:lpstr>PowerPoint Presentation</vt:lpstr>
      <vt:lpstr>PowerPoint Presentation</vt:lpstr>
      <vt:lpstr>Aprendizaje Inicial: Errores de Sintaxis</vt:lpstr>
      <vt:lpstr>Hablemos con Python</vt:lpstr>
      <vt:lpstr>PowerPoint Presentation</vt:lpstr>
      <vt:lpstr>PowerPoint Presentation</vt:lpstr>
      <vt:lpstr>¿Qué decimos?</vt:lpstr>
      <vt:lpstr>Elementos de Python</vt:lpstr>
      <vt:lpstr>PowerPoint Presentation</vt:lpstr>
      <vt:lpstr>Palabras Reservadas</vt:lpstr>
      <vt:lpstr>Sentencias o Líneas</vt:lpstr>
      <vt:lpstr>Programación de Párrafos</vt:lpstr>
      <vt:lpstr>Scripts de Python</vt:lpstr>
      <vt:lpstr>Interactivo versus Script</vt:lpstr>
      <vt:lpstr>Pasos del Programa o Flujo del Programa</vt:lpstr>
      <vt:lpstr>Pasos Secuenciales</vt:lpstr>
      <vt:lpstr>Pasos Condicionales</vt:lpstr>
      <vt:lpstr>Pasos Repetidos</vt:lpstr>
      <vt:lpstr>PowerPoint Presentation</vt:lpstr>
      <vt:lpstr>PowerPoint Presentation</vt:lpstr>
      <vt:lpstr>Síntesis</vt:lpstr>
      <vt:lpstr>Agradecimientos / Colaboraciones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Julia</dc:creator>
  <cp:lastModifiedBy>Severance, Charles</cp:lastModifiedBy>
  <cp:revision>118</cp:revision>
  <dcterms:modified xsi:type="dcterms:W3CDTF">2019-07-05T14:50:06Z</dcterms:modified>
</cp:coreProperties>
</file>