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56"/>
  </p:notesMasterIdLst>
  <p:sldIdLst>
    <p:sldId id="256" r:id="rId2"/>
    <p:sldId id="257" r:id="rId3"/>
    <p:sldId id="258" r:id="rId4"/>
    <p:sldId id="308" r:id="rId5"/>
    <p:sldId id="260" r:id="rId6"/>
    <p:sldId id="261" r:id="rId7"/>
    <p:sldId id="262" r:id="rId8"/>
    <p:sldId id="263" r:id="rId9"/>
    <p:sldId id="264" r:id="rId10"/>
    <p:sldId id="265" r:id="rId11"/>
    <p:sldId id="266" r:id="rId12"/>
    <p:sldId id="318" r:id="rId13"/>
    <p:sldId id="319" r:id="rId14"/>
    <p:sldId id="320" r:id="rId15"/>
    <p:sldId id="321" r:id="rId16"/>
    <p:sldId id="322" r:id="rId17"/>
    <p:sldId id="323" r:id="rId18"/>
    <p:sldId id="324" r:id="rId19"/>
    <p:sldId id="325" r:id="rId20"/>
    <p:sldId id="326"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6"/>
    <p:restoredTop sz="92883" autoAdjust="0"/>
  </p:normalViewPr>
  <p:slideViewPr>
    <p:cSldViewPr snapToGrid="0" snapToObjects="1">
      <p:cViewPr varScale="1">
        <p:scale>
          <a:sx n="61" d="100"/>
          <a:sy n="61" d="100"/>
        </p:scale>
        <p:origin x="904" y="216"/>
      </p:cViewPr>
      <p:guideLst>
        <p:guide orient="horz" pos="2880"/>
        <p:guide pos="5120"/>
      </p:guideLst>
    </p:cSldViewPr>
  </p:slideViewPr>
  <p:outlineViewPr>
    <p:cViewPr>
      <p:scale>
        <a:sx n="33" d="100"/>
        <a:sy n="33" d="100"/>
      </p:scale>
      <p:origin x="0" y="-27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9187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r>
              <a:rPr lang="es-AR" sz="1100" kern="1200" dirty="0" smtClean="0">
                <a:solidFill>
                  <a:schemeClr val="tx1"/>
                </a:solidFill>
                <a:latin typeface="+mn-lt"/>
                <a:ea typeface="+mn-ea"/>
                <a:cs typeface="+mn-cs"/>
              </a:rPr>
              <a:t>Nota de Chuck.</a:t>
            </a:r>
            <a:r>
              <a:rPr lang="es-AR" sz="1100" kern="1200" baseline="0" dirty="0" smtClean="0">
                <a:solidFill>
                  <a:schemeClr val="tx1"/>
                </a:solidFill>
                <a:latin typeface="+mn-lt"/>
                <a:ea typeface="+mn-ea"/>
                <a:cs typeface="+mn-cs"/>
              </a:rPr>
              <a:t> </a:t>
            </a:r>
            <a:r>
              <a:rPr lang="es-AR" sz="1100" kern="1200" dirty="0" smtClean="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a:solidFill>
                <a:schemeClr val="tx1"/>
              </a:solidFill>
              <a:latin typeface="+mn-lt"/>
              <a:ea typeface="+mn-ea"/>
              <a:cs typeface="+mn-cs"/>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68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1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100" kern="1200" dirty="0" smtClean="0">
                <a:solidFill>
                  <a:schemeClr val="tx1"/>
                </a:solidFill>
                <a:latin typeface="+mn-lt"/>
                <a:ea typeface="+mn-ea"/>
                <a:cs typeface="+mn-cs"/>
              </a:rPr>
              <a:t>Nota de Chuck.</a:t>
            </a:r>
            <a:r>
              <a:rPr lang="es-AR" sz="1100" kern="1200" baseline="0" dirty="0" smtClean="0">
                <a:solidFill>
                  <a:schemeClr val="tx1"/>
                </a:solidFill>
                <a:latin typeface="+mn-lt"/>
                <a:ea typeface="+mn-ea"/>
                <a:cs typeface="+mn-cs"/>
              </a:rPr>
              <a:t> </a:t>
            </a:r>
            <a:r>
              <a:rPr lang="es-AR" sz="1100" kern="1200" dirty="0" smtClean="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smtClean="0">
              <a:solidFill>
                <a:schemeClr val="tx1"/>
              </a:solidFill>
              <a:latin typeface="+mn-lt"/>
              <a:ea typeface="+mn-ea"/>
              <a:cs typeface="+mn-cs"/>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8800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232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4400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599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153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060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89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42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09" name="Shape 5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038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8999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5693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0277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229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807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283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359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614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72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665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164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116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250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0369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899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876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710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760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665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16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99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151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09032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r>
              <a:rPr lang="es-AR" sz="1100" kern="1200" dirty="0" smtClean="0">
                <a:solidFill>
                  <a:schemeClr val="tx1"/>
                </a:solidFill>
                <a:latin typeface="+mn-lt"/>
                <a:ea typeface="+mn-ea"/>
                <a:cs typeface="+mn-cs"/>
              </a:rPr>
              <a:t>Nota de Chuck.</a:t>
            </a:r>
            <a:r>
              <a:rPr lang="es-AR" sz="1100" kern="1200" baseline="0" dirty="0" smtClean="0">
                <a:solidFill>
                  <a:schemeClr val="tx1"/>
                </a:solidFill>
                <a:latin typeface="+mn-lt"/>
                <a:ea typeface="+mn-ea"/>
                <a:cs typeface="+mn-cs"/>
              </a:rPr>
              <a:t> </a:t>
            </a:r>
            <a:r>
              <a:rPr lang="es-AR" sz="1100" kern="1200" dirty="0" smtClean="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a:solidFill>
                <a:schemeClr val="tx1"/>
              </a:solidFill>
              <a:latin typeface="+mn-lt"/>
              <a:ea typeface="+mn-ea"/>
              <a:cs typeface="+mn-cs"/>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2471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58966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091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68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061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10" name="Shape 7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93816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2514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56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979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41" name="Shape 7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6669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1611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897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3" name="Shape 7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75722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97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361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04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16029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19830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en.wikipedia.org/wiki/Transporter_(Star_Trek)" TargetMode="External"/><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Bucles e Iteración</a:t>
            </a:r>
            <a:endParaRPr lang="es-AR" sz="7600" u="none" strike="noStrike" cap="none" dirty="0">
              <a:solidFill>
                <a:srgbClr val="FFFF00"/>
              </a:solidFill>
              <a:latin typeface="Arial" charset="0"/>
              <a:ea typeface="Arial" charset="0"/>
              <a:cs typeface="Arial" charset="0"/>
              <a:sym typeface="Cabin"/>
            </a:endParaRPr>
          </a:p>
        </p:txBody>
      </p:sp>
      <p:sp>
        <p:nvSpPr>
          <p:cNvPr id="204" name="Shape 204"/>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4800" u="none" strike="noStrike" cap="none" dirty="0" smtClean="0">
                <a:solidFill>
                  <a:schemeClr val="lt1"/>
                </a:solidFill>
                <a:latin typeface="Arial" charset="0"/>
                <a:ea typeface="Arial" charset="0"/>
                <a:cs typeface="Arial" charset="0"/>
                <a:sym typeface="Cabin"/>
              </a:rPr>
              <a:t>Capítulo 5</a:t>
            </a:r>
            <a:endParaRPr lang="es-AR" sz="4800" u="none" strike="noStrike" cap="none" dirty="0">
              <a:solidFill>
                <a:schemeClr val="lt1"/>
              </a:solidFill>
              <a:latin typeface="Arial" charset="0"/>
              <a:ea typeface="Arial" charset="0"/>
              <a:cs typeface="Arial" charset="0"/>
              <a:sym typeface="Cabin"/>
            </a:endParaRPr>
          </a:p>
        </p:txBody>
      </p:sp>
      <p:sp>
        <p:nvSpPr>
          <p:cNvPr id="205" name="Shape 205"/>
          <p:cNvSpPr txBox="1"/>
          <p:nvPr/>
        </p:nvSpPr>
        <p:spPr>
          <a:xfrm>
            <a:off x="3934250" y="6959474"/>
            <a:ext cx="8374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3200" u="none" strike="noStrike" cap="none" dirty="0" smtClean="0">
                <a:solidFill>
                  <a:srgbClr val="FFFF00"/>
                </a:solidFill>
                <a:latin typeface="Arial" charset="0"/>
                <a:ea typeface="Arial" charset="0"/>
                <a:cs typeface="Arial" charset="0"/>
                <a:sym typeface="Cabin"/>
              </a:rPr>
              <a:t>Python para Todos</a:t>
            </a:r>
          </a:p>
          <a:p>
            <a:pPr marL="0" marR="0" lvl="0" indent="0" algn="ctr" rtl="0">
              <a:lnSpc>
                <a:spcPct val="100000"/>
              </a:lnSpc>
              <a:spcBef>
                <a:spcPts val="0"/>
              </a:spcBef>
              <a:spcAft>
                <a:spcPts val="0"/>
              </a:spcAft>
              <a:buClr>
                <a:srgbClr val="FFFF00"/>
              </a:buClr>
              <a:buSzPct val="25000"/>
              <a:buFont typeface="Cabin"/>
              <a:buNone/>
            </a:pPr>
            <a:r>
              <a:rPr lang="es-AR" sz="3200" u="sng" strike="noStrike" cap="none" dirty="0" smtClean="0">
                <a:solidFill>
                  <a:srgbClr val="FFFF00"/>
                </a:solidFill>
                <a:latin typeface="Arial" charset="0"/>
                <a:ea typeface="Arial" charset="0"/>
                <a:cs typeface="Arial" charset="0"/>
                <a:sym typeface="Cabin"/>
                <a:hlinkClick r:id="rId3"/>
              </a:rPr>
              <a:t>www.py4e.com</a:t>
            </a:r>
            <a:endParaRPr lang="es-AR" sz="3200" u="sng" strike="noStrike" cap="none" dirty="0">
              <a:solidFill>
                <a:srgbClr val="FFFF00"/>
              </a:solidFill>
              <a:latin typeface="Arial" charset="0"/>
              <a:ea typeface="Arial" charset="0"/>
              <a:cs typeface="Arial" charset="0"/>
              <a:sym typeface="Cabin"/>
              <a:hlinkClick r:id="rId3"/>
            </a:endParaRPr>
          </a:p>
        </p:txBody>
      </p:sp>
      <p:pic>
        <p:nvPicPr>
          <p:cNvPr id="206" name="Shape 206"/>
          <p:cNvPicPr preferRelativeResize="0"/>
          <p:nvPr/>
        </p:nvPicPr>
        <p:blipFill rotWithShape="1">
          <a:blip r:embed="rId4">
            <a:alphaModFix/>
          </a:blip>
          <a:srcRect/>
          <a:stretch/>
        </p:blipFill>
        <p:spPr>
          <a:xfrm>
            <a:off x="13740562" y="7307173"/>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10991736" y="938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59" name="Shape 359"/>
          <p:cNvSpPr/>
          <p:nvPr/>
        </p:nvSpPr>
        <p:spPr>
          <a:xfrm>
            <a:off x="9575800" y="1498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200" u="none" strike="noStrike" cap="none" dirty="0" smtClean="0">
                <a:solidFill>
                  <a:srgbClr val="FF9900"/>
                </a:solidFill>
                <a:latin typeface="Arial" charset="0"/>
                <a:ea typeface="Arial" charset="0"/>
                <a:cs typeface="Arial" charset="0"/>
                <a:sym typeface="Cabin"/>
              </a:rPr>
              <a:t>¿Verdadero?</a:t>
            </a:r>
            <a:endParaRPr lang="es-ES" sz="3200" u="none" strike="noStrike" cap="none" dirty="0">
              <a:solidFill>
                <a:srgbClr val="FF9900"/>
              </a:solidFill>
              <a:latin typeface="Arial" charset="0"/>
              <a:ea typeface="Arial" charset="0"/>
              <a:cs typeface="Arial" charset="0"/>
              <a:sym typeface="Cabin"/>
            </a:endParaRPr>
          </a:p>
        </p:txBody>
      </p:sp>
      <p:cxnSp>
        <p:nvCxnSpPr>
          <p:cNvPr id="360" name="Shape 360"/>
          <p:cNvCxnSpPr/>
          <p:nvPr/>
        </p:nvCxnSpPr>
        <p:spPr>
          <a:xfrm flipH="1" flipV="1">
            <a:off x="10995701" y="2681851"/>
            <a:ext cx="34625" cy="3920559"/>
          </a:xfrm>
          <a:prstGeom prst="straightConnector1">
            <a:avLst/>
          </a:prstGeom>
          <a:noFill/>
          <a:ln w="76200" cap="rnd" cmpd="sng">
            <a:solidFill>
              <a:srgbClr val="00FFFF"/>
            </a:solidFill>
            <a:prstDash val="solid"/>
            <a:miter/>
            <a:headEnd type="none" w="med" len="med"/>
            <a:tailEnd type="stealth" w="med" len="med"/>
          </a:ln>
        </p:spPr>
      </p:cxnSp>
      <p:cxnSp>
        <p:nvCxnSpPr>
          <p:cNvPr id="361" name="Shape 361"/>
          <p:cNvCxnSpPr/>
          <p:nvPr/>
        </p:nvCxnSpPr>
        <p:spPr>
          <a:xfrm rot="10800000">
            <a:off x="12433374" y="2127325"/>
            <a:ext cx="678900" cy="10799"/>
          </a:xfrm>
          <a:prstGeom prst="straightConnector1">
            <a:avLst/>
          </a:prstGeom>
          <a:noFill/>
          <a:ln w="76200" cap="rnd" cmpd="sng">
            <a:solidFill>
              <a:srgbClr val="00FFFF"/>
            </a:solidFill>
            <a:prstDash val="solid"/>
            <a:miter/>
            <a:headEnd type="none" w="med" len="med"/>
            <a:tailEnd type="none" w="med" len="med"/>
          </a:ln>
        </p:spPr>
      </p:cxnSp>
      <p:cxnSp>
        <p:nvCxnSpPr>
          <p:cNvPr id="362" name="Shape 362"/>
          <p:cNvCxnSpPr/>
          <p:nvPr/>
        </p:nvCxnSpPr>
        <p:spPr>
          <a:xfrm>
            <a:off x="10991725" y="6602410"/>
            <a:ext cx="2178300" cy="3299"/>
          </a:xfrm>
          <a:prstGeom prst="straightConnector1">
            <a:avLst/>
          </a:prstGeom>
          <a:noFill/>
          <a:ln w="76200" cap="rnd" cmpd="sng">
            <a:solidFill>
              <a:srgbClr val="00FFFF"/>
            </a:solidFill>
            <a:prstDash val="solid"/>
            <a:miter/>
            <a:headEnd type="none" w="med" len="med"/>
            <a:tailEnd type="none" w="med" len="med"/>
          </a:ln>
        </p:spPr>
      </p:cxnSp>
      <p:cxnSp>
        <p:nvCxnSpPr>
          <p:cNvPr id="363" name="Shape 363"/>
          <p:cNvCxnSpPr/>
          <p:nvPr/>
        </p:nvCxnSpPr>
        <p:spPr>
          <a:xfrm flipH="1">
            <a:off x="9220174" y="2143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64" name="Shape 364"/>
          <p:cNvCxnSpPr/>
          <p:nvPr/>
        </p:nvCxnSpPr>
        <p:spPr>
          <a:xfrm rot="10800000" flipH="1">
            <a:off x="10917236" y="7027978"/>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65" name="Shape 365"/>
          <p:cNvCxnSpPr/>
          <p:nvPr/>
        </p:nvCxnSpPr>
        <p:spPr>
          <a:xfrm flipV="1">
            <a:off x="9245749" y="2133612"/>
            <a:ext cx="33237" cy="4911703"/>
          </a:xfrm>
          <a:prstGeom prst="straightConnector1">
            <a:avLst/>
          </a:prstGeom>
          <a:noFill/>
          <a:ln w="76200" cap="rnd" cmpd="sng">
            <a:solidFill>
              <a:srgbClr val="00FFFF"/>
            </a:solidFill>
            <a:prstDash val="solid"/>
            <a:miter/>
            <a:headEnd type="stealth" w="med" len="med"/>
            <a:tailEnd type="none" w="med" len="med"/>
          </a:ln>
        </p:spPr>
      </p:cxnSp>
      <p:cxnSp>
        <p:nvCxnSpPr>
          <p:cNvPr id="366" name="Shape 366"/>
          <p:cNvCxnSpPr/>
          <p:nvPr/>
        </p:nvCxnSpPr>
        <p:spPr>
          <a:xfrm>
            <a:off x="9161461" y="7045315"/>
            <a:ext cx="1752600" cy="0"/>
          </a:xfrm>
          <a:prstGeom prst="straightConnector1">
            <a:avLst/>
          </a:prstGeom>
          <a:noFill/>
          <a:ln w="76200" cap="rnd" cmpd="sng">
            <a:solidFill>
              <a:srgbClr val="00FFFF"/>
            </a:solidFill>
            <a:prstDash val="solid"/>
            <a:miter/>
            <a:headEnd type="none" w="med" len="med"/>
            <a:tailEnd type="none" w="med" len="med"/>
          </a:ln>
        </p:spPr>
      </p:cxnSp>
      <p:sp>
        <p:nvSpPr>
          <p:cNvPr id="367" name="Shape 367"/>
          <p:cNvSpPr txBox="1"/>
          <p:nvPr/>
        </p:nvSpPr>
        <p:spPr>
          <a:xfrm>
            <a:off x="8696325" y="1384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368" name="Shape 368"/>
          <p:cNvSpPr txBox="1"/>
          <p:nvPr/>
        </p:nvSpPr>
        <p:spPr>
          <a:xfrm>
            <a:off x="9474200" y="7643804"/>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2800" u="none" strike="noStrike" cap="none" dirty="0" err="1" smtClean="0">
                <a:solidFill>
                  <a:schemeClr val="lt1"/>
                </a:solidFill>
                <a:latin typeface="Arial" charset="0"/>
                <a:ea typeface="Arial" charset="0"/>
                <a:cs typeface="Arial" charset="0"/>
                <a:sym typeface="Cabin"/>
              </a:rPr>
              <a:t>print</a:t>
            </a:r>
            <a:r>
              <a:rPr lang="es-ES" sz="2800" u="none" strike="noStrike" cap="none" dirty="0" smtClean="0">
                <a:solidFill>
                  <a:schemeClr val="lt1"/>
                </a:solidFill>
                <a:latin typeface="Arial" charset="0"/>
                <a:ea typeface="Arial" charset="0"/>
                <a:cs typeface="Arial" charset="0"/>
                <a:sym typeface="Cabin"/>
              </a:rPr>
              <a:t>('Terminado')</a:t>
            </a:r>
            <a:endParaRPr lang="es-ES" sz="2800" u="none" strike="noStrike" cap="none" dirty="0">
              <a:solidFill>
                <a:schemeClr val="lt1"/>
              </a:solidFill>
              <a:latin typeface="Arial" charset="0"/>
              <a:ea typeface="Arial" charset="0"/>
              <a:cs typeface="Arial" charset="0"/>
              <a:sym typeface="Cabin"/>
            </a:endParaRPr>
          </a:p>
        </p:txBody>
      </p:sp>
      <p:sp>
        <p:nvSpPr>
          <p:cNvPr id="369" name="Shape 369"/>
          <p:cNvSpPr txBox="1"/>
          <p:nvPr/>
        </p:nvSpPr>
        <p:spPr>
          <a:xfrm>
            <a:off x="13295312" y="1828800"/>
            <a:ext cx="8778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Sí</a:t>
            </a:r>
            <a:endParaRPr lang="es-AR" sz="3600" u="none" strike="noStrike" cap="none" dirty="0">
              <a:solidFill>
                <a:schemeClr val="lt1"/>
              </a:solidFill>
              <a:latin typeface="Arial" charset="0"/>
              <a:ea typeface="Arial" charset="0"/>
              <a:cs typeface="Arial" charset="0"/>
              <a:sym typeface="Cabin"/>
            </a:endParaRPr>
          </a:p>
        </p:txBody>
      </p:sp>
      <p:cxnSp>
        <p:nvCxnSpPr>
          <p:cNvPr id="370" name="Shape 370"/>
          <p:cNvCxnSpPr/>
          <p:nvPr/>
        </p:nvCxnSpPr>
        <p:spPr>
          <a:xfrm rot="10800000" flipH="1">
            <a:off x="11563350" y="1304775"/>
            <a:ext cx="3002099" cy="285899"/>
          </a:xfrm>
          <a:prstGeom prst="straightConnector1">
            <a:avLst/>
          </a:prstGeom>
          <a:noFill/>
          <a:ln w="76200" cap="rnd" cmpd="sng">
            <a:solidFill>
              <a:srgbClr val="FFFF00"/>
            </a:solidFill>
            <a:prstDash val="solid"/>
            <a:miter/>
            <a:headEnd type="stealth" w="med" len="med"/>
            <a:tailEnd type="none" w="med" len="med"/>
          </a:ln>
        </p:spPr>
      </p:cxnSp>
      <p:sp>
        <p:nvSpPr>
          <p:cNvPr id="371" name="Shape 371"/>
          <p:cNvSpPr txBox="1"/>
          <p:nvPr/>
        </p:nvSpPr>
        <p:spPr>
          <a:xfrm>
            <a:off x="2057400" y="2355850"/>
            <a:ext cx="6638925"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while</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True</a:t>
            </a:r>
            <a:r>
              <a:rPr lang="es-ES" sz="3000" b="1" i="0" u="none" strike="noStrike" cap="none" dirty="0" smtClean="0">
                <a:solidFill>
                  <a:srgbClr val="FFFF00"/>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raw_input</a:t>
            </a:r>
            <a:r>
              <a:rPr lang="es-ES" sz="3000" b="1" i="0" u="none" strike="noStrike" cap="none" dirty="0" smtClean="0">
                <a:solidFill>
                  <a:srgbClr val="FF9900"/>
                </a:solidFill>
                <a:latin typeface="Courier New"/>
                <a:ea typeface="Courier New"/>
                <a:cs typeface="Courier New"/>
                <a:sym typeface="Courier New"/>
              </a:rPr>
              <a:t>(</a:t>
            </a:r>
            <a:r>
              <a:rPr lang="es-ES" sz="3000" b="1" i="0" u="none" strike="noStrike" cap="none" dirty="0" smtClean="0">
                <a:solidFill>
                  <a:srgbClr val="FFFFFF"/>
                </a:solidFill>
                <a:latin typeface="Courier New"/>
                <a:ea typeface="Courier New"/>
                <a:cs typeface="Courier New"/>
                <a:sym typeface="Courier New"/>
              </a:rPr>
              <a:t>'&gt; </a:t>
            </a:r>
            <a:r>
              <a:rPr lang="es-ES" sz="3000" b="1" dirty="0" smtClean="0">
                <a:solidFill>
                  <a:srgbClr val="FFFFFF"/>
                </a:solidFill>
                <a:latin typeface="Courier New"/>
                <a:ea typeface="Courier New"/>
                <a:cs typeface="Courier New"/>
                <a:sym typeface="Courier New"/>
              </a:rPr>
              <a:t>'</a:t>
            </a:r>
            <a:r>
              <a:rPr lang="es-ES" sz="3000" b="1" i="0" u="none" strike="noStrike" cap="none" dirty="0" smtClean="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if</a:t>
            </a:r>
            <a:r>
              <a:rPr lang="es-ES" sz="3000" b="1" i="0" u="none" strike="noStrike" cap="none" dirty="0" smtClean="0">
                <a:solidFill>
                  <a:srgbClr val="00FF00"/>
                </a:solidFill>
                <a:latin typeface="Courier New"/>
                <a:ea typeface="Courier New"/>
                <a:cs typeface="Courier New"/>
                <a:sym typeface="Courier New"/>
              </a:rPr>
              <a:t> línea[0]</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 </a:t>
            </a:r>
            <a:r>
              <a:rPr lang="es-ES" sz="3000" b="1" i="0" u="none" strike="noStrike" cap="none" dirty="0" smtClean="0">
                <a:solidFill>
                  <a:srgbClr val="F3F3F3"/>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continue</a:t>
            </a:r>
            <a:endParaRPr lang="es-ES"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if</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FFFF"/>
                </a:solidFill>
                <a:latin typeface="Courier New"/>
                <a:ea typeface="Courier New"/>
                <a:cs typeface="Courier New"/>
                <a:sym typeface="Courier New"/>
              </a:rPr>
              <a:t>'terminado' </a:t>
            </a:r>
            <a:r>
              <a:rPr lang="es-ES"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i="0" u="none" strike="noStrike" cap="none" dirty="0" smtClean="0">
                <a:solidFill>
                  <a:srgbClr val="FFFFFF"/>
                </a:solidFill>
                <a:latin typeface="Courier New"/>
                <a:ea typeface="Courier New"/>
                <a:cs typeface="Courier New"/>
                <a:sym typeface="Courier New"/>
              </a:rPr>
              <a:t>'Terminado')</a:t>
            </a:r>
            <a:endParaRPr lang="es-ES" sz="3000" b="1" i="0" u="none" strike="noStrike" cap="none" dirty="0">
              <a:solidFill>
                <a:srgbClr val="FFFFFF"/>
              </a:solidFill>
              <a:latin typeface="Courier New"/>
              <a:ea typeface="Courier New"/>
              <a:cs typeface="Courier New"/>
              <a:sym typeface="Courier New"/>
            </a:endParaRPr>
          </a:p>
        </p:txBody>
      </p:sp>
      <p:cxnSp>
        <p:nvCxnSpPr>
          <p:cNvPr id="372" name="Shape 372"/>
          <p:cNvCxnSpPr/>
          <p:nvPr/>
        </p:nvCxnSpPr>
        <p:spPr>
          <a:xfrm flipH="1">
            <a:off x="1703325" y="3029550"/>
            <a:ext cx="265199" cy="837599"/>
          </a:xfrm>
          <a:prstGeom prst="straightConnector1">
            <a:avLst/>
          </a:prstGeom>
          <a:noFill/>
          <a:ln w="50800" cap="rnd" cmpd="sng">
            <a:solidFill>
              <a:srgbClr val="FFFF00"/>
            </a:solidFill>
            <a:prstDash val="solid"/>
            <a:miter/>
            <a:headEnd type="stealth" w="med" len="med"/>
            <a:tailEnd type="none" w="med" len="med"/>
          </a:ln>
        </p:spPr>
      </p:cxnSp>
      <p:cxnSp>
        <p:nvCxnSpPr>
          <p:cNvPr id="373" name="Shape 373"/>
          <p:cNvCxnSpPr/>
          <p:nvPr/>
        </p:nvCxnSpPr>
        <p:spPr>
          <a:xfrm>
            <a:off x="1717225" y="3909050"/>
            <a:ext cx="1237200" cy="464399"/>
          </a:xfrm>
          <a:prstGeom prst="straightConnector1">
            <a:avLst/>
          </a:prstGeom>
          <a:noFill/>
          <a:ln w="50800" cap="rnd" cmpd="sng">
            <a:solidFill>
              <a:srgbClr val="FFFF00"/>
            </a:solidFill>
            <a:prstDash val="solid"/>
            <a:miter/>
            <a:headEnd type="stealth" w="med" len="med"/>
            <a:tailEnd type="none" w="med" len="med"/>
          </a:ln>
        </p:spPr>
      </p:cxnSp>
      <p:sp>
        <p:nvSpPr>
          <p:cNvPr id="374" name="Shape 374"/>
          <p:cNvSpPr txBox="1"/>
          <p:nvPr/>
        </p:nvSpPr>
        <p:spPr>
          <a:xfrm>
            <a:off x="11696700" y="54991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cxnSp>
        <p:nvCxnSpPr>
          <p:cNvPr id="375" name="Shape 375"/>
          <p:cNvCxnSpPr/>
          <p:nvPr/>
        </p:nvCxnSpPr>
        <p:spPr>
          <a:xfrm>
            <a:off x="14546262" y="1285875"/>
            <a:ext cx="846000" cy="2917799"/>
          </a:xfrm>
          <a:prstGeom prst="straightConnector1">
            <a:avLst/>
          </a:prstGeom>
          <a:noFill/>
          <a:ln w="76200" cap="rnd" cmpd="sng">
            <a:solidFill>
              <a:srgbClr val="FFFF00"/>
            </a:solidFill>
            <a:prstDash val="solid"/>
            <a:miter/>
            <a:headEnd type="stealth" w="med" len="med"/>
            <a:tailEnd type="none" w="med" len="med"/>
          </a:ln>
        </p:spPr>
      </p:cxnSp>
      <p:cxnSp>
        <p:nvCxnSpPr>
          <p:cNvPr id="376" name="Shape 376"/>
          <p:cNvCxnSpPr>
            <a:endCxn id="377" idx="2"/>
          </p:cNvCxnSpPr>
          <p:nvPr/>
        </p:nvCxnSpPr>
        <p:spPr>
          <a:xfrm rot="10800000">
            <a:off x="13144549" y="3573512"/>
            <a:ext cx="1454100" cy="739800"/>
          </a:xfrm>
          <a:prstGeom prst="straightConnector1">
            <a:avLst/>
          </a:prstGeom>
          <a:noFill/>
          <a:ln w="76200" cap="rnd" cmpd="sng">
            <a:solidFill>
              <a:srgbClr val="00FFFF"/>
            </a:solidFill>
            <a:prstDash val="solid"/>
            <a:miter/>
            <a:headEnd type="none" w="med" len="med"/>
            <a:tailEnd type="none" w="med" len="med"/>
          </a:ln>
        </p:spPr>
      </p:cxnSp>
      <p:sp>
        <p:nvSpPr>
          <p:cNvPr id="377" name="Shape 377"/>
          <p:cNvSpPr txBox="1"/>
          <p:nvPr/>
        </p:nvSpPr>
        <p:spPr>
          <a:xfrm>
            <a:off x="11684000" y="282411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sp>
        <p:nvSpPr>
          <p:cNvPr id="378" name="Shape 378"/>
          <p:cNvSpPr txBox="1"/>
          <p:nvPr/>
        </p:nvSpPr>
        <p:spPr>
          <a:xfrm>
            <a:off x="13500100" y="43307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500" u="none" strike="noStrike" cap="none" dirty="0" err="1" smtClean="0">
                <a:solidFill>
                  <a:schemeClr val="lt1"/>
                </a:solidFill>
                <a:latin typeface="Arial" charset="0"/>
                <a:ea typeface="Arial" charset="0"/>
                <a:cs typeface="Arial" charset="0"/>
                <a:sym typeface="Cabin"/>
              </a:rPr>
              <a:t>continue</a:t>
            </a:r>
            <a:endParaRPr lang="es-AR" sz="3500" u="none" strike="noStrike" cap="none" dirty="0">
              <a:solidFill>
                <a:schemeClr val="lt1"/>
              </a:solidFill>
              <a:latin typeface="Arial" charset="0"/>
              <a:ea typeface="Arial" charset="0"/>
              <a:cs typeface="Arial" charset="0"/>
              <a:sym typeface="Cabin"/>
            </a:endParaRPr>
          </a:p>
        </p:txBody>
      </p:sp>
      <p:cxnSp>
        <p:nvCxnSpPr>
          <p:cNvPr id="379" name="Shape 379"/>
          <p:cNvCxnSpPr>
            <a:endCxn id="377" idx="2"/>
          </p:cNvCxnSpPr>
          <p:nvPr/>
        </p:nvCxnSpPr>
        <p:spPr>
          <a:xfrm rot="10800000">
            <a:off x="13144549" y="3573512"/>
            <a:ext cx="25500" cy="1925700"/>
          </a:xfrm>
          <a:prstGeom prst="straightConnector1">
            <a:avLst/>
          </a:prstGeom>
          <a:noFill/>
          <a:ln w="76200" cap="rnd" cmpd="sng">
            <a:solidFill>
              <a:srgbClr val="00FFFF"/>
            </a:solidFill>
            <a:prstDash val="solid"/>
            <a:miter/>
            <a:headEnd type="none" w="med" len="med"/>
            <a:tailEnd type="none" w="med" len="med"/>
          </a:ln>
        </p:spPr>
      </p:cxnSp>
      <p:cxnSp>
        <p:nvCxnSpPr>
          <p:cNvPr id="380" name="Shape 380"/>
          <p:cNvCxnSpPr/>
          <p:nvPr/>
        </p:nvCxnSpPr>
        <p:spPr>
          <a:xfrm flipH="1" flipV="1">
            <a:off x="13213562" y="6226200"/>
            <a:ext cx="16663" cy="403200"/>
          </a:xfrm>
          <a:prstGeom prst="straightConnector1">
            <a:avLst/>
          </a:prstGeom>
          <a:noFill/>
          <a:ln w="76200" cap="rnd" cmpd="sng">
            <a:solidFill>
              <a:srgbClr val="00FFFF"/>
            </a:solidFill>
            <a:prstDash val="solid"/>
            <a:miter/>
            <a:headEnd type="stealth" w="med" len="med"/>
            <a:tailEnd type="none" w="med" len="med"/>
          </a:ln>
        </p:spPr>
      </p:cxnSp>
      <p:cxnSp>
        <p:nvCxnSpPr>
          <p:cNvPr id="381" name="Shape 381"/>
          <p:cNvCxnSpPr/>
          <p:nvPr/>
        </p:nvCxnSpPr>
        <p:spPr>
          <a:xfrm rot="10800000">
            <a:off x="13128537" y="2186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Bucles Indefinidos</a:t>
            </a:r>
            <a:endParaRPr lang="es-AR" sz="7600" u="none" strike="noStrike" cap="none" dirty="0">
              <a:solidFill>
                <a:srgbClr val="FFFF00"/>
              </a:solidFill>
              <a:latin typeface="Arial" charset="0"/>
              <a:ea typeface="Arial" charset="0"/>
              <a:cs typeface="Arial" charset="0"/>
              <a:sym typeface="Cabin"/>
            </a:endParaRPr>
          </a:p>
        </p:txBody>
      </p:sp>
      <p:sp>
        <p:nvSpPr>
          <p:cNvPr id="387" name="Shape 387"/>
          <p:cNvSpPr txBox="1">
            <a:spLocks noGrp="1"/>
          </p:cNvSpPr>
          <p:nvPr>
            <p:ph idx="1"/>
          </p:nvPr>
        </p:nvSpPr>
        <p:spPr>
          <a:xfrm>
            <a:off x="600531" y="1287897"/>
            <a:ext cx="1444212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Los bucles while se llaman </a:t>
            </a:r>
            <a:r>
              <a:rPr lang="es-AR" sz="3600" b="0" dirty="0" smtClean="0">
                <a:solidFill>
                  <a:srgbClr val="FFFF00"/>
                </a:solidFill>
                <a:latin typeface="Arial" charset="0"/>
                <a:ea typeface="Arial" charset="0"/>
                <a:cs typeface="Arial" charset="0"/>
                <a:sym typeface="Cabin"/>
              </a:rPr>
              <a:t>“bucles indefinidos”</a:t>
            </a:r>
            <a:r>
              <a:rPr lang="es-AR" sz="3600" b="0" u="none" strike="noStrike" cap="none" dirty="0" smtClean="0">
                <a:solidFill>
                  <a:schemeClr val="lt1"/>
                </a:solidFill>
                <a:latin typeface="Arial" charset="0"/>
                <a:ea typeface="Arial" charset="0"/>
                <a:cs typeface="Arial" charset="0"/>
                <a:sym typeface="Cabin"/>
              </a:rPr>
              <a:t> porque continúan hasta que una condición lógica se vuelve </a:t>
            </a:r>
            <a:r>
              <a:rPr lang="es-AR" sz="3600" b="0" u="none" strike="noStrike" cap="none" dirty="0" smtClean="0">
                <a:solidFill>
                  <a:srgbClr val="FF7F00"/>
                </a:solidFill>
                <a:latin typeface="Arial" charset="0"/>
                <a:ea typeface="Arial" charset="0"/>
                <a:cs typeface="Arial" charset="0"/>
                <a:sym typeface="Cabin"/>
              </a:rPr>
              <a:t>False (Falsa)</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Los bucles que hemos visto hasta ahora son bastante fáciles de examinar para determinar si terminarán o si serán </a:t>
            </a:r>
            <a:r>
              <a:rPr lang="es-AR" sz="3600" b="0" dirty="0" smtClean="0">
                <a:solidFill>
                  <a:schemeClr val="lt1"/>
                </a:solidFill>
                <a:latin typeface="Arial" charset="0"/>
                <a:ea typeface="Arial" charset="0"/>
                <a:cs typeface="Arial" charset="0"/>
                <a:sym typeface="Cabin"/>
              </a:rPr>
              <a:t>“bucles infinitos”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A veces, es más difícil saber con seguridad si un bucle terminará</a:t>
            </a:r>
            <a:endParaRPr lang="es-AR" sz="3600" b="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Bucles Definidos</a:t>
            </a:r>
            <a:endParaRPr lang="es-AR"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701061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Bucles Definidos</a:t>
            </a:r>
            <a:endParaRPr lang="es-ES" sz="7600" u="none" strike="noStrike" cap="none" dirty="0">
              <a:solidFill>
                <a:srgbClr val="FFFF00"/>
              </a:solidFill>
              <a:latin typeface="Arial" charset="0"/>
              <a:ea typeface="Arial" charset="0"/>
              <a:cs typeface="Arial" charset="0"/>
              <a:sym typeface="Cabin"/>
            </a:endParaRPr>
          </a:p>
        </p:txBody>
      </p:sp>
      <p:sp>
        <p:nvSpPr>
          <p:cNvPr id="393" name="Shape 393"/>
          <p:cNvSpPr txBox="1">
            <a:spLocks noGrp="1"/>
          </p:cNvSpPr>
          <p:nvPr>
            <p:ph idx="1"/>
          </p:nvPr>
        </p:nvSpPr>
        <p:spPr>
          <a:xfrm>
            <a:off x="812800" y="2152805"/>
            <a:ext cx="14630400" cy="6124092"/>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Con bastante frecuencia tenemos una </a:t>
            </a:r>
            <a:r>
              <a:rPr lang="es-ES" sz="3600" b="0" u="none" strike="noStrike" cap="none" dirty="0" smtClean="0">
                <a:solidFill>
                  <a:srgbClr val="FF7F00"/>
                </a:solidFill>
                <a:latin typeface="Arial" charset="0"/>
                <a:ea typeface="Arial" charset="0"/>
                <a:cs typeface="Arial" charset="0"/>
                <a:sym typeface="Cabin"/>
              </a:rPr>
              <a:t>lista</a:t>
            </a:r>
            <a:r>
              <a:rPr lang="es-ES" sz="3600" b="0" u="none" strike="noStrike" cap="none" dirty="0" smtClean="0">
                <a:solidFill>
                  <a:schemeClr val="lt1"/>
                </a:solidFill>
                <a:latin typeface="Arial" charset="0"/>
                <a:ea typeface="Arial" charset="0"/>
                <a:cs typeface="Arial" charset="0"/>
                <a:sym typeface="Cabin"/>
              </a:rPr>
              <a:t> de los ítems de las </a:t>
            </a:r>
            <a:r>
              <a:rPr lang="es-ES" sz="3600" b="0" u="none" strike="noStrike" cap="none" dirty="0" smtClean="0">
                <a:solidFill>
                  <a:srgbClr val="FF7F00"/>
                </a:solidFill>
                <a:latin typeface="Arial" charset="0"/>
                <a:ea typeface="Arial" charset="0"/>
                <a:cs typeface="Arial" charset="0"/>
                <a:sym typeface="Cabin"/>
              </a:rPr>
              <a:t>líneas en un archivo</a:t>
            </a:r>
            <a:r>
              <a:rPr lang="es-ES" sz="3600" b="0" u="none" strike="noStrike" cap="none" dirty="0" smtClean="0">
                <a:solidFill>
                  <a:schemeClr val="lt1"/>
                </a:solidFill>
                <a:latin typeface="Arial" charset="0"/>
                <a:ea typeface="Arial" charset="0"/>
                <a:cs typeface="Arial" charset="0"/>
                <a:sym typeface="Cabin"/>
              </a:rPr>
              <a:t>, es decir un </a:t>
            </a:r>
            <a:r>
              <a:rPr lang="es-ES" sz="3600" b="0" u="none" strike="noStrike" cap="none" dirty="0" smtClean="0">
                <a:solidFill>
                  <a:srgbClr val="FFFF00"/>
                </a:solidFill>
                <a:latin typeface="Arial" charset="0"/>
                <a:ea typeface="Arial" charset="0"/>
                <a:cs typeface="Arial" charset="0"/>
                <a:sym typeface="Cabin"/>
              </a:rPr>
              <a:t>conjunto finito</a:t>
            </a:r>
            <a:r>
              <a:rPr lang="es-ES" sz="3600" b="0" u="none" strike="noStrike" cap="none" dirty="0" smtClean="0">
                <a:solidFill>
                  <a:schemeClr val="lt1"/>
                </a:solidFill>
                <a:latin typeface="Arial" charset="0"/>
                <a:ea typeface="Arial" charset="0"/>
                <a:cs typeface="Arial" charset="0"/>
                <a:sym typeface="Cabin"/>
              </a:rPr>
              <a:t> de cosas</a:t>
            </a:r>
          </a:p>
          <a:p>
            <a:pPr marL="749300" lvl="0" indent="-371094">
              <a:spcBef>
                <a:spcPts val="3500"/>
              </a:spcBef>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Podemos escribir un bucle para ejecutar el bucle una vez para cada uno de los ítems de un conjunto utilizando la secuencia </a:t>
            </a:r>
            <a:r>
              <a:rPr lang="es-ES" sz="3600" b="0" u="none" strike="noStrike" cap="none" dirty="0" smtClean="0">
                <a:solidFill>
                  <a:srgbClr val="FFFF00"/>
                </a:solidFill>
                <a:latin typeface="Arial" charset="0"/>
                <a:ea typeface="Arial" charset="0"/>
                <a:cs typeface="Arial" charset="0"/>
                <a:sym typeface="Cabin"/>
              </a:rPr>
              <a:t>for</a:t>
            </a:r>
            <a:r>
              <a:rPr lang="es-ES" sz="3600" b="0" dirty="0" smtClean="0">
                <a:solidFill>
                  <a:schemeClr val="lt1"/>
                </a:solidFill>
                <a:latin typeface="Arial" charset="0"/>
                <a:ea typeface="Arial" charset="0"/>
                <a:cs typeface="Arial" charset="0"/>
                <a:sym typeface="Cabin"/>
              </a:rPr>
              <a:t> de Python </a:t>
            </a:r>
            <a:endParaRPr lang="es-ES" sz="3600" b="0" u="none" strike="noStrike" cap="none" dirty="0"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Estos bucles se denominan </a:t>
            </a:r>
            <a:r>
              <a:rPr lang="es-ES" sz="3600" b="0" dirty="0" smtClean="0">
                <a:solidFill>
                  <a:srgbClr val="00FF00"/>
                </a:solidFill>
                <a:latin typeface="Arial" charset="0"/>
                <a:ea typeface="Arial" charset="0"/>
                <a:cs typeface="Arial" charset="0"/>
                <a:sym typeface="Cabin"/>
              </a:rPr>
              <a:t>“</a:t>
            </a:r>
            <a:r>
              <a:rPr lang="es-ES" sz="3600" b="0" u="none" strike="noStrike" cap="none" dirty="0" smtClean="0">
                <a:solidFill>
                  <a:srgbClr val="00FF00"/>
                </a:solidFill>
                <a:latin typeface="Arial" charset="0"/>
                <a:ea typeface="Arial" charset="0"/>
                <a:cs typeface="Arial" charset="0"/>
                <a:sym typeface="Cabin"/>
              </a:rPr>
              <a:t>bucles definidos</a:t>
            </a:r>
            <a:r>
              <a:rPr lang="es-ES" sz="3600" b="0" dirty="0" smtClean="0">
                <a:solidFill>
                  <a:srgbClr val="00FF00"/>
                </a:solidFill>
                <a:latin typeface="Arial" charset="0"/>
                <a:ea typeface="Arial" charset="0"/>
                <a:cs typeface="Arial" charset="0"/>
                <a:sym typeface="Cabin"/>
              </a:rPr>
              <a:t>”</a:t>
            </a:r>
            <a:r>
              <a:rPr lang="es-ES" sz="3600" b="0" u="none" strike="noStrike" cap="none" dirty="0" smtClean="0">
                <a:solidFill>
                  <a:schemeClr val="lt1"/>
                </a:solidFill>
                <a:latin typeface="Arial" charset="0"/>
                <a:ea typeface="Arial" charset="0"/>
                <a:cs typeface="Arial" charset="0"/>
                <a:sym typeface="Cabin"/>
              </a:rPr>
              <a:t> porque se ejecutan </a:t>
            </a:r>
            <a:r>
              <a:rPr lang="es-ES" sz="3600" b="0" dirty="0" smtClean="0">
                <a:solidFill>
                  <a:schemeClr val="lt1"/>
                </a:solidFill>
                <a:latin typeface="Arial" charset="0"/>
                <a:ea typeface="Arial" charset="0"/>
                <a:cs typeface="Arial" charset="0"/>
                <a:sym typeface="Cabin"/>
              </a:rPr>
              <a:t>una cantidad exacta de veces</a:t>
            </a:r>
            <a:endParaRPr lang="es-ES" sz="3600" b="0" u="none" strike="noStrike" cap="none" dirty="0"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Decimos que los </a:t>
            </a:r>
            <a:r>
              <a:rPr lang="es-ES" sz="3600" b="0" dirty="0" smtClean="0">
                <a:solidFill>
                  <a:srgbClr val="00FF00"/>
                </a:solidFill>
                <a:latin typeface="Arial" charset="0"/>
                <a:ea typeface="Arial" charset="0"/>
                <a:cs typeface="Arial" charset="0"/>
                <a:sym typeface="Cabin"/>
              </a:rPr>
              <a:t>“bucles definidos </a:t>
            </a:r>
            <a:r>
              <a:rPr lang="es-ES" sz="3600" b="0" u="none" strike="noStrike" cap="none" dirty="0" smtClean="0">
                <a:solidFill>
                  <a:srgbClr val="00FF00"/>
                </a:solidFill>
                <a:latin typeface="Arial" charset="0"/>
                <a:ea typeface="Arial" charset="0"/>
                <a:cs typeface="Arial" charset="0"/>
                <a:sym typeface="Cabin"/>
              </a:rPr>
              <a:t>iteran a través de los miembros de un conjunto</a:t>
            </a:r>
            <a:r>
              <a:rPr lang="es-ES" sz="3600" b="0" dirty="0" smtClean="0">
                <a:solidFill>
                  <a:srgbClr val="00FF00"/>
                </a:solidFill>
                <a:latin typeface="Arial" charset="0"/>
                <a:ea typeface="Arial" charset="0"/>
                <a:cs typeface="Arial" charset="0"/>
                <a:sym typeface="Cabin"/>
              </a:rPr>
              <a:t>”</a:t>
            </a:r>
            <a:endParaRPr lang="es-ES" sz="3600" b="0" dirty="0">
              <a:solidFill>
                <a:srgbClr val="00FF00"/>
              </a:solidFill>
              <a:latin typeface="Arial" charset="0"/>
              <a:ea typeface="Arial" charset="0"/>
              <a:cs typeface="Arial" charset="0"/>
              <a:sym typeface="Cabin"/>
            </a:endParaRPr>
          </a:p>
        </p:txBody>
      </p:sp>
    </p:spTree>
    <p:extLst>
      <p:ext uri="{BB962C8B-B14F-4D97-AF65-F5344CB8AC3E}">
        <p14:creationId xmlns:p14="http://schemas.microsoft.com/office/powerpoint/2010/main" val="179762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Un </a:t>
            </a:r>
            <a:r>
              <a:rPr lang="es-ES" sz="7600" b="1" dirty="0" smtClean="0">
                <a:solidFill>
                  <a:srgbClr val="FFFF00"/>
                </a:solidFill>
                <a:latin typeface="Arial" charset="0"/>
                <a:ea typeface="Arial" charset="0"/>
                <a:cs typeface="Arial" charset="0"/>
                <a:sym typeface="Cabin"/>
              </a:rPr>
              <a:t>Bucle Definido </a:t>
            </a:r>
            <a:r>
              <a:rPr lang="es-ES" sz="7600" b="1" u="none" strike="noStrike" cap="none" dirty="0" smtClean="0">
                <a:solidFill>
                  <a:srgbClr val="FFFF00"/>
                </a:solidFill>
                <a:latin typeface="Arial" charset="0"/>
                <a:ea typeface="Arial" charset="0"/>
                <a:cs typeface="Arial" charset="0"/>
                <a:sym typeface="Cabin"/>
              </a:rPr>
              <a:t>Simple</a:t>
            </a:r>
            <a:endParaRPr lang="es-ES" sz="7600" b="1" u="none" strike="noStrike" cap="none" dirty="0">
              <a:solidFill>
                <a:srgbClr val="FFFF00"/>
              </a:solidFill>
              <a:latin typeface="Arial" charset="0"/>
              <a:ea typeface="Arial" charset="0"/>
              <a:cs typeface="Arial" charset="0"/>
              <a:sym typeface="Cabin"/>
            </a:endParaRPr>
          </a:p>
        </p:txBody>
      </p:sp>
      <p:sp>
        <p:nvSpPr>
          <p:cNvPr id="399" name="Shape 399"/>
          <p:cNvSpPr txBox="1"/>
          <p:nvPr/>
        </p:nvSpPr>
        <p:spPr>
          <a:xfrm>
            <a:off x="1926625" y="3414325"/>
            <a:ext cx="7524599" cy="25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600" b="1" i="0" u="none" strike="noStrike" cap="none" dirty="0" err="1" smtClean="0">
                <a:solidFill>
                  <a:srgbClr val="FFFF00"/>
                </a:solidFill>
                <a:latin typeface="Courier New"/>
                <a:ea typeface="Courier New"/>
                <a:cs typeface="Courier New"/>
                <a:sym typeface="Courier New"/>
              </a:rPr>
              <a:t>for</a:t>
            </a:r>
            <a:r>
              <a:rPr lang="es-ES" sz="3600" b="1" i="0" u="none" strike="noStrike" cap="none" dirty="0" smtClean="0">
                <a:solidFill>
                  <a:schemeClr val="lt1"/>
                </a:solidFill>
                <a:latin typeface="Courier New"/>
                <a:ea typeface="Courier New"/>
                <a:cs typeface="Courier New"/>
                <a:sym typeface="Courier New"/>
              </a:rPr>
              <a:t> </a:t>
            </a:r>
            <a:r>
              <a:rPr lang="es-ES" sz="3600" b="1" i="0" u="none" strike="noStrike" cap="none" dirty="0" smtClean="0">
                <a:solidFill>
                  <a:srgbClr val="00FF00"/>
                </a:solidFill>
                <a:latin typeface="Courier New"/>
                <a:ea typeface="Courier New"/>
                <a:cs typeface="Courier New"/>
                <a:sym typeface="Courier New"/>
              </a:rPr>
              <a:t>i</a:t>
            </a:r>
            <a:r>
              <a:rPr lang="es-ES" sz="3600" b="1" i="0" u="none" strike="noStrike" cap="none" dirty="0" smtClean="0">
                <a:solidFill>
                  <a:schemeClr val="lt1"/>
                </a:solidFill>
                <a:latin typeface="Courier New"/>
                <a:ea typeface="Courier New"/>
                <a:cs typeface="Courier New"/>
                <a:sym typeface="Courier New"/>
              </a:rPr>
              <a:t> </a:t>
            </a:r>
            <a:r>
              <a:rPr lang="es-ES" sz="3600" b="1" i="0" u="none" strike="noStrike" cap="none" dirty="0" smtClean="0">
                <a:solidFill>
                  <a:srgbClr val="FFFF00"/>
                </a:solidFill>
                <a:latin typeface="Courier New"/>
                <a:ea typeface="Courier New"/>
                <a:cs typeface="Courier New"/>
                <a:sym typeface="Courier New"/>
              </a:rPr>
              <a:t>in</a:t>
            </a:r>
            <a:r>
              <a:rPr lang="es-ES" sz="3600" b="1" i="0" u="none" strike="noStrike" cap="none" dirty="0" smtClean="0">
                <a:solidFill>
                  <a:schemeClr val="lt1"/>
                </a:solidFill>
                <a:latin typeface="Courier New"/>
                <a:ea typeface="Courier New"/>
                <a:cs typeface="Courier New"/>
                <a:sym typeface="Courier New"/>
              </a:rPr>
              <a:t> </a:t>
            </a:r>
            <a:r>
              <a:rPr lang="es-ES" sz="3600" b="1" i="0" u="none" strike="noStrike" cap="none" dirty="0" smtClean="0">
                <a:solidFill>
                  <a:srgbClr val="FF7F00"/>
                </a:solidFill>
                <a:latin typeface="Courier New"/>
                <a:ea typeface="Courier New"/>
                <a:cs typeface="Courier New"/>
                <a:sym typeface="Courier New"/>
              </a:rPr>
              <a:t>[5, 4, 3, 2, 1]</a:t>
            </a:r>
            <a:r>
              <a:rPr lang="es-ES" sz="3600" b="1" i="0" u="none" strike="noStrike" cap="none" dirty="0" smtClean="0">
                <a:solidFill>
                  <a:srgbClr val="00FF00"/>
                </a:solidFill>
                <a:latin typeface="Courier New"/>
                <a:ea typeface="Courier New"/>
                <a:cs typeface="Courier New"/>
                <a:sym typeface="Courier New"/>
              </a:rPr>
              <a:t> </a:t>
            </a:r>
            <a:r>
              <a:rPr lang="es-ES" sz="36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600" b="1" i="0" u="none" strike="noStrike" cap="none" dirty="0" smtClean="0">
                <a:solidFill>
                  <a:schemeClr val="lt1"/>
                </a:solidFill>
                <a:latin typeface="Courier New"/>
                <a:ea typeface="Courier New"/>
                <a:cs typeface="Courier New"/>
                <a:sym typeface="Courier New"/>
              </a:rPr>
              <a:t>    </a:t>
            </a:r>
            <a:r>
              <a:rPr lang="es-ES" sz="3600" b="1" i="0" u="none" strike="noStrike" cap="none" dirty="0" err="1" smtClean="0">
                <a:solidFill>
                  <a:srgbClr val="FFFF00"/>
                </a:solidFill>
                <a:latin typeface="Courier New"/>
                <a:ea typeface="Courier New"/>
                <a:cs typeface="Courier New"/>
                <a:sym typeface="Courier New"/>
              </a:rPr>
              <a:t>print</a:t>
            </a:r>
            <a:r>
              <a:rPr lang="es-ES" sz="3600" b="1" i="0" u="none" strike="noStrike" cap="none" dirty="0" smtClean="0">
                <a:solidFill>
                  <a:srgbClr val="FFFF00"/>
                </a:solidFill>
                <a:latin typeface="Courier New"/>
                <a:ea typeface="Courier New"/>
                <a:cs typeface="Courier New"/>
                <a:sym typeface="Courier New"/>
              </a:rPr>
              <a:t>(</a:t>
            </a:r>
            <a:r>
              <a:rPr lang="es-ES" sz="3600" b="1" i="0" u="none" strike="noStrike" cap="none" dirty="0" smtClean="0">
                <a:solidFill>
                  <a:srgbClr val="00FF00"/>
                </a:solidFill>
                <a:latin typeface="Courier New"/>
                <a:ea typeface="Courier New"/>
                <a:cs typeface="Courier New"/>
                <a:sym typeface="Courier New"/>
              </a:rPr>
              <a:t>i</a:t>
            </a:r>
            <a:r>
              <a:rPr lang="es-ES" sz="36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600" b="1" i="0" u="none" strike="noStrike" cap="none" dirty="0" err="1" smtClean="0">
                <a:solidFill>
                  <a:srgbClr val="FFFF00"/>
                </a:solidFill>
                <a:latin typeface="Courier New"/>
                <a:ea typeface="Courier New"/>
                <a:cs typeface="Courier New"/>
                <a:sym typeface="Courier New"/>
              </a:rPr>
              <a:t>print</a:t>
            </a:r>
            <a:r>
              <a:rPr lang="es-ES" sz="3600" b="1" dirty="0" smtClean="0">
                <a:solidFill>
                  <a:schemeClr val="lt1"/>
                </a:solidFill>
                <a:latin typeface="Courier New"/>
                <a:ea typeface="Courier New"/>
                <a:cs typeface="Courier New"/>
                <a:sym typeface="Courier New"/>
              </a:rPr>
              <a:t>(</a:t>
            </a:r>
            <a:r>
              <a:rPr lang="es-ES" sz="3600" b="1" i="0" u="none" strike="noStrike" cap="none" dirty="0" smtClean="0">
                <a:solidFill>
                  <a:srgbClr val="FF7F00"/>
                </a:solidFill>
                <a:latin typeface="Courier New"/>
                <a:ea typeface="Courier New"/>
                <a:cs typeface="Courier New"/>
                <a:sym typeface="Courier New"/>
              </a:rPr>
              <a:t>'</a:t>
            </a:r>
            <a:r>
              <a:rPr lang="es-ES" sz="3600" b="1" i="0" u="none" strike="noStrike" cap="none" dirty="0" err="1" smtClean="0">
                <a:solidFill>
                  <a:srgbClr val="FF7F00"/>
                </a:solidFill>
                <a:latin typeface="Courier New"/>
                <a:ea typeface="Courier New"/>
                <a:cs typeface="Courier New"/>
                <a:sym typeface="Courier New"/>
              </a:rPr>
              <a:t>Blastoff</a:t>
            </a:r>
            <a:r>
              <a:rPr lang="es-ES" sz="3600" b="1" i="0" u="none" strike="noStrike" cap="none" dirty="0" smtClean="0">
                <a:solidFill>
                  <a:srgbClr val="FF7F00"/>
                </a:solidFill>
                <a:latin typeface="Courier New"/>
                <a:ea typeface="Courier New"/>
                <a:cs typeface="Courier New"/>
                <a:sym typeface="Courier New"/>
              </a:rPr>
              <a:t>'</a:t>
            </a:r>
            <a:r>
              <a:rPr lang="es-ES" sz="3600" b="1" i="0" u="none" strike="noStrike" cap="none" dirty="0" smtClean="0">
                <a:solidFill>
                  <a:schemeClr val="bg1"/>
                </a:solidFill>
                <a:latin typeface="Courier New"/>
                <a:ea typeface="Courier New"/>
                <a:cs typeface="Courier New"/>
                <a:sym typeface="Courier New"/>
              </a:rPr>
              <a:t>)</a:t>
            </a:r>
            <a:endParaRPr lang="es-ES" sz="3600" b="1" i="0" u="none" strike="noStrike" cap="none" dirty="0">
              <a:solidFill>
                <a:schemeClr val="bg1"/>
              </a:solidFill>
              <a:latin typeface="Courier New"/>
              <a:ea typeface="Courier New"/>
              <a:cs typeface="Courier New"/>
              <a:sym typeface="Courier New"/>
            </a:endParaRPr>
          </a:p>
        </p:txBody>
      </p:sp>
      <p:sp>
        <p:nvSpPr>
          <p:cNvPr id="400" name="Shape 400"/>
          <p:cNvSpPr txBox="1"/>
          <p:nvPr/>
        </p:nvSpPr>
        <p:spPr>
          <a:xfrm>
            <a:off x="11091860" y="2711265"/>
            <a:ext cx="3101811"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smtClean="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smtClean="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smtClean="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smtClean="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smtClean="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err="1" smtClean="0">
                <a:solidFill>
                  <a:srgbClr val="FFFFFF"/>
                </a:solidFill>
                <a:latin typeface="Arial" charset="0"/>
                <a:ea typeface="Arial" charset="0"/>
                <a:cs typeface="Arial" charset="0"/>
                <a:sym typeface="Cabin"/>
              </a:rPr>
              <a:t>Blastoff</a:t>
            </a:r>
            <a:endParaRPr lang="es-ES" sz="4800" u="none" strike="noStrike" cap="none" dirty="0">
              <a:solidFill>
                <a:srgbClr val="FFFFFF"/>
              </a:solidFill>
              <a:latin typeface="Arial" charset="0"/>
              <a:ea typeface="Arial" charset="0"/>
              <a:cs typeface="Arial" charset="0"/>
              <a:sym typeface="Cabin"/>
            </a:endParaRPr>
          </a:p>
        </p:txBody>
      </p:sp>
    </p:spTree>
    <p:extLst>
      <p:ext uri="{BB962C8B-B14F-4D97-AF65-F5344CB8AC3E}">
        <p14:creationId xmlns:p14="http://schemas.microsoft.com/office/powerpoint/2010/main" val="1529345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Un Bucle Definido </a:t>
            </a:r>
            <a:r>
              <a:rPr lang="es-ES" sz="7600" b="1" dirty="0" smtClean="0">
                <a:solidFill>
                  <a:srgbClr val="FFFF00"/>
                </a:solidFill>
                <a:latin typeface="Arial" charset="0"/>
                <a:ea typeface="Arial" charset="0"/>
                <a:cs typeface="Arial" charset="0"/>
                <a:sym typeface="Cabin"/>
              </a:rPr>
              <a:t>con </a:t>
            </a:r>
            <a:r>
              <a:rPr lang="es-ES" sz="7600" b="1" u="none" strike="noStrike" cap="none" dirty="0" smtClean="0">
                <a:solidFill>
                  <a:srgbClr val="FFFF00"/>
                </a:solidFill>
                <a:latin typeface="Arial" charset="0"/>
                <a:ea typeface="Arial" charset="0"/>
                <a:cs typeface="Arial" charset="0"/>
                <a:sym typeface="Cabin"/>
              </a:rPr>
              <a:t>Cadenas</a:t>
            </a:r>
            <a:endParaRPr lang="es-ES" sz="7600" b="1" u="none" strike="noStrike" cap="none" dirty="0">
              <a:solidFill>
                <a:srgbClr val="FFFF00"/>
              </a:solidFill>
              <a:latin typeface="Arial" charset="0"/>
              <a:ea typeface="Arial" charset="0"/>
              <a:cs typeface="Arial" charset="0"/>
              <a:sym typeface="Cabin"/>
            </a:endParaRPr>
          </a:p>
        </p:txBody>
      </p:sp>
      <p:sp>
        <p:nvSpPr>
          <p:cNvPr id="406" name="Shape 406"/>
          <p:cNvSpPr txBox="1"/>
          <p:nvPr/>
        </p:nvSpPr>
        <p:spPr>
          <a:xfrm>
            <a:off x="698125" y="3249438"/>
            <a:ext cx="92139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smtClean="0">
                <a:solidFill>
                  <a:srgbClr val="00FF00"/>
                </a:solidFill>
                <a:latin typeface="Courier New"/>
                <a:ea typeface="Courier New"/>
                <a:cs typeface="Courier New"/>
                <a:sym typeface="Courier New"/>
              </a:rPr>
              <a:t>amigos</a:t>
            </a:r>
            <a:r>
              <a:rPr lang="es-ES" sz="3000" b="1" i="0" u="none" strike="noStrike" cap="none" dirty="0" smtClean="0">
                <a:solidFill>
                  <a:schemeClr val="lt1"/>
                </a:solidFill>
                <a:latin typeface="Courier New"/>
                <a:ea typeface="Courier New"/>
                <a:cs typeface="Courier New"/>
                <a:sym typeface="Courier New"/>
              </a:rPr>
              <a:t> = </a:t>
            </a:r>
            <a:r>
              <a:rPr lang="es-ES" sz="3000" b="1" i="0" u="none" strike="noStrike" cap="none" dirty="0" smtClean="0">
                <a:solidFill>
                  <a:srgbClr val="FF7F00"/>
                </a:solidFill>
                <a:latin typeface="Courier New"/>
                <a:ea typeface="Courier New"/>
                <a:cs typeface="Courier New"/>
                <a:sym typeface="Courier New"/>
              </a:rPr>
              <a:t>['Joseph', 'Glenn', 'Sally']</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for</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amigos</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in</a:t>
            </a:r>
            <a:r>
              <a:rPr lang="es-ES" sz="3000" b="1" i="0" u="none" strike="noStrike" cap="none" dirty="0" smtClean="0">
                <a:solidFill>
                  <a:schemeClr val="lt1"/>
                </a:solidFill>
                <a:latin typeface="Courier New"/>
                <a:ea typeface="Courier New"/>
                <a:cs typeface="Courier New"/>
                <a:sym typeface="Courier New"/>
              </a:rPr>
              <a:t> </a:t>
            </a:r>
            <a:r>
              <a:rPr lang="es-ES" sz="3000" b="1" dirty="0" smtClean="0">
                <a:solidFill>
                  <a:srgbClr val="00FF00"/>
                </a:solidFill>
                <a:latin typeface="Courier New"/>
                <a:ea typeface="Courier New"/>
                <a:cs typeface="Courier New"/>
                <a:sym typeface="Courier New"/>
              </a:rPr>
              <a:t>amigo</a:t>
            </a:r>
            <a:r>
              <a:rPr lang="es-ES" sz="3000" b="1" i="0" u="none" strike="noStrike" cap="none" dirty="0" smtClean="0">
                <a:solidFill>
                  <a:srgbClr val="00FF00"/>
                </a:solidFill>
                <a:latin typeface="Courier New"/>
                <a:ea typeface="Courier New"/>
                <a:cs typeface="Courier New"/>
                <a:sym typeface="Courier New"/>
              </a:rPr>
              <a:t>s </a:t>
            </a:r>
            <a:r>
              <a:rPr lang="es-ES" sz="3000" b="1" i="0" u="none" strike="noStrike" cap="none" dirty="0" smtClean="0">
                <a:solidFill>
                  <a:schemeClr val="lt1"/>
                </a:solidFill>
                <a:latin typeface="Courier New"/>
                <a:ea typeface="Courier New"/>
                <a:cs typeface="Courier New"/>
                <a:sym typeface="Courier New"/>
              </a:rPr>
              <a:t>: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dirty="0">
                <a:solidFill>
                  <a:srgbClr val="FF7F00"/>
                </a:solidFill>
                <a:latin typeface="Courier New"/>
                <a:ea typeface="Courier New"/>
                <a:cs typeface="Courier New"/>
                <a:sym typeface="Courier New"/>
              </a:rPr>
              <a:t>'Feliz </a:t>
            </a:r>
            <a:r>
              <a:rPr lang="es-ES" sz="3000" b="1" i="0" u="none" strike="noStrike" cap="none" dirty="0" smtClean="0">
                <a:solidFill>
                  <a:srgbClr val="FF7F00"/>
                </a:solidFill>
                <a:latin typeface="Courier New"/>
                <a:ea typeface="Courier New"/>
                <a:cs typeface="Courier New"/>
                <a:sym typeface="Courier New"/>
              </a:rPr>
              <a:t>año nuevo:'</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amigo</a:t>
            </a:r>
            <a:r>
              <a:rPr lang="es-ES"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i="0" u="none" strike="noStrike" cap="none" dirty="0" smtClean="0">
                <a:solidFill>
                  <a:srgbClr val="FF7F00"/>
                </a:solidFill>
                <a:latin typeface="Courier New"/>
                <a:ea typeface="Courier New"/>
                <a:cs typeface="Courier New"/>
                <a:sym typeface="Courier New"/>
              </a:rPr>
              <a:t>'Terminado'</a:t>
            </a:r>
            <a:r>
              <a:rPr lang="es-ES" sz="3000" b="1" i="0" u="none" strike="noStrike" cap="none" dirty="0" smtClean="0">
                <a:solidFill>
                  <a:schemeClr val="bg1"/>
                </a:solidFill>
                <a:latin typeface="Courier New"/>
                <a:ea typeface="Courier New"/>
                <a:cs typeface="Courier New"/>
                <a:sym typeface="Courier New"/>
              </a:rPr>
              <a:t>)</a:t>
            </a:r>
            <a:endParaRPr lang="es-ES" sz="3000" b="1" i="0" u="none" strike="noStrike" cap="none" dirty="0">
              <a:solidFill>
                <a:schemeClr val="bg1"/>
              </a:solidFill>
              <a:latin typeface="Courier New"/>
              <a:ea typeface="Courier New"/>
              <a:cs typeface="Courier New"/>
              <a:sym typeface="Courier New"/>
            </a:endParaRPr>
          </a:p>
        </p:txBody>
      </p:sp>
      <p:sp>
        <p:nvSpPr>
          <p:cNvPr id="407" name="Shape 407"/>
          <p:cNvSpPr txBox="1"/>
          <p:nvPr/>
        </p:nvSpPr>
        <p:spPr>
          <a:xfrm>
            <a:off x="10607875" y="2656938"/>
            <a:ext cx="5447100" cy="3096299"/>
          </a:xfrm>
          <a:prstGeom prst="rect">
            <a:avLst/>
          </a:prstGeom>
          <a:noFill/>
          <a:ln>
            <a:noFill/>
          </a:ln>
        </p:spPr>
        <p:txBody>
          <a:bodyPr lIns="0" tIns="0" rIns="0" bIns="0" anchor="ctr" anchorCtr="0">
            <a:noAutofit/>
          </a:bodyPr>
          <a:lstStyle/>
          <a:p>
            <a:pPr lvl="0">
              <a:buClr>
                <a:srgbClr val="FF00FF"/>
              </a:buClr>
              <a:buSzPct val="25000"/>
            </a:pPr>
            <a:r>
              <a:rPr lang="es-ES" sz="3600" u="none" strike="noStrike" cap="none" dirty="0" smtClean="0">
                <a:solidFill>
                  <a:srgbClr val="FFFFFF"/>
                </a:solidFill>
                <a:latin typeface="Arial" charset="0"/>
                <a:ea typeface="Arial" charset="0"/>
                <a:cs typeface="Arial" charset="0"/>
                <a:sym typeface="Cabin"/>
              </a:rPr>
              <a:t>Feliz año nuevo: Joseph</a:t>
            </a:r>
            <a:br>
              <a:rPr lang="es-ES" sz="3600" u="none" strike="noStrike" cap="none" dirty="0" smtClean="0">
                <a:solidFill>
                  <a:srgbClr val="FFFFFF"/>
                </a:solidFill>
                <a:latin typeface="Arial" charset="0"/>
                <a:ea typeface="Arial" charset="0"/>
                <a:cs typeface="Arial" charset="0"/>
                <a:sym typeface="Cabin"/>
              </a:rPr>
            </a:br>
            <a:r>
              <a:rPr lang="es-ES" sz="3600" dirty="0" smtClean="0">
                <a:solidFill>
                  <a:srgbClr val="FFFFFF"/>
                </a:solidFill>
                <a:latin typeface="Arial" charset="0"/>
                <a:ea typeface="Arial" charset="0"/>
                <a:cs typeface="Arial" charset="0"/>
                <a:sym typeface="Cabin"/>
              </a:rPr>
              <a:t>Feliz año nuevo: </a:t>
            </a:r>
            <a:r>
              <a:rPr lang="es-ES" sz="3600" u="none" strike="noStrike" cap="none" dirty="0" smtClean="0">
                <a:solidFill>
                  <a:srgbClr val="FFFFFF"/>
                </a:solidFill>
                <a:latin typeface="Arial" charset="0"/>
                <a:ea typeface="Arial" charset="0"/>
                <a:cs typeface="Arial" charset="0"/>
                <a:sym typeface="Cabin"/>
              </a:rPr>
              <a:t>Glenn</a:t>
            </a:r>
          </a:p>
          <a:p>
            <a:pPr lvl="0">
              <a:buClr>
                <a:srgbClr val="FF00FF"/>
              </a:buClr>
              <a:buSzPct val="25000"/>
            </a:pPr>
            <a:r>
              <a:rPr lang="es-ES" sz="3600" dirty="0" smtClean="0">
                <a:solidFill>
                  <a:srgbClr val="FFFFFF"/>
                </a:solidFill>
                <a:latin typeface="Arial" charset="0"/>
                <a:ea typeface="Arial" charset="0"/>
                <a:cs typeface="Arial" charset="0"/>
                <a:sym typeface="Cabin"/>
              </a:rPr>
              <a:t>Feliz año nuevo: </a:t>
            </a:r>
            <a:r>
              <a:rPr lang="es-ES" sz="3600" u="none" strike="noStrike" cap="none" dirty="0" smtClean="0">
                <a:solidFill>
                  <a:srgbClr val="FFFFFF"/>
                </a:solidFill>
                <a:latin typeface="Arial" charset="0"/>
                <a:ea typeface="Arial" charset="0"/>
                <a:cs typeface="Arial" charset="0"/>
                <a:sym typeface="Cabin"/>
              </a:rPr>
              <a:t>Sally</a:t>
            </a:r>
          </a:p>
          <a:p>
            <a:pPr marL="0" marR="0" lvl="0" indent="0" algn="l" rtl="0">
              <a:lnSpc>
                <a:spcPct val="100000"/>
              </a:lnSpc>
              <a:spcBef>
                <a:spcPts val="0"/>
              </a:spcBef>
              <a:spcAft>
                <a:spcPts val="0"/>
              </a:spcAft>
              <a:buClr>
                <a:srgbClr val="FF00FF"/>
              </a:buClr>
              <a:buFont typeface="Cabin"/>
              <a:buNone/>
            </a:pPr>
            <a:endParaRPr lang="es-ES" sz="3600" dirty="0" smtClean="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smtClean="0">
                <a:solidFill>
                  <a:srgbClr val="FFFFFF"/>
                </a:solidFill>
                <a:latin typeface="Arial" charset="0"/>
                <a:ea typeface="Arial" charset="0"/>
                <a:cs typeface="Arial" charset="0"/>
                <a:sym typeface="Cabin"/>
              </a:rPr>
              <a:t>¡Terminado!</a:t>
            </a:r>
            <a:endParaRPr lang="es-ES" sz="3600" u="none" strike="noStrike" cap="none" dirty="0">
              <a:solidFill>
                <a:srgbClr val="FFFFFF"/>
              </a:solidFill>
              <a:latin typeface="Arial" charset="0"/>
              <a:ea typeface="Arial" charset="0"/>
              <a:cs typeface="Arial" charset="0"/>
              <a:sym typeface="Cabin"/>
            </a:endParaRPr>
          </a:p>
        </p:txBody>
      </p:sp>
      <p:cxnSp>
        <p:nvCxnSpPr>
          <p:cNvPr id="408" name="Shape 408"/>
          <p:cNvCxnSpPr/>
          <p:nvPr/>
        </p:nvCxnSpPr>
        <p:spPr>
          <a:xfrm flipH="1">
            <a:off x="9001125" y="3639263"/>
            <a:ext cx="1417924" cy="952250"/>
          </a:xfrm>
          <a:prstGeom prst="straightConnector1">
            <a:avLst/>
          </a:prstGeom>
          <a:noFill/>
          <a:ln w="50800" cap="rnd" cmpd="sng">
            <a:solidFill>
              <a:srgbClr val="FFFF00"/>
            </a:solidFill>
            <a:prstDash val="solid"/>
            <a:miter/>
            <a:headEnd type="stealth" w="med" len="med"/>
            <a:tailEnd type="none" w="med" len="med"/>
          </a:ln>
        </p:spPr>
      </p:cxnSp>
      <p:cxnSp>
        <p:nvCxnSpPr>
          <p:cNvPr id="409" name="Shape 409"/>
          <p:cNvCxnSpPr/>
          <p:nvPr/>
        </p:nvCxnSpPr>
        <p:spPr>
          <a:xfrm flipH="1" flipV="1">
            <a:off x="4844955" y="5077288"/>
            <a:ext cx="5624645" cy="243726"/>
          </a:xfrm>
          <a:prstGeom prst="straightConnector1">
            <a:avLst/>
          </a:prstGeom>
          <a:noFill/>
          <a:ln w="50800" cap="rnd" cmpd="sng">
            <a:solidFill>
              <a:srgbClr val="FFFF00"/>
            </a:solidFill>
            <a:prstDash val="solid"/>
            <a:miter/>
            <a:headEnd type="stealth" w="med" len="med"/>
            <a:tailEnd type="none" w="med" len="med"/>
          </a:ln>
        </p:spPr>
      </p:cxnSp>
    </p:spTree>
    <p:extLst>
      <p:ext uri="{BB962C8B-B14F-4D97-AF65-F5344CB8AC3E}">
        <p14:creationId xmlns:p14="http://schemas.microsoft.com/office/powerpoint/2010/main" val="1856778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155700" y="817418"/>
            <a:ext cx="13932000" cy="113545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Un Bucle Definido Simple</a:t>
            </a:r>
            <a:endParaRPr lang="es-ES" sz="7600" b="1" u="none" strike="noStrike" cap="none" dirty="0">
              <a:solidFill>
                <a:srgbClr val="FFFF00"/>
              </a:solidFill>
              <a:latin typeface="Arial" charset="0"/>
              <a:ea typeface="Arial" charset="0"/>
              <a:cs typeface="Arial" charset="0"/>
              <a:sym typeface="Cabin"/>
            </a:endParaRPr>
          </a:p>
        </p:txBody>
      </p:sp>
      <p:sp>
        <p:nvSpPr>
          <p:cNvPr id="417" name="Shape 417"/>
          <p:cNvSpPr txBox="1"/>
          <p:nvPr/>
        </p:nvSpPr>
        <p:spPr>
          <a:xfrm>
            <a:off x="8786700" y="344804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i</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7F00"/>
                </a:solidFill>
                <a:latin typeface="Courier New"/>
                <a:ea typeface="Courier New"/>
                <a:cs typeface="Courier New"/>
                <a:sym typeface="Courier New"/>
              </a:rPr>
              <a:t>[5, 4, 3, 2, 1]</a:t>
            </a:r>
            <a:r>
              <a:rPr lang="en-US" sz="2400" b="1" i="0" u="none" strike="noStrike" cap="none" dirty="0">
                <a:solidFill>
                  <a:srgbClr val="00FF00"/>
                </a:solidFill>
                <a:latin typeface="Courier New"/>
                <a:ea typeface="Courier New"/>
                <a:cs typeface="Courier New"/>
                <a:sym typeface="Courier New"/>
              </a:rPr>
              <a:t> </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rgbClr val="FFFF00"/>
                </a:solidFill>
                <a:latin typeface="Courier New"/>
                <a:ea typeface="Courier New"/>
                <a:cs typeface="Courier New"/>
                <a:sym typeface="Courier New"/>
              </a:rPr>
              <a:t>print</a:t>
            </a:r>
            <a:r>
              <a:rPr lang="en-US" sz="2400" b="1" dirty="0">
                <a:solidFill>
                  <a:schemeClr val="lt1"/>
                </a:solidFill>
                <a:latin typeface="Courier New"/>
                <a:ea typeface="Courier New"/>
                <a:cs typeface="Courier New"/>
                <a:sym typeface="Courier New"/>
              </a:rPr>
              <a:t>(</a:t>
            </a:r>
            <a:r>
              <a:rPr lang="en-US" sz="2400" b="1" i="0" u="none" strike="noStrike" cap="none" dirty="0" smtClean="0">
                <a:solidFill>
                  <a:srgbClr val="00FF00"/>
                </a:solidFill>
                <a:latin typeface="Courier New"/>
                <a:ea typeface="Courier New"/>
                <a:cs typeface="Courier New"/>
                <a:sym typeface="Courier New"/>
              </a:rPr>
              <a:t>i</a:t>
            </a:r>
            <a:r>
              <a:rPr lang="en-US" sz="2400" b="1" i="0" u="none" strike="noStrike" cap="none" dirty="0" smtClean="0">
                <a:solidFill>
                  <a:schemeClr val="bg1"/>
                </a:solidFill>
                <a:latin typeface="Courier New"/>
                <a:ea typeface="Courier New"/>
                <a:cs typeface="Courier New"/>
                <a:sym typeface="Courier New"/>
              </a:rPr>
              <a:t>)</a:t>
            </a:r>
            <a:endParaRPr lang="en-US" sz="2400" b="1" i="0" u="none" strike="noStrike" cap="none" dirty="0">
              <a:solidFill>
                <a:schemeClr val="bg1"/>
              </a:solidFill>
              <a:latin typeface="Courier New"/>
              <a:ea typeface="Courier New"/>
              <a:cs typeface="Courier New"/>
              <a:sym typeface="Courier New"/>
            </a:endParaRPr>
          </a:p>
          <a:p>
            <a:pPr lvl="0">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dirty="0" smtClean="0">
                <a:solidFill>
                  <a:schemeClr val="lt1"/>
                </a:solidFill>
                <a:latin typeface="Courier New"/>
                <a:ea typeface="Courier New"/>
                <a:cs typeface="Courier New"/>
                <a:sym typeface="Courier New"/>
              </a:rPr>
              <a:t>(</a:t>
            </a:r>
            <a:r>
              <a:rPr lang="en-US" sz="2400" b="1" dirty="0">
                <a:solidFill>
                  <a:srgbClr val="FF7F00"/>
                </a:solidFill>
                <a:latin typeface="Courier New"/>
                <a:ea typeface="Courier New"/>
                <a:cs typeface="Courier New"/>
                <a:sym typeface="Courier New"/>
              </a:rPr>
              <a:t>'Blastoff</a:t>
            </a:r>
            <a:r>
              <a:rPr lang="en-US" sz="2400" b="1" i="0" u="none" strike="noStrike" cap="none" dirty="0" smtClean="0">
                <a:solidFill>
                  <a:srgbClr val="FF7F00"/>
                </a:solidFill>
                <a:latin typeface="Courier New"/>
                <a:ea typeface="Courier New"/>
                <a:cs typeface="Courier New"/>
                <a:sym typeface="Courier New"/>
              </a:rPr>
              <a:t>'</a:t>
            </a:r>
            <a:r>
              <a:rPr lang="en-US" sz="2400" b="1" i="0" u="none" strike="noStrike" cap="none" dirty="0" smtClean="0">
                <a:solidFill>
                  <a:schemeClr val="bg1"/>
                </a:solidFill>
                <a:latin typeface="Courier New"/>
                <a:ea typeface="Courier New"/>
                <a:cs typeface="Courier New"/>
                <a:sym typeface="Courier New"/>
              </a:rPr>
              <a:t>)</a:t>
            </a:r>
            <a:endParaRPr lang="en-US" sz="2400" b="1" i="0" u="none" strike="noStrike" cap="none" dirty="0">
              <a:solidFill>
                <a:schemeClr val="bg1"/>
              </a:solidFill>
              <a:latin typeface="Courier New"/>
              <a:ea typeface="Courier New"/>
              <a:cs typeface="Courier New"/>
              <a:sym typeface="Courier New"/>
            </a:endParaRPr>
          </a:p>
        </p:txBody>
      </p:sp>
      <p:sp>
        <p:nvSpPr>
          <p:cNvPr id="418" name="Shape 418"/>
          <p:cNvSpPr txBox="1"/>
          <p:nvPr/>
        </p:nvSpPr>
        <p:spPr>
          <a:xfrm>
            <a:off x="14170825" y="2983195"/>
            <a:ext cx="1974476"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smtClean="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smtClean="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smtClean="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smtClean="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smtClean="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ES" sz="3000" dirty="0" err="1" smtClean="0">
                <a:solidFill>
                  <a:srgbClr val="FFFFFF"/>
                </a:solidFill>
                <a:latin typeface="Arial" charset="0"/>
                <a:ea typeface="Arial" charset="0"/>
                <a:cs typeface="Arial" charset="0"/>
                <a:sym typeface="Cabin"/>
              </a:rPr>
              <a:t>Blastoff</a:t>
            </a:r>
            <a:endParaRPr lang="es-ES" sz="3000" u="none" strike="noStrike" cap="none" dirty="0">
              <a:solidFill>
                <a:srgbClr val="FFFFFF"/>
              </a:solidFill>
              <a:latin typeface="Arial" charset="0"/>
              <a:ea typeface="Arial" charset="0"/>
              <a:cs typeface="Arial" charset="0"/>
              <a:sym typeface="Cabin"/>
            </a:endParaRPr>
          </a:p>
        </p:txBody>
      </p:sp>
      <p:cxnSp>
        <p:nvCxnSpPr>
          <p:cNvPr id="419" name="Shape 419"/>
          <p:cNvCxnSpPr/>
          <p:nvPr/>
        </p:nvCxnSpPr>
        <p:spPr>
          <a:xfrm rot="10800000">
            <a:off x="3041537" y="211176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67212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smtClean="0">
                <a:solidFill>
                  <a:srgbClr val="FF9900"/>
                </a:solidFill>
                <a:latin typeface="Arial" charset="0"/>
                <a:ea typeface="Arial" charset="0"/>
                <a:cs typeface="Arial" charset="0"/>
                <a:sym typeface="Cabin"/>
              </a:rPr>
              <a:t>¿</a:t>
            </a:r>
            <a:r>
              <a:rPr lang="es-ES" sz="3000" u="none" strike="noStrike" cap="none" dirty="0" err="1" smtClean="0">
                <a:solidFill>
                  <a:srgbClr val="FF9900"/>
                </a:solidFill>
                <a:latin typeface="Arial" charset="0"/>
                <a:ea typeface="Arial" charset="0"/>
                <a:cs typeface="Arial" charset="0"/>
                <a:sym typeface="Cabin"/>
              </a:rPr>
              <a:t>Termi</a:t>
            </a:r>
            <a:r>
              <a:rPr lang="es-ES" sz="3000" u="none" strike="noStrike" cap="none" dirty="0" smtClean="0">
                <a:solidFill>
                  <a:srgbClr val="FF9900"/>
                </a:solidFill>
                <a:latin typeface="Arial" charset="0"/>
                <a:ea typeface="Arial" charset="0"/>
                <a:cs typeface="Arial" charset="0"/>
                <a:sym typeface="Cabin"/>
              </a:rPr>
              <a:t>-nado?</a:t>
            </a:r>
            <a:endParaRPr lang="es-ES" sz="3000" u="none" strike="noStrike" cap="none" dirty="0">
              <a:solidFill>
                <a:srgbClr val="FF9900"/>
              </a:solidFill>
              <a:latin typeface="Arial" charset="0"/>
              <a:ea typeface="Arial" charset="0"/>
              <a:cs typeface="Arial" charset="0"/>
              <a:sym typeface="Cabin"/>
            </a:endParaRPr>
          </a:p>
        </p:txBody>
      </p:sp>
      <p:cxnSp>
        <p:nvCxnSpPr>
          <p:cNvPr id="421" name="Shape 421"/>
          <p:cNvCxnSpPr/>
          <p:nvPr/>
        </p:nvCxnSpPr>
        <p:spPr>
          <a:xfrm rot="10800000">
            <a:off x="3060712" y="394221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p:nvPr/>
        </p:nvCxnSpPr>
        <p:spPr>
          <a:xfrm rot="10800000">
            <a:off x="6426637" y="3681745"/>
            <a:ext cx="26999" cy="650999"/>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stCxn id="424" idx="2"/>
          </p:cNvCxnSpPr>
          <p:nvPr/>
        </p:nvCxnSpPr>
        <p:spPr>
          <a:xfrm>
            <a:off x="6451649" y="4970919"/>
            <a:ext cx="0" cy="491400"/>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p:nvPr/>
        </p:nvCxnSpPr>
        <p:spPr>
          <a:xfrm>
            <a:off x="3068637" y="5426432"/>
            <a:ext cx="3396299"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1664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p:nvPr/>
        </p:nvCxnSpPr>
        <p:spPr>
          <a:xfrm rot="10800000" flipH="1">
            <a:off x="3055937" y="615839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37053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17573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49749" y="2557820"/>
            <a:ext cx="8201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Sí</a:t>
            </a:r>
            <a:endParaRPr lang="es-ES" sz="3600" u="none" strike="noStrike" cap="none" dirty="0">
              <a:solidFill>
                <a:schemeClr val="lt1"/>
              </a:solidFill>
              <a:latin typeface="Arial" charset="0"/>
              <a:ea typeface="Arial" charset="0"/>
              <a:cs typeface="Arial" charset="0"/>
              <a:sym typeface="Cabin"/>
            </a:endParaRPr>
          </a:p>
        </p:txBody>
      </p:sp>
      <p:sp>
        <p:nvSpPr>
          <p:cNvPr id="431" name="Shape 431"/>
          <p:cNvSpPr txBox="1"/>
          <p:nvPr/>
        </p:nvSpPr>
        <p:spPr>
          <a:xfrm>
            <a:off x="1422400" y="6736120"/>
            <a:ext cx="32892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2800" u="none" strike="noStrike" cap="none" dirty="0" smtClean="0">
                <a:solidFill>
                  <a:schemeClr val="lt1"/>
                </a:solidFill>
                <a:latin typeface="Arial" charset="0"/>
                <a:ea typeface="Arial" charset="0"/>
                <a:cs typeface="Arial" charset="0"/>
                <a:sym typeface="Cabin"/>
              </a:rPr>
              <a:t>imprimir</a:t>
            </a:r>
            <a:r>
              <a:rPr lang="es-ES" sz="2800" dirty="0">
                <a:solidFill>
                  <a:schemeClr val="lt1"/>
                </a:solidFill>
                <a:latin typeface="Arial" charset="0"/>
                <a:ea typeface="Arial" charset="0"/>
                <a:cs typeface="Arial" charset="0"/>
                <a:sym typeface="Cabin"/>
              </a:rPr>
              <a:t>('</a:t>
            </a:r>
            <a:r>
              <a:rPr lang="es-ES" sz="2800" dirty="0" err="1">
                <a:solidFill>
                  <a:schemeClr val="lt1"/>
                </a:solidFill>
                <a:latin typeface="Arial" charset="0"/>
                <a:ea typeface="Arial" charset="0"/>
                <a:cs typeface="Arial" charset="0"/>
                <a:sym typeface="Cabin"/>
              </a:rPr>
              <a:t>Blastoff</a:t>
            </a:r>
            <a:r>
              <a:rPr lang="es-ES" sz="2800" u="none" strike="noStrike" cap="none" dirty="0" smtClean="0">
                <a:solidFill>
                  <a:schemeClr val="lt1"/>
                </a:solidFill>
                <a:latin typeface="Arial" charset="0"/>
                <a:ea typeface="Arial" charset="0"/>
                <a:cs typeface="Arial" charset="0"/>
                <a:sym typeface="Cabin"/>
              </a:rPr>
              <a:t>')</a:t>
            </a:r>
            <a:endParaRPr lang="es-ES" sz="2800" u="none" strike="noStrike" cap="none" dirty="0">
              <a:solidFill>
                <a:schemeClr val="lt1"/>
              </a:solidFill>
              <a:latin typeface="Arial" charset="0"/>
              <a:ea typeface="Arial" charset="0"/>
              <a:cs typeface="Arial" charset="0"/>
              <a:sym typeface="Cabin"/>
            </a:endParaRPr>
          </a:p>
        </p:txBody>
      </p:sp>
      <p:sp>
        <p:nvSpPr>
          <p:cNvPr id="424" name="Shape 424"/>
          <p:cNvSpPr txBox="1"/>
          <p:nvPr/>
        </p:nvSpPr>
        <p:spPr>
          <a:xfrm>
            <a:off x="4991100" y="422152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imprimir(</a:t>
            </a:r>
            <a:r>
              <a:rPr lang="en-US" sz="3500" u="none" strike="noStrike" cap="none" dirty="0" smtClean="0">
                <a:solidFill>
                  <a:srgbClr val="00FF00"/>
                </a:solidFill>
                <a:latin typeface="Arial" charset="0"/>
                <a:ea typeface="Arial" charset="0"/>
                <a:cs typeface="Arial" charset="0"/>
                <a:sym typeface="Cabin"/>
              </a:rPr>
              <a:t>i</a:t>
            </a:r>
            <a:r>
              <a:rPr lang="en-US" sz="3500" u="none" strike="noStrike" cap="none" dirty="0" smtClean="0">
                <a:solidFill>
                  <a:schemeClr val="bg1"/>
                </a:solidFill>
                <a:latin typeface="Arial" charset="0"/>
                <a:ea typeface="Arial" charset="0"/>
                <a:cs typeface="Arial" charset="0"/>
                <a:sym typeface="Cabin"/>
              </a:rPr>
              <a:t>)</a:t>
            </a:r>
            <a:endParaRPr lang="en-US" sz="3500" u="none" strike="noStrike" cap="none" dirty="0">
              <a:solidFill>
                <a:schemeClr val="bg1"/>
              </a:solidFill>
              <a:latin typeface="Arial" charset="0"/>
              <a:ea typeface="Arial" charset="0"/>
              <a:cs typeface="Arial" charset="0"/>
              <a:sym typeface="Cabin"/>
            </a:endParaRPr>
          </a:p>
        </p:txBody>
      </p:sp>
      <p:sp>
        <p:nvSpPr>
          <p:cNvPr id="432" name="Shape 432"/>
          <p:cNvSpPr txBox="1"/>
          <p:nvPr/>
        </p:nvSpPr>
        <p:spPr>
          <a:xfrm>
            <a:off x="4165600" y="249432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433" name="Shape 433"/>
          <p:cNvSpPr txBox="1"/>
          <p:nvPr/>
        </p:nvSpPr>
        <p:spPr>
          <a:xfrm>
            <a:off x="4950100" y="2938820"/>
            <a:ext cx="31146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dirty="0" smtClean="0">
                <a:solidFill>
                  <a:srgbClr val="FF9900"/>
                </a:solidFill>
                <a:latin typeface="Arial" charset="0"/>
                <a:ea typeface="Arial" charset="0"/>
                <a:cs typeface="Arial" charset="0"/>
                <a:sym typeface="Cabin"/>
              </a:rPr>
              <a:t>Avanzar </a:t>
            </a:r>
            <a:r>
              <a:rPr lang="en-US" sz="3500" u="none" strike="noStrike" cap="none" dirty="0" smtClean="0">
                <a:solidFill>
                  <a:srgbClr val="00FF00"/>
                </a:solidFill>
                <a:latin typeface="Arial" charset="0"/>
                <a:ea typeface="Arial" charset="0"/>
                <a:cs typeface="Arial" charset="0"/>
                <a:sym typeface="Cabin"/>
              </a:rPr>
              <a:t>i</a:t>
            </a:r>
            <a:endParaRPr lang="en-US" sz="3500" u="none" strike="noStrike" cap="none" dirty="0">
              <a:solidFill>
                <a:srgbClr val="FF9900"/>
              </a:solidFill>
              <a:latin typeface="Arial" charset="0"/>
              <a:ea typeface="Arial" charset="0"/>
              <a:cs typeface="Arial" charset="0"/>
              <a:sym typeface="Cabin"/>
            </a:endParaRPr>
          </a:p>
        </p:txBody>
      </p:sp>
      <p:sp>
        <p:nvSpPr>
          <p:cNvPr id="434" name="Shape 434"/>
          <p:cNvSpPr txBox="1"/>
          <p:nvPr/>
        </p:nvSpPr>
        <p:spPr>
          <a:xfrm>
            <a:off x="5435294" y="6368682"/>
            <a:ext cx="101346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Los bucles definidos (bucles </a:t>
            </a:r>
            <a:r>
              <a:rPr lang="es-ES" sz="3200" u="none" strike="noStrike" cap="none" dirty="0" err="1" smtClean="0">
                <a:solidFill>
                  <a:schemeClr val="lt1"/>
                </a:solidFill>
                <a:latin typeface="Arial" charset="0"/>
                <a:ea typeface="Arial" charset="0"/>
                <a:cs typeface="Arial" charset="0"/>
                <a:sym typeface="Cabin"/>
              </a:rPr>
              <a:t>for</a:t>
            </a:r>
            <a:r>
              <a:rPr lang="es-ES" sz="3200" u="none" strike="noStrike" cap="none" dirty="0" smtClean="0">
                <a:solidFill>
                  <a:schemeClr val="lt1"/>
                </a:solidFill>
                <a:latin typeface="Arial" charset="0"/>
                <a:ea typeface="Arial" charset="0"/>
                <a:cs typeface="Arial" charset="0"/>
                <a:sym typeface="Cabin"/>
              </a:rPr>
              <a:t>) tienen </a:t>
            </a:r>
            <a:r>
              <a:rPr lang="es-ES" sz="3200" u="none" strike="noStrike" cap="none" dirty="0" smtClean="0">
                <a:solidFill>
                  <a:srgbClr val="00FF00"/>
                </a:solidFill>
                <a:latin typeface="Arial" charset="0"/>
                <a:ea typeface="Arial" charset="0"/>
                <a:cs typeface="Arial" charset="0"/>
                <a:sym typeface="Cabin"/>
              </a:rPr>
              <a:t>variables de iteración</a:t>
            </a:r>
            <a:r>
              <a:rPr lang="es-ES" sz="3200" u="none" strike="noStrike" cap="none" dirty="0" smtClean="0">
                <a:solidFill>
                  <a:srgbClr val="FF0000"/>
                </a:solidFill>
                <a:latin typeface="Arial" charset="0"/>
                <a:ea typeface="Arial" charset="0"/>
                <a:cs typeface="Arial" charset="0"/>
                <a:sym typeface="Cabin"/>
              </a:rPr>
              <a:t> </a:t>
            </a:r>
            <a:r>
              <a:rPr lang="es-ES" sz="3200" u="none" strike="noStrike" cap="none" dirty="0" smtClean="0">
                <a:solidFill>
                  <a:schemeClr val="lt1"/>
                </a:solidFill>
                <a:latin typeface="Arial" charset="0"/>
                <a:ea typeface="Arial" charset="0"/>
                <a:cs typeface="Arial" charset="0"/>
                <a:sym typeface="Cabin"/>
              </a:rPr>
              <a:t>explícitas que cambian cada vez </a:t>
            </a:r>
            <a:r>
              <a:rPr lang="es-ES" sz="3200" dirty="0" smtClean="0">
                <a:solidFill>
                  <a:schemeClr val="lt1"/>
                </a:solidFill>
                <a:latin typeface="Arial" charset="0"/>
                <a:ea typeface="Arial" charset="0"/>
                <a:cs typeface="Arial" charset="0"/>
                <a:sym typeface="Cabin"/>
              </a:rPr>
              <a:t>a través del</a:t>
            </a:r>
            <a:r>
              <a:rPr lang="es-ES" sz="3200" u="none" strike="noStrike" cap="none" dirty="0" smtClean="0">
                <a:solidFill>
                  <a:schemeClr val="lt1"/>
                </a:solidFill>
                <a:latin typeface="Arial" charset="0"/>
                <a:ea typeface="Arial" charset="0"/>
                <a:cs typeface="Arial" charset="0"/>
                <a:sym typeface="Cabin"/>
              </a:rPr>
              <a:t> bucle. Estas </a:t>
            </a:r>
            <a:r>
              <a:rPr lang="es-ES" sz="3200" u="none" strike="noStrike" cap="none" dirty="0" smtClean="0">
                <a:solidFill>
                  <a:srgbClr val="00FF00"/>
                </a:solidFill>
                <a:latin typeface="Arial" charset="0"/>
                <a:ea typeface="Arial" charset="0"/>
                <a:cs typeface="Arial" charset="0"/>
                <a:sym typeface="Cabin"/>
              </a:rPr>
              <a:t>variables de iteración</a:t>
            </a:r>
            <a:r>
              <a:rPr lang="es-ES" sz="3200" u="none" strike="noStrike" cap="none" dirty="0" smtClean="0">
                <a:solidFill>
                  <a:schemeClr val="lt1"/>
                </a:solidFill>
                <a:latin typeface="Arial" charset="0"/>
                <a:ea typeface="Arial" charset="0"/>
                <a:cs typeface="Arial" charset="0"/>
                <a:sym typeface="Cabin"/>
              </a:rPr>
              <a:t> se mueven a través del conjunto o secuencia. </a:t>
            </a:r>
            <a:endParaRPr lang="es-ES" sz="3200" u="none" strike="noStrike" cap="none" dirty="0">
              <a:solidFill>
                <a:schemeClr val="lt1"/>
              </a:solidFill>
              <a:latin typeface="Arial" charset="0"/>
              <a:ea typeface="Arial" charset="0"/>
              <a:cs typeface="Arial" charset="0"/>
              <a:sym typeface="Cabin"/>
            </a:endParaRPr>
          </a:p>
        </p:txBody>
      </p:sp>
      <p:cxnSp>
        <p:nvCxnSpPr>
          <p:cNvPr id="435" name="Shape 435"/>
          <p:cNvCxnSpPr/>
          <p:nvPr/>
        </p:nvCxnSpPr>
        <p:spPr>
          <a:xfrm>
            <a:off x="4559325" y="3316645"/>
            <a:ext cx="396900" cy="3299"/>
          </a:xfrm>
          <a:prstGeom prst="straightConnector1">
            <a:avLst/>
          </a:prstGeom>
          <a:noFill/>
          <a:ln w="76200" cap="rnd" cmpd="sng">
            <a:solidFill>
              <a:srgbClr val="00FFFF"/>
            </a:solidFill>
            <a:prstDash val="solid"/>
            <a:miter/>
            <a:headEnd type="none" w="med" len="med"/>
            <a:tailEnd type="stealth" w="med" len="med"/>
          </a:ln>
        </p:spPr>
      </p:cxnSp>
    </p:spTree>
    <p:extLst>
      <p:ext uri="{BB962C8B-B14F-4D97-AF65-F5344CB8AC3E}">
        <p14:creationId xmlns:p14="http://schemas.microsoft.com/office/powerpoint/2010/main" val="1371357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Observando a In...</a:t>
            </a:r>
            <a:endParaRPr lang="es-ES" sz="7600" u="none" strike="noStrike" cap="none" dirty="0">
              <a:solidFill>
                <a:srgbClr val="FFFF00"/>
              </a:solidFill>
              <a:latin typeface="Arial" charset="0"/>
              <a:ea typeface="Arial" charset="0"/>
              <a:cs typeface="Arial" charset="0"/>
              <a:sym typeface="Cabin"/>
            </a:endParaRPr>
          </a:p>
        </p:txBody>
      </p:sp>
      <p:sp>
        <p:nvSpPr>
          <p:cNvPr id="441" name="Shape 441"/>
          <p:cNvSpPr txBox="1">
            <a:spLocks noGrp="1"/>
          </p:cNvSpPr>
          <p:nvPr>
            <p:ph idx="1"/>
          </p:nvPr>
        </p:nvSpPr>
        <p:spPr>
          <a:xfrm>
            <a:off x="791448" y="2304770"/>
            <a:ext cx="6386575"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La </a:t>
            </a:r>
            <a:r>
              <a:rPr lang="es-ES" sz="3400" b="0" u="none" strike="noStrike" cap="none" dirty="0" smtClean="0">
                <a:solidFill>
                  <a:srgbClr val="00FF00"/>
                </a:solidFill>
                <a:latin typeface="Arial" charset="0"/>
                <a:ea typeface="Arial" charset="0"/>
                <a:cs typeface="Arial" charset="0"/>
                <a:sym typeface="Cabin"/>
              </a:rPr>
              <a:t>variable de iteración </a:t>
            </a:r>
            <a:r>
              <a:rPr lang="es-ES" sz="3400" b="0" i="0" u="none" strike="noStrike" cap="none" dirty="0" smtClean="0">
                <a:solidFill>
                  <a:schemeClr val="lt1"/>
                </a:solidFill>
                <a:latin typeface="Arial"/>
                <a:ea typeface="Arial"/>
                <a:cs typeface="Arial"/>
                <a:sym typeface="Arial"/>
              </a:rPr>
              <a:t>“</a:t>
            </a:r>
            <a:r>
              <a:rPr lang="es-ES" sz="3400" b="0" u="none" strike="noStrike" cap="none" dirty="0" smtClean="0">
                <a:solidFill>
                  <a:schemeClr val="lt1"/>
                </a:solidFill>
                <a:latin typeface="Arial" charset="0"/>
                <a:ea typeface="Arial" charset="0"/>
                <a:cs typeface="Arial" charset="0"/>
                <a:sym typeface="Cabin"/>
              </a:rPr>
              <a:t>itera</a:t>
            </a:r>
            <a:r>
              <a:rPr lang="es-ES" sz="3400" b="0" i="0" u="none" strike="noStrike" cap="none" dirty="0" smtClean="0">
                <a:solidFill>
                  <a:schemeClr val="lt1"/>
                </a:solidFill>
                <a:latin typeface="Arial"/>
                <a:ea typeface="Arial"/>
                <a:cs typeface="Arial"/>
                <a:sym typeface="Arial"/>
              </a:rPr>
              <a:t>”</a:t>
            </a:r>
            <a:r>
              <a:rPr lang="es-ES" sz="3400" b="0" u="none" strike="noStrike" cap="none" dirty="0" smtClean="0">
                <a:solidFill>
                  <a:schemeClr val="lt1"/>
                </a:solidFill>
                <a:latin typeface="Arial" charset="0"/>
                <a:ea typeface="Arial" charset="0"/>
                <a:cs typeface="Arial" charset="0"/>
                <a:sym typeface="Cabin"/>
              </a:rPr>
              <a:t> a través de la </a:t>
            </a:r>
            <a:r>
              <a:rPr lang="es-ES" sz="3400" b="0" u="none" strike="noStrike" cap="none" dirty="0" smtClean="0">
                <a:solidFill>
                  <a:srgbClr val="FF7F00"/>
                </a:solidFill>
                <a:latin typeface="Arial" charset="0"/>
                <a:ea typeface="Arial" charset="0"/>
                <a:cs typeface="Arial" charset="0"/>
                <a:sym typeface="Cabin"/>
              </a:rPr>
              <a:t>secuencia </a:t>
            </a:r>
            <a:r>
              <a:rPr lang="es-ES" sz="3400" b="0" u="none" strike="noStrike" cap="none" dirty="0" smtClean="0">
                <a:solidFill>
                  <a:schemeClr val="lt1"/>
                </a:solidFill>
                <a:latin typeface="Arial" charset="0"/>
                <a:ea typeface="Arial" charset="0"/>
                <a:cs typeface="Arial" charset="0"/>
                <a:sym typeface="Cabin"/>
              </a:rPr>
              <a:t>(conjunto ordenado)</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El </a:t>
            </a:r>
            <a:r>
              <a:rPr lang="es-ES" sz="3400" b="0" u="none" strike="noStrike" cap="none" dirty="0" smtClean="0">
                <a:solidFill>
                  <a:srgbClr val="FF00FF"/>
                </a:solidFill>
                <a:latin typeface="Arial" charset="0"/>
                <a:ea typeface="Arial" charset="0"/>
                <a:cs typeface="Arial" charset="0"/>
                <a:sym typeface="Cabin"/>
              </a:rPr>
              <a:t>bloque (cuerpo)</a:t>
            </a:r>
            <a:r>
              <a:rPr lang="es-ES" sz="3400" b="0" u="none" strike="noStrike" cap="none" dirty="0" smtClean="0">
                <a:solidFill>
                  <a:schemeClr val="lt1"/>
                </a:solidFill>
                <a:latin typeface="Arial" charset="0"/>
                <a:ea typeface="Arial" charset="0"/>
                <a:cs typeface="Arial" charset="0"/>
                <a:sym typeface="Cabin"/>
              </a:rPr>
              <a:t> del código se ejecuta una vez para cada valor </a:t>
            </a:r>
            <a:r>
              <a:rPr lang="es-ES" sz="3400" b="0" u="none" strike="noStrike" cap="none" dirty="0" smtClean="0">
                <a:solidFill>
                  <a:srgbClr val="FFFF00"/>
                </a:solidFill>
                <a:latin typeface="Arial" charset="0"/>
                <a:ea typeface="Arial" charset="0"/>
                <a:cs typeface="Arial" charset="0"/>
                <a:sym typeface="Cabin"/>
              </a:rPr>
              <a:t>in</a:t>
            </a:r>
            <a:r>
              <a:rPr lang="es-ES" sz="3400" b="0" u="none" strike="noStrike" cap="none" dirty="0" smtClean="0">
                <a:solidFill>
                  <a:schemeClr val="lt1"/>
                </a:solidFill>
                <a:latin typeface="Arial" charset="0"/>
                <a:ea typeface="Arial" charset="0"/>
                <a:cs typeface="Arial" charset="0"/>
                <a:sym typeface="Cabin"/>
              </a:rPr>
              <a:t> de la </a:t>
            </a:r>
            <a:r>
              <a:rPr lang="es-ES" sz="3400" b="0" u="none" strike="noStrike" cap="none" dirty="0" smtClean="0">
                <a:solidFill>
                  <a:srgbClr val="FF7F00"/>
                </a:solidFill>
                <a:latin typeface="Arial" charset="0"/>
                <a:ea typeface="Arial" charset="0"/>
                <a:cs typeface="Arial" charset="0"/>
                <a:sym typeface="Cabin"/>
              </a:rPr>
              <a:t>secuencia</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La </a:t>
            </a:r>
            <a:r>
              <a:rPr lang="es-ES" sz="3400" b="0" u="none" strike="noStrike" cap="none" dirty="0" smtClean="0">
                <a:solidFill>
                  <a:srgbClr val="00FF00"/>
                </a:solidFill>
                <a:latin typeface="Arial" charset="0"/>
                <a:ea typeface="Arial" charset="0"/>
                <a:cs typeface="Arial" charset="0"/>
                <a:sym typeface="Cabin"/>
              </a:rPr>
              <a:t>variable de iteración </a:t>
            </a:r>
            <a:r>
              <a:rPr lang="es-ES" sz="3400" b="0" u="none" strike="noStrike" cap="none" dirty="0" smtClean="0">
                <a:solidFill>
                  <a:schemeClr val="lt1"/>
                </a:solidFill>
                <a:latin typeface="Arial" charset="0"/>
                <a:ea typeface="Arial" charset="0"/>
                <a:cs typeface="Arial" charset="0"/>
                <a:sym typeface="Cabin"/>
              </a:rPr>
              <a:t>se mueve a través de todos los valores </a:t>
            </a:r>
            <a:r>
              <a:rPr lang="es-ES" sz="3400" b="0" u="none" strike="noStrike" cap="none" dirty="0" smtClean="0">
                <a:solidFill>
                  <a:srgbClr val="FFFF00"/>
                </a:solidFill>
                <a:latin typeface="Arial" charset="0"/>
                <a:ea typeface="Arial" charset="0"/>
                <a:cs typeface="Arial" charset="0"/>
                <a:sym typeface="Cabin"/>
              </a:rPr>
              <a:t>in</a:t>
            </a:r>
            <a:r>
              <a:rPr lang="es-ES" sz="3400" b="0" u="none" strike="noStrike" cap="none" dirty="0" smtClean="0">
                <a:solidFill>
                  <a:schemeClr val="lt1"/>
                </a:solidFill>
                <a:latin typeface="Arial" charset="0"/>
                <a:ea typeface="Arial" charset="0"/>
                <a:cs typeface="Arial" charset="0"/>
                <a:sym typeface="Cabin"/>
              </a:rPr>
              <a:t> de la </a:t>
            </a:r>
            <a:r>
              <a:rPr lang="es-ES" sz="3400" b="0" u="none" strike="noStrike" cap="none" dirty="0" smtClean="0">
                <a:solidFill>
                  <a:srgbClr val="FF7F00"/>
                </a:solidFill>
                <a:latin typeface="Arial" charset="0"/>
                <a:ea typeface="Arial" charset="0"/>
                <a:cs typeface="Arial" charset="0"/>
                <a:sym typeface="Cabin"/>
              </a:rPr>
              <a:t>secuencia</a:t>
            </a:r>
            <a:endParaRPr lang="es-ES" sz="3400" b="0" u="none" strike="noStrike" cap="none" dirty="0">
              <a:solidFill>
                <a:srgbClr val="FF7F00"/>
              </a:solidFill>
              <a:latin typeface="Arial" charset="0"/>
              <a:ea typeface="Arial" charset="0"/>
              <a:cs typeface="Arial" charset="0"/>
              <a:sym typeface="Cabin"/>
            </a:endParaRPr>
          </a:p>
        </p:txBody>
      </p:sp>
      <p:sp>
        <p:nvSpPr>
          <p:cNvPr id="442" name="Shape 442"/>
          <p:cNvSpPr txBox="1"/>
          <p:nvPr/>
        </p:nvSpPr>
        <p:spPr>
          <a:xfrm>
            <a:off x="9055105" y="5427688"/>
            <a:ext cx="6364200" cy="13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New"/>
                <a:ea typeface="Courier New"/>
                <a:cs typeface="Courier New"/>
                <a:sym typeface="Courier New"/>
              </a:rPr>
              <a:t>for</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00FF00"/>
                </a:solidFill>
                <a:latin typeface="Courier New"/>
                <a:ea typeface="Courier New"/>
                <a:cs typeface="Courier New"/>
                <a:sym typeface="Courier New"/>
              </a:rPr>
              <a:t>i</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in</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7F00"/>
                </a:solidFill>
                <a:latin typeface="Courier New"/>
                <a:ea typeface="Courier New"/>
                <a:cs typeface="Courier New"/>
                <a:sym typeface="Courier New"/>
              </a:rPr>
              <a:t>[5, 4, 3, 2, 1]</a:t>
            </a:r>
            <a:r>
              <a:rPr lang="en-US" sz="3000" i="0" u="none" strike="noStrike" cap="none" dirty="0">
                <a:solidFill>
                  <a:srgbClr val="00FF00"/>
                </a:solidFill>
                <a:latin typeface="Courier New"/>
                <a:ea typeface="Courier New"/>
                <a:cs typeface="Courier New"/>
                <a:sym typeface="Courier New"/>
              </a:rPr>
              <a:t> </a:t>
            </a:r>
            <a:r>
              <a:rPr lang="en-US" sz="30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 </a:t>
            </a:r>
            <a:r>
              <a:rPr lang="en-US" sz="3000" i="0" u="none" strike="noStrike" cap="none" dirty="0" smtClean="0">
                <a:solidFill>
                  <a:srgbClr val="FF00FF"/>
                </a:solidFill>
                <a:latin typeface="Courier New"/>
                <a:ea typeface="Courier New"/>
                <a:cs typeface="Courier New"/>
                <a:sym typeface="Courier New"/>
              </a:rPr>
              <a:t>print(i)</a:t>
            </a:r>
            <a:endParaRPr lang="en-US" sz="3000" i="0" u="none" strike="noStrike" cap="none" dirty="0">
              <a:solidFill>
                <a:srgbClr val="FF00FF"/>
              </a:solidFill>
              <a:latin typeface="Courier New"/>
              <a:ea typeface="Courier New"/>
              <a:cs typeface="Courier New"/>
              <a:sym typeface="Courier New"/>
            </a:endParaRPr>
          </a:p>
        </p:txBody>
      </p:sp>
      <p:sp>
        <p:nvSpPr>
          <p:cNvPr id="443" name="Shape 443"/>
          <p:cNvSpPr txBox="1"/>
          <p:nvPr/>
        </p:nvSpPr>
        <p:spPr>
          <a:xfrm>
            <a:off x="8289135" y="4056200"/>
            <a:ext cx="344963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3600" u="none" strike="noStrike" cap="none" dirty="0" smtClean="0">
                <a:solidFill>
                  <a:srgbClr val="00FF00"/>
                </a:solidFill>
                <a:latin typeface="Arial" charset="0"/>
                <a:ea typeface="Arial" charset="0"/>
                <a:cs typeface="Arial" charset="0"/>
                <a:sym typeface="Cabin"/>
              </a:rPr>
              <a:t>Variable de iteración</a:t>
            </a:r>
            <a:endParaRPr lang="es-ES" sz="3600" u="none" strike="noStrike" cap="none" dirty="0">
              <a:solidFill>
                <a:srgbClr val="00FF00"/>
              </a:solidFill>
              <a:latin typeface="Arial" charset="0"/>
              <a:ea typeface="Arial" charset="0"/>
              <a:cs typeface="Arial" charset="0"/>
              <a:sym typeface="Cabin"/>
            </a:endParaRPr>
          </a:p>
        </p:txBody>
      </p:sp>
      <p:sp>
        <p:nvSpPr>
          <p:cNvPr id="444" name="Shape 444"/>
          <p:cNvSpPr txBox="1"/>
          <p:nvPr/>
        </p:nvSpPr>
        <p:spPr>
          <a:xfrm>
            <a:off x="11985630" y="3262351"/>
            <a:ext cx="3973508" cy="1039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ES" sz="3600" u="none" strike="noStrike" cap="none" dirty="0" smtClean="0">
                <a:solidFill>
                  <a:srgbClr val="FF7F00"/>
                </a:solidFill>
                <a:latin typeface="Arial" charset="0"/>
                <a:ea typeface="Arial" charset="0"/>
                <a:cs typeface="Arial" charset="0"/>
                <a:sym typeface="Cabin"/>
              </a:rPr>
              <a:t>Secuencia de cinco elementos</a:t>
            </a:r>
            <a:endParaRPr lang="es-ES" sz="3600" u="none" strike="noStrike" cap="none" dirty="0">
              <a:solidFill>
                <a:srgbClr val="FF7F00"/>
              </a:solidFill>
              <a:latin typeface="Arial" charset="0"/>
              <a:ea typeface="Arial" charset="0"/>
              <a:cs typeface="Arial" charset="0"/>
              <a:sym typeface="Cabin"/>
            </a:endParaRPr>
          </a:p>
        </p:txBody>
      </p:sp>
      <p:cxnSp>
        <p:nvCxnSpPr>
          <p:cNvPr id="445" name="Shape 445"/>
          <p:cNvCxnSpPr/>
          <p:nvPr/>
        </p:nvCxnSpPr>
        <p:spPr>
          <a:xfrm rot="10800000">
            <a:off x="9979030" y="4678399"/>
            <a:ext cx="34924" cy="677861"/>
          </a:xfrm>
          <a:prstGeom prst="straightConnector1">
            <a:avLst/>
          </a:prstGeom>
          <a:noFill/>
          <a:ln w="63500" cap="rnd" cmpd="sng">
            <a:solidFill>
              <a:srgbClr val="00FF00"/>
            </a:solidFill>
            <a:prstDash val="solid"/>
            <a:miter/>
            <a:headEnd type="stealth" w="med" len="med"/>
            <a:tailEnd type="none" w="med" len="med"/>
          </a:ln>
        </p:spPr>
      </p:cxnSp>
      <p:cxnSp>
        <p:nvCxnSpPr>
          <p:cNvPr id="446" name="Shape 446"/>
          <p:cNvCxnSpPr/>
          <p:nvPr/>
        </p:nvCxnSpPr>
        <p:spPr>
          <a:xfrm rot="10800000" flipH="1">
            <a:off x="12879391" y="4349500"/>
            <a:ext cx="794999" cy="1078200"/>
          </a:xfrm>
          <a:prstGeom prst="straightConnector1">
            <a:avLst/>
          </a:prstGeom>
          <a:noFill/>
          <a:ln w="63500" cap="rnd" cmpd="sng">
            <a:solidFill>
              <a:srgbClr val="FF7F00"/>
            </a:solidFill>
            <a:prstDash val="solid"/>
            <a:miter/>
            <a:headEnd type="stealth" w="med" len="med"/>
            <a:tailEnd type="none" w="med" len="med"/>
          </a:ln>
        </p:spPr>
      </p:cxnSp>
    </p:spTree>
    <p:extLst>
      <p:ext uri="{BB962C8B-B14F-4D97-AF65-F5344CB8AC3E}">
        <p14:creationId xmlns:p14="http://schemas.microsoft.com/office/powerpoint/2010/main" val="1148147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cxnSp>
        <p:nvCxnSpPr>
          <p:cNvPr id="451" name="Shape 451"/>
          <p:cNvCxnSpPr/>
          <p:nvPr/>
        </p:nvCxnSpPr>
        <p:spPr>
          <a:xfrm rot="10800000">
            <a:off x="3034842"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52" name="Shape 452"/>
          <p:cNvSpPr/>
          <p:nvPr/>
        </p:nvSpPr>
        <p:spPr>
          <a:xfrm>
            <a:off x="1618905"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smtClean="0">
                <a:solidFill>
                  <a:srgbClr val="FF9900"/>
                </a:solidFill>
                <a:latin typeface="Arial" charset="0"/>
                <a:ea typeface="Arial" charset="0"/>
                <a:cs typeface="Arial" charset="0"/>
                <a:sym typeface="Cabin"/>
              </a:rPr>
              <a:t>¿Terminado?</a:t>
            </a:r>
            <a:endParaRPr lang="es-ES" sz="3000" u="none" strike="noStrike" cap="none" dirty="0">
              <a:solidFill>
                <a:srgbClr val="FF9900"/>
              </a:solidFill>
              <a:latin typeface="Arial" charset="0"/>
              <a:ea typeface="Arial" charset="0"/>
              <a:cs typeface="Arial" charset="0"/>
              <a:sym typeface="Cabin"/>
            </a:endParaRPr>
          </a:p>
        </p:txBody>
      </p:sp>
      <p:cxnSp>
        <p:nvCxnSpPr>
          <p:cNvPr id="453" name="Shape 453"/>
          <p:cNvCxnSpPr/>
          <p:nvPr/>
        </p:nvCxnSpPr>
        <p:spPr>
          <a:xfrm rot="10800000">
            <a:off x="3054017"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54" name="Shape 454"/>
          <p:cNvCxnSpPr/>
          <p:nvPr/>
        </p:nvCxnSpPr>
        <p:spPr>
          <a:xfrm flipH="1" flipV="1">
            <a:off x="6360654" y="2768699"/>
            <a:ext cx="3301" cy="587400"/>
          </a:xfrm>
          <a:prstGeom prst="straightConnector1">
            <a:avLst/>
          </a:prstGeom>
          <a:noFill/>
          <a:ln w="76200" cap="rnd" cmpd="sng">
            <a:solidFill>
              <a:srgbClr val="00FFFF"/>
            </a:solidFill>
            <a:prstDash val="solid"/>
            <a:miter/>
            <a:headEnd type="stealth" w="med" len="med"/>
            <a:tailEnd type="none" w="med" len="med"/>
          </a:ln>
        </p:spPr>
      </p:cxnSp>
      <p:cxnSp>
        <p:nvCxnSpPr>
          <p:cNvPr id="456" name="Shape 456"/>
          <p:cNvCxnSpPr>
            <a:stCxn id="457" idx="2"/>
          </p:cNvCxnSpPr>
          <p:nvPr/>
        </p:nvCxnSpPr>
        <p:spPr>
          <a:xfrm flipH="1">
            <a:off x="6360654" y="40513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58" name="Shape 458"/>
          <p:cNvCxnSpPr/>
          <p:nvPr/>
        </p:nvCxnSpPr>
        <p:spPr>
          <a:xfrm rot="10800000" flipH="1">
            <a:off x="3061942"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59" name="Shape 459"/>
          <p:cNvCxnSpPr/>
          <p:nvPr/>
        </p:nvCxnSpPr>
        <p:spPr>
          <a:xfrm flipH="1">
            <a:off x="1263279"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60" name="Shape 460"/>
          <p:cNvCxnSpPr/>
          <p:nvPr/>
        </p:nvCxnSpPr>
        <p:spPr>
          <a:xfrm rot="10800000" flipH="1">
            <a:off x="3049242"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1" name="Shape 461"/>
          <p:cNvCxnSpPr/>
          <p:nvPr/>
        </p:nvCxnSpPr>
        <p:spPr>
          <a:xfrm rot="10800000">
            <a:off x="1293341"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62" name="Shape 462"/>
          <p:cNvCxnSpPr/>
          <p:nvPr/>
        </p:nvCxnSpPr>
        <p:spPr>
          <a:xfrm>
            <a:off x="1293466" y="5256212"/>
            <a:ext cx="1752600" cy="0"/>
          </a:xfrm>
          <a:prstGeom prst="straightConnector1">
            <a:avLst/>
          </a:prstGeom>
          <a:noFill/>
          <a:ln w="76200" cap="rnd" cmpd="sng">
            <a:solidFill>
              <a:srgbClr val="00FFFF"/>
            </a:solidFill>
            <a:prstDash val="solid"/>
            <a:miter/>
            <a:headEnd type="none" w="med" len="med"/>
            <a:tailEnd type="none" w="med" len="med"/>
          </a:ln>
        </p:spPr>
      </p:cxnSp>
      <p:sp>
        <p:nvSpPr>
          <p:cNvPr id="463" name="Shape 463"/>
          <p:cNvSpPr txBox="1"/>
          <p:nvPr/>
        </p:nvSpPr>
        <p:spPr>
          <a:xfrm>
            <a:off x="737842"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Sí</a:t>
            </a:r>
            <a:endParaRPr lang="es-ES" sz="3600" u="none" strike="noStrike" cap="none" dirty="0">
              <a:solidFill>
                <a:schemeClr val="lt1"/>
              </a:solidFill>
              <a:latin typeface="Arial" charset="0"/>
              <a:ea typeface="Arial" charset="0"/>
              <a:cs typeface="Arial" charset="0"/>
              <a:sym typeface="Cabin"/>
            </a:endParaRPr>
          </a:p>
        </p:txBody>
      </p:sp>
      <p:sp>
        <p:nvSpPr>
          <p:cNvPr id="457" name="Shape 457"/>
          <p:cNvSpPr txBox="1"/>
          <p:nvPr/>
        </p:nvSpPr>
        <p:spPr>
          <a:xfrm>
            <a:off x="4908205"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u="none" strike="noStrike" cap="none" dirty="0" smtClean="0">
                <a:solidFill>
                  <a:schemeClr val="lt1"/>
                </a:solidFill>
                <a:latin typeface="Arial" charset="0"/>
                <a:ea typeface="Arial" charset="0"/>
                <a:cs typeface="Arial" charset="0"/>
                <a:sym typeface="Cabin"/>
              </a:rPr>
              <a:t>imprimir(</a:t>
            </a:r>
            <a:r>
              <a:rPr lang="es-ES" sz="3500" u="none" strike="noStrike" cap="none" dirty="0" smtClean="0">
                <a:solidFill>
                  <a:srgbClr val="00FF00"/>
                </a:solidFill>
                <a:latin typeface="Arial" charset="0"/>
                <a:ea typeface="Arial" charset="0"/>
                <a:cs typeface="Arial" charset="0"/>
                <a:sym typeface="Cabin"/>
              </a:rPr>
              <a:t>i</a:t>
            </a:r>
            <a:r>
              <a:rPr lang="es-ES" sz="3500" u="none" strike="noStrike" cap="none" dirty="0" smtClean="0">
                <a:solidFill>
                  <a:schemeClr val="bg1"/>
                </a:solidFill>
                <a:latin typeface="Arial" charset="0"/>
                <a:ea typeface="Arial" charset="0"/>
                <a:cs typeface="Arial" charset="0"/>
                <a:sym typeface="Cabin"/>
              </a:rPr>
              <a:t>)</a:t>
            </a:r>
            <a:endParaRPr lang="es-ES" sz="3500" u="none" strike="noStrike" cap="none" dirty="0">
              <a:solidFill>
                <a:schemeClr val="bg1"/>
              </a:solidFill>
              <a:latin typeface="Arial" charset="0"/>
              <a:ea typeface="Arial" charset="0"/>
              <a:cs typeface="Arial" charset="0"/>
              <a:sym typeface="Cabin"/>
            </a:endParaRPr>
          </a:p>
        </p:txBody>
      </p:sp>
      <p:sp>
        <p:nvSpPr>
          <p:cNvPr id="464" name="Shape 464"/>
          <p:cNvSpPr txBox="1"/>
          <p:nvPr/>
        </p:nvSpPr>
        <p:spPr>
          <a:xfrm>
            <a:off x="4097855" y="13971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No</a:t>
            </a:r>
            <a:endParaRPr lang="es-ES" sz="3600" u="none" strike="noStrike" cap="none" dirty="0">
              <a:solidFill>
                <a:schemeClr val="lt1"/>
              </a:solidFill>
              <a:latin typeface="Arial" charset="0"/>
              <a:ea typeface="Arial" charset="0"/>
              <a:cs typeface="Arial" charset="0"/>
              <a:sym typeface="Cabin"/>
            </a:endParaRPr>
          </a:p>
        </p:txBody>
      </p:sp>
      <p:sp>
        <p:nvSpPr>
          <p:cNvPr id="455" name="Shape 455"/>
          <p:cNvSpPr txBox="1"/>
          <p:nvPr/>
        </p:nvSpPr>
        <p:spPr>
          <a:xfrm>
            <a:off x="4908205"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500" u="none" strike="noStrike" cap="none" dirty="0" smtClean="0">
                <a:solidFill>
                  <a:srgbClr val="FF9900"/>
                </a:solidFill>
                <a:latin typeface="Arial" charset="0"/>
                <a:ea typeface="Arial" charset="0"/>
                <a:cs typeface="Arial" charset="0"/>
                <a:sym typeface="Cabin"/>
              </a:rPr>
              <a:t>Avanzar </a:t>
            </a:r>
            <a:r>
              <a:rPr lang="es-ES" sz="3500" u="none" strike="noStrike" cap="none" dirty="0" smtClean="0">
                <a:solidFill>
                  <a:srgbClr val="00FF00"/>
                </a:solidFill>
                <a:latin typeface="Arial" charset="0"/>
                <a:ea typeface="Arial" charset="0"/>
                <a:cs typeface="Arial" charset="0"/>
                <a:sym typeface="Cabin"/>
              </a:rPr>
              <a:t>i</a:t>
            </a:r>
            <a:endParaRPr lang="es-ES" sz="3500" u="none" strike="noStrike" cap="none" dirty="0">
              <a:solidFill>
                <a:srgbClr val="FF9900"/>
              </a:solidFill>
              <a:latin typeface="Arial" charset="0"/>
              <a:ea typeface="Arial" charset="0"/>
              <a:cs typeface="Arial" charset="0"/>
              <a:sym typeface="Cabin"/>
            </a:endParaRPr>
          </a:p>
        </p:txBody>
      </p:sp>
      <p:sp>
        <p:nvSpPr>
          <p:cNvPr id="465" name="Shape 465"/>
          <p:cNvSpPr txBox="1"/>
          <p:nvPr/>
        </p:nvSpPr>
        <p:spPr>
          <a:xfrm>
            <a:off x="7994110" y="1705524"/>
            <a:ext cx="7975696" cy="5702299"/>
          </a:xfrm>
          <a:prstGeom prst="rect">
            <a:avLst/>
          </a:prstGeom>
          <a:noFill/>
          <a:ln>
            <a:noFill/>
          </a:ln>
        </p:spPr>
        <p:txBody>
          <a:bodyPr lIns="38100" tIns="38100" rIns="38100" bIns="38100" anchor="ctr" anchorCtr="0">
            <a:noAutofit/>
          </a:bodyPr>
          <a:lstStyle/>
          <a:p>
            <a:pPr marL="495300" marR="0" lvl="0" indent="-332994" algn="l" rtl="0">
              <a:lnSpc>
                <a:spcPct val="100000"/>
              </a:lnSpc>
              <a:spcBef>
                <a:spcPts val="0"/>
              </a:spcBef>
              <a:spcAft>
                <a:spcPts val="0"/>
              </a:spcAft>
              <a:buClr>
                <a:schemeClr val="lt1"/>
              </a:buClr>
              <a:buSzPct val="100000"/>
              <a:buFont typeface="Cabin"/>
              <a:buChar char="•"/>
            </a:pPr>
            <a:r>
              <a:rPr lang="es-ES" sz="3600" u="none" strike="noStrike" cap="none" dirty="0" smtClean="0">
                <a:solidFill>
                  <a:schemeClr val="lt1"/>
                </a:solidFill>
                <a:latin typeface="Arial" charset="0"/>
                <a:ea typeface="Arial" charset="0"/>
                <a:cs typeface="Arial" charset="0"/>
                <a:sym typeface="Cabin"/>
              </a:rPr>
              <a:t>La </a:t>
            </a:r>
            <a:r>
              <a:rPr lang="es-ES" sz="3600" u="none" strike="noStrike" cap="none" dirty="0" smtClean="0">
                <a:solidFill>
                  <a:srgbClr val="00FF00"/>
                </a:solidFill>
                <a:latin typeface="Arial" charset="0"/>
                <a:ea typeface="Arial" charset="0"/>
                <a:cs typeface="Arial" charset="0"/>
                <a:sym typeface="Cabin"/>
              </a:rPr>
              <a:t>variable de iteración </a:t>
            </a:r>
            <a:r>
              <a:rPr lang="es-ES" sz="3600" b="0" i="0" u="none" strike="noStrike" cap="none" dirty="0" smtClean="0">
                <a:solidFill>
                  <a:schemeClr val="lt1"/>
                </a:solidFill>
                <a:latin typeface="Arial"/>
                <a:ea typeface="Arial"/>
                <a:cs typeface="Arial"/>
                <a:sym typeface="Arial"/>
              </a:rPr>
              <a:t>“</a:t>
            </a:r>
            <a:r>
              <a:rPr lang="es-ES" sz="3600" u="none" strike="noStrike" cap="none" dirty="0" smtClean="0">
                <a:solidFill>
                  <a:schemeClr val="lt1"/>
                </a:solidFill>
                <a:latin typeface="Arial" charset="0"/>
                <a:ea typeface="Arial" charset="0"/>
                <a:cs typeface="Arial" charset="0"/>
                <a:sym typeface="Cabin"/>
              </a:rPr>
              <a:t>itera</a:t>
            </a:r>
            <a:r>
              <a:rPr lang="es-ES" sz="3600" b="0" i="0" u="none" strike="noStrike" cap="none" dirty="0" smtClean="0">
                <a:solidFill>
                  <a:schemeClr val="lt1"/>
                </a:solidFill>
                <a:latin typeface="Arial"/>
                <a:ea typeface="Arial"/>
                <a:cs typeface="Arial"/>
                <a:sym typeface="Arial"/>
              </a:rPr>
              <a:t>”</a:t>
            </a:r>
            <a:r>
              <a:rPr lang="es-ES" sz="3600" u="none" strike="noStrike" cap="none" dirty="0" smtClean="0">
                <a:solidFill>
                  <a:schemeClr val="lt1"/>
                </a:solidFill>
                <a:latin typeface="Arial" charset="0"/>
                <a:ea typeface="Arial" charset="0"/>
                <a:cs typeface="Arial" charset="0"/>
                <a:sym typeface="Cabin"/>
              </a:rPr>
              <a:t> a través de la </a:t>
            </a:r>
            <a:r>
              <a:rPr lang="es-ES" sz="3600" u="none" strike="noStrike" cap="none" dirty="0" smtClean="0">
                <a:solidFill>
                  <a:srgbClr val="FF7F00"/>
                </a:solidFill>
                <a:latin typeface="Arial" charset="0"/>
                <a:ea typeface="Arial" charset="0"/>
                <a:cs typeface="Arial" charset="0"/>
                <a:sym typeface="Cabin"/>
              </a:rPr>
              <a:t>secuencia </a:t>
            </a:r>
            <a:r>
              <a:rPr lang="es-ES" sz="3600" u="none" strike="noStrike" cap="none" dirty="0" smtClean="0">
                <a:solidFill>
                  <a:schemeClr val="lt1"/>
                </a:solidFill>
                <a:latin typeface="Arial" charset="0"/>
                <a:ea typeface="Arial" charset="0"/>
                <a:cs typeface="Arial" charset="0"/>
                <a:sym typeface="Cabin"/>
              </a:rPr>
              <a:t>(conjunto ordenado)</a:t>
            </a:r>
          </a:p>
          <a:p>
            <a:pPr marL="495300" marR="0" lvl="0" indent="-332994" algn="l" rtl="0">
              <a:lnSpc>
                <a:spcPct val="100000"/>
              </a:lnSpc>
              <a:spcBef>
                <a:spcPts val="3500"/>
              </a:spcBef>
              <a:spcAft>
                <a:spcPts val="0"/>
              </a:spcAft>
              <a:buClr>
                <a:schemeClr val="lt1"/>
              </a:buClr>
              <a:buSzPct val="100000"/>
              <a:buFont typeface="Cabin"/>
              <a:buChar char="•"/>
            </a:pPr>
            <a:r>
              <a:rPr lang="es-ES" sz="3600" u="none" strike="noStrike" cap="none" dirty="0" smtClean="0">
                <a:solidFill>
                  <a:schemeClr val="lt1"/>
                </a:solidFill>
                <a:latin typeface="Arial" charset="0"/>
                <a:ea typeface="Arial" charset="0"/>
                <a:cs typeface="Arial" charset="0"/>
                <a:sym typeface="Cabin"/>
              </a:rPr>
              <a:t>El </a:t>
            </a:r>
            <a:r>
              <a:rPr lang="es-ES" sz="3600" u="none" strike="noStrike" cap="none" dirty="0" smtClean="0">
                <a:solidFill>
                  <a:srgbClr val="FF00FF"/>
                </a:solidFill>
                <a:latin typeface="Arial" charset="0"/>
                <a:ea typeface="Arial" charset="0"/>
                <a:cs typeface="Arial" charset="0"/>
                <a:sym typeface="Cabin"/>
              </a:rPr>
              <a:t>bloque (cuerpo)</a:t>
            </a:r>
            <a:r>
              <a:rPr lang="es-ES" sz="3600" u="none" strike="noStrike" cap="none" dirty="0" smtClean="0">
                <a:solidFill>
                  <a:schemeClr val="lt1"/>
                </a:solidFill>
                <a:latin typeface="Arial" charset="0"/>
                <a:ea typeface="Arial" charset="0"/>
                <a:cs typeface="Arial" charset="0"/>
                <a:sym typeface="Cabin"/>
              </a:rPr>
              <a:t> del código se ejecuta una vez para cada valor </a:t>
            </a:r>
            <a:r>
              <a:rPr lang="es-ES" sz="3600" u="none" strike="noStrike" cap="none" dirty="0" smtClean="0">
                <a:solidFill>
                  <a:srgbClr val="FFFF00"/>
                </a:solidFill>
                <a:latin typeface="Arial" charset="0"/>
                <a:ea typeface="Arial" charset="0"/>
                <a:cs typeface="Arial" charset="0"/>
                <a:sym typeface="Cabin"/>
              </a:rPr>
              <a:t>in</a:t>
            </a:r>
            <a:r>
              <a:rPr lang="es-ES" sz="3600" u="none" strike="noStrike" cap="none" dirty="0" smtClean="0">
                <a:solidFill>
                  <a:schemeClr val="lt1"/>
                </a:solidFill>
                <a:latin typeface="Arial" charset="0"/>
                <a:ea typeface="Arial" charset="0"/>
                <a:cs typeface="Arial" charset="0"/>
                <a:sym typeface="Cabin"/>
              </a:rPr>
              <a:t> de la </a:t>
            </a:r>
            <a:r>
              <a:rPr lang="es-ES" sz="3600" u="none" strike="noStrike" cap="none" dirty="0" smtClean="0">
                <a:solidFill>
                  <a:srgbClr val="FF7F00"/>
                </a:solidFill>
                <a:latin typeface="Arial" charset="0"/>
                <a:ea typeface="Arial" charset="0"/>
                <a:cs typeface="Arial" charset="0"/>
                <a:sym typeface="Cabin"/>
              </a:rPr>
              <a:t>secuencia</a:t>
            </a:r>
          </a:p>
          <a:p>
            <a:pPr marL="495300" marR="0" lvl="0" indent="-332994" algn="l" rtl="0">
              <a:lnSpc>
                <a:spcPct val="100000"/>
              </a:lnSpc>
              <a:spcBef>
                <a:spcPts val="3500"/>
              </a:spcBef>
              <a:spcAft>
                <a:spcPts val="0"/>
              </a:spcAft>
              <a:buClr>
                <a:schemeClr val="lt1"/>
              </a:buClr>
              <a:buSzPct val="100000"/>
              <a:buFont typeface="Cabin"/>
              <a:buChar char="•"/>
            </a:pPr>
            <a:r>
              <a:rPr lang="es-ES" sz="3600" u="none" strike="noStrike" cap="none" dirty="0" smtClean="0">
                <a:solidFill>
                  <a:schemeClr val="lt1"/>
                </a:solidFill>
                <a:latin typeface="Arial" charset="0"/>
                <a:ea typeface="Arial" charset="0"/>
                <a:cs typeface="Arial" charset="0"/>
                <a:sym typeface="Cabin"/>
              </a:rPr>
              <a:t>La </a:t>
            </a:r>
            <a:r>
              <a:rPr lang="es-ES" sz="3600" u="none" strike="noStrike" cap="none" dirty="0" smtClean="0">
                <a:solidFill>
                  <a:srgbClr val="00FF00"/>
                </a:solidFill>
                <a:latin typeface="Arial" charset="0"/>
                <a:ea typeface="Arial" charset="0"/>
                <a:cs typeface="Arial" charset="0"/>
                <a:sym typeface="Cabin"/>
              </a:rPr>
              <a:t>variable de iteración </a:t>
            </a:r>
            <a:r>
              <a:rPr lang="es-ES" sz="3600" u="none" strike="noStrike" cap="none" dirty="0" smtClean="0">
                <a:solidFill>
                  <a:schemeClr val="lt1"/>
                </a:solidFill>
                <a:latin typeface="Arial" charset="0"/>
                <a:ea typeface="Arial" charset="0"/>
                <a:cs typeface="Arial" charset="0"/>
                <a:sym typeface="Cabin"/>
              </a:rPr>
              <a:t>avanza a través de todos los valores </a:t>
            </a:r>
            <a:r>
              <a:rPr lang="es-ES" sz="3600" u="none" strike="noStrike" cap="none" dirty="0" smtClean="0">
                <a:solidFill>
                  <a:srgbClr val="FFFF00"/>
                </a:solidFill>
                <a:latin typeface="Arial" charset="0"/>
                <a:ea typeface="Arial" charset="0"/>
                <a:cs typeface="Arial" charset="0"/>
                <a:sym typeface="Cabin"/>
              </a:rPr>
              <a:t>in</a:t>
            </a:r>
            <a:r>
              <a:rPr lang="es-ES" sz="3600" u="none" strike="noStrike" cap="none" dirty="0" smtClean="0">
                <a:solidFill>
                  <a:schemeClr val="lt1"/>
                </a:solidFill>
                <a:latin typeface="Arial" charset="0"/>
                <a:ea typeface="Arial" charset="0"/>
                <a:cs typeface="Arial" charset="0"/>
                <a:sym typeface="Cabin"/>
              </a:rPr>
              <a:t> de la </a:t>
            </a:r>
            <a:r>
              <a:rPr lang="es-ES" sz="3600" u="none" strike="noStrike" cap="none" dirty="0" smtClean="0">
                <a:solidFill>
                  <a:srgbClr val="FF7F00"/>
                </a:solidFill>
                <a:latin typeface="Arial" charset="0"/>
                <a:ea typeface="Arial" charset="0"/>
                <a:cs typeface="Arial" charset="0"/>
                <a:sym typeface="Cabin"/>
              </a:rPr>
              <a:t>secuencia</a:t>
            </a:r>
            <a:endParaRPr lang="es-ES" sz="3600" u="none" strike="noStrike" cap="none" dirty="0">
              <a:solidFill>
                <a:srgbClr val="FF7F00"/>
              </a:solidFill>
              <a:latin typeface="Arial" charset="0"/>
              <a:ea typeface="Arial" charset="0"/>
              <a:cs typeface="Arial" charset="0"/>
              <a:sym typeface="Cabin"/>
            </a:endParaRPr>
          </a:p>
        </p:txBody>
      </p:sp>
      <p:sp>
        <p:nvSpPr>
          <p:cNvPr id="466" name="Shape 466"/>
          <p:cNvSpPr txBox="1"/>
          <p:nvPr/>
        </p:nvSpPr>
        <p:spPr>
          <a:xfrm>
            <a:off x="1026074" y="6221571"/>
            <a:ext cx="65373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i</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[5, 4, 3, 2, 1] </a:t>
            </a:r>
            <a:r>
              <a:rPr lang="en-US" sz="3000" b="1" dirty="0">
                <a:solidFill>
                  <a:schemeClr val="lt1"/>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smtClean="0">
                <a:solidFill>
                  <a:srgbClr val="00FF00"/>
                </a:solidFill>
                <a:latin typeface="Courier New"/>
                <a:ea typeface="Courier New"/>
                <a:cs typeface="Courier New"/>
                <a:sym typeface="Courier New"/>
              </a:rPr>
              <a:t>i</a:t>
            </a:r>
            <a:r>
              <a:rPr lang="en-US" sz="3000" b="1" i="0" u="none" strike="noStrike" cap="none" dirty="0" smtClean="0">
                <a:solidFill>
                  <a:schemeClr val="bg1"/>
                </a:solidFill>
                <a:latin typeface="Courier New"/>
                <a:ea typeface="Courier New"/>
                <a:cs typeface="Courier New"/>
                <a:sym typeface="Courier New"/>
              </a:rPr>
              <a:t>)</a:t>
            </a:r>
            <a:endParaRPr lang="en-US" sz="3000" b="1" i="0" u="none" strike="noStrike" cap="none" dirty="0">
              <a:solidFill>
                <a:schemeClr val="bg1"/>
              </a:solidFill>
              <a:latin typeface="Courier New"/>
              <a:ea typeface="Courier New"/>
              <a:cs typeface="Courier New"/>
              <a:sym typeface="Courier New"/>
            </a:endParaRPr>
          </a:p>
        </p:txBody>
      </p:sp>
      <p:cxnSp>
        <p:nvCxnSpPr>
          <p:cNvPr id="467" name="Shape 467"/>
          <p:cNvCxnSpPr/>
          <p:nvPr/>
        </p:nvCxnSpPr>
        <p:spPr>
          <a:xfrm>
            <a:off x="4527230" y="2397125"/>
            <a:ext cx="396900" cy="3299"/>
          </a:xfrm>
          <a:prstGeom prst="straightConnector1">
            <a:avLst/>
          </a:prstGeom>
          <a:noFill/>
          <a:ln w="76200" cap="rnd" cmpd="sng">
            <a:solidFill>
              <a:srgbClr val="00FFFF"/>
            </a:solidFill>
            <a:prstDash val="solid"/>
            <a:miter/>
            <a:headEnd type="none" w="med" len="med"/>
            <a:tailEnd type="triangle" w="med" len="med"/>
          </a:ln>
        </p:spPr>
      </p:cxnSp>
    </p:spTree>
    <p:extLst>
      <p:ext uri="{BB962C8B-B14F-4D97-AF65-F5344CB8AC3E}">
        <p14:creationId xmlns:p14="http://schemas.microsoft.com/office/powerpoint/2010/main" val="2070487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cxnSp>
        <p:nvCxnSpPr>
          <p:cNvPr id="472" name="Shape 472"/>
          <p:cNvCxnSpPr/>
          <p:nvPr/>
        </p:nvCxnSpPr>
        <p:spPr>
          <a:xfrm rot="10800000">
            <a:off x="332979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73" name="Shape 473"/>
          <p:cNvSpPr/>
          <p:nvPr/>
        </p:nvSpPr>
        <p:spPr>
          <a:xfrm>
            <a:off x="191386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smtClean="0">
                <a:solidFill>
                  <a:srgbClr val="FF9900"/>
                </a:solidFill>
                <a:latin typeface="Arial" charset="0"/>
                <a:ea typeface="Arial" charset="0"/>
                <a:cs typeface="Arial" charset="0"/>
                <a:sym typeface="Cabin"/>
              </a:rPr>
              <a:t>¿</a:t>
            </a:r>
            <a:r>
              <a:rPr lang="es-ES" sz="3000" u="none" strike="noStrike" cap="none" dirty="0" err="1" smtClean="0">
                <a:solidFill>
                  <a:srgbClr val="FF9900"/>
                </a:solidFill>
                <a:latin typeface="Arial" charset="0"/>
                <a:ea typeface="Arial" charset="0"/>
                <a:cs typeface="Arial" charset="0"/>
                <a:sym typeface="Cabin"/>
              </a:rPr>
              <a:t>Termi</a:t>
            </a:r>
            <a:r>
              <a:rPr lang="es-ES" sz="3000" u="none" strike="noStrike" cap="none" dirty="0" smtClean="0">
                <a:solidFill>
                  <a:srgbClr val="FF9900"/>
                </a:solidFill>
                <a:latin typeface="Arial" charset="0"/>
                <a:ea typeface="Arial" charset="0"/>
                <a:cs typeface="Arial" charset="0"/>
                <a:sym typeface="Cabin"/>
              </a:rPr>
              <a:t>-nado?</a:t>
            </a:r>
            <a:endParaRPr lang="es-ES" sz="3000" u="none" strike="noStrike" cap="none" dirty="0">
              <a:solidFill>
                <a:srgbClr val="FF9900"/>
              </a:solidFill>
              <a:latin typeface="Arial" charset="0"/>
              <a:ea typeface="Arial" charset="0"/>
              <a:cs typeface="Arial" charset="0"/>
              <a:sym typeface="Cabin"/>
            </a:endParaRPr>
          </a:p>
        </p:txBody>
      </p:sp>
      <p:cxnSp>
        <p:nvCxnSpPr>
          <p:cNvPr id="474" name="Shape 474"/>
          <p:cNvCxnSpPr/>
          <p:nvPr/>
        </p:nvCxnSpPr>
        <p:spPr>
          <a:xfrm rot="10800000">
            <a:off x="334897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75" name="Shape 475"/>
          <p:cNvCxnSpPr/>
          <p:nvPr/>
        </p:nvCxnSpPr>
        <p:spPr>
          <a:xfrm rot="10800000" flipH="1">
            <a:off x="6735097" y="27877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76" name="Shape 476"/>
          <p:cNvCxnSpPr>
            <a:stCxn id="477" idx="2"/>
          </p:cNvCxnSpPr>
          <p:nvPr/>
        </p:nvCxnSpPr>
        <p:spPr>
          <a:xfrm flipH="1">
            <a:off x="6731809" y="41275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78" name="Shape 478"/>
          <p:cNvCxnSpPr/>
          <p:nvPr/>
        </p:nvCxnSpPr>
        <p:spPr>
          <a:xfrm>
            <a:off x="3356897" y="4513212"/>
            <a:ext cx="3395100" cy="29400"/>
          </a:xfrm>
          <a:prstGeom prst="straightConnector1">
            <a:avLst/>
          </a:prstGeom>
          <a:noFill/>
          <a:ln w="76200" cap="rnd" cmpd="sng">
            <a:solidFill>
              <a:srgbClr val="00FFFF"/>
            </a:solidFill>
            <a:prstDash val="solid"/>
            <a:miter/>
            <a:headEnd type="none" w="med" len="med"/>
            <a:tailEnd type="none" w="med" len="med"/>
          </a:ln>
        </p:spPr>
      </p:cxnSp>
      <p:cxnSp>
        <p:nvCxnSpPr>
          <p:cNvPr id="479" name="Shape 479"/>
          <p:cNvCxnSpPr/>
          <p:nvPr/>
        </p:nvCxnSpPr>
        <p:spPr>
          <a:xfrm flipH="1">
            <a:off x="155823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80" name="Shape 480"/>
          <p:cNvCxnSpPr/>
          <p:nvPr/>
        </p:nvCxnSpPr>
        <p:spPr>
          <a:xfrm rot="10800000" flipH="1">
            <a:off x="334419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81" name="Shape 481"/>
          <p:cNvCxnSpPr/>
          <p:nvPr/>
        </p:nvCxnSpPr>
        <p:spPr>
          <a:xfrm rot="10800000">
            <a:off x="158829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82" name="Shape 482"/>
          <p:cNvCxnSpPr/>
          <p:nvPr/>
        </p:nvCxnSpPr>
        <p:spPr>
          <a:xfrm>
            <a:off x="1588421" y="5256212"/>
            <a:ext cx="1752600" cy="0"/>
          </a:xfrm>
          <a:prstGeom prst="straightConnector1">
            <a:avLst/>
          </a:prstGeom>
          <a:noFill/>
          <a:ln w="76200" cap="rnd" cmpd="sng">
            <a:solidFill>
              <a:srgbClr val="00FFFF"/>
            </a:solidFill>
            <a:prstDash val="solid"/>
            <a:miter/>
            <a:headEnd type="none" w="med" len="med"/>
            <a:tailEnd type="none" w="med" len="med"/>
          </a:ln>
        </p:spPr>
      </p:cxnSp>
      <p:sp>
        <p:nvSpPr>
          <p:cNvPr id="483" name="Shape 483"/>
          <p:cNvSpPr txBox="1"/>
          <p:nvPr/>
        </p:nvSpPr>
        <p:spPr>
          <a:xfrm>
            <a:off x="1032797" y="1638300"/>
            <a:ext cx="93831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Sí</a:t>
            </a:r>
            <a:endParaRPr lang="es-ES" sz="3600" u="none" strike="noStrike" cap="none" dirty="0">
              <a:solidFill>
                <a:schemeClr val="lt1"/>
              </a:solidFill>
              <a:latin typeface="Arial" charset="0"/>
              <a:ea typeface="Arial" charset="0"/>
              <a:cs typeface="Arial" charset="0"/>
              <a:sym typeface="Cabin"/>
            </a:endParaRPr>
          </a:p>
        </p:txBody>
      </p:sp>
      <p:sp>
        <p:nvSpPr>
          <p:cNvPr id="477" name="Shape 477"/>
          <p:cNvSpPr txBox="1"/>
          <p:nvPr/>
        </p:nvSpPr>
        <p:spPr>
          <a:xfrm>
            <a:off x="5279360" y="33782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u="none" strike="noStrike" cap="none" dirty="0" smtClean="0">
                <a:solidFill>
                  <a:schemeClr val="lt1"/>
                </a:solidFill>
                <a:latin typeface="Arial" charset="0"/>
                <a:ea typeface="Arial" charset="0"/>
                <a:cs typeface="Arial" charset="0"/>
                <a:sym typeface="Cabin"/>
              </a:rPr>
              <a:t>imprimir(</a:t>
            </a:r>
            <a:r>
              <a:rPr lang="es-ES" sz="3500" u="none" strike="noStrike" cap="none" dirty="0" smtClean="0">
                <a:solidFill>
                  <a:srgbClr val="00FF00"/>
                </a:solidFill>
                <a:latin typeface="Arial" charset="0"/>
                <a:ea typeface="Arial" charset="0"/>
                <a:cs typeface="Arial" charset="0"/>
                <a:sym typeface="Cabin"/>
              </a:rPr>
              <a:t>i</a:t>
            </a:r>
            <a:r>
              <a:rPr lang="es-ES" sz="3500" u="none" strike="noStrike" cap="none" dirty="0" smtClean="0">
                <a:solidFill>
                  <a:schemeClr val="bg1"/>
                </a:solidFill>
                <a:latin typeface="Arial" charset="0"/>
                <a:ea typeface="Arial" charset="0"/>
                <a:cs typeface="Arial" charset="0"/>
                <a:sym typeface="Cabin"/>
              </a:rPr>
              <a:t>)</a:t>
            </a:r>
            <a:endParaRPr lang="es-ES" sz="3500" u="none" strike="noStrike" cap="none" dirty="0">
              <a:solidFill>
                <a:schemeClr val="bg1"/>
              </a:solidFill>
              <a:latin typeface="Arial" charset="0"/>
              <a:ea typeface="Arial" charset="0"/>
              <a:cs typeface="Arial" charset="0"/>
              <a:sym typeface="Cabin"/>
            </a:endParaRPr>
          </a:p>
        </p:txBody>
      </p:sp>
      <p:sp>
        <p:nvSpPr>
          <p:cNvPr id="484" name="Shape 484"/>
          <p:cNvSpPr txBox="1"/>
          <p:nvPr/>
        </p:nvSpPr>
        <p:spPr>
          <a:xfrm>
            <a:off x="4289460" y="14717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No</a:t>
            </a:r>
            <a:endParaRPr lang="es-ES" sz="3600" u="none" strike="noStrike" cap="none" dirty="0">
              <a:solidFill>
                <a:schemeClr val="lt1"/>
              </a:solidFill>
              <a:latin typeface="Arial" charset="0"/>
              <a:ea typeface="Arial" charset="0"/>
              <a:cs typeface="Arial" charset="0"/>
              <a:sym typeface="Cabin"/>
            </a:endParaRPr>
          </a:p>
        </p:txBody>
      </p:sp>
      <p:sp>
        <p:nvSpPr>
          <p:cNvPr id="485" name="Shape 485"/>
          <p:cNvSpPr txBox="1"/>
          <p:nvPr/>
        </p:nvSpPr>
        <p:spPr>
          <a:xfrm>
            <a:off x="5279360"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500" u="none" strike="noStrike" cap="none" dirty="0" smtClean="0">
                <a:solidFill>
                  <a:srgbClr val="FF9900"/>
                </a:solidFill>
                <a:latin typeface="Arial" charset="0"/>
                <a:ea typeface="Arial" charset="0"/>
                <a:cs typeface="Arial" charset="0"/>
                <a:sym typeface="Cabin"/>
              </a:rPr>
              <a:t>Avanzar </a:t>
            </a:r>
            <a:r>
              <a:rPr lang="es-ES" sz="3500" u="none" strike="noStrike" cap="none" dirty="0" smtClean="0">
                <a:solidFill>
                  <a:srgbClr val="00FF00"/>
                </a:solidFill>
                <a:latin typeface="Arial" charset="0"/>
                <a:ea typeface="Arial" charset="0"/>
                <a:cs typeface="Arial" charset="0"/>
                <a:sym typeface="Cabin"/>
              </a:rPr>
              <a:t>i</a:t>
            </a:r>
            <a:endParaRPr lang="es-ES" sz="3500" u="none" strike="noStrike" cap="none" dirty="0">
              <a:solidFill>
                <a:srgbClr val="FF9900"/>
              </a:solidFill>
              <a:latin typeface="Arial" charset="0"/>
              <a:ea typeface="Arial" charset="0"/>
              <a:cs typeface="Arial" charset="0"/>
              <a:sym typeface="Cabin"/>
            </a:endParaRPr>
          </a:p>
        </p:txBody>
      </p:sp>
      <p:grpSp>
        <p:nvGrpSpPr>
          <p:cNvPr id="4" name="Group 3"/>
          <p:cNvGrpSpPr/>
          <p:nvPr/>
        </p:nvGrpSpPr>
        <p:grpSpPr>
          <a:xfrm>
            <a:off x="11703050" y="1021133"/>
            <a:ext cx="2984500" cy="7472362"/>
            <a:chOff x="11703050" y="381000"/>
            <a:chExt cx="2984500" cy="8278812"/>
          </a:xfrm>
        </p:grpSpPr>
        <p:cxnSp>
          <p:nvCxnSpPr>
            <p:cNvPr id="486" name="Shape 486"/>
            <p:cNvCxnSpPr/>
            <p:nvPr/>
          </p:nvCxnSpPr>
          <p:spPr>
            <a:xfrm rot="10800000" flipH="1">
              <a:off x="13185775" y="915987"/>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87" name="Shape 487"/>
            <p:cNvSpPr txBox="1"/>
            <p:nvPr/>
          </p:nvSpPr>
          <p:spPr>
            <a:xfrm>
              <a:off x="11703050" y="12319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a:t>
              </a:r>
              <a:r>
                <a:rPr lang="en-US" sz="3200" u="none" strike="noStrike" cap="none" dirty="0" smtClean="0">
                  <a:solidFill>
                    <a:srgbClr val="00FF00"/>
                  </a:solidFill>
                  <a:latin typeface="Arial" charset="0"/>
                  <a:ea typeface="Arial" charset="0"/>
                  <a:cs typeface="Arial" charset="0"/>
                  <a:sym typeface="Cabin"/>
                </a:rPr>
                <a:t>i</a:t>
              </a:r>
              <a:r>
                <a:rPr lang="en-US" sz="3200" u="none" strike="noStrike" cap="none" dirty="0" smtClean="0">
                  <a:solidFill>
                    <a:schemeClr val="bg1"/>
                  </a:solidFill>
                  <a:latin typeface="Arial" charset="0"/>
                  <a:ea typeface="Arial" charset="0"/>
                  <a:cs typeface="Arial" charset="0"/>
                  <a:sym typeface="Cabin"/>
                </a:rPr>
                <a:t>)</a:t>
              </a:r>
              <a:endParaRPr lang="en-US" sz="3200" u="none" strike="noStrike" cap="none" dirty="0">
                <a:solidFill>
                  <a:schemeClr val="bg1"/>
                </a:solidFill>
                <a:latin typeface="Arial" charset="0"/>
                <a:ea typeface="Arial" charset="0"/>
                <a:cs typeface="Arial" charset="0"/>
                <a:sym typeface="Cabin"/>
              </a:endParaRPr>
            </a:p>
          </p:txBody>
        </p:sp>
        <p:sp>
          <p:nvSpPr>
            <p:cNvPr id="488" name="Shape 488"/>
            <p:cNvSpPr txBox="1"/>
            <p:nvPr/>
          </p:nvSpPr>
          <p:spPr>
            <a:xfrm>
              <a:off x="11703050" y="381000"/>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5</a:t>
              </a:r>
            </a:p>
          </p:txBody>
        </p:sp>
        <p:cxnSp>
          <p:nvCxnSpPr>
            <p:cNvPr id="489" name="Shape 489"/>
            <p:cNvCxnSpPr/>
            <p:nvPr/>
          </p:nvCxnSpPr>
          <p:spPr>
            <a:xfrm rot="10800000" flipH="1">
              <a:off x="13181012" y="1825625"/>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0" name="Shape 490"/>
            <p:cNvCxnSpPr/>
            <p:nvPr/>
          </p:nvCxnSpPr>
          <p:spPr>
            <a:xfrm rot="10800000" flipH="1">
              <a:off x="13181012" y="2630486"/>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1" name="Shape 491"/>
            <p:cNvSpPr txBox="1"/>
            <p:nvPr/>
          </p:nvSpPr>
          <p:spPr>
            <a:xfrm>
              <a:off x="11703050" y="29464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a:t>
              </a:r>
              <a:r>
                <a:rPr lang="en-US" sz="3200" u="none" strike="noStrike" cap="none" dirty="0" smtClean="0">
                  <a:solidFill>
                    <a:srgbClr val="00FF00"/>
                  </a:solidFill>
                  <a:latin typeface="Arial" charset="0"/>
                  <a:ea typeface="Arial" charset="0"/>
                  <a:cs typeface="Arial" charset="0"/>
                  <a:sym typeface="Cabin"/>
                </a:rPr>
                <a:t>i</a:t>
              </a:r>
              <a:r>
                <a:rPr lang="en-US" sz="3200" u="none" strike="noStrike" cap="none" dirty="0" smtClean="0">
                  <a:solidFill>
                    <a:schemeClr val="bg1"/>
                  </a:solidFill>
                  <a:latin typeface="Arial" charset="0"/>
                  <a:ea typeface="Arial" charset="0"/>
                  <a:cs typeface="Arial" charset="0"/>
                  <a:sym typeface="Cabin"/>
                </a:rPr>
                <a:t>)</a:t>
              </a:r>
              <a:endParaRPr lang="en-US" sz="3200" u="none" strike="noStrike" cap="none" dirty="0">
                <a:solidFill>
                  <a:srgbClr val="00FF00"/>
                </a:solidFill>
                <a:latin typeface="Arial" charset="0"/>
                <a:ea typeface="Arial" charset="0"/>
                <a:cs typeface="Arial" charset="0"/>
                <a:sym typeface="Cabin"/>
              </a:endParaRPr>
            </a:p>
          </p:txBody>
        </p:sp>
        <p:sp>
          <p:nvSpPr>
            <p:cNvPr id="492" name="Shape 492"/>
            <p:cNvSpPr txBox="1"/>
            <p:nvPr/>
          </p:nvSpPr>
          <p:spPr>
            <a:xfrm>
              <a:off x="11703050" y="2093911"/>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4</a:t>
              </a:r>
            </a:p>
          </p:txBody>
        </p:sp>
        <p:cxnSp>
          <p:nvCxnSpPr>
            <p:cNvPr id="493" name="Shape 493"/>
            <p:cNvCxnSpPr/>
            <p:nvPr/>
          </p:nvCxnSpPr>
          <p:spPr>
            <a:xfrm rot="10800000" flipH="1">
              <a:off x="13181012" y="3459162"/>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4" name="Shape 494"/>
            <p:cNvCxnSpPr/>
            <p:nvPr/>
          </p:nvCxnSpPr>
          <p:spPr>
            <a:xfrm rot="10800000" flipH="1">
              <a:off x="13181012" y="4310062"/>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5" name="Shape 495"/>
            <p:cNvSpPr txBox="1"/>
            <p:nvPr/>
          </p:nvSpPr>
          <p:spPr>
            <a:xfrm>
              <a:off x="11703050" y="4625975"/>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a:t>
              </a:r>
              <a:r>
                <a:rPr lang="en-US" sz="3200" u="none" strike="noStrike" cap="none" dirty="0" smtClean="0">
                  <a:solidFill>
                    <a:srgbClr val="00FF00"/>
                  </a:solidFill>
                  <a:latin typeface="Arial" charset="0"/>
                  <a:ea typeface="Arial" charset="0"/>
                  <a:cs typeface="Arial" charset="0"/>
                  <a:sym typeface="Cabin"/>
                </a:rPr>
                <a:t>i</a:t>
              </a:r>
              <a:r>
                <a:rPr lang="en-US" sz="3200" u="none" strike="noStrike" cap="none" dirty="0" smtClean="0">
                  <a:solidFill>
                    <a:schemeClr val="bg1"/>
                  </a:solidFill>
                  <a:latin typeface="Arial" charset="0"/>
                  <a:ea typeface="Arial" charset="0"/>
                  <a:cs typeface="Arial" charset="0"/>
                  <a:sym typeface="Cabin"/>
                </a:rPr>
                <a:t>)</a:t>
              </a:r>
              <a:endParaRPr lang="en-US" sz="3200" u="none" strike="noStrike" cap="none" dirty="0">
                <a:solidFill>
                  <a:schemeClr val="bg1"/>
                </a:solidFill>
                <a:latin typeface="Arial" charset="0"/>
                <a:ea typeface="Arial" charset="0"/>
                <a:cs typeface="Arial" charset="0"/>
                <a:sym typeface="Cabin"/>
              </a:endParaRPr>
            </a:p>
          </p:txBody>
        </p:sp>
        <p:sp>
          <p:nvSpPr>
            <p:cNvPr id="496" name="Shape 496"/>
            <p:cNvSpPr txBox="1"/>
            <p:nvPr/>
          </p:nvSpPr>
          <p:spPr>
            <a:xfrm>
              <a:off x="11703050" y="3773487"/>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3</a:t>
              </a:r>
            </a:p>
          </p:txBody>
        </p:sp>
        <p:cxnSp>
          <p:nvCxnSpPr>
            <p:cNvPr id="497" name="Shape 497"/>
            <p:cNvCxnSpPr/>
            <p:nvPr/>
          </p:nvCxnSpPr>
          <p:spPr>
            <a:xfrm rot="10800000" flipH="1">
              <a:off x="13181012" y="5208587"/>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8" name="Shape 498"/>
            <p:cNvCxnSpPr/>
            <p:nvPr/>
          </p:nvCxnSpPr>
          <p:spPr>
            <a:xfrm rot="10800000" flipH="1">
              <a:off x="13181012" y="6107111"/>
              <a:ext cx="12699" cy="306386"/>
            </a:xfrm>
            <a:prstGeom prst="straightConnector1">
              <a:avLst/>
            </a:prstGeom>
            <a:noFill/>
            <a:ln w="50800" cap="rnd" cmpd="sng">
              <a:solidFill>
                <a:srgbClr val="1155CC"/>
              </a:solidFill>
              <a:prstDash val="solid"/>
              <a:miter/>
              <a:headEnd type="stealth" w="med" len="med"/>
              <a:tailEnd type="none" w="med" len="med"/>
            </a:ln>
          </p:spPr>
        </p:cxnSp>
        <p:sp>
          <p:nvSpPr>
            <p:cNvPr id="499" name="Shape 499"/>
            <p:cNvSpPr txBox="1"/>
            <p:nvPr/>
          </p:nvSpPr>
          <p:spPr>
            <a:xfrm>
              <a:off x="11703050" y="6421437"/>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a:t>
              </a:r>
              <a:r>
                <a:rPr lang="en-US" sz="3200" dirty="0" smtClean="0">
                  <a:solidFill>
                    <a:schemeClr val="bg1"/>
                  </a:solidFill>
                  <a:latin typeface="Arial" charset="0"/>
                  <a:ea typeface="Arial" charset="0"/>
                  <a:cs typeface="Arial" charset="0"/>
                  <a:sym typeface="Cabin"/>
                </a:rPr>
                <a:t>(</a:t>
              </a:r>
              <a:r>
                <a:rPr lang="en-US" sz="3200" u="none" strike="noStrike" cap="none" dirty="0" smtClean="0">
                  <a:solidFill>
                    <a:srgbClr val="00FF00"/>
                  </a:solidFill>
                  <a:latin typeface="Arial" charset="0"/>
                  <a:ea typeface="Arial" charset="0"/>
                  <a:cs typeface="Arial" charset="0"/>
                  <a:sym typeface="Cabin"/>
                </a:rPr>
                <a:t>i</a:t>
              </a:r>
              <a:r>
                <a:rPr lang="en-US" sz="3200" u="none" strike="noStrike" cap="none" dirty="0" smtClean="0">
                  <a:solidFill>
                    <a:schemeClr val="bg1"/>
                  </a:solidFill>
                  <a:latin typeface="Arial" charset="0"/>
                  <a:ea typeface="Arial" charset="0"/>
                  <a:cs typeface="Arial" charset="0"/>
                  <a:sym typeface="Cabin"/>
                </a:rPr>
                <a:t>)</a:t>
              </a:r>
              <a:endParaRPr lang="en-US" sz="3200" u="none" strike="noStrike" cap="none" dirty="0">
                <a:solidFill>
                  <a:schemeClr val="bg1"/>
                </a:solidFill>
                <a:latin typeface="Arial" charset="0"/>
                <a:ea typeface="Arial" charset="0"/>
                <a:cs typeface="Arial" charset="0"/>
                <a:sym typeface="Cabin"/>
              </a:endParaRPr>
            </a:p>
          </p:txBody>
        </p:sp>
        <p:sp>
          <p:nvSpPr>
            <p:cNvPr id="500" name="Shape 500"/>
            <p:cNvSpPr txBox="1"/>
            <p:nvPr/>
          </p:nvSpPr>
          <p:spPr>
            <a:xfrm>
              <a:off x="11703050" y="5570537"/>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2</a:t>
              </a:r>
            </a:p>
          </p:txBody>
        </p:sp>
        <p:cxnSp>
          <p:nvCxnSpPr>
            <p:cNvPr id="501" name="Shape 501"/>
            <p:cNvCxnSpPr/>
            <p:nvPr/>
          </p:nvCxnSpPr>
          <p:spPr>
            <a:xfrm rot="10800000" flipH="1">
              <a:off x="13181012" y="6934200"/>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502" name="Shape 502"/>
            <p:cNvCxnSpPr/>
            <p:nvPr/>
          </p:nvCxnSpPr>
          <p:spPr>
            <a:xfrm rot="10800000" flipH="1">
              <a:off x="13181012" y="7808911"/>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503" name="Shape 503"/>
            <p:cNvSpPr txBox="1"/>
            <p:nvPr/>
          </p:nvSpPr>
          <p:spPr>
            <a:xfrm>
              <a:off x="11703050" y="8124825"/>
              <a:ext cx="2984500" cy="534987"/>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a:t>
              </a:r>
              <a:r>
                <a:rPr lang="en-US" sz="3200" u="none" strike="noStrike" cap="none" dirty="0" smtClean="0">
                  <a:solidFill>
                    <a:srgbClr val="00FF00"/>
                  </a:solidFill>
                  <a:latin typeface="Arial" charset="0"/>
                  <a:ea typeface="Arial" charset="0"/>
                  <a:cs typeface="Arial" charset="0"/>
                  <a:sym typeface="Cabin"/>
                </a:rPr>
                <a:t>i)</a:t>
              </a:r>
              <a:endParaRPr lang="en-US" sz="3200" u="none" strike="noStrike" cap="none" dirty="0">
                <a:solidFill>
                  <a:srgbClr val="00FF00"/>
                </a:solidFill>
                <a:latin typeface="Arial" charset="0"/>
                <a:ea typeface="Arial" charset="0"/>
                <a:cs typeface="Arial" charset="0"/>
                <a:sym typeface="Cabin"/>
              </a:endParaRPr>
            </a:p>
          </p:txBody>
        </p:sp>
        <p:sp>
          <p:nvSpPr>
            <p:cNvPr id="504" name="Shape 504"/>
            <p:cNvSpPr txBox="1"/>
            <p:nvPr/>
          </p:nvSpPr>
          <p:spPr>
            <a:xfrm>
              <a:off x="11703050" y="7272336"/>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1</a:t>
              </a:r>
            </a:p>
          </p:txBody>
        </p:sp>
      </p:grpSp>
      <p:sp>
        <p:nvSpPr>
          <p:cNvPr id="505" name="Shape 505"/>
          <p:cNvSpPr txBox="1"/>
          <p:nvPr/>
        </p:nvSpPr>
        <p:spPr>
          <a:xfrm>
            <a:off x="4363235" y="6254750"/>
            <a:ext cx="62682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smtClean="0">
                <a:solidFill>
                  <a:srgbClr val="FFFF00"/>
                </a:solidFill>
                <a:latin typeface="Courier New"/>
                <a:ea typeface="Courier New"/>
                <a:cs typeface="Courier New"/>
                <a:sym typeface="Courier New"/>
              </a:rPr>
              <a:t>for</a:t>
            </a:r>
            <a:r>
              <a:rPr lang="en-US" sz="3000" b="1" i="0" u="none" strike="noStrike" cap="none" dirty="0" smtClean="0">
                <a:solidFill>
                  <a:schemeClr val="lt1"/>
                </a:solidFill>
                <a:latin typeface="Courier New"/>
                <a:ea typeface="Courier New"/>
                <a:cs typeface="Courier New"/>
                <a:sym typeface="Courier New"/>
              </a:rPr>
              <a:t> </a:t>
            </a:r>
            <a:r>
              <a:rPr lang="en-US" sz="3000" b="1" i="0" u="none" strike="noStrike" cap="none" dirty="0" smtClean="0">
                <a:solidFill>
                  <a:srgbClr val="00FF00"/>
                </a:solidFill>
                <a:latin typeface="Courier New"/>
                <a:ea typeface="Courier New"/>
                <a:cs typeface="Courier New"/>
                <a:sym typeface="Courier New"/>
              </a:rPr>
              <a:t>i</a:t>
            </a:r>
            <a:r>
              <a:rPr lang="en-US" sz="3000" b="1" i="0" u="none" strike="noStrike" cap="none" dirty="0" smtClean="0">
                <a:solidFill>
                  <a:schemeClr val="lt1"/>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in</a:t>
            </a:r>
            <a:r>
              <a:rPr lang="en-US" sz="3000" b="1" i="0" u="none" strike="noStrike" cap="none" dirty="0" smtClean="0">
                <a:solidFill>
                  <a:schemeClr val="lt1"/>
                </a:solidFill>
                <a:latin typeface="Courier New"/>
                <a:ea typeface="Courier New"/>
                <a:cs typeface="Courier New"/>
                <a:sym typeface="Courier New"/>
              </a:rPr>
              <a:t> </a:t>
            </a:r>
            <a:r>
              <a:rPr lang="en-US" sz="3000" b="1" i="0" u="none" strike="noStrike" cap="none" dirty="0" smtClean="0">
                <a:solidFill>
                  <a:srgbClr val="FF7F00"/>
                </a:solidFill>
                <a:latin typeface="Courier New"/>
                <a:ea typeface="Courier New"/>
                <a:cs typeface="Courier New"/>
                <a:sym typeface="Courier New"/>
              </a:rPr>
              <a:t>[5, 4, 3, 2, 1]</a:t>
            </a:r>
            <a:r>
              <a:rPr lang="en-US" sz="3000" b="1" i="0" u="none" strike="noStrike" cap="none" dirty="0" smtClean="0">
                <a:solidFill>
                  <a:srgbClr val="00FF00"/>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dirty="0" smtClean="0">
                <a:solidFill>
                  <a:schemeClr val="lt1"/>
                </a:solidFill>
                <a:latin typeface="Courier New"/>
                <a:ea typeface="Courier New"/>
                <a:cs typeface="Courier New"/>
                <a:sym typeface="Courier New"/>
              </a:rPr>
              <a:t>(</a:t>
            </a:r>
            <a:r>
              <a:rPr lang="en-US" sz="3000" b="1" i="0" u="none" strike="noStrike" cap="none" dirty="0" smtClean="0">
                <a:solidFill>
                  <a:srgbClr val="00FF00"/>
                </a:solidFill>
                <a:latin typeface="Courier New"/>
                <a:ea typeface="Courier New"/>
                <a:cs typeface="Courier New"/>
                <a:sym typeface="Courier New"/>
              </a:rPr>
              <a:t>i</a:t>
            </a:r>
            <a:r>
              <a:rPr lang="en-US" sz="3000" b="1" i="0" u="none" strike="noStrike" cap="none" dirty="0" smtClean="0">
                <a:solidFill>
                  <a:schemeClr val="bg1"/>
                </a:solidFill>
                <a:latin typeface="Courier New"/>
                <a:ea typeface="Courier New"/>
                <a:cs typeface="Courier New"/>
                <a:sym typeface="Courier New"/>
              </a:rPr>
              <a:t>)</a:t>
            </a:r>
            <a:endParaRPr lang="en-US" sz="3000" b="1" i="0" u="none" strike="noStrike" cap="none" dirty="0">
              <a:solidFill>
                <a:schemeClr val="bg1"/>
              </a:solidFill>
              <a:latin typeface="Courier New"/>
              <a:ea typeface="Courier New"/>
              <a:cs typeface="Courier New"/>
              <a:sym typeface="Courier New"/>
            </a:endParaRPr>
          </a:p>
        </p:txBody>
      </p:sp>
      <p:cxnSp>
        <p:nvCxnSpPr>
          <p:cNvPr id="506" name="Shape 506"/>
          <p:cNvCxnSpPr>
            <a:endCxn id="485" idx="1"/>
          </p:cNvCxnSpPr>
          <p:nvPr/>
        </p:nvCxnSpPr>
        <p:spPr>
          <a:xfrm rot="10800000" flipH="1">
            <a:off x="4801460" y="2393999"/>
            <a:ext cx="477900" cy="3000"/>
          </a:xfrm>
          <a:prstGeom prst="straightConnector1">
            <a:avLst/>
          </a:prstGeom>
          <a:noFill/>
          <a:ln w="76200" cap="rnd" cmpd="sng">
            <a:solidFill>
              <a:srgbClr val="00FFFF"/>
            </a:solidFill>
            <a:prstDash val="solid"/>
            <a:miter/>
            <a:headEnd type="none" w="med" len="med"/>
            <a:tailEnd type="stealth" w="med" len="med"/>
          </a:ln>
        </p:spPr>
      </p:cxnSp>
    </p:spTree>
    <p:extLst>
      <p:ext uri="{BB962C8B-B14F-4D97-AF65-F5344CB8AC3E}">
        <p14:creationId xmlns:p14="http://schemas.microsoft.com/office/powerpoint/2010/main" val="1901233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032342" y="787883"/>
            <a:ext cx="10353806" cy="119881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200" b="1" u="none" strike="noStrike" cap="none" dirty="0" smtClean="0">
                <a:solidFill>
                  <a:srgbClr val="FFFF00"/>
                </a:solidFill>
                <a:latin typeface="Arial" charset="0"/>
                <a:ea typeface="Arial" charset="0"/>
                <a:cs typeface="Arial" charset="0"/>
                <a:sym typeface="Cabin"/>
              </a:rPr>
              <a:t>Pasos Repetidos</a:t>
            </a:r>
            <a:endParaRPr lang="es-AR" sz="7200" b="1" u="none" strike="noStrike" cap="none" dirty="0">
              <a:solidFill>
                <a:srgbClr val="FFFF00"/>
              </a:solidFill>
              <a:latin typeface="Arial" charset="0"/>
              <a:ea typeface="Arial" charset="0"/>
              <a:cs typeface="Arial" charset="0"/>
              <a:sym typeface="Cabin"/>
            </a:endParaRPr>
          </a:p>
        </p:txBody>
      </p:sp>
      <p:sp>
        <p:nvSpPr>
          <p:cNvPr id="213" name="Shape 213"/>
          <p:cNvSpPr txBox="1"/>
          <p:nvPr/>
        </p:nvSpPr>
        <p:spPr>
          <a:xfrm>
            <a:off x="7686665" y="2053376"/>
            <a:ext cx="4230904"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ES"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smtClean="0">
                <a:solidFill>
                  <a:srgbClr val="00FF00"/>
                </a:solidFill>
                <a:latin typeface="Courier New"/>
                <a:ea typeface="Courier New"/>
                <a:cs typeface="Courier New"/>
                <a:sym typeface="Courier New"/>
              </a:rPr>
              <a:t>n</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while</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n</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&gt;</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0</a:t>
            </a:r>
            <a:r>
              <a:rPr lang="es-ES" sz="3000" b="1" i="0" u="none" strike="noStrike" cap="none" dirty="0" smtClean="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chemeClr val="bg1"/>
                </a:solidFill>
                <a:latin typeface="Courier New"/>
                <a:ea typeface="Courier New"/>
                <a:cs typeface="Courier New"/>
                <a:sym typeface="Courier New"/>
              </a:rPr>
              <a:t>(</a:t>
            </a:r>
            <a:r>
              <a:rPr lang="es-ES" sz="3000" b="1" i="0" u="none" strike="noStrike" cap="none" dirty="0" smtClean="0">
                <a:solidFill>
                  <a:srgbClr val="00FF00"/>
                </a:solidFill>
                <a:latin typeface="Courier New"/>
                <a:ea typeface="Courier New"/>
                <a:cs typeface="Courier New"/>
                <a:sym typeface="Courier New"/>
              </a:rPr>
              <a:t>n</a:t>
            </a:r>
            <a:r>
              <a:rPr lang="es-ES"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n</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n</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 1</a:t>
            </a:r>
          </a:p>
          <a:p>
            <a:pPr lvl="0">
              <a:buClr>
                <a:srgbClr val="FFFF00"/>
              </a:buClr>
              <a:buSzPct val="25000"/>
            </a:pP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chemeClr val="bg1"/>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dirty="0" err="1" smtClean="0">
                <a:solidFill>
                  <a:srgbClr val="FF9900"/>
                </a:solidFill>
                <a:latin typeface="Courier New"/>
                <a:ea typeface="Courier New"/>
                <a:cs typeface="Courier New"/>
                <a:sym typeface="Courier New"/>
              </a:rPr>
              <a:t>Blastoff</a:t>
            </a:r>
            <a:r>
              <a:rPr lang="es-ES" sz="3000" b="1" i="0" u="none" strike="noStrike" cap="none" dirty="0" smtClean="0">
                <a:solidFill>
                  <a:srgbClr val="FF9900"/>
                </a:solidFill>
                <a:latin typeface="Courier New"/>
                <a:ea typeface="Courier New"/>
                <a:cs typeface="Courier New"/>
                <a:sym typeface="Courier New"/>
              </a:rPr>
              <a:t>'</a:t>
            </a:r>
            <a:r>
              <a:rPr lang="es-ES"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chemeClr val="bg1"/>
                </a:solidFill>
                <a:latin typeface="Courier New"/>
                <a:ea typeface="Courier New"/>
                <a:cs typeface="Courier New"/>
                <a:sym typeface="Courier New"/>
              </a:rPr>
              <a:t>(</a:t>
            </a:r>
            <a:r>
              <a:rPr lang="es-ES" sz="3000" b="1" i="0" u="none" strike="noStrike" cap="none" dirty="0" smtClean="0">
                <a:solidFill>
                  <a:srgbClr val="00FF00"/>
                </a:solidFill>
                <a:latin typeface="Courier New"/>
                <a:ea typeface="Courier New"/>
                <a:cs typeface="Courier New"/>
                <a:sym typeface="Courier New"/>
              </a:rPr>
              <a:t>n</a:t>
            </a:r>
            <a:r>
              <a:rPr lang="es-ES" sz="3000" b="1" i="0" u="none" strike="noStrike" cap="none" dirty="0" smtClean="0">
                <a:solidFill>
                  <a:schemeClr val="bg1"/>
                </a:solidFill>
                <a:latin typeface="Courier New"/>
                <a:ea typeface="Courier New"/>
                <a:cs typeface="Courier New"/>
                <a:sym typeface="Courier New"/>
              </a:rPr>
              <a:t>)</a:t>
            </a:r>
            <a:endParaRPr lang="es-ES" sz="3000" b="1" i="0" u="none" strike="noStrike" cap="none" dirty="0">
              <a:solidFill>
                <a:schemeClr val="bg1"/>
              </a:solidFill>
              <a:latin typeface="Courier New"/>
              <a:ea typeface="Courier New"/>
              <a:cs typeface="Courier New"/>
              <a:sym typeface="Courier New"/>
            </a:endParaRPr>
          </a:p>
        </p:txBody>
      </p:sp>
      <p:cxnSp>
        <p:nvCxnSpPr>
          <p:cNvPr id="214" name="Shape 214"/>
          <p:cNvCxnSpPr/>
          <p:nvPr/>
        </p:nvCxnSpPr>
        <p:spPr>
          <a:xfrm rot="10800000">
            <a:off x="2552692" y="200184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15" name="Shape 215"/>
          <p:cNvCxnSpPr/>
          <p:nvPr/>
        </p:nvCxnSpPr>
        <p:spPr>
          <a:xfrm flipH="1">
            <a:off x="11001376" y="3407469"/>
            <a:ext cx="1958974" cy="512762"/>
          </a:xfrm>
          <a:prstGeom prst="straightConnector1">
            <a:avLst/>
          </a:prstGeom>
          <a:noFill/>
          <a:ln w="50800" cap="rnd" cmpd="sng">
            <a:solidFill>
              <a:srgbClr val="FF7F00"/>
            </a:solidFill>
            <a:prstDash val="solid"/>
            <a:miter/>
            <a:headEnd type="stealth" w="med" len="med"/>
            <a:tailEnd type="none" w="med" len="med"/>
          </a:ln>
        </p:spPr>
      </p:cxnSp>
      <p:sp>
        <p:nvSpPr>
          <p:cNvPr id="216" name="Shape 216"/>
          <p:cNvSpPr/>
          <p:nvPr/>
        </p:nvSpPr>
        <p:spPr>
          <a:xfrm>
            <a:off x="1136643" y="256223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dirty="0">
                <a:solidFill>
                  <a:srgbClr val="00FF00"/>
                </a:solidFill>
                <a:latin typeface="Arial" charset="0"/>
                <a:ea typeface="Arial" charset="0"/>
                <a:cs typeface="Arial" charset="0"/>
                <a:sym typeface="Cabin"/>
              </a:rPr>
              <a:t>n &gt; 0 ?</a:t>
            </a:r>
          </a:p>
        </p:txBody>
      </p:sp>
      <p:cxnSp>
        <p:nvCxnSpPr>
          <p:cNvPr id="217" name="Shape 217"/>
          <p:cNvCxnSpPr/>
          <p:nvPr/>
        </p:nvCxnSpPr>
        <p:spPr>
          <a:xfrm rot="10800000" flipH="1">
            <a:off x="2551104" y="3832230"/>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18" name="Shape 218"/>
          <p:cNvCxnSpPr/>
          <p:nvPr/>
        </p:nvCxnSpPr>
        <p:spPr>
          <a:xfrm rot="10800000">
            <a:off x="3994142" y="319087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219" name="Shape 219"/>
          <p:cNvCxnSpPr/>
          <p:nvPr/>
        </p:nvCxnSpPr>
        <p:spPr>
          <a:xfrm rot="10800000" flipH="1">
            <a:off x="4738680" y="31908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0" name="Shape 220"/>
          <p:cNvCxnSpPr/>
          <p:nvPr/>
        </p:nvCxnSpPr>
        <p:spPr>
          <a:xfrm flipH="1">
            <a:off x="4738693" y="5889730"/>
            <a:ext cx="4799" cy="300000"/>
          </a:xfrm>
          <a:prstGeom prst="straightConnector1">
            <a:avLst/>
          </a:prstGeom>
          <a:noFill/>
          <a:ln w="76200" cap="rnd" cmpd="sng">
            <a:solidFill>
              <a:srgbClr val="00FFFF"/>
            </a:solidFill>
            <a:prstDash val="solid"/>
            <a:miter/>
            <a:headEnd type="none" w="med" len="med"/>
            <a:tailEnd type="none" w="med" len="med"/>
          </a:ln>
        </p:spPr>
      </p:cxnSp>
      <p:cxnSp>
        <p:nvCxnSpPr>
          <p:cNvPr id="221" name="Shape 221"/>
          <p:cNvCxnSpPr/>
          <p:nvPr/>
        </p:nvCxnSpPr>
        <p:spPr>
          <a:xfrm>
            <a:off x="2566979" y="619284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222" name="Shape 222"/>
          <p:cNvCxnSpPr/>
          <p:nvPr/>
        </p:nvCxnSpPr>
        <p:spPr>
          <a:xfrm flipH="1">
            <a:off x="781043" y="320675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23" name="Shape 223"/>
          <p:cNvCxnSpPr/>
          <p:nvPr/>
        </p:nvCxnSpPr>
        <p:spPr>
          <a:xfrm rot="10800000" flipH="1">
            <a:off x="2554279" y="65944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a:off x="777780" y="3254342"/>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p:nvPr/>
        </p:nvCxnSpPr>
        <p:spPr>
          <a:xfrm>
            <a:off x="798505" y="661194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226" name="Shape 226"/>
          <p:cNvCxnSpPr/>
          <p:nvPr/>
        </p:nvCxnSpPr>
        <p:spPr>
          <a:xfrm rot="10800000">
            <a:off x="11001376" y="4260056"/>
            <a:ext cx="2035175" cy="1101725"/>
          </a:xfrm>
          <a:prstGeom prst="straightConnector1">
            <a:avLst/>
          </a:prstGeom>
          <a:noFill/>
          <a:ln w="50800" cap="rnd" cmpd="sng">
            <a:solidFill>
              <a:srgbClr val="FF7F00"/>
            </a:solidFill>
            <a:prstDash val="solid"/>
            <a:miter/>
            <a:headEnd type="stealth" w="med" len="med"/>
            <a:tailEnd type="none" w="med" len="med"/>
          </a:ln>
        </p:spPr>
      </p:cxnSp>
      <p:sp>
        <p:nvSpPr>
          <p:cNvPr id="227" name="Shape 227"/>
          <p:cNvSpPr txBox="1"/>
          <p:nvPr/>
        </p:nvSpPr>
        <p:spPr>
          <a:xfrm>
            <a:off x="5031393" y="6623694"/>
            <a:ext cx="106187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Los bucles (pasos repetidos) tienen </a:t>
            </a:r>
            <a:r>
              <a:rPr lang="es-AR" sz="3200" u="none" strike="noStrike" cap="none" dirty="0" smtClean="0">
                <a:solidFill>
                  <a:srgbClr val="00FF00"/>
                </a:solidFill>
                <a:latin typeface="Arial" charset="0"/>
                <a:ea typeface="Arial" charset="0"/>
                <a:cs typeface="Arial" charset="0"/>
                <a:sym typeface="Cabin"/>
              </a:rPr>
              <a:t>variables de iteración</a:t>
            </a:r>
            <a:r>
              <a:rPr lang="es-AR" sz="3200" u="none" strike="noStrike" cap="none" dirty="0" smtClean="0">
                <a:solidFill>
                  <a:srgbClr val="FF0000"/>
                </a:solidFill>
                <a:latin typeface="Arial" charset="0"/>
                <a:ea typeface="Arial" charset="0"/>
                <a:cs typeface="Arial" charset="0"/>
                <a:sym typeface="Cabin"/>
              </a:rPr>
              <a:t> </a:t>
            </a:r>
            <a:r>
              <a:rPr lang="es-AR" sz="3200" u="none" strike="noStrike" cap="none" dirty="0" smtClean="0">
                <a:solidFill>
                  <a:schemeClr val="lt1"/>
                </a:solidFill>
                <a:latin typeface="Arial" charset="0"/>
                <a:ea typeface="Arial" charset="0"/>
                <a:cs typeface="Arial" charset="0"/>
                <a:sym typeface="Cabin"/>
              </a:rPr>
              <a:t>que cambian cada vez a través del bucle.  A menudo, estas </a:t>
            </a:r>
            <a:r>
              <a:rPr lang="es-AR" sz="3200" u="none" strike="noStrike" cap="none" dirty="0" smtClean="0">
                <a:solidFill>
                  <a:srgbClr val="00FF00"/>
                </a:solidFill>
                <a:latin typeface="Arial" charset="0"/>
                <a:ea typeface="Arial" charset="0"/>
                <a:cs typeface="Arial" charset="0"/>
                <a:sym typeface="Cabin"/>
              </a:rPr>
              <a:t>variables de iteración </a:t>
            </a:r>
            <a:r>
              <a:rPr lang="es-AR" sz="3200" u="none" strike="noStrike" cap="none" dirty="0" smtClean="0">
                <a:solidFill>
                  <a:schemeClr val="lt1"/>
                </a:solidFill>
                <a:latin typeface="Arial" charset="0"/>
                <a:ea typeface="Arial" charset="0"/>
                <a:cs typeface="Arial" charset="0"/>
                <a:sym typeface="Cabin"/>
              </a:rPr>
              <a:t>atraviesan una secuencia de números.</a:t>
            </a:r>
            <a:endParaRPr lang="es-AR" sz="3200" u="none" strike="noStrike" cap="none" dirty="0">
              <a:solidFill>
                <a:schemeClr val="lt1"/>
              </a:solidFill>
              <a:latin typeface="Arial" charset="0"/>
              <a:ea typeface="Arial" charset="0"/>
              <a:cs typeface="Arial" charset="0"/>
              <a:sym typeface="Cabin"/>
            </a:endParaRPr>
          </a:p>
        </p:txBody>
      </p:sp>
      <p:sp>
        <p:nvSpPr>
          <p:cNvPr id="228" name="Shape 228"/>
          <p:cNvSpPr txBox="1"/>
          <p:nvPr/>
        </p:nvSpPr>
        <p:spPr>
          <a:xfrm>
            <a:off x="257168" y="2447930"/>
            <a:ext cx="7239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229" name="Shape 229"/>
          <p:cNvSpPr txBox="1"/>
          <p:nvPr/>
        </p:nvSpPr>
        <p:spPr>
          <a:xfrm>
            <a:off x="1111243" y="721043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000" u="none" strike="noStrike" cap="none" dirty="0" err="1" smtClean="0">
                <a:solidFill>
                  <a:schemeClr val="lt1"/>
                </a:solidFill>
                <a:latin typeface="Arial" charset="0"/>
                <a:ea typeface="Arial" charset="0"/>
                <a:cs typeface="Arial" charset="0"/>
                <a:sym typeface="Cabin"/>
              </a:rPr>
              <a:t>print</a:t>
            </a:r>
            <a:r>
              <a:rPr lang="es-ES" sz="3000" dirty="0">
                <a:solidFill>
                  <a:schemeClr val="lt1"/>
                </a:solidFill>
                <a:latin typeface="Arial" charset="0"/>
                <a:ea typeface="Arial" charset="0"/>
                <a:cs typeface="Arial" charset="0"/>
                <a:sym typeface="Cabin"/>
              </a:rPr>
              <a:t>('</a:t>
            </a:r>
            <a:r>
              <a:rPr lang="es-ES" sz="3000" dirty="0" err="1">
                <a:solidFill>
                  <a:schemeClr val="lt1"/>
                </a:solidFill>
                <a:latin typeface="Arial" charset="0"/>
                <a:ea typeface="Arial" charset="0"/>
                <a:cs typeface="Arial" charset="0"/>
                <a:sym typeface="Cabin"/>
              </a:rPr>
              <a:t>Blastoff</a:t>
            </a:r>
            <a:r>
              <a:rPr lang="es-ES" sz="3000" u="none" strike="noStrike" cap="none" dirty="0" smtClean="0">
                <a:solidFill>
                  <a:schemeClr val="lt1"/>
                </a:solidFill>
                <a:latin typeface="Arial" charset="0"/>
                <a:ea typeface="Arial" charset="0"/>
                <a:cs typeface="Arial" charset="0"/>
                <a:sym typeface="Cabin"/>
              </a:rPr>
              <a:t>')</a:t>
            </a:r>
            <a:endParaRPr lang="es-ES" sz="3000" u="none" strike="noStrike" cap="none" dirty="0">
              <a:solidFill>
                <a:schemeClr val="lt1"/>
              </a:solidFill>
              <a:latin typeface="Arial" charset="0"/>
              <a:ea typeface="Arial" charset="0"/>
              <a:cs typeface="Arial" charset="0"/>
              <a:sym typeface="Cabin"/>
            </a:endParaRPr>
          </a:p>
        </p:txBody>
      </p:sp>
      <p:sp>
        <p:nvSpPr>
          <p:cNvPr id="230" name="Shape 230"/>
          <p:cNvSpPr txBox="1"/>
          <p:nvPr/>
        </p:nvSpPr>
        <p:spPr>
          <a:xfrm>
            <a:off x="4373554" y="2447930"/>
            <a:ext cx="917271"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Sí</a:t>
            </a:r>
            <a:endParaRPr lang="es-AR" sz="3600" u="none" strike="noStrike" cap="none" dirty="0">
              <a:solidFill>
                <a:schemeClr val="lt1"/>
              </a:solidFill>
              <a:latin typeface="Arial" charset="0"/>
              <a:ea typeface="Arial" charset="0"/>
              <a:cs typeface="Arial" charset="0"/>
              <a:sym typeface="Cabin"/>
            </a:endParaRPr>
          </a:p>
        </p:txBody>
      </p:sp>
      <p:sp>
        <p:nvSpPr>
          <p:cNvPr id="231" name="Shape 231"/>
          <p:cNvSpPr txBox="1"/>
          <p:nvPr/>
        </p:nvSpPr>
        <p:spPr>
          <a:xfrm>
            <a:off x="1111243" y="12668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5</a:t>
            </a:r>
          </a:p>
        </p:txBody>
      </p:sp>
      <p:sp>
        <p:nvSpPr>
          <p:cNvPr id="232" name="Shape 232"/>
          <p:cNvSpPr txBox="1"/>
          <p:nvPr/>
        </p:nvSpPr>
        <p:spPr>
          <a:xfrm>
            <a:off x="3295643" y="38449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00FF00"/>
                </a:solidFill>
                <a:latin typeface="Arial" charset="0"/>
                <a:ea typeface="Arial" charset="0"/>
                <a:cs typeface="Arial" charset="0"/>
                <a:sym typeface="Cabin"/>
              </a:rPr>
              <a:t>n</a:t>
            </a:r>
            <a:r>
              <a:rPr lang="en-US" sz="3500" u="none" strike="noStrike" cap="none" dirty="0" smtClean="0">
                <a:solidFill>
                  <a:schemeClr val="bg1"/>
                </a:solidFill>
                <a:latin typeface="Arial" charset="0"/>
                <a:ea typeface="Arial" charset="0"/>
                <a:cs typeface="Arial" charset="0"/>
                <a:sym typeface="Cabin"/>
              </a:rPr>
              <a:t>)</a:t>
            </a:r>
            <a:endParaRPr lang="en-US" sz="3500" u="none" strike="noStrike" cap="none" dirty="0">
              <a:solidFill>
                <a:schemeClr val="bg1"/>
              </a:solidFill>
              <a:latin typeface="Arial" charset="0"/>
              <a:ea typeface="Arial" charset="0"/>
              <a:cs typeface="Arial" charset="0"/>
              <a:sym typeface="Cabin"/>
            </a:endParaRPr>
          </a:p>
        </p:txBody>
      </p:sp>
      <p:sp>
        <p:nvSpPr>
          <p:cNvPr id="233" name="Shape 233"/>
          <p:cNvSpPr txBox="1"/>
          <p:nvPr/>
        </p:nvSpPr>
        <p:spPr>
          <a:xfrm>
            <a:off x="13201650" y="1875476"/>
            <a:ext cx="305434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ES" sz="3600" u="none" strike="noStrike" cap="none" dirty="0" smtClean="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smtClean="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smtClean="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smtClean="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smtClean="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smtClean="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smtClean="0">
                <a:solidFill>
                  <a:srgbClr val="FFFF00"/>
                </a:solidFill>
                <a:latin typeface="Arial" charset="0"/>
                <a:ea typeface="Arial" charset="0"/>
                <a:cs typeface="Arial" charset="0"/>
                <a:sym typeface="Cabin"/>
              </a:rPr>
              <a:t>¡</a:t>
            </a:r>
            <a:r>
              <a:rPr lang="es-ES" sz="3600" u="none" strike="noStrike" cap="none" dirty="0" err="1" smtClean="0">
                <a:solidFill>
                  <a:srgbClr val="FFFF00"/>
                </a:solidFill>
                <a:latin typeface="Arial" charset="0"/>
                <a:ea typeface="Arial" charset="0"/>
                <a:cs typeface="Arial" charset="0"/>
                <a:sym typeface="Cabin"/>
              </a:rPr>
              <a:t>Blastoff</a:t>
            </a:r>
            <a:r>
              <a:rPr lang="es-ES" sz="3600" u="none" strike="noStrike" cap="none" dirty="0" smtClean="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smtClean="0">
                <a:solidFill>
                  <a:srgbClr val="FFFF00"/>
                </a:solidFill>
                <a:latin typeface="Arial" charset="0"/>
                <a:ea typeface="Arial" charset="0"/>
                <a:cs typeface="Arial" charset="0"/>
                <a:sym typeface="Cabin"/>
              </a:rPr>
              <a:t>0</a:t>
            </a:r>
            <a:endParaRPr lang="es-ES" sz="3600" u="none" strike="noStrike" cap="none" dirty="0">
              <a:solidFill>
                <a:srgbClr val="FFFF00"/>
              </a:solidFill>
              <a:latin typeface="Arial" charset="0"/>
              <a:ea typeface="Arial" charset="0"/>
              <a:cs typeface="Arial" charset="0"/>
              <a:sym typeface="Cabin"/>
            </a:endParaRPr>
          </a:p>
        </p:txBody>
      </p:sp>
      <p:sp>
        <p:nvSpPr>
          <p:cNvPr id="234" name="Shape 234"/>
          <p:cNvSpPr txBox="1"/>
          <p:nvPr/>
        </p:nvSpPr>
        <p:spPr>
          <a:xfrm>
            <a:off x="3282943" y="50641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dirty="0">
                <a:solidFill>
                  <a:schemeClr val="lt1"/>
                </a:solidFill>
                <a:latin typeface="Arial" charset="0"/>
                <a:ea typeface="Arial" charset="0"/>
                <a:cs typeface="Arial" charset="0"/>
                <a:sym typeface="Cabin"/>
              </a:rPr>
              <a:t> </a:t>
            </a:r>
            <a:r>
              <a:rPr lang="en-US" sz="3500" u="none" strike="noStrike" cap="none" dirty="0">
                <a:solidFill>
                  <a:schemeClr val="lt1"/>
                </a:solidFill>
                <a:latin typeface="Arial" charset="0"/>
                <a:ea typeface="Arial" charset="0"/>
                <a:cs typeface="Arial" charset="0"/>
                <a:sym typeface="Cabin"/>
              </a:rPr>
              <a:t>n = n -1</a:t>
            </a:r>
          </a:p>
        </p:txBody>
      </p:sp>
      <p:cxnSp>
        <p:nvCxnSpPr>
          <p:cNvPr id="235" name="Shape 235"/>
          <p:cNvCxnSpPr/>
          <p:nvPr/>
        </p:nvCxnSpPr>
        <p:spPr>
          <a:xfrm flipH="1">
            <a:off x="4733893" y="4679130"/>
            <a:ext cx="4799" cy="300000"/>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Bucles Definidos</a:t>
            </a:r>
            <a:endParaRPr lang="es-ES" sz="7600" u="none" strike="noStrike" cap="none" dirty="0">
              <a:solidFill>
                <a:srgbClr val="FFFF00"/>
              </a:solidFill>
              <a:latin typeface="Arial" charset="0"/>
              <a:ea typeface="Arial" charset="0"/>
              <a:cs typeface="Arial" charset="0"/>
              <a:sym typeface="Cabin"/>
            </a:endParaRPr>
          </a:p>
        </p:txBody>
      </p:sp>
      <p:sp>
        <p:nvSpPr>
          <p:cNvPr id="5" name="4 Rectángulo"/>
          <p:cNvSpPr/>
          <p:nvPr/>
        </p:nvSpPr>
        <p:spPr>
          <a:xfrm>
            <a:off x="1040524" y="2152804"/>
            <a:ext cx="14898414" cy="6492240"/>
          </a:xfrm>
          <a:prstGeom prst="rect">
            <a:avLst/>
          </a:prstGeom>
        </p:spPr>
        <p:txBody>
          <a:bodyPr wrap="square">
            <a:spAutoFit/>
          </a:bodyPr>
          <a:lstStyle/>
          <a:p>
            <a:pPr marL="749300" lvl="0" indent="-371094">
              <a:buClr>
                <a:schemeClr val="lt1"/>
              </a:buClr>
              <a:buSzPct val="100000"/>
              <a:buFont typeface="Cabin"/>
              <a:buChar char="•"/>
            </a:pPr>
            <a:r>
              <a:rPr lang="es-ES" sz="3600" dirty="0" smtClean="0">
                <a:solidFill>
                  <a:schemeClr val="lt1"/>
                </a:solidFill>
                <a:latin typeface="Arial" charset="0"/>
                <a:ea typeface="Arial" charset="0"/>
                <a:cs typeface="Arial" charset="0"/>
                <a:sym typeface="Cabin"/>
              </a:rPr>
              <a:t>Con bastante frecuencia tenemos una </a:t>
            </a:r>
            <a:r>
              <a:rPr lang="es-ES" sz="3600" dirty="0" smtClean="0">
                <a:solidFill>
                  <a:srgbClr val="FF7F00"/>
                </a:solidFill>
                <a:latin typeface="Arial" charset="0"/>
                <a:ea typeface="Arial" charset="0"/>
                <a:cs typeface="Arial" charset="0"/>
                <a:sym typeface="Cabin"/>
              </a:rPr>
              <a:t>lista</a:t>
            </a:r>
            <a:r>
              <a:rPr lang="es-ES" sz="3600" dirty="0" smtClean="0">
                <a:solidFill>
                  <a:schemeClr val="lt1"/>
                </a:solidFill>
                <a:latin typeface="Arial" charset="0"/>
                <a:ea typeface="Arial" charset="0"/>
                <a:cs typeface="Arial" charset="0"/>
                <a:sym typeface="Cabin"/>
              </a:rPr>
              <a:t> de los ítems de las </a:t>
            </a:r>
            <a:r>
              <a:rPr lang="es-ES" sz="3600" dirty="0" smtClean="0">
                <a:solidFill>
                  <a:srgbClr val="FF7F00"/>
                </a:solidFill>
                <a:latin typeface="Arial" charset="0"/>
                <a:ea typeface="Arial" charset="0"/>
                <a:cs typeface="Arial" charset="0"/>
                <a:sym typeface="Cabin"/>
              </a:rPr>
              <a:t>líneas en un archivo</a:t>
            </a:r>
            <a:r>
              <a:rPr lang="es-ES" sz="3600" dirty="0" smtClean="0">
                <a:solidFill>
                  <a:schemeClr val="lt1"/>
                </a:solidFill>
                <a:latin typeface="Arial" charset="0"/>
                <a:ea typeface="Arial" charset="0"/>
                <a:cs typeface="Arial" charset="0"/>
                <a:sym typeface="Cabin"/>
              </a:rPr>
              <a:t>, es decir un </a:t>
            </a:r>
            <a:r>
              <a:rPr lang="es-ES" sz="3600" dirty="0" smtClean="0">
                <a:solidFill>
                  <a:srgbClr val="FFFF00"/>
                </a:solidFill>
                <a:latin typeface="Arial" charset="0"/>
                <a:ea typeface="Arial" charset="0"/>
                <a:cs typeface="Arial" charset="0"/>
                <a:sym typeface="Cabin"/>
              </a:rPr>
              <a:t>conjunto finito</a:t>
            </a:r>
            <a:r>
              <a:rPr lang="es-ES" sz="3600" dirty="0" smtClean="0">
                <a:solidFill>
                  <a:schemeClr val="lt1"/>
                </a:solidFill>
                <a:latin typeface="Arial" charset="0"/>
                <a:ea typeface="Arial" charset="0"/>
                <a:cs typeface="Arial" charset="0"/>
                <a:sym typeface="Cabin"/>
              </a:rPr>
              <a:t> de cosas</a:t>
            </a:r>
          </a:p>
          <a:p>
            <a:pPr marL="749300" lvl="0" indent="-371094">
              <a:spcBef>
                <a:spcPts val="3500"/>
              </a:spcBef>
              <a:buClr>
                <a:schemeClr val="lt1"/>
              </a:buClr>
              <a:buSzPct val="100000"/>
              <a:buFont typeface="Cabin"/>
              <a:buChar char="•"/>
            </a:pPr>
            <a:r>
              <a:rPr lang="es-ES" sz="3600" dirty="0" smtClean="0">
                <a:solidFill>
                  <a:schemeClr val="lt1"/>
                </a:solidFill>
                <a:latin typeface="Arial" charset="0"/>
                <a:ea typeface="Arial" charset="0"/>
                <a:cs typeface="Arial" charset="0"/>
                <a:sym typeface="Cabin"/>
              </a:rPr>
              <a:t>Podemos escribir un bucle para ejecutar el bucle una vez para cada uno de los ítems de un conjunto utilizando la secuencia </a:t>
            </a:r>
            <a:r>
              <a:rPr lang="es-ES" sz="3600" dirty="0" smtClean="0">
                <a:solidFill>
                  <a:srgbClr val="FFFF00"/>
                </a:solidFill>
                <a:latin typeface="Arial" charset="0"/>
                <a:ea typeface="Arial" charset="0"/>
                <a:cs typeface="Arial" charset="0"/>
                <a:sym typeface="Cabin"/>
              </a:rPr>
              <a:t>for</a:t>
            </a:r>
            <a:r>
              <a:rPr lang="es-ES" sz="3600" dirty="0" smtClean="0">
                <a:solidFill>
                  <a:schemeClr val="lt1"/>
                </a:solidFill>
                <a:latin typeface="Arial" charset="0"/>
                <a:ea typeface="Arial" charset="0"/>
                <a:cs typeface="Arial" charset="0"/>
                <a:sym typeface="Cabin"/>
              </a:rPr>
              <a:t> de Python </a:t>
            </a:r>
          </a:p>
          <a:p>
            <a:pPr marL="749300" lvl="0" indent="-371094">
              <a:spcBef>
                <a:spcPts val="3500"/>
              </a:spcBef>
              <a:buClr>
                <a:schemeClr val="lt1"/>
              </a:buClr>
              <a:buSzPct val="100000"/>
              <a:buFont typeface="Cabin"/>
              <a:buChar char="•"/>
            </a:pPr>
            <a:r>
              <a:rPr lang="es-ES" sz="3600" dirty="0" smtClean="0">
                <a:solidFill>
                  <a:schemeClr val="lt1"/>
                </a:solidFill>
                <a:latin typeface="Arial" charset="0"/>
                <a:ea typeface="Arial" charset="0"/>
                <a:cs typeface="Arial" charset="0"/>
                <a:sym typeface="Cabin"/>
              </a:rPr>
              <a:t>Estos bucles se denominan </a:t>
            </a:r>
            <a:r>
              <a:rPr lang="es-ES" sz="3600" dirty="0" smtClean="0">
                <a:solidFill>
                  <a:srgbClr val="00FF00"/>
                </a:solidFill>
                <a:latin typeface="Arial" charset="0"/>
                <a:ea typeface="Arial" charset="0"/>
                <a:cs typeface="Arial" charset="0"/>
                <a:sym typeface="Cabin"/>
              </a:rPr>
              <a:t>“bucles definidos”</a:t>
            </a:r>
            <a:r>
              <a:rPr lang="es-ES" sz="3600" dirty="0" smtClean="0">
                <a:solidFill>
                  <a:schemeClr val="lt1"/>
                </a:solidFill>
                <a:latin typeface="Arial" charset="0"/>
                <a:ea typeface="Arial" charset="0"/>
                <a:cs typeface="Arial" charset="0"/>
                <a:sym typeface="Cabin"/>
              </a:rPr>
              <a:t> porque se ejecutan una cantidad exacta de veces</a:t>
            </a:r>
          </a:p>
          <a:p>
            <a:pPr marL="749300" lvl="0" indent="-371094">
              <a:spcBef>
                <a:spcPts val="3500"/>
              </a:spcBef>
              <a:buClr>
                <a:schemeClr val="lt1"/>
              </a:buClr>
              <a:buSzPct val="100000"/>
              <a:buFont typeface="Cabin"/>
              <a:buChar char="•"/>
            </a:pPr>
            <a:r>
              <a:rPr lang="es-ES" sz="3600" dirty="0" smtClean="0">
                <a:solidFill>
                  <a:schemeClr val="lt1"/>
                </a:solidFill>
                <a:latin typeface="Arial" charset="0"/>
                <a:ea typeface="Arial" charset="0"/>
                <a:cs typeface="Arial" charset="0"/>
                <a:sym typeface="Cabin"/>
              </a:rPr>
              <a:t>Decimos que los </a:t>
            </a:r>
            <a:r>
              <a:rPr lang="es-ES" sz="3600" dirty="0" smtClean="0">
                <a:solidFill>
                  <a:srgbClr val="00FF00"/>
                </a:solidFill>
                <a:latin typeface="Arial" charset="0"/>
                <a:ea typeface="Arial" charset="0"/>
                <a:cs typeface="Arial" charset="0"/>
                <a:sym typeface="Cabin"/>
              </a:rPr>
              <a:t>“bucles definidos iteran a través de los miembros de un conjunto”</a:t>
            </a:r>
            <a:endParaRPr lang="en-US" sz="3600" dirty="0"/>
          </a:p>
        </p:txBody>
      </p:sp>
    </p:spTree>
    <p:extLst>
      <p:ext uri="{BB962C8B-B14F-4D97-AF65-F5344CB8AC3E}">
        <p14:creationId xmlns:p14="http://schemas.microsoft.com/office/powerpoint/2010/main" val="1138997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1155700" y="1536700"/>
            <a:ext cx="13931900" cy="50355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Lenguajes de Bucle:</a:t>
            </a:r>
            <a:br>
              <a:rPr lang="es-ES" sz="7600" u="none" strike="noStrike" cap="none" dirty="0" smtClean="0">
                <a:solidFill>
                  <a:srgbClr val="FFFF00"/>
                </a:solidFill>
                <a:latin typeface="Arial" charset="0"/>
                <a:ea typeface="Arial" charset="0"/>
                <a:cs typeface="Arial" charset="0"/>
                <a:sym typeface="Cabin"/>
              </a:rPr>
            </a:br>
            <a:r>
              <a:rPr lang="es-ES" sz="7600" u="none" strike="noStrike" cap="none" dirty="0" smtClean="0">
                <a:solidFill>
                  <a:srgbClr val="FFFF00"/>
                </a:solidFill>
                <a:latin typeface="Arial" charset="0"/>
                <a:ea typeface="Arial" charset="0"/>
                <a:cs typeface="Arial" charset="0"/>
                <a:sym typeface="Cabin"/>
              </a:rPr>
              <a:t>Lo </a:t>
            </a:r>
            <a:r>
              <a:rPr lang="es-ES" sz="7600" dirty="0" smtClean="0">
                <a:solidFill>
                  <a:srgbClr val="FFFF00"/>
                </a:solidFill>
                <a:latin typeface="Arial" charset="0"/>
                <a:ea typeface="Arial" charset="0"/>
                <a:cs typeface="Arial" charset="0"/>
                <a:sym typeface="Cabin"/>
              </a:rPr>
              <a:t>Que </a:t>
            </a:r>
            <a:r>
              <a:rPr lang="es-ES" sz="7600" u="none" strike="noStrike" cap="none" dirty="0" smtClean="0">
                <a:solidFill>
                  <a:srgbClr val="FFFF00"/>
                </a:solidFill>
                <a:latin typeface="Arial" charset="0"/>
                <a:ea typeface="Arial" charset="0"/>
                <a:cs typeface="Arial" charset="0"/>
                <a:sym typeface="Cabin"/>
              </a:rPr>
              <a:t>Hacemos en los Bucles</a:t>
            </a:r>
          </a:p>
          <a:p>
            <a:pPr marL="0" marR="0" lvl="0" indent="0" algn="ctr" rtl="0">
              <a:lnSpc>
                <a:spcPct val="100000"/>
              </a:lnSpc>
              <a:spcBef>
                <a:spcPts val="0"/>
              </a:spcBef>
              <a:spcAft>
                <a:spcPts val="0"/>
              </a:spcAft>
              <a:buClr>
                <a:srgbClr val="00FF00"/>
              </a:buClr>
              <a:buSzPct val="25000"/>
              <a:buFont typeface="Cabin"/>
              <a:buNone/>
            </a:pPr>
            <a:r>
              <a:rPr lang="es-ES" sz="4800" b="0" u="none" strike="noStrike" cap="none" dirty="0" smtClean="0">
                <a:solidFill>
                  <a:schemeClr val="lt1"/>
                </a:solidFill>
                <a:latin typeface="Arial" charset="0"/>
                <a:ea typeface="Arial" charset="0"/>
                <a:cs typeface="Arial" charset="0"/>
                <a:sym typeface="Cabin"/>
              </a:rPr>
              <a:t>Nota: Aunque estos ejemplos sean simples, los patrones se aplican a todos los tipos de bucles</a:t>
            </a:r>
            <a:endParaRPr lang="es-ES" sz="48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984313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Creando Bucles </a:t>
            </a:r>
            <a:r>
              <a:rPr lang="es-ES" sz="7600" b="0" i="0" u="none" strike="noStrike" cap="none" dirty="0" smtClean="0">
                <a:solidFill>
                  <a:srgbClr val="FFFF00"/>
                </a:solidFill>
                <a:latin typeface="Arial"/>
                <a:ea typeface="Arial"/>
                <a:cs typeface="Arial"/>
                <a:sym typeface="Arial"/>
              </a:rPr>
              <a:t>“</a:t>
            </a:r>
            <a:r>
              <a:rPr lang="es-ES" sz="7600" u="none" strike="noStrike" cap="none" dirty="0" smtClean="0">
                <a:solidFill>
                  <a:srgbClr val="FFFF00"/>
                </a:solidFill>
                <a:latin typeface="Arial" charset="0"/>
                <a:ea typeface="Arial" charset="0"/>
                <a:cs typeface="Arial" charset="0"/>
                <a:sym typeface="Cabin"/>
              </a:rPr>
              <a:t>inteligentes</a:t>
            </a:r>
            <a:r>
              <a:rPr lang="es-ES" sz="7600" b="0" i="0" u="none" strike="noStrike" cap="none" dirty="0" smtClean="0">
                <a:solidFill>
                  <a:srgbClr val="FFFF00"/>
                </a:solidFill>
                <a:latin typeface="Arial"/>
                <a:ea typeface="Arial"/>
                <a:cs typeface="Arial"/>
                <a:sym typeface="Arial"/>
              </a:rPr>
              <a:t>”</a:t>
            </a:r>
            <a:endParaRPr lang="es-ES" sz="7600" u="none" strike="noStrike" cap="none" dirty="0">
              <a:solidFill>
                <a:srgbClr val="FFFF00"/>
              </a:solidFill>
              <a:latin typeface="Arial" charset="0"/>
              <a:ea typeface="Arial" charset="0"/>
              <a:cs typeface="Arial" charset="0"/>
              <a:sym typeface="Cabin"/>
            </a:endParaRPr>
          </a:p>
        </p:txBody>
      </p:sp>
      <p:sp>
        <p:nvSpPr>
          <p:cNvPr id="523" name="Shape 523"/>
          <p:cNvSpPr txBox="1">
            <a:spLocks noGrp="1"/>
          </p:cNvSpPr>
          <p:nvPr>
            <p:ph idx="1"/>
          </p:nvPr>
        </p:nvSpPr>
        <p:spPr>
          <a:xfrm>
            <a:off x="829078" y="1511201"/>
            <a:ext cx="7368822"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s-ES" sz="3600" b="0" u="none" strike="noStrike" cap="none" dirty="0" smtClean="0">
                <a:solidFill>
                  <a:schemeClr val="lt1"/>
                </a:solidFill>
                <a:latin typeface="Arial" charset="0"/>
                <a:ea typeface="Arial" charset="0"/>
                <a:cs typeface="Arial" charset="0"/>
                <a:sym typeface="Cabin"/>
              </a:rPr>
              <a:t>El truco consiste en </a:t>
            </a:r>
            <a:r>
              <a:rPr lang="es-ES" sz="3600" b="0" i="0" u="none" strike="noStrike" cap="none" dirty="0" smtClean="0">
                <a:solidFill>
                  <a:schemeClr val="lt1"/>
                </a:solidFill>
                <a:latin typeface="Arial"/>
                <a:ea typeface="Arial"/>
                <a:cs typeface="Arial"/>
                <a:sym typeface="Arial"/>
              </a:rPr>
              <a:t>“</a:t>
            </a:r>
            <a:r>
              <a:rPr lang="es-ES" sz="3600" b="0" u="none" strike="noStrike" cap="none" dirty="0" smtClean="0">
                <a:solidFill>
                  <a:schemeClr val="lt1"/>
                </a:solidFill>
                <a:latin typeface="Arial" charset="0"/>
                <a:ea typeface="Arial" charset="0"/>
                <a:cs typeface="Arial" charset="0"/>
                <a:sym typeface="Cabin"/>
              </a:rPr>
              <a:t>conocer</a:t>
            </a:r>
            <a:r>
              <a:rPr lang="es-ES" sz="3600" b="0" i="0" u="none" strike="noStrike" cap="none" dirty="0" smtClean="0">
                <a:solidFill>
                  <a:schemeClr val="lt1"/>
                </a:solidFill>
                <a:latin typeface="Arial"/>
                <a:ea typeface="Arial"/>
                <a:cs typeface="Arial"/>
                <a:sym typeface="Arial"/>
              </a:rPr>
              <a:t>”</a:t>
            </a:r>
            <a:r>
              <a:rPr lang="es-ES" sz="3600" b="0" u="none" strike="noStrike" cap="none" dirty="0" smtClean="0">
                <a:solidFill>
                  <a:schemeClr val="lt1"/>
                </a:solidFill>
                <a:latin typeface="Arial" charset="0"/>
                <a:ea typeface="Arial" charset="0"/>
                <a:cs typeface="Arial" charset="0"/>
                <a:sym typeface="Cabin"/>
              </a:rPr>
              <a:t> algo acerca del bucle entero cuando está estancado escribiendo código que solo ve una entrada por vez</a:t>
            </a:r>
            <a:endParaRPr lang="es-ES" sz="3600" b="0" u="none" strike="noStrike" cap="none" dirty="0">
              <a:solidFill>
                <a:schemeClr val="lt1"/>
              </a:solidFill>
              <a:latin typeface="Arial" charset="0"/>
              <a:ea typeface="Arial" charset="0"/>
              <a:cs typeface="Arial" charset="0"/>
              <a:sym typeface="Cabin"/>
            </a:endParaRPr>
          </a:p>
        </p:txBody>
      </p:sp>
      <p:sp>
        <p:nvSpPr>
          <p:cNvPr id="524" name="Shape 524"/>
          <p:cNvSpPr txBox="1"/>
          <p:nvPr/>
        </p:nvSpPr>
        <p:spPr>
          <a:xfrm>
            <a:off x="9245600" y="2446020"/>
            <a:ext cx="5080000" cy="136398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300" u="none" strike="noStrike" cap="none" dirty="0" smtClean="0">
                <a:solidFill>
                  <a:schemeClr val="lt1"/>
                </a:solidFill>
                <a:latin typeface="Arial" charset="0"/>
                <a:ea typeface="Arial" charset="0"/>
                <a:cs typeface="Arial" charset="0"/>
                <a:sym typeface="Cabin"/>
              </a:rPr>
              <a:t>Configure algunas variables con los valores iniciales</a:t>
            </a:r>
            <a:endParaRPr lang="es-ES" sz="3300" u="none" strike="noStrike" cap="none" dirty="0">
              <a:solidFill>
                <a:schemeClr val="lt1"/>
              </a:solidFill>
              <a:latin typeface="Arial" charset="0"/>
              <a:ea typeface="Arial" charset="0"/>
              <a:cs typeface="Arial" charset="0"/>
              <a:sym typeface="Cabin"/>
            </a:endParaRPr>
          </a:p>
        </p:txBody>
      </p:sp>
      <p:sp>
        <p:nvSpPr>
          <p:cNvPr id="525" name="Shape 525"/>
          <p:cNvSpPr txBox="1"/>
          <p:nvPr/>
        </p:nvSpPr>
        <p:spPr>
          <a:xfrm>
            <a:off x="9867900" y="4584700"/>
            <a:ext cx="4406900" cy="228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300" u="none" strike="noStrike" cap="none" dirty="0" smtClean="0">
                <a:solidFill>
                  <a:schemeClr val="lt1"/>
                </a:solidFill>
                <a:latin typeface="Arial" charset="0"/>
                <a:ea typeface="Arial" charset="0"/>
                <a:cs typeface="Arial" charset="0"/>
                <a:sym typeface="Cabin"/>
              </a:rPr>
              <a:t>Buscar o hacer algo para cada entrada por separado, que actualice una variable</a:t>
            </a:r>
            <a:endParaRPr lang="es-ES" sz="3300" u="none" strike="noStrike" cap="none" dirty="0">
              <a:solidFill>
                <a:schemeClr val="lt1"/>
              </a:solidFill>
              <a:latin typeface="Arial" charset="0"/>
              <a:ea typeface="Arial" charset="0"/>
              <a:cs typeface="Arial" charset="0"/>
              <a:sym typeface="Cabin"/>
            </a:endParaRPr>
          </a:p>
        </p:txBody>
      </p:sp>
      <p:sp>
        <p:nvSpPr>
          <p:cNvPr id="526" name="Shape 526"/>
          <p:cNvSpPr txBox="1"/>
          <p:nvPr/>
        </p:nvSpPr>
        <p:spPr>
          <a:xfrm>
            <a:off x="8446770" y="3911600"/>
            <a:ext cx="6518910" cy="673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3600" u="none" strike="noStrike" cap="none" dirty="0" smtClean="0">
                <a:solidFill>
                  <a:srgbClr val="FFFF00"/>
                </a:solidFill>
                <a:latin typeface="Arial" charset="0"/>
                <a:ea typeface="Arial" charset="0"/>
                <a:cs typeface="Arial" charset="0"/>
                <a:sym typeface="Cabin"/>
              </a:rPr>
              <a:t>para </a:t>
            </a:r>
            <a:r>
              <a:rPr lang="es-ES" sz="3600" u="none" strike="noStrike" cap="none" dirty="0" smtClean="0">
                <a:solidFill>
                  <a:srgbClr val="00FFFF"/>
                </a:solidFill>
                <a:latin typeface="Arial" charset="0"/>
                <a:ea typeface="Arial" charset="0"/>
                <a:cs typeface="Arial" charset="0"/>
                <a:sym typeface="Cabin"/>
              </a:rPr>
              <a:t>objet</a:t>
            </a:r>
            <a:r>
              <a:rPr lang="es-ES" sz="3600" dirty="0" smtClean="0">
                <a:solidFill>
                  <a:srgbClr val="00FFFF"/>
                </a:solidFill>
                <a:latin typeface="Arial" charset="0"/>
                <a:ea typeface="Arial" charset="0"/>
                <a:cs typeface="Arial" charset="0"/>
                <a:sym typeface="Cabin"/>
              </a:rPr>
              <a:t>o </a:t>
            </a:r>
            <a:r>
              <a:rPr lang="es-ES" sz="3600" u="none" strike="noStrike" cap="none" dirty="0" smtClean="0">
                <a:solidFill>
                  <a:srgbClr val="FFFF00"/>
                </a:solidFill>
                <a:latin typeface="Arial" charset="0"/>
                <a:ea typeface="Arial" charset="0"/>
                <a:cs typeface="Arial" charset="0"/>
                <a:sym typeface="Cabin"/>
              </a:rPr>
              <a:t>en los datos:</a:t>
            </a:r>
            <a:endParaRPr lang="es-ES" sz="3600" u="none" strike="noStrike" cap="none" dirty="0">
              <a:solidFill>
                <a:srgbClr val="FFFF00"/>
              </a:solidFill>
              <a:latin typeface="Arial" charset="0"/>
              <a:ea typeface="Arial" charset="0"/>
              <a:cs typeface="Arial" charset="0"/>
              <a:sym typeface="Cabin"/>
            </a:endParaRPr>
          </a:p>
        </p:txBody>
      </p:sp>
      <p:sp>
        <p:nvSpPr>
          <p:cNvPr id="527" name="Shape 527"/>
          <p:cNvSpPr txBox="1"/>
          <p:nvPr/>
        </p:nvSpPr>
        <p:spPr>
          <a:xfrm>
            <a:off x="9245600" y="7082575"/>
            <a:ext cx="5080000" cy="101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300" u="none" strike="noStrike" cap="none" dirty="0" smtClean="0">
                <a:solidFill>
                  <a:schemeClr val="lt1"/>
                </a:solidFill>
                <a:latin typeface="Arial" charset="0"/>
                <a:ea typeface="Arial" charset="0"/>
                <a:cs typeface="Arial" charset="0"/>
                <a:sym typeface="Cabin"/>
              </a:rPr>
              <a:t>Observe las variables</a:t>
            </a:r>
            <a:endParaRPr lang="es-ES" sz="33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398725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Iteración de un conjunto</a:t>
            </a:r>
            <a:endParaRPr lang="es-ES" sz="7600" b="1" u="none" strike="noStrike" cap="none" dirty="0">
              <a:solidFill>
                <a:srgbClr val="FFFF00"/>
              </a:solidFill>
              <a:latin typeface="Arial" charset="0"/>
              <a:ea typeface="Arial" charset="0"/>
              <a:cs typeface="Arial" charset="0"/>
              <a:sym typeface="Cabin"/>
            </a:endParaRPr>
          </a:p>
        </p:txBody>
      </p:sp>
      <p:sp>
        <p:nvSpPr>
          <p:cNvPr id="533" name="Shape 533"/>
          <p:cNvSpPr txBox="1"/>
          <p:nvPr/>
        </p:nvSpPr>
        <p:spPr>
          <a:xfrm>
            <a:off x="1420525" y="3293550"/>
            <a:ext cx="7774500" cy="2216099"/>
          </a:xfrm>
          <a:prstGeom prst="rect">
            <a:avLst/>
          </a:prstGeom>
          <a:noFill/>
          <a:ln>
            <a:noFill/>
          </a:ln>
        </p:spPr>
        <p:txBody>
          <a:bodyPr lIns="0" tIns="0" rIns="0" bIns="0" anchor="ctr" anchorCtr="0">
            <a:noAutofit/>
          </a:bodyPr>
          <a:lstStyle/>
          <a:p>
            <a:pPr lvl="0">
              <a:buClr>
                <a:srgbClr val="FFFF00"/>
              </a:buClr>
              <a:buSzPct val="25000"/>
            </a:pPr>
            <a:r>
              <a:rPr lang="en-US" sz="2600" b="1" i="0" u="none" strike="noStrike" cap="none" dirty="0" smtClean="0">
                <a:solidFill>
                  <a:srgbClr val="FFFF00"/>
                </a:solidFill>
                <a:latin typeface="Courier New"/>
                <a:ea typeface="Courier New"/>
                <a:cs typeface="Courier New"/>
                <a:sym typeface="Courier New"/>
              </a:rPr>
              <a:t>print</a:t>
            </a:r>
            <a:r>
              <a:rPr lang="en-US" sz="2600" b="1" dirty="0" smtClean="0">
                <a:solidFill>
                  <a:schemeClr val="bg1"/>
                </a:solidFill>
                <a:latin typeface="Courier New"/>
                <a:ea typeface="Courier New"/>
                <a:cs typeface="Courier New"/>
                <a:sym typeface="Courier New"/>
              </a:rPr>
              <a:t>(</a:t>
            </a:r>
            <a:r>
              <a:rPr lang="en-US" sz="2600" b="1" dirty="0">
                <a:solidFill>
                  <a:srgbClr val="FF7F00"/>
                </a:solidFill>
                <a:latin typeface="Courier New"/>
                <a:ea typeface="Courier New"/>
                <a:cs typeface="Courier New"/>
                <a:sym typeface="Courier New"/>
              </a:rPr>
              <a:t>'Antes</a:t>
            </a:r>
            <a:r>
              <a:rPr lang="en-US" sz="2600" b="1" i="0" u="none" strike="noStrike" cap="none" dirty="0" smtClean="0">
                <a:solidFill>
                  <a:srgbClr val="FF7F00"/>
                </a:solidFill>
                <a:latin typeface="Courier New"/>
                <a:ea typeface="Courier New"/>
                <a:cs typeface="Courier New"/>
                <a:sym typeface="Courier New"/>
              </a:rPr>
              <a:t>'</a:t>
            </a:r>
            <a:r>
              <a:rPr lang="en-US" sz="2600" b="1" i="0" u="none" strike="noStrike" cap="none" dirty="0" smtClean="0">
                <a:solidFill>
                  <a:schemeClr val="bg1"/>
                </a:solidFill>
                <a:latin typeface="Courier New"/>
                <a:ea typeface="Courier New"/>
                <a:cs typeface="Courier New"/>
                <a:sym typeface="Courier New"/>
              </a:rPr>
              <a:t>)</a:t>
            </a:r>
            <a:endParaRPr lang="en-US" sz="2600" b="1" i="0" u="none" strike="noStrike" cap="none" dirty="0">
              <a:solidFill>
                <a:schemeClr val="bg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err="1" smtClean="0">
                <a:solidFill>
                  <a:srgbClr val="00FFFF"/>
                </a:solidFill>
                <a:latin typeface="Courier New"/>
                <a:ea typeface="Courier New"/>
                <a:cs typeface="Courier New"/>
                <a:sym typeface="Courier New"/>
              </a:rPr>
              <a:t>objeto</a:t>
            </a:r>
            <a:r>
              <a:rPr lang="en-US" sz="2600" b="1" i="0" u="none" strike="noStrike" cap="none" dirty="0" smtClean="0">
                <a:solidFill>
                  <a:srgbClr val="FF00FF"/>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00FFFF"/>
                </a:solidFill>
                <a:latin typeface="Courier New"/>
                <a:ea typeface="Courier New"/>
                <a:cs typeface="Courier New"/>
                <a:sym typeface="Courier New"/>
              </a:rPr>
              <a:t>[9, 41, 12, 3, 74, 15] </a:t>
            </a:r>
            <a:r>
              <a:rPr lang="en-US" sz="26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smtClean="0">
                <a:solidFill>
                  <a:srgbClr val="FFFF00"/>
                </a:solidFill>
                <a:latin typeface="Courier New"/>
                <a:ea typeface="Courier New"/>
                <a:cs typeface="Courier New"/>
                <a:sym typeface="Courier New"/>
              </a:rPr>
              <a:t>print</a:t>
            </a:r>
            <a:r>
              <a:rPr lang="en-US" sz="2600" b="1" dirty="0" smtClean="0">
                <a:solidFill>
                  <a:schemeClr val="bg1"/>
                </a:solidFill>
                <a:latin typeface="Courier New"/>
                <a:ea typeface="Courier New"/>
                <a:cs typeface="Courier New"/>
                <a:sym typeface="Courier New"/>
              </a:rPr>
              <a:t>(</a:t>
            </a:r>
            <a:r>
              <a:rPr lang="en-US" sz="2600" b="1" i="0" u="none" strike="noStrike" cap="none" dirty="0" err="1" smtClean="0">
                <a:solidFill>
                  <a:srgbClr val="00FFFF"/>
                </a:solidFill>
                <a:latin typeface="Courier New"/>
                <a:ea typeface="Courier New"/>
                <a:cs typeface="Courier New"/>
                <a:sym typeface="Courier New"/>
              </a:rPr>
              <a:t>objeto</a:t>
            </a:r>
            <a:r>
              <a:rPr lang="en-US" sz="2600" b="1" i="0" u="none" strike="noStrike" cap="none" dirty="0" smtClean="0">
                <a:solidFill>
                  <a:schemeClr val="bg1"/>
                </a:solidFill>
                <a:latin typeface="Courier New"/>
                <a:ea typeface="Courier New"/>
                <a:cs typeface="Courier New"/>
                <a:sym typeface="Courier New"/>
              </a:rPr>
              <a:t>)</a:t>
            </a:r>
            <a:endParaRPr lang="en-US" sz="2600" b="1" i="0" u="none" strike="noStrike" cap="none" dirty="0">
              <a:solidFill>
                <a:schemeClr val="bg1"/>
              </a:solidFill>
              <a:latin typeface="Courier New"/>
              <a:ea typeface="Courier New"/>
              <a:cs typeface="Courier New"/>
              <a:sym typeface="Courier New"/>
            </a:endParaRPr>
          </a:p>
          <a:p>
            <a:pPr lvl="0">
              <a:buClr>
                <a:srgbClr val="FFFF00"/>
              </a:buClr>
              <a:buSzPct val="25000"/>
            </a:pPr>
            <a:r>
              <a:rPr lang="en-US" sz="2600" b="1" i="0" u="none" strike="noStrike" cap="none" dirty="0" smtClean="0">
                <a:solidFill>
                  <a:srgbClr val="FFFF00"/>
                </a:solidFill>
                <a:latin typeface="Courier New"/>
                <a:ea typeface="Courier New"/>
                <a:cs typeface="Courier New"/>
                <a:sym typeface="Courier New"/>
              </a:rPr>
              <a:t>print</a:t>
            </a:r>
            <a:r>
              <a:rPr lang="en-US" sz="2600" b="1" i="0" u="none" strike="noStrike" cap="none" dirty="0" smtClean="0">
                <a:solidFill>
                  <a:schemeClr val="bg1"/>
                </a:solidFill>
                <a:latin typeface="Courier New"/>
                <a:ea typeface="Courier New"/>
                <a:cs typeface="Courier New"/>
                <a:sym typeface="Courier New"/>
              </a:rPr>
              <a:t>(</a:t>
            </a:r>
            <a:r>
              <a:rPr lang="en-US" sz="2600" b="1" dirty="0">
                <a:solidFill>
                  <a:srgbClr val="FF7F00"/>
                </a:solidFill>
                <a:latin typeface="Courier New"/>
                <a:ea typeface="Courier New"/>
                <a:cs typeface="Courier New"/>
                <a:sym typeface="Courier New"/>
              </a:rPr>
              <a:t>'</a:t>
            </a:r>
            <a:r>
              <a:rPr lang="en-US" sz="2600" b="1" dirty="0" err="1">
                <a:solidFill>
                  <a:srgbClr val="FF7F00"/>
                </a:solidFill>
                <a:latin typeface="Courier New"/>
                <a:ea typeface="Courier New"/>
                <a:cs typeface="Courier New"/>
                <a:sym typeface="Courier New"/>
              </a:rPr>
              <a:t>Después</a:t>
            </a:r>
            <a:r>
              <a:rPr lang="en-US" sz="2600" b="1" i="0" u="none" strike="noStrike" cap="none" dirty="0" smtClean="0">
                <a:solidFill>
                  <a:srgbClr val="FF7F00"/>
                </a:solidFill>
                <a:latin typeface="Courier New"/>
                <a:ea typeface="Courier New"/>
                <a:cs typeface="Courier New"/>
                <a:sym typeface="Courier New"/>
              </a:rPr>
              <a:t>'</a:t>
            </a:r>
            <a:r>
              <a:rPr lang="en-US" sz="2600" b="1" i="0" u="none" strike="noStrike" cap="none" dirty="0" smtClean="0">
                <a:solidFill>
                  <a:schemeClr val="bg1"/>
                </a:solidFill>
                <a:latin typeface="Courier New"/>
                <a:ea typeface="Courier New"/>
                <a:cs typeface="Courier New"/>
                <a:sym typeface="Courier New"/>
              </a:rPr>
              <a:t>)</a:t>
            </a:r>
            <a:endParaRPr lang="en-US" sz="2600" b="1" i="0" u="none" strike="noStrike" cap="none" dirty="0">
              <a:solidFill>
                <a:schemeClr val="bg1"/>
              </a:solidFill>
              <a:latin typeface="Courier New"/>
              <a:ea typeface="Courier New"/>
              <a:cs typeface="Courier New"/>
              <a:sym typeface="Courier New"/>
            </a:endParaRPr>
          </a:p>
        </p:txBody>
      </p:sp>
      <p:sp>
        <p:nvSpPr>
          <p:cNvPr id="534" name="Shape 534"/>
          <p:cNvSpPr txBox="1"/>
          <p:nvPr/>
        </p:nvSpPr>
        <p:spPr>
          <a:xfrm>
            <a:off x="10034586" y="2706700"/>
            <a:ext cx="476726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python basicloop.py</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smtClean="0">
                <a:solidFill>
                  <a:srgbClr val="FF7F00"/>
                </a:solidFill>
                <a:latin typeface="Arial" charset="0"/>
                <a:ea typeface="Arial" charset="0"/>
                <a:cs typeface="Arial" charset="0"/>
                <a:sym typeface="Cabin"/>
              </a:rPr>
              <a:t>Antes</a:t>
            </a:r>
            <a:endParaRPr lang="en-US"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ES" sz="3600" u="none" strike="noStrike" cap="none" dirty="0" smtClean="0">
                <a:solidFill>
                  <a:srgbClr val="FF7F00"/>
                </a:solidFill>
                <a:latin typeface="Arial" charset="0"/>
                <a:ea typeface="Arial" charset="0"/>
                <a:cs typeface="Arial" charset="0"/>
                <a:sym typeface="Cabin"/>
              </a:rPr>
              <a:t>Después</a:t>
            </a:r>
            <a:endParaRPr lang="es-ES" sz="3600" u="none" strike="noStrike" cap="none" dirty="0">
              <a:solidFill>
                <a:srgbClr val="FF7F00"/>
              </a:solidFill>
              <a:latin typeface="Arial" charset="0"/>
              <a:ea typeface="Arial" charset="0"/>
              <a:cs typeface="Arial" charset="0"/>
              <a:sym typeface="Cabin"/>
            </a:endParaRPr>
          </a:p>
        </p:txBody>
      </p:sp>
    </p:spTree>
    <p:extLst>
      <p:ext uri="{BB962C8B-B14F-4D97-AF65-F5344CB8AC3E}">
        <p14:creationId xmlns:p14="http://schemas.microsoft.com/office/powerpoint/2010/main" val="1560083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¿Cuál es el número mayor?</a:t>
            </a:r>
            <a:endParaRPr lang="es-ES" sz="7600" b="1"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4951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914685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1096010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Tree>
    <p:extLst>
      <p:ext uri="{BB962C8B-B14F-4D97-AF65-F5344CB8AC3E}">
        <p14:creationId xmlns:p14="http://schemas.microsoft.com/office/powerpoint/2010/main" val="2057903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10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361837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200" b="1" u="none" strike="noStrike" cap="none" dirty="0" smtClean="0">
                <a:solidFill>
                  <a:srgbClr val="FFFF00"/>
                </a:solidFill>
                <a:latin typeface="Arial" charset="0"/>
                <a:ea typeface="Arial" charset="0"/>
                <a:cs typeface="Arial" charset="0"/>
                <a:sym typeface="Cabin"/>
              </a:rPr>
              <a:t>Un Bucle Infinito</a:t>
            </a:r>
            <a:endParaRPr lang="es-AR" sz="7200" b="1" u="none" strike="noStrike" cap="none" dirty="0">
              <a:solidFill>
                <a:srgbClr val="FFFF00"/>
              </a:solidFill>
              <a:latin typeface="Arial" charset="0"/>
              <a:ea typeface="Arial" charset="0"/>
              <a:cs typeface="Arial" charset="0"/>
              <a:sym typeface="Cabin"/>
            </a:endParaRPr>
          </a:p>
        </p:txBody>
      </p:sp>
      <p:sp>
        <p:nvSpPr>
          <p:cNvPr id="241" name="Shape 241"/>
          <p:cNvSpPr txBox="1"/>
          <p:nvPr/>
        </p:nvSpPr>
        <p:spPr>
          <a:xfrm>
            <a:off x="9414613" y="328428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smtClean="0">
                <a:solidFill>
                  <a:srgbClr val="00FF00"/>
                </a:solidFill>
                <a:latin typeface="Courier New"/>
                <a:ea typeface="Courier New"/>
                <a:cs typeface="Courier New"/>
                <a:sym typeface="Courier New"/>
              </a:rPr>
              <a:t>n</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while</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n</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&gt;</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0</a:t>
            </a:r>
            <a:r>
              <a:rPr lang="es-ES" sz="3000" b="1" i="0" u="none" strike="noStrike" cap="none" dirty="0" smtClean="0">
                <a:solidFill>
                  <a:srgbClr val="FFFF00"/>
                </a:solidFill>
                <a:latin typeface="Courier New"/>
                <a:ea typeface="Courier New"/>
                <a:cs typeface="Courier New"/>
                <a:sym typeface="Courier New"/>
              </a:rPr>
              <a:t> :</a:t>
            </a:r>
          </a:p>
          <a:p>
            <a:pPr>
              <a:buClr>
                <a:srgbClr val="FFFF00"/>
              </a:buClr>
              <a:buSzPct val="25000"/>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smtClean="0">
                <a:solidFill>
                  <a:srgbClr val="FF9900"/>
                </a:solidFill>
                <a:latin typeface="Courier New"/>
                <a:ea typeface="Courier New"/>
                <a:cs typeface="Courier New"/>
                <a:sym typeface="Courier New"/>
              </a:rPr>
              <a:t>Enjabonar'</a:t>
            </a:r>
            <a:r>
              <a:rPr lang="es-ES" sz="3200" b="1" dirty="0" smtClean="0">
                <a:solidFill>
                  <a:schemeClr val="bg1"/>
                </a:solidFill>
                <a:latin typeface="Arial" charset="0"/>
                <a:ea typeface="Arial" charset="0"/>
                <a:cs typeface="Arial" charset="0"/>
                <a:sym typeface="Cabin"/>
              </a:rPr>
              <a:t>)</a:t>
            </a:r>
            <a:endParaRPr lang="es-ES" sz="3000" b="1" i="0" u="none" strike="noStrike" cap="none" dirty="0" smtClean="0">
              <a:solidFill>
                <a:srgbClr val="FF9900"/>
              </a:solidFill>
              <a:latin typeface="Courier New"/>
              <a:ea typeface="Courier New"/>
              <a:cs typeface="Courier New"/>
              <a:sym typeface="Courier New"/>
            </a:endParaRPr>
          </a:p>
          <a:p>
            <a:pPr lvl="0">
              <a:buClr>
                <a:srgbClr val="FFFF00"/>
              </a:buClr>
              <a:buSzPct val="25000"/>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smtClean="0">
                <a:solidFill>
                  <a:srgbClr val="FF9900"/>
                </a:solidFill>
                <a:latin typeface="Courier New"/>
                <a:ea typeface="Courier New"/>
                <a:cs typeface="Courier New"/>
                <a:sym typeface="Courier New"/>
              </a:rPr>
              <a:t>Enjuagar'</a:t>
            </a:r>
            <a:r>
              <a:rPr lang="es-ES" sz="3000" b="1" i="0" u="none" strike="noStrike" cap="none" dirty="0" smtClean="0">
                <a:solidFill>
                  <a:schemeClr val="bg1"/>
                </a:solidFill>
                <a:latin typeface="Courier New"/>
                <a:ea typeface="Courier New"/>
                <a:cs typeface="Courier New"/>
                <a:sym typeface="Courier New"/>
              </a:rPr>
              <a:t>)</a:t>
            </a:r>
          </a:p>
          <a:p>
            <a:pPr lvl="0">
              <a:buClr>
                <a:srgbClr val="FFFF00"/>
              </a:buClr>
              <a:buSzPct val="25000"/>
            </a:pP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smtClean="0">
                <a:solidFill>
                  <a:srgbClr val="FF9900"/>
                </a:solidFill>
                <a:latin typeface="Courier New"/>
                <a:ea typeface="Courier New"/>
                <a:cs typeface="Courier New"/>
                <a:sym typeface="Courier New"/>
              </a:rPr>
              <a:t>Secar'</a:t>
            </a:r>
            <a:r>
              <a:rPr lang="es-ES" sz="3000" b="1" i="0" u="none" strike="noStrike" cap="none" dirty="0" smtClean="0">
                <a:solidFill>
                  <a:schemeClr val="bg1"/>
                </a:solidFill>
                <a:latin typeface="Courier New"/>
                <a:ea typeface="Courier New"/>
                <a:cs typeface="Courier New"/>
                <a:sym typeface="Courier New"/>
              </a:rPr>
              <a:t>)</a:t>
            </a:r>
            <a:endParaRPr lang="es-ES" sz="3000" b="1" i="0" u="none" strike="noStrike" cap="none" dirty="0">
              <a:solidFill>
                <a:schemeClr val="bg1"/>
              </a:solidFill>
              <a:latin typeface="Courier New"/>
              <a:ea typeface="Courier New"/>
              <a:cs typeface="Courier New"/>
              <a:sym typeface="Courier New"/>
            </a:endParaRP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500" u="none" strike="noStrike" cap="none" dirty="0" err="1" smtClean="0">
                <a:solidFill>
                  <a:schemeClr val="lt1"/>
                </a:solidFill>
                <a:latin typeface="Arial" charset="0"/>
                <a:ea typeface="Arial" charset="0"/>
                <a:cs typeface="Arial" charset="0"/>
                <a:sym typeface="Cabin"/>
              </a:rPr>
              <a:t>print</a:t>
            </a:r>
            <a:r>
              <a:rPr lang="es-ES" sz="3500" u="none" strike="noStrike" cap="none" dirty="0" smtClean="0">
                <a:solidFill>
                  <a:schemeClr val="lt1"/>
                </a:solidFill>
                <a:latin typeface="Arial" charset="0"/>
                <a:ea typeface="Arial" charset="0"/>
                <a:cs typeface="Arial" charset="0"/>
                <a:sym typeface="Cabin"/>
              </a:rPr>
              <a:t> </a:t>
            </a:r>
            <a:r>
              <a:rPr lang="es-ES" sz="3500" dirty="0" smtClean="0">
                <a:solidFill>
                  <a:schemeClr val="lt1"/>
                </a:solidFill>
                <a:latin typeface="Arial" charset="0"/>
                <a:ea typeface="Arial" charset="0"/>
                <a:cs typeface="Arial" charset="0"/>
                <a:sym typeface="Cabin"/>
              </a:rPr>
              <a:t>'Secar</a:t>
            </a:r>
            <a:r>
              <a:rPr lang="es-ES" sz="3500" u="none" strike="noStrike" cap="none" dirty="0" smtClean="0">
                <a:solidFill>
                  <a:schemeClr val="lt1"/>
                </a:solidFill>
                <a:latin typeface="Arial" charset="0"/>
                <a:ea typeface="Arial" charset="0"/>
                <a:cs typeface="Arial" charset="0"/>
                <a:sym typeface="Cabin"/>
              </a:rPr>
              <a:t>'</a:t>
            </a:r>
            <a:endParaRPr lang="es-ES" sz="3500" u="none" strike="noStrike" cap="none" dirty="0">
              <a:solidFill>
                <a:schemeClr val="lt1"/>
              </a:solidFill>
              <a:latin typeface="Arial" charset="0"/>
              <a:ea typeface="Arial" charset="0"/>
              <a:cs typeface="Arial" charset="0"/>
              <a:sym typeface="Cabin"/>
            </a:endParaRP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Sí</a:t>
            </a:r>
            <a:endParaRPr lang="es-AR" sz="3600" u="none" strike="noStrike" cap="none" dirty="0">
              <a:solidFill>
                <a:schemeClr val="lt1"/>
              </a:solidFill>
              <a:latin typeface="Arial" charset="0"/>
              <a:ea typeface="Arial" charset="0"/>
              <a:cs typeface="Arial" charset="0"/>
              <a:sym typeface="Cabin"/>
            </a:endParaRP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5</a:t>
            </a: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'Enjabonar</a:t>
            </a:r>
            <a:r>
              <a:rPr lang="es-ES" sz="3200" u="none" strike="noStrike" cap="none" dirty="0" smtClean="0">
                <a:solidFill>
                  <a:srgbClr val="FF9900"/>
                </a:solidFill>
                <a:latin typeface="Arial" charset="0"/>
                <a:ea typeface="Arial" charset="0"/>
                <a:cs typeface="Arial" charset="0"/>
                <a:sym typeface="Cabin"/>
              </a:rPr>
              <a:t>'</a:t>
            </a:r>
            <a:r>
              <a:rPr lang="es-ES" sz="3200" u="none" strike="noStrike" cap="none" dirty="0" smtClean="0">
                <a:solidFill>
                  <a:schemeClr val="bg1"/>
                </a:solidFill>
                <a:latin typeface="Arial" charset="0"/>
                <a:ea typeface="Arial" charset="0"/>
                <a:cs typeface="Arial" charset="0"/>
                <a:sym typeface="Cabin"/>
              </a:rPr>
              <a:t>)</a:t>
            </a:r>
            <a:endParaRPr lang="es-ES" sz="3200" u="none" strike="noStrike" cap="none" dirty="0">
              <a:solidFill>
                <a:schemeClr val="bg1"/>
              </a:solidFill>
              <a:latin typeface="Arial" charset="0"/>
              <a:ea typeface="Arial" charset="0"/>
              <a:cs typeface="Arial" charset="0"/>
              <a:sym typeface="Cabin"/>
            </a:endParaRP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'Enjuagar</a:t>
            </a:r>
            <a:r>
              <a:rPr lang="es-ES" sz="3200" u="none" strike="noStrike" cap="none" dirty="0" smtClean="0">
                <a:solidFill>
                  <a:srgbClr val="FF9900"/>
                </a:solidFill>
                <a:latin typeface="Arial" charset="0"/>
                <a:ea typeface="Arial" charset="0"/>
                <a:cs typeface="Arial" charset="0"/>
                <a:sym typeface="Cabin"/>
              </a:rPr>
              <a:t>'</a:t>
            </a:r>
            <a:r>
              <a:rPr lang="es-ES" sz="3200" dirty="0" smtClean="0">
                <a:solidFill>
                  <a:schemeClr val="bg1"/>
                </a:solidFill>
                <a:latin typeface="Arial" charset="0"/>
                <a:ea typeface="Arial" charset="0"/>
                <a:cs typeface="Arial" charset="0"/>
                <a:sym typeface="Cabin"/>
              </a:rPr>
              <a:t>)</a:t>
            </a:r>
            <a:endParaRPr lang="es-ES" sz="3200" dirty="0">
              <a:solidFill>
                <a:schemeClr val="bg1"/>
              </a:solidFill>
              <a:latin typeface="Arial" charset="0"/>
              <a:ea typeface="Arial" charset="0"/>
              <a:cs typeface="Arial" charset="0"/>
              <a:sym typeface="Cabin"/>
            </a:endParaRPr>
          </a:p>
        </p:txBody>
      </p:sp>
      <p:sp>
        <p:nvSpPr>
          <p:cNvPr id="259" name="Shape 259"/>
          <p:cNvSpPr txBox="1"/>
          <p:nvPr/>
        </p:nvSpPr>
        <p:spPr>
          <a:xfrm>
            <a:off x="8295899" y="7013629"/>
            <a:ext cx="679180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¿Qué es lo que está mal en este bucle?</a:t>
            </a:r>
            <a:endParaRPr lang="es-AR" sz="3600" u="none" strike="noStrike" cap="none" dirty="0">
              <a:solidFill>
                <a:srgbClr val="00FF00"/>
              </a:solidFill>
              <a:latin typeface="Arial" charset="0"/>
              <a:ea typeface="Arial" charset="0"/>
              <a:cs typeface="Arial" charset="0"/>
              <a:sym typeface="Cabin"/>
            </a:endParaRP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Tree>
    <p:extLst>
      <p:ext uri="{BB962C8B-B14F-4D97-AF65-F5344CB8AC3E}">
        <p14:creationId xmlns:p14="http://schemas.microsoft.com/office/powerpoint/2010/main" val="2025944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20281943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Tree>
    <p:extLst>
      <p:ext uri="{BB962C8B-B14F-4D97-AF65-F5344CB8AC3E}">
        <p14:creationId xmlns:p14="http://schemas.microsoft.com/office/powerpoint/2010/main" val="985323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3"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4"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5"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a:t>
            </a:r>
          </a:p>
        </p:txBody>
      </p:sp>
    </p:spTree>
    <p:extLst>
      <p:ext uri="{BB962C8B-B14F-4D97-AF65-F5344CB8AC3E}">
        <p14:creationId xmlns:p14="http://schemas.microsoft.com/office/powerpoint/2010/main" val="15146185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charset="0"/>
                <a:ea typeface="Arial" charset="0"/>
                <a:cs typeface="Arial" charset="0"/>
                <a:sym typeface="Cabin"/>
              </a:rPr>
              <a:t>3</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10173935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13009541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3892717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17710569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charset="0"/>
                <a:ea typeface="Arial" charset="0"/>
                <a:cs typeface="Arial" charset="0"/>
                <a:sym typeface="Cabin"/>
              </a:rPr>
              <a:t>74</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10393150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charset="0"/>
                <a:ea typeface="Arial" charset="0"/>
                <a:cs typeface="Arial" charset="0"/>
                <a:sym typeface="Cabin"/>
              </a:rPr>
              <a:t>74</a:t>
            </a:r>
            <a:endParaRPr lang="en-US" sz="5400" u="none" strike="noStrike" cap="none" dirty="0">
              <a:solidFill>
                <a:srgbClr val="FF00FF"/>
              </a:solidFill>
              <a:latin typeface="Arial" charset="0"/>
              <a:ea typeface="Arial" charset="0"/>
              <a:cs typeface="Arial" charset="0"/>
              <a:sym typeface="Cabin"/>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3</a:t>
            </a:r>
            <a:endParaRPr lang="es-AR" sz="1800" dirty="0">
              <a:solidFill>
                <a:schemeClr val="bg1"/>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5427" y="3208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12474743" y="142063"/>
            <a:ext cx="2723823" cy="369332"/>
          </a:xfrm>
          <a:prstGeom prst="rect">
            <a:avLst/>
          </a:prstGeom>
          <a:no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Tree>
    <p:extLst>
      <p:ext uri="{BB962C8B-B14F-4D97-AF65-F5344CB8AC3E}">
        <p14:creationId xmlns:p14="http://schemas.microsoft.com/office/powerpoint/2010/main" val="827836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200" b="1" u="none" strike="noStrike" cap="none" dirty="0" smtClean="0">
                <a:solidFill>
                  <a:srgbClr val="FFFF00"/>
                </a:solidFill>
                <a:latin typeface="Arial" charset="0"/>
                <a:ea typeface="Arial" charset="0"/>
                <a:cs typeface="Arial" charset="0"/>
                <a:sym typeface="Cabin"/>
              </a:rPr>
              <a:t>Otro Bucle</a:t>
            </a:r>
            <a:endParaRPr lang="es-AR" sz="7200" b="1" u="none" strike="noStrike" cap="none" dirty="0">
              <a:solidFill>
                <a:srgbClr val="FFFF00"/>
              </a:solidFill>
              <a:latin typeface="Arial" charset="0"/>
              <a:ea typeface="Arial" charset="0"/>
              <a:cs typeface="Arial" charset="0"/>
              <a:sym typeface="Cabin"/>
            </a:endParaRPr>
          </a:p>
        </p:txBody>
      </p:sp>
      <p:sp>
        <p:nvSpPr>
          <p:cNvPr id="241" name="Shape 241"/>
          <p:cNvSpPr txBox="1"/>
          <p:nvPr/>
        </p:nvSpPr>
        <p:spPr>
          <a:xfrm>
            <a:off x="9286632" y="3299522"/>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smtClean="0">
                <a:solidFill>
                  <a:srgbClr val="00FF00"/>
                </a:solidFill>
                <a:latin typeface="Courier New"/>
                <a:ea typeface="Courier New"/>
                <a:cs typeface="Courier New"/>
                <a:sym typeface="Courier New"/>
              </a:rPr>
              <a:t>n</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0</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while</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n</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&gt;</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0</a:t>
            </a:r>
            <a:r>
              <a:rPr lang="es-ES" sz="3000" b="1" i="0" u="none" strike="noStrike" cap="none" dirty="0" smtClean="0">
                <a:solidFill>
                  <a:srgbClr val="FFFF00"/>
                </a:solidFill>
                <a:latin typeface="Courier New"/>
                <a:ea typeface="Courier New"/>
                <a:cs typeface="Courier New"/>
                <a:sym typeface="Courier New"/>
              </a:rPr>
              <a:t> :</a:t>
            </a:r>
          </a:p>
          <a:p>
            <a:pPr>
              <a:buClr>
                <a:srgbClr val="FFFF00"/>
              </a:buClr>
              <a:buSzPct val="25000"/>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smtClean="0">
                <a:solidFill>
                  <a:srgbClr val="FF9900"/>
                </a:solidFill>
                <a:latin typeface="Courier New"/>
                <a:ea typeface="Courier New"/>
                <a:cs typeface="Courier New"/>
                <a:sym typeface="Courier New"/>
              </a:rPr>
              <a:t>Enjabonar'</a:t>
            </a:r>
            <a:r>
              <a:rPr lang="es-ES" sz="3200" b="1" dirty="0" smtClean="0">
                <a:solidFill>
                  <a:schemeClr val="bg1"/>
                </a:solidFill>
                <a:latin typeface="Arial" charset="0"/>
                <a:ea typeface="Arial" charset="0"/>
                <a:cs typeface="Arial" charset="0"/>
                <a:sym typeface="Cabin"/>
              </a:rPr>
              <a:t>)</a:t>
            </a:r>
            <a:endParaRPr lang="es-ES" sz="3000" b="1" i="0" u="none" strike="noStrike" cap="none" dirty="0" smtClean="0">
              <a:solidFill>
                <a:srgbClr val="FF9900"/>
              </a:solidFill>
              <a:latin typeface="Courier New"/>
              <a:ea typeface="Courier New"/>
              <a:cs typeface="Courier New"/>
              <a:sym typeface="Courier New"/>
            </a:endParaRPr>
          </a:p>
          <a:p>
            <a:pPr lvl="0">
              <a:buClr>
                <a:srgbClr val="FFFF00"/>
              </a:buClr>
              <a:buSzPct val="25000"/>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smtClean="0">
                <a:solidFill>
                  <a:srgbClr val="FF9900"/>
                </a:solidFill>
                <a:latin typeface="Courier New"/>
                <a:ea typeface="Courier New"/>
                <a:cs typeface="Courier New"/>
                <a:sym typeface="Courier New"/>
              </a:rPr>
              <a:t>Enjuagar'</a:t>
            </a:r>
            <a:r>
              <a:rPr lang="es-ES" sz="3000" b="1" i="0" u="none" strike="noStrike" cap="none" dirty="0" smtClean="0">
                <a:solidFill>
                  <a:schemeClr val="bg1"/>
                </a:solidFill>
                <a:latin typeface="Courier New"/>
                <a:ea typeface="Courier New"/>
                <a:cs typeface="Courier New"/>
                <a:sym typeface="Courier New"/>
              </a:rPr>
              <a:t>)</a:t>
            </a:r>
          </a:p>
          <a:p>
            <a:pPr lvl="0">
              <a:buClr>
                <a:srgbClr val="FFFF00"/>
              </a:buClr>
              <a:buSzPct val="25000"/>
            </a:pP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smtClean="0">
                <a:solidFill>
                  <a:srgbClr val="FF9900"/>
                </a:solidFill>
                <a:latin typeface="Courier New"/>
                <a:ea typeface="Courier New"/>
                <a:cs typeface="Courier New"/>
                <a:sym typeface="Courier New"/>
              </a:rPr>
              <a:t>Secar!'</a:t>
            </a:r>
            <a:r>
              <a:rPr lang="es-ES" sz="3000" b="1" i="0" u="none" strike="noStrike" cap="none" dirty="0" smtClean="0">
                <a:solidFill>
                  <a:schemeClr val="bg1"/>
                </a:solidFill>
                <a:latin typeface="Courier New"/>
                <a:ea typeface="Courier New"/>
                <a:cs typeface="Courier New"/>
                <a:sym typeface="Courier New"/>
              </a:rPr>
              <a:t>)</a:t>
            </a:r>
            <a:endParaRPr lang="es-ES" sz="3000" b="1" i="0" u="none" strike="noStrike" cap="none" dirty="0">
              <a:solidFill>
                <a:schemeClr val="bg1"/>
              </a:solidFill>
              <a:latin typeface="Courier New"/>
              <a:ea typeface="Courier New"/>
              <a:cs typeface="Courier New"/>
              <a:sym typeface="Courier New"/>
            </a:endParaRP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500" u="none" strike="noStrike" cap="none" dirty="0" err="1" smtClean="0">
                <a:solidFill>
                  <a:schemeClr val="lt1"/>
                </a:solidFill>
                <a:latin typeface="Arial" charset="0"/>
                <a:ea typeface="Arial" charset="0"/>
                <a:cs typeface="Arial" charset="0"/>
                <a:sym typeface="Cabin"/>
              </a:rPr>
              <a:t>print</a:t>
            </a:r>
            <a:r>
              <a:rPr lang="es-ES" sz="3500" u="none" strike="noStrike" cap="none" dirty="0" smtClean="0">
                <a:solidFill>
                  <a:schemeClr val="lt1"/>
                </a:solidFill>
                <a:latin typeface="Arial" charset="0"/>
                <a:ea typeface="Arial" charset="0"/>
                <a:cs typeface="Arial" charset="0"/>
                <a:sym typeface="Cabin"/>
              </a:rPr>
              <a:t> </a:t>
            </a:r>
            <a:r>
              <a:rPr lang="es-ES" sz="3500" dirty="0" smtClean="0">
                <a:solidFill>
                  <a:schemeClr val="lt1"/>
                </a:solidFill>
                <a:latin typeface="Arial" charset="0"/>
                <a:ea typeface="Arial" charset="0"/>
                <a:cs typeface="Arial" charset="0"/>
                <a:sym typeface="Cabin"/>
              </a:rPr>
              <a:t>'Secar</a:t>
            </a:r>
            <a:r>
              <a:rPr lang="es-ES" sz="3500" u="none" strike="noStrike" cap="none" dirty="0" smtClean="0">
                <a:solidFill>
                  <a:schemeClr val="lt1"/>
                </a:solidFill>
                <a:latin typeface="Arial" charset="0"/>
                <a:ea typeface="Arial" charset="0"/>
                <a:cs typeface="Arial" charset="0"/>
                <a:sym typeface="Cabin"/>
              </a:rPr>
              <a:t>'</a:t>
            </a:r>
            <a:endParaRPr lang="es-ES" sz="3500" u="none" strike="noStrike" cap="none" dirty="0">
              <a:solidFill>
                <a:schemeClr val="lt1"/>
              </a:solidFill>
              <a:latin typeface="Arial" charset="0"/>
              <a:ea typeface="Arial" charset="0"/>
              <a:cs typeface="Arial" charset="0"/>
              <a:sym typeface="Cabin"/>
            </a:endParaRP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Sí</a:t>
            </a:r>
            <a:endParaRPr lang="es-AR" sz="3600" u="none" strike="noStrike" cap="none" dirty="0">
              <a:solidFill>
                <a:schemeClr val="lt1"/>
              </a:solidFill>
              <a:latin typeface="Arial" charset="0"/>
              <a:ea typeface="Arial" charset="0"/>
              <a:cs typeface="Arial" charset="0"/>
              <a:sym typeface="Cabin"/>
            </a:endParaRP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a:t>
            </a:r>
            <a:r>
              <a:rPr lang="en-US" sz="3500" dirty="0">
                <a:solidFill>
                  <a:schemeClr val="lt1"/>
                </a:solidFill>
                <a:latin typeface="Arial" charset="0"/>
                <a:ea typeface="Arial" charset="0"/>
                <a:cs typeface="Arial" charset="0"/>
                <a:sym typeface="Cabin"/>
              </a:rPr>
              <a:t>0</a:t>
            </a:r>
            <a:endParaRPr lang="en-US" sz="3500" u="none" strike="noStrike" cap="none" dirty="0">
              <a:solidFill>
                <a:schemeClr val="lt1"/>
              </a:solidFill>
              <a:latin typeface="Arial" charset="0"/>
              <a:ea typeface="Arial" charset="0"/>
              <a:cs typeface="Arial" charset="0"/>
              <a:sym typeface="Cabin"/>
            </a:endParaRP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'Enjabonar</a:t>
            </a:r>
            <a:r>
              <a:rPr lang="es-ES" sz="3200" u="none" strike="noStrike" cap="none" dirty="0" smtClean="0">
                <a:solidFill>
                  <a:srgbClr val="FF9900"/>
                </a:solidFill>
                <a:latin typeface="Arial" charset="0"/>
                <a:ea typeface="Arial" charset="0"/>
                <a:cs typeface="Arial" charset="0"/>
                <a:sym typeface="Cabin"/>
              </a:rPr>
              <a:t>'</a:t>
            </a:r>
            <a:r>
              <a:rPr lang="es-ES" sz="3200" u="none" strike="noStrike" cap="none" dirty="0" smtClean="0">
                <a:solidFill>
                  <a:schemeClr val="bg1"/>
                </a:solidFill>
                <a:latin typeface="Arial" charset="0"/>
                <a:ea typeface="Arial" charset="0"/>
                <a:cs typeface="Arial" charset="0"/>
                <a:sym typeface="Cabin"/>
              </a:rPr>
              <a:t>)</a:t>
            </a:r>
            <a:endParaRPr lang="es-ES" sz="3200" u="none" strike="noStrike" cap="none" dirty="0">
              <a:solidFill>
                <a:schemeClr val="bg1"/>
              </a:solidFill>
              <a:latin typeface="Arial" charset="0"/>
              <a:ea typeface="Arial" charset="0"/>
              <a:cs typeface="Arial" charset="0"/>
              <a:sym typeface="Cabin"/>
            </a:endParaRP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'Enjuagar</a:t>
            </a:r>
            <a:r>
              <a:rPr lang="es-ES" sz="3200" u="none" strike="noStrike" cap="none" dirty="0" smtClean="0">
                <a:solidFill>
                  <a:srgbClr val="FF9900"/>
                </a:solidFill>
                <a:latin typeface="Arial" charset="0"/>
                <a:ea typeface="Arial" charset="0"/>
                <a:cs typeface="Arial" charset="0"/>
                <a:sym typeface="Cabin"/>
              </a:rPr>
              <a:t>'</a:t>
            </a:r>
            <a:r>
              <a:rPr lang="es-ES" sz="3200" dirty="0" smtClean="0">
                <a:solidFill>
                  <a:schemeClr val="bg1"/>
                </a:solidFill>
                <a:latin typeface="Arial" charset="0"/>
                <a:ea typeface="Arial" charset="0"/>
                <a:cs typeface="Arial" charset="0"/>
                <a:sym typeface="Cabin"/>
              </a:rPr>
              <a:t>)</a:t>
            </a:r>
            <a:endParaRPr lang="es-ES" sz="3200" dirty="0">
              <a:solidFill>
                <a:schemeClr val="bg1"/>
              </a:solidFill>
              <a:latin typeface="Arial" charset="0"/>
              <a:ea typeface="Arial" charset="0"/>
              <a:cs typeface="Arial" charset="0"/>
              <a:sym typeface="Cabin"/>
            </a:endParaRPr>
          </a:p>
        </p:txBody>
      </p:sp>
      <p:sp>
        <p:nvSpPr>
          <p:cNvPr id="259" name="Shape 259"/>
          <p:cNvSpPr txBox="1"/>
          <p:nvPr/>
        </p:nvSpPr>
        <p:spPr>
          <a:xfrm>
            <a:off x="8443568" y="6985055"/>
            <a:ext cx="6303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¿Qué es lo que está haciendo este bucle?</a:t>
            </a:r>
            <a:endParaRPr lang="es-AR" sz="3600" u="none" strike="noStrike" cap="none" dirty="0">
              <a:solidFill>
                <a:srgbClr val="00FF00"/>
              </a:solidFill>
              <a:latin typeface="Arial" charset="0"/>
              <a:ea typeface="Arial" charset="0"/>
              <a:cs typeface="Arial" charset="0"/>
              <a:sym typeface="Cabin"/>
            </a:endParaRP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extLst>
      <p:ext uri="{BB962C8B-B14F-4D97-AF65-F5344CB8AC3E}">
        <p14:creationId xmlns:p14="http://schemas.microsoft.com/office/powerpoint/2010/main" val="10699794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smtClean="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
        <p:nvSpPr>
          <p:cNvPr id="9"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10"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charset="0"/>
                <a:ea typeface="Arial" charset="0"/>
                <a:cs typeface="Arial" charset="0"/>
                <a:sym typeface="Cabin"/>
              </a:rPr>
              <a:t>74</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1198979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s-ES" sz="7600" b="1" dirty="0" smtClean="0">
                <a:solidFill>
                  <a:srgbClr val="FFFF00"/>
                </a:solidFill>
                <a:latin typeface="Arial" charset="0"/>
                <a:ea typeface="Arial" charset="0"/>
                <a:cs typeface="Arial" charset="0"/>
                <a:sym typeface="Cabin"/>
              </a:rPr>
              <a:t>Para encontrar el mayor valor</a:t>
            </a:r>
            <a:endParaRPr lang="es-ES" sz="7600" b="1" dirty="0">
              <a:solidFill>
                <a:srgbClr val="FFFF00"/>
              </a:solidFill>
              <a:latin typeface="Arial" charset="0"/>
              <a:ea typeface="Arial" charset="0"/>
              <a:cs typeface="Arial" charset="0"/>
              <a:sym typeface="Cabin"/>
            </a:endParaRPr>
          </a:p>
        </p:txBody>
      </p:sp>
      <p:sp>
        <p:nvSpPr>
          <p:cNvPr id="673" name="Shape 673"/>
          <p:cNvSpPr txBox="1"/>
          <p:nvPr/>
        </p:nvSpPr>
        <p:spPr>
          <a:xfrm>
            <a:off x="1549817" y="2835250"/>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b="1" dirty="0">
                <a:solidFill>
                  <a:srgbClr val="00FF00"/>
                </a:solidFill>
                <a:latin typeface="Courier New"/>
                <a:ea typeface="Courier New"/>
                <a:cs typeface="Courier New"/>
                <a:sym typeface="Courier New"/>
              </a:rPr>
              <a:t>largest_so_far = -1</a:t>
            </a:r>
          </a:p>
          <a:p>
            <a:pPr lvl="0">
              <a:buClr>
                <a:srgbClr val="FFFF00"/>
              </a:buClr>
              <a:buSzPct val="25000"/>
            </a:pPr>
            <a:r>
              <a:rPr lang="en-US" sz="2600" b="1" i="0" u="none" strike="noStrike" cap="none" dirty="0" smtClean="0">
                <a:solidFill>
                  <a:srgbClr val="FFFF00"/>
                </a:solidFill>
                <a:latin typeface="Courier New"/>
                <a:ea typeface="Courier New"/>
                <a:cs typeface="Courier New"/>
                <a:sym typeface="Courier New"/>
              </a:rPr>
              <a:t>print</a:t>
            </a:r>
            <a:r>
              <a:rPr lang="en-US" sz="2600" b="1" dirty="0" smtClean="0">
                <a:solidFill>
                  <a:schemeClr val="bg1"/>
                </a:solidFill>
                <a:latin typeface="Courier New"/>
                <a:ea typeface="Courier New"/>
                <a:cs typeface="Courier New"/>
                <a:sym typeface="Courier New"/>
              </a:rPr>
              <a:t>(</a:t>
            </a:r>
            <a:r>
              <a:rPr lang="en-US" sz="2600" b="1" dirty="0">
                <a:solidFill>
                  <a:srgbClr val="FF7F00"/>
                </a:solidFill>
                <a:latin typeface="Courier New"/>
                <a:ea typeface="Courier New"/>
                <a:cs typeface="Courier New"/>
                <a:sym typeface="Courier New"/>
              </a:rPr>
              <a:t>'Antes</a:t>
            </a:r>
            <a:r>
              <a:rPr lang="en-US" sz="2600" b="1" i="0" u="none" strike="noStrike" cap="none" dirty="0" smtClean="0">
                <a:solidFill>
                  <a:srgbClr val="FF7F00"/>
                </a:solidFill>
                <a:latin typeface="Courier New"/>
                <a:ea typeface="Courier New"/>
                <a:cs typeface="Courier New"/>
                <a:sym typeface="Courier New"/>
              </a:rPr>
              <a:t>', </a:t>
            </a:r>
            <a:r>
              <a:rPr lang="en-US" sz="2600" b="1" dirty="0" smtClean="0">
                <a:solidFill>
                  <a:srgbClr val="00FF00"/>
                </a:solidFill>
                <a:latin typeface="Courier New"/>
                <a:ea typeface="Courier New"/>
                <a:cs typeface="Courier New"/>
                <a:sym typeface="Courier New"/>
              </a:rPr>
              <a:t>largest_so_far</a:t>
            </a:r>
            <a:r>
              <a:rPr lang="en-US" sz="2600" b="1" dirty="0" smtClean="0">
                <a:solidFill>
                  <a:schemeClr val="bg1"/>
                </a:solidFill>
                <a:latin typeface="Courier New"/>
                <a:ea typeface="Courier New"/>
                <a:cs typeface="Courier New"/>
                <a:sym typeface="Courier New"/>
              </a:rPr>
              <a:t>)</a:t>
            </a:r>
            <a:endParaRPr lang="en-US" sz="2600" b="1" dirty="0">
              <a:solidFill>
                <a:schemeClr val="bg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rgbClr val="FF00FF"/>
                </a:solidFill>
                <a:latin typeface="Courier New"/>
                <a:ea typeface="Courier New"/>
                <a:cs typeface="Courier New"/>
                <a:sym typeface="Courier New"/>
              </a:rPr>
              <a:t> th</a:t>
            </a:r>
            <a:r>
              <a:rPr lang="en-US" sz="2600" b="1" dirty="0">
                <a:solidFill>
                  <a:srgbClr val="FF00FF"/>
                </a:solidFill>
                <a:latin typeface="Courier New"/>
                <a:ea typeface="Courier New"/>
                <a:cs typeface="Courier New"/>
                <a:sym typeface="Courier New"/>
              </a:rPr>
              <a:t>e_num</a:t>
            </a: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b="1" dirty="0">
                <a:solidFill>
                  <a:srgbClr val="FF00FF"/>
                </a:solidFill>
                <a:latin typeface="Courier New"/>
                <a:ea typeface="Courier New"/>
                <a:cs typeface="Courier New"/>
                <a:sym typeface="Courier New"/>
              </a:rPr>
              <a:t>   if the_num &gt; </a:t>
            </a:r>
            <a:r>
              <a:rPr lang="en-US" sz="2600" b="1" dirty="0">
                <a:solidFill>
                  <a:srgbClr val="00FF00"/>
                </a:solidFill>
                <a:latin typeface="Courier New"/>
                <a:ea typeface="Courier New"/>
                <a:cs typeface="Courier New"/>
                <a:sym typeface="Courier New"/>
              </a:rPr>
              <a:t>largest_so_far</a:t>
            </a:r>
            <a:r>
              <a:rPr lang="en-US" sz="2600" b="1" dirty="0">
                <a:solidFill>
                  <a:srgbClr val="FF00FF"/>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b="1" i="0" u="none" strike="noStrike" cap="none" dirty="0">
                <a:solidFill>
                  <a:srgbClr val="FF00FF"/>
                </a:solidFill>
                <a:latin typeface="Courier New"/>
                <a:ea typeface="Courier New"/>
                <a:cs typeface="Courier New"/>
                <a:sym typeface="Courier New"/>
              </a:rPr>
              <a:t>      </a:t>
            </a:r>
            <a:r>
              <a:rPr lang="en-US" sz="2600" b="1" dirty="0">
                <a:solidFill>
                  <a:srgbClr val="00FF00"/>
                </a:solidFill>
                <a:latin typeface="Courier New"/>
                <a:ea typeface="Courier New"/>
                <a:cs typeface="Courier New"/>
                <a:sym typeface="Courier New"/>
              </a:rPr>
              <a:t>largest_so_far = </a:t>
            </a:r>
            <a:r>
              <a:rPr lang="en-US" sz="2600" b="1" dirty="0">
                <a:solidFill>
                  <a:srgbClr val="FF00FF"/>
                </a:solidFill>
                <a:latin typeface="Courier New"/>
                <a:ea typeface="Courier New"/>
                <a:cs typeface="Courier New"/>
                <a:sym typeface="Courier New"/>
              </a:rPr>
              <a:t>the_num</a:t>
            </a:r>
          </a:p>
          <a:p>
            <a:pPr marL="0" marR="0" lvl="0" indent="0" algn="l" rtl="0">
              <a:lnSpc>
                <a:spcPct val="100000"/>
              </a:lnSpc>
              <a:spcBef>
                <a:spcPts val="0"/>
              </a:spcBef>
              <a:spcAft>
                <a:spcPts val="0"/>
              </a:spcAft>
              <a:buClr>
                <a:srgbClr val="FF00FF"/>
              </a:buClr>
              <a:buSzPct val="25000"/>
              <a:buFont typeface="Cabin"/>
              <a:buNone/>
            </a:pP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smtClean="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dirty="0" smtClean="0">
                <a:solidFill>
                  <a:srgbClr val="00FF00"/>
                </a:solidFill>
                <a:latin typeface="Courier New"/>
                <a:ea typeface="Courier New"/>
                <a:cs typeface="Courier New"/>
                <a:sym typeface="Courier New"/>
              </a:rPr>
              <a:t>largest_so_far</a:t>
            </a:r>
            <a:r>
              <a:rPr lang="en-US" sz="2600" b="1" dirty="0">
                <a:solidFill>
                  <a:srgbClr val="00FF00"/>
                </a:solidFill>
                <a:latin typeface="Courier New"/>
                <a:ea typeface="Courier New"/>
                <a:cs typeface="Courier New"/>
                <a:sym typeface="Courier New"/>
              </a:rPr>
              <a:t>,</a:t>
            </a:r>
            <a:r>
              <a:rPr lang="en-US" sz="2600" b="1" i="0" u="none" strike="noStrike" cap="none" dirty="0">
                <a:solidFill>
                  <a:srgbClr val="FF00FF"/>
                </a:solidFill>
                <a:latin typeface="Courier New"/>
                <a:ea typeface="Courier New"/>
                <a:cs typeface="Courier New"/>
                <a:sym typeface="Courier New"/>
              </a:rPr>
              <a:t> </a:t>
            </a:r>
            <a:r>
              <a:rPr lang="en-US" sz="2600" b="1" dirty="0" smtClean="0">
                <a:solidFill>
                  <a:srgbClr val="FF00FF"/>
                </a:solidFill>
                <a:latin typeface="Courier New"/>
                <a:ea typeface="Courier New"/>
                <a:cs typeface="Courier New"/>
                <a:sym typeface="Courier New"/>
              </a:rPr>
              <a:t>the_num</a:t>
            </a:r>
            <a:r>
              <a:rPr lang="en-US" sz="2600" b="1" dirty="0" smtClean="0">
                <a:solidFill>
                  <a:schemeClr val="bg1"/>
                </a:solidFill>
                <a:latin typeface="Courier New"/>
                <a:ea typeface="Courier New"/>
                <a:cs typeface="Courier New"/>
                <a:sym typeface="Courier New"/>
              </a:rPr>
              <a:t>)</a:t>
            </a:r>
            <a:endParaRPr lang="en-US" sz="2600" b="1" dirty="0">
              <a:solidFill>
                <a:schemeClr val="bg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Font typeface="Cabin"/>
              <a:buNone/>
            </a:pPr>
            <a:endParaRPr sz="2600" b="1"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smtClean="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i="0" u="none" strike="noStrike" cap="none" dirty="0" smtClean="0">
                <a:solidFill>
                  <a:srgbClr val="FF7F00"/>
                </a:solidFill>
                <a:latin typeface="Courier New"/>
                <a:ea typeface="Courier New"/>
                <a:cs typeface="Courier New"/>
                <a:sym typeface="Courier New"/>
              </a:rPr>
              <a:t>'</a:t>
            </a:r>
            <a:r>
              <a:rPr lang="en-US" sz="2600" b="1" i="0" u="none" strike="noStrike" cap="none" dirty="0" err="1" smtClean="0">
                <a:solidFill>
                  <a:srgbClr val="FF7F00"/>
                </a:solidFill>
                <a:latin typeface="Courier New"/>
                <a:ea typeface="Courier New"/>
                <a:cs typeface="Courier New"/>
                <a:sym typeface="Courier New"/>
              </a:rPr>
              <a:t>Después</a:t>
            </a:r>
            <a:r>
              <a:rPr lang="en-US" sz="2600" b="1" i="0" u="none" strike="noStrike" cap="none" dirty="0" smtClean="0">
                <a:solidFill>
                  <a:srgbClr val="FF7F00"/>
                </a:solidFill>
                <a:latin typeface="Courier New"/>
                <a:ea typeface="Courier New"/>
                <a:cs typeface="Courier New"/>
                <a:sym typeface="Courier New"/>
              </a:rPr>
              <a:t>', </a:t>
            </a:r>
            <a:r>
              <a:rPr lang="en-US" sz="2600" b="1" dirty="0" smtClean="0">
                <a:solidFill>
                  <a:srgbClr val="00FF00"/>
                </a:solidFill>
                <a:latin typeface="Courier New"/>
                <a:ea typeface="Courier New"/>
                <a:cs typeface="Courier New"/>
                <a:sym typeface="Courier New"/>
              </a:rPr>
              <a:t>largest_so_far</a:t>
            </a:r>
            <a:r>
              <a:rPr lang="en-US" sz="2600" b="1" dirty="0" smtClean="0">
                <a:solidFill>
                  <a:schemeClr val="bg1"/>
                </a:solidFill>
                <a:latin typeface="Courier New"/>
                <a:ea typeface="Courier New"/>
                <a:cs typeface="Courier New"/>
                <a:sym typeface="Courier New"/>
              </a:rPr>
              <a:t>)</a:t>
            </a:r>
            <a:endParaRPr lang="en-US" sz="2600" b="1" dirty="0">
              <a:solidFill>
                <a:schemeClr val="bg1"/>
              </a:solidFill>
              <a:latin typeface="Courier New"/>
              <a:ea typeface="Courier New"/>
              <a:cs typeface="Courier New"/>
              <a:sym typeface="Courier New"/>
            </a:endParaRPr>
          </a:p>
        </p:txBody>
      </p:sp>
      <p:sp>
        <p:nvSpPr>
          <p:cNvPr id="674" name="Shape 674"/>
          <p:cNvSpPr txBox="1"/>
          <p:nvPr/>
        </p:nvSpPr>
        <p:spPr>
          <a:xfrm>
            <a:off x="10261600" y="2177401"/>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smtClean="0">
                <a:solidFill>
                  <a:srgbClr val="FF7F00"/>
                </a:solidFill>
                <a:latin typeface="Arial" charset="0"/>
                <a:ea typeface="Arial" charset="0"/>
                <a:cs typeface="Arial" charset="0"/>
                <a:sym typeface="Cabin"/>
              </a:rPr>
              <a:t>Antes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err="1" smtClean="0">
                <a:solidFill>
                  <a:srgbClr val="FF7F00"/>
                </a:solidFill>
                <a:latin typeface="Arial" charset="0"/>
                <a:ea typeface="Arial" charset="0"/>
                <a:cs typeface="Arial" charset="0"/>
                <a:sym typeface="Cabin"/>
              </a:rPr>
              <a:t>Desp</a:t>
            </a:r>
            <a:r>
              <a:rPr lang="en-US" sz="3000" dirty="0" err="1" smtClean="0">
                <a:solidFill>
                  <a:srgbClr val="FF7F00"/>
                </a:solidFill>
                <a:latin typeface="Arial" charset="0"/>
                <a:ea typeface="Arial" charset="0"/>
                <a:cs typeface="Arial" charset="0"/>
                <a:sym typeface="Cabin"/>
              </a:rPr>
              <a:t>ués</a:t>
            </a:r>
            <a:r>
              <a:rPr lang="en-US" sz="3000" u="none" strike="noStrike" cap="none" dirty="0" smtClean="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74</a:t>
            </a:r>
          </a:p>
        </p:txBody>
      </p:sp>
      <p:sp>
        <p:nvSpPr>
          <p:cNvPr id="675" name="Shape 675"/>
          <p:cNvSpPr txBox="1"/>
          <p:nvPr/>
        </p:nvSpPr>
        <p:spPr>
          <a:xfrm>
            <a:off x="906525" y="6793482"/>
            <a:ext cx="14757599" cy="1306513"/>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000" dirty="0" smtClean="0">
                <a:solidFill>
                  <a:schemeClr val="lt1"/>
                </a:solidFill>
                <a:latin typeface="Arial" charset="0"/>
                <a:ea typeface="Arial" charset="0"/>
                <a:cs typeface="Arial" charset="0"/>
                <a:sym typeface="Cabin"/>
              </a:rPr>
              <a:t>Creamos una </a:t>
            </a:r>
            <a:r>
              <a:rPr lang="es-ES" sz="3000" dirty="0" smtClean="0">
                <a:solidFill>
                  <a:schemeClr val="accent1"/>
                </a:solidFill>
                <a:latin typeface="Arial" charset="0"/>
                <a:ea typeface="Arial" charset="0"/>
                <a:cs typeface="Arial" charset="0"/>
                <a:sym typeface="Cabin"/>
              </a:rPr>
              <a:t>variable</a:t>
            </a:r>
            <a:r>
              <a:rPr lang="es-ES" sz="3000" dirty="0" smtClean="0">
                <a:solidFill>
                  <a:schemeClr val="lt1"/>
                </a:solidFill>
                <a:latin typeface="Arial" charset="0"/>
                <a:ea typeface="Arial" charset="0"/>
                <a:cs typeface="Arial" charset="0"/>
                <a:sym typeface="Cabin"/>
              </a:rPr>
              <a:t> que contenga el mayor valor que se haya visto</a:t>
            </a:r>
            <a:r>
              <a:rPr lang="es-ES" sz="3000" dirty="0" smtClean="0">
                <a:solidFill>
                  <a:schemeClr val="accent1"/>
                </a:solidFill>
                <a:latin typeface="Arial" charset="0"/>
                <a:ea typeface="Arial" charset="0"/>
                <a:cs typeface="Arial" charset="0"/>
                <a:sym typeface="Cabin"/>
              </a:rPr>
              <a:t> hasta ahora (</a:t>
            </a:r>
            <a:r>
              <a:rPr lang="es-ES" sz="3000" dirty="0" err="1" smtClean="0">
                <a:solidFill>
                  <a:schemeClr val="accent1"/>
                </a:solidFill>
                <a:latin typeface="Arial" charset="0"/>
                <a:ea typeface="Arial" charset="0"/>
                <a:cs typeface="Arial" charset="0"/>
                <a:sym typeface="Cabin"/>
              </a:rPr>
              <a:t>largest_so_far</a:t>
            </a:r>
            <a:r>
              <a:rPr lang="es-ES" sz="3000" dirty="0" smtClean="0">
                <a:solidFill>
                  <a:schemeClr val="accent1"/>
                </a:solidFill>
                <a:latin typeface="Arial" charset="0"/>
                <a:ea typeface="Arial" charset="0"/>
                <a:cs typeface="Arial" charset="0"/>
                <a:sym typeface="Cabin"/>
              </a:rPr>
              <a:t>)</a:t>
            </a:r>
            <a:r>
              <a:rPr lang="es-ES" sz="3000" dirty="0" smtClean="0">
                <a:solidFill>
                  <a:schemeClr val="lt1"/>
                </a:solidFill>
                <a:latin typeface="Arial" charset="0"/>
                <a:ea typeface="Arial" charset="0"/>
                <a:cs typeface="Arial" charset="0"/>
                <a:sym typeface="Cabin"/>
              </a:rPr>
              <a:t>. Si el </a:t>
            </a:r>
            <a:r>
              <a:rPr lang="es-ES" sz="3000" dirty="0" smtClean="0">
                <a:solidFill>
                  <a:srgbClr val="FF00FF"/>
                </a:solidFill>
                <a:latin typeface="Arial" charset="0"/>
                <a:ea typeface="Arial" charset="0"/>
                <a:cs typeface="Arial" charset="0"/>
                <a:sym typeface="Cabin"/>
              </a:rPr>
              <a:t>número actual que estamos buscando</a:t>
            </a:r>
            <a:r>
              <a:rPr lang="es-ES" sz="3000" dirty="0" smtClean="0">
                <a:solidFill>
                  <a:schemeClr val="lt1"/>
                </a:solidFill>
                <a:latin typeface="Arial" charset="0"/>
                <a:ea typeface="Arial" charset="0"/>
                <a:cs typeface="Arial" charset="0"/>
                <a:sym typeface="Cabin"/>
              </a:rPr>
              <a:t> es más grande, entonces será el nuevo </a:t>
            </a:r>
            <a:r>
              <a:rPr lang="es-ES" sz="3000" dirty="0" smtClean="0">
                <a:solidFill>
                  <a:srgbClr val="00FF00"/>
                </a:solidFill>
                <a:latin typeface="Arial" charset="0"/>
                <a:ea typeface="Arial" charset="0"/>
                <a:cs typeface="Arial" charset="0"/>
                <a:sym typeface="Cabin"/>
              </a:rPr>
              <a:t>mayor valor que se haya visto hasta ahora (</a:t>
            </a:r>
            <a:r>
              <a:rPr lang="es-ES" sz="3000" dirty="0" err="1" smtClean="0">
                <a:solidFill>
                  <a:srgbClr val="00FF00"/>
                </a:solidFill>
                <a:latin typeface="Arial" charset="0"/>
                <a:ea typeface="Arial" charset="0"/>
                <a:cs typeface="Arial" charset="0"/>
                <a:sym typeface="Cabin"/>
              </a:rPr>
              <a:t>largest_so_far</a:t>
            </a:r>
            <a:r>
              <a:rPr lang="es-ES" sz="3000" dirty="0" smtClean="0">
                <a:solidFill>
                  <a:srgbClr val="00FF00"/>
                </a:solidFill>
                <a:latin typeface="Arial" charset="0"/>
                <a:ea typeface="Arial" charset="0"/>
                <a:cs typeface="Arial" charset="0"/>
                <a:sym typeface="Cabin"/>
              </a:rPr>
              <a:t>)</a:t>
            </a:r>
            <a:r>
              <a:rPr lang="es-ES" sz="3000" dirty="0" smtClean="0">
                <a:solidFill>
                  <a:schemeClr val="lt1"/>
                </a:solidFill>
                <a:latin typeface="Arial" charset="0"/>
                <a:ea typeface="Arial" charset="0"/>
                <a:cs typeface="Arial" charset="0"/>
                <a:sym typeface="Cabin"/>
              </a:rPr>
              <a:t>.</a:t>
            </a:r>
            <a:endParaRPr lang="es-ES" sz="3000"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895850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Más Lenguaje</a:t>
            </a:r>
            <a:r>
              <a:rPr lang="es-ES" sz="7600" dirty="0" smtClean="0">
                <a:solidFill>
                  <a:srgbClr val="FFFF00"/>
                </a:solidFill>
                <a:latin typeface="Arial" charset="0"/>
                <a:ea typeface="Arial" charset="0"/>
                <a:cs typeface="Arial" charset="0"/>
                <a:sym typeface="Cabin"/>
              </a:rPr>
              <a:t>s de Bucle</a:t>
            </a:r>
            <a:endParaRPr lang="es-ES"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4335545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Conteo en un Bucle</a:t>
            </a:r>
            <a:endParaRPr lang="es-ES" sz="7600" b="1" u="none" strike="noStrike" cap="none" dirty="0">
              <a:solidFill>
                <a:srgbClr val="FFFF00"/>
              </a:solidFill>
              <a:latin typeface="Arial" charset="0"/>
              <a:ea typeface="Arial" charset="0"/>
              <a:cs typeface="Arial" charset="0"/>
              <a:sym typeface="Cabin"/>
            </a:endParaRPr>
          </a:p>
        </p:txBody>
      </p:sp>
      <p:sp>
        <p:nvSpPr>
          <p:cNvPr id="681" name="Shape 681"/>
          <p:cNvSpPr txBox="1"/>
          <p:nvPr/>
        </p:nvSpPr>
        <p:spPr>
          <a:xfrm>
            <a:off x="1741475" y="2605001"/>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AR" sz="2600" b="1" i="0" u="none" strike="noStrike" cap="none" dirty="0" smtClean="0">
                <a:solidFill>
                  <a:srgbClr val="00FFFF"/>
                </a:solidFill>
                <a:latin typeface="Courier New"/>
                <a:ea typeface="Courier New"/>
                <a:cs typeface="Courier New"/>
                <a:sym typeface="Courier New"/>
              </a:rPr>
              <a:t>zork = 0</a:t>
            </a:r>
          </a:p>
          <a:p>
            <a:pPr lvl="0">
              <a:buClr>
                <a:srgbClr val="FFFF00"/>
              </a:buClr>
              <a:buSzPct val="25000"/>
            </a:pPr>
            <a:r>
              <a:rPr lang="es-AR" sz="2600" b="1" i="0" u="none" strike="noStrike" cap="none" dirty="0" smtClean="0">
                <a:solidFill>
                  <a:srgbClr val="FFFF00"/>
                </a:solidFill>
                <a:latin typeface="Courier New"/>
                <a:ea typeface="Courier New"/>
                <a:cs typeface="Courier New"/>
                <a:sym typeface="Courier New"/>
              </a:rPr>
              <a:t>print</a:t>
            </a:r>
            <a:r>
              <a:rPr lang="es-AR" sz="2600" b="1" dirty="0" smtClean="0">
                <a:solidFill>
                  <a:schemeClr val="bg1"/>
                </a:solidFill>
                <a:latin typeface="Courier New"/>
                <a:ea typeface="Courier New"/>
                <a:cs typeface="Courier New"/>
                <a:sym typeface="Courier New"/>
              </a:rPr>
              <a:t>(</a:t>
            </a:r>
            <a:r>
              <a:rPr lang="es-AR" sz="2600" b="1" dirty="0" smtClean="0">
                <a:solidFill>
                  <a:srgbClr val="FF7F00"/>
                </a:solidFill>
                <a:latin typeface="Courier New"/>
                <a:ea typeface="Courier New"/>
                <a:cs typeface="Courier New"/>
                <a:sym typeface="Courier New"/>
              </a:rPr>
              <a:t>'Antes</a:t>
            </a:r>
            <a:r>
              <a:rPr lang="es-AR" sz="2600" b="1" i="0" u="none" strike="noStrike" cap="none" dirty="0" smtClean="0">
                <a:solidFill>
                  <a:srgbClr val="FF7F00"/>
                </a:solidFill>
                <a:latin typeface="Courier New"/>
                <a:ea typeface="Courier New"/>
                <a:cs typeface="Courier New"/>
                <a:sym typeface="Courier New"/>
              </a:rPr>
              <a:t>', zork</a:t>
            </a:r>
            <a:r>
              <a:rPr lang="es-AR" sz="26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AR" sz="2600" b="1" i="0" u="none" strike="noStrike" cap="none" dirty="0" err="1" smtClean="0">
                <a:solidFill>
                  <a:srgbClr val="FFFF00"/>
                </a:solidFill>
                <a:latin typeface="Courier New"/>
                <a:ea typeface="Courier New"/>
                <a:cs typeface="Courier New"/>
                <a:sym typeface="Courier New"/>
              </a:rPr>
              <a:t>for</a:t>
            </a:r>
            <a:r>
              <a:rPr lang="es-AR" sz="2600" b="1" i="0" u="none" strike="noStrike" cap="none" dirty="0" smtClean="0">
                <a:solidFill>
                  <a:srgbClr val="FFFF00"/>
                </a:solidFill>
                <a:latin typeface="Courier New"/>
                <a:ea typeface="Courier New"/>
                <a:cs typeface="Courier New"/>
                <a:sym typeface="Courier New"/>
              </a:rPr>
              <a:t> </a:t>
            </a:r>
            <a:r>
              <a:rPr lang="es-AR" sz="2600" b="1" i="0" u="none" strike="noStrike" cap="none" dirty="0" smtClean="0">
                <a:solidFill>
                  <a:srgbClr val="FF00FF"/>
                </a:solidFill>
                <a:latin typeface="Courier New"/>
                <a:ea typeface="Courier New"/>
                <a:cs typeface="Courier New"/>
                <a:sym typeface="Courier New"/>
              </a:rPr>
              <a:t>objeto </a:t>
            </a:r>
            <a:r>
              <a:rPr lang="es-AR" sz="2600" b="1" i="0" u="none" strike="noStrike" cap="none" dirty="0" smtClean="0">
                <a:solidFill>
                  <a:srgbClr val="FFFF00"/>
                </a:solidFill>
                <a:latin typeface="Courier New"/>
                <a:ea typeface="Courier New"/>
                <a:cs typeface="Courier New"/>
                <a:sym typeface="Courier New"/>
              </a:rPr>
              <a:t>in</a:t>
            </a:r>
            <a:r>
              <a:rPr lang="es-AR" sz="2600" b="1" i="0" u="none" strike="noStrike" cap="none" dirty="0" smtClean="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s-AR" sz="2600" b="1" i="0" u="none" strike="noStrike" cap="none" dirty="0" smtClean="0">
                <a:solidFill>
                  <a:srgbClr val="FF00FF"/>
                </a:solidFill>
                <a:latin typeface="Courier New"/>
                <a:ea typeface="Courier New"/>
                <a:cs typeface="Courier New"/>
                <a:sym typeface="Courier New"/>
              </a:rPr>
              <a:t>    </a:t>
            </a:r>
            <a:r>
              <a:rPr lang="es-AR" sz="2600" b="1" i="0" u="none" strike="noStrike" cap="none" dirty="0" smtClean="0">
                <a:solidFill>
                  <a:srgbClr val="00FFFF"/>
                </a:solidFill>
                <a:latin typeface="Courier New"/>
                <a:ea typeface="Courier New"/>
                <a:cs typeface="Courier New"/>
                <a:sym typeface="Courier New"/>
              </a:rPr>
              <a:t>zork = zork + 1</a:t>
            </a:r>
          </a:p>
          <a:p>
            <a:pPr lvl="0">
              <a:buClr>
                <a:srgbClr val="FF00FF"/>
              </a:buClr>
              <a:buSzPct val="25000"/>
            </a:pPr>
            <a:r>
              <a:rPr lang="es-AR" sz="2600" b="1" i="0" u="none" strike="noStrike" cap="none" dirty="0" smtClean="0">
                <a:solidFill>
                  <a:srgbClr val="FF00FF"/>
                </a:solidFill>
                <a:latin typeface="Courier New"/>
                <a:ea typeface="Courier New"/>
                <a:cs typeface="Courier New"/>
                <a:sym typeface="Courier New"/>
              </a:rPr>
              <a:t>    </a:t>
            </a:r>
            <a:r>
              <a:rPr lang="es-AR" sz="2600" b="1" i="0" u="none" strike="noStrike" cap="none" dirty="0" smtClean="0">
                <a:solidFill>
                  <a:srgbClr val="FFFF00"/>
                </a:solidFill>
                <a:latin typeface="Courier New"/>
                <a:ea typeface="Courier New"/>
                <a:cs typeface="Courier New"/>
                <a:sym typeface="Courier New"/>
              </a:rPr>
              <a:t>print</a:t>
            </a:r>
            <a:r>
              <a:rPr lang="es-AR" sz="2600" b="1" dirty="0" smtClean="0">
                <a:solidFill>
                  <a:schemeClr val="bg1"/>
                </a:solidFill>
                <a:latin typeface="Courier New"/>
                <a:ea typeface="Courier New"/>
                <a:cs typeface="Courier New"/>
                <a:sym typeface="Courier New"/>
              </a:rPr>
              <a:t>(</a:t>
            </a:r>
            <a:r>
              <a:rPr lang="es-AR" sz="2600" b="1" i="0" u="none" strike="noStrike" cap="none" dirty="0" smtClean="0">
                <a:solidFill>
                  <a:srgbClr val="00FFFF"/>
                </a:solidFill>
                <a:latin typeface="Courier New"/>
                <a:ea typeface="Courier New"/>
                <a:cs typeface="Courier New"/>
                <a:sym typeface="Courier New"/>
              </a:rPr>
              <a:t>zork</a:t>
            </a:r>
            <a:r>
              <a:rPr lang="es-AR" sz="2600" b="1" i="0" u="none" strike="noStrike" cap="none" dirty="0" smtClean="0">
                <a:solidFill>
                  <a:srgbClr val="FF00FF"/>
                </a:solidFill>
                <a:latin typeface="Courier New"/>
                <a:ea typeface="Courier New"/>
                <a:cs typeface="Courier New"/>
                <a:sym typeface="Courier New"/>
              </a:rPr>
              <a:t>, </a:t>
            </a:r>
            <a:r>
              <a:rPr lang="es-AR" sz="2600" b="1" dirty="0" smtClean="0">
                <a:solidFill>
                  <a:srgbClr val="FF00FF"/>
                </a:solidFill>
                <a:latin typeface="Courier New"/>
                <a:ea typeface="Courier New"/>
                <a:cs typeface="Courier New"/>
                <a:sym typeface="Courier New"/>
              </a:rPr>
              <a:t>objeto</a:t>
            </a:r>
            <a:r>
              <a:rPr lang="es-AR" sz="26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AR" sz="2600" b="1" i="0" u="none" strike="noStrike" cap="none" dirty="0" smtClean="0">
                <a:solidFill>
                  <a:srgbClr val="FFFF00"/>
                </a:solidFill>
                <a:latin typeface="Courier New"/>
                <a:ea typeface="Courier New"/>
                <a:cs typeface="Courier New"/>
                <a:sym typeface="Courier New"/>
              </a:rPr>
              <a:t>print</a:t>
            </a:r>
            <a:r>
              <a:rPr lang="es-AR" sz="2600" b="1" dirty="0" smtClean="0">
                <a:solidFill>
                  <a:schemeClr val="bg1"/>
                </a:solidFill>
                <a:latin typeface="Courier New"/>
                <a:ea typeface="Courier New"/>
                <a:cs typeface="Courier New"/>
                <a:sym typeface="Courier New"/>
              </a:rPr>
              <a:t>(</a:t>
            </a:r>
            <a:r>
              <a:rPr lang="es-AR" sz="2600" b="1" i="0" u="none" strike="noStrike" cap="none" dirty="0" smtClean="0">
                <a:solidFill>
                  <a:srgbClr val="FF7F00"/>
                </a:solidFill>
                <a:latin typeface="Courier New"/>
                <a:ea typeface="Courier New"/>
                <a:cs typeface="Courier New"/>
                <a:sym typeface="Courier New"/>
              </a:rPr>
              <a:t>'Después', </a:t>
            </a:r>
            <a:r>
              <a:rPr lang="es-AR" sz="2600" b="1" i="0" u="none" strike="noStrike" cap="none" dirty="0" smtClean="0">
                <a:solidFill>
                  <a:srgbClr val="00FFFF"/>
                </a:solidFill>
                <a:latin typeface="Courier New"/>
                <a:ea typeface="Courier New"/>
                <a:cs typeface="Courier New"/>
                <a:sym typeface="Courier New"/>
              </a:rPr>
              <a:t>zork</a:t>
            </a:r>
            <a:r>
              <a:rPr lang="es-AR" sz="2600" b="1" i="0" u="none" strike="noStrike" cap="none" dirty="0" smtClean="0">
                <a:solidFill>
                  <a:schemeClr val="bg1"/>
                </a:solidFill>
                <a:latin typeface="Courier New"/>
                <a:ea typeface="Courier New"/>
                <a:cs typeface="Courier New"/>
                <a:sym typeface="Courier New"/>
              </a:rPr>
              <a:t>)</a:t>
            </a:r>
            <a:endParaRPr lang="es-AR" sz="2600" b="1" i="0" u="none" strike="noStrike" cap="none" dirty="0">
              <a:solidFill>
                <a:schemeClr val="bg1"/>
              </a:solidFill>
              <a:latin typeface="Courier New"/>
              <a:ea typeface="Courier New"/>
              <a:cs typeface="Courier New"/>
              <a:sym typeface="Courier New"/>
            </a:endParaRPr>
          </a:p>
        </p:txBody>
      </p:sp>
      <p:sp>
        <p:nvSpPr>
          <p:cNvPr id="682" name="Shape 682"/>
          <p:cNvSpPr txBox="1"/>
          <p:nvPr/>
        </p:nvSpPr>
        <p:spPr>
          <a:xfrm>
            <a:off x="10261600" y="2336631"/>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u="none" strike="noStrike" cap="none" dirty="0" smtClean="0">
                <a:solidFill>
                  <a:schemeClr val="lt1"/>
                </a:solidFill>
                <a:latin typeface="Arial" charset="0"/>
                <a:ea typeface="Arial" charset="0"/>
                <a:cs typeface="Arial" charset="0"/>
                <a:sym typeface="Cabin"/>
              </a:rPr>
              <a:t>$</a:t>
            </a:r>
            <a:r>
              <a:rPr lang="es-AR" sz="3000" u="none" strike="noStrike" cap="none" dirty="0" smtClean="0">
                <a:solidFill>
                  <a:srgbClr val="FFFF00"/>
                </a:solidFill>
                <a:latin typeface="Arial" charset="0"/>
                <a:ea typeface="Arial" charset="0"/>
                <a:cs typeface="Arial" charset="0"/>
                <a:sym typeface="Cabin"/>
              </a:rPr>
              <a:t> python countloop.py</a:t>
            </a:r>
          </a:p>
          <a:p>
            <a:pPr marL="0" marR="0" lvl="0" indent="0" algn="l" rtl="0">
              <a:lnSpc>
                <a:spcPct val="100000"/>
              </a:lnSpc>
              <a:spcBef>
                <a:spcPts val="0"/>
              </a:spcBef>
              <a:spcAft>
                <a:spcPts val="0"/>
              </a:spcAft>
              <a:buClr>
                <a:srgbClr val="FF7F00"/>
              </a:buClr>
              <a:buSzPct val="25000"/>
              <a:buFont typeface="Cabin"/>
              <a:buNone/>
            </a:pPr>
            <a:r>
              <a:rPr lang="es-AR" sz="3000" u="none" strike="noStrike" cap="none" dirty="0" smtClean="0">
                <a:solidFill>
                  <a:srgbClr val="FF7F00"/>
                </a:solidFill>
                <a:latin typeface="Arial" charset="0"/>
                <a:ea typeface="Arial" charset="0"/>
                <a:cs typeface="Arial" charset="0"/>
                <a:sym typeface="Cabin"/>
              </a:rPr>
              <a:t>Antes 0</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1 </a:t>
            </a:r>
            <a:r>
              <a:rPr lang="es-AR" sz="3000" u="none" strike="noStrike" cap="none" dirty="0" smtClean="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2</a:t>
            </a:r>
            <a:r>
              <a:rPr lang="es-AR" sz="3000" u="none" strike="noStrike" cap="none" dirty="0" smtClean="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3</a:t>
            </a:r>
            <a:r>
              <a:rPr lang="es-AR" sz="3000" u="none" strike="noStrike" cap="none" dirty="0" smtClean="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4 </a:t>
            </a:r>
            <a:r>
              <a:rPr lang="es-AR" sz="3000" u="none" strike="noStrike" cap="none" dirty="0" smtClean="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5 </a:t>
            </a:r>
            <a:r>
              <a:rPr lang="es-AR" sz="3000" u="none" strike="noStrike" cap="none" dirty="0" smtClean="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6 </a:t>
            </a:r>
            <a:r>
              <a:rPr lang="es-AR" sz="3000" u="none" strike="noStrike" cap="none" dirty="0" smtClean="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AR" sz="3000" u="none" strike="noStrike" cap="none" dirty="0" smtClean="0">
                <a:solidFill>
                  <a:srgbClr val="FF7F00"/>
                </a:solidFill>
                <a:latin typeface="Arial" charset="0"/>
                <a:ea typeface="Arial" charset="0"/>
                <a:cs typeface="Arial" charset="0"/>
                <a:sym typeface="Cabin"/>
              </a:rPr>
              <a:t>Después </a:t>
            </a:r>
            <a:r>
              <a:rPr lang="es-AR" sz="3000" u="none" strike="noStrike" cap="none" dirty="0" smtClean="0">
                <a:solidFill>
                  <a:srgbClr val="00FFFF"/>
                </a:solidFill>
                <a:latin typeface="Arial" charset="0"/>
                <a:ea typeface="Arial" charset="0"/>
                <a:cs typeface="Arial" charset="0"/>
                <a:sym typeface="Cabin"/>
              </a:rPr>
              <a:t>6</a:t>
            </a:r>
            <a:endParaRPr lang="es-AR" sz="3000" u="none" strike="noStrike" cap="none" dirty="0">
              <a:solidFill>
                <a:srgbClr val="00FFFF"/>
              </a:solidFill>
              <a:latin typeface="Arial" charset="0"/>
              <a:ea typeface="Arial" charset="0"/>
              <a:cs typeface="Arial" charset="0"/>
              <a:sym typeface="Cabin"/>
            </a:endParaRPr>
          </a:p>
        </p:txBody>
      </p:sp>
      <p:sp>
        <p:nvSpPr>
          <p:cNvPr id="683" name="Shape 683"/>
          <p:cNvSpPr txBox="1"/>
          <p:nvPr/>
        </p:nvSpPr>
        <p:spPr>
          <a:xfrm>
            <a:off x="1155700" y="6858646"/>
            <a:ext cx="14071499" cy="11430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Para </a:t>
            </a:r>
            <a:r>
              <a:rPr lang="es-ES" sz="3200" u="none" strike="noStrike" cap="none" dirty="0" smtClean="0">
                <a:solidFill>
                  <a:srgbClr val="00FF00"/>
                </a:solidFill>
                <a:latin typeface="Arial" charset="0"/>
                <a:ea typeface="Arial" charset="0"/>
                <a:cs typeface="Arial" charset="0"/>
                <a:sym typeface="Cabin"/>
              </a:rPr>
              <a:t>contar</a:t>
            </a:r>
            <a:r>
              <a:rPr lang="es-ES" sz="3200" u="none" strike="noStrike" cap="none" dirty="0" smtClean="0">
                <a:solidFill>
                  <a:schemeClr val="lt1"/>
                </a:solidFill>
                <a:latin typeface="Arial" charset="0"/>
                <a:ea typeface="Arial" charset="0"/>
                <a:cs typeface="Arial" charset="0"/>
                <a:sym typeface="Cabin"/>
              </a:rPr>
              <a:t> cuántas veces ejecutamos un bucle, introducimos una </a:t>
            </a:r>
            <a:r>
              <a:rPr lang="es-ES" sz="3200" u="none" strike="noStrike" cap="none" dirty="0" smtClean="0">
                <a:solidFill>
                  <a:srgbClr val="00FFFF"/>
                </a:solidFill>
                <a:latin typeface="Arial" charset="0"/>
                <a:ea typeface="Arial" charset="0"/>
                <a:cs typeface="Arial" charset="0"/>
                <a:sym typeface="Cabin"/>
              </a:rPr>
              <a:t>variable de conteo que comience en 0</a:t>
            </a:r>
            <a:r>
              <a:rPr lang="es-ES" sz="3200" u="none" strike="noStrike" cap="none" dirty="0" smtClean="0">
                <a:solidFill>
                  <a:schemeClr val="lt1"/>
                </a:solidFill>
                <a:latin typeface="Arial" charset="0"/>
                <a:ea typeface="Arial" charset="0"/>
                <a:cs typeface="Arial" charset="0"/>
                <a:sym typeface="Cabin"/>
              </a:rPr>
              <a:t> y le sumamos </a:t>
            </a:r>
            <a:r>
              <a:rPr lang="es-ES" sz="3200" u="none" strike="noStrike" cap="none" dirty="0" smtClean="0">
                <a:solidFill>
                  <a:srgbClr val="00FFFF"/>
                </a:solidFill>
                <a:latin typeface="Arial" charset="0"/>
                <a:ea typeface="Arial" charset="0"/>
                <a:cs typeface="Arial" charset="0"/>
                <a:sym typeface="Cabin"/>
              </a:rPr>
              <a:t>uno cada vez a través del bucle.</a:t>
            </a:r>
            <a:endParaRPr lang="es-ES" sz="3200" u="none" strike="noStrike" cap="none" dirty="0">
              <a:solidFill>
                <a:srgbClr val="00FFFF"/>
              </a:solidFill>
              <a:latin typeface="Arial" charset="0"/>
              <a:ea typeface="Arial" charset="0"/>
              <a:cs typeface="Arial" charset="0"/>
              <a:sym typeface="Cabin"/>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119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Suma en un Bucle</a:t>
            </a:r>
            <a:endParaRPr lang="es-ES" sz="7600" b="1" u="none" strike="noStrike" cap="none" dirty="0">
              <a:solidFill>
                <a:srgbClr val="FFFF00"/>
              </a:solidFill>
              <a:latin typeface="Arial" charset="0"/>
              <a:ea typeface="Arial" charset="0"/>
              <a:cs typeface="Arial" charset="0"/>
              <a:sym typeface="Cabin"/>
            </a:endParaRPr>
          </a:p>
        </p:txBody>
      </p:sp>
      <p:sp>
        <p:nvSpPr>
          <p:cNvPr id="689" name="Shape 689"/>
          <p:cNvSpPr txBox="1"/>
          <p:nvPr/>
        </p:nvSpPr>
        <p:spPr>
          <a:xfrm>
            <a:off x="1741475" y="2683294"/>
            <a:ext cx="75069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zork = 0</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smtClean="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smtClean="0">
                <a:solidFill>
                  <a:schemeClr val="lt1"/>
                </a:solidFill>
                <a:latin typeface="Courier New"/>
                <a:ea typeface="Courier New"/>
                <a:cs typeface="Courier New"/>
                <a:sym typeface="Courier New"/>
              </a:rPr>
              <a:t>'Antes', </a:t>
            </a:r>
            <a:r>
              <a:rPr lang="en-US" sz="2600" b="1" i="0" u="none" strike="noStrike" cap="none" dirty="0" smtClean="0">
                <a:solidFill>
                  <a:srgbClr val="00FF00"/>
                </a:solidFill>
                <a:latin typeface="Courier New"/>
                <a:ea typeface="Courier New"/>
                <a:cs typeface="Courier New"/>
                <a:sym typeface="Courier New"/>
              </a:rPr>
              <a:t>zork</a:t>
            </a:r>
            <a:r>
              <a:rPr lang="en-US" sz="2600" b="1" i="0" u="none" strike="noStrike" cap="none" dirty="0" smtClean="0">
                <a:solidFill>
                  <a:schemeClr val="bg1"/>
                </a:solidFill>
                <a:latin typeface="Courier New"/>
                <a:ea typeface="Courier New"/>
                <a:cs typeface="Courier New"/>
                <a:sym typeface="Courier New"/>
              </a:rPr>
              <a:t>)</a:t>
            </a:r>
            <a:endParaRPr lang="en-US" sz="2600" b="1" i="0" u="none" strike="noStrike" cap="none" dirty="0">
              <a:solidFill>
                <a:schemeClr val="bg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smtClean="0">
                <a:solidFill>
                  <a:srgbClr val="FFFF00"/>
                </a:solidFill>
                <a:latin typeface="Courier New"/>
                <a:ea typeface="Courier New"/>
                <a:cs typeface="Courier New"/>
                <a:sym typeface="Courier New"/>
              </a:rPr>
              <a:t>for </a:t>
            </a:r>
            <a:r>
              <a:rPr lang="en-US" sz="2600" b="1" i="0" u="none" strike="noStrike" cap="none" dirty="0" err="1" smtClean="0">
                <a:solidFill>
                  <a:srgbClr val="00FFFF"/>
                </a:solidFill>
                <a:latin typeface="Courier New"/>
                <a:ea typeface="Courier New"/>
                <a:cs typeface="Courier New"/>
                <a:sym typeface="Courier New"/>
              </a:rPr>
              <a:t>objeto</a:t>
            </a:r>
            <a:r>
              <a:rPr lang="en-US" sz="2600" b="1" i="0" u="none" strike="noStrike" cap="none" dirty="0" smtClean="0">
                <a:solidFill>
                  <a:srgbClr val="00FFFF"/>
                </a:solidFill>
                <a:latin typeface="Courier New"/>
                <a:ea typeface="Courier New"/>
                <a:cs typeface="Courier New"/>
                <a:sym typeface="Courier New"/>
              </a:rPr>
              <a:t> </a:t>
            </a:r>
            <a:r>
              <a:rPr lang="en-US" sz="2600" b="1" dirty="0">
                <a:solidFill>
                  <a:srgbClr val="FFFF00"/>
                </a:solidFill>
                <a:latin typeface="Courier New"/>
                <a:ea typeface="Courier New"/>
                <a:cs typeface="Courier New"/>
                <a:sym typeface="Courier New"/>
              </a:rPr>
              <a:t>i</a:t>
            </a:r>
            <a:r>
              <a:rPr lang="en-US" sz="2600" b="1" i="0" u="none" strike="noStrike" cap="none" dirty="0" smtClean="0">
                <a:solidFill>
                  <a:srgbClr val="FFFF00"/>
                </a:solidFill>
                <a:latin typeface="Courier New"/>
                <a:ea typeface="Courier New"/>
                <a:cs typeface="Courier New"/>
                <a:sym typeface="Courier New"/>
              </a:rPr>
              <a:t>n</a:t>
            </a:r>
            <a:r>
              <a:rPr lang="en-US" sz="2600" b="1" i="0" u="none" strike="noStrike" cap="none" dirty="0" smtClean="0">
                <a:solidFill>
                  <a:schemeClr val="lt1"/>
                </a:solidFill>
                <a:latin typeface="Courier New"/>
                <a:ea typeface="Courier New"/>
                <a:cs typeface="Courier New"/>
                <a:sym typeface="Courier New"/>
              </a:rPr>
              <a:t> </a:t>
            </a:r>
            <a:r>
              <a:rPr lang="en-US" sz="2600" b="1" i="0" u="none" strike="noStrike" cap="none" dirty="0">
                <a:solidFill>
                  <a:schemeClr val="lt1"/>
                </a:solidFill>
                <a:latin typeface="Courier New"/>
                <a:ea typeface="Courier New"/>
                <a:cs typeface="Courier New"/>
                <a:sym typeface="Courier New"/>
              </a:rPr>
              <a:t>[9, 41, 12, 3, 74, 15] :</a:t>
            </a:r>
          </a:p>
          <a:p>
            <a:pPr lvl="0">
              <a:buClr>
                <a:schemeClr val="lt1"/>
              </a:buClr>
              <a:buSzPct val="25000"/>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zork = zork +</a:t>
            </a:r>
            <a:r>
              <a:rPr lang="en-US" sz="2600" b="1" i="0" u="none" strike="noStrike" cap="none" dirty="0">
                <a:solidFill>
                  <a:schemeClr val="lt1"/>
                </a:solidFill>
                <a:latin typeface="Courier New"/>
                <a:ea typeface="Courier New"/>
                <a:cs typeface="Courier New"/>
                <a:sym typeface="Courier New"/>
              </a:rPr>
              <a:t> </a:t>
            </a:r>
            <a:r>
              <a:rPr lang="en-US" sz="2600" b="1" dirty="0" err="1" smtClean="0">
                <a:solidFill>
                  <a:srgbClr val="00FFFF"/>
                </a:solidFill>
                <a:latin typeface="Courier New"/>
                <a:ea typeface="Courier New"/>
                <a:cs typeface="Courier New"/>
                <a:sym typeface="Courier New"/>
              </a:rPr>
              <a:t>objeto</a:t>
            </a:r>
            <a:endParaRPr lang="en-US" sz="2600" b="1" i="0" u="none" strike="noStrike" cap="none" dirty="0">
              <a:solidFill>
                <a:srgbClr val="00FFFF"/>
              </a:solidFill>
              <a:latin typeface="Courier New"/>
              <a:ea typeface="Courier New"/>
              <a:cs typeface="Courier New"/>
              <a:sym typeface="Courier New"/>
            </a:endParaRPr>
          </a:p>
          <a:p>
            <a:pPr lvl="0">
              <a:buClr>
                <a:schemeClr val="lt1"/>
              </a:buClr>
              <a:buSzPct val="25000"/>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smtClean="0">
                <a:solidFill>
                  <a:srgbClr val="00FF00"/>
                </a:solidFill>
                <a:latin typeface="Courier New"/>
                <a:ea typeface="Courier New"/>
                <a:cs typeface="Courier New"/>
                <a:sym typeface="Courier New"/>
              </a:rPr>
              <a:t>zork</a:t>
            </a:r>
            <a:r>
              <a:rPr lang="en-US" sz="2600" b="1" i="0" u="none" strike="noStrike" cap="none" dirty="0">
                <a:solidFill>
                  <a:schemeClr val="lt1"/>
                </a:solidFill>
                <a:latin typeface="Courier New"/>
                <a:ea typeface="Courier New"/>
                <a:cs typeface="Courier New"/>
                <a:sym typeface="Courier New"/>
              </a:rPr>
              <a:t>, </a:t>
            </a:r>
            <a:r>
              <a:rPr lang="en-US" sz="2600" b="1" dirty="0" err="1" smtClean="0">
                <a:solidFill>
                  <a:srgbClr val="00FFFF"/>
                </a:solidFill>
                <a:latin typeface="Courier New"/>
                <a:ea typeface="Courier New"/>
                <a:cs typeface="Courier New"/>
                <a:sym typeface="Courier New"/>
              </a:rPr>
              <a:t>objeto</a:t>
            </a:r>
            <a:r>
              <a:rPr lang="en-US" sz="2600" b="1" i="0" u="none" strike="noStrike" cap="none" dirty="0" smtClean="0">
                <a:solidFill>
                  <a:schemeClr val="bg1"/>
                </a:solidFill>
                <a:latin typeface="Courier New"/>
                <a:ea typeface="Courier New"/>
                <a:cs typeface="Courier New"/>
                <a:sym typeface="Courier New"/>
              </a:rPr>
              <a:t>)</a:t>
            </a:r>
            <a:endParaRPr lang="en-US" sz="2600" b="1" i="0" u="none" strike="noStrike" cap="none" dirty="0">
              <a:solidFill>
                <a:schemeClr val="bg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smtClean="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smtClean="0">
                <a:solidFill>
                  <a:schemeClr val="lt1"/>
                </a:solidFill>
                <a:latin typeface="Courier New"/>
                <a:ea typeface="Courier New"/>
                <a:cs typeface="Courier New"/>
                <a:sym typeface="Courier New"/>
              </a:rPr>
              <a:t>'Después', </a:t>
            </a:r>
            <a:r>
              <a:rPr lang="en-US" sz="2600" b="1" i="0" u="none" strike="noStrike" cap="none" dirty="0" smtClean="0">
                <a:solidFill>
                  <a:srgbClr val="00FF00"/>
                </a:solidFill>
                <a:latin typeface="Courier New"/>
                <a:ea typeface="Courier New"/>
                <a:cs typeface="Courier New"/>
                <a:sym typeface="Courier New"/>
              </a:rPr>
              <a:t>zork</a:t>
            </a:r>
            <a:r>
              <a:rPr lang="en-US" sz="2600" b="1" i="0" u="none" strike="noStrike" cap="none" dirty="0" smtClean="0">
                <a:solidFill>
                  <a:schemeClr val="bg1"/>
                </a:solidFill>
                <a:latin typeface="Courier New"/>
                <a:ea typeface="Courier New"/>
                <a:cs typeface="Courier New"/>
                <a:sym typeface="Courier New"/>
              </a:rPr>
              <a:t>)</a:t>
            </a:r>
            <a:endParaRPr lang="en-US" sz="2600" b="1" i="0" u="none" strike="noStrike" cap="none" dirty="0">
              <a:solidFill>
                <a:schemeClr val="bg1"/>
              </a:solidFill>
              <a:latin typeface="Courier New"/>
              <a:ea typeface="Courier New"/>
              <a:cs typeface="Courier New"/>
              <a:sym typeface="Courier New"/>
            </a:endParaRPr>
          </a:p>
        </p:txBody>
      </p:sp>
      <p:sp>
        <p:nvSpPr>
          <p:cNvPr id="690" name="Shape 690"/>
          <p:cNvSpPr txBox="1"/>
          <p:nvPr/>
        </p:nvSpPr>
        <p:spPr>
          <a:xfrm>
            <a:off x="10261600" y="2183095"/>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countloop.py</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smtClean="0">
                <a:solidFill>
                  <a:srgbClr val="FF7F00"/>
                </a:solidFill>
                <a:latin typeface="Arial" charset="0"/>
                <a:ea typeface="Arial" charset="0"/>
                <a:cs typeface="Arial" charset="0"/>
                <a:sym typeface="Cabin"/>
              </a:rPr>
              <a:t>Antes </a:t>
            </a:r>
            <a:r>
              <a:rPr lang="en-US" sz="3000" u="none" strike="noStrike" cap="none" dirty="0" smtClean="0">
                <a:solidFill>
                  <a:srgbClr val="00FF00"/>
                </a:solidFill>
                <a:latin typeface="Arial" charset="0"/>
                <a:ea typeface="Arial" charset="0"/>
                <a:cs typeface="Arial" charset="0"/>
                <a:sym typeface="Cabin"/>
              </a:rPr>
              <a:t>0</a:t>
            </a:r>
            <a:endParaRPr lang="en-US" sz="30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smtClean="0">
                <a:solidFill>
                  <a:srgbClr val="FF7F00"/>
                </a:solidFill>
                <a:latin typeface="Arial" charset="0"/>
                <a:ea typeface="Arial" charset="0"/>
                <a:cs typeface="Arial" charset="0"/>
                <a:sym typeface="Cabin"/>
              </a:rPr>
              <a:t>Después </a:t>
            </a:r>
            <a:r>
              <a:rPr lang="en-US" sz="3000" u="none" strike="noStrike" cap="none" dirty="0">
                <a:solidFill>
                  <a:srgbClr val="00FF00"/>
                </a:solidFill>
                <a:latin typeface="Arial" charset="0"/>
                <a:ea typeface="Arial" charset="0"/>
                <a:cs typeface="Arial" charset="0"/>
                <a:sym typeface="Cabin"/>
              </a:rPr>
              <a:t>154</a:t>
            </a:r>
          </a:p>
        </p:txBody>
      </p:sp>
      <p:sp>
        <p:nvSpPr>
          <p:cNvPr id="691" name="Shape 691"/>
          <p:cNvSpPr txBox="1"/>
          <p:nvPr/>
        </p:nvSpPr>
        <p:spPr>
          <a:xfrm>
            <a:off x="1050925" y="6882308"/>
            <a:ext cx="14643000" cy="1410353"/>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Para </a:t>
            </a:r>
            <a:r>
              <a:rPr lang="es-ES" sz="3200" u="none" strike="noStrike" cap="none" dirty="0" smtClean="0">
                <a:solidFill>
                  <a:srgbClr val="00FF00"/>
                </a:solidFill>
                <a:latin typeface="Arial" charset="0"/>
                <a:ea typeface="Arial" charset="0"/>
                <a:cs typeface="Arial" charset="0"/>
                <a:sym typeface="Cabin"/>
              </a:rPr>
              <a:t>sumar </a:t>
            </a:r>
            <a:r>
              <a:rPr lang="es-ES" sz="3200" u="none" strike="noStrike" cap="none" dirty="0" smtClean="0">
                <a:solidFill>
                  <a:schemeClr val="lt1"/>
                </a:solidFill>
                <a:latin typeface="Arial" charset="0"/>
                <a:ea typeface="Arial" charset="0"/>
                <a:cs typeface="Arial" charset="0"/>
                <a:sym typeface="Cabin"/>
              </a:rPr>
              <a:t>un </a:t>
            </a:r>
            <a:r>
              <a:rPr lang="es-ES" sz="3200" u="none" strike="noStrike" cap="none" dirty="0" smtClean="0">
                <a:solidFill>
                  <a:srgbClr val="00FFFF"/>
                </a:solidFill>
                <a:latin typeface="Arial" charset="0"/>
                <a:ea typeface="Arial" charset="0"/>
                <a:cs typeface="Arial" charset="0"/>
                <a:sym typeface="Cabin"/>
              </a:rPr>
              <a:t>valor</a:t>
            </a:r>
            <a:r>
              <a:rPr lang="es-ES" sz="3200" u="none" strike="noStrike" cap="none" dirty="0" smtClean="0">
                <a:solidFill>
                  <a:schemeClr val="lt1"/>
                </a:solidFill>
                <a:latin typeface="Arial" charset="0"/>
                <a:ea typeface="Arial" charset="0"/>
                <a:cs typeface="Arial" charset="0"/>
                <a:sym typeface="Cabin"/>
              </a:rPr>
              <a:t> que encontramos en un bucle, introducimos una </a:t>
            </a:r>
            <a:r>
              <a:rPr lang="es-ES" sz="3200" u="none" strike="noStrike" cap="none" dirty="0" smtClean="0">
                <a:solidFill>
                  <a:srgbClr val="00FF00"/>
                </a:solidFill>
                <a:latin typeface="Arial" charset="0"/>
                <a:ea typeface="Arial" charset="0"/>
                <a:cs typeface="Arial" charset="0"/>
                <a:sym typeface="Cabin"/>
              </a:rPr>
              <a:t>variable de suma que comience en 0</a:t>
            </a:r>
            <a:r>
              <a:rPr lang="es-ES" sz="3200" u="none" strike="noStrike" cap="none" dirty="0" smtClean="0">
                <a:solidFill>
                  <a:schemeClr val="lt1"/>
                </a:solidFill>
                <a:latin typeface="Arial" charset="0"/>
                <a:ea typeface="Arial" charset="0"/>
                <a:cs typeface="Arial" charset="0"/>
                <a:sym typeface="Cabin"/>
              </a:rPr>
              <a:t> y le sumamos el </a:t>
            </a:r>
            <a:r>
              <a:rPr lang="es-ES" sz="3200" u="none" strike="noStrike" cap="none" dirty="0" smtClean="0">
                <a:solidFill>
                  <a:srgbClr val="00FFFF"/>
                </a:solidFill>
                <a:latin typeface="Arial" charset="0"/>
                <a:ea typeface="Arial" charset="0"/>
                <a:cs typeface="Arial" charset="0"/>
                <a:sym typeface="Cabin"/>
              </a:rPr>
              <a:t>valor</a:t>
            </a:r>
            <a:r>
              <a:rPr lang="es-ES" sz="3200" u="none" strike="noStrike" cap="none" dirty="0" smtClean="0">
                <a:solidFill>
                  <a:schemeClr val="lt1"/>
                </a:solidFill>
                <a:latin typeface="Arial" charset="0"/>
                <a:ea typeface="Arial" charset="0"/>
                <a:cs typeface="Arial" charset="0"/>
                <a:sym typeface="Cabin"/>
              </a:rPr>
              <a:t> a la suma cada vez a través del bucle.</a:t>
            </a:r>
            <a:endParaRPr lang="es-E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878322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Sacar el Promedio en un Bucle</a:t>
            </a:r>
            <a:endParaRPr lang="es-ES" sz="7600" b="1" u="none" strike="noStrike" cap="none" dirty="0">
              <a:solidFill>
                <a:srgbClr val="FFFF00"/>
              </a:solidFill>
              <a:latin typeface="Arial" charset="0"/>
              <a:ea typeface="Arial" charset="0"/>
              <a:cs typeface="Arial" charset="0"/>
              <a:sym typeface="Cabin"/>
            </a:endParaRPr>
          </a:p>
        </p:txBody>
      </p:sp>
      <p:sp>
        <p:nvSpPr>
          <p:cNvPr id="697" name="Shape 697"/>
          <p:cNvSpPr txBox="1"/>
          <p:nvPr/>
        </p:nvSpPr>
        <p:spPr>
          <a:xfrm>
            <a:off x="1242195" y="2720409"/>
            <a:ext cx="7984200" cy="406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i="0" u="none" strike="noStrike" cap="none" dirty="0" smtClean="0">
                <a:solidFill>
                  <a:srgbClr val="00FFFF"/>
                </a:solidFill>
                <a:latin typeface="Courier New"/>
                <a:ea typeface="Courier New"/>
                <a:cs typeface="Courier New"/>
                <a:sym typeface="Courier New"/>
              </a:rPr>
              <a:t>conteo = 0</a:t>
            </a:r>
          </a:p>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smtClean="0">
                <a:solidFill>
                  <a:srgbClr val="00FF00"/>
                </a:solidFill>
                <a:latin typeface="Courier New"/>
                <a:ea typeface="Courier New"/>
                <a:cs typeface="Courier New"/>
                <a:sym typeface="Courier New"/>
              </a:rPr>
              <a:t>suma = 0</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FF7F00"/>
                </a:solidFill>
                <a:latin typeface="Courier New"/>
                <a:ea typeface="Courier New"/>
                <a:cs typeface="Courier New"/>
                <a:sym typeface="Courier New"/>
              </a:rPr>
              <a:t>'Antes', </a:t>
            </a:r>
            <a:r>
              <a:rPr lang="es-ES" sz="2600" b="1" i="0" u="none" strike="noStrike" cap="none" dirty="0" smtClean="0">
                <a:solidFill>
                  <a:srgbClr val="00FFFF"/>
                </a:solidFill>
                <a:latin typeface="Courier New"/>
                <a:ea typeface="Courier New"/>
                <a:cs typeface="Courier New"/>
                <a:sym typeface="Courier New"/>
              </a:rPr>
              <a:t>conteo,</a:t>
            </a:r>
            <a:r>
              <a:rPr lang="es-ES" sz="2600" b="1" i="0" u="none" strike="noStrike" cap="none" dirty="0" smtClean="0">
                <a:solidFill>
                  <a:srgbClr val="FF7F00"/>
                </a:solidFill>
                <a:latin typeface="Courier New"/>
                <a:ea typeface="Courier New"/>
                <a:cs typeface="Courier New"/>
                <a:sym typeface="Courier New"/>
              </a:rPr>
              <a:t> </a:t>
            </a:r>
            <a:r>
              <a:rPr lang="es-ES" sz="2600" b="1" i="0" u="none" strike="noStrike" cap="none" dirty="0" smtClean="0">
                <a:solidFill>
                  <a:srgbClr val="00FF00"/>
                </a:solidFill>
                <a:latin typeface="Courier New"/>
                <a:ea typeface="Courier New"/>
                <a:cs typeface="Courier New"/>
                <a:sym typeface="Courier New"/>
              </a:rPr>
              <a:t>suma</a:t>
            </a:r>
            <a:r>
              <a:rPr lang="es-ES" sz="26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smtClean="0">
                <a:solidFill>
                  <a:srgbClr val="FFFF00"/>
                </a:solidFill>
                <a:latin typeface="Courier New"/>
                <a:ea typeface="Courier New"/>
                <a:cs typeface="Courier New"/>
                <a:sym typeface="Courier New"/>
              </a:rPr>
              <a:t>for</a:t>
            </a:r>
            <a:r>
              <a:rPr lang="es-ES" sz="2600" b="1" i="0" u="none" strike="noStrike" cap="none" dirty="0" smtClean="0">
                <a:solidFill>
                  <a:srgbClr val="FFFF00"/>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 </a:t>
            </a:r>
            <a:r>
              <a:rPr lang="es-ES" sz="2600" b="1" dirty="0">
                <a:solidFill>
                  <a:srgbClr val="FFFF00"/>
                </a:solidFill>
                <a:latin typeface="Courier New"/>
                <a:ea typeface="Courier New"/>
                <a:cs typeface="Courier New"/>
                <a:sym typeface="Courier New"/>
              </a:rPr>
              <a:t>i</a:t>
            </a:r>
            <a:r>
              <a:rPr lang="es-ES" sz="2600" b="1" i="0" u="none" strike="noStrike" cap="none" dirty="0" smtClean="0">
                <a:solidFill>
                  <a:srgbClr val="FFFF00"/>
                </a:solidFill>
                <a:latin typeface="Courier New"/>
                <a:ea typeface="Courier New"/>
                <a:cs typeface="Courier New"/>
                <a:sym typeface="Courier New"/>
              </a:rPr>
              <a:t>n</a:t>
            </a:r>
            <a:r>
              <a:rPr lang="es-ES" sz="2600" b="1" i="0" u="none" strike="noStrike" cap="none" dirty="0" smtClean="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s-ES" sz="2600" b="1" i="0" u="none" strike="noStrike" cap="none" dirty="0" smtClean="0">
                <a:solidFill>
                  <a:schemeClr val="lt1"/>
                </a:solidFill>
                <a:latin typeface="Courier New"/>
                <a:ea typeface="Courier New"/>
                <a:cs typeface="Courier New"/>
                <a:sym typeface="Courier New"/>
              </a:rPr>
              <a:t>    conteo = conteo + 1</a:t>
            </a:r>
          </a:p>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smtClean="0">
                <a:solidFill>
                  <a:srgbClr val="00FF00"/>
                </a:solidFill>
                <a:latin typeface="Courier New"/>
                <a:ea typeface="Courier New"/>
                <a:cs typeface="Courier New"/>
                <a:sym typeface="Courier New"/>
              </a:rPr>
              <a:t>    </a:t>
            </a:r>
            <a:r>
              <a:rPr lang="es-ES" sz="2600" b="1" i="0" u="none" strike="noStrike" cap="none" dirty="0" smtClean="0">
                <a:solidFill>
                  <a:schemeClr val="lt1"/>
                </a:solidFill>
                <a:latin typeface="Courier New"/>
                <a:ea typeface="Courier New"/>
                <a:cs typeface="Courier New"/>
                <a:sym typeface="Courier New"/>
              </a:rPr>
              <a:t>suma = suma + valor</a:t>
            </a:r>
          </a:p>
          <a:p>
            <a:pPr marL="0" marR="0" lvl="0" indent="0" algn="l" rtl="0">
              <a:lnSpc>
                <a:spcPct val="100000"/>
              </a:lnSpc>
              <a:spcBef>
                <a:spcPts val="0"/>
              </a:spcBef>
              <a:spcAft>
                <a:spcPts val="0"/>
              </a:spcAft>
              <a:buClr>
                <a:schemeClr val="lt1"/>
              </a:buClr>
              <a:buSzPct val="25000"/>
              <a:buFont typeface="Cabin"/>
              <a:buNone/>
            </a:pPr>
            <a:r>
              <a:rPr lang="es-ES" sz="2600" b="1" i="0" u="none" strike="noStrike" cap="none" dirty="0" smtClean="0">
                <a:solidFill>
                  <a:schemeClr val="lt1"/>
                </a:solidFill>
                <a:latin typeface="Courier New"/>
                <a:ea typeface="Courier New"/>
                <a:cs typeface="Courier New"/>
                <a:sym typeface="Courier New"/>
              </a:rPr>
              <a:t>    </a:t>
            </a:r>
            <a:r>
              <a:rPr lang="es-ES" sz="2600" b="1" i="0" u="none" strike="noStrike" cap="none" dirty="0" err="1" smtClean="0">
                <a:solidFill>
                  <a:srgbClr val="FFFF00"/>
                </a:solidFill>
                <a:latin typeface="Courier New"/>
                <a:ea typeface="Courier New"/>
                <a:cs typeface="Courier New"/>
                <a:sym typeface="Courier New"/>
              </a:rPr>
              <a:t>print</a:t>
            </a:r>
            <a:r>
              <a:rPr lang="es-ES" sz="2600" b="1" dirty="0" smtClean="0">
                <a:solidFill>
                  <a:schemeClr val="lt1"/>
                </a:solidFill>
                <a:latin typeface="Courier New"/>
                <a:ea typeface="Courier New"/>
                <a:cs typeface="Courier New"/>
                <a:sym typeface="Courier New"/>
              </a:rPr>
              <a:t>(</a:t>
            </a:r>
            <a:r>
              <a:rPr lang="es-ES" sz="2600" b="1" i="0" u="none" strike="noStrike" cap="none" dirty="0" smtClean="0">
                <a:solidFill>
                  <a:srgbClr val="00FFFF"/>
                </a:solidFill>
                <a:latin typeface="Courier New"/>
                <a:ea typeface="Courier New"/>
                <a:cs typeface="Courier New"/>
                <a:sym typeface="Courier New"/>
              </a:rPr>
              <a:t>conteo</a:t>
            </a:r>
            <a:r>
              <a:rPr lang="es-ES" sz="2600" b="1" i="0" u="none" strike="noStrike" cap="none" dirty="0" smtClean="0">
                <a:solidFill>
                  <a:schemeClr val="lt1"/>
                </a:solidFill>
                <a:latin typeface="Courier New"/>
                <a:ea typeface="Courier New"/>
                <a:cs typeface="Courier New"/>
                <a:sym typeface="Courier New"/>
              </a:rPr>
              <a:t>, </a:t>
            </a:r>
            <a:r>
              <a:rPr lang="es-ES" sz="2600" b="1" i="0" u="none" strike="noStrike" cap="none" dirty="0" smtClean="0">
                <a:solidFill>
                  <a:srgbClr val="00FF00"/>
                </a:solidFill>
                <a:latin typeface="Courier New"/>
                <a:ea typeface="Courier New"/>
                <a:cs typeface="Courier New"/>
                <a:sym typeface="Courier New"/>
              </a:rPr>
              <a:t>suma,</a:t>
            </a:r>
            <a:r>
              <a:rPr lang="es-ES" sz="2600" b="1" i="0" u="none" strike="noStrike" cap="none" dirty="0" smtClean="0">
                <a:solidFill>
                  <a:schemeClr val="lt1"/>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a:t>
            </a:r>
            <a:r>
              <a:rPr lang="es-ES" sz="2600" b="1" i="0" u="none" strike="noStrike" cap="none" dirty="0" smtClean="0">
                <a:solidFill>
                  <a:schemeClr val="bg1"/>
                </a:solidFill>
                <a:latin typeface="Courier New"/>
                <a:ea typeface="Courier New"/>
                <a:cs typeface="Courier New"/>
                <a:sym typeface="Courier New"/>
              </a:rPr>
              <a:t>)</a:t>
            </a:r>
          </a:p>
          <a:p>
            <a:pPr lvl="0">
              <a:buClr>
                <a:srgbClr val="FFFF00"/>
              </a:buClr>
              <a:buSzPct val="25000"/>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dirty="0" smtClean="0">
                <a:solidFill>
                  <a:srgbClr val="FF7F00"/>
                </a:solidFill>
                <a:latin typeface="Courier New"/>
                <a:ea typeface="Courier New"/>
                <a:cs typeface="Courier New"/>
                <a:sym typeface="Courier New"/>
              </a:rPr>
              <a:t>'Después</a:t>
            </a:r>
            <a:r>
              <a:rPr lang="es-ES" sz="2600" b="1" i="0" u="none" strike="noStrike" cap="none" dirty="0" smtClean="0">
                <a:solidFill>
                  <a:srgbClr val="FF7F00"/>
                </a:solidFill>
                <a:latin typeface="Courier New"/>
                <a:ea typeface="Courier New"/>
                <a:cs typeface="Courier New"/>
                <a:sym typeface="Courier New"/>
              </a:rPr>
              <a:t>', </a:t>
            </a:r>
            <a:r>
              <a:rPr lang="es-ES" sz="2600" b="1" i="0" u="none" strike="noStrike" cap="none" dirty="0" smtClean="0">
                <a:solidFill>
                  <a:srgbClr val="00FFFF"/>
                </a:solidFill>
                <a:latin typeface="Courier New"/>
                <a:ea typeface="Courier New"/>
                <a:cs typeface="Courier New"/>
                <a:sym typeface="Courier New"/>
              </a:rPr>
              <a:t>conteo,</a:t>
            </a:r>
            <a:r>
              <a:rPr lang="es-ES" sz="2600" b="1" i="0" u="none" strike="noStrike" cap="none" dirty="0" smtClean="0">
                <a:solidFill>
                  <a:srgbClr val="FF7F00"/>
                </a:solidFill>
                <a:latin typeface="Courier New"/>
                <a:ea typeface="Courier New"/>
                <a:cs typeface="Courier New"/>
                <a:sym typeface="Courier New"/>
              </a:rPr>
              <a:t> </a:t>
            </a:r>
            <a:r>
              <a:rPr lang="es-ES" sz="2600" b="1" i="0" u="none" strike="noStrike" cap="none" dirty="0" smtClean="0">
                <a:solidFill>
                  <a:srgbClr val="00FF00"/>
                </a:solidFill>
                <a:latin typeface="Courier New"/>
                <a:ea typeface="Courier New"/>
                <a:cs typeface="Courier New"/>
                <a:sym typeface="Courier New"/>
              </a:rPr>
              <a:t>suma,</a:t>
            </a:r>
            <a:r>
              <a:rPr lang="es-ES" sz="2600" b="1" i="0" u="none" strike="noStrike" cap="none" dirty="0" smtClean="0">
                <a:solidFill>
                  <a:schemeClr val="lt1"/>
                </a:solidFill>
                <a:latin typeface="Courier New"/>
                <a:ea typeface="Courier New"/>
                <a:cs typeface="Courier New"/>
                <a:sym typeface="Courier New"/>
              </a:rPr>
              <a:t> </a:t>
            </a:r>
            <a:r>
              <a:rPr lang="es-ES" sz="2600" b="1" i="0" u="none" strike="noStrike" cap="none" dirty="0" smtClean="0">
                <a:solidFill>
                  <a:srgbClr val="FFFF00"/>
                </a:solidFill>
                <a:latin typeface="Courier New"/>
                <a:ea typeface="Courier New"/>
                <a:cs typeface="Courier New"/>
                <a:sym typeface="Courier New"/>
              </a:rPr>
              <a:t>suma / conteo</a:t>
            </a:r>
            <a:r>
              <a:rPr lang="es-ES" sz="2600" b="1" i="0" u="none" strike="noStrike" cap="none" dirty="0" smtClean="0">
                <a:solidFill>
                  <a:schemeClr val="bg1"/>
                </a:solidFill>
                <a:latin typeface="Courier New"/>
                <a:ea typeface="Courier New"/>
                <a:cs typeface="Courier New"/>
                <a:sym typeface="Courier New"/>
              </a:rPr>
              <a:t>)</a:t>
            </a:r>
            <a:endParaRPr lang="es-ES" sz="2600" b="1" i="0" u="none" strike="noStrike" cap="none" dirty="0">
              <a:solidFill>
                <a:schemeClr val="bg1"/>
              </a:solidFill>
              <a:latin typeface="Courier New"/>
              <a:ea typeface="Courier New"/>
              <a:cs typeface="Courier New"/>
              <a:sym typeface="Courier New"/>
            </a:endParaRPr>
          </a:p>
        </p:txBody>
      </p:sp>
      <p:sp>
        <p:nvSpPr>
          <p:cNvPr id="698" name="Shape 698"/>
          <p:cNvSpPr txBox="1"/>
          <p:nvPr/>
        </p:nvSpPr>
        <p:spPr>
          <a:xfrm>
            <a:off x="10438220" y="2485413"/>
            <a:ext cx="4540199" cy="4746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 </a:t>
            </a:r>
            <a:r>
              <a:rPr lang="es-ES" sz="3000" u="none" strike="noStrike" cap="none" dirty="0" smtClean="0">
                <a:solidFill>
                  <a:srgbClr val="FFFF00"/>
                </a:solidFill>
                <a:latin typeface="Arial" charset="0"/>
                <a:ea typeface="Arial" charset="0"/>
                <a:cs typeface="Arial" charset="0"/>
                <a:sym typeface="Cabin"/>
              </a:rPr>
              <a:t>python averageloop.py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Antes </a:t>
            </a:r>
            <a:r>
              <a:rPr lang="es-ES" sz="3000" u="none" strike="noStrike" cap="none" dirty="0" smtClean="0">
                <a:solidFill>
                  <a:srgbClr val="00FFFF"/>
                </a:solidFill>
                <a:latin typeface="Arial" charset="0"/>
                <a:ea typeface="Arial" charset="0"/>
                <a:cs typeface="Arial" charset="0"/>
                <a:sym typeface="Cabin"/>
              </a:rPr>
              <a:t>0</a:t>
            </a:r>
            <a:r>
              <a:rPr lang="es-ES" sz="3000" u="none" strike="noStrike" cap="none" dirty="0" smtClean="0">
                <a:solidFill>
                  <a:srgbClr val="FF7F00"/>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1</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9</a:t>
            </a:r>
            <a:r>
              <a:rPr lang="es-ES" sz="3000" u="none" strike="noStrike" cap="none" dirty="0" smtClean="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2</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50</a:t>
            </a:r>
            <a:r>
              <a:rPr lang="es-ES" sz="3000" u="none" strike="noStrike" cap="none" dirty="0" smtClean="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3</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62</a:t>
            </a:r>
            <a:r>
              <a:rPr lang="es-ES" sz="3000" u="none" strike="noStrike" cap="none" dirty="0" smtClean="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4</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65</a:t>
            </a:r>
            <a:r>
              <a:rPr lang="es-ES" sz="3000" u="none" strike="noStrike" cap="none" dirty="0" smtClean="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5</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139</a:t>
            </a:r>
            <a:r>
              <a:rPr lang="es-ES" sz="3000" u="none" strike="noStrike" cap="none" dirty="0" smtClean="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6</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154</a:t>
            </a:r>
            <a:r>
              <a:rPr lang="es-ES" sz="3000" u="none" strike="noStrike" cap="none" dirty="0" smtClean="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Después </a:t>
            </a:r>
            <a:r>
              <a:rPr lang="es-ES" sz="3000" u="none" strike="noStrike" cap="none" dirty="0" smtClean="0">
                <a:solidFill>
                  <a:srgbClr val="00FFFF"/>
                </a:solidFill>
                <a:latin typeface="Arial" charset="0"/>
                <a:ea typeface="Arial" charset="0"/>
                <a:cs typeface="Arial" charset="0"/>
                <a:sym typeface="Cabin"/>
              </a:rPr>
              <a:t>6</a:t>
            </a:r>
            <a:r>
              <a:rPr lang="es-ES" sz="3000" u="none" strike="noStrike" cap="none" dirty="0" smtClean="0">
                <a:solidFill>
                  <a:srgbClr val="FF7F00"/>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154</a:t>
            </a:r>
            <a:r>
              <a:rPr lang="es-ES" sz="3000" u="none" strike="noStrike" cap="none" dirty="0" smtClean="0">
                <a:solidFill>
                  <a:schemeClr val="lt1"/>
                </a:solidFill>
                <a:latin typeface="Arial" charset="0"/>
                <a:ea typeface="Arial" charset="0"/>
                <a:cs typeface="Arial" charset="0"/>
                <a:sym typeface="Cabin"/>
              </a:rPr>
              <a:t> </a:t>
            </a:r>
            <a:r>
              <a:rPr lang="es-ES" sz="3000" u="none" strike="noStrike" cap="none" dirty="0" smtClean="0">
                <a:solidFill>
                  <a:srgbClr val="FFFF00"/>
                </a:solidFill>
                <a:latin typeface="Arial" charset="0"/>
                <a:ea typeface="Arial" charset="0"/>
                <a:cs typeface="Arial" charset="0"/>
                <a:sym typeface="Cabin"/>
              </a:rPr>
              <a:t>25</a:t>
            </a:r>
            <a:endParaRPr lang="es-ES" sz="3000" u="none" strike="noStrike" cap="none" dirty="0">
              <a:solidFill>
                <a:srgbClr val="FFFF00"/>
              </a:solidFill>
              <a:latin typeface="Arial" charset="0"/>
              <a:ea typeface="Arial" charset="0"/>
              <a:cs typeface="Arial" charset="0"/>
              <a:sym typeface="Cabin"/>
            </a:endParaRPr>
          </a:p>
        </p:txBody>
      </p:sp>
      <p:sp>
        <p:nvSpPr>
          <p:cNvPr id="699" name="Shape 699"/>
          <p:cNvSpPr txBox="1"/>
          <p:nvPr/>
        </p:nvSpPr>
        <p:spPr>
          <a:xfrm>
            <a:off x="925398" y="7080418"/>
            <a:ext cx="14589791" cy="11430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Un </a:t>
            </a:r>
            <a:r>
              <a:rPr lang="es-ES" sz="3200" u="none" strike="noStrike" cap="none" dirty="0" smtClean="0">
                <a:solidFill>
                  <a:srgbClr val="FFFF00"/>
                </a:solidFill>
                <a:latin typeface="Arial" charset="0"/>
                <a:ea typeface="Arial" charset="0"/>
                <a:cs typeface="Arial" charset="0"/>
                <a:sym typeface="Cabin"/>
              </a:rPr>
              <a:t>promedio</a:t>
            </a:r>
            <a:r>
              <a:rPr lang="es-ES" sz="3200" u="none" strike="noStrike" cap="none" dirty="0" smtClean="0">
                <a:solidFill>
                  <a:schemeClr val="lt1"/>
                </a:solidFill>
                <a:latin typeface="Arial" charset="0"/>
                <a:ea typeface="Arial" charset="0"/>
                <a:cs typeface="Arial" charset="0"/>
                <a:sym typeface="Cabin"/>
              </a:rPr>
              <a:t> solo combina los patrones de </a:t>
            </a:r>
            <a:r>
              <a:rPr lang="es-ES" sz="3200" u="none" strike="noStrike" cap="none" dirty="0" smtClean="0">
                <a:solidFill>
                  <a:srgbClr val="00FFFF"/>
                </a:solidFill>
                <a:latin typeface="Arial" charset="0"/>
                <a:ea typeface="Arial" charset="0"/>
                <a:cs typeface="Arial" charset="0"/>
                <a:sym typeface="Cabin"/>
              </a:rPr>
              <a:t>conteo (count)</a:t>
            </a:r>
            <a:r>
              <a:rPr lang="es-ES" sz="3200" u="none" strike="noStrike" cap="none" dirty="0" smtClean="0">
                <a:solidFill>
                  <a:schemeClr val="lt1"/>
                </a:solidFill>
                <a:latin typeface="Arial" charset="0"/>
                <a:ea typeface="Arial" charset="0"/>
                <a:cs typeface="Arial" charset="0"/>
                <a:sym typeface="Cabin"/>
              </a:rPr>
              <a:t> y </a:t>
            </a:r>
            <a:r>
              <a:rPr lang="es-ES" sz="3200" u="none" strike="noStrike" cap="none" dirty="0" smtClean="0">
                <a:solidFill>
                  <a:srgbClr val="00FF00"/>
                </a:solidFill>
                <a:latin typeface="Arial" charset="0"/>
                <a:ea typeface="Arial" charset="0"/>
                <a:cs typeface="Arial" charset="0"/>
                <a:sym typeface="Cabin"/>
              </a:rPr>
              <a:t>suma (sum)</a:t>
            </a:r>
            <a:endParaRPr lang="es-ES" sz="3200" u="none" strike="noStrike" cap="none" dirty="0" smtClean="0">
              <a:solidFill>
                <a:schemeClr val="lt1"/>
              </a:solidFill>
              <a:latin typeface="Arial" charset="0"/>
              <a:ea typeface="Arial" charset="0"/>
              <a:cs typeface="Arial" charset="0"/>
              <a:sym typeface="Cabin"/>
            </a:endParaRPr>
          </a:p>
          <a:p>
            <a:pPr marL="0" marR="0" lvl="0" indent="0" rtl="0">
              <a:lnSpc>
                <a:spcPct val="115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y </a:t>
            </a:r>
            <a:r>
              <a:rPr lang="es-ES" sz="3200" u="none" strike="noStrike" cap="none" dirty="0" smtClean="0">
                <a:solidFill>
                  <a:srgbClr val="FFFF00"/>
                </a:solidFill>
                <a:latin typeface="Arial" charset="0"/>
                <a:ea typeface="Arial" charset="0"/>
                <a:cs typeface="Arial" charset="0"/>
                <a:sym typeface="Cabin"/>
              </a:rPr>
              <a:t>divide cuando el bucle ha </a:t>
            </a:r>
            <a:r>
              <a:rPr lang="es-ES" sz="3200" dirty="0" smtClean="0">
                <a:solidFill>
                  <a:srgbClr val="FFFF00"/>
                </a:solidFill>
                <a:latin typeface="Arial" charset="0"/>
                <a:ea typeface="Arial" charset="0"/>
                <a:cs typeface="Arial" charset="0"/>
                <a:sym typeface="Cabin"/>
              </a:rPr>
              <a:t>terminado</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21184898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Filtrar en un Bucle</a:t>
            </a:r>
            <a:endParaRPr lang="es-ES" sz="7600" b="1" u="none" strike="noStrike" cap="none" dirty="0">
              <a:solidFill>
                <a:srgbClr val="FFFF00"/>
              </a:solidFill>
              <a:latin typeface="Arial" charset="0"/>
              <a:ea typeface="Arial" charset="0"/>
              <a:cs typeface="Arial" charset="0"/>
              <a:sym typeface="Cabin"/>
            </a:endParaRPr>
          </a:p>
        </p:txBody>
      </p:sp>
      <p:sp>
        <p:nvSpPr>
          <p:cNvPr id="705" name="Shape 705"/>
          <p:cNvSpPr txBox="1"/>
          <p:nvPr/>
        </p:nvSpPr>
        <p:spPr>
          <a:xfrm>
            <a:off x="1841205" y="2500765"/>
            <a:ext cx="76875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FF7F00"/>
                </a:solidFill>
                <a:latin typeface="Courier New"/>
                <a:ea typeface="Courier New"/>
                <a:cs typeface="Courier New"/>
                <a:sym typeface="Courier New"/>
              </a:rPr>
              <a:t>'Antes</a:t>
            </a:r>
            <a:r>
              <a:rPr lang="es-ES" sz="2600" b="1" dirty="0" smtClean="0">
                <a:solidFill>
                  <a:srgbClr val="FF7F00"/>
                </a:solidFill>
                <a:latin typeface="Courier New"/>
                <a:ea typeface="Courier New"/>
                <a:cs typeface="Courier New"/>
                <a:sym typeface="Courier New"/>
              </a:rPr>
              <a:t>'</a:t>
            </a:r>
            <a:r>
              <a:rPr lang="es-ES" sz="2600" b="1"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smtClean="0">
                <a:solidFill>
                  <a:srgbClr val="FFFF00"/>
                </a:solidFill>
                <a:latin typeface="Courier New"/>
                <a:ea typeface="Courier New"/>
                <a:cs typeface="Courier New"/>
                <a:sym typeface="Courier New"/>
              </a:rPr>
              <a:t>for</a:t>
            </a:r>
            <a:r>
              <a:rPr lang="es-ES" sz="2600" b="1" i="0" u="none" strike="noStrike" cap="none" dirty="0" smtClean="0">
                <a:solidFill>
                  <a:srgbClr val="FFFF00"/>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 </a:t>
            </a:r>
            <a:r>
              <a:rPr lang="es-ES" sz="2600" b="1" dirty="0">
                <a:solidFill>
                  <a:srgbClr val="FFFF00"/>
                </a:solidFill>
                <a:latin typeface="Courier New"/>
                <a:ea typeface="Courier New"/>
                <a:cs typeface="Courier New"/>
                <a:sym typeface="Courier New"/>
              </a:rPr>
              <a:t>i</a:t>
            </a:r>
            <a:r>
              <a:rPr lang="es-ES" sz="2600" b="1" i="0" u="none" strike="noStrike" cap="none" dirty="0" smtClean="0">
                <a:solidFill>
                  <a:srgbClr val="FFFF00"/>
                </a:solidFill>
                <a:latin typeface="Courier New"/>
                <a:ea typeface="Courier New"/>
                <a:cs typeface="Courier New"/>
                <a:sym typeface="Courier New"/>
              </a:rPr>
              <a:t>n</a:t>
            </a:r>
            <a:r>
              <a:rPr lang="es-ES" sz="2600" b="1" i="0" u="none" strike="noStrike" cap="none" dirty="0" smtClean="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rgbClr val="00FFFF"/>
              </a:buClr>
              <a:buSzPct val="25000"/>
              <a:buFont typeface="Cabin"/>
              <a:buNone/>
            </a:pPr>
            <a:r>
              <a:rPr lang="es-ES" sz="2600" b="1" i="0" u="none" strike="noStrike" cap="none" dirty="0" smtClean="0">
                <a:solidFill>
                  <a:srgbClr val="00FFFF"/>
                </a:solidFill>
                <a:latin typeface="Courier New"/>
                <a:ea typeface="Courier New"/>
                <a:cs typeface="Courier New"/>
                <a:sym typeface="Courier New"/>
              </a:rPr>
              <a:t>    </a:t>
            </a:r>
            <a:r>
              <a:rPr lang="es-ES" sz="2600" b="1" i="0" u="none" strike="noStrike" cap="none" dirty="0" err="1" smtClean="0">
                <a:solidFill>
                  <a:srgbClr val="FFFF00"/>
                </a:solidFill>
                <a:latin typeface="Courier New"/>
                <a:ea typeface="Courier New"/>
                <a:cs typeface="Courier New"/>
                <a:sym typeface="Courier New"/>
              </a:rPr>
              <a:t>if</a:t>
            </a:r>
            <a:r>
              <a:rPr lang="es-ES" sz="2600" b="1" i="0" u="none" strike="noStrike" cap="none" dirty="0" smtClean="0">
                <a:solidFill>
                  <a:srgbClr val="FFFF00"/>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a:t>
            </a:r>
            <a:r>
              <a:rPr lang="es-ES" sz="2600" b="1" i="0" u="none" strike="noStrike" cap="none" dirty="0" smtClean="0">
                <a:solidFill>
                  <a:srgbClr val="00FFFF"/>
                </a:solidFill>
                <a:latin typeface="Courier New"/>
                <a:ea typeface="Courier New"/>
                <a:cs typeface="Courier New"/>
                <a:sym typeface="Courier New"/>
              </a:rPr>
              <a:t> &gt; 20:</a:t>
            </a:r>
          </a:p>
          <a:p>
            <a:pPr lvl="0">
              <a:buClr>
                <a:srgbClr val="00FFFF"/>
              </a:buClr>
              <a:buSzPct val="25000"/>
            </a:pPr>
            <a:r>
              <a:rPr lang="es-ES" sz="2600" b="1" i="0" u="none" strike="noStrike" cap="none" dirty="0" smtClean="0">
                <a:solidFill>
                  <a:srgbClr val="00FFFF"/>
                </a:solidFill>
                <a:latin typeface="Courier New"/>
                <a:ea typeface="Courier New"/>
                <a:cs typeface="Courier New"/>
                <a:sym typeface="Courier New"/>
              </a:rPr>
              <a:t> 	    print </a:t>
            </a:r>
            <a:r>
              <a:rPr lang="es-ES" sz="2600" b="1" dirty="0">
                <a:solidFill>
                  <a:srgbClr val="00FFFF"/>
                </a:solidFill>
                <a:latin typeface="Courier New"/>
                <a:ea typeface="Courier New"/>
                <a:cs typeface="Courier New"/>
                <a:sym typeface="Courier New"/>
              </a:rPr>
              <a:t>'Mayor </a:t>
            </a:r>
            <a:r>
              <a:rPr lang="es-ES" sz="2600" b="1" i="0" u="none" strike="noStrike" cap="none" dirty="0" err="1" smtClean="0">
                <a:solidFill>
                  <a:srgbClr val="00FFFF"/>
                </a:solidFill>
                <a:latin typeface="Courier New"/>
                <a:ea typeface="Courier New"/>
                <a:cs typeface="Courier New"/>
                <a:sym typeface="Courier New"/>
              </a:rPr>
              <a:t>Número',valor</a:t>
            </a:r>
            <a:endParaRPr lang="es-ES" sz="2600" b="1" i="0" u="none" strike="noStrike" cap="none" dirty="0" smtClean="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FF7F00"/>
                </a:solidFill>
                <a:latin typeface="Courier New"/>
                <a:ea typeface="Courier New"/>
                <a:cs typeface="Courier New"/>
                <a:sym typeface="Courier New"/>
              </a:rPr>
              <a:t>'Después'</a:t>
            </a:r>
            <a:r>
              <a:rPr lang="es-ES" sz="2600" b="1" i="0" u="none" strike="noStrike" cap="none" dirty="0" smtClean="0">
                <a:solidFill>
                  <a:schemeClr val="bg1"/>
                </a:solidFill>
                <a:latin typeface="Courier New"/>
                <a:ea typeface="Courier New"/>
                <a:cs typeface="Courier New"/>
                <a:sym typeface="Courier New"/>
              </a:rPr>
              <a:t>)</a:t>
            </a:r>
            <a:endParaRPr lang="es-ES" sz="2600" b="1" i="0" u="none" strike="noStrike" cap="none" dirty="0">
              <a:solidFill>
                <a:schemeClr val="bg1"/>
              </a:solidFill>
              <a:latin typeface="Courier New"/>
              <a:ea typeface="Courier New"/>
              <a:cs typeface="Courier New"/>
              <a:sym typeface="Courier New"/>
            </a:endParaRPr>
          </a:p>
        </p:txBody>
      </p:sp>
      <p:sp>
        <p:nvSpPr>
          <p:cNvPr id="706" name="Shape 706"/>
          <p:cNvSpPr txBox="1"/>
          <p:nvPr/>
        </p:nvSpPr>
        <p:spPr>
          <a:xfrm>
            <a:off x="10172416" y="2602365"/>
            <a:ext cx="37448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 </a:t>
            </a:r>
            <a:r>
              <a:rPr lang="es-ES" sz="3000" u="none" strike="noStrike" cap="none" dirty="0" smtClean="0">
                <a:solidFill>
                  <a:srgbClr val="FFFF00"/>
                </a:solidFill>
                <a:latin typeface="Arial" charset="0"/>
                <a:ea typeface="Arial" charset="0"/>
                <a:cs typeface="Arial" charset="0"/>
                <a:sym typeface="Cabin"/>
              </a:rPr>
              <a:t>python search1.py</a:t>
            </a:r>
            <a:r>
              <a:rPr lang="es-ES" sz="3000" u="none" strike="noStrike" cap="none" dirty="0" smtClean="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Antes</a:t>
            </a:r>
          </a:p>
          <a:p>
            <a:pPr lvl="0">
              <a:buClr>
                <a:srgbClr val="00FFFF"/>
              </a:buClr>
              <a:buSzPct val="25000"/>
            </a:pPr>
            <a:r>
              <a:rPr lang="es-ES" sz="3000" dirty="0" smtClean="0">
                <a:solidFill>
                  <a:srgbClr val="00FFFF"/>
                </a:solidFill>
                <a:latin typeface="Arial" charset="0"/>
                <a:ea typeface="Arial" charset="0"/>
                <a:cs typeface="Arial" charset="0"/>
                <a:sym typeface="Cabin"/>
              </a:rPr>
              <a:t>Mayor </a:t>
            </a:r>
            <a:r>
              <a:rPr lang="es-ES" sz="3000" dirty="0">
                <a:solidFill>
                  <a:srgbClr val="00FFFF"/>
                </a:solidFill>
                <a:latin typeface="Arial" charset="0"/>
                <a:ea typeface="Arial" charset="0"/>
                <a:cs typeface="Arial" charset="0"/>
                <a:sym typeface="Cabin"/>
              </a:rPr>
              <a:t>n</a:t>
            </a:r>
            <a:r>
              <a:rPr lang="es-ES" sz="3000" dirty="0" smtClean="0">
                <a:solidFill>
                  <a:srgbClr val="00FFFF"/>
                </a:solidFill>
                <a:latin typeface="Arial" charset="0"/>
                <a:ea typeface="Arial" charset="0"/>
                <a:cs typeface="Arial" charset="0"/>
                <a:sym typeface="Cabin"/>
              </a:rPr>
              <a:t>úmero  </a:t>
            </a:r>
            <a:r>
              <a:rPr lang="es-ES" sz="3000" u="none" strike="noStrike" cap="none" dirty="0" smtClean="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FF"/>
                </a:solidFill>
                <a:latin typeface="Arial" charset="0"/>
                <a:ea typeface="Arial" charset="0"/>
                <a:cs typeface="Arial" charset="0"/>
                <a:sym typeface="Cabin"/>
              </a:rPr>
              <a:t>Mayor número</a:t>
            </a:r>
            <a:r>
              <a:rPr lang="es-ES" sz="3000" u="none" strike="noStrike" cap="none" dirty="0" smtClean="0">
                <a:solidFill>
                  <a:srgbClr val="00FF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Después</a:t>
            </a:r>
            <a:endParaRPr lang="es-ES" sz="3000" u="none" strike="noStrike" cap="none" dirty="0">
              <a:solidFill>
                <a:srgbClr val="FF7F00"/>
              </a:solidFill>
              <a:latin typeface="Arial" charset="0"/>
              <a:ea typeface="Arial" charset="0"/>
              <a:cs typeface="Arial" charset="0"/>
              <a:sym typeface="Cabin"/>
            </a:endParaRPr>
          </a:p>
        </p:txBody>
      </p:sp>
      <p:sp>
        <p:nvSpPr>
          <p:cNvPr id="707" name="Shape 707"/>
          <p:cNvSpPr txBox="1"/>
          <p:nvPr/>
        </p:nvSpPr>
        <p:spPr>
          <a:xfrm>
            <a:off x="1293530" y="5803035"/>
            <a:ext cx="12296346"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Utilizamos un enunciado hipotético</a:t>
            </a:r>
            <a:r>
              <a:rPr lang="es-ES" sz="3600" u="none" strike="noStrike" cap="none" dirty="0" smtClean="0">
                <a:solidFill>
                  <a:srgbClr val="FFFFFF"/>
                </a:solidFill>
                <a:latin typeface="Arial" charset="0"/>
                <a:ea typeface="Arial" charset="0"/>
                <a:cs typeface="Arial" charset="0"/>
                <a:sym typeface="Cabin"/>
              </a:rPr>
              <a:t> “</a:t>
            </a:r>
            <a:r>
              <a:rPr lang="es-ES" sz="3600" u="none" strike="noStrike" cap="none" dirty="0" smtClean="0">
                <a:solidFill>
                  <a:srgbClr val="FFFF00"/>
                </a:solidFill>
                <a:latin typeface="Arial" charset="0"/>
                <a:ea typeface="Arial" charset="0"/>
                <a:cs typeface="Arial" charset="0"/>
                <a:sym typeface="Cabin"/>
              </a:rPr>
              <a:t>if”</a:t>
            </a:r>
            <a:r>
              <a:rPr lang="es-ES" sz="3600" u="none" strike="noStrike" cap="none" dirty="0" smtClean="0">
                <a:solidFill>
                  <a:srgbClr val="FFFFFF"/>
                </a:solidFill>
                <a:latin typeface="Arial" charset="0"/>
                <a:ea typeface="Arial" charset="0"/>
                <a:cs typeface="Arial" charset="0"/>
                <a:sym typeface="Cabin"/>
              </a:rPr>
              <a:t> en el</a:t>
            </a:r>
            <a:r>
              <a:rPr lang="es-ES" sz="3600" u="none" strike="noStrike" cap="none" dirty="0" smtClean="0">
                <a:solidFill>
                  <a:schemeClr val="lt1"/>
                </a:solidFill>
                <a:latin typeface="Arial" charset="0"/>
                <a:ea typeface="Arial" charset="0"/>
                <a:cs typeface="Arial" charset="0"/>
                <a:sym typeface="Cabin"/>
              </a:rPr>
              <a:t> </a:t>
            </a:r>
            <a:r>
              <a:rPr lang="es-ES" sz="3600" u="none" strike="noStrike" cap="none" dirty="0" smtClean="0">
                <a:solidFill>
                  <a:srgbClr val="FF00FF"/>
                </a:solidFill>
                <a:latin typeface="Arial" charset="0"/>
                <a:ea typeface="Arial" charset="0"/>
                <a:cs typeface="Arial" charset="0"/>
                <a:sym typeface="Cabin"/>
              </a:rPr>
              <a:t>bucle</a:t>
            </a:r>
            <a:r>
              <a:rPr lang="es-ES" sz="3600" u="none" strike="noStrike" cap="none" dirty="0" smtClean="0">
                <a:solidFill>
                  <a:schemeClr val="lt1"/>
                </a:solidFill>
                <a:latin typeface="Arial" charset="0"/>
                <a:ea typeface="Arial" charset="0"/>
                <a:cs typeface="Arial" charset="0"/>
                <a:sym typeface="Cabin"/>
              </a:rPr>
              <a:t> para captar / filtrar los valores que estamos buscando.</a:t>
            </a:r>
            <a:endParaRPr lang="es-E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472656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6600" b="1" dirty="0" smtClean="0">
                <a:solidFill>
                  <a:srgbClr val="FFFF00"/>
                </a:solidFill>
                <a:latin typeface="Arial" charset="0"/>
                <a:ea typeface="Arial" charset="0"/>
                <a:cs typeface="Arial" charset="0"/>
                <a:sym typeface="Cabin"/>
              </a:rPr>
              <a:t>Búsqueda Utilizando </a:t>
            </a:r>
            <a:r>
              <a:rPr lang="es-ES" sz="6600" b="1" u="none" strike="noStrike" cap="none" dirty="0" smtClean="0">
                <a:solidFill>
                  <a:srgbClr val="FFFF00"/>
                </a:solidFill>
                <a:latin typeface="Arial" charset="0"/>
                <a:ea typeface="Arial" charset="0"/>
                <a:cs typeface="Arial" charset="0"/>
                <a:sym typeface="Cabin"/>
              </a:rPr>
              <a:t>una Variable Booleana</a:t>
            </a:r>
            <a:endParaRPr lang="es-ES" sz="6600" b="1" u="none" strike="noStrike" cap="none" dirty="0">
              <a:solidFill>
                <a:srgbClr val="FFFF00"/>
              </a:solidFill>
              <a:latin typeface="Arial" charset="0"/>
              <a:ea typeface="Arial" charset="0"/>
              <a:cs typeface="Arial" charset="0"/>
              <a:sym typeface="Cabin"/>
            </a:endParaRPr>
          </a:p>
        </p:txBody>
      </p:sp>
      <p:sp>
        <p:nvSpPr>
          <p:cNvPr id="713" name="Shape 713"/>
          <p:cNvSpPr txBox="1"/>
          <p:nvPr/>
        </p:nvSpPr>
        <p:spPr>
          <a:xfrm>
            <a:off x="1703375" y="2610701"/>
            <a:ext cx="7707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smtClean="0">
                <a:solidFill>
                  <a:srgbClr val="00FF00"/>
                </a:solidFill>
                <a:latin typeface="Courier New"/>
                <a:ea typeface="Courier New"/>
                <a:cs typeface="Courier New"/>
                <a:sym typeface="Courier New"/>
              </a:rPr>
              <a:t>found = </a:t>
            </a:r>
            <a:r>
              <a:rPr lang="es-ES" sz="2600" b="1" i="0" u="none" strike="noStrike" cap="none" dirty="0" smtClean="0">
                <a:solidFill>
                  <a:srgbClr val="FFFF00"/>
                </a:solidFill>
                <a:latin typeface="Courier New"/>
                <a:ea typeface="Courier New"/>
                <a:cs typeface="Courier New"/>
                <a:sym typeface="Courier New"/>
              </a:rPr>
              <a:t>False</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FF7F00"/>
                </a:solidFill>
                <a:latin typeface="Courier New"/>
                <a:ea typeface="Courier New"/>
                <a:cs typeface="Courier New"/>
                <a:sym typeface="Courier New"/>
              </a:rPr>
              <a:t>'Antes', </a:t>
            </a:r>
            <a:r>
              <a:rPr lang="es-ES" sz="2600" b="1" i="0" u="none" strike="noStrike" cap="none" dirty="0" smtClean="0">
                <a:solidFill>
                  <a:srgbClr val="00FF00"/>
                </a:solidFill>
                <a:latin typeface="Courier New"/>
                <a:ea typeface="Courier New"/>
                <a:cs typeface="Courier New"/>
                <a:sym typeface="Courier New"/>
              </a:rPr>
              <a:t>found</a:t>
            </a:r>
            <a:r>
              <a:rPr lang="es-ES" sz="26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smtClean="0">
                <a:solidFill>
                  <a:srgbClr val="FFFF00"/>
                </a:solidFill>
                <a:latin typeface="Courier New"/>
                <a:ea typeface="Courier New"/>
                <a:cs typeface="Courier New"/>
                <a:sym typeface="Courier New"/>
              </a:rPr>
              <a:t>for</a:t>
            </a:r>
            <a:r>
              <a:rPr lang="es-ES" sz="2600" b="1" i="0" u="none" strike="noStrike" cap="none" dirty="0" smtClean="0">
                <a:solidFill>
                  <a:srgbClr val="FFFF00"/>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 </a:t>
            </a:r>
            <a:r>
              <a:rPr lang="es-ES" sz="2600" b="1" dirty="0" smtClean="0">
                <a:solidFill>
                  <a:srgbClr val="FFFF00"/>
                </a:solidFill>
                <a:latin typeface="Courier New"/>
                <a:ea typeface="Courier New"/>
                <a:cs typeface="Courier New"/>
                <a:sym typeface="Courier New"/>
              </a:rPr>
              <a:t>in </a:t>
            </a:r>
            <a:r>
              <a:rPr lang="es-ES" sz="2600" b="1" i="0" u="none" strike="noStrike" cap="none" dirty="0" smtClean="0">
                <a:solidFill>
                  <a:srgbClr val="FF00FF"/>
                </a:solidFill>
                <a:latin typeface="Courier New"/>
                <a:ea typeface="Courier New"/>
                <a:cs typeface="Courier New"/>
                <a:sym typeface="Courier New"/>
              </a:rPr>
              <a:t>[9, 41, 12, 3, 74, 15] : </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smtClean="0">
                <a:solidFill>
                  <a:srgbClr val="FF00FF"/>
                </a:solidFill>
                <a:latin typeface="Courier New"/>
                <a:ea typeface="Courier New"/>
                <a:cs typeface="Courier New"/>
                <a:sym typeface="Courier New"/>
              </a:rPr>
              <a:t>   </a:t>
            </a:r>
            <a:r>
              <a:rPr lang="es-ES" sz="2600" b="1" i="0" u="none" strike="noStrike" cap="none" dirty="0" err="1" smtClean="0">
                <a:solidFill>
                  <a:srgbClr val="FFFF00"/>
                </a:solidFill>
                <a:latin typeface="Courier New"/>
                <a:ea typeface="Courier New"/>
                <a:cs typeface="Courier New"/>
                <a:sym typeface="Courier New"/>
              </a:rPr>
              <a:t>if</a:t>
            </a:r>
            <a:r>
              <a:rPr lang="es-ES" sz="2600" b="1" i="0" u="none" strike="noStrike" cap="none" dirty="0" smtClean="0">
                <a:solidFill>
                  <a:srgbClr val="FFFF00"/>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 == 3 :</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smtClean="0">
                <a:solidFill>
                  <a:srgbClr val="FF00FF"/>
                </a:solidFill>
                <a:latin typeface="Courier New"/>
                <a:ea typeface="Courier New"/>
                <a:cs typeface="Courier New"/>
                <a:sym typeface="Courier New"/>
              </a:rPr>
              <a:t> </a:t>
            </a:r>
            <a:r>
              <a:rPr lang="es-ES" sz="2600" b="1" i="0" u="none" strike="noStrike" cap="none" dirty="0" smtClean="0">
                <a:solidFill>
                  <a:srgbClr val="00FF00"/>
                </a:solidFill>
                <a:latin typeface="Courier New"/>
                <a:ea typeface="Courier New"/>
                <a:cs typeface="Courier New"/>
                <a:sym typeface="Courier New"/>
              </a:rPr>
              <a:t>      found = </a:t>
            </a:r>
            <a:r>
              <a:rPr lang="es-ES" sz="2600" b="1" i="0" u="none" strike="noStrike" cap="none" dirty="0" smtClean="0">
                <a:solidFill>
                  <a:srgbClr val="FFFF00"/>
                </a:solidFill>
                <a:latin typeface="Courier New"/>
                <a:ea typeface="Courier New"/>
                <a:cs typeface="Courier New"/>
                <a:sym typeface="Courier New"/>
              </a:rPr>
              <a:t>True</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smtClean="0">
                <a:solidFill>
                  <a:srgbClr val="FF00FF"/>
                </a:solidFill>
                <a:latin typeface="Courier New"/>
                <a:ea typeface="Courier New"/>
                <a:cs typeface="Courier New"/>
                <a:sym typeface="Courier New"/>
              </a:rPr>
              <a:t>   </a:t>
            </a: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00FF00"/>
                </a:solidFill>
                <a:latin typeface="Courier New"/>
                <a:ea typeface="Courier New"/>
                <a:cs typeface="Courier New"/>
                <a:sym typeface="Courier New"/>
              </a:rPr>
              <a:t>found</a:t>
            </a:r>
            <a:r>
              <a:rPr lang="es-ES" sz="2600" b="1" i="0" u="none" strike="noStrike" cap="none" dirty="0" smtClean="0">
                <a:solidFill>
                  <a:srgbClr val="FF00FF"/>
                </a:solidFill>
                <a:latin typeface="Courier New"/>
                <a:ea typeface="Courier New"/>
                <a:cs typeface="Courier New"/>
                <a:sym typeface="Courier New"/>
              </a:rPr>
              <a:t>, valor</a:t>
            </a:r>
            <a:r>
              <a:rPr lang="es-ES" sz="26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FF7F00"/>
                </a:solidFill>
                <a:latin typeface="Courier New"/>
                <a:ea typeface="Courier New"/>
                <a:cs typeface="Courier New"/>
                <a:sym typeface="Courier New"/>
              </a:rPr>
              <a:t>'Después', </a:t>
            </a:r>
            <a:r>
              <a:rPr lang="es-ES" sz="2600" b="1" i="0" u="none" strike="noStrike" cap="none" dirty="0" smtClean="0">
                <a:solidFill>
                  <a:srgbClr val="00FF00"/>
                </a:solidFill>
                <a:latin typeface="Courier New"/>
                <a:ea typeface="Courier New"/>
                <a:cs typeface="Courier New"/>
                <a:sym typeface="Courier New"/>
              </a:rPr>
              <a:t>found</a:t>
            </a:r>
            <a:r>
              <a:rPr lang="es-ES" sz="2600" b="1" i="0" u="none" strike="noStrike" cap="none" dirty="0" smtClean="0">
                <a:solidFill>
                  <a:schemeClr val="bg1"/>
                </a:solidFill>
                <a:latin typeface="Courier New"/>
                <a:ea typeface="Courier New"/>
                <a:cs typeface="Courier New"/>
                <a:sym typeface="Courier New"/>
              </a:rPr>
              <a:t>)</a:t>
            </a:r>
            <a:endParaRPr lang="es-ES" sz="2600" b="1" i="0" u="none" strike="noStrike" cap="none" dirty="0">
              <a:solidFill>
                <a:schemeClr val="bg1"/>
              </a:solidFill>
              <a:latin typeface="Courier New"/>
              <a:ea typeface="Courier New"/>
              <a:cs typeface="Courier New"/>
              <a:sym typeface="Courier New"/>
            </a:endParaRPr>
          </a:p>
        </p:txBody>
      </p:sp>
      <p:sp>
        <p:nvSpPr>
          <p:cNvPr id="714" name="Shape 714"/>
          <p:cNvSpPr txBox="1"/>
          <p:nvPr/>
        </p:nvSpPr>
        <p:spPr>
          <a:xfrm>
            <a:off x="10034586" y="2056229"/>
            <a:ext cx="5590896"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 </a:t>
            </a:r>
            <a:r>
              <a:rPr lang="es-ES" sz="3000" u="none" strike="noStrike" cap="none" dirty="0" smtClean="0">
                <a:solidFill>
                  <a:srgbClr val="FFFF00"/>
                </a:solidFill>
                <a:latin typeface="Arial" charset="0"/>
                <a:ea typeface="Arial" charset="0"/>
                <a:cs typeface="Arial" charset="0"/>
                <a:sym typeface="Cabin"/>
              </a:rPr>
              <a:t>python search1.py</a:t>
            </a:r>
            <a:r>
              <a:rPr lang="es-ES" sz="3000" u="none" strike="noStrike" cap="none" dirty="0" smtClean="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Antes </a:t>
            </a:r>
            <a:r>
              <a:rPr lang="es-ES" sz="3000" u="none" strike="noStrike" cap="none" dirty="0" smtClean="0">
                <a:solidFill>
                  <a:srgbClr val="00FF00"/>
                </a:solidFill>
                <a:latin typeface="Arial" charset="0"/>
                <a:ea typeface="Arial" charset="0"/>
                <a:cs typeface="Arial" charset="0"/>
                <a:sym typeface="Cabin"/>
              </a:rPr>
              <a:t>False (Falsa)</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False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9</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False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41</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False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12</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True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3</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True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74</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True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Después </a:t>
            </a:r>
            <a:r>
              <a:rPr lang="es-ES" sz="3000" u="none" strike="noStrike" cap="none" dirty="0" smtClean="0">
                <a:solidFill>
                  <a:srgbClr val="00FF00"/>
                </a:solidFill>
                <a:latin typeface="Arial" charset="0"/>
                <a:ea typeface="Arial" charset="0"/>
                <a:cs typeface="Arial" charset="0"/>
                <a:sym typeface="Cabin"/>
              </a:rPr>
              <a:t>True (Verdadera)</a:t>
            </a:r>
            <a:endParaRPr lang="es-ES" sz="3000" u="none" strike="noStrike" cap="none" dirty="0">
              <a:solidFill>
                <a:srgbClr val="00FF00"/>
              </a:solidFill>
              <a:latin typeface="Arial" charset="0"/>
              <a:ea typeface="Arial" charset="0"/>
              <a:cs typeface="Arial" charset="0"/>
              <a:sym typeface="Cabin"/>
            </a:endParaRPr>
          </a:p>
        </p:txBody>
      </p:sp>
      <p:sp>
        <p:nvSpPr>
          <p:cNvPr id="715" name="Shape 715"/>
          <p:cNvSpPr txBox="1"/>
          <p:nvPr/>
        </p:nvSpPr>
        <p:spPr>
          <a:xfrm>
            <a:off x="567559" y="7041028"/>
            <a:ext cx="14520141" cy="1695003"/>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Si solo deseamos buscar y</a:t>
            </a:r>
            <a:r>
              <a:rPr lang="es-ES" sz="3200" u="none" strike="noStrike" cap="none" dirty="0" smtClean="0">
                <a:solidFill>
                  <a:srgbClr val="FF0000"/>
                </a:solidFill>
                <a:latin typeface="Arial" charset="0"/>
                <a:ea typeface="Arial" charset="0"/>
                <a:cs typeface="Arial" charset="0"/>
                <a:sym typeface="Cabin"/>
              </a:rPr>
              <a:t> </a:t>
            </a:r>
            <a:r>
              <a:rPr lang="es-ES" sz="3200" u="none" strike="noStrike" cap="none" dirty="0" smtClean="0">
                <a:solidFill>
                  <a:srgbClr val="00FF00"/>
                </a:solidFill>
                <a:latin typeface="Arial" charset="0"/>
                <a:ea typeface="Arial" charset="0"/>
                <a:cs typeface="Arial" charset="0"/>
                <a:sym typeface="Cabin"/>
              </a:rPr>
              <a:t>saber si un valor fue hallado (</a:t>
            </a:r>
            <a:r>
              <a:rPr lang="es-ES" sz="3200" u="none" strike="noStrike" cap="none" dirty="0" err="1" smtClean="0">
                <a:solidFill>
                  <a:srgbClr val="00FF00"/>
                </a:solidFill>
                <a:latin typeface="Arial" charset="0"/>
                <a:ea typeface="Arial" charset="0"/>
                <a:cs typeface="Arial" charset="0"/>
                <a:sym typeface="Cabin"/>
              </a:rPr>
              <a:t>found</a:t>
            </a:r>
            <a:r>
              <a:rPr lang="es-ES" sz="3200" u="none" strike="noStrike" cap="none" dirty="0" smtClean="0">
                <a:solidFill>
                  <a:srgbClr val="00FF00"/>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 utilizamos una </a:t>
            </a:r>
            <a:r>
              <a:rPr lang="es-ES" sz="3200" u="none" strike="noStrike" cap="none" dirty="0" smtClean="0">
                <a:solidFill>
                  <a:srgbClr val="00FF00"/>
                </a:solidFill>
                <a:latin typeface="Arial" charset="0"/>
                <a:ea typeface="Arial" charset="0"/>
                <a:cs typeface="Arial" charset="0"/>
                <a:sym typeface="Cabin"/>
              </a:rPr>
              <a:t>variable</a:t>
            </a:r>
            <a:r>
              <a:rPr lang="es-ES" sz="3200" u="none" strike="noStrike" cap="none" dirty="0" smtClean="0">
                <a:solidFill>
                  <a:schemeClr val="lt1"/>
                </a:solidFill>
                <a:latin typeface="Arial" charset="0"/>
                <a:ea typeface="Arial" charset="0"/>
                <a:cs typeface="Arial" charset="0"/>
                <a:sym typeface="Cabin"/>
              </a:rPr>
              <a:t> que comience como </a:t>
            </a:r>
            <a:r>
              <a:rPr lang="es-ES" sz="3200" u="none" strike="noStrike" cap="none" dirty="0" smtClean="0">
                <a:solidFill>
                  <a:srgbClr val="FFFF00"/>
                </a:solidFill>
                <a:latin typeface="Arial" charset="0"/>
                <a:ea typeface="Arial" charset="0"/>
                <a:cs typeface="Arial" charset="0"/>
                <a:sym typeface="Cabin"/>
              </a:rPr>
              <a:t>False</a:t>
            </a:r>
            <a:r>
              <a:rPr lang="es-ES" sz="3200" u="none" strike="noStrike" cap="none" dirty="0" smtClean="0">
                <a:solidFill>
                  <a:schemeClr val="lt1"/>
                </a:solidFill>
                <a:latin typeface="Arial" charset="0"/>
                <a:ea typeface="Arial" charset="0"/>
                <a:cs typeface="Arial" charset="0"/>
                <a:sym typeface="Cabin"/>
              </a:rPr>
              <a:t> (Falsa) y se vuelva </a:t>
            </a:r>
            <a:r>
              <a:rPr lang="es-ES" sz="3200" u="none" strike="noStrike" cap="none" dirty="0" smtClean="0">
                <a:solidFill>
                  <a:srgbClr val="FFFF00"/>
                </a:solidFill>
                <a:latin typeface="Arial" charset="0"/>
                <a:ea typeface="Arial" charset="0"/>
                <a:cs typeface="Arial" charset="0"/>
                <a:sym typeface="Cabin"/>
              </a:rPr>
              <a:t>True</a:t>
            </a:r>
            <a:r>
              <a:rPr lang="es-ES" sz="3200" u="none" strike="noStrike" cap="none" dirty="0" smtClean="0">
                <a:solidFill>
                  <a:schemeClr val="lt1"/>
                </a:solidFill>
                <a:latin typeface="Arial" charset="0"/>
                <a:ea typeface="Arial" charset="0"/>
                <a:cs typeface="Arial" charset="0"/>
                <a:sym typeface="Cabin"/>
              </a:rPr>
              <a:t> (Verdadera) tan pronto como </a:t>
            </a:r>
            <a:r>
              <a:rPr lang="es-ES" sz="3200" u="none" strike="noStrike" cap="none" dirty="0" smtClean="0">
                <a:solidFill>
                  <a:srgbClr val="00FF00"/>
                </a:solidFill>
                <a:latin typeface="Arial" charset="0"/>
                <a:ea typeface="Arial" charset="0"/>
                <a:cs typeface="Arial" charset="0"/>
                <a:sym typeface="Cabin"/>
              </a:rPr>
              <a:t>encontramos (</a:t>
            </a:r>
            <a:r>
              <a:rPr lang="es-ES" sz="3200" u="none" strike="noStrike" cap="none" dirty="0" err="1" smtClean="0">
                <a:solidFill>
                  <a:srgbClr val="00FF00"/>
                </a:solidFill>
                <a:latin typeface="Arial" charset="0"/>
                <a:ea typeface="Arial" charset="0"/>
                <a:cs typeface="Arial" charset="0"/>
                <a:sym typeface="Cabin"/>
              </a:rPr>
              <a:t>find</a:t>
            </a:r>
            <a:r>
              <a:rPr lang="es-ES" sz="3200" u="none" strike="noStrike" cap="none" dirty="0" smtClean="0">
                <a:solidFill>
                  <a:srgbClr val="00FF00"/>
                </a:solidFill>
                <a:latin typeface="Arial" charset="0"/>
                <a:ea typeface="Arial" charset="0"/>
                <a:cs typeface="Arial" charset="0"/>
                <a:sym typeface="Cabin"/>
              </a:rPr>
              <a:t>) </a:t>
            </a:r>
            <a:r>
              <a:rPr lang="es-ES" sz="3200" u="none" strike="noStrike" cap="none" dirty="0" smtClean="0">
                <a:solidFill>
                  <a:schemeClr val="lt1"/>
                </a:solidFill>
                <a:latin typeface="Arial" charset="0"/>
                <a:ea typeface="Arial" charset="0"/>
                <a:cs typeface="Arial" charset="0"/>
                <a:sym typeface="Cabin"/>
              </a:rPr>
              <a:t>lo que estamos buscando.</a:t>
            </a:r>
            <a:endParaRPr lang="es-E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784177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200" b="1" dirty="0" smtClean="0">
                <a:solidFill>
                  <a:srgbClr val="FFFF00"/>
                </a:solidFill>
                <a:latin typeface="Arial" charset="0"/>
                <a:ea typeface="Arial" charset="0"/>
                <a:cs typeface="Arial" charset="0"/>
                <a:sym typeface="Cabin"/>
              </a:rPr>
              <a:t>Cómo Encontrar el Menor Valor</a:t>
            </a:r>
            <a:endParaRPr lang="es-ES" sz="7200" b="1" dirty="0">
              <a:solidFill>
                <a:srgbClr val="FFFF00"/>
              </a:solidFill>
              <a:latin typeface="Arial" charset="0"/>
              <a:ea typeface="Arial" charset="0"/>
              <a:cs typeface="Arial" charset="0"/>
              <a:sym typeface="Cabin"/>
            </a:endParaRPr>
          </a:p>
        </p:txBody>
      </p:sp>
      <p:sp>
        <p:nvSpPr>
          <p:cNvPr id="721" name="Shape 721"/>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noProof="1" smtClean="0">
                <a:solidFill>
                  <a:srgbClr val="00FF00"/>
                </a:solidFill>
                <a:latin typeface="Courier New"/>
                <a:ea typeface="Courier New"/>
                <a:cs typeface="Courier New"/>
                <a:sym typeface="Courier New"/>
              </a:rPr>
              <a:t>mayor_hasta_ahora = -1</a:t>
            </a: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'Antes', </a:t>
            </a:r>
            <a:r>
              <a:rPr lang="es-ES" sz="2600" b="1" noProof="1" smtClean="0">
                <a:solidFill>
                  <a:srgbClr val="00FF00"/>
                </a:solidFill>
                <a:latin typeface="Courier New"/>
                <a:ea typeface="Courier New"/>
                <a:cs typeface="Courier New"/>
                <a:sym typeface="Courier New"/>
              </a:rPr>
              <a:t>mayor_hasta_ahora</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smtClean="0">
                <a:solidFill>
                  <a:srgbClr val="FFFF00"/>
                </a:solidFill>
                <a:latin typeface="Courier New"/>
                <a:ea typeface="Courier New"/>
                <a:cs typeface="Courier New"/>
                <a:sym typeface="Courier New"/>
              </a:rPr>
              <a:t>for </a:t>
            </a:r>
            <a:r>
              <a:rPr lang="es-ES" sz="2600" b="1" i="0" u="none" strike="noStrike" cap="none" noProof="1" smtClean="0">
                <a:solidFill>
                  <a:srgbClr val="FF00FF"/>
                </a:solidFill>
                <a:latin typeface="Courier New"/>
                <a:ea typeface="Courier New"/>
                <a:cs typeface="Courier New"/>
                <a:sym typeface="Courier New"/>
              </a:rPr>
              <a:t>th</a:t>
            </a:r>
            <a:r>
              <a:rPr lang="es-ES" sz="2600" b="1" noProof="1" smtClean="0">
                <a:solidFill>
                  <a:srgbClr val="FF00FF"/>
                </a:solidFill>
                <a:latin typeface="Courier New"/>
                <a:ea typeface="Courier New"/>
                <a:cs typeface="Courier New"/>
                <a:sym typeface="Courier New"/>
              </a:rPr>
              <a:t>e_num</a:t>
            </a: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FFFF00"/>
                </a:solidFill>
                <a:latin typeface="Courier New"/>
                <a:ea typeface="Courier New"/>
                <a:cs typeface="Courier New"/>
                <a:sym typeface="Courier New"/>
              </a:rPr>
              <a:t>in </a:t>
            </a:r>
            <a:r>
              <a:rPr lang="es-ES" sz="2600" b="1" i="0" u="none" strike="noStrike" cap="none" noProof="1" smtClean="0">
                <a:solidFill>
                  <a:srgbClr val="FF00FF"/>
                </a:solidFill>
                <a:latin typeface="Courier New"/>
                <a:ea typeface="Courier New"/>
                <a:cs typeface="Courier New"/>
                <a:sym typeface="Courier New"/>
              </a:rPr>
              <a:t>[9, 41, 12, 3, 74, 15] :</a:t>
            </a:r>
          </a:p>
          <a:p>
            <a:pPr lvl="0">
              <a:buClr>
                <a:srgbClr val="FFFF00"/>
              </a:buClr>
              <a:buSzPct val="25000"/>
            </a:pPr>
            <a:r>
              <a:rPr lang="es-ES" sz="2600" b="1" noProof="1" smtClean="0">
                <a:solidFill>
                  <a:srgbClr val="FF00FF"/>
                </a:solidFill>
                <a:latin typeface="Courier New"/>
                <a:ea typeface="Courier New"/>
                <a:cs typeface="Courier New"/>
                <a:sym typeface="Courier New"/>
              </a:rPr>
              <a:t>   if the_num &gt; </a:t>
            </a:r>
            <a:r>
              <a:rPr lang="es-ES" sz="2600" b="1" noProof="1" smtClean="0">
                <a:solidFill>
                  <a:srgbClr val="00FF00"/>
                </a:solidFill>
                <a:latin typeface="Courier New"/>
                <a:ea typeface="Courier New"/>
                <a:cs typeface="Courier New"/>
                <a:sym typeface="Courier New"/>
              </a:rPr>
              <a:t>mayor_hasta_ahora</a:t>
            </a:r>
            <a:r>
              <a:rPr lang="es-ES" sz="2600" b="1" noProof="1" smtClean="0">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00FF00"/>
                </a:solidFill>
                <a:latin typeface="Courier New"/>
                <a:ea typeface="Courier New"/>
                <a:cs typeface="Courier New"/>
                <a:sym typeface="Courier New"/>
              </a:rPr>
              <a:t>mayor_hasta_ahora = </a:t>
            </a:r>
            <a:r>
              <a:rPr lang="es-ES" sz="2600" b="1" noProof="1" smtClean="0">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noProof="1" smtClean="0">
                <a:solidFill>
                  <a:srgbClr val="00FF00"/>
                </a:solidFill>
                <a:latin typeface="Courier New"/>
                <a:ea typeface="Courier New"/>
                <a:cs typeface="Courier New"/>
                <a:sym typeface="Courier New"/>
              </a:rPr>
              <a:t>mayor_hasta_ahora,</a:t>
            </a: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FF00FF"/>
                </a:solidFill>
                <a:latin typeface="Courier New"/>
                <a:ea typeface="Courier New"/>
                <a:cs typeface="Courier New"/>
                <a:sym typeface="Courier New"/>
              </a:rPr>
              <a:t>the_num</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smtClean="0">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'Después', </a:t>
            </a:r>
            <a:r>
              <a:rPr lang="es-ES" sz="2600" b="1" noProof="1" smtClean="0">
                <a:solidFill>
                  <a:srgbClr val="00FF00"/>
                </a:solidFill>
                <a:latin typeface="Courier New"/>
                <a:ea typeface="Courier New"/>
                <a:cs typeface="Courier New"/>
                <a:sym typeface="Courier New"/>
              </a:rPr>
              <a:t>mayor_hasta_ahora</a:t>
            </a:r>
            <a:r>
              <a:rPr lang="es-ES" sz="2600" b="1" noProof="1" smtClean="0">
                <a:solidFill>
                  <a:schemeClr val="bg1"/>
                </a:solidFill>
                <a:latin typeface="Courier New"/>
                <a:ea typeface="Courier New"/>
                <a:cs typeface="Courier New"/>
                <a:sym typeface="Courier New"/>
              </a:rPr>
              <a:t>)</a:t>
            </a:r>
            <a:endParaRPr lang="es-ES" sz="2600" b="1" noProof="1">
              <a:solidFill>
                <a:schemeClr val="bg1"/>
              </a:solidFill>
              <a:latin typeface="Courier New"/>
              <a:ea typeface="Courier New"/>
              <a:cs typeface="Courier New"/>
              <a:sym typeface="Courier New"/>
            </a:endParaRPr>
          </a:p>
        </p:txBody>
      </p:sp>
      <p:sp>
        <p:nvSpPr>
          <p:cNvPr id="722" name="Shape 722"/>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smtClean="0">
                <a:solidFill>
                  <a:srgbClr val="FF7F00"/>
                </a:solidFill>
                <a:latin typeface="Arial" charset="0"/>
                <a:ea typeface="Arial" charset="0"/>
                <a:cs typeface="Arial" charset="0"/>
                <a:sym typeface="Cabin"/>
              </a:rPr>
              <a:t>Antes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smtClean="0">
                <a:solidFill>
                  <a:srgbClr val="FF7F00"/>
                </a:solidFill>
                <a:latin typeface="Arial" charset="0"/>
                <a:ea typeface="Arial" charset="0"/>
                <a:cs typeface="Arial" charset="0"/>
                <a:sym typeface="Cabin"/>
              </a:rPr>
              <a:t>Después </a:t>
            </a:r>
            <a:r>
              <a:rPr lang="en-US" sz="3000" dirty="0">
                <a:solidFill>
                  <a:srgbClr val="00FFFF"/>
                </a:solidFill>
                <a:latin typeface="Arial" charset="0"/>
                <a:ea typeface="Arial" charset="0"/>
                <a:cs typeface="Arial" charset="0"/>
                <a:sym typeface="Cabin"/>
              </a:rPr>
              <a:t>74</a:t>
            </a:r>
          </a:p>
        </p:txBody>
      </p:sp>
      <p:sp>
        <p:nvSpPr>
          <p:cNvPr id="723" name="Shape 723"/>
          <p:cNvSpPr txBox="1"/>
          <p:nvPr/>
        </p:nvSpPr>
        <p:spPr>
          <a:xfrm>
            <a:off x="906525" y="6928721"/>
            <a:ext cx="14757599" cy="1111349"/>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dirty="0" smtClean="0">
                <a:solidFill>
                  <a:schemeClr val="lt1"/>
                </a:solidFill>
                <a:latin typeface="Arial" charset="0"/>
                <a:ea typeface="Arial" charset="0"/>
                <a:cs typeface="Arial" charset="0"/>
                <a:sym typeface="Cabin"/>
              </a:rPr>
              <a:t>¿Cómo cambiaríamos esto para hacer que encuentre el menor valor de la lista?</a:t>
            </a:r>
            <a:endParaRPr lang="es-ES" sz="3200"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5637881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186441" y="817417"/>
            <a:ext cx="15477684" cy="2191807"/>
          </a:xfrm>
          <a:prstGeom prst="rect">
            <a:avLst/>
          </a:prstGeom>
          <a:noFill/>
          <a:ln>
            <a:noFill/>
          </a:ln>
        </p:spPr>
        <p:txBody>
          <a:bodyPr lIns="38100" tIns="38100" rIns="38100" bIns="38100" anchor="ctr" anchorCtr="0">
            <a:noAutofit/>
          </a:bodyPr>
          <a:lstStyle/>
          <a:p>
            <a:pPr lvl="0">
              <a:buClr>
                <a:srgbClr val="00FF00"/>
              </a:buClr>
              <a:buSzPct val="25000"/>
            </a:pPr>
            <a:r>
              <a:rPr lang="es-ES" sz="8000" b="1" dirty="0" smtClean="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noProof="1" smtClean="0">
                <a:solidFill>
                  <a:srgbClr val="00FF00"/>
                </a:solidFill>
                <a:latin typeface="Courier New"/>
                <a:ea typeface="Courier New"/>
                <a:cs typeface="Courier New"/>
                <a:sym typeface="Courier New"/>
              </a:rPr>
              <a:t>menor_hasta_ahora = -1</a:t>
            </a: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'Antes', </a:t>
            </a:r>
            <a:r>
              <a:rPr lang="es-ES" sz="2600" b="1" noProof="1" smtClean="0">
                <a:solidFill>
                  <a:srgbClr val="00FF00"/>
                </a:solidFill>
                <a:latin typeface="Courier New"/>
                <a:ea typeface="Courier New"/>
                <a:cs typeface="Courier New"/>
                <a:sym typeface="Courier New"/>
              </a:rPr>
              <a:t>menor_hasta_ahora</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smtClean="0">
                <a:solidFill>
                  <a:srgbClr val="FFFF00"/>
                </a:solidFill>
                <a:latin typeface="Courier New"/>
                <a:ea typeface="Courier New"/>
                <a:cs typeface="Courier New"/>
                <a:sym typeface="Courier New"/>
              </a:rPr>
              <a:t>for </a:t>
            </a:r>
            <a:r>
              <a:rPr lang="es-ES" sz="2600" b="1" i="0" u="none" strike="noStrike" cap="none" noProof="1" smtClean="0">
                <a:solidFill>
                  <a:srgbClr val="FF00FF"/>
                </a:solidFill>
                <a:latin typeface="Courier New"/>
                <a:ea typeface="Courier New"/>
                <a:cs typeface="Courier New"/>
                <a:sym typeface="Courier New"/>
              </a:rPr>
              <a:t>th</a:t>
            </a:r>
            <a:r>
              <a:rPr lang="es-ES" sz="2600" b="1" noProof="1" smtClean="0">
                <a:solidFill>
                  <a:srgbClr val="FF00FF"/>
                </a:solidFill>
                <a:latin typeface="Courier New"/>
                <a:ea typeface="Courier New"/>
                <a:cs typeface="Courier New"/>
                <a:sym typeface="Courier New"/>
              </a:rPr>
              <a:t>e_num</a:t>
            </a:r>
            <a:r>
              <a:rPr lang="es-ES" sz="2600" b="1" i="0" u="none" strike="noStrike" cap="none" noProof="1" smtClean="0">
                <a:solidFill>
                  <a:srgbClr val="FF00FF"/>
                </a:solidFill>
                <a:latin typeface="Courier New"/>
                <a:ea typeface="Courier New"/>
                <a:cs typeface="Courier New"/>
                <a:sym typeface="Courier New"/>
              </a:rPr>
              <a:t> </a:t>
            </a:r>
            <a:r>
              <a:rPr lang="es-ES" sz="2600" b="1" i="0" u="none" strike="noStrike" cap="none" noProof="1" smtClean="0">
                <a:solidFill>
                  <a:srgbClr val="FFFF00"/>
                </a:solidFill>
                <a:latin typeface="Courier New"/>
                <a:ea typeface="Courier New"/>
                <a:cs typeface="Courier New"/>
                <a:sym typeface="Courier New"/>
              </a:rPr>
              <a:t>in</a:t>
            </a:r>
            <a:r>
              <a:rPr lang="es-ES" sz="2600" b="1" i="0" u="none" strike="noStrike" cap="none" noProof="1" smtClean="0">
                <a:solidFill>
                  <a:srgbClr val="FF00FF"/>
                </a:solidFill>
                <a:latin typeface="Courier New"/>
                <a:ea typeface="Courier New"/>
                <a:cs typeface="Courier New"/>
                <a:sym typeface="Courier New"/>
              </a:rPr>
              <a:t> [9, 41, 12, 3, 74, 15] :</a:t>
            </a:r>
          </a:p>
          <a:p>
            <a:pPr lvl="0">
              <a:buClr>
                <a:srgbClr val="FFFF00"/>
              </a:buClr>
              <a:buSzPct val="25000"/>
            </a:pPr>
            <a:r>
              <a:rPr lang="es-ES" sz="2600" b="1" noProof="1" smtClean="0">
                <a:solidFill>
                  <a:srgbClr val="FF00FF"/>
                </a:solidFill>
                <a:latin typeface="Courier New"/>
                <a:ea typeface="Courier New"/>
                <a:cs typeface="Courier New"/>
                <a:sym typeface="Courier New"/>
              </a:rPr>
              <a:t>   if the_num &lt; </a:t>
            </a:r>
            <a:r>
              <a:rPr lang="es-ES" sz="2600" b="1" noProof="1" smtClean="0">
                <a:solidFill>
                  <a:srgbClr val="00FF00"/>
                </a:solidFill>
                <a:latin typeface="Courier New"/>
                <a:ea typeface="Courier New"/>
                <a:cs typeface="Courier New"/>
                <a:sym typeface="Courier New"/>
              </a:rPr>
              <a:t>menor_hasta_ahora</a:t>
            </a:r>
            <a:r>
              <a:rPr lang="es-ES" sz="2600" b="1" noProof="1" smtClean="0">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00FF00"/>
                </a:solidFill>
                <a:latin typeface="Courier New"/>
                <a:ea typeface="Courier New"/>
                <a:cs typeface="Courier New"/>
                <a:sym typeface="Courier New"/>
              </a:rPr>
              <a:t>menor_hasta_ahora = </a:t>
            </a:r>
            <a:r>
              <a:rPr lang="es-ES" sz="2600" b="1" noProof="1" smtClean="0">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noProof="1" smtClean="0">
                <a:solidFill>
                  <a:srgbClr val="00FF00"/>
                </a:solidFill>
                <a:latin typeface="Courier New"/>
                <a:ea typeface="Courier New"/>
                <a:cs typeface="Courier New"/>
                <a:sym typeface="Courier New"/>
              </a:rPr>
              <a:t>menor_hasta_ahora,</a:t>
            </a: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FF00FF"/>
                </a:solidFill>
                <a:latin typeface="Courier New"/>
                <a:ea typeface="Courier New"/>
                <a:cs typeface="Courier New"/>
                <a:sym typeface="Courier New"/>
              </a:rPr>
              <a:t>the_num</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smtClean="0">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i="0" u="none" strike="noStrike" cap="none"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'Después', </a:t>
            </a:r>
            <a:r>
              <a:rPr lang="es-ES" sz="2600" b="1" noProof="1" smtClean="0">
                <a:solidFill>
                  <a:srgbClr val="00FF00"/>
                </a:solidFill>
                <a:latin typeface="Courier New"/>
                <a:ea typeface="Courier New"/>
                <a:cs typeface="Courier New"/>
                <a:sym typeface="Courier New"/>
              </a:rPr>
              <a:t>menor_hasta_ahora</a:t>
            </a:r>
            <a:r>
              <a:rPr lang="es-ES" sz="2600" b="1" noProof="1" smtClean="0">
                <a:solidFill>
                  <a:schemeClr val="bg1"/>
                </a:solidFill>
                <a:latin typeface="Courier New"/>
                <a:ea typeface="Courier New"/>
                <a:cs typeface="Courier New"/>
                <a:sym typeface="Courier New"/>
              </a:rPr>
              <a:t>)</a:t>
            </a:r>
            <a:endParaRPr lang="es-ES" sz="2600" b="1" noProof="1">
              <a:solidFill>
                <a:schemeClr val="bg1"/>
              </a:solidFill>
              <a:latin typeface="Courier New"/>
              <a:ea typeface="Courier New"/>
              <a:cs typeface="Courier New"/>
              <a:sym typeface="Courier New"/>
            </a:endParaRPr>
          </a:p>
        </p:txBody>
      </p:sp>
      <p:sp>
        <p:nvSpPr>
          <p:cNvPr id="730" name="Shape 730"/>
          <p:cNvSpPr txBox="1"/>
          <p:nvPr/>
        </p:nvSpPr>
        <p:spPr>
          <a:xfrm>
            <a:off x="906525" y="6603821"/>
            <a:ext cx="14757599" cy="992188"/>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dirty="0" smtClean="0">
                <a:solidFill>
                  <a:schemeClr val="lt1"/>
                </a:solidFill>
                <a:latin typeface="Arial" charset="0"/>
                <a:ea typeface="Arial" charset="0"/>
                <a:cs typeface="Arial" charset="0"/>
                <a:sym typeface="Cabin"/>
              </a:rPr>
              <a:t>Cambiamos el nombre de la variable por </a:t>
            </a:r>
            <a:r>
              <a:rPr lang="es-ES" sz="3200" dirty="0" smtClean="0">
                <a:solidFill>
                  <a:srgbClr val="00FF00"/>
                </a:solidFill>
                <a:latin typeface="Arial" charset="0"/>
                <a:ea typeface="Arial" charset="0"/>
                <a:cs typeface="Arial" charset="0"/>
                <a:sym typeface="Cabin"/>
              </a:rPr>
              <a:t>menor </a:t>
            </a:r>
            <a:r>
              <a:rPr lang="es-ES" sz="3200" dirty="0">
                <a:solidFill>
                  <a:srgbClr val="00FF00"/>
                </a:solidFill>
                <a:latin typeface="Arial" charset="0"/>
                <a:ea typeface="Arial" charset="0"/>
                <a:cs typeface="Arial" charset="0"/>
                <a:sym typeface="Cabin"/>
              </a:rPr>
              <a:t>valor hasta </a:t>
            </a:r>
            <a:r>
              <a:rPr lang="es-ES" sz="3200" dirty="0" smtClean="0">
                <a:solidFill>
                  <a:srgbClr val="00FF00"/>
                </a:solidFill>
                <a:latin typeface="Arial" charset="0"/>
                <a:ea typeface="Arial" charset="0"/>
                <a:cs typeface="Arial" charset="0"/>
                <a:sym typeface="Cabin"/>
              </a:rPr>
              <a:t>ahora (</a:t>
            </a:r>
            <a:r>
              <a:rPr lang="es-ES" sz="3200" dirty="0" err="1" smtClean="0">
                <a:solidFill>
                  <a:srgbClr val="00FF00"/>
                </a:solidFill>
                <a:latin typeface="Arial" charset="0"/>
                <a:ea typeface="Arial" charset="0"/>
                <a:cs typeface="Arial" charset="0"/>
                <a:sym typeface="Cabin"/>
              </a:rPr>
              <a:t>smallest_so_far</a:t>
            </a:r>
            <a:r>
              <a:rPr lang="es-ES" sz="3200" dirty="0" smtClean="0">
                <a:solidFill>
                  <a:srgbClr val="00FF00"/>
                </a:solidFill>
                <a:latin typeface="Arial" charset="0"/>
                <a:ea typeface="Arial" charset="0"/>
                <a:cs typeface="Arial" charset="0"/>
                <a:sym typeface="Cabin"/>
              </a:rPr>
              <a:t>) </a:t>
            </a:r>
            <a:r>
              <a:rPr lang="es-ES" sz="3200" dirty="0" smtClean="0">
                <a:solidFill>
                  <a:schemeClr val="lt1"/>
                </a:solidFill>
                <a:latin typeface="Arial" charset="0"/>
                <a:ea typeface="Arial" charset="0"/>
                <a:cs typeface="Arial" charset="0"/>
                <a:sym typeface="Cabin"/>
              </a:rPr>
              <a:t>y cambiamos </a:t>
            </a:r>
            <a:r>
              <a:rPr lang="es-ES" sz="3200" dirty="0" smtClean="0">
                <a:solidFill>
                  <a:srgbClr val="00FFFF"/>
                </a:solidFill>
                <a:latin typeface="Arial" charset="0"/>
                <a:ea typeface="Arial" charset="0"/>
                <a:cs typeface="Arial" charset="0"/>
                <a:sym typeface="Cabin"/>
              </a:rPr>
              <a:t>&gt;</a:t>
            </a:r>
            <a:r>
              <a:rPr lang="es-ES" sz="3200" dirty="0" smtClean="0">
                <a:solidFill>
                  <a:schemeClr val="lt1"/>
                </a:solidFill>
                <a:latin typeface="Arial" charset="0"/>
                <a:ea typeface="Arial" charset="0"/>
                <a:cs typeface="Arial" charset="0"/>
                <a:sym typeface="Cabin"/>
              </a:rPr>
              <a:t> por </a:t>
            </a:r>
            <a:r>
              <a:rPr lang="es-ES" sz="3200" dirty="0" smtClean="0">
                <a:solidFill>
                  <a:srgbClr val="00FFFF"/>
                </a:solidFill>
                <a:latin typeface="Arial" charset="0"/>
                <a:ea typeface="Arial" charset="0"/>
                <a:cs typeface="Arial" charset="0"/>
                <a:sym typeface="Cabin"/>
              </a:rPr>
              <a:t>&lt;</a:t>
            </a:r>
            <a:endParaRPr lang="es-ES" sz="3200" dirty="0">
              <a:solidFill>
                <a:srgbClr val="00FFFF"/>
              </a:solidFill>
              <a:latin typeface="Arial" charset="0"/>
              <a:ea typeface="Arial" charset="0"/>
              <a:cs typeface="Arial" charset="0"/>
              <a:sym typeface="Cabin"/>
            </a:endParaRPr>
          </a:p>
        </p:txBody>
      </p:sp>
    </p:spTree>
    <p:extLst>
      <p:ext uri="{BB962C8B-B14F-4D97-AF65-F5344CB8AC3E}">
        <p14:creationId xmlns:p14="http://schemas.microsoft.com/office/powerpoint/2010/main" val="2106424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Romper un Bucle</a:t>
            </a:r>
            <a:endParaRPr lang="es-AR" sz="7600" u="none" strike="noStrike" cap="none" dirty="0">
              <a:solidFill>
                <a:srgbClr val="FFFF00"/>
              </a:solidFill>
              <a:latin typeface="Arial" charset="0"/>
              <a:ea typeface="Arial" charset="0"/>
              <a:cs typeface="Arial" charset="0"/>
              <a:sym typeface="Cabin"/>
            </a:endParaRPr>
          </a:p>
        </p:txBody>
      </p:sp>
      <p:sp>
        <p:nvSpPr>
          <p:cNvPr id="293" name="Shape 293"/>
          <p:cNvSpPr txBox="1">
            <a:spLocks noGrp="1"/>
          </p:cNvSpPr>
          <p:nvPr>
            <p:ph idx="1"/>
          </p:nvPr>
        </p:nvSpPr>
        <p:spPr>
          <a:xfrm>
            <a:off x="1155700" y="222601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El enunciado </a:t>
            </a:r>
            <a:r>
              <a:rPr lang="es-AR" sz="3600" b="0" u="none" strike="noStrike" cap="none" dirty="0" smtClean="0">
                <a:solidFill>
                  <a:srgbClr val="FFFF00"/>
                </a:solidFill>
                <a:latin typeface="Arial" charset="0"/>
                <a:ea typeface="Arial" charset="0"/>
                <a:cs typeface="Arial" charset="0"/>
                <a:sym typeface="Cabin"/>
              </a:rPr>
              <a:t>break (romper) </a:t>
            </a:r>
            <a:r>
              <a:rPr lang="es-AR" sz="3600" b="0" u="none" strike="noStrike" cap="none" dirty="0" smtClean="0">
                <a:solidFill>
                  <a:schemeClr val="lt1"/>
                </a:solidFill>
                <a:latin typeface="Arial" charset="0"/>
                <a:ea typeface="Arial" charset="0"/>
                <a:cs typeface="Arial" charset="0"/>
                <a:sym typeface="Cabin"/>
              </a:rPr>
              <a:t>termina el bucle actual y salta al enunciado que le sigue inmediatamente a</a:t>
            </a:r>
            <a:r>
              <a:rPr lang="es-AR" sz="3600" b="0" dirty="0" smtClean="0">
                <a:solidFill>
                  <a:schemeClr val="lt1"/>
                </a:solidFill>
                <a:latin typeface="Arial" charset="0"/>
                <a:ea typeface="Arial" charset="0"/>
                <a:cs typeface="Arial" charset="0"/>
                <a:sym typeface="Cabin"/>
              </a:rPr>
              <a:t>l</a:t>
            </a:r>
            <a:r>
              <a:rPr lang="es-AR" sz="3600" b="0" u="none" strike="noStrike" cap="none" dirty="0" smtClean="0">
                <a:solidFill>
                  <a:schemeClr val="lt1"/>
                </a:solidFill>
                <a:latin typeface="Arial" charset="0"/>
                <a:ea typeface="Arial" charset="0"/>
                <a:cs typeface="Arial" charset="0"/>
                <a:sym typeface="Cabin"/>
              </a:rPr>
              <a:t> bucle</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Es como una prueba de bucle que puede suceder en cualquier lado en el cuerpo del bucle</a:t>
            </a:r>
            <a:endParaRPr lang="es-AR" sz="3600" b="0" u="none" strike="noStrike" cap="none" dirty="0">
              <a:solidFill>
                <a:schemeClr val="lt1"/>
              </a:solidFill>
              <a:latin typeface="Arial" charset="0"/>
              <a:ea typeface="Arial" charset="0"/>
              <a:cs typeface="Arial" charset="0"/>
              <a:sym typeface="Cabin"/>
            </a:endParaRPr>
          </a:p>
        </p:txBody>
      </p:sp>
      <p:sp>
        <p:nvSpPr>
          <p:cNvPr id="294" name="Shape 294"/>
          <p:cNvSpPr txBox="1"/>
          <p:nvPr/>
        </p:nvSpPr>
        <p:spPr>
          <a:xfrm>
            <a:off x="11299614" y="4979821"/>
            <a:ext cx="2435099" cy="29559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&gt; </a:t>
            </a:r>
            <a:r>
              <a:rPr lang="es-AR" sz="3200" u="none" strike="noStrike" cap="none" dirty="0" smtClean="0">
                <a:solidFill>
                  <a:srgbClr val="00FF00"/>
                </a:solidFill>
                <a:latin typeface="Arial" charset="0"/>
                <a:ea typeface="Arial" charset="0"/>
                <a:cs typeface="Arial" charset="0"/>
                <a:sym typeface="Cabin"/>
              </a:rPr>
              <a:t>hola</a:t>
            </a:r>
          </a:p>
          <a:p>
            <a:pPr marL="0" marR="0" lvl="0" indent="0" algn="l" rtl="0">
              <a:lnSpc>
                <a:spcPct val="100000"/>
              </a:lnSpc>
              <a:spcBef>
                <a:spcPts val="0"/>
              </a:spcBef>
              <a:spcAft>
                <a:spcPts val="0"/>
              </a:spcAft>
              <a:buClr>
                <a:schemeClr val="lt1"/>
              </a:buClr>
              <a:buSzPct val="25000"/>
              <a:buFont typeface="Cabin"/>
              <a:buNone/>
            </a:pPr>
            <a:r>
              <a:rPr lang="es-AR" sz="3200" dirty="0" smtClean="0">
                <a:solidFill>
                  <a:schemeClr val="lt1"/>
                </a:solidFill>
                <a:latin typeface="Arial" charset="0"/>
                <a:ea typeface="Arial" charset="0"/>
                <a:cs typeface="Arial" charset="0"/>
                <a:sym typeface="Cabin"/>
              </a:rPr>
              <a:t>hola</a:t>
            </a:r>
            <a:endParaRPr lang="es-AR" sz="3200" u="none" strike="noStrike" cap="none"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&gt; </a:t>
            </a:r>
            <a:r>
              <a:rPr lang="es-AR" sz="3200" u="none" strike="noStrike" cap="none" dirty="0" smtClean="0">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finalizado</a:t>
            </a: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&gt; </a:t>
            </a:r>
            <a:r>
              <a:rPr lang="es-AR" sz="3200" u="none" strike="noStrike" cap="none" dirty="0" smtClean="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terminado</a:t>
            </a:r>
            <a:endParaRPr lang="es-AR" sz="3200" u="none" strike="noStrike" cap="none" dirty="0">
              <a:solidFill>
                <a:schemeClr val="lt1"/>
              </a:solidFill>
              <a:latin typeface="Arial" charset="0"/>
              <a:ea typeface="Arial" charset="0"/>
              <a:cs typeface="Arial" charset="0"/>
              <a:sym typeface="Cabin"/>
            </a:endParaRPr>
          </a:p>
        </p:txBody>
      </p:sp>
      <p:sp>
        <p:nvSpPr>
          <p:cNvPr id="295" name="Shape 295"/>
          <p:cNvSpPr txBox="1"/>
          <p:nvPr/>
        </p:nvSpPr>
        <p:spPr>
          <a:xfrm>
            <a:off x="2610865" y="4935239"/>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FFFF00"/>
                </a:solidFill>
                <a:latin typeface="Courier New"/>
                <a:ea typeface="Courier New"/>
                <a:cs typeface="Courier New"/>
                <a:sym typeface="Courier New"/>
              </a:rPr>
              <a:t>while</a:t>
            </a: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9900"/>
                </a:solidFill>
                <a:latin typeface="Courier New"/>
                <a:ea typeface="Courier New"/>
                <a:cs typeface="Courier New"/>
                <a:sym typeface="Courier New"/>
              </a:rPr>
              <a:t>True</a:t>
            </a:r>
            <a:r>
              <a:rPr lang="es-AR"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00FF00"/>
                </a:solidFill>
                <a:latin typeface="Courier New"/>
                <a:ea typeface="Courier New"/>
                <a:cs typeface="Courier New"/>
                <a:sym typeface="Courier New"/>
              </a:rPr>
              <a:t>línea</a:t>
            </a: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00FFFF"/>
                </a:solidFill>
                <a:latin typeface="Courier New"/>
                <a:ea typeface="Courier New"/>
                <a:cs typeface="Courier New"/>
                <a:sym typeface="Courier New"/>
              </a:rPr>
              <a:t>=</a:t>
            </a: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9900"/>
                </a:solidFill>
                <a:latin typeface="Courier New"/>
                <a:ea typeface="Courier New"/>
                <a:cs typeface="Courier New"/>
                <a:sym typeface="Courier New"/>
              </a:rPr>
              <a:t>input(</a:t>
            </a:r>
            <a:r>
              <a:rPr lang="es-AR" sz="3000" b="1" i="0" u="none" strike="noStrike" cap="none" dirty="0" smtClean="0">
                <a:solidFill>
                  <a:srgbClr val="FFFFFF"/>
                </a:solidFill>
                <a:latin typeface="Courier New"/>
                <a:ea typeface="Courier New"/>
                <a:cs typeface="Courier New"/>
                <a:sym typeface="Courier New"/>
              </a:rPr>
              <a:t>'&gt; '</a:t>
            </a:r>
            <a:r>
              <a:rPr lang="es-AR" sz="3000" b="1" i="0" u="none" strike="noStrike" cap="none" dirty="0" smtClean="0">
                <a:solidFill>
                  <a:srgbClr val="FF9900"/>
                </a:solidFill>
                <a:latin typeface="Courier New"/>
                <a:ea typeface="Courier New"/>
                <a:cs typeface="Courier New"/>
                <a:sym typeface="Courier New"/>
              </a:rPr>
              <a:t>)</a:t>
            </a:r>
          </a:p>
          <a:p>
            <a:pPr lvl="0">
              <a:buClr>
                <a:schemeClr val="lt1"/>
              </a:buClr>
              <a:buSzPct val="25000"/>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if</a:t>
            </a:r>
            <a:r>
              <a:rPr lang="es-AR" sz="3000" b="1" i="0" u="none" strike="noStrike" cap="none" dirty="0" smtClean="0">
                <a:solidFill>
                  <a:srgbClr val="FFFF00"/>
                </a:solidFill>
                <a:latin typeface="Courier New"/>
                <a:ea typeface="Courier New"/>
                <a:cs typeface="Courier New"/>
                <a:sym typeface="Courier New"/>
              </a:rPr>
              <a:t> </a:t>
            </a:r>
            <a:r>
              <a:rPr lang="es-AR" sz="3000" b="1" i="0" u="none" strike="noStrike" cap="none" dirty="0" smtClean="0">
                <a:solidFill>
                  <a:srgbClr val="00FF00"/>
                </a:solidFill>
                <a:latin typeface="Courier New"/>
                <a:ea typeface="Courier New"/>
                <a:cs typeface="Courier New"/>
                <a:sym typeface="Courier New"/>
              </a:rPr>
              <a:t>línea</a:t>
            </a: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00FFFF"/>
                </a:solidFill>
                <a:latin typeface="Courier New"/>
                <a:ea typeface="Courier New"/>
                <a:cs typeface="Courier New"/>
                <a:sym typeface="Courier New"/>
              </a:rPr>
              <a:t>==</a:t>
            </a:r>
            <a:r>
              <a:rPr lang="es-AR" sz="3000" b="1" i="0" u="none" strike="noStrike" cap="none" dirty="0" smtClean="0">
                <a:solidFill>
                  <a:srgbClr val="FF9900"/>
                </a:solidFill>
                <a:latin typeface="Courier New"/>
                <a:ea typeface="Courier New"/>
                <a:cs typeface="Courier New"/>
                <a:sym typeface="Courier New"/>
              </a:rPr>
              <a:t> </a:t>
            </a:r>
            <a:r>
              <a:rPr lang="es-AR" sz="3000" b="1" dirty="0" smtClean="0">
                <a:solidFill>
                  <a:srgbClr val="FFFFFF"/>
                </a:solidFill>
                <a:latin typeface="Courier New"/>
                <a:ea typeface="Courier New"/>
                <a:cs typeface="Courier New"/>
                <a:sym typeface="Courier New"/>
              </a:rPr>
              <a:t>'terminado</a:t>
            </a:r>
            <a:r>
              <a:rPr lang="es-AR" sz="3000" b="1" i="0" u="none" strike="noStrike" cap="none" dirty="0" smtClean="0">
                <a:solidFill>
                  <a:srgbClr val="FFFFFF"/>
                </a:solidFill>
                <a:latin typeface="Courier New"/>
                <a:ea typeface="Courier New"/>
                <a:cs typeface="Courier New"/>
                <a:sym typeface="Courier New"/>
              </a:rPr>
              <a:t>'</a:t>
            </a:r>
            <a:r>
              <a:rPr lang="es-AR" sz="3000" b="1" i="0" u="none" strike="noStrike" cap="none" dirty="0" smtClean="0">
                <a:solidFill>
                  <a:srgbClr val="FF7F00"/>
                </a:solidFill>
                <a:latin typeface="Courier New"/>
                <a:ea typeface="Courier New"/>
                <a:cs typeface="Courier New"/>
                <a:sym typeface="Courier New"/>
              </a:rPr>
              <a:t> </a:t>
            </a:r>
            <a:r>
              <a:rPr lang="es-AR"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000" b="1" i="0" u="none" strike="noStrike" cap="none" dirty="0" smtClean="0">
                <a:solidFill>
                  <a:srgbClr val="00FF00"/>
                </a:solidFill>
                <a:latin typeface="Courier New"/>
                <a:ea typeface="Courier New"/>
                <a:cs typeface="Courier New"/>
                <a:sym typeface="Courier New"/>
              </a:rPr>
              <a:t>línea</a:t>
            </a:r>
            <a:r>
              <a:rPr lang="es-AR" sz="3000" b="1" i="0" u="none" strike="noStrike" cap="none" dirty="0" smtClean="0">
                <a:solidFill>
                  <a:schemeClr val="bg1"/>
                </a:solidFill>
                <a:latin typeface="Courier New"/>
                <a:ea typeface="Courier New"/>
                <a:cs typeface="Courier New"/>
                <a:sym typeface="Courier New"/>
              </a:rPr>
              <a:t>)</a:t>
            </a:r>
          </a:p>
          <a:p>
            <a:pPr lvl="0">
              <a:buClr>
                <a:srgbClr val="FFFF00"/>
              </a:buClr>
              <a:buSzPct val="25000"/>
            </a:pPr>
            <a:r>
              <a:rPr lang="es-AR" sz="3000" b="1" i="0" u="none" strike="noStrike" cap="none" dirty="0" err="1" smtClean="0">
                <a:solidFill>
                  <a:srgbClr val="FF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000" b="1" dirty="0" smtClean="0">
                <a:solidFill>
                  <a:srgbClr val="FFFFFF"/>
                </a:solidFill>
                <a:latin typeface="Courier New"/>
                <a:ea typeface="Courier New"/>
                <a:cs typeface="Courier New"/>
                <a:sym typeface="Courier New"/>
              </a:rPr>
              <a:t>'terminado</a:t>
            </a:r>
            <a:r>
              <a:rPr lang="es-AR" sz="3000" b="1" i="0" u="none" strike="noStrike" cap="none" dirty="0" smtClean="0">
                <a:solidFill>
                  <a:srgbClr val="FFFFFF"/>
                </a:solidFill>
                <a:latin typeface="Courier New"/>
                <a:ea typeface="Courier New"/>
                <a:cs typeface="Courier New"/>
                <a:sym typeface="Courier New"/>
              </a:rPr>
              <a:t>')</a:t>
            </a:r>
            <a:endParaRPr lang="es-AR" sz="3000" b="1" i="0" u="none" strike="noStrike" cap="none" dirty="0">
              <a:solidFill>
                <a:srgbClr val="FFFFFF"/>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s-ES" sz="7200" b="1" dirty="0" smtClean="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lvl="0">
              <a:buClr>
                <a:srgbClr val="00FFFF"/>
              </a:buClr>
              <a:buSzPct val="25000"/>
            </a:pPr>
            <a:r>
              <a:rPr lang="en-US" sz="2600" b="1" noProof="1" smtClean="0">
                <a:solidFill>
                  <a:srgbClr val="00FF00"/>
                </a:solidFill>
                <a:latin typeface="Courier New"/>
                <a:ea typeface="Courier New"/>
                <a:cs typeface="Courier New"/>
                <a:sym typeface="Courier New"/>
              </a:rPr>
              <a:t>menor_hasta_ahora</a:t>
            </a:r>
            <a:r>
              <a:rPr lang="es-ES" sz="2600" b="1" noProof="1" smtClean="0">
                <a:solidFill>
                  <a:srgbClr val="00FF00"/>
                </a:solidFill>
                <a:latin typeface="Courier New"/>
                <a:ea typeface="Courier New"/>
                <a:cs typeface="Courier New"/>
                <a:sym typeface="Courier New"/>
              </a:rPr>
              <a:t> = -1</a:t>
            </a: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'Antes', </a:t>
            </a:r>
            <a:r>
              <a:rPr lang="en-US" sz="2600" b="1" noProof="1" smtClean="0">
                <a:solidFill>
                  <a:srgbClr val="00FF00"/>
                </a:solidFill>
                <a:latin typeface="Courier New"/>
                <a:ea typeface="Courier New"/>
                <a:cs typeface="Courier New"/>
                <a:sym typeface="Courier New"/>
              </a:rPr>
              <a:t>menor_hasta_ahora</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smtClean="0">
                <a:solidFill>
                  <a:srgbClr val="FFFF00"/>
                </a:solidFill>
                <a:latin typeface="Courier New"/>
                <a:ea typeface="Courier New"/>
                <a:cs typeface="Courier New"/>
                <a:sym typeface="Courier New"/>
              </a:rPr>
              <a:t>for </a:t>
            </a:r>
            <a:r>
              <a:rPr lang="es-ES" sz="2600" b="1" i="0" u="none" strike="noStrike" cap="none" noProof="1" smtClean="0">
                <a:solidFill>
                  <a:srgbClr val="FF00FF"/>
                </a:solidFill>
                <a:latin typeface="Courier New"/>
                <a:ea typeface="Courier New"/>
                <a:cs typeface="Courier New"/>
                <a:sym typeface="Courier New"/>
              </a:rPr>
              <a:t>th</a:t>
            </a:r>
            <a:r>
              <a:rPr lang="es-ES" sz="2600" b="1" noProof="1" smtClean="0">
                <a:solidFill>
                  <a:srgbClr val="FF00FF"/>
                </a:solidFill>
                <a:latin typeface="Courier New"/>
                <a:ea typeface="Courier New"/>
                <a:cs typeface="Courier New"/>
                <a:sym typeface="Courier New"/>
              </a:rPr>
              <a:t>e_num</a:t>
            </a: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FFFF00"/>
                </a:solidFill>
                <a:latin typeface="Courier New"/>
                <a:ea typeface="Courier New"/>
                <a:cs typeface="Courier New"/>
                <a:sym typeface="Courier New"/>
              </a:rPr>
              <a:t>i</a:t>
            </a:r>
            <a:r>
              <a:rPr lang="es-ES" sz="2600" b="1" i="0" u="none" strike="noStrike" cap="none" noProof="1" smtClean="0">
                <a:solidFill>
                  <a:srgbClr val="FFFF00"/>
                </a:solidFill>
                <a:latin typeface="Courier New"/>
                <a:ea typeface="Courier New"/>
                <a:cs typeface="Courier New"/>
                <a:sym typeface="Courier New"/>
              </a:rPr>
              <a:t>n </a:t>
            </a:r>
            <a:r>
              <a:rPr lang="es-ES" sz="2600" b="1" i="0" u="none" strike="noStrike" cap="none" noProof="1" smtClean="0">
                <a:solidFill>
                  <a:srgbClr val="FF00FF"/>
                </a:solidFill>
                <a:latin typeface="Courier New"/>
                <a:ea typeface="Courier New"/>
                <a:cs typeface="Courier New"/>
                <a:sym typeface="Courier New"/>
              </a:rPr>
              <a:t>[9, 41, 12, 3, 74, 15] :</a:t>
            </a:r>
          </a:p>
          <a:p>
            <a:pPr lvl="0">
              <a:buClr>
                <a:srgbClr val="FFFF00"/>
              </a:buClr>
              <a:buSzPct val="25000"/>
            </a:pPr>
            <a:r>
              <a:rPr lang="es-ES" sz="2600" b="1" noProof="1" smtClean="0">
                <a:solidFill>
                  <a:srgbClr val="FF00FF"/>
                </a:solidFill>
                <a:latin typeface="Courier New"/>
                <a:ea typeface="Courier New"/>
                <a:cs typeface="Courier New"/>
                <a:sym typeface="Courier New"/>
              </a:rPr>
              <a:t>   if the_num &lt; </a:t>
            </a:r>
            <a:r>
              <a:rPr lang="en-US" sz="2600" b="1" noProof="1" smtClean="0">
                <a:solidFill>
                  <a:srgbClr val="00FF00"/>
                </a:solidFill>
                <a:latin typeface="Courier New"/>
                <a:ea typeface="Courier New"/>
                <a:cs typeface="Courier New"/>
                <a:sym typeface="Courier New"/>
              </a:rPr>
              <a:t>menor_hasta_ahora</a:t>
            </a:r>
            <a:r>
              <a:rPr lang="es-ES" sz="2600" b="1" noProof="1" smtClean="0">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menor_hasta_ahora</a:t>
            </a:r>
            <a:r>
              <a:rPr lang="es-ES" sz="2600" b="1" noProof="1" smtClean="0">
                <a:solidFill>
                  <a:srgbClr val="00FF00"/>
                </a:solidFill>
                <a:latin typeface="Courier New"/>
                <a:ea typeface="Courier New"/>
                <a:cs typeface="Courier New"/>
                <a:sym typeface="Courier New"/>
              </a:rPr>
              <a:t> = </a:t>
            </a:r>
            <a:r>
              <a:rPr lang="es-ES" sz="2600" b="1" noProof="1" smtClean="0">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n-US" sz="2600" b="1" noProof="1" smtClean="0">
                <a:solidFill>
                  <a:srgbClr val="00FF00"/>
                </a:solidFill>
                <a:latin typeface="Courier New"/>
                <a:ea typeface="Courier New"/>
                <a:cs typeface="Courier New"/>
                <a:sym typeface="Courier New"/>
              </a:rPr>
              <a:t>menor_hasta_ahora</a:t>
            </a:r>
            <a:r>
              <a:rPr lang="es-ES" sz="2600" b="1" noProof="1" smtClean="0">
                <a:solidFill>
                  <a:srgbClr val="00FF00"/>
                </a:solidFill>
                <a:latin typeface="Courier New"/>
                <a:ea typeface="Courier New"/>
                <a:cs typeface="Courier New"/>
                <a:sym typeface="Courier New"/>
              </a:rPr>
              <a:t>,</a:t>
            </a: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FF00FF"/>
                </a:solidFill>
                <a:latin typeface="Courier New"/>
                <a:ea typeface="Courier New"/>
                <a:cs typeface="Courier New"/>
                <a:sym typeface="Courier New"/>
              </a:rPr>
              <a:t>the_num</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smtClean="0">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i="0" u="none" strike="noStrike" cap="none"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'Después', </a:t>
            </a:r>
            <a:r>
              <a:rPr lang="en-US" sz="2600" b="1" noProof="1" smtClean="0">
                <a:solidFill>
                  <a:srgbClr val="00FF00"/>
                </a:solidFill>
                <a:latin typeface="Courier New"/>
                <a:ea typeface="Courier New"/>
                <a:cs typeface="Courier New"/>
                <a:sym typeface="Courier New"/>
              </a:rPr>
              <a:t>menor_hasta_ahora</a:t>
            </a:r>
            <a:r>
              <a:rPr lang="es-ES" sz="2600" b="1" noProof="1" smtClean="0">
                <a:solidFill>
                  <a:schemeClr val="bg1"/>
                </a:solidFill>
                <a:latin typeface="Courier New"/>
                <a:ea typeface="Courier New"/>
                <a:cs typeface="Courier New"/>
                <a:sym typeface="Courier New"/>
              </a:rPr>
              <a:t>)</a:t>
            </a:r>
            <a:endParaRPr lang="es-ES" sz="2600" b="1" noProof="1">
              <a:solidFill>
                <a:schemeClr val="bg1"/>
              </a:solidFill>
              <a:latin typeface="Courier New"/>
              <a:ea typeface="Courier New"/>
              <a:cs typeface="Courier New"/>
              <a:sym typeface="Courier New"/>
            </a:endParaRPr>
          </a:p>
        </p:txBody>
      </p:sp>
      <p:sp>
        <p:nvSpPr>
          <p:cNvPr id="730" name="Shape 730"/>
          <p:cNvSpPr txBox="1"/>
          <p:nvPr/>
        </p:nvSpPr>
        <p:spPr>
          <a:xfrm>
            <a:off x="906525" y="6776205"/>
            <a:ext cx="14757599" cy="992188"/>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dirty="0" smtClean="0">
                <a:solidFill>
                  <a:schemeClr val="lt1"/>
                </a:solidFill>
                <a:latin typeface="Arial" charset="0"/>
                <a:ea typeface="Arial" charset="0"/>
                <a:cs typeface="Arial" charset="0"/>
                <a:sym typeface="Cabin"/>
              </a:rPr>
              <a:t>Cambiamos el nombre de la variable por </a:t>
            </a:r>
            <a:r>
              <a:rPr lang="es-ES" sz="3200" dirty="0" smtClean="0">
                <a:solidFill>
                  <a:srgbClr val="00FF00"/>
                </a:solidFill>
                <a:latin typeface="Arial" charset="0"/>
                <a:ea typeface="Arial" charset="0"/>
                <a:cs typeface="Arial" charset="0"/>
                <a:sym typeface="Cabin"/>
              </a:rPr>
              <a:t>menor valor hasta ahora (</a:t>
            </a:r>
            <a:r>
              <a:rPr lang="es-ES" sz="3200" dirty="0" err="1">
                <a:solidFill>
                  <a:srgbClr val="00FF00"/>
                </a:solidFill>
                <a:latin typeface="Arial" charset="0"/>
                <a:ea typeface="Arial" charset="0"/>
                <a:cs typeface="Arial" charset="0"/>
                <a:sym typeface="Cabin"/>
              </a:rPr>
              <a:t>smallest_so_far</a:t>
            </a:r>
            <a:r>
              <a:rPr lang="es-ES" sz="3200" dirty="0">
                <a:solidFill>
                  <a:srgbClr val="00FF00"/>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 y cambiamos </a:t>
            </a:r>
            <a:r>
              <a:rPr lang="es-ES" sz="3200" dirty="0" smtClean="0">
                <a:solidFill>
                  <a:srgbClr val="00FFFF"/>
                </a:solidFill>
                <a:latin typeface="Arial" charset="0"/>
                <a:ea typeface="Arial" charset="0"/>
                <a:cs typeface="Arial" charset="0"/>
                <a:sym typeface="Cabin"/>
              </a:rPr>
              <a:t>&gt;</a:t>
            </a:r>
            <a:r>
              <a:rPr lang="es-ES" sz="3200" dirty="0" smtClean="0">
                <a:solidFill>
                  <a:schemeClr val="lt1"/>
                </a:solidFill>
                <a:latin typeface="Arial" charset="0"/>
                <a:ea typeface="Arial" charset="0"/>
                <a:cs typeface="Arial" charset="0"/>
                <a:sym typeface="Cabin"/>
              </a:rPr>
              <a:t> por </a:t>
            </a:r>
            <a:r>
              <a:rPr lang="es-ES" sz="3200" dirty="0" smtClean="0">
                <a:solidFill>
                  <a:srgbClr val="00FFFF"/>
                </a:solidFill>
                <a:latin typeface="Arial" charset="0"/>
                <a:ea typeface="Arial" charset="0"/>
                <a:cs typeface="Arial" charset="0"/>
                <a:sym typeface="Cabin"/>
              </a:rPr>
              <a:t>&lt;</a:t>
            </a:r>
            <a:endParaRPr lang="es-ES" sz="3200" dirty="0">
              <a:solidFill>
                <a:srgbClr val="00FFFF"/>
              </a:solidFill>
              <a:latin typeface="Arial" charset="0"/>
              <a:ea typeface="Arial" charset="0"/>
              <a:cs typeface="Arial" charset="0"/>
              <a:sym typeface="Cabin"/>
            </a:endParaRPr>
          </a:p>
        </p:txBody>
      </p:sp>
      <p:sp>
        <p:nvSpPr>
          <p:cNvPr id="5" name="Shape 737"/>
          <p:cNvSpPr txBox="1"/>
          <p:nvPr/>
        </p:nvSpPr>
        <p:spPr>
          <a:xfrm>
            <a:off x="10143852" y="2323781"/>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a:t>
            </a:r>
            <a:r>
              <a:rPr lang="es-ES" sz="3000" u="none" strike="noStrike" cap="none" dirty="0" smtClean="0">
                <a:solidFill>
                  <a:srgbClr val="FFFF00"/>
                </a:solidFill>
                <a:latin typeface="Arial" charset="0"/>
                <a:ea typeface="Arial" charset="0"/>
                <a:cs typeface="Arial" charset="0"/>
                <a:sym typeface="Cabin"/>
              </a:rPr>
              <a:t> python </a:t>
            </a:r>
            <a:r>
              <a:rPr lang="es-ES" sz="3000" dirty="0" smtClean="0">
                <a:solidFill>
                  <a:srgbClr val="FFFF00"/>
                </a:solidFill>
                <a:latin typeface="Arial" charset="0"/>
                <a:ea typeface="Arial" charset="0"/>
                <a:cs typeface="Arial" charset="0"/>
                <a:sym typeface="Cabin"/>
              </a:rPr>
              <a:t>smallbad</a:t>
            </a:r>
            <a:r>
              <a:rPr lang="es-ES" sz="3000" u="none" strike="noStrike" cap="none" dirty="0" smtClean="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Antes </a:t>
            </a:r>
            <a:r>
              <a:rPr lang="es-ES" sz="3000" dirty="0" smtClean="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00FFFF"/>
                </a:solidFill>
                <a:latin typeface="Arial" charset="0"/>
                <a:ea typeface="Arial" charset="0"/>
                <a:cs typeface="Arial" charset="0"/>
                <a:sym typeface="Cabin"/>
              </a:rPr>
              <a:t>  </a:t>
            </a:r>
            <a:r>
              <a:rPr lang="es-ES" sz="3000" u="none" strike="noStrike" cap="none" dirty="0" smtClean="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00FFFF"/>
                </a:solidFill>
                <a:latin typeface="Arial" charset="0"/>
                <a:ea typeface="Arial" charset="0"/>
                <a:cs typeface="Arial" charset="0"/>
                <a:sym typeface="Cabin"/>
              </a:rPr>
              <a:t>  </a:t>
            </a:r>
            <a:r>
              <a:rPr lang="es-ES" sz="3000" u="none" strike="noStrike" cap="none" dirty="0" smtClean="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00FFFF"/>
                </a:solidFill>
                <a:latin typeface="Arial" charset="0"/>
                <a:ea typeface="Arial" charset="0"/>
                <a:cs typeface="Arial" charset="0"/>
                <a:sym typeface="Cabin"/>
              </a:rPr>
              <a:t>  </a:t>
            </a:r>
            <a:r>
              <a:rPr lang="es-ES" sz="3000" u="none" strike="noStrike" cap="none" dirty="0" smtClean="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00FFFF"/>
                </a:solidFill>
                <a:latin typeface="Arial" charset="0"/>
                <a:ea typeface="Arial" charset="0"/>
                <a:cs typeface="Arial" charset="0"/>
                <a:sym typeface="Cabin"/>
              </a:rPr>
              <a:t>  </a:t>
            </a:r>
            <a:r>
              <a:rPr lang="es-ES" sz="3000" u="none" strike="noStrike" cap="none" dirty="0" smtClean="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Después </a:t>
            </a:r>
            <a:r>
              <a:rPr lang="es-ES" sz="3000" dirty="0" smtClean="0">
                <a:solidFill>
                  <a:srgbClr val="00FFFF"/>
                </a:solidFill>
                <a:latin typeface="Arial" charset="0"/>
                <a:ea typeface="Arial" charset="0"/>
                <a:cs typeface="Arial" charset="0"/>
                <a:sym typeface="Cabin"/>
              </a:rPr>
              <a:t>-1</a:t>
            </a:r>
            <a:endParaRPr lang="es-ES" sz="3000" dirty="0">
              <a:solidFill>
                <a:srgbClr val="00FFFF"/>
              </a:solidFill>
              <a:latin typeface="Arial" charset="0"/>
              <a:ea typeface="Arial" charset="0"/>
              <a:cs typeface="Arial" charset="0"/>
              <a:sym typeface="Cabin"/>
            </a:endParaRPr>
          </a:p>
        </p:txBody>
      </p:sp>
    </p:spTree>
    <p:extLst>
      <p:ext uri="{BB962C8B-B14F-4D97-AF65-F5344CB8AC3E}">
        <p14:creationId xmlns:p14="http://schemas.microsoft.com/office/powerpoint/2010/main" val="19797142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p:nvPr/>
        </p:nvSpPr>
        <p:spPr>
          <a:xfrm>
            <a:off x="1537935" y="2023359"/>
            <a:ext cx="7748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noProof="1" smtClean="0">
                <a:solidFill>
                  <a:srgbClr val="00FF00"/>
                </a:solidFill>
                <a:latin typeface="Courier New"/>
                <a:ea typeface="Courier New"/>
                <a:cs typeface="Courier New"/>
                <a:sym typeface="Courier New"/>
              </a:rPr>
              <a:t>menor =</a:t>
            </a:r>
            <a:r>
              <a:rPr lang="en-US" sz="2600" b="1" i="0" u="none" strike="noStrike" cap="none" noProof="1" smtClean="0">
                <a:solidFill>
                  <a:srgbClr val="FF7F00"/>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Ninguno</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smtClean="0">
                <a:solidFill>
                  <a:srgbClr val="FFFF00"/>
                </a:solidFill>
                <a:latin typeface="Courier New"/>
                <a:ea typeface="Courier New"/>
                <a:cs typeface="Courier New"/>
                <a:sym typeface="Courier New"/>
              </a:rPr>
              <a:t>print</a:t>
            </a:r>
            <a:r>
              <a:rPr lang="en-US" sz="2600" b="1" i="0" u="none" strike="noStrike" cap="none" noProof="1" smtClean="0">
                <a:solidFill>
                  <a:schemeClr val="bg1"/>
                </a:solidFill>
                <a:latin typeface="Courier New"/>
                <a:ea typeface="Courier New"/>
                <a:cs typeface="Courier New"/>
                <a:sym typeface="Courier New"/>
              </a:rPr>
              <a:t>(</a:t>
            </a:r>
            <a:r>
              <a:rPr lang="en-US" sz="2600" b="1" i="0" u="none" strike="noStrike" cap="none" noProof="1" smtClean="0">
                <a:solidFill>
                  <a:srgbClr val="FF7F00"/>
                </a:solidFill>
                <a:latin typeface="Courier New"/>
                <a:ea typeface="Courier New"/>
                <a:cs typeface="Courier New"/>
                <a:sym typeface="Courier New"/>
              </a:rPr>
              <a:t>'Antes</a:t>
            </a:r>
            <a:r>
              <a:rPr lang="en-US" sz="2600" b="1" noProof="1" smtClean="0">
                <a:solidFill>
                  <a:srgbClr val="FF7F00"/>
                </a:solidFill>
                <a:latin typeface="Courier New"/>
                <a:ea typeface="Courier New"/>
                <a:cs typeface="Courier New"/>
                <a:sym typeface="Courier New"/>
              </a:rPr>
              <a:t>'</a:t>
            </a:r>
            <a:r>
              <a:rPr lang="en-U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smtClean="0">
                <a:solidFill>
                  <a:srgbClr val="FFFF00"/>
                </a:solidFill>
                <a:latin typeface="Courier New"/>
                <a:ea typeface="Courier New"/>
                <a:cs typeface="Courier New"/>
                <a:sym typeface="Courier New"/>
              </a:rPr>
              <a:t>for </a:t>
            </a:r>
            <a:r>
              <a:rPr lang="en-US" sz="2600" b="1" i="0" u="none" strike="noStrike" cap="none" noProof="1" smtClean="0">
                <a:solidFill>
                  <a:srgbClr val="FF00FF"/>
                </a:solidFill>
                <a:latin typeface="Courier New"/>
                <a:ea typeface="Courier New"/>
                <a:cs typeface="Courier New"/>
                <a:sym typeface="Courier New"/>
              </a:rPr>
              <a:t>valor </a:t>
            </a:r>
            <a:r>
              <a:rPr lang="en-US" sz="2600" b="1" i="0" u="none" strike="noStrike" cap="none" noProof="1" smtClean="0">
                <a:solidFill>
                  <a:schemeClr val="lt1"/>
                </a:solidFill>
                <a:latin typeface="Courier New"/>
                <a:ea typeface="Courier New"/>
                <a:cs typeface="Courier New"/>
                <a:sym typeface="Courier New"/>
              </a:rPr>
              <a:t>in </a:t>
            </a:r>
            <a:r>
              <a:rPr lang="en-US" sz="2600" b="1" i="0" u="none" strike="noStrike" cap="none" noProof="1" smtClean="0">
                <a:solidFill>
                  <a:srgbClr val="FF00FF"/>
                </a:solidFill>
                <a:latin typeface="Courier New"/>
                <a:ea typeface="Courier New"/>
                <a:cs typeface="Courier New"/>
                <a:sym typeface="Courier New"/>
              </a:rPr>
              <a:t>[9, 41, 12, 3, 74, 15] :</a:t>
            </a:r>
          </a:p>
          <a:p>
            <a:pPr lvl="0">
              <a:buClr>
                <a:srgbClr val="FF00FF"/>
              </a:buClr>
              <a:buSzPct val="25000"/>
            </a:pPr>
            <a:r>
              <a:rPr lang="en-US" sz="2600" b="1" i="0" u="none" strike="noStrike" cap="none" noProof="1" smtClean="0">
                <a:solidFill>
                  <a:srgbClr val="FF00FF"/>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if </a:t>
            </a:r>
            <a:r>
              <a:rPr lang="en-US" sz="2600" b="1" noProof="1" smtClean="0">
                <a:solidFill>
                  <a:srgbClr val="00FF00"/>
                </a:solidFill>
                <a:latin typeface="Courier New"/>
                <a:ea typeface="Courier New"/>
                <a:cs typeface="Courier New"/>
                <a:sym typeface="Courier New"/>
              </a:rPr>
              <a:t>menor </a:t>
            </a:r>
            <a:r>
              <a:rPr lang="en-US" sz="2600" b="1" u="none" strike="noStrike" cap="none" noProof="1" smtClean="0">
                <a:solidFill>
                  <a:srgbClr val="FFFF00"/>
                </a:solidFill>
                <a:latin typeface="Courier New"/>
                <a:ea typeface="Courier New"/>
                <a:cs typeface="Courier New"/>
                <a:sym typeface="Courier New"/>
              </a:rPr>
              <a:t>is </a:t>
            </a:r>
            <a:r>
              <a:rPr lang="en-US" sz="2600" b="1" i="0" u="none" strike="noStrike" cap="none" noProof="1" smtClean="0">
                <a:solidFill>
                  <a:srgbClr val="00FF00"/>
                </a:solidFill>
                <a:latin typeface="Courier New"/>
                <a:ea typeface="Courier New"/>
                <a:cs typeface="Courier New"/>
                <a:sym typeface="Courier New"/>
              </a:rPr>
              <a:t>Ninguno</a:t>
            </a:r>
            <a:r>
              <a:rPr lang="en-US" sz="2600" b="1" i="0" u="none" strike="noStrike" cap="none" noProof="1" smtClean="0">
                <a:solidFill>
                  <a:srgbClr val="FF00FF"/>
                </a:solidFill>
                <a:latin typeface="Courier New"/>
                <a:ea typeface="Courier New"/>
                <a:cs typeface="Courier New"/>
                <a:sym typeface="Courier New"/>
              </a:rPr>
              <a:t>: </a:t>
            </a:r>
          </a:p>
          <a:p>
            <a:pPr lvl="0">
              <a:buClr>
                <a:srgbClr val="00FF00"/>
              </a:buClr>
              <a:buSzPct val="25000"/>
            </a:pPr>
            <a:r>
              <a:rPr lang="en-US" sz="2600" b="1" i="0" u="none" strike="noStrike" cap="none" noProof="1" smtClean="0">
                <a:solidFill>
                  <a:srgbClr val="00FF00"/>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rgbClr val="FF00FF"/>
                </a:solidFill>
                <a:latin typeface="Courier New"/>
                <a:ea typeface="Courier New"/>
                <a:cs typeface="Courier New"/>
                <a:sym typeface="Courier New"/>
              </a:rPr>
              <a:t>= valor</a:t>
            </a:r>
          </a:p>
          <a:p>
            <a:pPr lvl="0">
              <a:buClr>
                <a:srgbClr val="FF00FF"/>
              </a:buClr>
              <a:buSzPct val="25000"/>
            </a:pPr>
            <a:r>
              <a:rPr lang="en-US" sz="2600" b="1" i="0" u="none" strike="noStrike" cap="none" noProof="1" smtClean="0">
                <a:solidFill>
                  <a:srgbClr val="FF00FF"/>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elif</a:t>
            </a:r>
            <a:r>
              <a:rPr lang="en-US" sz="2600" b="1" i="0" u="none" strike="noStrike" cap="none" noProof="1" smtClean="0">
                <a:solidFill>
                  <a:srgbClr val="FF00FF"/>
                </a:solidFill>
                <a:latin typeface="Courier New"/>
                <a:ea typeface="Courier New"/>
                <a:cs typeface="Courier New"/>
                <a:sym typeface="Courier New"/>
              </a:rPr>
              <a:t> valor &lt;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rgbClr val="FF00FF"/>
                </a:solidFill>
                <a:latin typeface="Courier New"/>
                <a:ea typeface="Courier New"/>
                <a:cs typeface="Courier New"/>
                <a:sym typeface="Courier New"/>
              </a:rPr>
              <a:t>: </a:t>
            </a:r>
          </a:p>
          <a:p>
            <a:pPr lvl="0">
              <a:buClr>
                <a:srgbClr val="00FF00"/>
              </a:buClr>
              <a:buSzPct val="25000"/>
            </a:pPr>
            <a:r>
              <a:rPr lang="en-US" sz="2600" b="1" i="0" u="none" strike="noStrike" cap="none" noProof="1" smtClean="0">
                <a:solidFill>
                  <a:srgbClr val="00FF00"/>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a:t>
            </a:r>
            <a:r>
              <a:rPr lang="en-US" sz="2600" b="1" i="0" u="none" strike="noStrike" cap="none" noProof="1" smtClean="0">
                <a:solidFill>
                  <a:srgbClr val="FF00FF"/>
                </a:solidFill>
                <a:latin typeface="Courier New"/>
                <a:ea typeface="Courier New"/>
                <a:cs typeface="Courier New"/>
                <a:sym typeface="Courier New"/>
              </a:rPr>
              <a:t> = valor</a:t>
            </a:r>
          </a:p>
          <a:p>
            <a:pPr lvl="0">
              <a:buClr>
                <a:srgbClr val="FF00FF"/>
              </a:buClr>
              <a:buSzPct val="25000"/>
            </a:pPr>
            <a:r>
              <a:rPr lang="en-US" sz="2600" b="1" i="0" u="none" strike="noStrike" cap="none" noProof="1" smtClean="0">
                <a:solidFill>
                  <a:srgbClr val="FF00FF"/>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print</a:t>
            </a:r>
            <a:r>
              <a:rPr lang="en-US" sz="2600" b="1" noProof="1" smtClean="0">
                <a:solidFill>
                  <a:schemeClr val="bg1"/>
                </a:solidFill>
                <a:latin typeface="Courier New"/>
                <a:ea typeface="Courier New"/>
                <a:cs typeface="Courier New"/>
                <a:sym typeface="Courier New"/>
              </a:rPr>
              <a:t>(</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rgbClr val="FF00FF"/>
                </a:solidFill>
                <a:latin typeface="Courier New"/>
                <a:ea typeface="Courier New"/>
                <a:cs typeface="Courier New"/>
                <a:sym typeface="Courier New"/>
              </a:rPr>
              <a:t>valor</a:t>
            </a:r>
            <a:r>
              <a:rPr lang="en-US" sz="2600" b="1" i="0" u="none" strike="noStrike" cap="none" noProof="1" smtClean="0">
                <a:solidFill>
                  <a:schemeClr val="bg1"/>
                </a:solidFill>
                <a:latin typeface="Courier New"/>
                <a:ea typeface="Courier New"/>
                <a:cs typeface="Courier New"/>
                <a:sym typeface="Courier New"/>
              </a:rPr>
              <a:t>)</a:t>
            </a:r>
          </a:p>
          <a:p>
            <a:pPr lvl="0">
              <a:buClr>
                <a:srgbClr val="FFFF00"/>
              </a:buClr>
              <a:buSzPct val="25000"/>
            </a:pPr>
            <a:r>
              <a:rPr lang="en-US" sz="2600" b="1" i="0" u="none" strike="noStrike" cap="none" noProof="1" smtClean="0">
                <a:solidFill>
                  <a:srgbClr val="FFFF00"/>
                </a:solidFill>
                <a:latin typeface="Courier New"/>
                <a:ea typeface="Courier New"/>
                <a:cs typeface="Courier New"/>
                <a:sym typeface="Courier New"/>
              </a:rPr>
              <a:t>print</a:t>
            </a:r>
            <a:r>
              <a:rPr lang="en-US" sz="2600" b="1" noProof="1" smtClean="0">
                <a:solidFill>
                  <a:schemeClr val="bg1"/>
                </a:solidFill>
                <a:latin typeface="Courier New"/>
                <a:ea typeface="Courier New"/>
                <a:cs typeface="Courier New"/>
                <a:sym typeface="Courier New"/>
              </a:rPr>
              <a:t>(</a:t>
            </a:r>
            <a:r>
              <a:rPr lang="en-US" sz="2600" b="1" i="0" u="none" strike="noStrike" cap="none" noProof="1" smtClean="0">
                <a:solidFill>
                  <a:srgbClr val="FF7F00"/>
                </a:solidFill>
                <a:latin typeface="Courier New"/>
                <a:ea typeface="Courier New"/>
                <a:cs typeface="Courier New"/>
                <a:sym typeface="Courier New"/>
              </a:rPr>
              <a:t>'Después', </a:t>
            </a:r>
            <a:r>
              <a:rPr lang="en-US" sz="2600" b="1" noProof="1" smtClean="0">
                <a:solidFill>
                  <a:srgbClr val="00FF00"/>
                </a:solidFill>
                <a:latin typeface="Courier New"/>
                <a:ea typeface="Courier New"/>
                <a:cs typeface="Courier New"/>
                <a:sym typeface="Courier New"/>
              </a:rPr>
              <a:t>menor</a:t>
            </a:r>
            <a:r>
              <a:rPr lang="en-US" sz="2600" b="1" i="0" u="none" strike="noStrike" cap="none" noProof="1" smtClean="0">
                <a:solidFill>
                  <a:schemeClr val="bg1"/>
                </a:solidFill>
                <a:latin typeface="Courier New"/>
                <a:ea typeface="Courier New"/>
                <a:cs typeface="Courier New"/>
                <a:sym typeface="Courier New"/>
              </a:rPr>
              <a:t>)</a:t>
            </a:r>
            <a:endParaRPr lang="en-US" sz="2600" b="1" i="0" u="none" strike="noStrike" cap="none" noProof="1">
              <a:solidFill>
                <a:schemeClr val="bg1"/>
              </a:solidFill>
              <a:latin typeface="Courier New"/>
              <a:ea typeface="Courier New"/>
              <a:cs typeface="Courier New"/>
              <a:sym typeface="Courier New"/>
            </a:endParaRPr>
          </a:p>
        </p:txBody>
      </p:sp>
      <p:sp>
        <p:nvSpPr>
          <p:cNvPr id="744" name="Shape 744"/>
          <p:cNvSpPr txBox="1"/>
          <p:nvPr/>
        </p:nvSpPr>
        <p:spPr>
          <a:xfrm>
            <a:off x="10303846" y="2340236"/>
            <a:ext cx="3797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a:t>
            </a:r>
            <a:r>
              <a:rPr lang="es-ES" sz="3000" u="none" strike="noStrike" cap="none" dirty="0" smtClean="0">
                <a:solidFill>
                  <a:srgbClr val="FFFF00"/>
                </a:solidFill>
                <a:latin typeface="Arial" charset="0"/>
                <a:ea typeface="Arial" charset="0"/>
                <a:cs typeface="Arial" charset="0"/>
                <a:sym typeface="Cabin"/>
              </a:rPr>
              <a:t> python smallest.py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Antes</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9</a:t>
            </a:r>
            <a:r>
              <a:rPr lang="es-ES" sz="3000" u="none" strike="noStrike" cap="none" dirty="0" smtClean="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9</a:t>
            </a:r>
            <a:r>
              <a:rPr lang="es-ES" sz="3000" u="none" strike="noStrike" cap="none" dirty="0" smtClean="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9</a:t>
            </a:r>
            <a:r>
              <a:rPr lang="es-ES" sz="3000" u="none" strike="noStrike" cap="none" dirty="0" smtClean="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3</a:t>
            </a:r>
            <a:r>
              <a:rPr lang="es-ES" sz="3000" u="none" strike="noStrike" cap="none" dirty="0" smtClean="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3</a:t>
            </a:r>
            <a:r>
              <a:rPr lang="es-ES" sz="3000" u="none" strike="noStrike" cap="none" dirty="0" smtClean="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3</a:t>
            </a:r>
            <a:r>
              <a:rPr lang="es-ES" sz="3000" u="none" strike="noStrike" cap="none" dirty="0" smtClean="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Después </a:t>
            </a:r>
            <a:r>
              <a:rPr lang="es-ES" sz="3000" u="none" strike="noStrike" cap="none" dirty="0" smtClean="0">
                <a:solidFill>
                  <a:srgbClr val="00FF00"/>
                </a:solidFill>
                <a:latin typeface="Arial" charset="0"/>
                <a:ea typeface="Arial" charset="0"/>
                <a:cs typeface="Arial" charset="0"/>
                <a:sym typeface="Cabin"/>
              </a:rPr>
              <a:t>3</a:t>
            </a:r>
            <a:endParaRPr lang="es-ES" sz="3000" u="none" strike="noStrike" cap="none" dirty="0">
              <a:solidFill>
                <a:srgbClr val="00FF00"/>
              </a:solidFill>
              <a:latin typeface="Arial" charset="0"/>
              <a:ea typeface="Arial" charset="0"/>
              <a:cs typeface="Arial" charset="0"/>
              <a:sym typeface="Cabin"/>
            </a:endParaRPr>
          </a:p>
        </p:txBody>
      </p:sp>
      <p:sp>
        <p:nvSpPr>
          <p:cNvPr id="745" name="Shape 745"/>
          <p:cNvSpPr txBox="1"/>
          <p:nvPr/>
        </p:nvSpPr>
        <p:spPr>
          <a:xfrm>
            <a:off x="774085" y="7008158"/>
            <a:ext cx="14859000" cy="1168451"/>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u="none" strike="noStrike" cap="none" dirty="0" smtClean="0">
                <a:solidFill>
                  <a:schemeClr val="lt1"/>
                </a:solidFill>
                <a:latin typeface="Arial" charset="0"/>
                <a:ea typeface="Arial" charset="0"/>
                <a:cs typeface="Arial" charset="0"/>
                <a:sym typeface="Cabin"/>
              </a:rPr>
              <a:t>Aún tenemos una variable que es </a:t>
            </a:r>
            <a:r>
              <a:rPr lang="es-ES" sz="3200" dirty="0">
                <a:solidFill>
                  <a:srgbClr val="00FF00"/>
                </a:solidFill>
                <a:latin typeface="Arial" charset="0"/>
                <a:ea typeface="Arial" charset="0"/>
                <a:cs typeface="Arial" charset="0"/>
                <a:sym typeface="Cabin"/>
              </a:rPr>
              <a:t>menor valor (</a:t>
            </a:r>
            <a:r>
              <a:rPr lang="es-ES" sz="3200" dirty="0" err="1" smtClean="0">
                <a:solidFill>
                  <a:srgbClr val="00FF00"/>
                </a:solidFill>
                <a:latin typeface="Arial" charset="0"/>
                <a:ea typeface="Arial" charset="0"/>
                <a:cs typeface="Arial" charset="0"/>
                <a:sym typeface="Cabin"/>
              </a:rPr>
              <a:t>smallest</a:t>
            </a:r>
            <a:r>
              <a:rPr lang="es-ES" sz="3200" dirty="0" smtClean="0">
                <a:solidFill>
                  <a:srgbClr val="00FF00"/>
                </a:solidFill>
                <a:latin typeface="Arial" charset="0"/>
                <a:ea typeface="Arial" charset="0"/>
                <a:cs typeface="Arial" charset="0"/>
                <a:sym typeface="Cabin"/>
              </a:rPr>
              <a:t>)</a:t>
            </a:r>
            <a:r>
              <a:rPr lang="es-ES" sz="3200" u="none" strike="noStrike" cap="none" dirty="0" smtClean="0">
                <a:solidFill>
                  <a:schemeClr val="lt1"/>
                </a:solidFill>
                <a:latin typeface="Arial" charset="0"/>
                <a:ea typeface="Arial" charset="0"/>
                <a:cs typeface="Arial" charset="0"/>
                <a:sym typeface="Cabin"/>
              </a:rPr>
              <a:t> hasta ahora.  La primera vez en el bucle  </a:t>
            </a:r>
            <a:r>
              <a:rPr lang="es-ES" sz="3200" dirty="0" smtClean="0">
                <a:solidFill>
                  <a:srgbClr val="00FF00"/>
                </a:solidFill>
                <a:latin typeface="Arial" charset="0"/>
                <a:ea typeface="Arial" charset="0"/>
                <a:cs typeface="Arial" charset="0"/>
                <a:sym typeface="Cabin"/>
              </a:rPr>
              <a:t>menor valor</a:t>
            </a:r>
            <a:r>
              <a:rPr lang="es-ES" sz="3200" u="none" strike="noStrike" cap="none" dirty="0" smtClean="0">
                <a:solidFill>
                  <a:srgbClr val="00FF00"/>
                </a:solidFill>
                <a:latin typeface="Arial" charset="0"/>
                <a:ea typeface="Arial" charset="0"/>
                <a:cs typeface="Arial" charset="0"/>
                <a:sym typeface="Cabin"/>
              </a:rPr>
              <a:t> </a:t>
            </a:r>
            <a:r>
              <a:rPr lang="es-ES" sz="3200" dirty="0" smtClean="0">
                <a:solidFill>
                  <a:schemeClr val="lt1"/>
                </a:solidFill>
                <a:latin typeface="Arial" charset="0"/>
                <a:ea typeface="Arial" charset="0"/>
                <a:cs typeface="Arial" charset="0"/>
                <a:sym typeface="Cabin"/>
              </a:rPr>
              <a:t>e</a:t>
            </a:r>
            <a:r>
              <a:rPr lang="es-ES" sz="3200" u="none" strike="noStrike" cap="none" dirty="0" smtClean="0">
                <a:solidFill>
                  <a:schemeClr val="lt1"/>
                </a:solidFill>
                <a:latin typeface="Arial" charset="0"/>
                <a:ea typeface="Arial" charset="0"/>
                <a:cs typeface="Arial" charset="0"/>
                <a:sym typeface="Cabin"/>
              </a:rPr>
              <a:t>s </a:t>
            </a:r>
            <a:r>
              <a:rPr lang="es-ES" sz="3200" u="none" strike="noStrike" cap="none" dirty="0" smtClean="0">
                <a:solidFill>
                  <a:srgbClr val="FFFF00"/>
                </a:solidFill>
                <a:latin typeface="Arial" charset="0"/>
                <a:ea typeface="Arial" charset="0"/>
                <a:cs typeface="Arial" charset="0"/>
                <a:sym typeface="Cabin"/>
              </a:rPr>
              <a:t>Ninguno</a:t>
            </a:r>
            <a:r>
              <a:rPr lang="es-ES" sz="3200" u="none" strike="noStrike" cap="none" dirty="0" smtClean="0">
                <a:solidFill>
                  <a:schemeClr val="lt1"/>
                </a:solidFill>
                <a:latin typeface="Arial" charset="0"/>
                <a:ea typeface="Arial" charset="0"/>
                <a:cs typeface="Arial" charset="0"/>
                <a:sym typeface="Cabin"/>
              </a:rPr>
              <a:t>, entonces tomamos el primer </a:t>
            </a:r>
            <a:r>
              <a:rPr lang="es-ES" sz="3200" u="none" strike="noStrike" cap="none" dirty="0" smtClean="0">
                <a:solidFill>
                  <a:srgbClr val="FF00FF"/>
                </a:solidFill>
                <a:latin typeface="Arial" charset="0"/>
                <a:ea typeface="Arial" charset="0"/>
                <a:cs typeface="Arial" charset="0"/>
                <a:sym typeface="Cabin"/>
              </a:rPr>
              <a:t>valor</a:t>
            </a:r>
            <a:r>
              <a:rPr lang="es-ES" sz="3200" u="none" strike="noStrike" cap="none" dirty="0" smtClean="0">
                <a:solidFill>
                  <a:schemeClr val="lt1"/>
                </a:solidFill>
                <a:latin typeface="Arial" charset="0"/>
                <a:ea typeface="Arial" charset="0"/>
                <a:cs typeface="Arial" charset="0"/>
                <a:sym typeface="Cabin"/>
              </a:rPr>
              <a:t> como  </a:t>
            </a:r>
            <a:r>
              <a:rPr lang="es-ES" sz="3200" u="none" strike="noStrike" cap="none" dirty="0" smtClean="0">
                <a:solidFill>
                  <a:srgbClr val="00FF00"/>
                </a:solidFill>
                <a:latin typeface="Arial" charset="0"/>
                <a:ea typeface="Arial" charset="0"/>
                <a:cs typeface="Arial" charset="0"/>
                <a:sym typeface="Cabin"/>
              </a:rPr>
              <a:t>menor valor</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sp>
        <p:nvSpPr>
          <p:cNvPr id="746" name="Shape 746"/>
          <p:cNvSpPr txBox="1">
            <a:spLocks noGrp="1"/>
          </p:cNvSpPr>
          <p:nvPr>
            <p:ph type="title"/>
          </p:nvPr>
        </p:nvSpPr>
        <p:spPr>
          <a:xfrm>
            <a:off x="0" y="817418"/>
            <a:ext cx="16256000" cy="2178030"/>
          </a:xfrm>
          <a:prstGeom prst="rect">
            <a:avLst/>
          </a:prstGeom>
          <a:noFill/>
          <a:ln>
            <a:noFill/>
          </a:ln>
        </p:spPr>
        <p:txBody>
          <a:bodyPr lIns="38100" tIns="38100" rIns="38100" bIns="38100" anchor="ctr" anchorCtr="0">
            <a:noAutofit/>
          </a:bodyPr>
          <a:lstStyle/>
          <a:p>
            <a:pPr lvl="0">
              <a:buClr>
                <a:srgbClr val="00FF00"/>
              </a:buClr>
              <a:buSzPct val="25000"/>
            </a:pPr>
            <a:r>
              <a:rPr lang="es-ES" sz="8000" b="1" dirty="0" smtClean="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5511133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Los Operadores </a:t>
            </a:r>
            <a:r>
              <a:rPr lang="es-ES" sz="7600" dirty="0" smtClean="0">
                <a:solidFill>
                  <a:srgbClr val="FFFF00"/>
                </a:solidFill>
                <a:latin typeface="Arial" charset="0"/>
                <a:ea typeface="Arial" charset="0"/>
                <a:cs typeface="Arial" charset="0"/>
                <a:sym typeface="Cabin"/>
              </a:rPr>
              <a:t>“</a:t>
            </a:r>
            <a:r>
              <a:rPr lang="es-ES" sz="7600" u="none" strike="noStrike" cap="none" dirty="0" smtClean="0">
                <a:solidFill>
                  <a:srgbClr val="00FFFF"/>
                </a:solidFill>
                <a:latin typeface="Arial" charset="0"/>
                <a:ea typeface="Arial" charset="0"/>
                <a:cs typeface="Arial" charset="0"/>
                <a:sym typeface="Cabin"/>
              </a:rPr>
              <a:t>is</a:t>
            </a:r>
            <a:r>
              <a:rPr lang="es-ES" sz="7600" dirty="0" smtClean="0">
                <a:solidFill>
                  <a:srgbClr val="FFFF00"/>
                </a:solidFill>
                <a:latin typeface="Arial" charset="0"/>
                <a:ea typeface="Arial" charset="0"/>
                <a:cs typeface="Arial" charset="0"/>
                <a:sym typeface="Cabin"/>
              </a:rPr>
              <a:t>”</a:t>
            </a:r>
            <a:r>
              <a:rPr lang="es-ES" sz="7600" u="none" strike="noStrike" cap="none" dirty="0" smtClean="0">
                <a:solidFill>
                  <a:srgbClr val="FFFF00"/>
                </a:solidFill>
                <a:latin typeface="Arial" charset="0"/>
                <a:ea typeface="Arial" charset="0"/>
                <a:cs typeface="Arial" charset="0"/>
                <a:sym typeface="Cabin"/>
              </a:rPr>
              <a:t> e </a:t>
            </a:r>
            <a:r>
              <a:rPr lang="es-ES" sz="7600" dirty="0" smtClean="0">
                <a:solidFill>
                  <a:srgbClr val="FFFF00"/>
                </a:solidFill>
                <a:latin typeface="Arial" charset="0"/>
                <a:ea typeface="Arial" charset="0"/>
                <a:cs typeface="Arial" charset="0"/>
                <a:sym typeface="Cabin"/>
              </a:rPr>
              <a:t>“</a:t>
            </a:r>
            <a:r>
              <a:rPr lang="es-ES" sz="7600" u="none" strike="noStrike" cap="none" dirty="0" smtClean="0">
                <a:solidFill>
                  <a:srgbClr val="FF9900"/>
                </a:solidFill>
                <a:latin typeface="Arial" charset="0"/>
                <a:ea typeface="Arial" charset="0"/>
                <a:cs typeface="Arial" charset="0"/>
                <a:sym typeface="Cabin"/>
              </a:rPr>
              <a:t>is not</a:t>
            </a:r>
            <a:r>
              <a:rPr lang="es-ES" sz="7600" dirty="0" smtClean="0">
                <a:solidFill>
                  <a:srgbClr val="FFFF00"/>
                </a:solidFill>
                <a:latin typeface="Arial" charset="0"/>
                <a:ea typeface="Arial" charset="0"/>
                <a:cs typeface="Arial" charset="0"/>
                <a:sym typeface="Cabin"/>
              </a:rPr>
              <a:t>”</a:t>
            </a:r>
            <a:endParaRPr lang="es-ES" sz="7600" u="none" strike="noStrike" cap="none" dirty="0">
              <a:solidFill>
                <a:srgbClr val="FFFF00"/>
              </a:solidFill>
              <a:latin typeface="Arial" charset="0"/>
              <a:ea typeface="Arial" charset="0"/>
              <a:cs typeface="Arial" charset="0"/>
              <a:sym typeface="Cabin"/>
            </a:endParaRPr>
          </a:p>
        </p:txBody>
      </p:sp>
      <p:sp>
        <p:nvSpPr>
          <p:cNvPr id="752" name="Shape 752"/>
          <p:cNvSpPr txBox="1">
            <a:spLocks noGrp="1"/>
          </p:cNvSpPr>
          <p:nvPr>
            <p:ph idx="1"/>
          </p:nvPr>
        </p:nvSpPr>
        <p:spPr>
          <a:xfrm>
            <a:off x="8093395" y="1737106"/>
            <a:ext cx="7639176"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Python tiene un operador</a:t>
            </a:r>
            <a:r>
              <a:rPr lang="es-ES" sz="3400" b="0" dirty="0" smtClean="0">
                <a:solidFill>
                  <a:schemeClr val="lt1"/>
                </a:solidFill>
                <a:latin typeface="Arial" charset="0"/>
                <a:ea typeface="Arial" charset="0"/>
                <a:cs typeface="Arial" charset="0"/>
                <a:sym typeface="Cabin"/>
              </a:rPr>
              <a:t> </a:t>
            </a:r>
            <a:r>
              <a:rPr lang="es-ES" sz="3400" b="0" u="none" strike="noStrike" cap="none" dirty="0" smtClean="0">
                <a:solidFill>
                  <a:srgbClr val="00FFFF"/>
                </a:solidFill>
                <a:latin typeface="Arial" charset="0"/>
                <a:ea typeface="Arial" charset="0"/>
                <a:cs typeface="Arial" charset="0"/>
                <a:sym typeface="Cabin"/>
              </a:rPr>
              <a:t>is</a:t>
            </a:r>
            <a:r>
              <a:rPr lang="es-ES" sz="3400" b="0" u="none" strike="noStrike" cap="none" dirty="0" smtClean="0">
                <a:solidFill>
                  <a:schemeClr val="lt1"/>
                </a:solidFill>
                <a:latin typeface="Arial" charset="0"/>
                <a:ea typeface="Arial" charset="0"/>
                <a:cs typeface="Arial" charset="0"/>
                <a:sym typeface="Cabin"/>
              </a:rPr>
              <a:t> </a:t>
            </a:r>
            <a:r>
              <a:rPr lang="es-ES" sz="3400" b="0" dirty="0">
                <a:solidFill>
                  <a:srgbClr val="00FFFF"/>
                </a:solidFill>
                <a:latin typeface="Arial" charset="0"/>
                <a:ea typeface="Arial" charset="0"/>
                <a:cs typeface="Arial" charset="0"/>
                <a:sym typeface="Cabin"/>
              </a:rPr>
              <a:t>(es) </a:t>
            </a:r>
            <a:r>
              <a:rPr lang="es-ES" sz="3400" b="0" u="none" strike="noStrike" cap="none" dirty="0" smtClean="0">
                <a:solidFill>
                  <a:schemeClr val="lt1"/>
                </a:solidFill>
                <a:latin typeface="Arial" charset="0"/>
                <a:ea typeface="Arial" charset="0"/>
                <a:cs typeface="Arial" charset="0"/>
                <a:sym typeface="Cabin"/>
              </a:rPr>
              <a:t>que puede ser utilizado en expresiones lógicas</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Implica que </a:t>
            </a:r>
            <a:r>
              <a:rPr lang="es-ES" sz="3400" b="0" dirty="0" smtClean="0">
                <a:solidFill>
                  <a:schemeClr val="lt1"/>
                </a:solidFill>
                <a:latin typeface="Arial" charset="0"/>
                <a:ea typeface="Arial" charset="0"/>
                <a:cs typeface="Arial" charset="0"/>
                <a:sym typeface="Cabin"/>
              </a:rPr>
              <a:t>“</a:t>
            </a:r>
            <a:r>
              <a:rPr lang="es-ES" sz="3400" b="0" u="none" strike="noStrike" cap="none" dirty="0" smtClean="0">
                <a:solidFill>
                  <a:srgbClr val="00FFFF"/>
                </a:solidFill>
                <a:latin typeface="Arial" charset="0"/>
                <a:ea typeface="Arial" charset="0"/>
                <a:cs typeface="Arial" charset="0"/>
                <a:sym typeface="Cabin"/>
              </a:rPr>
              <a:t>es el mismo que</a:t>
            </a:r>
            <a:r>
              <a:rPr lang="es-ES" sz="3400" b="0" dirty="0" smtClean="0">
                <a:solidFill>
                  <a:schemeClr val="lt1"/>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Similar a, pero más fuerte que </a:t>
            </a:r>
            <a:r>
              <a:rPr lang="es-ES" sz="3400" b="0" u="none" strike="noStrike" cap="none" dirty="0" smtClean="0">
                <a:solidFill>
                  <a:srgbClr val="00FFFF"/>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smtClean="0">
                <a:solidFill>
                  <a:srgbClr val="FF7F00"/>
                </a:solidFill>
                <a:latin typeface="Arial" charset="0"/>
                <a:ea typeface="Arial" charset="0"/>
                <a:cs typeface="Arial" charset="0"/>
                <a:sym typeface="Cabin"/>
              </a:rPr>
              <a:t>is </a:t>
            </a:r>
            <a:r>
              <a:rPr lang="es-ES" sz="3400" b="0" dirty="0">
                <a:solidFill>
                  <a:srgbClr val="FF7F00"/>
                </a:solidFill>
                <a:latin typeface="Arial" charset="0"/>
                <a:ea typeface="Arial" charset="0"/>
                <a:cs typeface="Arial" charset="0"/>
                <a:sym typeface="Cabin"/>
              </a:rPr>
              <a:t>not </a:t>
            </a:r>
            <a:r>
              <a:rPr lang="es-ES" sz="3400" b="0" dirty="0" smtClean="0">
                <a:solidFill>
                  <a:srgbClr val="FF7F00"/>
                </a:solidFill>
                <a:latin typeface="Arial" charset="0"/>
                <a:ea typeface="Arial" charset="0"/>
                <a:cs typeface="Arial" charset="0"/>
                <a:sym typeface="Cabin"/>
              </a:rPr>
              <a:t>(</a:t>
            </a:r>
            <a:r>
              <a:rPr lang="es-ES" sz="3400" b="0" dirty="0">
                <a:solidFill>
                  <a:srgbClr val="FF7F00"/>
                </a:solidFill>
                <a:latin typeface="Arial" charset="0"/>
                <a:ea typeface="Arial" charset="0"/>
                <a:cs typeface="Arial" charset="0"/>
                <a:sym typeface="Cabin"/>
              </a:rPr>
              <a:t>no es) </a:t>
            </a:r>
            <a:r>
              <a:rPr lang="es-ES" sz="3400" b="0" u="none" strike="noStrike" cap="none" dirty="0" smtClean="0">
                <a:solidFill>
                  <a:schemeClr val="lt1"/>
                </a:solidFill>
                <a:latin typeface="Arial" charset="0"/>
                <a:ea typeface="Arial" charset="0"/>
                <a:cs typeface="Arial" charset="0"/>
                <a:sym typeface="Cabin"/>
              </a:rPr>
              <a:t>también es un operador lógico</a:t>
            </a:r>
            <a:endParaRPr lang="es-ES" sz="3400" b="0" u="none" strike="noStrike" cap="none" dirty="0">
              <a:solidFill>
                <a:schemeClr val="lt1"/>
              </a:solidFill>
              <a:latin typeface="Arial" charset="0"/>
              <a:ea typeface="Arial" charset="0"/>
              <a:cs typeface="Arial" charset="0"/>
              <a:sym typeface="Cabin"/>
            </a:endParaRPr>
          </a:p>
        </p:txBody>
      </p:sp>
      <p:sp>
        <p:nvSpPr>
          <p:cNvPr id="753" name="Shape 753"/>
          <p:cNvSpPr txBox="1"/>
          <p:nvPr/>
        </p:nvSpPr>
        <p:spPr>
          <a:xfrm>
            <a:off x="749640" y="2563540"/>
            <a:ext cx="7971726" cy="4984799"/>
          </a:xfrm>
          <a:prstGeom prst="rect">
            <a:avLst/>
          </a:prstGeom>
          <a:noFill/>
          <a:ln>
            <a:noFill/>
          </a:ln>
        </p:spPr>
        <p:txBody>
          <a:bodyPr lIns="0" tIns="0" rIns="0" bIns="0" anchor="ctr" anchorCtr="0">
            <a:noAutofit/>
          </a:bodyPr>
          <a:lstStyle/>
          <a:p>
            <a:pPr lvl="0">
              <a:buClr>
                <a:srgbClr val="00FF00"/>
              </a:buClr>
              <a:buSzPct val="25000"/>
            </a:pP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chemeClr val="lt1"/>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Ninguno</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smtClean="0">
                <a:solidFill>
                  <a:srgbClr val="FFFF00"/>
                </a:solidFill>
                <a:latin typeface="Courier New"/>
                <a:ea typeface="Courier New"/>
                <a:cs typeface="Courier New"/>
                <a:sym typeface="Courier New"/>
              </a:rPr>
              <a:t>print</a:t>
            </a:r>
            <a:r>
              <a:rPr lang="en-US" sz="2600" b="1" noProof="1" smtClean="0">
                <a:solidFill>
                  <a:schemeClr val="lt1"/>
                </a:solidFill>
                <a:latin typeface="Courier New"/>
                <a:ea typeface="Courier New"/>
                <a:cs typeface="Courier New"/>
                <a:sym typeface="Courier New"/>
              </a:rPr>
              <a:t>('Antes')</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smtClean="0">
                <a:solidFill>
                  <a:srgbClr val="FFFF00"/>
                </a:solidFill>
                <a:latin typeface="Courier New"/>
                <a:ea typeface="Courier New"/>
                <a:cs typeface="Courier New"/>
                <a:sym typeface="Courier New"/>
              </a:rPr>
              <a:t>for </a:t>
            </a:r>
            <a:r>
              <a:rPr lang="en-US" sz="2600" b="1" i="0" u="none" strike="noStrike" cap="none" noProof="1" smtClean="0">
                <a:solidFill>
                  <a:schemeClr val="lt1"/>
                </a:solidFill>
                <a:latin typeface="Courier New"/>
                <a:ea typeface="Courier New"/>
                <a:cs typeface="Courier New"/>
                <a:sym typeface="Courier New"/>
              </a:rPr>
              <a:t>valor </a:t>
            </a:r>
            <a:r>
              <a:rPr lang="en-US" sz="2600" b="1" noProof="1" smtClean="0">
                <a:solidFill>
                  <a:srgbClr val="FFFF00"/>
                </a:solidFill>
                <a:latin typeface="Courier New"/>
                <a:ea typeface="Courier New"/>
                <a:cs typeface="Courier New"/>
                <a:sym typeface="Courier New"/>
              </a:rPr>
              <a:t>i</a:t>
            </a:r>
            <a:r>
              <a:rPr lang="en-US" sz="2600" b="1" i="0" u="none" strike="noStrike" cap="none" noProof="1" smtClean="0">
                <a:solidFill>
                  <a:srgbClr val="FFFF00"/>
                </a:solidFill>
                <a:latin typeface="Courier New"/>
                <a:ea typeface="Courier New"/>
                <a:cs typeface="Courier New"/>
                <a:sym typeface="Courier New"/>
              </a:rPr>
              <a:t>n </a:t>
            </a:r>
            <a:r>
              <a:rPr lang="en-US" sz="2600" b="1" i="0" u="none" strike="noStrike" cap="none" noProof="1" smtClean="0">
                <a:solidFill>
                  <a:schemeClr val="lt1"/>
                </a:solidFill>
                <a:latin typeface="Courier New"/>
                <a:ea typeface="Courier New"/>
                <a:cs typeface="Courier New"/>
                <a:sym typeface="Courier New"/>
              </a:rPr>
              <a:t>[3, 41, 12, 9, 74, 15] :</a:t>
            </a:r>
          </a:p>
          <a:p>
            <a:pPr lvl="0">
              <a:buClr>
                <a:schemeClr val="lt1"/>
              </a:buClr>
              <a:buSzPct val="25000"/>
            </a:pPr>
            <a:r>
              <a:rPr lang="en-US" sz="2600" b="1" i="0" u="none" strike="noStrike" cap="none" noProof="1" smtClean="0">
                <a:solidFill>
                  <a:schemeClr val="lt1"/>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if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rgbClr val="00FFFF"/>
                </a:solidFill>
                <a:latin typeface="Courier New"/>
                <a:ea typeface="Courier New"/>
                <a:cs typeface="Courier New"/>
                <a:sym typeface="Courier New"/>
              </a:rPr>
              <a:t>is </a:t>
            </a:r>
            <a:r>
              <a:rPr lang="en-US" sz="2600" b="1" i="0" u="none" strike="noStrike" cap="none" noProof="1" smtClean="0">
                <a:solidFill>
                  <a:srgbClr val="FFFF00"/>
                </a:solidFill>
                <a:latin typeface="Courier New"/>
                <a:ea typeface="Courier New"/>
                <a:cs typeface="Courier New"/>
                <a:sym typeface="Courier New"/>
              </a:rPr>
              <a:t>Ninguno</a:t>
            </a:r>
            <a:r>
              <a:rPr lang="en-US" sz="2600" b="1" i="0" u="none" strike="noStrike" cap="none" noProof="1" smtClean="0">
                <a:solidFill>
                  <a:schemeClr val="lt1"/>
                </a:solidFill>
                <a:latin typeface="Courier New"/>
                <a:ea typeface="Courier New"/>
                <a:cs typeface="Courier New"/>
                <a:sym typeface="Courier New"/>
              </a:rPr>
              <a:t>: </a:t>
            </a:r>
          </a:p>
          <a:p>
            <a:pPr lvl="0">
              <a:buClr>
                <a:schemeClr val="lt1"/>
              </a:buClr>
              <a:buSzPct val="25000"/>
            </a:pPr>
            <a:r>
              <a:rPr lang="en-US" sz="2600" b="1" i="0" u="none" strike="noStrike" cap="none" noProof="1" smtClean="0">
                <a:solidFill>
                  <a:schemeClr val="lt1"/>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chemeClr val="lt1"/>
                </a:solidFill>
                <a:latin typeface="Courier New"/>
                <a:ea typeface="Courier New"/>
                <a:cs typeface="Courier New"/>
                <a:sym typeface="Courier New"/>
              </a:rPr>
              <a:t>= valor</a:t>
            </a:r>
          </a:p>
          <a:p>
            <a:pPr lvl="0">
              <a:buClr>
                <a:schemeClr val="lt1"/>
              </a:buClr>
              <a:buSzPct val="25000"/>
            </a:pPr>
            <a:r>
              <a:rPr lang="en-US" sz="2600" b="1" i="0" u="none" strike="noStrike" cap="none" noProof="1" smtClean="0">
                <a:solidFill>
                  <a:schemeClr val="lt1"/>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elif</a:t>
            </a:r>
            <a:r>
              <a:rPr lang="en-US" sz="2600" b="1" i="0" u="none" strike="noStrike" cap="none" noProof="1" smtClean="0">
                <a:solidFill>
                  <a:schemeClr val="lt1"/>
                </a:solidFill>
                <a:latin typeface="Courier New"/>
                <a:ea typeface="Courier New"/>
                <a:cs typeface="Courier New"/>
                <a:sym typeface="Courier New"/>
              </a:rPr>
              <a:t> valor &lt;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chemeClr val="lt1"/>
                </a:solidFill>
                <a:latin typeface="Courier New"/>
                <a:ea typeface="Courier New"/>
                <a:cs typeface="Courier New"/>
                <a:sym typeface="Courier New"/>
              </a:rPr>
              <a:t>: </a:t>
            </a:r>
          </a:p>
          <a:p>
            <a:pPr lvl="0">
              <a:buClr>
                <a:schemeClr val="lt1"/>
              </a:buClr>
              <a:buSzPct val="25000"/>
            </a:pPr>
            <a:r>
              <a:rPr lang="en-US" sz="2600" b="1" i="0" u="none" strike="noStrike" cap="none" noProof="1" smtClean="0">
                <a:solidFill>
                  <a:schemeClr val="lt1"/>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chemeClr val="lt1"/>
                </a:solidFill>
                <a:latin typeface="Courier New"/>
                <a:ea typeface="Courier New"/>
                <a:cs typeface="Courier New"/>
                <a:sym typeface="Courier New"/>
              </a:rPr>
              <a:t>= valor</a:t>
            </a:r>
          </a:p>
          <a:p>
            <a:pPr lvl="0">
              <a:buClr>
                <a:schemeClr val="lt1"/>
              </a:buClr>
              <a:buSzPct val="25000"/>
            </a:pPr>
            <a:r>
              <a:rPr lang="en-US" sz="2600" b="1" i="0" u="none" strike="noStrike" cap="none" noProof="1" smtClean="0">
                <a:solidFill>
                  <a:schemeClr val="lt1"/>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print</a:t>
            </a:r>
            <a:r>
              <a:rPr lang="en-US" sz="2600" b="1" i="0" u="none" strike="noStrike" cap="none" noProof="1" smtClean="0">
                <a:solidFill>
                  <a:schemeClr val="lt1"/>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a:t>
            </a:r>
            <a:r>
              <a:rPr lang="en-US" sz="2600" b="1" i="0" u="none" strike="noStrike" cap="none" noProof="1" smtClean="0">
                <a:solidFill>
                  <a:schemeClr val="lt1"/>
                </a:solidFill>
                <a:latin typeface="Courier New"/>
                <a:ea typeface="Courier New"/>
                <a:cs typeface="Courier New"/>
                <a:sym typeface="Courier New"/>
              </a:rPr>
              <a:t>, valor</a:t>
            </a:r>
          </a:p>
          <a:p>
            <a:pPr marL="0" marR="0" lvl="0" indent="0" algn="l" rtl="0">
              <a:lnSpc>
                <a:spcPct val="100000"/>
              </a:lnSpc>
              <a:spcBef>
                <a:spcPts val="0"/>
              </a:spcBef>
              <a:spcAft>
                <a:spcPts val="0"/>
              </a:spcAft>
              <a:buClr>
                <a:schemeClr val="lt1"/>
              </a:buClr>
              <a:buSzPct val="25000"/>
              <a:buFont typeface="Cabin"/>
              <a:buNone/>
            </a:pPr>
            <a:endParaRPr lang="en-US" sz="2600" b="1" i="0" u="none" strike="noStrike" cap="none" noProof="1" smtClean="0">
              <a:solidFill>
                <a:schemeClr val="lt1"/>
              </a:solidFill>
              <a:latin typeface="Courier New"/>
              <a:ea typeface="Courier New"/>
              <a:cs typeface="Courier New"/>
              <a:sym typeface="Courier New"/>
            </a:endParaRPr>
          </a:p>
          <a:p>
            <a:pPr lvl="0">
              <a:buClr>
                <a:srgbClr val="FFFF00"/>
              </a:buClr>
              <a:buSzPct val="25000"/>
            </a:pPr>
            <a:r>
              <a:rPr lang="en-US" sz="2600" b="1" i="0" u="none" strike="noStrike" cap="none" noProof="1" smtClean="0">
                <a:solidFill>
                  <a:srgbClr val="FFFF00"/>
                </a:solidFill>
                <a:latin typeface="Courier New"/>
                <a:ea typeface="Courier New"/>
                <a:cs typeface="Courier New"/>
                <a:sym typeface="Courier New"/>
              </a:rPr>
              <a:t>print</a:t>
            </a:r>
            <a:r>
              <a:rPr lang="en-US" sz="2600" b="1" noProof="1" smtClean="0">
                <a:solidFill>
                  <a:schemeClr val="lt1"/>
                </a:solidFill>
                <a:latin typeface="Courier New"/>
                <a:ea typeface="Courier New"/>
                <a:cs typeface="Courier New"/>
                <a:sym typeface="Courier New"/>
              </a:rPr>
              <a:t>(</a:t>
            </a:r>
            <a:r>
              <a:rPr lang="en-US" sz="2600" b="1" i="0" u="none" strike="noStrike" cap="none" noProof="1" smtClean="0">
                <a:solidFill>
                  <a:schemeClr val="lt1"/>
                </a:solidFill>
                <a:latin typeface="Courier New"/>
                <a:ea typeface="Courier New"/>
                <a:cs typeface="Courier New"/>
                <a:sym typeface="Courier New"/>
              </a:rPr>
              <a:t>'Después', </a:t>
            </a:r>
            <a:r>
              <a:rPr lang="en-US" sz="2600" b="1" noProof="1" smtClean="0">
                <a:solidFill>
                  <a:srgbClr val="00FF00"/>
                </a:solidFill>
                <a:latin typeface="Courier New"/>
                <a:ea typeface="Courier New"/>
                <a:cs typeface="Courier New"/>
                <a:sym typeface="Courier New"/>
              </a:rPr>
              <a:t>menor</a:t>
            </a:r>
            <a:r>
              <a:rPr lang="en-US" sz="2600" b="1" i="0" u="none" strike="noStrike" cap="none" noProof="1" smtClean="0">
                <a:solidFill>
                  <a:schemeClr val="bg1"/>
                </a:solidFill>
                <a:latin typeface="Courier New"/>
                <a:ea typeface="Courier New"/>
                <a:cs typeface="Courier New"/>
                <a:sym typeface="Courier New"/>
              </a:rPr>
              <a:t>)</a:t>
            </a:r>
            <a:endParaRPr lang="en-US" sz="2600" b="1" i="0" u="none" strike="noStrike" cap="none" noProof="1">
              <a:solidFill>
                <a:schemeClr val="bg1"/>
              </a:solidFill>
              <a:latin typeface="Courier New"/>
              <a:ea typeface="Courier New"/>
              <a:cs typeface="Courier New"/>
              <a:sym typeface="Courier New"/>
            </a:endParaRPr>
          </a:p>
        </p:txBody>
      </p:sp>
    </p:spTree>
    <p:extLst>
      <p:ext uri="{BB962C8B-B14F-4D97-AF65-F5344CB8AC3E}">
        <p14:creationId xmlns:p14="http://schemas.microsoft.com/office/powerpoint/2010/main" val="1407005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Síntesis</a:t>
            </a:r>
            <a:endParaRPr lang="es-ES" sz="7600" u="none" strike="noStrike" cap="none" dirty="0">
              <a:solidFill>
                <a:srgbClr val="FFFF00"/>
              </a:solidFill>
              <a:latin typeface="Arial" charset="0"/>
              <a:ea typeface="Arial" charset="0"/>
              <a:cs typeface="Arial" charset="0"/>
              <a:sym typeface="Cabin"/>
            </a:endParaRPr>
          </a:p>
        </p:txBody>
      </p:sp>
      <p:sp>
        <p:nvSpPr>
          <p:cNvPr id="758" name="Shape 758"/>
          <p:cNvSpPr txBox="1">
            <a:spLocks noGrp="1"/>
          </p:cNvSpPr>
          <p:nvPr>
            <p:ph idx="1"/>
          </p:nvPr>
        </p:nvSpPr>
        <p:spPr>
          <a:xfrm>
            <a:off x="921091" y="2360364"/>
            <a:ext cx="14630400" cy="5902068"/>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Bucle While (indefinido)</a:t>
            </a:r>
          </a:p>
          <a:p>
            <a:pPr marL="685800" marR="0" lvl="0" indent="-394461"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Bucles infinitos</a:t>
            </a:r>
          </a:p>
          <a:p>
            <a:pPr marL="685800" marR="0" lvl="0" indent="-394461"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Uso de Break</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Uso de Continue</a:t>
            </a:r>
            <a:endParaRPr lang="es-ES" sz="3600" b="0" u="none" strike="noStrike" cap="none" dirty="0">
              <a:solidFill>
                <a:schemeClr val="lt1"/>
              </a:solidFill>
              <a:latin typeface="Arial" charset="0"/>
              <a:ea typeface="Arial" charset="0"/>
              <a:cs typeface="Arial" charset="0"/>
              <a:sym typeface="Cabin"/>
            </a:endParaRPr>
          </a:p>
        </p:txBody>
      </p:sp>
      <p:sp>
        <p:nvSpPr>
          <p:cNvPr id="759" name="Shape 759"/>
          <p:cNvSpPr txBox="1">
            <a:spLocks noGrp="1"/>
          </p:cNvSpPr>
          <p:nvPr>
            <p:ph type="body" idx="4294967295"/>
          </p:nvPr>
        </p:nvSpPr>
        <p:spPr>
          <a:xfrm>
            <a:off x="9353550" y="2263625"/>
            <a:ext cx="6902450" cy="570230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Bucle For (definido)</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Variables de iteración</a:t>
            </a:r>
          </a:p>
          <a:p>
            <a:pPr marL="685800" marR="0" lvl="0" indent="-394462" algn="l" rtl="0">
              <a:lnSpc>
                <a:spcPct val="100000"/>
              </a:lnSpc>
              <a:spcBef>
                <a:spcPts val="3500"/>
              </a:spcBef>
              <a:spcAft>
                <a:spcPts val="0"/>
              </a:spcAft>
              <a:buClr>
                <a:schemeClr val="lt1"/>
              </a:buClr>
              <a:buSzPct val="100000"/>
              <a:buFont typeface="Cabin"/>
              <a:buChar char="•"/>
            </a:pPr>
            <a:r>
              <a:rPr lang="es-ES" sz="3600" b="0" dirty="0" smtClean="0">
                <a:solidFill>
                  <a:schemeClr val="lt1"/>
                </a:solidFill>
                <a:latin typeface="Arial" charset="0"/>
                <a:ea typeface="Arial" charset="0"/>
                <a:cs typeface="Arial" charset="0"/>
                <a:sym typeface="Cabin"/>
              </a:rPr>
              <a:t>Lenguajes de bucle</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Mayor o menor</a:t>
            </a:r>
            <a:endParaRPr lang="es-ES"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6264410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txBox="1">
            <a:spLocks noGrp="1"/>
          </p:cNvSpPr>
          <p:nvPr>
            <p:ph type="title"/>
          </p:nvPr>
        </p:nvSpPr>
        <p:spPr>
          <a:xfrm>
            <a:off x="1155700" y="817418"/>
            <a:ext cx="13932000" cy="1127856"/>
          </a:xfrm>
          <a:prstGeom prst="rect">
            <a:avLst/>
          </a:prstGeom>
        </p:spPr>
        <p:txBody>
          <a:bodyPr lIns="91425" tIns="91425" rIns="91425" bIns="91425" anchor="ctr" anchorCtr="0">
            <a:noAutofit/>
          </a:bodyPr>
          <a:lstStyle/>
          <a:p>
            <a:pPr lvl="0"/>
            <a:r>
              <a:rPr lang="es-ES" sz="3600" b="1" dirty="0" smtClean="0">
                <a:solidFill>
                  <a:srgbClr val="FFFF00"/>
                </a:solidFill>
              </a:rPr>
              <a:t>Agradecimientos / Colaboraciones</a:t>
            </a:r>
            <a:endParaRPr lang="en-US" sz="3600" b="1" dirty="0">
              <a:solidFill>
                <a:srgbClr val="FFFF00"/>
              </a:solidFill>
            </a:endParaRPr>
          </a:p>
        </p:txBody>
      </p:sp>
      <p:sp>
        <p:nvSpPr>
          <p:cNvPr id="766" name="Shape 766"/>
          <p:cNvSpPr txBox="1"/>
          <p:nvPr/>
        </p:nvSpPr>
        <p:spPr>
          <a:xfrm>
            <a:off x="1155700" y="2143125"/>
            <a:ext cx="6797699" cy="5984318"/>
          </a:xfrm>
          <a:prstGeom prst="rect">
            <a:avLst/>
          </a:prstGeom>
          <a:noFill/>
          <a:ln>
            <a:noFill/>
          </a:ln>
        </p:spPr>
        <p:txBody>
          <a:bodyPr lIns="91425" tIns="91425" rIns="91425" bIns="91425" anchor="t" anchorCtr="0">
            <a:noAutofit/>
          </a:bodyPr>
          <a:lstStyle/>
          <a:p>
            <a:pPr lvl="0"/>
            <a:r>
              <a:rPr lang="es-ES" sz="1800" dirty="0" smtClean="0">
                <a:solidFill>
                  <a:srgbClr val="FFFFFF"/>
                </a:solidFill>
              </a:rPr>
              <a:t>Estas diapositivas están protegidas por derechos de autor 2010-  Charles R. Severance (</a:t>
            </a:r>
            <a:r>
              <a:rPr lang="es-ES" sz="1800" u="sng" dirty="0" smtClean="0">
                <a:solidFill>
                  <a:srgbClr val="FFFF00"/>
                </a:solidFill>
                <a:hlinkClick r:id="rId3"/>
              </a:rPr>
              <a:t>www.dr-chuck.com</a:t>
            </a:r>
            <a:r>
              <a:rPr lang="es-ES" sz="1800" dirty="0" smtClean="0">
                <a:solidFill>
                  <a:srgbClr val="FFFFFF"/>
                </a:solidFill>
              </a:rPr>
              <a:t>) de la Facultad de Información de la Universidad de Michigan y </a:t>
            </a:r>
            <a:r>
              <a:rPr lang="es-ES" sz="1800" u="sng" dirty="0" smtClean="0">
                <a:solidFill>
                  <a:srgbClr val="FFFF00"/>
                </a:solidFill>
                <a:hlinkClick r:id="rId4"/>
              </a:rPr>
              <a:t>open.umich.edu</a:t>
            </a:r>
            <a:r>
              <a:rPr lang="es-ES" sz="1800" u="sng" dirty="0" smtClean="0">
                <a:solidFill>
                  <a:schemeClr val="bg1"/>
                </a:solidFill>
              </a:rPr>
              <a:t>,</a:t>
            </a:r>
            <a:r>
              <a:rPr lang="es-ES" sz="1800" dirty="0" smtClean="0">
                <a:solidFill>
                  <a:srgbClr val="FFFFFF"/>
                </a:solidFill>
              </a:rPr>
              <a:t> y se ponen a disposición bajo licencia de Creative Commons Attribution 4.0. Por favor, conserve esta última diapositiva en todas las copias del documento para cumplir con los requisitos de atribución de la licencia. Si realiza algún cambio, agregue su nombre y el de su organización a la lista de colaboradores en esta página cuando republique los materiales.</a:t>
            </a:r>
          </a:p>
          <a:p>
            <a:pPr lvl="0"/>
            <a:endParaRPr lang="es-ES" sz="1800" dirty="0" smtClean="0">
              <a:solidFill>
                <a:srgbClr val="FFFFFF"/>
              </a:solidFill>
            </a:endParaRPr>
          </a:p>
          <a:p>
            <a:pPr lvl="0"/>
            <a:r>
              <a:rPr lang="es-ES" sz="1800" dirty="0" smtClean="0">
                <a:solidFill>
                  <a:srgbClr val="FFFFFF"/>
                </a:solidFill>
              </a:rPr>
              <a:t>Desarrollo inicial: Charles Severance, Facultad de Información de la Universidad de Michigan</a:t>
            </a:r>
          </a:p>
          <a:p>
            <a:pPr lvl="0"/>
            <a:endParaRPr lang="es-ES" sz="1800" dirty="0" smtClean="0">
              <a:solidFill>
                <a:srgbClr val="FFFFFF"/>
              </a:solidFill>
            </a:endParaRPr>
          </a:p>
          <a:p>
            <a:pPr lvl="0"/>
            <a:r>
              <a:rPr lang="es-ES" sz="1800" dirty="0" smtClean="0">
                <a:solidFill>
                  <a:srgbClr val="FFFFFF"/>
                </a:solidFill>
              </a:rPr>
              <a:t>… Ingrese nuevos colaboradores y traductores aquí</a:t>
            </a:r>
            <a:endParaRPr lang="en-US" sz="1800" dirty="0">
              <a:solidFill>
                <a:srgbClr val="FFFFFF"/>
              </a:solidFill>
            </a:endParaRPr>
          </a:p>
        </p:txBody>
      </p:sp>
      <p:pic>
        <p:nvPicPr>
          <p:cNvPr id="767" name="Shape 767"/>
          <p:cNvPicPr preferRelativeResize="0"/>
          <p:nvPr/>
        </p:nvPicPr>
        <p:blipFill rotWithShape="1">
          <a:blip r:embed="rId5">
            <a:alphaModFix/>
          </a:blip>
          <a:srcRect/>
          <a:stretch/>
        </p:blipFill>
        <p:spPr>
          <a:xfrm>
            <a:off x="437900" y="920474"/>
            <a:ext cx="1024800" cy="1024800"/>
          </a:xfrm>
          <a:prstGeom prst="rect">
            <a:avLst/>
          </a:prstGeom>
          <a:noFill/>
          <a:ln>
            <a:noFill/>
          </a:ln>
        </p:spPr>
      </p:pic>
      <p:pic>
        <p:nvPicPr>
          <p:cNvPr id="768" name="Shape 768"/>
          <p:cNvPicPr preferRelativeResize="0"/>
          <p:nvPr/>
        </p:nvPicPr>
        <p:blipFill rotWithShape="1">
          <a:blip r:embed="rId6">
            <a:alphaModFix/>
          </a:blip>
          <a:srcRect/>
          <a:stretch/>
        </p:blipFill>
        <p:spPr>
          <a:xfrm>
            <a:off x="13836901" y="1098674"/>
            <a:ext cx="1968599" cy="668400"/>
          </a:xfrm>
          <a:prstGeom prst="rect">
            <a:avLst/>
          </a:prstGeom>
          <a:noFill/>
          <a:ln>
            <a:noFill/>
          </a:ln>
        </p:spPr>
      </p:pic>
      <p:sp>
        <p:nvSpPr>
          <p:cNvPr id="769" name="Shape 769"/>
          <p:cNvSpPr txBox="1"/>
          <p:nvPr/>
        </p:nvSpPr>
        <p:spPr>
          <a:xfrm>
            <a:off x="8704400" y="2143125"/>
            <a:ext cx="6797699" cy="5984318"/>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Tree>
    <p:extLst>
      <p:ext uri="{BB962C8B-B14F-4D97-AF65-F5344CB8AC3E}">
        <p14:creationId xmlns:p14="http://schemas.microsoft.com/office/powerpoint/2010/main" val="2142349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Romper un Bucle</a:t>
            </a:r>
            <a:endParaRPr lang="en-US" sz="7600" u="none" strike="noStrike" cap="none" dirty="0">
              <a:solidFill>
                <a:srgbClr val="FFFF00"/>
              </a:solidFill>
              <a:latin typeface="Arial" charset="0"/>
              <a:ea typeface="Arial" charset="0"/>
              <a:cs typeface="Arial" charset="0"/>
              <a:sym typeface="Cabin"/>
            </a:endParaRPr>
          </a:p>
        </p:txBody>
      </p:sp>
      <p:sp>
        <p:nvSpPr>
          <p:cNvPr id="301" name="Shape 301"/>
          <p:cNvSpPr txBox="1">
            <a:spLocks noGrp="1"/>
          </p:cNvSpPr>
          <p:nvPr>
            <p:ph idx="1"/>
          </p:nvPr>
        </p:nvSpPr>
        <p:spPr>
          <a:xfrm>
            <a:off x="1155700" y="2221720"/>
            <a:ext cx="13932000" cy="2701025"/>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AR" sz="3600" b="0" dirty="0">
                <a:solidFill>
                  <a:schemeClr val="lt1"/>
                </a:solidFill>
                <a:latin typeface="Arial" charset="0"/>
                <a:ea typeface="Arial" charset="0"/>
                <a:cs typeface="Arial" charset="0"/>
                <a:sym typeface="Cabin"/>
              </a:rPr>
              <a:t>El enunciado </a:t>
            </a:r>
            <a:r>
              <a:rPr lang="es-AR" sz="3600" b="0" dirty="0">
                <a:solidFill>
                  <a:srgbClr val="FFFF00"/>
                </a:solidFill>
                <a:latin typeface="Arial" charset="0"/>
                <a:ea typeface="Arial" charset="0"/>
                <a:cs typeface="Arial" charset="0"/>
                <a:sym typeface="Cabin"/>
              </a:rPr>
              <a:t>break (romper) </a:t>
            </a:r>
            <a:r>
              <a:rPr lang="es-AR" sz="3600" b="0" dirty="0">
                <a:solidFill>
                  <a:schemeClr val="lt1"/>
                </a:solidFill>
                <a:latin typeface="Arial" charset="0"/>
                <a:ea typeface="Arial" charset="0"/>
                <a:cs typeface="Arial" charset="0"/>
                <a:sym typeface="Cabin"/>
              </a:rPr>
              <a:t>termina el bucle actual y salta al enunciado que le sigue inmediatamente </a:t>
            </a:r>
            <a:r>
              <a:rPr lang="es-AR" sz="3600" b="0" dirty="0" smtClean="0">
                <a:solidFill>
                  <a:schemeClr val="lt1"/>
                </a:solidFill>
                <a:latin typeface="Arial" charset="0"/>
                <a:ea typeface="Arial" charset="0"/>
                <a:cs typeface="Arial" charset="0"/>
                <a:sym typeface="Cabin"/>
              </a:rPr>
              <a:t>al bucle</a:t>
            </a:r>
            <a:endParaRPr lang="es-AR" sz="3600" b="0" dirty="0">
              <a:solidFill>
                <a:schemeClr val="lt1"/>
              </a:solidFill>
              <a:latin typeface="Arial" charset="0"/>
              <a:ea typeface="Arial" charset="0"/>
              <a:cs typeface="Arial" charset="0"/>
              <a:sym typeface="Cabin"/>
            </a:endParaRPr>
          </a:p>
          <a:p>
            <a:pPr marL="749300" lvl="0" indent="-533400">
              <a:spcBef>
                <a:spcPts val="3500"/>
              </a:spcBef>
              <a:buClr>
                <a:schemeClr val="lt1"/>
              </a:buClr>
              <a:buSzPct val="171000"/>
              <a:buFont typeface="Cabin"/>
              <a:buChar char="•"/>
            </a:pPr>
            <a:r>
              <a:rPr lang="es-AR" sz="3600" b="0" dirty="0">
                <a:solidFill>
                  <a:schemeClr val="lt1"/>
                </a:solidFill>
                <a:latin typeface="Arial" charset="0"/>
                <a:ea typeface="Arial" charset="0"/>
                <a:cs typeface="Arial" charset="0"/>
                <a:sym typeface="Cabin"/>
              </a:rPr>
              <a:t>Es como una prueba de bucle que puede suceder en cualquier lado en el cuerpo del bucle</a:t>
            </a:r>
          </a:p>
        </p:txBody>
      </p:sp>
      <p:sp>
        <p:nvSpPr>
          <p:cNvPr id="303" name="Shape 303"/>
          <p:cNvSpPr txBox="1"/>
          <p:nvPr/>
        </p:nvSpPr>
        <p:spPr>
          <a:xfrm>
            <a:off x="10817225" y="4843685"/>
            <a:ext cx="2435099" cy="3324300"/>
          </a:xfrm>
          <a:prstGeom prst="rect">
            <a:avLst/>
          </a:prstGeom>
          <a:noFill/>
          <a:ln>
            <a:noFill/>
          </a:ln>
        </p:spPr>
        <p:txBody>
          <a:bodyPr lIns="0" tIns="0" rIns="0" bIns="0" anchor="ctr" anchorCtr="0">
            <a:noAutofit/>
          </a:bodyPr>
          <a:lstStyle/>
          <a:p>
            <a:pPr lvl="0">
              <a:buClr>
                <a:schemeClr val="lt1"/>
              </a:buClr>
              <a:buSzPct val="25000"/>
            </a:pPr>
            <a:r>
              <a:rPr lang="es-AR" sz="3600" dirty="0">
                <a:solidFill>
                  <a:schemeClr val="lt1"/>
                </a:solidFill>
                <a:latin typeface="Arial" charset="0"/>
                <a:ea typeface="Arial" charset="0"/>
                <a:cs typeface="Arial" charset="0"/>
                <a:sym typeface="Cabin"/>
              </a:rPr>
              <a:t>&gt; </a:t>
            </a:r>
            <a:r>
              <a:rPr lang="es-AR" sz="3200" dirty="0" smtClean="0">
                <a:solidFill>
                  <a:srgbClr val="00FF00"/>
                </a:solidFill>
                <a:latin typeface="Arial" charset="0"/>
                <a:ea typeface="Arial" charset="0"/>
                <a:cs typeface="Arial" charset="0"/>
                <a:sym typeface="Cabin"/>
              </a:rPr>
              <a:t>hola</a:t>
            </a:r>
            <a:endParaRPr lang="es-AR" sz="3200" dirty="0">
              <a:solidFill>
                <a:srgbClr val="00FF00"/>
              </a:solidFill>
              <a:latin typeface="Arial" charset="0"/>
              <a:ea typeface="Arial" charset="0"/>
              <a:cs typeface="Arial" charset="0"/>
              <a:sym typeface="Cabin"/>
            </a:endParaRPr>
          </a:p>
          <a:p>
            <a:pPr lvl="0">
              <a:buClr>
                <a:schemeClr val="lt1"/>
              </a:buClr>
              <a:buSzPct val="25000"/>
            </a:pPr>
            <a:r>
              <a:rPr lang="es-AR" sz="3200" dirty="0" smtClean="0">
                <a:solidFill>
                  <a:schemeClr val="lt1"/>
                </a:solidFill>
                <a:latin typeface="Arial" charset="0"/>
                <a:ea typeface="Arial" charset="0"/>
                <a:cs typeface="Arial" charset="0"/>
                <a:sym typeface="Cabin"/>
              </a:rPr>
              <a:t>hola</a:t>
            </a:r>
            <a:endParaRPr lang="es-AR" sz="3200" dirty="0">
              <a:solidFill>
                <a:schemeClr val="lt1"/>
              </a:solidFill>
              <a:latin typeface="Arial" charset="0"/>
              <a:ea typeface="Arial" charset="0"/>
              <a:cs typeface="Arial" charset="0"/>
              <a:sym typeface="Cabin"/>
            </a:endParaRPr>
          </a:p>
          <a:p>
            <a:pPr lvl="0">
              <a:buClr>
                <a:schemeClr val="lt1"/>
              </a:buClr>
              <a:buSzPct val="25000"/>
            </a:pPr>
            <a:r>
              <a:rPr lang="es-AR" sz="3200" dirty="0">
                <a:solidFill>
                  <a:schemeClr val="lt1"/>
                </a:solidFill>
                <a:latin typeface="Arial" charset="0"/>
                <a:ea typeface="Arial" charset="0"/>
                <a:cs typeface="Arial" charset="0"/>
                <a:sym typeface="Cabin"/>
              </a:rPr>
              <a:t>&gt; </a:t>
            </a:r>
            <a:r>
              <a:rPr lang="es-AR" sz="3200" dirty="0">
                <a:solidFill>
                  <a:srgbClr val="00FF00"/>
                </a:solidFill>
                <a:latin typeface="Arial" charset="0"/>
                <a:ea typeface="Arial" charset="0"/>
                <a:cs typeface="Arial" charset="0"/>
                <a:sym typeface="Cabin"/>
              </a:rPr>
              <a:t>finished</a:t>
            </a:r>
          </a:p>
          <a:p>
            <a:pPr lvl="0">
              <a:buClr>
                <a:schemeClr val="lt1"/>
              </a:buClr>
              <a:buSzPct val="25000"/>
            </a:pPr>
            <a:r>
              <a:rPr lang="es-AR" sz="3200" dirty="0">
                <a:solidFill>
                  <a:schemeClr val="lt1"/>
                </a:solidFill>
                <a:latin typeface="Arial" charset="0"/>
                <a:ea typeface="Arial" charset="0"/>
                <a:cs typeface="Arial" charset="0"/>
                <a:sym typeface="Cabin"/>
              </a:rPr>
              <a:t>finalizado</a:t>
            </a:r>
          </a:p>
          <a:p>
            <a:pPr lvl="0">
              <a:buClr>
                <a:schemeClr val="lt1"/>
              </a:buClr>
              <a:buSzPct val="25000"/>
            </a:pPr>
            <a:r>
              <a:rPr lang="es-AR" sz="3200" dirty="0">
                <a:solidFill>
                  <a:schemeClr val="lt1"/>
                </a:solidFill>
                <a:latin typeface="Arial" charset="0"/>
                <a:ea typeface="Arial" charset="0"/>
                <a:cs typeface="Arial" charset="0"/>
                <a:sym typeface="Cabin"/>
              </a:rPr>
              <a:t>&gt; </a:t>
            </a:r>
            <a:r>
              <a:rPr lang="es-AR" sz="3200" dirty="0">
                <a:solidFill>
                  <a:srgbClr val="00FF00"/>
                </a:solidFill>
                <a:latin typeface="Arial" charset="0"/>
                <a:ea typeface="Arial" charset="0"/>
                <a:cs typeface="Arial" charset="0"/>
                <a:sym typeface="Cabin"/>
              </a:rPr>
              <a:t>done</a:t>
            </a:r>
          </a:p>
          <a:p>
            <a:pPr lvl="0">
              <a:buClr>
                <a:schemeClr val="lt1"/>
              </a:buClr>
              <a:buSzPct val="25000"/>
            </a:pPr>
            <a:r>
              <a:rPr lang="es-AR" sz="3200" dirty="0" smtClean="0">
                <a:solidFill>
                  <a:schemeClr val="lt1"/>
                </a:solidFill>
                <a:latin typeface="Arial" charset="0"/>
                <a:ea typeface="Arial" charset="0"/>
                <a:cs typeface="Arial" charset="0"/>
                <a:sym typeface="Cabin"/>
              </a:rPr>
              <a:t>terminado</a:t>
            </a:r>
            <a:endParaRPr lang="es-AR" sz="3200" dirty="0">
              <a:solidFill>
                <a:schemeClr val="lt1"/>
              </a:solidFill>
              <a:latin typeface="Arial" charset="0"/>
              <a:ea typeface="Arial" charset="0"/>
              <a:cs typeface="Arial" charset="0"/>
              <a:sym typeface="Cabin"/>
            </a:endParaRPr>
          </a:p>
        </p:txBody>
      </p:sp>
      <p:cxnSp>
        <p:nvCxnSpPr>
          <p:cNvPr id="304" name="Shape 304"/>
          <p:cNvCxnSpPr/>
          <p:nvPr/>
        </p:nvCxnSpPr>
        <p:spPr>
          <a:xfrm flipH="1" flipV="1">
            <a:off x="3082749" y="7350777"/>
            <a:ext cx="574851" cy="349299"/>
          </a:xfrm>
          <a:prstGeom prst="straightConnector1">
            <a:avLst/>
          </a:prstGeom>
          <a:noFill/>
          <a:ln w="50800" cap="rnd" cmpd="sng">
            <a:solidFill>
              <a:srgbClr val="FFFF00"/>
            </a:solidFill>
            <a:prstDash val="solid"/>
            <a:miter/>
            <a:headEnd type="stealth" w="med" len="med"/>
            <a:tailEnd type="none" w="med" len="med"/>
          </a:ln>
        </p:spPr>
      </p:cxnSp>
      <p:cxnSp>
        <p:nvCxnSpPr>
          <p:cNvPr id="305" name="Shape 305"/>
          <p:cNvCxnSpPr/>
          <p:nvPr/>
        </p:nvCxnSpPr>
        <p:spPr>
          <a:xfrm flipV="1">
            <a:off x="3082749" y="6817379"/>
            <a:ext cx="2332038" cy="533398"/>
          </a:xfrm>
          <a:prstGeom prst="straightConnector1">
            <a:avLst/>
          </a:prstGeom>
          <a:noFill/>
          <a:ln w="50800" cap="rnd" cmpd="sng">
            <a:solidFill>
              <a:srgbClr val="FFFF00"/>
            </a:solidFill>
            <a:prstDash val="solid"/>
            <a:miter/>
            <a:headEnd type="stealth" w="med" len="med"/>
            <a:tailEnd type="none" w="med" len="med"/>
          </a:ln>
        </p:spPr>
      </p:cxnSp>
      <p:sp>
        <p:nvSpPr>
          <p:cNvPr id="8" name="Shape 295"/>
          <p:cNvSpPr txBox="1"/>
          <p:nvPr/>
        </p:nvSpPr>
        <p:spPr>
          <a:xfrm>
            <a:off x="3774650" y="5005036"/>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while</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True</a:t>
            </a:r>
            <a:r>
              <a:rPr lang="es-ES"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input(</a:t>
            </a:r>
            <a:r>
              <a:rPr lang="es-ES" sz="3000" b="1" i="0" u="none" strike="noStrike" cap="none" dirty="0" smtClean="0">
                <a:solidFill>
                  <a:srgbClr val="FFFFFF"/>
                </a:solidFill>
                <a:latin typeface="Courier New"/>
                <a:ea typeface="Courier New"/>
                <a:cs typeface="Courier New"/>
                <a:sym typeface="Courier New"/>
              </a:rPr>
              <a:t>'&gt; '</a:t>
            </a:r>
            <a:r>
              <a:rPr lang="es-ES" sz="3000" b="1" i="0" u="none" strike="noStrike" cap="none" dirty="0" smtClean="0">
                <a:solidFill>
                  <a:srgbClr val="FF9900"/>
                </a:solidFill>
                <a:latin typeface="Courier New"/>
                <a:ea typeface="Courier New"/>
                <a:cs typeface="Courier New"/>
                <a:sym typeface="Courier New"/>
              </a:rPr>
              <a:t>)</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if</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rgbClr val="FF9900"/>
                </a:solidFill>
                <a:latin typeface="Courier New"/>
                <a:ea typeface="Courier New"/>
                <a:cs typeface="Courier New"/>
                <a:sym typeface="Courier New"/>
              </a:rPr>
              <a:t> </a:t>
            </a:r>
            <a:r>
              <a:rPr lang="es-ES" sz="3000" b="1" dirty="0" smtClean="0">
                <a:solidFill>
                  <a:srgbClr val="FFFFFF"/>
                </a:solidFill>
                <a:latin typeface="Courier New"/>
                <a:ea typeface="Courier New"/>
                <a:cs typeface="Courier New"/>
                <a:sym typeface="Courier New"/>
              </a:rPr>
              <a:t>'terminado</a:t>
            </a:r>
            <a:r>
              <a:rPr lang="es-ES" sz="3000" b="1" i="0" u="none" strike="noStrike" cap="none" dirty="0" smtClean="0">
                <a:solidFill>
                  <a:srgbClr val="FFFFFF"/>
                </a:solidFill>
                <a:latin typeface="Courier New"/>
                <a:ea typeface="Courier New"/>
                <a:cs typeface="Courier New"/>
                <a:sym typeface="Courier New"/>
              </a:rPr>
              <a:t>'</a:t>
            </a:r>
            <a:r>
              <a:rPr lang="es-ES" sz="3000" b="1" i="0" u="none" strike="noStrike" cap="none" dirty="0" smtClean="0">
                <a:solidFill>
                  <a:srgbClr val="FF7F00"/>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i="0" u="none" strike="noStrike" cap="none" dirty="0" smtClean="0">
                <a:solidFill>
                  <a:srgbClr val="FFFFFF"/>
                </a:solidFill>
                <a:latin typeface="Courier New"/>
                <a:ea typeface="Courier New"/>
                <a:cs typeface="Courier New"/>
                <a:sym typeface="Courier New"/>
              </a:rPr>
              <a:t>'Terminado')</a:t>
            </a:r>
            <a:endParaRPr lang="es-ES" sz="3000" b="1" i="0" u="none" strike="noStrike" cap="none" dirty="0">
              <a:solidFill>
                <a:srgbClr val="FFFFFF"/>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Shape 311"/>
          <p:cNvSpPr/>
          <p:nvPr/>
        </p:nvSpPr>
        <p:spPr>
          <a:xfrm>
            <a:off x="9601200" y="1288943"/>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2600" u="none" strike="noStrike" cap="none" dirty="0" smtClean="0">
                <a:solidFill>
                  <a:srgbClr val="FF9900"/>
                </a:solidFill>
                <a:latin typeface="Arial" charset="0"/>
                <a:ea typeface="Arial" charset="0"/>
                <a:cs typeface="Arial" charset="0"/>
                <a:sym typeface="Cabin"/>
              </a:rPr>
              <a:t>¿ </a:t>
            </a:r>
            <a:r>
              <a:rPr lang="es-AR" sz="2600" u="none" strike="noStrike" cap="none" dirty="0" err="1" smtClean="0">
                <a:solidFill>
                  <a:srgbClr val="FF9900"/>
                </a:solidFill>
                <a:latin typeface="Arial" charset="0"/>
                <a:ea typeface="Arial" charset="0"/>
                <a:cs typeface="Arial" charset="0"/>
                <a:sym typeface="Cabin"/>
              </a:rPr>
              <a:t>Verdade</a:t>
            </a:r>
            <a:r>
              <a:rPr lang="es-AR" sz="2600" u="none" strike="noStrike" cap="none" dirty="0" smtClean="0">
                <a:solidFill>
                  <a:srgbClr val="FF9900"/>
                </a:solidFill>
                <a:latin typeface="Arial" charset="0"/>
                <a:ea typeface="Arial" charset="0"/>
                <a:cs typeface="Arial" charset="0"/>
                <a:sym typeface="Cabin"/>
              </a:rPr>
              <a:t>-ro</a:t>
            </a:r>
            <a:r>
              <a:rPr lang="en-US" sz="2600" u="none" strike="noStrike" cap="none" dirty="0" smtClean="0">
                <a:solidFill>
                  <a:srgbClr val="FF9900"/>
                </a:solidFill>
                <a:latin typeface="Arial" charset="0"/>
                <a:ea typeface="Arial" charset="0"/>
                <a:cs typeface="Arial" charset="0"/>
                <a:sym typeface="Cabin"/>
              </a:rPr>
              <a:t>?</a:t>
            </a:r>
            <a:endParaRPr lang="en-US" sz="2600" u="none" strike="noStrike" cap="none" dirty="0">
              <a:solidFill>
                <a:srgbClr val="FF9900"/>
              </a:solidFill>
              <a:latin typeface="Arial" charset="0"/>
              <a:ea typeface="Arial" charset="0"/>
              <a:cs typeface="Arial" charset="0"/>
              <a:sym typeface="Cabin"/>
            </a:endParaRPr>
          </a:p>
        </p:txBody>
      </p:sp>
      <p:cxnSp>
        <p:nvCxnSpPr>
          <p:cNvPr id="312" name="Shape 312"/>
          <p:cNvCxnSpPr/>
          <p:nvPr/>
        </p:nvCxnSpPr>
        <p:spPr>
          <a:xfrm rot="10800000" flipH="1">
            <a:off x="10985100" y="2597143"/>
            <a:ext cx="51300" cy="3954599"/>
          </a:xfrm>
          <a:prstGeom prst="straightConnector1">
            <a:avLst/>
          </a:prstGeom>
          <a:noFill/>
          <a:ln w="76200" cap="rnd" cmpd="sng">
            <a:solidFill>
              <a:srgbClr val="00FFFF"/>
            </a:solidFill>
            <a:prstDash val="solid"/>
            <a:miter/>
            <a:headEnd type="none" w="med" len="med"/>
            <a:tailEnd type="stealth" w="med" len="med"/>
          </a:ln>
        </p:spPr>
      </p:cxnSp>
      <p:cxnSp>
        <p:nvCxnSpPr>
          <p:cNvPr id="313" name="Shape 313"/>
          <p:cNvCxnSpPr/>
          <p:nvPr/>
        </p:nvCxnSpPr>
        <p:spPr>
          <a:xfrm rot="10800000">
            <a:off x="12382475" y="1917568"/>
            <a:ext cx="777899" cy="15899"/>
          </a:xfrm>
          <a:prstGeom prst="straightConnector1">
            <a:avLst/>
          </a:prstGeom>
          <a:noFill/>
          <a:ln w="76200" cap="rnd" cmpd="sng">
            <a:solidFill>
              <a:srgbClr val="00FFFF"/>
            </a:solidFill>
            <a:prstDash val="solid"/>
            <a:miter/>
            <a:headEnd type="none" w="med" len="med"/>
            <a:tailEnd type="none" w="med" len="med"/>
          </a:ln>
        </p:spPr>
      </p:cxnSp>
      <p:cxnSp>
        <p:nvCxnSpPr>
          <p:cNvPr id="314" name="Shape 314"/>
          <p:cNvCxnSpPr>
            <a:stCxn id="315" idx="0"/>
            <a:endCxn id="316" idx="2"/>
          </p:cNvCxnSpPr>
          <p:nvPr/>
        </p:nvCxnSpPr>
        <p:spPr>
          <a:xfrm rot="10800000" flipH="1">
            <a:off x="13169949" y="3321143"/>
            <a:ext cx="50700" cy="2044500"/>
          </a:xfrm>
          <a:prstGeom prst="straightConnector1">
            <a:avLst/>
          </a:prstGeom>
          <a:noFill/>
          <a:ln w="76200" cap="rnd" cmpd="sng">
            <a:solidFill>
              <a:srgbClr val="00FFFF"/>
            </a:solidFill>
            <a:prstDash val="solid"/>
            <a:miter/>
            <a:headEnd type="none" w="med" len="med"/>
            <a:tailEnd type="none" w="med" len="med"/>
          </a:ln>
        </p:spPr>
      </p:cxnSp>
      <p:cxnSp>
        <p:nvCxnSpPr>
          <p:cNvPr id="317" name="Shape 317"/>
          <p:cNvCxnSpPr/>
          <p:nvPr/>
        </p:nvCxnSpPr>
        <p:spPr>
          <a:xfrm>
            <a:off x="10973000" y="6551743"/>
            <a:ext cx="2223899" cy="0"/>
          </a:xfrm>
          <a:prstGeom prst="straightConnector1">
            <a:avLst/>
          </a:prstGeom>
          <a:noFill/>
          <a:ln w="76200" cap="rnd" cmpd="sng">
            <a:solidFill>
              <a:srgbClr val="00FFFF"/>
            </a:solidFill>
            <a:prstDash val="solid"/>
            <a:miter/>
            <a:headEnd type="none" w="med" len="med"/>
            <a:tailEnd type="none" w="med" len="med"/>
          </a:ln>
        </p:spPr>
      </p:cxnSp>
      <p:cxnSp>
        <p:nvCxnSpPr>
          <p:cNvPr id="318" name="Shape 318"/>
          <p:cNvCxnSpPr/>
          <p:nvPr/>
        </p:nvCxnSpPr>
        <p:spPr>
          <a:xfrm flipH="1">
            <a:off x="9245574" y="1933468"/>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19" name="Shape 319"/>
          <p:cNvCxnSpPr/>
          <p:nvPr/>
        </p:nvCxnSpPr>
        <p:spPr>
          <a:xfrm rot="10800000" flipH="1">
            <a:off x="10942636" y="7061217"/>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20" name="Shape 320"/>
          <p:cNvCxnSpPr/>
          <p:nvPr/>
        </p:nvCxnSpPr>
        <p:spPr>
          <a:xfrm rot="10800000" flipH="1">
            <a:off x="9202736" y="1923954"/>
            <a:ext cx="58800" cy="5154599"/>
          </a:xfrm>
          <a:prstGeom prst="straightConnector1">
            <a:avLst/>
          </a:prstGeom>
          <a:noFill/>
          <a:ln w="76200" cap="rnd" cmpd="sng">
            <a:solidFill>
              <a:srgbClr val="00FFFF"/>
            </a:solidFill>
            <a:prstDash val="solid"/>
            <a:miter/>
            <a:headEnd type="stealth" w="med" len="med"/>
            <a:tailEnd type="none" w="med" len="med"/>
          </a:ln>
        </p:spPr>
      </p:cxnSp>
      <p:cxnSp>
        <p:nvCxnSpPr>
          <p:cNvPr id="321" name="Shape 321"/>
          <p:cNvCxnSpPr/>
          <p:nvPr/>
        </p:nvCxnSpPr>
        <p:spPr>
          <a:xfrm>
            <a:off x="9216150" y="7041543"/>
            <a:ext cx="1723200" cy="36899"/>
          </a:xfrm>
          <a:prstGeom prst="straightConnector1">
            <a:avLst/>
          </a:prstGeom>
          <a:noFill/>
          <a:ln w="76200" cap="rnd" cmpd="sng">
            <a:solidFill>
              <a:srgbClr val="00FFFF"/>
            </a:solidFill>
            <a:prstDash val="solid"/>
            <a:miter/>
            <a:headEnd type="none" w="med" len="med"/>
            <a:tailEnd type="none" w="med" len="med"/>
          </a:ln>
        </p:spPr>
      </p:cxnSp>
      <p:sp>
        <p:nvSpPr>
          <p:cNvPr id="322" name="Shape 322"/>
          <p:cNvSpPr txBox="1"/>
          <p:nvPr/>
        </p:nvSpPr>
        <p:spPr>
          <a:xfrm>
            <a:off x="8721725" y="1174643"/>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323" name="Shape 323"/>
          <p:cNvSpPr txBox="1"/>
          <p:nvPr/>
        </p:nvSpPr>
        <p:spPr>
          <a:xfrm>
            <a:off x="9499600" y="7677043"/>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2800" u="none" strike="noStrike" cap="none" dirty="0" err="1" smtClean="0">
                <a:solidFill>
                  <a:schemeClr val="lt1"/>
                </a:solidFill>
                <a:latin typeface="Arial" charset="0"/>
                <a:ea typeface="Arial" charset="0"/>
                <a:cs typeface="Arial" charset="0"/>
                <a:sym typeface="Cabin"/>
              </a:rPr>
              <a:t>print</a:t>
            </a:r>
            <a:r>
              <a:rPr lang="es-ES" sz="2800" u="none" strike="noStrike" cap="none" dirty="0" smtClean="0">
                <a:solidFill>
                  <a:schemeClr val="lt1"/>
                </a:solidFill>
                <a:latin typeface="Arial" charset="0"/>
                <a:ea typeface="Arial" charset="0"/>
                <a:cs typeface="Arial" charset="0"/>
                <a:sym typeface="Cabin"/>
              </a:rPr>
              <a:t>('Terminado')</a:t>
            </a:r>
            <a:endParaRPr lang="es-ES" sz="2800" u="none" strike="noStrike" cap="none" dirty="0">
              <a:solidFill>
                <a:schemeClr val="lt1"/>
              </a:solidFill>
              <a:latin typeface="Arial" charset="0"/>
              <a:ea typeface="Arial" charset="0"/>
              <a:cs typeface="Arial" charset="0"/>
              <a:sym typeface="Cabin"/>
            </a:endParaRPr>
          </a:p>
        </p:txBody>
      </p:sp>
      <p:sp>
        <p:nvSpPr>
          <p:cNvPr id="324" name="Shape 324"/>
          <p:cNvSpPr txBox="1"/>
          <p:nvPr/>
        </p:nvSpPr>
        <p:spPr>
          <a:xfrm>
            <a:off x="12838111" y="1174643"/>
            <a:ext cx="10491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Sí</a:t>
            </a:r>
            <a:endParaRPr lang="es-AR" sz="3600" u="none" strike="noStrike" cap="none" dirty="0">
              <a:solidFill>
                <a:schemeClr val="lt1"/>
              </a:solidFill>
              <a:latin typeface="Arial" charset="0"/>
              <a:ea typeface="Arial" charset="0"/>
              <a:cs typeface="Arial" charset="0"/>
              <a:sym typeface="Cabin"/>
            </a:endParaRPr>
          </a:p>
        </p:txBody>
      </p:sp>
      <p:sp>
        <p:nvSpPr>
          <p:cNvPr id="316" name="Shape 316"/>
          <p:cNvSpPr txBox="1"/>
          <p:nvPr/>
        </p:nvSpPr>
        <p:spPr>
          <a:xfrm>
            <a:off x="11760200" y="2571643"/>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sp>
        <p:nvSpPr>
          <p:cNvPr id="315" name="Shape 315"/>
          <p:cNvSpPr txBox="1"/>
          <p:nvPr/>
        </p:nvSpPr>
        <p:spPr>
          <a:xfrm>
            <a:off x="11709400" y="5365643"/>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cxnSp>
        <p:nvCxnSpPr>
          <p:cNvPr id="325" name="Shape 325"/>
          <p:cNvCxnSpPr/>
          <p:nvPr/>
        </p:nvCxnSpPr>
        <p:spPr>
          <a:xfrm rot="10800000">
            <a:off x="14816037" y="4851254"/>
            <a:ext cx="1016099" cy="1490699"/>
          </a:xfrm>
          <a:prstGeom prst="straightConnector1">
            <a:avLst/>
          </a:prstGeom>
          <a:noFill/>
          <a:ln w="76200" cap="rnd" cmpd="sng">
            <a:solidFill>
              <a:srgbClr val="FFFF00"/>
            </a:solidFill>
            <a:prstDash val="solid"/>
            <a:miter/>
            <a:headEnd type="stealth" w="med" len="med"/>
            <a:tailEnd type="none" w="med" len="med"/>
          </a:ln>
        </p:spPr>
      </p:cxnSp>
      <p:cxnSp>
        <p:nvCxnSpPr>
          <p:cNvPr id="326" name="Shape 326"/>
          <p:cNvCxnSpPr/>
          <p:nvPr/>
        </p:nvCxnSpPr>
        <p:spPr>
          <a:xfrm rot="10800000" flipH="1">
            <a:off x="11952286" y="6316654"/>
            <a:ext cx="3849600" cy="1346100"/>
          </a:xfrm>
          <a:prstGeom prst="straightConnector1">
            <a:avLst/>
          </a:prstGeom>
          <a:noFill/>
          <a:ln w="76200" cap="rnd" cmpd="sng">
            <a:solidFill>
              <a:srgbClr val="FFFF00"/>
            </a:solidFill>
            <a:prstDash val="solid"/>
            <a:miter/>
            <a:headEnd type="stealth" w="med" len="med"/>
            <a:tailEnd type="none" w="med" len="med"/>
          </a:ln>
        </p:spPr>
      </p:cxnSp>
      <p:sp>
        <p:nvSpPr>
          <p:cNvPr id="327" name="Shape 327"/>
          <p:cNvSpPr txBox="1"/>
          <p:nvPr/>
        </p:nvSpPr>
        <p:spPr>
          <a:xfrm>
            <a:off x="1752600" y="1195375"/>
            <a:ext cx="6558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while</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True</a:t>
            </a:r>
            <a:r>
              <a:rPr lang="es-ES"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input(</a:t>
            </a:r>
            <a:r>
              <a:rPr lang="es-ES" sz="3000" b="1" i="0" u="none" strike="noStrike" cap="none" dirty="0" smtClean="0">
                <a:solidFill>
                  <a:srgbClr val="FFFFFF"/>
                </a:solidFill>
                <a:latin typeface="Courier New"/>
                <a:ea typeface="Courier New"/>
                <a:cs typeface="Courier New"/>
                <a:sym typeface="Courier New"/>
              </a:rPr>
              <a:t>'&gt; '</a:t>
            </a:r>
            <a:r>
              <a:rPr lang="es-ES" sz="3000" b="1" i="0" u="none" strike="noStrike" cap="none" dirty="0" smtClean="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if</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FFFF"/>
                </a:solidFill>
                <a:latin typeface="Courier New"/>
                <a:ea typeface="Courier New"/>
                <a:cs typeface="Courier New"/>
                <a:sym typeface="Courier New"/>
              </a:rPr>
              <a:t>'terminado'</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bg1"/>
                </a:solidFill>
                <a:latin typeface="Courier New"/>
                <a:ea typeface="Courier New"/>
                <a:cs typeface="Courier New"/>
                <a:sym typeface="Courier New"/>
              </a:rPr>
              <a:t>)</a:t>
            </a:r>
          </a:p>
          <a:p>
            <a:pPr lvl="0">
              <a:buClr>
                <a:srgbClr val="FFFF00"/>
              </a:buClr>
              <a:buSzPct val="25000"/>
            </a:pP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dirty="0" smtClean="0">
                <a:solidFill>
                  <a:srgbClr val="FFFFFF"/>
                </a:solidFill>
                <a:latin typeface="Courier New"/>
                <a:ea typeface="Courier New"/>
                <a:cs typeface="Courier New"/>
                <a:sym typeface="Courier New"/>
              </a:rPr>
              <a:t>'terminado</a:t>
            </a:r>
            <a:r>
              <a:rPr lang="es-ES" sz="3000" b="1" i="0" u="none" strike="noStrike" cap="none" dirty="0" smtClean="0">
                <a:solidFill>
                  <a:srgbClr val="FFFFFF"/>
                </a:solidFill>
                <a:latin typeface="Courier New"/>
                <a:ea typeface="Courier New"/>
                <a:cs typeface="Courier New"/>
                <a:sym typeface="Courier New"/>
              </a:rPr>
              <a:t>')</a:t>
            </a:r>
            <a:endParaRPr lang="es-ES" sz="3000" b="1" i="0" u="none" strike="noStrike" cap="none" dirty="0">
              <a:solidFill>
                <a:srgbClr val="FFFFFF"/>
              </a:solidFill>
              <a:latin typeface="Courier New"/>
              <a:ea typeface="Courier New"/>
              <a:cs typeface="Courier New"/>
              <a:sym typeface="Courier New"/>
            </a:endParaRPr>
          </a:p>
        </p:txBody>
      </p:sp>
      <p:cxnSp>
        <p:nvCxnSpPr>
          <p:cNvPr id="328" name="Shape 328"/>
          <p:cNvCxnSpPr/>
          <p:nvPr/>
        </p:nvCxnSpPr>
        <p:spPr>
          <a:xfrm rot="10800000">
            <a:off x="1318899" y="3504149"/>
            <a:ext cx="348900" cy="544500"/>
          </a:xfrm>
          <a:prstGeom prst="straightConnector1">
            <a:avLst/>
          </a:prstGeom>
          <a:noFill/>
          <a:ln w="50800" cap="rnd" cmpd="sng">
            <a:solidFill>
              <a:srgbClr val="FFFF00"/>
            </a:solidFill>
            <a:prstDash val="solid"/>
            <a:miter/>
            <a:headEnd type="stealth" w="med" len="med"/>
            <a:tailEnd type="none" w="med" len="med"/>
          </a:ln>
        </p:spPr>
      </p:cxnSp>
      <p:cxnSp>
        <p:nvCxnSpPr>
          <p:cNvPr id="329" name="Shape 329"/>
          <p:cNvCxnSpPr/>
          <p:nvPr/>
        </p:nvCxnSpPr>
        <p:spPr>
          <a:xfrm rot="10800000" flipH="1">
            <a:off x="1312400" y="3085225"/>
            <a:ext cx="1787100" cy="377099"/>
          </a:xfrm>
          <a:prstGeom prst="straightConnector1">
            <a:avLst/>
          </a:prstGeom>
          <a:noFill/>
          <a:ln w="50800" cap="rnd" cmpd="sng">
            <a:solidFill>
              <a:srgbClr val="FFFF00"/>
            </a:solidFill>
            <a:prstDash val="solid"/>
            <a:miter/>
            <a:headEnd type="stealth" w="med" len="med"/>
            <a:tailEnd type="none" w="med" len="med"/>
          </a:ln>
        </p:spPr>
      </p:cxnSp>
      <p:cxnSp>
        <p:nvCxnSpPr>
          <p:cNvPr id="330" name="Shape 330"/>
          <p:cNvCxnSpPr/>
          <p:nvPr/>
        </p:nvCxnSpPr>
        <p:spPr>
          <a:xfrm rot="10800000">
            <a:off x="13209400" y="3357568"/>
            <a:ext cx="1026899" cy="619799"/>
          </a:xfrm>
          <a:prstGeom prst="straightConnector1">
            <a:avLst/>
          </a:prstGeom>
          <a:noFill/>
          <a:ln w="76200" cap="rnd" cmpd="sng">
            <a:solidFill>
              <a:srgbClr val="00FFFF"/>
            </a:solidFill>
            <a:prstDash val="solid"/>
            <a:miter/>
            <a:headEnd type="none" w="med" len="med"/>
            <a:tailEnd type="none" w="med" len="med"/>
          </a:ln>
        </p:spPr>
      </p:cxnSp>
      <p:pic>
        <p:nvPicPr>
          <p:cNvPr id="331" name="Shape 331"/>
          <p:cNvPicPr preferRelativeResize="0"/>
          <p:nvPr/>
        </p:nvPicPr>
        <p:blipFill rotWithShape="1">
          <a:blip r:embed="rId3">
            <a:alphaModFix/>
          </a:blip>
          <a:srcRect/>
          <a:stretch/>
        </p:blipFill>
        <p:spPr>
          <a:xfrm>
            <a:off x="3066338" y="5150641"/>
            <a:ext cx="2184399" cy="2039937"/>
          </a:xfrm>
          <a:prstGeom prst="rect">
            <a:avLst/>
          </a:prstGeom>
          <a:noFill/>
          <a:ln>
            <a:noFill/>
          </a:ln>
        </p:spPr>
      </p:pic>
      <p:sp>
        <p:nvSpPr>
          <p:cNvPr id="332" name="Shape 332"/>
          <p:cNvSpPr txBox="1"/>
          <p:nvPr/>
        </p:nvSpPr>
        <p:spPr>
          <a:xfrm>
            <a:off x="415213" y="7362029"/>
            <a:ext cx="8615399"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4"/>
              </a:rPr>
              <a:t>http://en.wikipedia.org/wiki/Transporter_(Star_Trek)</a:t>
            </a:r>
          </a:p>
        </p:txBody>
      </p:sp>
      <p:sp>
        <p:nvSpPr>
          <p:cNvPr id="333" name="Shape 333"/>
          <p:cNvSpPr txBox="1"/>
          <p:nvPr/>
        </p:nvSpPr>
        <p:spPr>
          <a:xfrm>
            <a:off x="13665200" y="4044843"/>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500" u="none" strike="noStrike" cap="none" dirty="0" smtClean="0">
                <a:solidFill>
                  <a:srgbClr val="FFFFFF"/>
                </a:solidFill>
                <a:latin typeface="Arial" charset="0"/>
                <a:ea typeface="Arial" charset="0"/>
                <a:cs typeface="Arial" charset="0"/>
                <a:sym typeface="Cabin"/>
              </a:rPr>
              <a:t>Break </a:t>
            </a:r>
            <a:endParaRPr lang="es-AR" sz="3500" u="none" strike="noStrike" cap="none" dirty="0">
              <a:solidFill>
                <a:srgbClr val="FFFFFF"/>
              </a:solidFill>
              <a:latin typeface="Arial" charset="0"/>
              <a:ea typeface="Arial" charset="0"/>
              <a:cs typeface="Arial" charset="0"/>
              <a:sym typeface="Cabin"/>
            </a:endParaRPr>
          </a:p>
        </p:txBody>
      </p:sp>
      <p:cxnSp>
        <p:nvCxnSpPr>
          <p:cNvPr id="334" name="Shape 334"/>
          <p:cNvCxnSpPr/>
          <p:nvPr/>
        </p:nvCxnSpPr>
        <p:spPr>
          <a:xfrm rot="10800000">
            <a:off x="13213562" y="6092741"/>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335" name="Shape 335"/>
          <p:cNvCxnSpPr/>
          <p:nvPr/>
        </p:nvCxnSpPr>
        <p:spPr>
          <a:xfrm rot="10800000">
            <a:off x="13128537" y="1977092"/>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3" name="Shape 343"/>
          <p:cNvSpPr txBox="1">
            <a:spLocks noGrp="1"/>
          </p:cNvSpPr>
          <p:nvPr>
            <p:ph type="title"/>
          </p:nvPr>
        </p:nvSpPr>
        <p:spPr>
          <a:xfrm>
            <a:off x="236272" y="1101291"/>
            <a:ext cx="16019728"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400" u="none" strike="noStrike" cap="none" dirty="0" smtClean="0">
                <a:solidFill>
                  <a:srgbClr val="FFFF00"/>
                </a:solidFill>
                <a:latin typeface="Arial" charset="0"/>
                <a:ea typeface="Arial" charset="0"/>
                <a:cs typeface="Arial" charset="0"/>
                <a:sym typeface="Cabin"/>
              </a:rPr>
              <a:t>Finalizar una Iteración con Continue</a:t>
            </a:r>
            <a:endParaRPr lang="es-AR" sz="6400" u="none" strike="noStrike" cap="none" dirty="0">
              <a:solidFill>
                <a:srgbClr val="FFFF00"/>
              </a:solidFill>
              <a:latin typeface="Arial" charset="0"/>
              <a:ea typeface="Arial" charset="0"/>
              <a:cs typeface="Arial" charset="0"/>
              <a:sym typeface="Cabin"/>
            </a:endParaRPr>
          </a:p>
        </p:txBody>
      </p:sp>
      <p:sp>
        <p:nvSpPr>
          <p:cNvPr id="340" name="Shape 340"/>
          <p:cNvSpPr txBox="1">
            <a:spLocks noGrp="1"/>
          </p:cNvSpPr>
          <p:nvPr>
            <p:ph idx="1"/>
          </p:nvPr>
        </p:nvSpPr>
        <p:spPr>
          <a:xfrm>
            <a:off x="1303383" y="2570548"/>
            <a:ext cx="13932000" cy="1654175"/>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s-AR" sz="3600" b="0" u="none" strike="noStrike" cap="none" dirty="0" smtClean="0">
                <a:solidFill>
                  <a:schemeClr val="lt1"/>
                </a:solidFill>
                <a:latin typeface="Arial" charset="0"/>
                <a:ea typeface="Arial" charset="0"/>
                <a:cs typeface="Arial" charset="0"/>
                <a:sym typeface="Cabin"/>
              </a:rPr>
              <a:t>El enunciado </a:t>
            </a:r>
            <a:r>
              <a:rPr lang="es-AR" sz="3600" b="0" u="none" strike="noStrike" cap="none" dirty="0" smtClean="0">
                <a:solidFill>
                  <a:srgbClr val="FFFF00"/>
                </a:solidFill>
                <a:latin typeface="Arial" charset="0"/>
                <a:ea typeface="Arial" charset="0"/>
                <a:cs typeface="Arial" charset="0"/>
                <a:sym typeface="Cabin"/>
              </a:rPr>
              <a:t>continue (continuar)</a:t>
            </a:r>
            <a:r>
              <a:rPr lang="es-AR" sz="3600" b="0" dirty="0" smtClean="0">
                <a:solidFill>
                  <a:schemeClr val="lt1"/>
                </a:solidFill>
                <a:latin typeface="Arial" charset="0"/>
                <a:ea typeface="Arial" charset="0"/>
                <a:cs typeface="Arial" charset="0"/>
                <a:sym typeface="Cabin"/>
              </a:rPr>
              <a:t> </a:t>
            </a:r>
            <a:r>
              <a:rPr lang="es-AR" sz="3600" b="0" u="none" strike="noStrike" cap="none" dirty="0" smtClean="0">
                <a:solidFill>
                  <a:schemeClr val="lt1"/>
                </a:solidFill>
                <a:latin typeface="Arial" charset="0"/>
                <a:ea typeface="Arial" charset="0"/>
                <a:cs typeface="Arial" charset="0"/>
                <a:sym typeface="Cabin"/>
              </a:rPr>
              <a:t>termina la iteración actual y salta a la parte superior del bucle y comienza la siguiente iteración</a:t>
            </a:r>
            <a:endParaRPr lang="es-AR" sz="3600" b="0" u="none" strike="noStrike" cap="none" dirty="0">
              <a:solidFill>
                <a:schemeClr val="lt1"/>
              </a:solidFill>
              <a:latin typeface="Arial" charset="0"/>
              <a:ea typeface="Arial" charset="0"/>
              <a:cs typeface="Arial" charset="0"/>
              <a:sym typeface="Cabin"/>
            </a:endParaRPr>
          </a:p>
        </p:txBody>
      </p:sp>
      <p:sp>
        <p:nvSpPr>
          <p:cNvPr id="341" name="Shape 341"/>
          <p:cNvSpPr txBox="1"/>
          <p:nvPr/>
        </p:nvSpPr>
        <p:spPr>
          <a:xfrm>
            <a:off x="2960988" y="3676082"/>
            <a:ext cx="60323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while</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True</a:t>
            </a:r>
            <a:r>
              <a:rPr lang="es-ES"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line</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input(</a:t>
            </a:r>
            <a:r>
              <a:rPr lang="es-ES" sz="3000" b="1" i="0" u="none" strike="noStrike" cap="none" dirty="0" smtClean="0">
                <a:solidFill>
                  <a:srgbClr val="FFFFFF"/>
                </a:solidFill>
                <a:latin typeface="Courier New"/>
                <a:ea typeface="Courier New"/>
                <a:cs typeface="Courier New"/>
                <a:sym typeface="Courier New"/>
              </a:rPr>
              <a:t>'&gt; '</a:t>
            </a:r>
            <a:r>
              <a:rPr lang="es-ES" sz="3000" b="1" i="0" u="none" strike="noStrike" cap="none" dirty="0" smtClean="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if</a:t>
            </a:r>
            <a:r>
              <a:rPr lang="es-ES" sz="3000" b="1" i="0" u="none" strike="noStrike" cap="none" dirty="0" smtClean="0">
                <a:solidFill>
                  <a:srgbClr val="00FF00"/>
                </a:solidFill>
                <a:latin typeface="Courier New"/>
                <a:ea typeface="Courier New"/>
                <a:cs typeface="Courier New"/>
                <a:sym typeface="Courier New"/>
              </a:rPr>
              <a:t> line[0]</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 </a:t>
            </a:r>
            <a:r>
              <a:rPr lang="es-ES" sz="3000" b="1" i="0" u="none" strike="noStrike" cap="none" dirty="0" smtClean="0">
                <a:solidFill>
                  <a:srgbClr val="FFFFFF"/>
                </a:solidFill>
                <a:latin typeface="Courier New"/>
                <a:ea typeface="Courier New"/>
                <a:cs typeface="Courier New"/>
                <a:sym typeface="Courier New"/>
              </a:rPr>
              <a:t>'#'</a:t>
            </a:r>
            <a:r>
              <a:rPr lang="es-ES" sz="3000" b="1" i="0" u="none" strike="noStrike" cap="none" dirty="0" smtClean="0">
                <a:solidFill>
                  <a:srgbClr val="FF7F00"/>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continue</a:t>
            </a:r>
            <a:endParaRPr lang="es-ES"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if</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line</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FFFF"/>
                </a:solidFill>
                <a:latin typeface="Courier New"/>
                <a:ea typeface="Courier New"/>
                <a:cs typeface="Courier New"/>
                <a:sym typeface="Courier New"/>
              </a:rPr>
              <a:t>'terminado'</a:t>
            </a:r>
            <a:r>
              <a:rPr lang="es-ES" sz="3000" b="1" i="0" u="none" strike="noStrike" cap="none" dirty="0" smtClean="0">
                <a:solidFill>
                  <a:srgbClr val="FF7F00"/>
                </a:solidFill>
                <a:latin typeface="Courier New"/>
                <a:ea typeface="Courier New"/>
                <a:cs typeface="Courier New"/>
                <a:sym typeface="Courier New"/>
              </a:rPr>
              <a:t> </a:t>
            </a:r>
            <a:r>
              <a:rPr lang="es-ES" sz="3000" b="1"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i="0" u="none" strike="noStrike" cap="none" dirty="0" smtClean="0">
                <a:solidFill>
                  <a:srgbClr val="00FF00"/>
                </a:solidFill>
                <a:latin typeface="Courier New"/>
                <a:ea typeface="Courier New"/>
                <a:cs typeface="Courier New"/>
                <a:sym typeface="Courier New"/>
              </a:rPr>
              <a:t>line</a:t>
            </a:r>
            <a:r>
              <a:rPr lang="es-ES"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i="0" u="none" strike="noStrike" cap="none" dirty="0" smtClean="0">
                <a:solidFill>
                  <a:srgbClr val="FFFFFF"/>
                </a:solidFill>
                <a:latin typeface="Courier New"/>
                <a:ea typeface="Courier New"/>
                <a:cs typeface="Courier New"/>
                <a:sym typeface="Courier New"/>
              </a:rPr>
              <a:t>'Terminado')</a:t>
            </a:r>
            <a:endParaRPr lang="es-ES" sz="3000" b="1" i="0" u="none" strike="noStrike" cap="none" dirty="0">
              <a:solidFill>
                <a:srgbClr val="FFFFFF"/>
              </a:solidFill>
              <a:latin typeface="Courier New"/>
              <a:ea typeface="Courier New"/>
              <a:cs typeface="Courier New"/>
              <a:sym typeface="Courier New"/>
            </a:endParaRPr>
          </a:p>
        </p:txBody>
      </p:sp>
      <p:sp>
        <p:nvSpPr>
          <p:cNvPr id="342" name="Shape 342"/>
          <p:cNvSpPr txBox="1"/>
          <p:nvPr/>
        </p:nvSpPr>
        <p:spPr>
          <a:xfrm>
            <a:off x="11102137" y="4224723"/>
            <a:ext cx="35765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&gt; </a:t>
            </a:r>
            <a:r>
              <a:rPr lang="es-ES" sz="3200" u="none" strike="noStrike" cap="none" dirty="0" smtClean="0">
                <a:solidFill>
                  <a:srgbClr val="00FF00"/>
                </a:solidFill>
                <a:latin typeface="Arial" charset="0"/>
                <a:ea typeface="Arial" charset="0"/>
                <a:cs typeface="Arial" charset="0"/>
                <a:sym typeface="Cabin"/>
              </a:rPr>
              <a:t>hola</a:t>
            </a:r>
          </a:p>
          <a:p>
            <a:pPr lvl="0">
              <a:buClr>
                <a:schemeClr val="lt1"/>
              </a:buClr>
              <a:buSzPct val="25000"/>
            </a:pPr>
            <a:r>
              <a:rPr lang="es-ES" sz="3200" dirty="0" smtClean="0">
                <a:solidFill>
                  <a:schemeClr val="lt1"/>
                </a:solidFill>
                <a:latin typeface="Arial" charset="0"/>
                <a:ea typeface="Arial" charset="0"/>
                <a:cs typeface="Arial" charset="0"/>
                <a:sym typeface="Cabin"/>
              </a:rPr>
              <a:t>Hola </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&gt; </a:t>
            </a:r>
            <a:r>
              <a:rPr lang="es-ES" sz="3200" u="none" strike="noStrike" cap="none" dirty="0" smtClean="0">
                <a:solidFill>
                  <a:srgbClr val="00FF00"/>
                </a:solidFill>
                <a:latin typeface="Arial" charset="0"/>
                <a:ea typeface="Arial" charset="0"/>
                <a:cs typeface="Arial" charset="0"/>
                <a:sym typeface="Cabin"/>
              </a:rPr>
              <a:t># no 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&gt; </a:t>
            </a:r>
            <a:r>
              <a:rPr lang="es-ES" sz="3200" u="none" strike="noStrike" cap="none" dirty="0" smtClean="0">
                <a:solidFill>
                  <a:srgbClr val="00FF00"/>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&gt; </a:t>
            </a:r>
            <a:r>
              <a:rPr lang="es-ES" sz="3200" u="none" strike="noStrike" cap="none" dirty="0" smtClean="0">
                <a:solidFill>
                  <a:srgbClr val="00FF00"/>
                </a:solidFill>
                <a:latin typeface="Arial" charset="0"/>
                <a:ea typeface="Arial" charset="0"/>
                <a:cs typeface="Arial" charset="0"/>
                <a:sym typeface="Cabin"/>
              </a:rPr>
              <a:t>terminado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Terminado</a:t>
            </a:r>
            <a:endParaRPr lang="es-ES" sz="320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Shape 349"/>
          <p:cNvSpPr txBox="1">
            <a:spLocks noGrp="1"/>
          </p:cNvSpPr>
          <p:nvPr>
            <p:ph idx="1"/>
          </p:nvPr>
        </p:nvSpPr>
        <p:spPr>
          <a:xfrm>
            <a:off x="1303370" y="2520202"/>
            <a:ext cx="13932000" cy="1768475"/>
          </a:xfrm>
          <a:prstGeom prst="rect">
            <a:avLst/>
          </a:prstGeom>
          <a:noFill/>
          <a:ln>
            <a:noFill/>
          </a:ln>
        </p:spPr>
        <p:txBody>
          <a:bodyPr lIns="38100" tIns="38100" rIns="38100" bIns="38100" anchor="ctr" anchorCtr="0">
            <a:noAutofit/>
          </a:bodyPr>
          <a:lstStyle/>
          <a:p>
            <a:pPr lvl="0">
              <a:spcBef>
                <a:spcPts val="0"/>
              </a:spcBef>
            </a:pPr>
            <a:r>
              <a:rPr lang="es-AR" sz="3600" b="0" dirty="0" smtClean="0">
                <a:solidFill>
                  <a:schemeClr val="lt1"/>
                </a:solidFill>
                <a:latin typeface="Arial" charset="0"/>
                <a:ea typeface="Arial" charset="0"/>
                <a:cs typeface="Arial" charset="0"/>
                <a:sym typeface="Cabin"/>
              </a:rPr>
              <a:t>El enunciado </a:t>
            </a:r>
            <a:r>
              <a:rPr lang="es-AR" sz="3600" b="0" dirty="0" smtClean="0">
                <a:solidFill>
                  <a:srgbClr val="FFFF00"/>
                </a:solidFill>
                <a:latin typeface="Arial" charset="0"/>
                <a:ea typeface="Arial" charset="0"/>
                <a:cs typeface="Arial" charset="0"/>
                <a:sym typeface="Cabin"/>
              </a:rPr>
              <a:t>continue (continuar)</a:t>
            </a:r>
            <a:r>
              <a:rPr lang="es-AR" sz="3600" b="0" dirty="0" smtClean="0">
                <a:solidFill>
                  <a:schemeClr val="lt1"/>
                </a:solidFill>
                <a:latin typeface="Arial" charset="0"/>
                <a:ea typeface="Arial" charset="0"/>
                <a:cs typeface="Arial" charset="0"/>
                <a:sym typeface="Cabin"/>
              </a:rPr>
              <a:t> termina </a:t>
            </a:r>
            <a:r>
              <a:rPr lang="es-AR" sz="3600" b="0" u="none" strike="noStrike" cap="none" dirty="0" smtClean="0">
                <a:solidFill>
                  <a:schemeClr val="lt1"/>
                </a:solidFill>
                <a:latin typeface="Arial" charset="0"/>
                <a:ea typeface="Arial" charset="0"/>
                <a:cs typeface="Arial" charset="0"/>
                <a:sym typeface="Cabin"/>
              </a:rPr>
              <a:t>la </a:t>
            </a:r>
            <a:r>
              <a:rPr lang="es-AR" sz="3600" b="0" u="none" strike="noStrike" cap="none" dirty="0" smtClean="0">
                <a:solidFill>
                  <a:srgbClr val="00FFFF"/>
                </a:solidFill>
                <a:latin typeface="Arial" charset="0"/>
                <a:ea typeface="Arial" charset="0"/>
                <a:cs typeface="Arial" charset="0"/>
                <a:sym typeface="Cabin"/>
              </a:rPr>
              <a:t>iteración actual </a:t>
            </a:r>
            <a:r>
              <a:rPr lang="es-AR" sz="3600" b="0" dirty="0" smtClean="0">
                <a:solidFill>
                  <a:schemeClr val="lt1"/>
                </a:solidFill>
                <a:latin typeface="Arial" charset="0"/>
                <a:ea typeface="Arial" charset="0"/>
                <a:cs typeface="Arial" charset="0"/>
                <a:sym typeface="Cabin"/>
              </a:rPr>
              <a:t>y salta a la </a:t>
            </a:r>
            <a:r>
              <a:rPr lang="es-AR" sz="3600" b="0" u="none" strike="noStrike" cap="none" dirty="0" smtClean="0">
                <a:solidFill>
                  <a:srgbClr val="FFFF00"/>
                </a:solidFill>
                <a:latin typeface="Arial" charset="0"/>
                <a:ea typeface="Arial" charset="0"/>
                <a:cs typeface="Arial" charset="0"/>
                <a:sym typeface="Cabin"/>
              </a:rPr>
              <a:t>parte superior del bucle</a:t>
            </a:r>
            <a:r>
              <a:rPr lang="es-AR" sz="3600" b="0" u="none" strike="noStrike" cap="none" dirty="0" smtClean="0">
                <a:solidFill>
                  <a:schemeClr val="lt1"/>
                </a:solidFill>
                <a:latin typeface="Arial" charset="0"/>
                <a:ea typeface="Arial" charset="0"/>
                <a:cs typeface="Arial" charset="0"/>
                <a:sym typeface="Cabin"/>
              </a:rPr>
              <a:t> y comienza la siguiente iteración</a:t>
            </a:r>
          </a:p>
        </p:txBody>
      </p:sp>
      <p:sp>
        <p:nvSpPr>
          <p:cNvPr id="350" name="Shape 350"/>
          <p:cNvSpPr txBox="1"/>
          <p:nvPr/>
        </p:nvSpPr>
        <p:spPr>
          <a:xfrm>
            <a:off x="2987796" y="3813949"/>
            <a:ext cx="6865888"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while</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True</a:t>
            </a:r>
            <a:r>
              <a:rPr lang="es-ES"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9900"/>
                </a:solidFill>
                <a:latin typeface="Courier New"/>
                <a:ea typeface="Courier New"/>
                <a:cs typeface="Courier New"/>
                <a:sym typeface="Courier New"/>
              </a:rPr>
              <a:t>input(</a:t>
            </a:r>
            <a:r>
              <a:rPr lang="es-ES" sz="3000" b="1" i="0" u="none" strike="noStrike" cap="none" dirty="0" smtClean="0">
                <a:solidFill>
                  <a:srgbClr val="FFFFFF"/>
                </a:solidFill>
                <a:latin typeface="Courier New"/>
                <a:ea typeface="Courier New"/>
                <a:cs typeface="Courier New"/>
                <a:sym typeface="Courier New"/>
              </a:rPr>
              <a:t>'&gt; '</a:t>
            </a:r>
            <a:r>
              <a:rPr lang="es-ES" sz="3000" b="1" i="0" u="none" strike="noStrike" cap="none" dirty="0" smtClean="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if</a:t>
            </a:r>
            <a:r>
              <a:rPr lang="es-ES" sz="3000" b="1" i="0" u="none" strike="noStrike" cap="none" dirty="0" smtClean="0">
                <a:solidFill>
                  <a:srgbClr val="00FF00"/>
                </a:solidFill>
                <a:latin typeface="Courier New"/>
                <a:ea typeface="Courier New"/>
                <a:cs typeface="Courier New"/>
                <a:sym typeface="Courier New"/>
              </a:rPr>
              <a:t> línea[0]</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 </a:t>
            </a:r>
            <a:r>
              <a:rPr lang="es-ES" sz="3000" b="1" i="0" u="none" strike="noStrike" cap="none" dirty="0" smtClean="0">
                <a:solidFill>
                  <a:srgbClr val="FFFFFF"/>
                </a:solidFill>
                <a:latin typeface="Courier New"/>
                <a:ea typeface="Courier New"/>
                <a:cs typeface="Courier New"/>
                <a:sym typeface="Courier New"/>
              </a:rPr>
              <a:t>'#'</a:t>
            </a:r>
            <a:r>
              <a:rPr lang="es-ES" sz="3000" b="1" i="0" u="none" strike="noStrike" cap="none" dirty="0" smtClean="0">
                <a:solidFill>
                  <a:srgbClr val="FF7F00"/>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continue</a:t>
            </a:r>
            <a:endParaRPr lang="es-ES"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if</a:t>
            </a: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FF"/>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FFFF"/>
                </a:solidFill>
                <a:latin typeface="Courier New"/>
                <a:ea typeface="Courier New"/>
                <a:cs typeface="Courier New"/>
                <a:sym typeface="Courier New"/>
              </a:rPr>
              <a:t>'terminado'</a:t>
            </a:r>
            <a:r>
              <a:rPr lang="es-ES" sz="3000" b="1" i="0" u="none" strike="noStrike" cap="none" dirty="0" smtClean="0">
                <a:solidFill>
                  <a:srgbClr val="FF7F00"/>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i="0" u="none" strike="noStrike" cap="none" dirty="0" smtClean="0">
                <a:solidFill>
                  <a:srgbClr val="00FF00"/>
                </a:solidFill>
                <a:latin typeface="Courier New"/>
                <a:ea typeface="Courier New"/>
                <a:cs typeface="Courier New"/>
                <a:sym typeface="Courier New"/>
              </a:rPr>
              <a:t>línea</a:t>
            </a:r>
            <a:r>
              <a:rPr lang="es-ES"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i="0" u="none" strike="noStrike" cap="none" dirty="0" smtClean="0">
                <a:solidFill>
                  <a:srgbClr val="FFFFFF"/>
                </a:solidFill>
                <a:latin typeface="Courier New"/>
                <a:ea typeface="Courier New"/>
                <a:cs typeface="Courier New"/>
                <a:sym typeface="Courier New"/>
              </a:rPr>
              <a:t>'Terminado')</a:t>
            </a:r>
            <a:endParaRPr lang="es-ES" sz="3000" b="1" i="0" u="none" strike="noStrike" cap="none" dirty="0">
              <a:solidFill>
                <a:srgbClr val="FFFFFF"/>
              </a:solidFill>
              <a:latin typeface="Courier New"/>
              <a:ea typeface="Courier New"/>
              <a:cs typeface="Courier New"/>
              <a:sym typeface="Courier New"/>
            </a:endParaRPr>
          </a:p>
        </p:txBody>
      </p:sp>
      <p:cxnSp>
        <p:nvCxnSpPr>
          <p:cNvPr id="352" name="Shape 352"/>
          <p:cNvCxnSpPr/>
          <p:nvPr/>
        </p:nvCxnSpPr>
        <p:spPr>
          <a:xfrm flipH="1">
            <a:off x="2987796" y="4755751"/>
            <a:ext cx="150899" cy="719999"/>
          </a:xfrm>
          <a:prstGeom prst="straightConnector1">
            <a:avLst/>
          </a:prstGeom>
          <a:noFill/>
          <a:ln w="50800" cap="rnd" cmpd="sng">
            <a:solidFill>
              <a:srgbClr val="FFFF00"/>
            </a:solidFill>
            <a:prstDash val="solid"/>
            <a:miter/>
            <a:headEnd type="stealth" w="med" len="med"/>
            <a:tailEnd type="none" w="med" len="med"/>
          </a:ln>
        </p:spPr>
      </p:cxnSp>
      <p:cxnSp>
        <p:nvCxnSpPr>
          <p:cNvPr id="353" name="Shape 353"/>
          <p:cNvCxnSpPr/>
          <p:nvPr/>
        </p:nvCxnSpPr>
        <p:spPr>
          <a:xfrm>
            <a:off x="2874961" y="5475750"/>
            <a:ext cx="1907099" cy="440399"/>
          </a:xfrm>
          <a:prstGeom prst="straightConnector1">
            <a:avLst/>
          </a:prstGeom>
          <a:noFill/>
          <a:ln w="50800" cap="rnd" cmpd="sng">
            <a:solidFill>
              <a:srgbClr val="FFFF00"/>
            </a:solidFill>
            <a:prstDash val="solid"/>
            <a:miter/>
            <a:headEnd type="stealth" w="med" len="med"/>
            <a:tailEnd type="none" w="med" len="med"/>
          </a:ln>
        </p:spPr>
      </p:cxnSp>
      <p:sp>
        <p:nvSpPr>
          <p:cNvPr id="9" name="Shape 343"/>
          <p:cNvSpPr txBox="1">
            <a:spLocks noGrp="1"/>
          </p:cNvSpPr>
          <p:nvPr>
            <p:ph type="title"/>
          </p:nvPr>
        </p:nvSpPr>
        <p:spPr>
          <a:xfrm>
            <a:off x="236272" y="1101291"/>
            <a:ext cx="16019728" cy="1247721"/>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6400" dirty="0">
                <a:solidFill>
                  <a:srgbClr val="FFFF00"/>
                </a:solidFill>
                <a:latin typeface="Arial" charset="0"/>
                <a:ea typeface="Arial" charset="0"/>
                <a:cs typeface="Arial" charset="0"/>
                <a:sym typeface="Cabin"/>
              </a:rPr>
              <a:t>Finalizar una Iteración con Continue</a:t>
            </a:r>
            <a:endParaRPr lang="en-US" sz="6400" u="none" strike="noStrike" cap="none" dirty="0">
              <a:solidFill>
                <a:srgbClr val="FFFF00"/>
              </a:solidFill>
              <a:latin typeface="Arial" charset="0"/>
              <a:ea typeface="Arial" charset="0"/>
              <a:cs typeface="Arial" charset="0"/>
              <a:sym typeface="Cabin"/>
            </a:endParaRPr>
          </a:p>
        </p:txBody>
      </p:sp>
      <p:sp>
        <p:nvSpPr>
          <p:cNvPr id="11" name="Shape 342"/>
          <p:cNvSpPr txBox="1"/>
          <p:nvPr/>
        </p:nvSpPr>
        <p:spPr>
          <a:xfrm>
            <a:off x="11102137" y="4224723"/>
            <a:ext cx="35765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&gt; </a:t>
            </a:r>
            <a:r>
              <a:rPr lang="es-ES" sz="3200" u="none" strike="noStrike" cap="none" dirty="0" smtClean="0">
                <a:solidFill>
                  <a:srgbClr val="00FF00"/>
                </a:solidFill>
                <a:latin typeface="Arial" charset="0"/>
                <a:ea typeface="Arial" charset="0"/>
                <a:cs typeface="Arial" charset="0"/>
                <a:sym typeface="Cabin"/>
              </a:rPr>
              <a:t>hola</a:t>
            </a:r>
          </a:p>
          <a:p>
            <a:pPr lvl="0">
              <a:buClr>
                <a:schemeClr val="lt1"/>
              </a:buClr>
              <a:buSzPct val="25000"/>
            </a:pPr>
            <a:r>
              <a:rPr lang="es-ES" sz="3200" dirty="0" smtClean="0">
                <a:solidFill>
                  <a:schemeClr val="lt1"/>
                </a:solidFill>
                <a:latin typeface="Arial" charset="0"/>
                <a:ea typeface="Arial" charset="0"/>
                <a:cs typeface="Arial" charset="0"/>
                <a:sym typeface="Cabin"/>
              </a:rPr>
              <a:t>hola</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&gt; </a:t>
            </a:r>
            <a:r>
              <a:rPr lang="es-ES" sz="3200" u="none" strike="noStrike" cap="none" dirty="0" smtClean="0">
                <a:solidFill>
                  <a:srgbClr val="00FF00"/>
                </a:solidFill>
                <a:latin typeface="Arial" charset="0"/>
                <a:ea typeface="Arial" charset="0"/>
                <a:cs typeface="Arial" charset="0"/>
                <a:sym typeface="Cabin"/>
              </a:rPr>
              <a:t># no 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&gt; </a:t>
            </a:r>
            <a:r>
              <a:rPr lang="es-ES" sz="3200" u="none" strike="noStrike" cap="none" dirty="0" smtClean="0">
                <a:solidFill>
                  <a:srgbClr val="00FF00"/>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&gt; </a:t>
            </a:r>
            <a:r>
              <a:rPr lang="es-ES" sz="3200" u="none" strike="noStrike" cap="none" dirty="0" smtClean="0">
                <a:solidFill>
                  <a:srgbClr val="00FF00"/>
                </a:solidFill>
                <a:latin typeface="Arial" charset="0"/>
                <a:ea typeface="Arial" charset="0"/>
                <a:cs typeface="Arial" charset="0"/>
                <a:sym typeface="Cabin"/>
              </a:rPr>
              <a:t>terminado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Terminado</a:t>
            </a:r>
            <a:endParaRPr lang="es-ES" sz="320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50831 Lung MOOC Hayman Early Stage Definitive_JK-0908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6993</TotalTime>
  <Words>2860</Words>
  <Application>Microsoft Macintosh PowerPoint</Application>
  <PresentationFormat>Custom</PresentationFormat>
  <Paragraphs>522</Paragraphs>
  <Slides>54</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Cabin</vt:lpstr>
      <vt:lpstr>Comic Sans MS</vt:lpstr>
      <vt:lpstr>Courier New</vt:lpstr>
      <vt:lpstr>Georgia</vt:lpstr>
      <vt:lpstr>Gill Sans SemiBold</vt:lpstr>
      <vt:lpstr>Lucida Grande</vt:lpstr>
      <vt:lpstr>Arial</vt:lpstr>
      <vt:lpstr>150831 Lung MOOC Hayman Early Stage Definitive_JK-090815</vt:lpstr>
      <vt:lpstr>Bucles e Iteración</vt:lpstr>
      <vt:lpstr>Pasos Repetidos</vt:lpstr>
      <vt:lpstr>Un Bucle Infinito</vt:lpstr>
      <vt:lpstr>Otro Bucle</vt:lpstr>
      <vt:lpstr>Romper un Bucle</vt:lpstr>
      <vt:lpstr>Romper un Bucle</vt:lpstr>
      <vt:lpstr>PowerPoint Presentation</vt:lpstr>
      <vt:lpstr>Finalizar una Iteración con Continue</vt:lpstr>
      <vt:lpstr>Finalizar una Iteración con Continue</vt:lpstr>
      <vt:lpstr>PowerPoint Presentation</vt:lpstr>
      <vt:lpstr>Bucles Indefinidos</vt:lpstr>
      <vt:lpstr>Bucles Definidos</vt:lpstr>
      <vt:lpstr>Bucles Definidos</vt:lpstr>
      <vt:lpstr>Un Bucle Definido Simple</vt:lpstr>
      <vt:lpstr>Un Bucle Definido con Cadenas</vt:lpstr>
      <vt:lpstr>Un Bucle Definido Simple</vt:lpstr>
      <vt:lpstr>Observando a In...</vt:lpstr>
      <vt:lpstr>PowerPoint Presentation</vt:lpstr>
      <vt:lpstr>PowerPoint Presentation</vt:lpstr>
      <vt:lpstr>Bucles Definidos</vt:lpstr>
      <vt:lpstr>Lenguajes de Bucle: Lo Que Hacemos en los Bucles Nota: Aunque estos ejemplos sean simples, los patrones se aplican a todos los tipos de bucles</vt:lpstr>
      <vt:lpstr>Creando Bucles “inteligentes”</vt:lpstr>
      <vt:lpstr>Iteración de un conjunto</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Para encontrar el mayor valor</vt:lpstr>
      <vt:lpstr>Más Lenguajes de Bucle</vt:lpstr>
      <vt:lpstr>Conteo en un Bucle</vt:lpstr>
      <vt:lpstr>Suma en un Bucle</vt:lpstr>
      <vt:lpstr>Sacar el Promedio en un Bucle</vt:lpstr>
      <vt:lpstr>Filtrar en un Bucle</vt:lpstr>
      <vt:lpstr>Búsqueda Utilizando una Variable Booleana</vt:lpstr>
      <vt:lpstr>Cómo Encontrar el Menor Valor</vt:lpstr>
      <vt:lpstr>Cómo Encontrar el Menor Valor</vt:lpstr>
      <vt:lpstr>Cómo Encontrar el Menor Valor</vt:lpstr>
      <vt:lpstr>Cómo Encontrar el Menor Valor</vt:lpstr>
      <vt:lpstr>Los Operadores “is” e “is not”</vt:lpstr>
      <vt:lpstr>Síntesis</vt:lpstr>
      <vt:lpstr>Agradecimientos / Colaboraciones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Iteration</dc:title>
  <dc:creator>Usuario</dc:creator>
  <cp:lastModifiedBy>Severance, Charles</cp:lastModifiedBy>
  <cp:revision>83</cp:revision>
  <dcterms:modified xsi:type="dcterms:W3CDTF">2019-07-05T15:11:06Z</dcterms:modified>
</cp:coreProperties>
</file>