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37"/>
  </p:notesMasterIdLst>
  <p:sldIdLst>
    <p:sldId id="256" r:id="rId2"/>
    <p:sldId id="257" r:id="rId3"/>
    <p:sldId id="292" r:id="rId4"/>
    <p:sldId id="258" r:id="rId5"/>
    <p:sldId id="296" r:id="rId6"/>
    <p:sldId id="260" r:id="rId7"/>
    <p:sldId id="293" r:id="rId8"/>
    <p:sldId id="298" r:id="rId9"/>
    <p:sldId id="299" r:id="rId10"/>
    <p:sldId id="300" r:id="rId11"/>
    <p:sldId id="301" r:id="rId12"/>
    <p:sldId id="263" r:id="rId13"/>
    <p:sldId id="264" r:id="rId14"/>
    <p:sldId id="294"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7" r:id="rId30"/>
    <p:sldId id="318" r:id="rId31"/>
    <p:sldId id="319" r:id="rId32"/>
    <p:sldId id="320" r:id="rId33"/>
    <p:sldId id="321" r:id="rId34"/>
    <p:sldId id="322" r:id="rId35"/>
    <p:sldId id="323" r:id="rId3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EBDD4"/>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p:restoredTop sz="92518" autoAdjust="0"/>
  </p:normalViewPr>
  <p:slideViewPr>
    <p:cSldViewPr snapToGrid="0" snapToObjects="1">
      <p:cViewPr varScale="1">
        <p:scale>
          <a:sx n="60" d="100"/>
          <a:sy n="60" d="100"/>
        </p:scale>
        <p:origin x="816" y="3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ct val="78571"/>
              <a:buFont typeface="Arial"/>
              <a:buNone/>
              <a:tabLst/>
              <a:defRPr/>
            </a:pPr>
            <a:r>
              <a:rPr lang="es-AR" sz="1200" kern="1200" dirty="0">
                <a:solidFill>
                  <a:schemeClr val="tx1"/>
                </a:solidFill>
                <a:latin typeface="+mn-lt"/>
                <a:ea typeface="+mn-ea"/>
                <a:cs typeface="+mn-cs"/>
              </a:rPr>
              <a:t>Nota de Chuck.</a:t>
            </a:r>
            <a:r>
              <a:rPr lang="es-AR" sz="1200" kern="1200" baseline="0" dirty="0">
                <a:solidFill>
                  <a:schemeClr val="tx1"/>
                </a:solidFill>
                <a:latin typeface="+mn-lt"/>
                <a:ea typeface="+mn-ea"/>
                <a:cs typeface="+mn-cs"/>
              </a:rPr>
              <a:t> </a:t>
            </a:r>
            <a:r>
              <a:rPr lang="es-AR" sz="12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 página de agradecimientos al final. </a:t>
            </a:r>
            <a:endParaRPr lang="es-ES" sz="1200" kern="1200" dirty="0">
              <a:solidFill>
                <a:schemeClr val="tx1"/>
              </a:solidFill>
              <a:latin typeface="+mn-lt"/>
              <a:ea typeface="+mn-ea"/>
              <a:cs typeface="+mn-cs"/>
            </a:endParaRPr>
          </a:p>
          <a:p>
            <a:pPr lvl="0" rtl="0">
              <a:spcBef>
                <a:spcPts val="0"/>
              </a:spcBef>
              <a:buClr>
                <a:schemeClr val="dk2"/>
              </a:buClr>
              <a:buSzPct val="78571"/>
              <a:buFont typeface="Arial"/>
              <a:buNone/>
            </a:pPr>
            <a:endParaRPr lang="en-US" dirty="0">
              <a:solidFill>
                <a:schemeClr val="dk2"/>
              </a:solidFil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dirty="0"/>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80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4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79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5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261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523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6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242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59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67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178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39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87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99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66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530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45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895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27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82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26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8115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15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9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dirty="0"/>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4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www.pythonlearn.com" TargetMode="External"/><Relationship Id="rId5" Type="http://schemas.openxmlformats.org/officeDocument/2006/relationships/hyperlink" Target="es.pythonlearn.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32178" y="2233529"/>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Variables, Expresiones</a:t>
            </a:r>
            <a:br>
              <a:rPr lang="es-AR" sz="7600" u="none" strike="noStrike" cap="none" dirty="0">
                <a:solidFill>
                  <a:srgbClr val="FFFF00"/>
                </a:solidFill>
                <a:latin typeface="Arial" charset="0"/>
                <a:ea typeface="Arial" charset="0"/>
                <a:cs typeface="Arial" charset="0"/>
                <a:sym typeface="Cabin"/>
              </a:rPr>
            </a:br>
            <a:r>
              <a:rPr lang="es-AR" sz="7600" u="none" strike="noStrike" cap="none" dirty="0">
                <a:solidFill>
                  <a:srgbClr val="FFFF00"/>
                </a:solidFill>
                <a:latin typeface="Arial" charset="0"/>
                <a:ea typeface="Arial" charset="0"/>
                <a:cs typeface="Arial" charset="0"/>
                <a:sym typeface="Cabin"/>
              </a:rPr>
              <a:t>y Enunciados</a:t>
            </a:r>
          </a:p>
        </p:txBody>
      </p:sp>
      <p:sp>
        <p:nvSpPr>
          <p:cNvPr id="242" name="Shape 242"/>
          <p:cNvSpPr txBox="1">
            <a:spLocks noGrp="1"/>
          </p:cNvSpPr>
          <p:nvPr>
            <p:ph idx="1"/>
          </p:nvPr>
        </p:nvSpPr>
        <p:spPr>
          <a:xfrm>
            <a:off x="812800" y="3804147"/>
            <a:ext cx="14630400" cy="5902068"/>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b="0" u="none" strike="noStrike" cap="none" dirty="0">
                <a:solidFill>
                  <a:schemeClr val="lt1"/>
                </a:solidFill>
                <a:latin typeface="Arial" charset="0"/>
                <a:ea typeface="Arial" charset="0"/>
                <a:cs typeface="Arial" charset="0"/>
                <a:sym typeface="Cabin"/>
              </a:rPr>
              <a:t>Capítulo 2</a:t>
            </a:r>
          </a:p>
        </p:txBody>
      </p:sp>
      <p:pic>
        <p:nvPicPr>
          <p:cNvPr id="244" name="Shape 244"/>
          <p:cNvPicPr preferRelativeResize="0"/>
          <p:nvPr/>
        </p:nvPicPr>
        <p:blipFill rotWithShape="1">
          <a:blip r:embed="rId3">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4">
            <a:alphaModFix/>
          </a:blip>
          <a:srcRect/>
          <a:stretch/>
        </p:blipFill>
        <p:spPr>
          <a:xfrm>
            <a:off x="635250" y="6947585"/>
            <a:ext cx="1024800" cy="1024800"/>
          </a:xfrm>
          <a:prstGeom prst="rect">
            <a:avLst/>
          </a:prstGeom>
          <a:noFill/>
          <a:ln>
            <a:noFill/>
          </a:ln>
        </p:spPr>
      </p:pic>
      <p:sp>
        <p:nvSpPr>
          <p:cNvPr id="7" name="Shape 206">
            <a:extLst>
              <a:ext uri="{FF2B5EF4-FFF2-40B4-BE49-F238E27FC236}">
                <a16:creationId xmlns:a16="http://schemas.microsoft.com/office/drawing/2014/main" id="{763FBC42-4A93-4DCA-8DD0-DEC821D6E33B}"/>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5" action="ppaction://hlinkfile"/>
              </a:rPr>
              <a:t>es.py4e.com</a:t>
            </a:r>
            <a:endParaRPr lang="en-US" sz="32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print(c)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algn="ctr">
              <a:buClr>
                <a:schemeClr val="lt1"/>
              </a:buClr>
              <a:buSzPct val="25000"/>
            </a:pPr>
            <a:r>
              <a:rPr lang="es-AR" sz="3800" dirty="0">
                <a:solidFill>
                  <a:schemeClr val="lt1"/>
                </a:solidFill>
                <a:latin typeface="Arial" charset="0"/>
                <a:ea typeface="Arial" charset="0"/>
                <a:cs typeface="Arial" charset="0"/>
                <a:sym typeface="Cabin"/>
              </a:rPr>
              <a:t>¿Qué están haciendo estos códigos?</a:t>
            </a:r>
          </a:p>
          <a:p>
            <a:pPr marL="0" marR="0" lvl="0" indent="0" algn="ctr"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7126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print(x1q3p9afd)</a:t>
            </a:r>
          </a:p>
        </p:txBody>
      </p:sp>
      <p:sp>
        <p:nvSpPr>
          <p:cNvPr id="527" name="Shape 527"/>
          <p:cNvSpPr txBox="1"/>
          <p:nvPr/>
        </p:nvSpPr>
        <p:spPr>
          <a:xfrm>
            <a:off x="7137400" y="5499100"/>
            <a:ext cx="6018530"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Horas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Tarifa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Salario = horas * tarifa</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print(salario)</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print(c)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algn="ctr">
              <a:buClr>
                <a:schemeClr val="lt1"/>
              </a:buClr>
              <a:buSzPct val="25000"/>
            </a:pPr>
            <a:r>
              <a:rPr lang="es-AR" sz="3800" dirty="0">
                <a:solidFill>
                  <a:schemeClr val="lt1"/>
                </a:solidFill>
                <a:latin typeface="Arial" charset="0"/>
                <a:ea typeface="Arial" charset="0"/>
                <a:cs typeface="Arial" charset="0"/>
                <a:sym typeface="Cabin"/>
              </a:rPr>
              <a:t>¿Qué están haciendo estos códigos?</a:t>
            </a:r>
          </a:p>
          <a:p>
            <a:pPr marL="0" marR="0" lvl="0" indent="0" algn="ctr"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1289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Enunciados de Asignación</a:t>
            </a:r>
          </a:p>
        </p:txBody>
      </p:sp>
      <p:sp>
        <p:nvSpPr>
          <p:cNvPr id="313" name="Shape 313"/>
          <p:cNvSpPr txBox="1">
            <a:spLocks noGrp="1"/>
          </p:cNvSpPr>
          <p:nvPr>
            <p:ph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s-AR" sz="3600" b="0" u="none" strike="noStrike" cap="none" dirty="0">
                <a:solidFill>
                  <a:schemeClr val="lt1"/>
                </a:solidFill>
                <a:latin typeface="Arial" charset="0"/>
                <a:ea typeface="Arial" charset="0"/>
                <a:cs typeface="Arial" charset="0"/>
                <a:sym typeface="Cabin"/>
              </a:rPr>
              <a:t>Asignamos un valor a una variable utilizando el enunciado de asignación (=)</a:t>
            </a:r>
            <a:br>
              <a:rPr lang="es-AR" sz="3600" b="0" u="none" strike="noStrike" cap="none" dirty="0">
                <a:solidFill>
                  <a:schemeClr val="lt1"/>
                </a:solidFill>
                <a:latin typeface="Arial" charset="0"/>
                <a:ea typeface="Arial" charset="0"/>
                <a:cs typeface="Arial" charset="0"/>
                <a:sym typeface="Cabin"/>
              </a:rPr>
            </a:br>
            <a:endParaRPr lang="es-AR" sz="1000" b="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0"/>
              </a:spcAft>
              <a:buSzPct val="100000"/>
              <a:buFont typeface="Cabin"/>
            </a:pPr>
            <a:r>
              <a:rPr lang="es-AR" sz="3600" b="0" u="none" strike="noStrike" cap="none" dirty="0">
                <a:solidFill>
                  <a:schemeClr val="lt1"/>
                </a:solidFill>
                <a:latin typeface="Arial" charset="0"/>
                <a:ea typeface="Arial" charset="0"/>
                <a:cs typeface="Arial" charset="0"/>
                <a:sym typeface="Cabin"/>
              </a:rPr>
              <a:t>Un enunciado de asignación consta de una </a:t>
            </a:r>
            <a:r>
              <a:rPr lang="es-AR" sz="3600" b="0" u="none" strike="noStrike" cap="none" dirty="0">
                <a:solidFill>
                  <a:srgbClr val="FFFF00"/>
                </a:solidFill>
                <a:latin typeface="Arial" charset="0"/>
                <a:ea typeface="Arial" charset="0"/>
                <a:cs typeface="Arial" charset="0"/>
                <a:sym typeface="Cabin"/>
              </a:rPr>
              <a:t>expresión en el lado derecho</a:t>
            </a:r>
            <a:r>
              <a:rPr lang="es-AR" sz="3600" b="0" u="none" strike="noStrike" cap="none" dirty="0">
                <a:solidFill>
                  <a:schemeClr val="lt1"/>
                </a:solidFill>
                <a:latin typeface="Arial" charset="0"/>
                <a:ea typeface="Arial" charset="0"/>
                <a:cs typeface="Arial" charset="0"/>
                <a:sym typeface="Cabin"/>
              </a:rPr>
              <a:t> y una </a:t>
            </a:r>
            <a:r>
              <a:rPr lang="es-AR" sz="3600" b="0" u="none" strike="noStrike" cap="none" dirty="0">
                <a:solidFill>
                  <a:srgbClr val="00FF00"/>
                </a:solidFill>
                <a:latin typeface="Arial" charset="0"/>
                <a:ea typeface="Arial" charset="0"/>
                <a:cs typeface="Arial" charset="0"/>
                <a:sym typeface="Cabin"/>
              </a:rPr>
              <a:t>variable</a:t>
            </a:r>
            <a:r>
              <a:rPr lang="es-AR" sz="3600" b="0" u="none" strike="noStrike" cap="none" dirty="0">
                <a:solidFill>
                  <a:schemeClr val="lt1"/>
                </a:solidFill>
                <a:latin typeface="Arial" charset="0"/>
                <a:ea typeface="Arial" charset="0"/>
                <a:cs typeface="Arial" charset="0"/>
                <a:sym typeface="Cabin"/>
              </a:rPr>
              <a:t> para almacenar el resultado</a:t>
            </a: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1" i="0" u="none" strike="noStrike" cap="none" dirty="0">
                <a:solidFill>
                  <a:srgbClr val="00FF00"/>
                </a:solidFill>
                <a:latin typeface="Courier New"/>
                <a:ea typeface="Courier New"/>
                <a:cs typeface="Courier New"/>
                <a:sym typeface="Courier New"/>
              </a:rPr>
              <a:t>x</a:t>
            </a:r>
            <a:r>
              <a:rPr lang="en-US" sz="4000" b="1" i="0" u="none" strike="noStrike" cap="none" dirty="0">
                <a:solidFill>
                  <a:schemeClr val="lt1"/>
                </a:solidFill>
                <a:latin typeface="Courier New"/>
                <a:ea typeface="Courier New"/>
                <a:cs typeface="Courier New"/>
                <a:sym typeface="Courier New"/>
              </a:rPr>
              <a:t> = 3.9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a:t>
            </a:r>
            <a:r>
              <a:rPr lang="en-US" sz="4000" b="1" i="0" u="none" strike="noStrike" cap="none" dirty="0">
                <a:solidFill>
                  <a:srgbClr val="00FF00"/>
                </a:solidFill>
                <a:latin typeface="Courier New"/>
                <a:ea typeface="Courier New"/>
                <a:cs typeface="Courier New"/>
                <a:sym typeface="Courier New"/>
              </a:rPr>
              <a:t>x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( 1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a:t>
            </a:r>
            <a:r>
              <a:rPr lang="en-US" sz="4000" b="1" i="0" u="none" strike="noStrike" cap="none" dirty="0">
                <a:solidFill>
                  <a:srgbClr val="00FF00"/>
                </a:solidFill>
                <a:latin typeface="Courier New"/>
                <a:ea typeface="Courier New"/>
                <a:cs typeface="Courier New"/>
                <a:sym typeface="Courier New"/>
              </a:rPr>
              <a:t>x</a:t>
            </a:r>
            <a:r>
              <a:rPr lang="en-US" sz="4000" b="1" i="0" u="none" strike="noStrike" cap="none" dirty="0">
                <a:solidFill>
                  <a:schemeClr val="lt1"/>
                </a:solidFill>
                <a:latin typeface="Courier New"/>
                <a:ea typeface="Courier New"/>
                <a:cs typeface="Courier New"/>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839963"/>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b="1" u="none" strike="noStrike" cap="none" dirty="0">
                <a:solidFill>
                  <a:srgbClr val="00FF00"/>
                </a:solidFill>
                <a:latin typeface="Courier" charset="0"/>
                <a:ea typeface="Courier" charset="0"/>
                <a:cs typeface="Courier" charset="0"/>
                <a:sym typeface="Cabin"/>
              </a:rPr>
              <a:t>x</a:t>
            </a:r>
            <a:r>
              <a:rPr lang="en-US" sz="4000" b="1" u="none" strike="noStrike" cap="none" dirty="0">
                <a:solidFill>
                  <a:srgbClr val="FF00FF"/>
                </a:solidFill>
                <a:latin typeface="Courier" charset="0"/>
                <a:ea typeface="Courier" charset="0"/>
                <a:cs typeface="Courier" charset="0"/>
                <a:sym typeface="Cabin"/>
              </a:rPr>
              <a:t> </a:t>
            </a:r>
            <a:r>
              <a:rPr lang="en-US" sz="4000" b="1" u="none" strike="noStrike" cap="none" dirty="0">
                <a:solidFill>
                  <a:srgbClr val="FFFFFF"/>
                </a:solidFill>
                <a:latin typeface="Courier" charset="0"/>
                <a:ea typeface="Courier" charset="0"/>
                <a:cs typeface="Courier" charset="0"/>
                <a:sym typeface="Cabin"/>
              </a:rPr>
              <a:t>=</a:t>
            </a:r>
            <a:r>
              <a:rPr lang="en-US" sz="4000" b="1" u="none" strike="noStrike" cap="none" dirty="0">
                <a:solidFill>
                  <a:schemeClr val="lt1"/>
                </a:solidFill>
                <a:latin typeface="Courier" charset="0"/>
                <a:ea typeface="Courier" charset="0"/>
                <a:cs typeface="Courier" charset="0"/>
                <a:sym typeface="Cabin"/>
              </a:rPr>
              <a:t> </a:t>
            </a:r>
            <a:r>
              <a:rPr lang="en-US" sz="4000" b="1"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1293715"/>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0.6</a:t>
            </a:r>
          </a:p>
        </p:txBody>
      </p:sp>
      <p:sp>
        <p:nvSpPr>
          <p:cNvPr id="322" name="Shape 322"/>
          <p:cNvSpPr txBox="1"/>
          <p:nvPr/>
        </p:nvSpPr>
        <p:spPr>
          <a:xfrm>
            <a:off x="9813925" y="1490565"/>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323" name="Shape 323"/>
          <p:cNvSpPr txBox="1"/>
          <p:nvPr/>
        </p:nvSpPr>
        <p:spPr>
          <a:xfrm>
            <a:off x="581025" y="6186340"/>
            <a:ext cx="795986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El lado derecho es una expresión</a:t>
            </a:r>
            <a:r>
              <a:rPr lang="es-AR" sz="3600" u="none" strike="noStrike" cap="none" dirty="0">
                <a:solidFill>
                  <a:srgbClr val="FFFF00"/>
                </a:solidFill>
                <a:latin typeface="Arial" charset="0"/>
                <a:ea typeface="Arial" charset="0"/>
                <a:cs typeface="Arial" charset="0"/>
                <a:sym typeface="Cabin"/>
              </a:rPr>
              <a:t>. </a:t>
            </a:r>
            <a:r>
              <a:rPr lang="es-AR" sz="3600" u="none" strike="noStrike" cap="none" dirty="0">
                <a:solidFill>
                  <a:srgbClr val="FF9900"/>
                </a:solidFill>
                <a:latin typeface="Arial" charset="0"/>
                <a:ea typeface="Arial" charset="0"/>
                <a:cs typeface="Arial" charset="0"/>
                <a:sym typeface="Cabin"/>
              </a:rPr>
              <a:t>Una vez evaluada la expresión,</a:t>
            </a:r>
            <a:r>
              <a:rPr lang="es-AR" sz="3600" u="none" strike="noStrike" cap="none" dirty="0">
                <a:solidFill>
                  <a:schemeClr val="lt1"/>
                </a:solidFill>
                <a:latin typeface="Arial" charset="0"/>
                <a:ea typeface="Arial" charset="0"/>
                <a:cs typeface="Arial" charset="0"/>
                <a:sym typeface="Cabin"/>
              </a:rPr>
              <a:t> </a:t>
            </a:r>
            <a:r>
              <a:rPr lang="es-AR" sz="3600" u="none" strike="noStrike" cap="none" dirty="0">
                <a:solidFill>
                  <a:srgbClr val="00FF00"/>
                </a:solidFill>
                <a:latin typeface="Arial" charset="0"/>
                <a:ea typeface="Arial" charset="0"/>
                <a:cs typeface="Arial" charset="0"/>
                <a:sym typeface="Cabin"/>
              </a:rPr>
              <a:t>el resultado se coloca en (se asigna a) x.</a:t>
            </a:r>
          </a:p>
        </p:txBody>
      </p:sp>
      <p:sp>
        <p:nvSpPr>
          <p:cNvPr id="324" name="Shape 324"/>
          <p:cNvSpPr txBox="1"/>
          <p:nvPr/>
        </p:nvSpPr>
        <p:spPr>
          <a:xfrm>
            <a:off x="9423511" y="3528863"/>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634826"/>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571925"/>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571926"/>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497415"/>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900614"/>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900614"/>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7018240"/>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5022827"/>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900614"/>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Una variable es un lugar de la memoria que se utiliza para guardar un valor (</a:t>
            </a:r>
            <a:r>
              <a:rPr lang="es-AR" sz="3600" u="none" strike="noStrike" cap="none" dirty="0">
                <a:solidFill>
                  <a:srgbClr val="FFFFFF"/>
                </a:solidFill>
                <a:latin typeface="Arial" charset="0"/>
                <a:ea typeface="Arial" charset="0"/>
                <a:cs typeface="Arial" charset="0"/>
                <a:sym typeface="Cabin"/>
              </a:rPr>
              <a:t>0.6</a:t>
            </a:r>
            <a:r>
              <a:rPr lang="es-AR"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6119614"/>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83160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128536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48221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328" name="Shape 328"/>
          <p:cNvSpPr txBox="1"/>
          <p:nvPr/>
        </p:nvSpPr>
        <p:spPr>
          <a:xfrm>
            <a:off x="12150725" y="548906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611125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700988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501447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89225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47427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45681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a:buClr>
                <a:srgbClr val="FFFF00"/>
              </a:buClr>
              <a:buSzPct val="25000"/>
            </a:pPr>
            <a:r>
              <a:rPr lang="es-AR" sz="3200" dirty="0">
                <a:solidFill>
                  <a:srgbClr val="FFFF00"/>
                </a:solidFill>
                <a:latin typeface="Arial" charset="0"/>
                <a:ea typeface="Arial" charset="0"/>
                <a:cs typeface="Arial" charset="0"/>
                <a:sym typeface="Cabin"/>
              </a:rPr>
              <a:t>El lado derecho es una expresión. </a:t>
            </a:r>
            <a:r>
              <a:rPr lang="es-AR" sz="3200" dirty="0">
                <a:solidFill>
                  <a:srgbClr val="FF9900"/>
                </a:solidFill>
                <a:latin typeface="Arial" charset="0"/>
                <a:ea typeface="Arial" charset="0"/>
                <a:cs typeface="Arial" charset="0"/>
                <a:sym typeface="Cabin"/>
              </a:rPr>
              <a:t>Una vez evaluada la expresión,</a:t>
            </a:r>
            <a:r>
              <a:rPr lang="es-AR" sz="3200" dirty="0">
                <a:solidFill>
                  <a:schemeClr val="lt1"/>
                </a:solidFill>
                <a:latin typeface="Arial" charset="0"/>
                <a:ea typeface="Arial" charset="0"/>
                <a:cs typeface="Arial" charset="0"/>
                <a:sym typeface="Cabin"/>
              </a:rPr>
              <a:t> </a:t>
            </a:r>
            <a:r>
              <a:rPr lang="es-AR" sz="3200" dirty="0">
                <a:solidFill>
                  <a:srgbClr val="00FF00"/>
                </a:solidFill>
                <a:latin typeface="Arial" charset="0"/>
                <a:ea typeface="Arial" charset="0"/>
                <a:cs typeface="Arial" charset="0"/>
                <a:sym typeface="Cabin"/>
              </a:rPr>
              <a:t>el resultado se coloca en (se asigna a) la variable que está a la izquierda (es decir, x).</a:t>
            </a:r>
          </a:p>
        </p:txBody>
      </p:sp>
      <p:sp>
        <p:nvSpPr>
          <p:cNvPr id="21" name="Shape 346"/>
          <p:cNvSpPr txBox="1"/>
          <p:nvPr/>
        </p:nvSpPr>
        <p:spPr>
          <a:xfrm>
            <a:off x="581025" y="1074144"/>
            <a:ext cx="7504111" cy="2159000"/>
          </a:xfrm>
          <a:prstGeom prst="rect">
            <a:avLst/>
          </a:prstGeom>
          <a:noFill/>
          <a:ln>
            <a:noFill/>
          </a:ln>
        </p:spPr>
        <p:txBody>
          <a:bodyPr lIns="0" tIns="0" rIns="0" bIns="0" anchor="ctr" anchorCtr="0">
            <a:noAutofit/>
          </a:bodyPr>
          <a:lstStyle/>
          <a:p>
            <a:pPr lvl="0">
              <a:buClr>
                <a:srgbClr val="00FF00"/>
              </a:buClr>
              <a:buSzPct val="25000"/>
            </a:pPr>
            <a:r>
              <a:rPr lang="es-AR" sz="3200" dirty="0">
                <a:solidFill>
                  <a:srgbClr val="00FF00"/>
                </a:solidFill>
                <a:latin typeface="Arial" charset="0"/>
                <a:ea typeface="Arial" charset="0"/>
                <a:cs typeface="Arial" charset="0"/>
                <a:sym typeface="Cabin"/>
              </a:rPr>
              <a:t>Una</a:t>
            </a:r>
            <a:r>
              <a:rPr lang="es-AR" sz="3200" u="none" strike="noStrike" cap="none" dirty="0">
                <a:solidFill>
                  <a:srgbClr val="00FF00"/>
                </a:solidFill>
                <a:latin typeface="Arial" charset="0"/>
                <a:ea typeface="Arial" charset="0"/>
                <a:cs typeface="Arial" charset="0"/>
                <a:sym typeface="Cabin"/>
              </a:rPr>
              <a:t> variable </a:t>
            </a:r>
            <a:r>
              <a:rPr lang="es-AR" sz="3200" dirty="0">
                <a:solidFill>
                  <a:srgbClr val="00FF00"/>
                </a:solidFill>
                <a:latin typeface="Arial" charset="0"/>
                <a:ea typeface="Arial" charset="0"/>
                <a:cs typeface="Arial" charset="0"/>
                <a:sym typeface="Cabin"/>
              </a:rPr>
              <a:t>es un lugar de la memoria que se utiliza para para </a:t>
            </a:r>
            <a:r>
              <a:rPr lang="es-AR" sz="3200" u="none" strike="noStrike" cap="none" dirty="0">
                <a:solidFill>
                  <a:srgbClr val="00FF00"/>
                </a:solidFill>
                <a:latin typeface="Arial" charset="0"/>
                <a:ea typeface="Arial" charset="0"/>
                <a:cs typeface="Arial" charset="0"/>
                <a:sym typeface="Cabin"/>
              </a:rPr>
              <a:t>almacenar un valor. El valor almacenado en una variable puede actualizarse reemplazando el valor anterior (</a:t>
            </a:r>
            <a:r>
              <a:rPr lang="es-AR" sz="3200" u="none" strike="noStrike" cap="none" dirty="0">
                <a:solidFill>
                  <a:srgbClr val="FFFFFF"/>
                </a:solidFill>
                <a:latin typeface="Arial" charset="0"/>
                <a:ea typeface="Arial" charset="0"/>
                <a:cs typeface="Arial" charset="0"/>
                <a:sym typeface="Cabin"/>
              </a:rPr>
              <a:t>0.6</a:t>
            </a:r>
            <a:r>
              <a:rPr lang="es-AR" sz="3200" u="none" strike="noStrike" cap="none" dirty="0">
                <a:solidFill>
                  <a:srgbClr val="00FF00"/>
                </a:solidFill>
                <a:latin typeface="Arial" charset="0"/>
                <a:ea typeface="Arial" charset="0"/>
                <a:cs typeface="Arial" charset="0"/>
                <a:sym typeface="Cabin"/>
              </a:rPr>
              <a:t>) </a:t>
            </a:r>
            <a:r>
              <a:rPr lang="es-AR" sz="3200" dirty="0">
                <a:solidFill>
                  <a:srgbClr val="00FF00"/>
                </a:solidFill>
                <a:latin typeface="Arial" charset="0"/>
                <a:ea typeface="Arial" charset="0"/>
                <a:cs typeface="Arial" charset="0"/>
                <a:sym typeface="Cabin"/>
              </a:rPr>
              <a:t>con uno nuevo</a:t>
            </a:r>
            <a:r>
              <a:rPr lang="es-AR" sz="3200" u="none" strike="noStrike" cap="none" dirty="0">
                <a:solidFill>
                  <a:srgbClr val="00FF00"/>
                </a:solidFill>
                <a:latin typeface="Arial" charset="0"/>
                <a:ea typeface="Arial" charset="0"/>
                <a:cs typeface="Arial" charset="0"/>
                <a:sym typeface="Cabin"/>
              </a:rPr>
              <a:t> (</a:t>
            </a:r>
            <a:r>
              <a:rPr lang="es-AR" sz="3200" u="none" strike="noStrike" cap="none" dirty="0">
                <a:solidFill>
                  <a:srgbClr val="FFFFFF"/>
                </a:solidFill>
                <a:latin typeface="Arial" charset="0"/>
                <a:ea typeface="Arial" charset="0"/>
                <a:cs typeface="Arial" charset="0"/>
                <a:sym typeface="Cabin"/>
              </a:rPr>
              <a:t>0.936</a:t>
            </a:r>
            <a:r>
              <a:rPr lang="es-AR"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52050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62647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56357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56357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89225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89225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7200" dirty="0">
                <a:solidFill>
                  <a:srgbClr val="FFFF00"/>
                </a:solidFill>
              </a:rPr>
              <a:t>Expresiones</a:t>
            </a:r>
          </a:p>
        </p:txBody>
      </p:sp>
    </p:spTree>
    <p:extLst>
      <p:ext uri="{BB962C8B-B14F-4D97-AF65-F5344CB8AC3E}">
        <p14:creationId xmlns:p14="http://schemas.microsoft.com/office/powerpoint/2010/main" val="42215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Expresiones Numéricas</a:t>
            </a:r>
          </a:p>
        </p:txBody>
      </p:sp>
      <p:sp>
        <p:nvSpPr>
          <p:cNvPr id="355" name="Shape 355"/>
          <p:cNvSpPr txBox="1">
            <a:spLocks noGrp="1"/>
          </p:cNvSpPr>
          <p:nvPr>
            <p:ph idx="1"/>
          </p:nvPr>
        </p:nvSpPr>
        <p:spPr>
          <a:xfrm>
            <a:off x="612280" y="215031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Dada la falta de símbolos matem</a:t>
            </a:r>
            <a:r>
              <a:rPr lang="es-AR" sz="3600" b="0" dirty="0">
                <a:solidFill>
                  <a:schemeClr val="lt1"/>
                </a:solidFill>
                <a:latin typeface="Arial" charset="0"/>
                <a:ea typeface="Arial" charset="0"/>
                <a:cs typeface="Arial" charset="0"/>
                <a:sym typeface="Cabin"/>
              </a:rPr>
              <a:t>áticos en los teclados de la computadora, utilizamos el “lenguaje de la computadora” para expresar las operaciones matemáticas clásicas</a:t>
            </a:r>
            <a:endParaRPr lang="es-AR"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El asterisco es la multiplicación</a:t>
            </a:r>
          </a:p>
          <a:p>
            <a:pPr marL="749300" marR="0" lvl="0" indent="-371094" algn="l" rtl="0">
              <a:lnSpc>
                <a:spcPct val="10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La potenciación</a:t>
            </a:r>
            <a:r>
              <a:rPr lang="es-AR" sz="3600" b="0" u="none" strike="noStrike" cap="none" dirty="0">
                <a:solidFill>
                  <a:schemeClr val="lt1"/>
                </a:solidFill>
                <a:latin typeface="Arial" charset="0"/>
                <a:ea typeface="Arial" charset="0"/>
                <a:cs typeface="Arial" charset="0"/>
                <a:sym typeface="Cabin"/>
              </a:rPr>
              <a:t> (elevar a la potencia) tiene un aspecto diferente que en matemáticas</a:t>
            </a:r>
          </a:p>
        </p:txBody>
      </p:sp>
      <p:graphicFrame>
        <p:nvGraphicFramePr>
          <p:cNvPr id="356" name="Shape 356"/>
          <p:cNvGraphicFramePr/>
          <p:nvPr/>
        </p:nvGraphicFramePr>
        <p:xfrm>
          <a:off x="10137280" y="2305885"/>
          <a:ext cx="5025250"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2626675">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s-AR" sz="3200" b="0" i="0" u="none" noProof="0" dirty="0">
                          <a:solidFill>
                            <a:srgbClr val="00FFFF"/>
                          </a:solidFill>
                          <a:latin typeface="Arial" charset="0"/>
                          <a:ea typeface="Arial" charset="0"/>
                          <a:cs typeface="Arial" charset="0"/>
                          <a:sym typeface="Cabin"/>
                        </a:rPr>
                        <a:t>Operador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3200" b="0" i="0" u="none" noProof="0" dirty="0">
                          <a:solidFill>
                            <a:schemeClr val="lt1"/>
                          </a:solidFill>
                          <a:latin typeface="Arial" charset="0"/>
                          <a:ea typeface="Arial" charset="0"/>
                          <a:cs typeface="Arial" charset="0"/>
                          <a:sym typeface="Cabin"/>
                        </a:rPr>
                        <a:t>Operación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Suma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Resta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Multiplicación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División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Potencia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Resto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816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250965" y="240030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00FF00"/>
                </a:solidFill>
                <a:latin typeface="Courier New"/>
                <a:ea typeface="Courier New"/>
                <a:cs typeface="Courier New"/>
                <a:sym typeface="Courier New"/>
              </a:rPr>
              <a:t>xx</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yy</a:t>
            </a:r>
            <a:r>
              <a:rPr lang="en-US" sz="3000" b="1" i="0" u="none" strike="noStrike" cap="none" dirty="0">
                <a:solidFill>
                  <a:schemeClr val="lt1"/>
                </a:solidFill>
                <a:latin typeface="Courier New"/>
                <a:ea typeface="Courier New"/>
                <a:cs typeface="Courier New"/>
                <a:sym typeface="Courier New"/>
              </a:rPr>
              <a:t> = 440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12</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00FF00"/>
                </a:solidFill>
                <a:latin typeface="Courier New"/>
                <a:ea typeface="Courier New"/>
                <a:cs typeface="Courier New"/>
                <a:sym typeface="Courier New"/>
              </a:rPr>
              <a:t>yy</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zz</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yy</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1000</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00FA00"/>
                </a:solidFill>
                <a:latin typeface="Courier New"/>
                <a:ea typeface="Courier New"/>
                <a:cs typeface="Courier New"/>
                <a:sym typeface="Courier New"/>
              </a:rPr>
              <a:t>zz</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5.28</a:t>
            </a:r>
          </a:p>
        </p:txBody>
      </p:sp>
      <p:sp>
        <p:nvSpPr>
          <p:cNvPr id="362" name="Shape 362"/>
          <p:cNvSpPr txBox="1"/>
          <p:nvPr/>
        </p:nvSpPr>
        <p:spPr>
          <a:xfrm>
            <a:off x="6597665"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00FF00"/>
                </a:solidFill>
                <a:latin typeface="Courier New"/>
                <a:ea typeface="Courier New"/>
                <a:cs typeface="Courier New"/>
                <a:sym typeface="Courier New"/>
              </a:rPr>
              <a:t> jj</a:t>
            </a:r>
            <a:r>
              <a:rPr lang="en-US" sz="3000" b="1" i="0" u="none" strike="noStrike" cap="none" dirty="0">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kk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jj</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5</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00FF00"/>
                </a:solidFill>
                <a:latin typeface="Courier New"/>
                <a:ea typeface="Courier New"/>
                <a:cs typeface="Courier New"/>
                <a:sym typeface="Courier New"/>
              </a:rPr>
              <a:t>kk</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C000"/>
                </a:solidFill>
                <a:latin typeface="Courier New"/>
                <a:ea typeface="Courier New"/>
                <a:cs typeface="Courier New"/>
                <a:sym typeface="Courier New"/>
              </a:rPr>
              <a:t>3</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4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3</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307640" y="2965450"/>
          <a:ext cx="3752000" cy="4556125"/>
        </p:xfrm>
        <a:graphic>
          <a:graphicData uri="http://schemas.openxmlformats.org/drawingml/2006/table">
            <a:tbl>
              <a:tblPr>
                <a:noFill/>
                <a:tableStyleId>{54014B03-8F40-49A2-A0EB-D18ED94CC971}</a:tableStyleId>
              </a:tblPr>
              <a:tblGrid>
                <a:gridCol w="1876000">
                  <a:extLst>
                    <a:ext uri="{9D8B030D-6E8A-4147-A177-3AD203B41FA5}">
                      <a16:colId xmlns:a16="http://schemas.microsoft.com/office/drawing/2014/main" val="20000"/>
                    </a:ext>
                  </a:extLst>
                </a:gridCol>
                <a:gridCol w="1876000">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s-AR" sz="2400" b="0" i="0" u="none" noProof="0" dirty="0">
                          <a:solidFill>
                            <a:srgbClr val="00FFFF"/>
                          </a:solidFill>
                          <a:latin typeface="Arial" charset="0"/>
                          <a:ea typeface="Arial" charset="0"/>
                          <a:cs typeface="Arial" charset="0"/>
                          <a:sym typeface="Cabin"/>
                        </a:rPr>
                        <a:t>Operador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2400" b="0" i="0" u="none" noProof="0" dirty="0">
                          <a:solidFill>
                            <a:schemeClr val="lt1"/>
                          </a:solidFill>
                          <a:latin typeface="Arial" charset="0"/>
                          <a:ea typeface="Arial" charset="0"/>
                          <a:cs typeface="Arial" charset="0"/>
                          <a:sym typeface="Cabin"/>
                        </a:rPr>
                        <a:t>Operación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Suma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Resta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Multiplicación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División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Potencia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a:solidFill>
                            <a:schemeClr val="lt1"/>
                          </a:solidFill>
                          <a:latin typeface="Arial" charset="0"/>
                          <a:ea typeface="Arial" charset="0"/>
                          <a:cs typeface="Arial" charset="0"/>
                          <a:sym typeface="Cabin"/>
                        </a:rPr>
                        <a:t>Resto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p:nvPr/>
        </p:nvCxnSpPr>
        <p:spPr>
          <a:xfrm>
            <a:off x="7956565" y="62103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7956565" y="62103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331090" y="62738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96265" y="62738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23</a:t>
            </a:r>
          </a:p>
        </p:txBody>
      </p:sp>
      <p:sp>
        <p:nvSpPr>
          <p:cNvPr id="368" name="Shape 368"/>
          <p:cNvSpPr txBox="1"/>
          <p:nvPr/>
        </p:nvSpPr>
        <p:spPr>
          <a:xfrm>
            <a:off x="8340740" y="56054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 R 3</a:t>
            </a:r>
          </a:p>
        </p:txBody>
      </p:sp>
      <p:sp>
        <p:nvSpPr>
          <p:cNvPr id="369" name="Shape 369"/>
          <p:cNvSpPr txBox="1"/>
          <p:nvPr/>
        </p:nvSpPr>
        <p:spPr>
          <a:xfrm>
            <a:off x="8096265" y="67310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p:nvPr/>
        </p:nvCxnSpPr>
        <p:spPr>
          <a:xfrm>
            <a:off x="8020065" y="74406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324865" y="75057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xfrm>
            <a:off x="812800" y="99732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Expresiones Numéricas</a:t>
            </a:r>
          </a:p>
        </p:txBody>
      </p:sp>
    </p:spTree>
    <p:extLst>
      <p:ext uri="{BB962C8B-B14F-4D97-AF65-F5344CB8AC3E}">
        <p14:creationId xmlns:p14="http://schemas.microsoft.com/office/powerpoint/2010/main" val="128281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7600" u="none" strike="noStrike" cap="none" dirty="0">
                <a:solidFill>
                  <a:srgbClr val="FFFF00"/>
                </a:solidFill>
                <a:latin typeface="Arial" charset="0"/>
                <a:ea typeface="Arial" charset="0"/>
                <a:cs typeface="Arial" charset="0"/>
                <a:sym typeface="Cabin"/>
              </a:rPr>
              <a:t>Orden de Evaluación</a:t>
            </a:r>
          </a:p>
        </p:txBody>
      </p:sp>
      <p:sp>
        <p:nvSpPr>
          <p:cNvPr id="378" name="Shape 378"/>
          <p:cNvSpPr txBox="1">
            <a:spLocks noGrp="1"/>
          </p:cNvSpPr>
          <p:nvPr>
            <p:ph idx="1"/>
          </p:nvPr>
        </p:nvSpPr>
        <p:spPr>
          <a:xfrm>
            <a:off x="812800" y="205005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Cuando introducimos una cadena de operadores,                                         Python debe saber cuál tiene que hacer primero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Esto recibe </a:t>
            </a:r>
            <a:r>
              <a:rPr lang="es-AR" sz="3600" b="0" dirty="0">
                <a:solidFill>
                  <a:schemeClr val="lt1"/>
                </a:solidFill>
                <a:latin typeface="Arial" charset="0"/>
                <a:ea typeface="Arial" charset="0"/>
                <a:cs typeface="Arial" charset="0"/>
                <a:sym typeface="Cabin"/>
              </a:rPr>
              <a:t>el nombre de </a:t>
            </a:r>
            <a:r>
              <a:rPr lang="es-AR" sz="3600" b="0" i="0" u="none" strike="noStrike" cap="none" dirty="0">
                <a:solidFill>
                  <a:schemeClr val="lt1"/>
                </a:solidFill>
                <a:latin typeface="Arial"/>
                <a:ea typeface="Arial"/>
                <a:cs typeface="Arial"/>
                <a:sym typeface="Arial"/>
              </a:rPr>
              <a:t>“</a:t>
            </a:r>
            <a:r>
              <a:rPr lang="es-AR" sz="3600" b="0" u="none" strike="noStrike" cap="none" dirty="0">
                <a:solidFill>
                  <a:srgbClr val="00FFFF"/>
                </a:solidFill>
                <a:latin typeface="Arial" charset="0"/>
                <a:ea typeface="Arial" charset="0"/>
                <a:cs typeface="Arial" charset="0"/>
                <a:sym typeface="Cabin"/>
              </a:rPr>
              <a:t>precedencia del operador</a:t>
            </a:r>
            <a:r>
              <a:rPr lang="es-AR"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Ahora, ¿qué operador “tiene precedencia” sobre los otros?</a:t>
            </a:r>
          </a:p>
        </p:txBody>
      </p:sp>
      <p:sp>
        <p:nvSpPr>
          <p:cNvPr id="379" name="Shape 379"/>
          <p:cNvSpPr txBox="1"/>
          <p:nvPr/>
        </p:nvSpPr>
        <p:spPr>
          <a:xfrm>
            <a:off x="3756025" y="6548995"/>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b="1" u="none" strike="noStrike" cap="none" dirty="0">
                <a:solidFill>
                  <a:srgbClr val="00FF00"/>
                </a:solidFill>
                <a:latin typeface="Courier" charset="0"/>
                <a:ea typeface="Courier" charset="0"/>
                <a:cs typeface="Courier" charset="0"/>
                <a:sym typeface="Cabin"/>
              </a:rPr>
              <a:t>x</a:t>
            </a:r>
            <a:r>
              <a:rPr lang="en-US" sz="4400" b="1" u="none" strike="noStrike" cap="none" dirty="0">
                <a:solidFill>
                  <a:schemeClr val="lt1"/>
                </a:solidFill>
                <a:latin typeface="Courier" charset="0"/>
                <a:ea typeface="Courier" charset="0"/>
                <a:cs typeface="Courier" charset="0"/>
                <a:sym typeface="Cabin"/>
              </a:rPr>
              <a:t> = 1</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 2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3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4</a:t>
            </a:r>
            <a:r>
              <a:rPr lang="en-US" sz="4400" b="1" u="none" strike="noStrike" cap="none" dirty="0">
                <a:solidFill>
                  <a:srgbClr val="00FFFF"/>
                </a:solidFill>
                <a:latin typeface="Courier" charset="0"/>
                <a:ea typeface="Courier" charset="0"/>
                <a:cs typeface="Courier" charset="0"/>
                <a:sym typeface="Cabin"/>
              </a:rPr>
              <a:t> / </a:t>
            </a:r>
            <a:r>
              <a:rPr lang="en-US" sz="4400" b="1" u="none" strike="noStrike" cap="none" dirty="0">
                <a:solidFill>
                  <a:schemeClr val="lt1"/>
                </a:solidFill>
                <a:latin typeface="Courier" charset="0"/>
                <a:ea typeface="Courier" charset="0"/>
                <a:cs typeface="Courier" charset="0"/>
                <a:sym typeface="Cabin"/>
              </a:rPr>
              <a:t>5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6</a:t>
            </a:r>
          </a:p>
        </p:txBody>
      </p:sp>
    </p:spTree>
    <p:extLst>
      <p:ext uri="{BB962C8B-B14F-4D97-AF65-F5344CB8AC3E}">
        <p14:creationId xmlns:p14="http://schemas.microsoft.com/office/powerpoint/2010/main" val="169778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Reglas de Precedencia del Operador</a:t>
            </a:r>
          </a:p>
        </p:txBody>
      </p:sp>
      <p:sp>
        <p:nvSpPr>
          <p:cNvPr id="385" name="Shape 385"/>
          <p:cNvSpPr txBox="1">
            <a:spLocks noGrp="1"/>
          </p:cNvSpPr>
          <p:nvPr>
            <p:ph idx="1"/>
          </p:nvPr>
        </p:nvSpPr>
        <p:spPr>
          <a:xfrm>
            <a:off x="796090" y="2230505"/>
            <a:ext cx="14630400" cy="590206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200" b="0" u="none" strike="noStrike" cap="none" dirty="0">
                <a:solidFill>
                  <a:schemeClr val="lt1"/>
                </a:solidFill>
                <a:latin typeface="Arial" charset="0"/>
                <a:ea typeface="Arial" charset="0"/>
                <a:cs typeface="Arial" charset="0"/>
                <a:sym typeface="Cabin"/>
              </a:rPr>
              <a:t>De la regla de precedencia más alta a la regla de precedencia más baja: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Siempre se respetan los paréntesis</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Potenciación (elevar a la potencia)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Multiplicación, división, resto</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Suma y resta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Izquierda a derecha</a:t>
            </a:r>
          </a:p>
        </p:txBody>
      </p:sp>
      <p:grpSp>
        <p:nvGrpSpPr>
          <p:cNvPr id="386" name="Shape 386"/>
          <p:cNvGrpSpPr/>
          <p:nvPr/>
        </p:nvGrpSpPr>
        <p:grpSpPr>
          <a:xfrm>
            <a:off x="11509514" y="3289795"/>
            <a:ext cx="3891764" cy="3020428"/>
            <a:chOff x="0" y="-210126"/>
            <a:chExt cx="2522536" cy="3020428"/>
          </a:xfrm>
        </p:grpSpPr>
        <p:sp>
          <p:nvSpPr>
            <p:cNvPr id="387" name="Shape 387"/>
            <p:cNvSpPr txBox="1"/>
            <p:nvPr/>
          </p:nvSpPr>
          <p:spPr>
            <a:xfrm>
              <a:off x="0" y="-210126"/>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600" u="none" strike="noStrike" cap="none" dirty="0">
                  <a:solidFill>
                    <a:srgbClr val="FFFF00"/>
                  </a:solidFill>
                  <a:latin typeface="Arial" charset="0"/>
                  <a:ea typeface="Arial" charset="0"/>
                  <a:cs typeface="Arial" charset="0"/>
                  <a:sym typeface="Cabin"/>
                </a:rPr>
                <a:t>Izquierda a derecha</a:t>
              </a: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94445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800" u="none" strike="noStrike" cap="none" dirty="0">
                <a:solidFill>
                  <a:srgbClr val="FFFF00"/>
                </a:solidFill>
                <a:latin typeface="Arial" charset="0"/>
                <a:ea typeface="Arial" charset="0"/>
                <a:cs typeface="Arial" charset="0"/>
                <a:sym typeface="Cabin"/>
              </a:rPr>
              <a:t>Constantes</a:t>
            </a:r>
          </a:p>
        </p:txBody>
      </p:sp>
      <p:sp>
        <p:nvSpPr>
          <p:cNvPr id="251" name="Shape 251"/>
          <p:cNvSpPr txBox="1">
            <a:spLocks noGrp="1"/>
          </p:cNvSpPr>
          <p:nvPr>
            <p:ph idx="1"/>
          </p:nvPr>
        </p:nvSpPr>
        <p:spPr>
          <a:xfrm>
            <a:off x="556983" y="1539892"/>
            <a:ext cx="14630400" cy="5902068"/>
          </a:xfrm>
          <a:prstGeom prst="rect">
            <a:avLst/>
          </a:prstGeom>
          <a:noFill/>
          <a:ln>
            <a:noFill/>
          </a:ln>
        </p:spPr>
        <p:txBody>
          <a:bodyPr lIns="50800" tIns="50800" rIns="50800" bIns="50800" anchor="ctr" anchorCtr="0">
            <a:noAutofit/>
          </a:bodyPr>
          <a:lstStyle/>
          <a:p>
            <a:pPr marL="1104900" lvl="0" indent="-603377">
              <a:spcBef>
                <a:spcPts val="0"/>
              </a:spcBef>
              <a:buClr>
                <a:srgbClr val="FF9900"/>
              </a:buClr>
              <a:buSzPct val="100000"/>
              <a:buFont typeface="Cabin"/>
              <a:buChar char="•"/>
            </a:pPr>
            <a:r>
              <a:rPr lang="es-AR" sz="3600" b="0" dirty="0">
                <a:solidFill>
                  <a:srgbClr val="FFFFFF"/>
                </a:solidFill>
                <a:latin typeface="Arial" charset="0"/>
                <a:ea typeface="Arial" charset="0"/>
                <a:cs typeface="Arial" charset="0"/>
                <a:sym typeface="Cabin"/>
              </a:rPr>
              <a:t>Los </a:t>
            </a:r>
            <a:r>
              <a:rPr lang="es-AR" sz="3600" b="0" u="none" strike="noStrike" cap="none" dirty="0">
                <a:solidFill>
                  <a:srgbClr val="FF9900"/>
                </a:solidFill>
                <a:latin typeface="Arial" charset="0"/>
                <a:ea typeface="Arial" charset="0"/>
                <a:cs typeface="Arial" charset="0"/>
                <a:sym typeface="Cabin"/>
              </a:rPr>
              <a:t>valores fijos </a:t>
            </a:r>
            <a:r>
              <a:rPr lang="es-AR" sz="3600" b="0" u="none" strike="noStrike" cap="none" dirty="0">
                <a:solidFill>
                  <a:srgbClr val="FFFFFF"/>
                </a:solidFill>
                <a:latin typeface="Arial" charset="0"/>
                <a:ea typeface="Arial" charset="0"/>
                <a:cs typeface="Arial" charset="0"/>
                <a:sym typeface="Cabin"/>
              </a:rPr>
              <a:t>como los números, letras y </a:t>
            </a:r>
            <a:r>
              <a:rPr lang="es-AR" sz="3600" b="0" dirty="0">
                <a:solidFill>
                  <a:srgbClr val="FFFFFF"/>
                </a:solidFill>
                <a:latin typeface="Arial" charset="0"/>
                <a:ea typeface="Arial" charset="0"/>
                <a:cs typeface="Arial" charset="0"/>
                <a:sym typeface="Cabin"/>
              </a:rPr>
              <a:t>cadenas </a:t>
            </a:r>
            <a:r>
              <a:rPr lang="es-AR" sz="3600" b="0" u="none" strike="noStrike" cap="none" dirty="0">
                <a:solidFill>
                  <a:srgbClr val="FFFFFF"/>
                </a:solidFill>
                <a:latin typeface="Arial" charset="0"/>
                <a:ea typeface="Arial" charset="0"/>
                <a:cs typeface="Arial" charset="0"/>
                <a:sym typeface="Cabin"/>
              </a:rPr>
              <a:t>reciben el nombre de </a:t>
            </a:r>
            <a:r>
              <a:rPr lang="es-AR" sz="3600" b="0" i="0" u="none" strike="noStrike" cap="none" dirty="0">
                <a:solidFill>
                  <a:srgbClr val="FF9900"/>
                </a:solidFill>
                <a:latin typeface="Arial"/>
                <a:ea typeface="Arial"/>
                <a:cs typeface="Arial"/>
                <a:sym typeface="Arial"/>
              </a:rPr>
              <a:t>“</a:t>
            </a:r>
            <a:r>
              <a:rPr lang="es-AR" sz="3600" b="0" u="none" strike="noStrike" cap="none" dirty="0">
                <a:solidFill>
                  <a:srgbClr val="FF9900"/>
                </a:solidFill>
                <a:latin typeface="Arial" charset="0"/>
                <a:ea typeface="Arial" charset="0"/>
                <a:cs typeface="Arial" charset="0"/>
                <a:sym typeface="Cabin"/>
              </a:rPr>
              <a:t>constantes</a:t>
            </a:r>
            <a:r>
              <a:rPr lang="es-AR" sz="3600" b="0" i="0" u="none" strike="noStrike" cap="none" dirty="0">
                <a:solidFill>
                  <a:srgbClr val="FF9900"/>
                </a:solidFill>
                <a:latin typeface="Arial"/>
                <a:ea typeface="Arial"/>
                <a:cs typeface="Arial"/>
                <a:sym typeface="Arial"/>
              </a:rPr>
              <a:t>”</a:t>
            </a:r>
            <a:r>
              <a:rPr lang="es-AR" sz="3600" b="0" u="none" strike="noStrike" cap="none" dirty="0">
                <a:solidFill>
                  <a:srgbClr val="FF9900"/>
                </a:solidFill>
                <a:latin typeface="Arial" charset="0"/>
                <a:ea typeface="Arial" charset="0"/>
                <a:cs typeface="Arial" charset="0"/>
                <a:sym typeface="Cabin"/>
              </a:rPr>
              <a:t> </a:t>
            </a:r>
            <a:r>
              <a:rPr lang="es-AR" sz="3600" b="0" u="none" strike="noStrike" cap="none" dirty="0">
                <a:solidFill>
                  <a:srgbClr val="FFFFFF"/>
                </a:solidFill>
                <a:latin typeface="Arial" charset="0"/>
                <a:ea typeface="Arial" charset="0"/>
                <a:cs typeface="Arial" charset="0"/>
                <a:sym typeface="Cabin"/>
              </a:rPr>
              <a:t>porque su valor no cambia</a:t>
            </a:r>
          </a:p>
          <a:p>
            <a:pPr marL="1104900" lvl="0" indent="-603377">
              <a:spcBef>
                <a:spcPts val="230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Las </a:t>
            </a:r>
            <a:r>
              <a:rPr lang="es-AR" sz="3600" b="0" dirty="0">
                <a:solidFill>
                  <a:srgbClr val="FF9900"/>
                </a:solidFill>
                <a:latin typeface="Arial" charset="0"/>
                <a:ea typeface="Arial" charset="0"/>
                <a:cs typeface="Arial" charset="0"/>
                <a:sym typeface="Cabin"/>
              </a:rPr>
              <a:t>constantes </a:t>
            </a:r>
            <a:r>
              <a:rPr lang="es-AR" sz="3600" b="0" dirty="0">
                <a:solidFill>
                  <a:schemeClr val="lt1"/>
                </a:solidFill>
                <a:latin typeface="Arial" charset="0"/>
                <a:ea typeface="Arial" charset="0"/>
                <a:cs typeface="Arial" charset="0"/>
                <a:sym typeface="Cabin"/>
              </a:rPr>
              <a:t>n</a:t>
            </a:r>
            <a:r>
              <a:rPr lang="es-AR" sz="3600" b="0" u="none" strike="noStrike" cap="none" dirty="0">
                <a:solidFill>
                  <a:schemeClr val="lt1"/>
                </a:solidFill>
                <a:latin typeface="Arial" charset="0"/>
                <a:ea typeface="Arial" charset="0"/>
                <a:cs typeface="Arial" charset="0"/>
                <a:sym typeface="Cabin"/>
              </a:rPr>
              <a:t>uméricas son las que usted espera</a:t>
            </a:r>
          </a:p>
          <a:p>
            <a:pPr marL="1104900" lvl="0" indent="-603377">
              <a:spcBef>
                <a:spcPts val="230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Las </a:t>
            </a:r>
            <a:r>
              <a:rPr lang="es-AR" sz="3600" b="0" dirty="0">
                <a:solidFill>
                  <a:srgbClr val="FF9900"/>
                </a:solidFill>
                <a:latin typeface="Arial" charset="0"/>
                <a:ea typeface="Arial" charset="0"/>
                <a:cs typeface="Arial" charset="0"/>
                <a:sym typeface="Cabin"/>
              </a:rPr>
              <a:t>constantes </a:t>
            </a:r>
            <a:r>
              <a:rPr lang="es-AR" sz="3600" b="0" u="none" strike="noStrike" cap="none" dirty="0">
                <a:solidFill>
                  <a:schemeClr val="lt1"/>
                </a:solidFill>
                <a:latin typeface="Arial" charset="0"/>
                <a:ea typeface="Arial" charset="0"/>
                <a:cs typeface="Arial" charset="0"/>
                <a:sym typeface="Cabin"/>
              </a:rPr>
              <a:t>de la cadena son comillas simples (') o dobles (")</a:t>
            </a:r>
            <a:br>
              <a:rPr lang="es-AR" sz="3600" b="0" u="none" strike="noStrike" cap="none" dirty="0">
                <a:solidFill>
                  <a:schemeClr val="lt1"/>
                </a:solidFill>
                <a:latin typeface="Arial" charset="0"/>
                <a:ea typeface="Arial" charset="0"/>
                <a:cs typeface="Arial" charset="0"/>
                <a:sym typeface="Cabin"/>
              </a:rPr>
            </a:br>
            <a:endParaRPr lang="es-AR" sz="3600" b="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269537" y="5805168"/>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FF9900"/>
                </a:solidFill>
                <a:latin typeface="Courier New"/>
                <a:ea typeface="Courier New"/>
                <a:cs typeface="Courier New"/>
                <a:sym typeface="Courier New"/>
              </a:rPr>
              <a:t>123</a:t>
            </a:r>
            <a:r>
              <a:rPr lang="en-U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123</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rgbClr val="FF9900"/>
                </a:solidFill>
                <a:latin typeface="Courier New"/>
                <a:ea typeface="Courier New"/>
                <a:cs typeface="Courier New"/>
                <a:sym typeface="Courier New"/>
              </a:rPr>
              <a:t>98.6</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98.6</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FF00"/>
                </a:solidFill>
                <a:latin typeface="Courier New"/>
                <a:ea typeface="Courier New"/>
                <a:cs typeface="Courier New"/>
                <a:sym typeface="Courier New"/>
              </a:rPr>
              <a:t> print(</a:t>
            </a:r>
            <a:r>
              <a:rPr lang="en-US" sz="3000" b="1" i="0" u="none" strike="noStrike" cap="none" dirty="0">
                <a:solidFill>
                  <a:srgbClr val="FF9900"/>
                </a:solidFill>
                <a:latin typeface="Courier New"/>
                <a:ea typeface="Courier New"/>
                <a:cs typeface="Courier New"/>
                <a:sym typeface="Courier New"/>
              </a:rPr>
              <a:t>'Hola mundo'</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Hola mundo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112428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67368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81990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13418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48170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77248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93427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706788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44242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44335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FFFF00"/>
                </a:solidFill>
                <a:latin typeface="Courier New"/>
                <a:ea typeface="Courier New"/>
                <a:cs typeface="Courier New"/>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p>
        </p:txBody>
      </p:sp>
      <p:grpSp>
        <p:nvGrpSpPr>
          <p:cNvPr id="18" name="Shape 386"/>
          <p:cNvGrpSpPr/>
          <p:nvPr/>
        </p:nvGrpSpPr>
        <p:grpSpPr>
          <a:xfrm>
            <a:off x="3242938" y="4584276"/>
            <a:ext cx="3338701" cy="3020428"/>
            <a:chOff x="0" y="-349272"/>
            <a:chExt cx="2522536" cy="3020428"/>
          </a:xfrm>
        </p:grpSpPr>
        <p:sp>
          <p:nvSpPr>
            <p:cNvPr id="19"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600" u="none" strike="noStrike" cap="none" dirty="0">
                  <a:solidFill>
                    <a:srgbClr val="FFFF00"/>
                  </a:solidFill>
                  <a:latin typeface="Arial" charset="0"/>
                  <a:ea typeface="Arial" charset="0"/>
                  <a:cs typeface="Arial" charset="0"/>
                  <a:sym typeface="Cabin"/>
                </a:rPr>
                <a:t>Izquierda a derecha</a:t>
              </a:r>
            </a:p>
          </p:txBody>
        </p:sp>
        <p:cxnSp>
          <p:nvCxnSpPr>
            <p:cNvPr id="20"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172457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617005"/>
            <a:ext cx="13846924"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Precedencia del Operador</a:t>
            </a:r>
          </a:p>
        </p:txBody>
      </p:sp>
      <p:sp>
        <p:nvSpPr>
          <p:cNvPr id="411" name="Shape 411"/>
          <p:cNvSpPr txBox="1">
            <a:spLocks noGrp="1"/>
          </p:cNvSpPr>
          <p:nvPr>
            <p:ph idx="1"/>
          </p:nvPr>
        </p:nvSpPr>
        <p:spPr>
          <a:xfrm>
            <a:off x="812800" y="2672047"/>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Recuerde las reglas de arriba hacia abajo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Cuando </a:t>
            </a:r>
            <a:r>
              <a:rPr lang="es-AR" sz="3600" b="0" dirty="0">
                <a:solidFill>
                  <a:schemeClr val="lt1"/>
                </a:solidFill>
                <a:latin typeface="Arial" charset="0"/>
                <a:ea typeface="Arial" charset="0"/>
                <a:cs typeface="Arial" charset="0"/>
                <a:sym typeface="Cabin"/>
              </a:rPr>
              <a:t>escribe un código,</a:t>
            </a:r>
            <a:r>
              <a:rPr lang="es-AR" sz="3600" b="0" u="none" strike="noStrike" cap="none" dirty="0">
                <a:solidFill>
                  <a:schemeClr val="lt1"/>
                </a:solidFill>
                <a:latin typeface="Arial" charset="0"/>
                <a:ea typeface="Arial" charset="0"/>
                <a:cs typeface="Arial" charset="0"/>
                <a:sym typeface="Cabin"/>
              </a:rPr>
              <a:t> utilice paréntesis</a:t>
            </a:r>
          </a:p>
          <a:p>
            <a:pPr marL="749300" marR="0" lvl="0" indent="-371094" algn="l" rtl="0">
              <a:lnSpc>
                <a:spcPct val="10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Cuando escribe un código,</a:t>
            </a:r>
            <a:r>
              <a:rPr lang="es-AR" sz="3600" b="0" u="none" strike="noStrike" cap="none" dirty="0">
                <a:solidFill>
                  <a:schemeClr val="lt1"/>
                </a:solidFill>
                <a:latin typeface="Arial" charset="0"/>
                <a:ea typeface="Arial" charset="0"/>
                <a:cs typeface="Arial" charset="0"/>
                <a:sym typeface="Cabin"/>
              </a:rPr>
              <a:t>  use las expresiones matemáticas más simples que le sea posible para que sean fáciles de entender</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Divida las series de operaciones matemáticas largas </a:t>
            </a:r>
            <a:r>
              <a:rPr lang="es-AR" sz="3600" b="0" dirty="0">
                <a:solidFill>
                  <a:schemeClr val="lt1"/>
                </a:solidFill>
                <a:latin typeface="Arial" charset="0"/>
                <a:ea typeface="Arial" charset="0"/>
                <a:cs typeface="Arial" charset="0"/>
                <a:sym typeface="Cabin"/>
              </a:rPr>
              <a:t>para que sean más claras</a:t>
            </a:r>
            <a:endParaRPr lang="es-AR" sz="3600" b="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1767343" y="2123271"/>
            <a:ext cx="3249613" cy="2324099"/>
            <a:chOff x="0" y="0"/>
            <a:chExt cx="2541585"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100" u="none" strike="noStrike" cap="none" dirty="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100" u="none" strike="noStrike" cap="none" dirty="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100" u="none" strike="noStrike" cap="none" dirty="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100" u="none" strike="noStrike" cap="none" dirty="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100" u="none" strike="noStrike" cap="none" dirty="0">
                  <a:solidFill>
                    <a:srgbClr val="FFFF00"/>
                  </a:solidFill>
                  <a:latin typeface="Arial" charset="0"/>
                  <a:ea typeface="Arial" charset="0"/>
                  <a:cs typeface="Arial" charset="0"/>
                  <a:sym typeface="Cabin"/>
                </a:rPr>
                <a:t>Izquierda a derecha</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235788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a:solidFill>
                  <a:srgbClr val="FFFF00"/>
                </a:solidFill>
                <a:latin typeface="Arial" charset="0"/>
                <a:ea typeface="Arial" charset="0"/>
                <a:cs typeface="Arial" charset="0"/>
                <a:sym typeface="Cabin"/>
              </a:rPr>
              <a:t>¿Qué Significa </a:t>
            </a:r>
            <a:r>
              <a:rPr lang="en-US" sz="7600" b="0" i="0" u="none" strike="noStrike" cap="none" dirty="0">
                <a:solidFill>
                  <a:srgbClr val="FFFF00"/>
                </a:solidFill>
                <a:latin typeface="Arial"/>
                <a:ea typeface="Arial"/>
                <a:cs typeface="Arial"/>
                <a:sym typeface="Arial"/>
              </a:rPr>
              <a:t>“</a:t>
            </a:r>
            <a:r>
              <a:rPr lang="en-US" sz="7600" dirty="0">
                <a:solidFill>
                  <a:srgbClr val="FFFF00"/>
                </a:solidFill>
                <a:latin typeface="Arial"/>
                <a:ea typeface="Arial"/>
                <a:cs typeface="Arial"/>
                <a:sym typeface="Arial"/>
              </a:rPr>
              <a:t>Type</a:t>
            </a:r>
            <a:r>
              <a:rPr lang="en-US" sz="7600" b="0" i="0" u="none" strike="noStrike" cap="none" dirty="0">
                <a:solidFill>
                  <a:srgbClr val="FFFF00"/>
                </a:solidFill>
                <a:latin typeface="Arial"/>
                <a:ea typeface="Arial"/>
                <a:cs typeface="Arial"/>
                <a:sym typeface="Arial"/>
              </a:rPr>
              <a:t>” </a:t>
            </a:r>
            <a:r>
              <a:rPr lang="en-US" sz="7600" i="0" u="none" strike="noStrike" cap="none" dirty="0">
                <a:solidFill>
                  <a:srgbClr val="FFFF00"/>
                </a:solidFill>
                <a:latin typeface="Arial"/>
                <a:ea typeface="Arial"/>
                <a:cs typeface="Arial"/>
                <a:sym typeface="Arial"/>
              </a:rPr>
              <a:t>(Tipo)</a:t>
            </a:r>
            <a:r>
              <a:rPr lang="en-US" sz="7600" u="none" strike="noStrike" cap="none" dirty="0">
                <a:solidFill>
                  <a:srgbClr val="FFFF00"/>
                </a:solidFill>
                <a:latin typeface="Arial" charset="0"/>
                <a:ea typeface="Arial" charset="0"/>
                <a:cs typeface="Arial" charset="0"/>
                <a:sym typeface="Cabin"/>
              </a:rPr>
              <a:t>?</a:t>
            </a:r>
          </a:p>
        </p:txBody>
      </p:sp>
      <p:sp>
        <p:nvSpPr>
          <p:cNvPr id="436" name="Shape 436"/>
          <p:cNvSpPr txBox="1">
            <a:spLocks noGrp="1"/>
          </p:cNvSpPr>
          <p:nvPr>
            <p:ph idx="1"/>
          </p:nvPr>
        </p:nvSpPr>
        <p:spPr>
          <a:xfrm>
            <a:off x="628990" y="1791045"/>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En Python, las variables, literales</a:t>
            </a:r>
            <a:r>
              <a:rPr lang="es-AR" sz="3600" b="0" dirty="0">
                <a:solidFill>
                  <a:schemeClr val="lt1"/>
                </a:solidFill>
                <a:latin typeface="Arial" charset="0"/>
                <a:ea typeface="Arial" charset="0"/>
                <a:cs typeface="Arial" charset="0"/>
                <a:sym typeface="Cabin"/>
              </a:rPr>
              <a:t> y constantes tienen un </a:t>
            </a:r>
            <a:r>
              <a:rPr lang="es-AR" sz="3600" b="0" i="0" u="none" strike="noStrike" cap="none" dirty="0">
                <a:solidFill>
                  <a:schemeClr val="lt1"/>
                </a:solidFill>
                <a:latin typeface="Arial"/>
                <a:ea typeface="Arial"/>
                <a:cs typeface="Arial"/>
                <a:sym typeface="Arial"/>
              </a:rPr>
              <a:t>“</a:t>
            </a:r>
            <a:r>
              <a:rPr lang="es-AR" sz="3600" b="0" u="none" strike="noStrike" cap="none" dirty="0">
                <a:solidFill>
                  <a:srgbClr val="00FF00"/>
                </a:solidFill>
                <a:latin typeface="Arial" charset="0"/>
                <a:ea typeface="Arial" charset="0"/>
                <a:cs typeface="Arial" charset="0"/>
                <a:sym typeface="Cabin"/>
              </a:rPr>
              <a:t>type</a:t>
            </a:r>
            <a:r>
              <a:rPr lang="es-AR" sz="3600" b="0" i="0" u="none" strike="noStrike" cap="none" dirty="0">
                <a:solidFill>
                  <a:schemeClr val="lt1"/>
                </a:solidFill>
                <a:latin typeface="Arial"/>
                <a:ea typeface="Arial"/>
                <a:cs typeface="Arial"/>
                <a:sym typeface="Arial"/>
              </a:rPr>
              <a:t>” (tipo)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Python sabe la </a:t>
            </a:r>
            <a:r>
              <a:rPr lang="es-AR" sz="3600" b="0" u="none" strike="noStrike" cap="none" dirty="0">
                <a:solidFill>
                  <a:srgbClr val="00FF00"/>
                </a:solidFill>
                <a:latin typeface="Arial" charset="0"/>
                <a:ea typeface="Arial" charset="0"/>
                <a:cs typeface="Arial" charset="0"/>
                <a:sym typeface="Cabin"/>
              </a:rPr>
              <a:t>diferencia</a:t>
            </a:r>
            <a:r>
              <a:rPr lang="es-AR" sz="3600" b="0" u="none" strike="noStrike" cap="none" dirty="0">
                <a:solidFill>
                  <a:schemeClr val="lt1"/>
                </a:solidFill>
                <a:latin typeface="Arial" charset="0"/>
                <a:ea typeface="Arial" charset="0"/>
                <a:cs typeface="Arial" charset="0"/>
                <a:sym typeface="Cabin"/>
              </a:rPr>
              <a:t> entre un número entero y una cadena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Por ejemplo </a:t>
            </a:r>
            <a:r>
              <a:rPr lang="es-AR" sz="3600" b="0" i="0" u="none" strike="noStrike" cap="none" dirty="0">
                <a:solidFill>
                  <a:schemeClr val="lt1"/>
                </a:solidFill>
                <a:latin typeface="Arial"/>
                <a:ea typeface="Arial"/>
                <a:cs typeface="Arial"/>
                <a:sym typeface="Arial"/>
              </a:rPr>
              <a:t>“</a:t>
            </a:r>
            <a:r>
              <a:rPr lang="es-AR" sz="3600" b="0" u="none" strike="noStrike" cap="none" dirty="0">
                <a:solidFill>
                  <a:srgbClr val="00FFFF"/>
                </a:solidFill>
                <a:latin typeface="Arial" charset="0"/>
                <a:ea typeface="Arial" charset="0"/>
                <a:cs typeface="Arial" charset="0"/>
                <a:sym typeface="Cabin"/>
              </a:rPr>
              <a:t>+</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 significa </a:t>
            </a:r>
            <a:r>
              <a:rPr lang="es-AR" sz="3600" b="0" i="0" u="none" strike="noStrike" cap="none" dirty="0">
                <a:solidFill>
                  <a:schemeClr val="lt1"/>
                </a:solidFill>
                <a:latin typeface="Arial"/>
                <a:ea typeface="Arial"/>
                <a:cs typeface="Arial"/>
                <a:sym typeface="Arial"/>
              </a:rPr>
              <a:t>“suma”</a:t>
            </a:r>
            <a:r>
              <a:rPr lang="es-AR" sz="3600" b="0" u="none" strike="noStrike" cap="none" dirty="0">
                <a:solidFill>
                  <a:schemeClr val="lt1"/>
                </a:solidFill>
                <a:latin typeface="Arial" charset="0"/>
                <a:ea typeface="Arial" charset="0"/>
                <a:cs typeface="Arial" charset="0"/>
                <a:sym typeface="Cabin"/>
              </a:rPr>
              <a:t> si se trata de número y “concatenación” si se trata de una cadena</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print(ddd)</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5</a:t>
            </a:r>
          </a:p>
          <a:p>
            <a:pPr lvl="0">
              <a:buClr>
                <a:srgbClr val="FFFF00"/>
              </a:buClr>
              <a:buSzPct val="25000"/>
            </a:pPr>
            <a:r>
              <a:rPr lang="en-US" sz="2800" b="1" i="0" u="none" strike="noStrike" cap="none" dirty="0">
                <a:solidFill>
                  <a:srgbClr val="FFFF00"/>
                </a:solidFill>
                <a:latin typeface="Courier New"/>
                <a:ea typeface="Courier New"/>
                <a:cs typeface="Courier New"/>
                <a:sym typeface="Courier New"/>
              </a:rPr>
              <a:t>&gt;&gt;&gt; eee = </a:t>
            </a:r>
            <a:r>
              <a:rPr lang="en-US" sz="2800" b="1" dirty="0">
                <a:solidFill>
                  <a:srgbClr val="FFFF00"/>
                </a:solidFill>
                <a:latin typeface="Courier New"/>
                <a:ea typeface="Courier New"/>
                <a:cs typeface="Courier New"/>
                <a:sym typeface="Courier New"/>
              </a:rPr>
              <a:t>'</a:t>
            </a:r>
            <a:r>
              <a:rPr lang="en-US" sz="2800" b="1" dirty="0" err="1">
                <a:solidFill>
                  <a:srgbClr val="FFFF00"/>
                </a:solidFill>
                <a:latin typeface="Courier New"/>
                <a:ea typeface="Courier New"/>
                <a:cs typeface="Courier New"/>
                <a:sym typeface="Courier New"/>
              </a:rPr>
              <a:t>hola</a:t>
            </a:r>
            <a:r>
              <a:rPr lang="en-US" sz="2800" b="1" dirty="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 + </a:t>
            </a:r>
            <a:r>
              <a:rPr lang="en-US" sz="2800" b="1" dirty="0">
                <a:solidFill>
                  <a:srgbClr val="FFFF00"/>
                </a:solidFill>
                <a:latin typeface="Courier New"/>
                <a:ea typeface="Courier New"/>
                <a:cs typeface="Courier New"/>
                <a:sym typeface="Courier New"/>
              </a:rPr>
              <a:t>'a </a:t>
            </a:r>
            <a:r>
              <a:rPr lang="en-US" sz="2800" b="1" dirty="0" err="1">
                <a:solidFill>
                  <a:srgbClr val="FFFF00"/>
                </a:solidFill>
                <a:latin typeface="Courier New"/>
                <a:ea typeface="Courier New"/>
                <a:cs typeface="Courier New"/>
                <a:sym typeface="Courier New"/>
              </a:rPr>
              <a:t>todos</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print(eee)</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Hola</a:t>
            </a:r>
            <a:r>
              <a:rPr lang="en-US" sz="2800" b="1" i="0" u="none" strike="noStrike" cap="none" dirty="0">
                <a:solidFill>
                  <a:srgbClr val="FFFF00"/>
                </a:solidFill>
                <a:latin typeface="Courier New"/>
                <a:ea typeface="Courier New"/>
                <a:cs typeface="Courier New"/>
                <a:sym typeface="Courier New"/>
              </a:rPr>
              <a:t> a </a:t>
            </a:r>
            <a:r>
              <a:rPr lang="en-US" sz="2800" b="1" i="0" u="none" strike="noStrike" cap="none" dirty="0" err="1">
                <a:solidFill>
                  <a:srgbClr val="FFFF00"/>
                </a:solidFill>
                <a:latin typeface="Courier New"/>
                <a:ea typeface="Courier New"/>
                <a:cs typeface="Courier New"/>
                <a:sym typeface="Courier New"/>
              </a:rPr>
              <a:t>todos</a:t>
            </a:r>
            <a:endParaRPr lang="en-US" sz="2800" b="1" i="0" u="none" strike="noStrike" cap="none" dirty="0">
              <a:solidFill>
                <a:srgbClr val="FFFF00"/>
              </a:solidFill>
              <a:latin typeface="Courier New"/>
              <a:ea typeface="Courier New"/>
              <a:cs typeface="Courier New"/>
              <a:sym typeface="Courier New"/>
            </a:endParaRPr>
          </a:p>
        </p:txBody>
      </p:sp>
      <p:sp>
        <p:nvSpPr>
          <p:cNvPr id="438" name="Shape 438"/>
          <p:cNvSpPr txBox="1"/>
          <p:nvPr/>
        </p:nvSpPr>
        <p:spPr>
          <a:xfrm>
            <a:off x="9353550"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rgbClr val="00FA00"/>
                </a:solidFill>
                <a:latin typeface="Arial" charset="0"/>
                <a:ea typeface="Arial" charset="0"/>
                <a:cs typeface="Arial" charset="0"/>
                <a:sym typeface="Cabin"/>
              </a:rPr>
              <a:t>concatenación = unión</a:t>
            </a:r>
          </a:p>
        </p:txBody>
      </p:sp>
    </p:spTree>
    <p:extLst>
      <p:ext uri="{BB962C8B-B14F-4D97-AF65-F5344CB8AC3E}">
        <p14:creationId xmlns:p14="http://schemas.microsoft.com/office/powerpoint/2010/main" val="82819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El “Type” (Tipo) Importa</a:t>
            </a:r>
          </a:p>
        </p:txBody>
      </p:sp>
      <p:sp>
        <p:nvSpPr>
          <p:cNvPr id="444" name="Shape 444"/>
          <p:cNvSpPr txBox="1">
            <a:spLocks noGrp="1"/>
          </p:cNvSpPr>
          <p:nvPr>
            <p:ph idx="1"/>
          </p:nvPr>
        </p:nvSpPr>
        <p:spPr>
          <a:xfrm>
            <a:off x="645700" y="2167299"/>
            <a:ext cx="7300056"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Python sabe cual es el </a:t>
            </a:r>
            <a:r>
              <a:rPr lang="es-AR" sz="3600" b="0" i="0" u="none" strike="noStrike" cap="none" dirty="0">
                <a:solidFill>
                  <a:schemeClr val="lt1"/>
                </a:solidFill>
                <a:latin typeface="Arial"/>
                <a:ea typeface="Arial"/>
                <a:cs typeface="Arial"/>
                <a:sym typeface="Arial"/>
              </a:rPr>
              <a:t>“</a:t>
            </a:r>
            <a:r>
              <a:rPr lang="es-AR" sz="3600" b="0" u="none" strike="noStrike" cap="none" dirty="0">
                <a:solidFill>
                  <a:srgbClr val="00FF00"/>
                </a:solidFill>
                <a:latin typeface="Arial" charset="0"/>
                <a:ea typeface="Arial" charset="0"/>
                <a:cs typeface="Arial" charset="0"/>
                <a:sym typeface="Cabin"/>
              </a:rPr>
              <a:t>type</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 de </a:t>
            </a:r>
            <a:r>
              <a:rPr lang="es-AR" sz="3600" b="0" dirty="0">
                <a:solidFill>
                  <a:schemeClr val="lt1"/>
                </a:solidFill>
                <a:latin typeface="Arial" charset="0"/>
                <a:ea typeface="Arial" charset="0"/>
                <a:cs typeface="Arial" charset="0"/>
                <a:sym typeface="Cabin"/>
              </a:rPr>
              <a:t>todo</a:t>
            </a:r>
            <a:endParaRPr lang="es-AR"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Algunas operaciones están prohibidas</a:t>
            </a:r>
          </a:p>
          <a:p>
            <a:pPr marL="749300" marR="0" lvl="0" indent="-371094" algn="l" rtl="0">
              <a:lnSpc>
                <a:spcPct val="100000"/>
              </a:lnSpc>
              <a:spcBef>
                <a:spcPts val="3500"/>
              </a:spcBef>
              <a:spcAft>
                <a:spcPts val="0"/>
              </a:spcAft>
              <a:buClr>
                <a:srgbClr val="00FFFF"/>
              </a:buClr>
              <a:buSzPct val="100000"/>
              <a:buFont typeface="Cabin"/>
              <a:buChar char="•"/>
            </a:pPr>
            <a:r>
              <a:rPr lang="es-AR" sz="3600" b="0" u="none" strike="noStrike" cap="none" dirty="0">
                <a:solidFill>
                  <a:srgbClr val="00FFFF"/>
                </a:solidFill>
                <a:latin typeface="Arial" charset="0"/>
                <a:ea typeface="Arial" charset="0"/>
                <a:cs typeface="Arial" charset="0"/>
                <a:sym typeface="Cabin"/>
              </a:rPr>
              <a:t>No se puede </a:t>
            </a:r>
            <a:r>
              <a:rPr lang="es-AR" sz="3600" b="0" i="0" u="none" strike="noStrike" cap="none" dirty="0">
                <a:solidFill>
                  <a:srgbClr val="00FFFF"/>
                </a:solidFill>
                <a:latin typeface="Arial"/>
                <a:ea typeface="Arial"/>
                <a:cs typeface="Arial"/>
                <a:sym typeface="Arial"/>
              </a:rPr>
              <a:t>“agregar</a:t>
            </a:r>
            <a:r>
              <a:rPr lang="es-AR" sz="3600" b="0" u="none" strike="noStrike" cap="none" dirty="0">
                <a:solidFill>
                  <a:srgbClr val="00FFFF"/>
                </a:solidFill>
                <a:latin typeface="Arial" charset="0"/>
                <a:ea typeface="Arial" charset="0"/>
                <a:cs typeface="Arial" charset="0"/>
                <a:sym typeface="Cabin"/>
              </a:rPr>
              <a:t> 1</a:t>
            </a:r>
            <a:r>
              <a:rPr lang="es-AR" sz="3600" b="0" i="0" u="none" strike="noStrike" cap="none" dirty="0">
                <a:solidFill>
                  <a:srgbClr val="00FFFF"/>
                </a:solidFill>
                <a:latin typeface="Arial"/>
                <a:ea typeface="Arial"/>
                <a:cs typeface="Arial"/>
                <a:sym typeface="Arial"/>
              </a:rPr>
              <a:t>”</a:t>
            </a:r>
            <a:r>
              <a:rPr lang="es-AR" sz="3600" b="0" u="none" strike="noStrike" cap="none" dirty="0">
                <a:solidFill>
                  <a:srgbClr val="00FFFF"/>
                </a:solidFill>
                <a:latin typeface="Arial" charset="0"/>
                <a:ea typeface="Arial" charset="0"/>
                <a:cs typeface="Arial" charset="0"/>
                <a:sym typeface="Cabin"/>
              </a:rPr>
              <a:t> a una cadena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Podemos preguntarle a Python de qué tipo se trata con la función </a:t>
            </a:r>
            <a:r>
              <a:rPr lang="es-AR" sz="3600" b="0" u="none" strike="noStrike" cap="none" dirty="0">
                <a:solidFill>
                  <a:srgbClr val="00FF00"/>
                </a:solidFill>
                <a:latin typeface="Arial" charset="0"/>
                <a:ea typeface="Arial" charset="0"/>
                <a:cs typeface="Arial" charset="0"/>
                <a:sym typeface="Cabin"/>
              </a:rPr>
              <a:t>type()</a:t>
            </a:r>
            <a:endParaRPr lang="es-AR" sz="3600" b="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eee = '</a:t>
            </a:r>
            <a:r>
              <a:rPr lang="en-US" sz="2800" b="1" i="0" u="none" strike="noStrike" cap="none" dirty="0" err="1">
                <a:solidFill>
                  <a:srgbClr val="FFFF00"/>
                </a:solidFill>
                <a:latin typeface="Courier New"/>
                <a:ea typeface="Courier New"/>
                <a:cs typeface="Courier New"/>
                <a:sym typeface="Courier New"/>
              </a:rPr>
              <a:t>hola</a:t>
            </a:r>
            <a:r>
              <a:rPr lang="en-US" sz="2800" b="1" i="0" u="none" strike="noStrike" cap="none" dirty="0">
                <a:solidFill>
                  <a:srgbClr val="FFFF00"/>
                </a:solidFill>
                <a:latin typeface="Courier New"/>
                <a:ea typeface="Courier New"/>
                <a:cs typeface="Courier New"/>
                <a:sym typeface="Courier New"/>
              </a:rPr>
              <a:t> ' + 'a </a:t>
            </a:r>
            <a:r>
              <a:rPr lang="en-US" sz="2800" b="1" dirty="0" err="1">
                <a:solidFill>
                  <a:srgbClr val="FFFF00"/>
                </a:solidFill>
                <a:latin typeface="Courier New"/>
                <a:ea typeface="Courier New"/>
                <a:cs typeface="Courier New"/>
                <a:sym typeface="Courier New"/>
              </a:rPr>
              <a:t>todos</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FF"/>
                </a:solidFill>
                <a:latin typeface="Courier New"/>
                <a:ea typeface="Courier New"/>
                <a:cs typeface="Courier New"/>
                <a:sym typeface="Courier New"/>
              </a:rPr>
              <a:t>eee = eee + 1</a:t>
            </a:r>
          </a:p>
          <a:p>
            <a:pPr lvl="0">
              <a:buClr>
                <a:srgbClr val="FF0000"/>
              </a:buClr>
              <a:buSzPct val="25000"/>
            </a:pPr>
            <a:r>
              <a:rPr lang="es-AR" sz="2800" b="1" dirty="0">
                <a:solidFill>
                  <a:srgbClr val="E06666"/>
                </a:solidFill>
                <a:latin typeface="Courier New" pitchFamily="49" charset="0"/>
                <a:ea typeface="Arial" charset="0"/>
                <a:cs typeface="Courier New" pitchFamily="49" charset="0"/>
                <a:sym typeface="Cabin"/>
              </a:rPr>
              <a:t>Trazas de rastreo (llamada más reciente a lo último</a:t>
            </a:r>
            <a:r>
              <a:rPr lang="en-US" sz="2800" b="1" dirty="0">
                <a:solidFill>
                  <a:srgbClr val="E06666"/>
                </a:solidFill>
                <a:latin typeface="Courier New"/>
                <a:ea typeface="Courier New"/>
                <a:cs typeface="Courier New"/>
                <a:sym typeface="Courier New"/>
              </a:rPr>
              <a:t>):  </a:t>
            </a:r>
            <a:r>
              <a:rPr lang="en-US" sz="2800" b="1" dirty="0" err="1">
                <a:solidFill>
                  <a:srgbClr val="E06666"/>
                </a:solidFill>
                <a:latin typeface="Courier New"/>
                <a:ea typeface="Courier New"/>
                <a:cs typeface="Courier New"/>
                <a:sym typeface="Courier New"/>
              </a:rPr>
              <a:t>Archivo</a:t>
            </a:r>
            <a:r>
              <a:rPr lang="en-US" sz="2800" b="1" dirty="0">
                <a:solidFill>
                  <a:srgbClr val="E06666"/>
                </a:solidFill>
                <a:latin typeface="Courier New"/>
                <a:ea typeface="Courier New"/>
                <a:cs typeface="Courier New"/>
                <a:sym typeface="Courier New"/>
              </a:rPr>
              <a:t> "&lt;stdin&gt;", </a:t>
            </a:r>
            <a:r>
              <a:rPr lang="en-US" sz="2800" b="1" dirty="0" err="1">
                <a:solidFill>
                  <a:srgbClr val="E06666"/>
                </a:solidFill>
                <a:latin typeface="Courier New"/>
                <a:ea typeface="Courier New"/>
                <a:cs typeface="Courier New"/>
                <a:sym typeface="Courier New"/>
              </a:rPr>
              <a:t>línea</a:t>
            </a:r>
            <a:r>
              <a:rPr lang="en-US" sz="2800" b="1" dirty="0">
                <a:solidFill>
                  <a:srgbClr val="E06666"/>
                </a:solidFill>
                <a:latin typeface="Courier New"/>
                <a:ea typeface="Courier New"/>
                <a:cs typeface="Courier New"/>
                <a:sym typeface="Courier New"/>
              </a:rPr>
              <a:t> 1, in &lt;module&gt;TypeError: Can't convert 'int' object to str implicitly</a:t>
            </a:r>
          </a:p>
          <a:p>
            <a:pPr lvl="0">
              <a:buClr>
                <a:srgbClr val="FF0000"/>
              </a:buClr>
              <a:buSzPct val="25000"/>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&lt;class'str'&gt;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a:t>
            </a:r>
            <a:r>
              <a:rPr lang="en-US" sz="2800" b="1" i="0" u="none" strike="noStrike" cap="none" dirty="0" err="1">
                <a:solidFill>
                  <a:srgbClr val="FFFF00"/>
                </a:solidFill>
                <a:latin typeface="Courier New"/>
                <a:ea typeface="Courier New"/>
                <a:cs typeface="Courier New"/>
                <a:sym typeface="Courier New"/>
              </a:rPr>
              <a:t>hola</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&lt;class'str'&gt;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&lt;class'int'&gt;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p>
        </p:txBody>
      </p:sp>
    </p:spTree>
    <p:extLst>
      <p:ext uri="{BB962C8B-B14F-4D97-AF65-F5344CB8AC3E}">
        <p14:creationId xmlns:p14="http://schemas.microsoft.com/office/powerpoint/2010/main" val="95788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000" u="none" strike="noStrike" cap="none" dirty="0">
                <a:solidFill>
                  <a:srgbClr val="FFFF00"/>
                </a:solidFill>
                <a:latin typeface="Arial" charset="0"/>
                <a:ea typeface="Arial" charset="0"/>
                <a:cs typeface="Arial" charset="0"/>
                <a:sym typeface="Cabin"/>
              </a:rPr>
              <a:t>Diferentes Types (Tipos) de Número</a:t>
            </a:r>
          </a:p>
        </p:txBody>
      </p:sp>
      <p:sp>
        <p:nvSpPr>
          <p:cNvPr id="451" name="Shape 451"/>
          <p:cNvSpPr txBox="1">
            <a:spLocks noGrp="1"/>
          </p:cNvSpPr>
          <p:nvPr>
            <p:ph idx="1"/>
          </p:nvPr>
        </p:nvSpPr>
        <p:spPr>
          <a:xfrm>
            <a:off x="812799" y="2584737"/>
            <a:ext cx="8828157"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Los números tienen dos types (tipos)</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a:solidFill>
                  <a:srgbClr val="FFFF00"/>
                </a:solidFill>
                <a:latin typeface="Arial" charset="0"/>
                <a:ea typeface="Arial" charset="0"/>
                <a:cs typeface="Arial" charset="0"/>
                <a:sym typeface="Cabin"/>
              </a:rPr>
              <a:t>Enteros (int)</a:t>
            </a:r>
            <a:r>
              <a:rPr lang="es-AR" sz="3600" b="0" u="none" strike="noStrike" cap="none" dirty="0">
                <a:solidFill>
                  <a:schemeClr val="lt1"/>
                </a:solidFill>
                <a:latin typeface="Arial" charset="0"/>
                <a:ea typeface="Arial" charset="0"/>
                <a:cs typeface="Arial" charset="0"/>
                <a:sym typeface="Cabin"/>
              </a:rPr>
              <a:t>: </a:t>
            </a:r>
            <a:br>
              <a:rPr lang="es-AR" sz="3600" b="0" u="none" strike="noStrike" cap="none" dirty="0">
                <a:solidFill>
                  <a:schemeClr val="lt1"/>
                </a:solidFill>
                <a:latin typeface="Arial" charset="0"/>
                <a:ea typeface="Arial" charset="0"/>
                <a:cs typeface="Arial" charset="0"/>
                <a:sym typeface="Cabin"/>
              </a:rPr>
            </a:br>
            <a:r>
              <a:rPr lang="es-AR" sz="3600" b="0" u="none" strike="noStrike" cap="none" dirty="0">
                <a:solidFill>
                  <a:schemeClr val="lt1"/>
                </a:solidFill>
                <a:latin typeface="Arial" charset="0"/>
                <a:ea typeface="Arial" charset="0"/>
                <a:cs typeface="Arial" charset="0"/>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a:solidFill>
                  <a:srgbClr val="FFFF00"/>
                </a:solidFill>
                <a:latin typeface="Arial" charset="0"/>
                <a:ea typeface="Arial" charset="0"/>
                <a:cs typeface="Arial" charset="0"/>
                <a:sym typeface="Cabin"/>
              </a:rPr>
              <a:t>Números con punto flotante (float)</a:t>
            </a:r>
            <a:r>
              <a:rPr lang="es-AR" sz="3600" b="0" u="none" strike="noStrike" cap="none" dirty="0">
                <a:solidFill>
                  <a:schemeClr val="lt1"/>
                </a:solidFill>
                <a:latin typeface="Arial" charset="0"/>
                <a:ea typeface="Arial" charset="0"/>
                <a:cs typeface="Arial" charset="0"/>
                <a:sym typeface="Cabin"/>
              </a:rPr>
              <a:t>, que tienen decimales:  -2.5 , 0.0, 98.6, 14.0</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Hay otros tipos de números: son variantes entre los números decimales y los números enteros</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00FF00"/>
                </a:solidFill>
                <a:latin typeface="Courier New"/>
                <a:ea typeface="Courier New"/>
                <a:cs typeface="Courier New"/>
                <a:sym typeface="Courier New"/>
              </a:rPr>
              <a:t>xx</a:t>
            </a:r>
            <a:r>
              <a:rPr lang="en-US" sz="34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 (</a:t>
            </a:r>
            <a:r>
              <a:rPr lang="en-US" sz="3400" b="1" i="0" u="none" strike="noStrike" cap="none" dirty="0">
                <a:solidFill>
                  <a:srgbClr val="00FF00"/>
                </a:solidFill>
                <a:latin typeface="Courier New"/>
                <a:ea typeface="Courier New"/>
                <a:cs typeface="Courier New"/>
                <a:sym typeface="Courier New"/>
              </a:rPr>
              <a:t>xx</a:t>
            </a:r>
            <a:r>
              <a:rPr lang="en-US"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00FF00"/>
                </a:solidFill>
                <a:latin typeface="Courier New"/>
                <a:ea typeface="Courier New"/>
                <a:cs typeface="Courier New"/>
                <a:sym typeface="Courier New"/>
              </a:rPr>
              <a:t>temp</a:t>
            </a:r>
            <a:r>
              <a:rPr lang="en-US" sz="3400" b="1" i="0" u="none" strike="noStrike" cap="none" dirty="0">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a:t>
            </a:r>
            <a:r>
              <a:rPr lang="en-US" sz="3400" b="1" i="0" u="none" strike="noStrike" cap="none" dirty="0">
                <a:solidFill>
                  <a:srgbClr val="00FF00"/>
                </a:solidFill>
                <a:latin typeface="Courier New"/>
                <a:ea typeface="Courier New"/>
                <a:cs typeface="Courier New"/>
                <a:sym typeface="Courier New"/>
              </a:rPr>
              <a:t>temp</a:t>
            </a:r>
            <a:r>
              <a:rPr lang="en-US"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&lt;class'float'&gt;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&lt;class'float'&gt;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2078085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632178" y="854954"/>
            <a:ext cx="14991644" cy="1247721"/>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Conversiones de </a:t>
            </a:r>
            <a:r>
              <a:rPr lang="es-AR" sz="7600" u="none" strike="noStrike" cap="none" dirty="0" err="1">
                <a:solidFill>
                  <a:srgbClr val="FFFF00"/>
                </a:solidFill>
                <a:latin typeface="Arial" charset="0"/>
                <a:ea typeface="Arial" charset="0"/>
                <a:cs typeface="Arial" charset="0"/>
                <a:sym typeface="Cabin"/>
              </a:rPr>
              <a:t>Type</a:t>
            </a:r>
            <a:r>
              <a:rPr lang="es-AR" sz="7600" u="none" strike="noStrike" cap="none" dirty="0">
                <a:solidFill>
                  <a:srgbClr val="FFFF00"/>
                </a:solidFill>
                <a:latin typeface="Arial" charset="0"/>
                <a:ea typeface="Arial" charset="0"/>
                <a:cs typeface="Arial" charset="0"/>
                <a:sym typeface="Cabin"/>
              </a:rPr>
              <a:t> (Tipo)</a:t>
            </a:r>
          </a:p>
        </p:txBody>
      </p:sp>
      <p:sp>
        <p:nvSpPr>
          <p:cNvPr id="458" name="Shape 458"/>
          <p:cNvSpPr txBox="1">
            <a:spLocks noGrp="1"/>
          </p:cNvSpPr>
          <p:nvPr>
            <p:ph idx="1"/>
          </p:nvPr>
        </p:nvSpPr>
        <p:spPr>
          <a:xfrm>
            <a:off x="812800" y="1657365"/>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Cuando introduce un número entero y un decimal en una expresión, el entero (int) se convierte </a:t>
            </a:r>
            <a:r>
              <a:rPr lang="es-AR" sz="3600" b="0" u="none" strike="noStrike" cap="none" dirty="0">
                <a:solidFill>
                  <a:srgbClr val="FFFF00"/>
                </a:solidFill>
                <a:latin typeface="Arial" charset="0"/>
                <a:ea typeface="Arial" charset="0"/>
                <a:cs typeface="Arial" charset="0"/>
                <a:sym typeface="Cabin"/>
              </a:rPr>
              <a:t>implícitamente </a:t>
            </a:r>
            <a:r>
              <a:rPr lang="es-AR" sz="3600" b="0" u="none" strike="noStrike" cap="none" dirty="0">
                <a:solidFill>
                  <a:schemeClr val="lt1"/>
                </a:solidFill>
                <a:latin typeface="Arial" charset="0"/>
                <a:ea typeface="Arial" charset="0"/>
                <a:cs typeface="Arial" charset="0"/>
                <a:sym typeface="Cabin"/>
              </a:rPr>
              <a:t>en uno decimal (float)</a:t>
            </a:r>
          </a:p>
          <a:p>
            <a:pPr marL="749300" marR="0" lvl="0" indent="-533400" algn="l" rtl="0">
              <a:lnSpc>
                <a:spcPct val="100000"/>
              </a:lnSpc>
              <a:spcBef>
                <a:spcPts val="3500"/>
              </a:spcBef>
              <a:spcAft>
                <a:spcPts val="0"/>
              </a:spcAft>
              <a:buClr>
                <a:schemeClr val="lt1"/>
              </a:buClr>
              <a:buSzPct val="171000"/>
              <a:buFont typeface="Cabin"/>
              <a:buChar char="•"/>
            </a:pPr>
            <a:r>
              <a:rPr lang="es-AR" sz="3600" b="0" dirty="0">
                <a:solidFill>
                  <a:schemeClr val="lt1"/>
                </a:solidFill>
                <a:latin typeface="Arial" charset="0"/>
                <a:ea typeface="Arial" charset="0"/>
                <a:cs typeface="Arial" charset="0"/>
                <a:sym typeface="Cabin"/>
              </a:rPr>
              <a:t>Puede controlar esto con las funciones incorporadas </a:t>
            </a:r>
            <a:r>
              <a:rPr lang="es-AR" sz="3600" b="0" u="none" strike="noStrike" cap="none" dirty="0">
                <a:solidFill>
                  <a:schemeClr val="lt1"/>
                </a:solidFill>
                <a:latin typeface="Arial" charset="0"/>
                <a:ea typeface="Arial" charset="0"/>
                <a:cs typeface="Arial" charset="0"/>
                <a:sym typeface="Cabin"/>
              </a:rPr>
              <a:t>int() y float()</a:t>
            </a:r>
          </a:p>
        </p:txBody>
      </p:sp>
      <p:sp>
        <p:nvSpPr>
          <p:cNvPr id="459" name="Shape 459"/>
          <p:cNvSpPr txBox="1"/>
          <p:nvPr/>
        </p:nvSpPr>
        <p:spPr>
          <a:xfrm>
            <a:off x="9048750" y="217478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FFFF00"/>
                </a:solidFill>
                <a:latin typeface="Courier New"/>
                <a:ea typeface="Courier New"/>
                <a:cs typeface="Courier New"/>
                <a:sym typeface="Courier New"/>
              </a:rPr>
              <a:t>print(</a:t>
            </a:r>
            <a:r>
              <a:rPr lang="en-US" sz="3200" b="1" i="0" u="none" strike="noStrike" cap="none" dirty="0">
                <a:solidFill>
                  <a:srgbClr val="00FF00"/>
                </a:solidFill>
                <a:latin typeface="Courier New"/>
                <a:ea typeface="Courier New"/>
                <a:cs typeface="Courier New"/>
                <a:sym typeface="Courier New"/>
              </a:rPr>
              <a:t>float</a:t>
            </a:r>
            <a:r>
              <a:rPr lang="en-US" sz="3200" b="1" i="0" u="none" strike="noStrike" cap="none" dirty="0">
                <a:solidFill>
                  <a:schemeClr val="lt1"/>
                </a:solidFill>
                <a:latin typeface="Courier New"/>
                <a:ea typeface="Courier New"/>
                <a:cs typeface="Courier New"/>
                <a:sym typeface="Courier New"/>
              </a:rPr>
              <a:t>(99)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100</a:t>
            </a:r>
            <a:r>
              <a:rPr lang="en-US" sz="3200" b="1" dirty="0">
                <a:solidFill>
                  <a:srgbClr val="FFFF00"/>
                </a:solidFill>
                <a:latin typeface="Courier New"/>
                <a:ea typeface="Courier New"/>
                <a:cs typeface="Courier New"/>
                <a:sym typeface="Courier New"/>
              </a:rPr>
              <a:t>)</a:t>
            </a:r>
            <a:endParaRPr lang="en-U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00FF00"/>
                </a:solidFill>
                <a:latin typeface="Courier New"/>
                <a:ea typeface="Courier New"/>
                <a:cs typeface="Courier New"/>
                <a:sym typeface="Courier New"/>
              </a:rPr>
              <a:t>type</a:t>
            </a:r>
            <a:r>
              <a:rPr lang="en-US" sz="32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&lt;class'int'&gt;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f = </a:t>
            </a:r>
            <a:r>
              <a:rPr lang="en-US" sz="3200" b="1" i="0" u="none" strike="noStrike" cap="none" dirty="0">
                <a:solidFill>
                  <a:srgbClr val="00FF00"/>
                </a:solidFill>
                <a:latin typeface="Courier New"/>
                <a:ea typeface="Courier New"/>
                <a:cs typeface="Courier New"/>
                <a:sym typeface="Courier New"/>
              </a:rPr>
              <a:t>float</a:t>
            </a:r>
            <a:r>
              <a:rPr lang="en-US" sz="3200" b="1" i="0" u="none" strike="noStrike" cap="none" dirty="0">
                <a:solidFill>
                  <a:schemeClr val="lt1"/>
                </a:solidFill>
                <a:latin typeface="Courier New"/>
                <a:ea typeface="Courier New"/>
                <a:cs typeface="Courier New"/>
                <a:sym typeface="Courier New"/>
              </a:rPr>
              <a:t>(i)</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FFFF00"/>
                </a:solidFill>
                <a:latin typeface="Courier New"/>
                <a:ea typeface="Courier New"/>
                <a:cs typeface="Courier New"/>
                <a:sym typeface="Courier New"/>
              </a:rPr>
              <a:t>print(</a:t>
            </a:r>
            <a:r>
              <a:rPr lang="en-US" sz="3200" b="1" i="0" u="none" strike="noStrike" cap="none" dirty="0">
                <a:solidFill>
                  <a:schemeClr val="lt1"/>
                </a:solidFill>
                <a:latin typeface="Courier New"/>
                <a:ea typeface="Courier New"/>
                <a:cs typeface="Courier New"/>
                <a:sym typeface="Courier New"/>
              </a:rPr>
              <a:t>f</a:t>
            </a:r>
            <a:r>
              <a:rPr lang="en-US" sz="3200" b="1" dirty="0">
                <a:solidFill>
                  <a:srgbClr val="FFFF00"/>
                </a:solidFill>
                <a:latin typeface="Courier New"/>
                <a:ea typeface="Courier New"/>
                <a:cs typeface="Courier New"/>
                <a:sym typeface="Courier New"/>
              </a:rPr>
              <a:t>)</a:t>
            </a:r>
            <a:endParaRPr lang="en-U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00FF00"/>
                </a:solidFill>
                <a:latin typeface="Courier New"/>
                <a:ea typeface="Courier New"/>
                <a:cs typeface="Courier New"/>
                <a:sym typeface="Courier New"/>
              </a:rPr>
              <a:t>type</a:t>
            </a:r>
            <a:r>
              <a:rPr lang="en-US" sz="32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&lt;class'float'&gt;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190230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División de Números Enteros</a:t>
            </a:r>
          </a:p>
        </p:txBody>
      </p:sp>
      <p:sp>
        <p:nvSpPr>
          <p:cNvPr id="421" name="Shape 421"/>
          <p:cNvSpPr txBox="1">
            <a:spLocks noGrp="1"/>
          </p:cNvSpPr>
          <p:nvPr>
            <p:ph idx="1"/>
          </p:nvPr>
        </p:nvSpPr>
        <p:spPr>
          <a:xfrm>
            <a:off x="899543" y="2332117"/>
            <a:ext cx="6063493" cy="390525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La división de números enteros arroja un resultado con punto flotante</a:t>
            </a: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10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00FF"/>
                </a:solidFill>
                <a:latin typeface="Courier New"/>
                <a:ea typeface="Courier New"/>
                <a:cs typeface="Courier New"/>
                <a:sym typeface="Courier New"/>
              </a:rPr>
              <a:t>5.0</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9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00FF"/>
                </a:solidFill>
                <a:latin typeface="Courier New"/>
                <a:ea typeface="Courier New"/>
                <a:cs typeface="Courier New"/>
                <a:sym typeface="Courier New"/>
              </a:rPr>
              <a:t>4.5</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99 </a:t>
            </a:r>
            <a:r>
              <a:rPr lang="en-US" sz="3000" b="1" i="0" u="none" strike="noStrike" cap="none" dirty="0">
                <a:solidFill>
                  <a:srgbClr val="00FFFF"/>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100</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00FF"/>
                </a:solidFill>
                <a:latin typeface="Courier New"/>
                <a:ea typeface="Courier New"/>
                <a:cs typeface="Courier New"/>
                <a:sym typeface="Courier New"/>
              </a:rPr>
              <a:t>0.99</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10.0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2.0</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5.0</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99.0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100.0</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0.99</a:t>
            </a:r>
          </a:p>
        </p:txBody>
      </p:sp>
      <p:sp>
        <p:nvSpPr>
          <p:cNvPr id="423" name="Shape 423"/>
          <p:cNvSpPr txBox="1"/>
          <p:nvPr/>
        </p:nvSpPr>
        <p:spPr>
          <a:xfrm>
            <a:off x="295893" y="7511771"/>
            <a:ext cx="923188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FF00FF"/>
                </a:solidFill>
                <a:latin typeface="Arial" charset="0"/>
                <a:ea typeface="Arial" charset="0"/>
                <a:cs typeface="Arial" charset="0"/>
                <a:sym typeface="Cabin"/>
              </a:rPr>
              <a:t>La división de enteros era diferente en Python 2.x</a:t>
            </a:r>
          </a:p>
        </p:txBody>
      </p:sp>
    </p:spTree>
    <p:extLst>
      <p:ext uri="{BB962C8B-B14F-4D97-AF65-F5344CB8AC3E}">
        <p14:creationId xmlns:p14="http://schemas.microsoft.com/office/powerpoint/2010/main" val="920307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111167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Conversiones de Cadenas</a:t>
            </a:r>
          </a:p>
        </p:txBody>
      </p:sp>
      <p:sp>
        <p:nvSpPr>
          <p:cNvPr id="465" name="Shape 465"/>
          <p:cNvSpPr txBox="1">
            <a:spLocks noGrp="1"/>
          </p:cNvSpPr>
          <p:nvPr>
            <p:ph idx="1"/>
          </p:nvPr>
        </p:nvSpPr>
        <p:spPr>
          <a:xfrm>
            <a:off x="812800" y="3105150"/>
            <a:ext cx="698256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Puede también utilizar </a:t>
            </a:r>
            <a:r>
              <a:rPr lang="es-AR" sz="3600" b="0" u="none" strike="noStrike" cap="none" dirty="0">
                <a:solidFill>
                  <a:srgbClr val="FFFF00"/>
                </a:solidFill>
                <a:latin typeface="Arial" charset="0"/>
                <a:ea typeface="Arial" charset="0"/>
                <a:cs typeface="Arial" charset="0"/>
                <a:sym typeface="Cabin"/>
              </a:rPr>
              <a:t>int()</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FFFF00"/>
                </a:solidFill>
                <a:latin typeface="Arial" charset="0"/>
                <a:ea typeface="Arial" charset="0"/>
                <a:cs typeface="Arial" charset="0"/>
                <a:sym typeface="Cabin"/>
              </a:rPr>
              <a:t>float()</a:t>
            </a:r>
            <a:r>
              <a:rPr lang="es-AR" sz="3600" b="0" u="none" strike="noStrike" cap="none" dirty="0">
                <a:solidFill>
                  <a:schemeClr val="lt1"/>
                </a:solidFill>
                <a:latin typeface="Arial" charset="0"/>
                <a:ea typeface="Arial" charset="0"/>
                <a:cs typeface="Arial" charset="0"/>
                <a:sym typeface="Cabin"/>
              </a:rPr>
              <a:t> para realizar conversiones entre cadenas y enteros</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Obtendrá un </a:t>
            </a:r>
            <a:r>
              <a:rPr lang="es-AR" sz="3600" b="0" u="none" strike="noStrike" cap="none" dirty="0">
                <a:solidFill>
                  <a:srgbClr val="E06666"/>
                </a:solidFill>
                <a:latin typeface="Arial" charset="0"/>
                <a:ea typeface="Arial" charset="0"/>
                <a:cs typeface="Arial" charset="0"/>
                <a:sym typeface="Cabin"/>
              </a:rPr>
              <a:t>error</a:t>
            </a:r>
            <a:r>
              <a:rPr lang="es-AR" sz="3600" b="0" u="none" strike="noStrike" cap="none" dirty="0">
                <a:solidFill>
                  <a:schemeClr val="lt1"/>
                </a:solidFill>
                <a:latin typeface="Arial" charset="0"/>
                <a:ea typeface="Arial" charset="0"/>
                <a:cs typeface="Arial" charset="0"/>
                <a:sym typeface="Cabin"/>
              </a:rPr>
              <a:t> si la cadena no </a:t>
            </a:r>
            <a:r>
              <a:rPr lang="es-AR" sz="3600" b="0" dirty="0">
                <a:solidFill>
                  <a:schemeClr val="lt1"/>
                </a:solidFill>
                <a:latin typeface="Arial" charset="0"/>
                <a:ea typeface="Arial" charset="0"/>
                <a:cs typeface="Arial" charset="0"/>
                <a:sym typeface="Cabin"/>
              </a:rPr>
              <a:t>contiene caracteres numéricos</a:t>
            </a:r>
            <a:endParaRPr lang="es-AR" sz="3600" b="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11493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400" b="1" i="0" u="none" strike="noStrike" cap="none">
                <a:solidFill>
                  <a:schemeClr val="lt1"/>
                </a:solidFill>
                <a:latin typeface="Courier New"/>
                <a:ea typeface="Courier New"/>
                <a:cs typeface="Courier New"/>
                <a:sym typeface="Courier New"/>
              </a:rPr>
              <a:t>&gt;</a:t>
            </a:r>
            <a:r>
              <a:rPr lang="es-AR" sz="2600" b="1" i="0" u="none" strike="noStrike" cap="none">
                <a:solidFill>
                  <a:schemeClr val="lt1"/>
                </a:solidFill>
                <a:latin typeface="Courier New"/>
                <a:ea typeface="Courier New"/>
                <a:cs typeface="Courier New"/>
                <a:sym typeface="Courier New"/>
              </a:rPr>
              <a:t>&gt;&gt; </a:t>
            </a:r>
            <a:r>
              <a:rPr lang="es-AR" sz="2600" b="1" i="0" u="none" strike="noStrike" cap="none">
                <a:solidFill>
                  <a:srgbClr val="00FF00"/>
                </a:solidFill>
                <a:latin typeface="Courier New"/>
                <a:ea typeface="Courier New"/>
                <a:cs typeface="Courier New"/>
                <a:sym typeface="Courier New"/>
              </a:rPr>
              <a:t>sval</a:t>
            </a:r>
            <a:r>
              <a:rPr lang="es-AR" sz="2600" b="1"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FFFF00"/>
                </a:solidFill>
                <a:latin typeface="Courier New"/>
                <a:ea typeface="Courier New"/>
                <a:cs typeface="Courier New"/>
                <a:sym typeface="Courier New"/>
              </a:rPr>
              <a:t>type</a:t>
            </a:r>
            <a:r>
              <a:rPr lang="es-AR" sz="2600" b="1" i="0" u="none" strike="noStrike" cap="none">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sval</a:t>
            </a:r>
            <a:r>
              <a:rPr lang="es-AR"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FFFF00"/>
                </a:solidFill>
                <a:latin typeface="Courier New"/>
                <a:ea typeface="Courier New"/>
                <a:cs typeface="Courier New"/>
                <a:sym typeface="Courier New"/>
              </a:rPr>
              <a:t>print</a:t>
            </a:r>
            <a:r>
              <a:rPr lang="es-AR" sz="2600" b="1">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sval</a:t>
            </a:r>
            <a:r>
              <a:rPr lang="es-AR" sz="2600" b="1" i="0" u="none" strike="noStrike" cap="none">
                <a:solidFill>
                  <a:schemeClr val="lt1"/>
                </a:solidFill>
                <a:latin typeface="Courier New"/>
                <a:ea typeface="Courier New"/>
                <a:cs typeface="Courier New"/>
                <a:sym typeface="Courier New"/>
              </a:rPr>
              <a:t> </a:t>
            </a:r>
            <a:r>
              <a:rPr lang="es-AR" sz="2600" b="1" i="0" u="none" strike="noStrike" cap="none">
                <a:solidFill>
                  <a:srgbClr val="00FFFF"/>
                </a:solidFill>
                <a:latin typeface="Courier New"/>
                <a:ea typeface="Courier New"/>
                <a:cs typeface="Courier New"/>
                <a:sym typeface="Courier New"/>
              </a:rPr>
              <a:t>+</a:t>
            </a:r>
            <a:r>
              <a:rPr lang="es-AR" sz="2600" b="1" i="0" u="none" strike="noStrike" cap="none">
                <a:solidFill>
                  <a:schemeClr val="lt1"/>
                </a:solidFill>
                <a:latin typeface="Courier New"/>
                <a:ea typeface="Courier New"/>
                <a:cs typeface="Courier New"/>
                <a:sym typeface="Courier New"/>
              </a:rPr>
              <a:t> 1)</a:t>
            </a:r>
          </a:p>
          <a:p>
            <a:pPr lvl="0">
              <a:buClr>
                <a:srgbClr val="FF0000"/>
              </a:buClr>
              <a:buSzPct val="25000"/>
            </a:pPr>
            <a:r>
              <a:rPr lang="es-AR" sz="2600" b="1">
                <a:solidFill>
                  <a:srgbClr val="E06666"/>
                </a:solidFill>
                <a:latin typeface="Courier New" pitchFamily="49" charset="0"/>
                <a:ea typeface="Arial" charset="0"/>
                <a:cs typeface="Courier New" pitchFamily="49" charset="0"/>
                <a:sym typeface="Cabin"/>
              </a:rPr>
              <a:t>Trazas de rastreo (llamada más reciente a lo último</a:t>
            </a:r>
            <a:r>
              <a:rPr lang="es-AR" sz="2600" b="1">
                <a:solidFill>
                  <a:srgbClr val="E06666"/>
                </a:solidFill>
                <a:latin typeface="Courier New" pitchFamily="49" charset="0"/>
                <a:ea typeface="Arial" charset="0"/>
                <a:cs typeface="Courier New" pitchFamily="49" charset="0"/>
                <a:sym typeface="Courier New"/>
              </a:rPr>
              <a:t>): </a:t>
            </a:r>
            <a:r>
              <a:rPr lang="es-AR" sz="2600" b="1">
                <a:solidFill>
                  <a:srgbClr val="E06666"/>
                </a:solidFill>
                <a:latin typeface="Courier New"/>
                <a:ea typeface="Courier New"/>
                <a:cs typeface="Courier New"/>
                <a:sym typeface="Courier New"/>
              </a:rPr>
              <a:t>Archivo "&lt;stdin&gt;", línea 1, in &lt;module&gt;</a:t>
            </a:r>
          </a:p>
          <a:p>
            <a:pPr lvl="0">
              <a:buClr>
                <a:srgbClr val="FF0000"/>
              </a:buClr>
              <a:buSzPct val="25000"/>
            </a:pPr>
            <a:r>
              <a:rPr lang="es-AR" sz="2600" b="1">
                <a:solidFill>
                  <a:srgbClr val="E06666"/>
                </a:solidFill>
                <a:latin typeface="Courier New"/>
                <a:ea typeface="Courier New"/>
                <a:cs typeface="Courier New"/>
                <a:sym typeface="Courier New"/>
              </a:rPr>
              <a:t>TypeError: Can't convert 'int' object to str implicitly</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00FF00"/>
                </a:solidFill>
                <a:latin typeface="Courier New"/>
                <a:ea typeface="Courier New"/>
                <a:cs typeface="Courier New"/>
                <a:sym typeface="Courier New"/>
              </a:rPr>
              <a:t>ival</a:t>
            </a:r>
            <a:r>
              <a:rPr lang="es-AR" sz="2600" b="1" i="0" u="none" strike="noStrike" cap="none">
                <a:solidFill>
                  <a:schemeClr val="lt1"/>
                </a:solidFill>
                <a:latin typeface="Courier New"/>
                <a:ea typeface="Courier New"/>
                <a:cs typeface="Courier New"/>
                <a:sym typeface="Courier New"/>
              </a:rPr>
              <a:t> = </a:t>
            </a:r>
            <a:r>
              <a:rPr lang="es-AR" sz="2600" b="1" i="0" u="none" strike="noStrike" cap="none">
                <a:solidFill>
                  <a:srgbClr val="FFFF00"/>
                </a:solidFill>
                <a:latin typeface="Courier New"/>
                <a:ea typeface="Courier New"/>
                <a:cs typeface="Courier New"/>
                <a:sym typeface="Courier New"/>
              </a:rPr>
              <a:t>int</a:t>
            </a:r>
            <a:r>
              <a:rPr lang="es-AR" sz="2600" b="1" i="0" u="none" strike="noStrike" cap="none">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sval</a:t>
            </a:r>
            <a:r>
              <a:rPr lang="es-AR"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FFFF00"/>
                </a:solidFill>
                <a:latin typeface="Courier New"/>
                <a:ea typeface="Courier New"/>
                <a:cs typeface="Courier New"/>
                <a:sym typeface="Courier New"/>
              </a:rPr>
              <a:t>type</a:t>
            </a:r>
            <a:r>
              <a:rPr lang="es-AR" sz="2600" b="1" i="0" u="none" strike="noStrike" cap="none">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ival</a:t>
            </a:r>
            <a:r>
              <a:rPr lang="es-AR"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FFFF00"/>
                </a:solidFill>
                <a:latin typeface="Courier New"/>
                <a:ea typeface="Courier New"/>
                <a:cs typeface="Courier New"/>
                <a:sym typeface="Courier New"/>
              </a:rPr>
              <a:t>print</a:t>
            </a:r>
            <a:r>
              <a:rPr lang="es-AR" sz="2600" b="1">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ival</a:t>
            </a:r>
            <a:r>
              <a:rPr lang="es-AR"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00FF00"/>
                </a:solidFill>
                <a:latin typeface="Courier New"/>
                <a:ea typeface="Courier New"/>
                <a:cs typeface="Courier New"/>
                <a:sym typeface="Courier New"/>
              </a:rPr>
              <a:t>nsv</a:t>
            </a:r>
            <a:r>
              <a:rPr lang="es-AR" sz="2600" b="1" i="0" u="none" strike="noStrike" cap="none">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a:solidFill>
                  <a:schemeClr val="lt1"/>
                </a:solidFill>
                <a:latin typeface="Courier New"/>
                <a:ea typeface="Courier New"/>
                <a:cs typeface="Courier New"/>
                <a:sym typeface="Courier New"/>
              </a:rPr>
              <a:t>&gt;&gt;&gt; </a:t>
            </a:r>
            <a:r>
              <a:rPr lang="es-AR" sz="2600" b="1" i="0" u="none" strike="noStrike" cap="none">
                <a:solidFill>
                  <a:srgbClr val="00FF00"/>
                </a:solidFill>
                <a:latin typeface="Courier New"/>
                <a:ea typeface="Courier New"/>
                <a:cs typeface="Courier New"/>
                <a:sym typeface="Courier New"/>
              </a:rPr>
              <a:t>niv</a:t>
            </a:r>
            <a:r>
              <a:rPr lang="es-AR" sz="2600" b="1" i="0" u="none" strike="noStrike" cap="none">
                <a:solidFill>
                  <a:schemeClr val="lt1"/>
                </a:solidFill>
                <a:latin typeface="Courier New"/>
                <a:ea typeface="Courier New"/>
                <a:cs typeface="Courier New"/>
                <a:sym typeface="Courier New"/>
              </a:rPr>
              <a:t> = </a:t>
            </a:r>
            <a:r>
              <a:rPr lang="es-AR" sz="2600" b="1" i="0" u="none" strike="noStrike" cap="none">
                <a:solidFill>
                  <a:srgbClr val="FFFF00"/>
                </a:solidFill>
                <a:latin typeface="Courier New"/>
                <a:ea typeface="Courier New"/>
                <a:cs typeface="Courier New"/>
                <a:sym typeface="Courier New"/>
              </a:rPr>
              <a:t>int</a:t>
            </a:r>
            <a:r>
              <a:rPr lang="es-AR" sz="2600" b="1" i="0" u="none" strike="noStrike" cap="none">
                <a:solidFill>
                  <a:schemeClr val="lt1"/>
                </a:solidFill>
                <a:latin typeface="Courier New"/>
                <a:ea typeface="Courier New"/>
                <a:cs typeface="Courier New"/>
                <a:sym typeface="Courier New"/>
              </a:rPr>
              <a:t>(</a:t>
            </a:r>
            <a:r>
              <a:rPr lang="es-AR" sz="2600" b="1" i="0" u="none" strike="noStrike" cap="none">
                <a:solidFill>
                  <a:srgbClr val="00FF00"/>
                </a:solidFill>
                <a:latin typeface="Courier New"/>
                <a:ea typeface="Courier New"/>
                <a:cs typeface="Courier New"/>
                <a:sym typeface="Courier New"/>
              </a:rPr>
              <a:t>nsv</a:t>
            </a:r>
            <a:r>
              <a:rPr lang="es-AR" sz="2600" b="1" i="0" u="none" strike="noStrike" cap="none">
                <a:solidFill>
                  <a:schemeClr val="lt1"/>
                </a:solidFill>
                <a:latin typeface="Courier New"/>
                <a:ea typeface="Courier New"/>
                <a:cs typeface="Courier New"/>
                <a:sym typeface="Courier New"/>
              </a:rPr>
              <a:t>)</a:t>
            </a:r>
          </a:p>
          <a:p>
            <a:pPr lvl="0">
              <a:buClr>
                <a:srgbClr val="FF0000"/>
              </a:buClr>
              <a:buSzPct val="25000"/>
            </a:pPr>
            <a:r>
              <a:rPr lang="es-AR" sz="2600" b="1">
                <a:solidFill>
                  <a:srgbClr val="E06666"/>
                </a:solidFill>
                <a:latin typeface="Courier New" pitchFamily="49" charset="0"/>
                <a:ea typeface="Arial" charset="0"/>
                <a:cs typeface="Courier New" pitchFamily="49" charset="0"/>
                <a:sym typeface="Cabin"/>
              </a:rPr>
              <a:t>Trazas de rastreo (llamada más reciente a lo último</a:t>
            </a:r>
            <a:r>
              <a:rPr lang="es-AR" sz="2600" b="1">
                <a:solidFill>
                  <a:srgbClr val="E06666"/>
                </a:solidFill>
                <a:latin typeface="Courier New"/>
                <a:ea typeface="Courier New"/>
                <a:cs typeface="Courier New"/>
                <a:sym typeface="Courier New"/>
              </a:rPr>
              <a:t>):  Archivo "&lt;stdin&gt;", línea 1, in &lt;module&gt;</a:t>
            </a:r>
          </a:p>
          <a:p>
            <a:pPr lvl="0">
              <a:buClr>
                <a:srgbClr val="FF0000"/>
              </a:buClr>
              <a:buSzPct val="25000"/>
            </a:pPr>
            <a:r>
              <a:rPr lang="es-AR" sz="2600" b="1">
                <a:solidFill>
                  <a:srgbClr val="E06666"/>
                </a:solidFill>
                <a:latin typeface="Courier New"/>
                <a:ea typeface="Courier New"/>
                <a:cs typeface="Courier New"/>
                <a:sym typeface="Courier New"/>
              </a:rPr>
              <a:t>ValueError: invalid literal for int() with base 10: 'x'</a:t>
            </a:r>
            <a:endParaRPr lang="es-AR" sz="2600" b="1" i="0" u="none" strike="noStrike" cap="none">
              <a:solidFill>
                <a:srgbClr val="E06666"/>
              </a:solidFill>
              <a:latin typeface="Courier New"/>
              <a:ea typeface="Courier New"/>
              <a:cs typeface="Courier New"/>
              <a:sym typeface="Courier New"/>
            </a:endParaRPr>
          </a:p>
        </p:txBody>
      </p:sp>
    </p:spTree>
    <p:extLst>
      <p:ext uri="{BB962C8B-B14F-4D97-AF65-F5344CB8AC3E}">
        <p14:creationId xmlns:p14="http://schemas.microsoft.com/office/powerpoint/2010/main" val="25501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800" u="none" strike="noStrike" cap="none" dirty="0">
                <a:solidFill>
                  <a:srgbClr val="FFFF00"/>
                </a:solidFill>
                <a:latin typeface="Arial" charset="0"/>
                <a:ea typeface="Arial" charset="0"/>
                <a:cs typeface="Arial" charset="0"/>
                <a:sym typeface="Cabin"/>
              </a:rPr>
              <a:t>Input (Entrada)  del Usuario</a:t>
            </a:r>
          </a:p>
        </p:txBody>
      </p:sp>
      <p:sp>
        <p:nvSpPr>
          <p:cNvPr id="472" name="Shape 472"/>
          <p:cNvSpPr txBox="1">
            <a:spLocks noGrp="1"/>
          </p:cNvSpPr>
          <p:nvPr>
            <p:ph idx="1"/>
          </p:nvPr>
        </p:nvSpPr>
        <p:spPr>
          <a:xfrm>
            <a:off x="812800" y="2133601"/>
            <a:ext cx="684887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s-AR" sz="3800" b="0" u="none" strike="noStrike" cap="none" dirty="0">
                <a:solidFill>
                  <a:schemeClr val="lt1"/>
                </a:solidFill>
                <a:latin typeface="Arial" charset="0"/>
                <a:ea typeface="Arial" charset="0"/>
                <a:cs typeface="Arial" charset="0"/>
                <a:sym typeface="Cabin"/>
              </a:rPr>
              <a:t>Podemos instruirle a Python que haga una pausa y </a:t>
            </a:r>
            <a:r>
              <a:rPr lang="es-AR" sz="3800" b="0" dirty="0">
                <a:solidFill>
                  <a:schemeClr val="lt1"/>
                </a:solidFill>
                <a:latin typeface="Arial" charset="0"/>
                <a:ea typeface="Arial" charset="0"/>
                <a:cs typeface="Arial" charset="0"/>
                <a:sym typeface="Cabin"/>
              </a:rPr>
              <a:t>lea los datos del usuario con la función </a:t>
            </a:r>
            <a:r>
              <a:rPr lang="es-AR" sz="3800" b="0" u="none" strike="noStrike" cap="none" dirty="0">
                <a:solidFill>
                  <a:srgbClr val="FFFF00"/>
                </a:solidFill>
                <a:latin typeface="Arial" charset="0"/>
                <a:ea typeface="Arial" charset="0"/>
                <a:cs typeface="Arial" charset="0"/>
                <a:sym typeface="Cabin"/>
              </a:rPr>
              <a:t>input()</a:t>
            </a:r>
            <a:endParaRPr lang="es-AR" sz="3800" b="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s-AR" sz="3800" b="0" u="none" strike="noStrike" cap="none" dirty="0">
                <a:solidFill>
                  <a:schemeClr val="lt1"/>
                </a:solidFill>
                <a:latin typeface="Arial" charset="0"/>
                <a:ea typeface="Arial" charset="0"/>
                <a:cs typeface="Arial" charset="0"/>
                <a:sym typeface="Cabin"/>
              </a:rPr>
              <a:t>La función </a:t>
            </a:r>
            <a:r>
              <a:rPr lang="es-AR" sz="3800" b="0" u="none" strike="noStrike" cap="none" dirty="0">
                <a:solidFill>
                  <a:srgbClr val="FFFF00"/>
                </a:solidFill>
                <a:latin typeface="Arial" charset="0"/>
                <a:ea typeface="Arial" charset="0"/>
                <a:cs typeface="Arial" charset="0"/>
                <a:sym typeface="Cabin"/>
              </a:rPr>
              <a:t>input()</a:t>
            </a:r>
            <a:r>
              <a:rPr lang="es-AR" sz="3800" b="0" u="none" strike="noStrike" cap="none" dirty="0">
                <a:solidFill>
                  <a:srgbClr val="FF00FF"/>
                </a:solidFill>
                <a:latin typeface="Arial" charset="0"/>
                <a:ea typeface="Arial" charset="0"/>
                <a:cs typeface="Arial" charset="0"/>
                <a:sym typeface="Cabin"/>
              </a:rPr>
              <a:t> </a:t>
            </a:r>
            <a:r>
              <a:rPr lang="es-AR" sz="3800" b="0" u="none" strike="noStrike" cap="none" dirty="0">
                <a:solidFill>
                  <a:schemeClr val="lt1"/>
                </a:solidFill>
                <a:latin typeface="Arial" charset="0"/>
                <a:ea typeface="Arial" charset="0"/>
                <a:cs typeface="Arial" charset="0"/>
                <a:sym typeface="Cabin"/>
              </a:rPr>
              <a:t>regresa a la cadena</a:t>
            </a: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lvl="0">
              <a:buClr>
                <a:srgbClr val="00FF00"/>
              </a:buClr>
              <a:buSzPct val="25000"/>
            </a:pPr>
            <a:r>
              <a:rPr lang="es-AR" sz="3000" b="1" i="0" u="none" strike="noStrike" cap="none" dirty="0" err="1">
                <a:solidFill>
                  <a:srgbClr val="00FF00"/>
                </a:solidFill>
                <a:latin typeface="Courier New"/>
                <a:ea typeface="Courier New"/>
                <a:cs typeface="Courier New"/>
                <a:sym typeface="Courier New"/>
              </a:rPr>
              <a:t>nam</a:t>
            </a:r>
            <a:r>
              <a:rPr lang="es-AR" sz="3000" b="1" i="0" u="none" strike="noStrike" cap="none" dirty="0">
                <a:solidFill>
                  <a:schemeClr val="lt1"/>
                </a:solidFill>
                <a:latin typeface="Courier New"/>
                <a:ea typeface="Courier New"/>
                <a:cs typeface="Courier New"/>
                <a:sym typeface="Courier New"/>
              </a:rPr>
              <a:t> = </a:t>
            </a:r>
            <a:r>
              <a:rPr lang="es-AR" sz="3000" b="1" i="0" u="none" strike="noStrike" cap="none" dirty="0">
                <a:solidFill>
                  <a:srgbClr val="FFFF00"/>
                </a:solidFill>
                <a:latin typeface="Courier New"/>
                <a:ea typeface="Courier New"/>
                <a:cs typeface="Courier New"/>
                <a:sym typeface="Courier New"/>
              </a:rPr>
              <a:t>input</a:t>
            </a:r>
            <a:r>
              <a:rPr lang="es-AR" sz="3000" b="1" dirty="0">
                <a:solidFill>
                  <a:schemeClr val="lt1"/>
                </a:solidFill>
                <a:latin typeface="Courier New"/>
                <a:ea typeface="Courier New"/>
                <a:cs typeface="Courier New"/>
                <a:sym typeface="Courier New"/>
              </a:rPr>
              <a:t>('Quién es usted'</a:t>
            </a:r>
            <a:r>
              <a:rPr lang="es-AR" sz="3000" b="1" i="0" u="none" strike="noStrike" cap="none" dirty="0">
                <a:solidFill>
                  <a:schemeClr val="lt1"/>
                </a:solidFill>
                <a:latin typeface="Courier New"/>
                <a:ea typeface="Courier New"/>
                <a:cs typeface="Courier New"/>
                <a:sym typeface="Courier New"/>
              </a:rPr>
              <a:t>)</a:t>
            </a:r>
          </a:p>
          <a:p>
            <a:pPr lvl="0">
              <a:buClr>
                <a:srgbClr val="FFFF00"/>
              </a:buClr>
              <a:buSzPct val="25000"/>
            </a:pPr>
            <a:r>
              <a:rPr lang="es-AR" sz="3000" b="1" dirty="0" err="1">
                <a:solidFill>
                  <a:srgbClr val="FFFF00"/>
                </a:solidFill>
                <a:latin typeface="Courier New"/>
                <a:ea typeface="Courier New"/>
                <a:cs typeface="Courier New"/>
                <a:sym typeface="Courier New"/>
              </a:rPr>
              <a:t>p</a:t>
            </a:r>
            <a:r>
              <a:rPr lang="es-AR" sz="3000" b="1" i="0" u="none" strike="noStrike" cap="none" dirty="0" err="1">
                <a:solidFill>
                  <a:srgbClr val="FFFF00"/>
                </a:solidFill>
                <a:latin typeface="Courier New"/>
                <a:ea typeface="Courier New"/>
                <a:cs typeface="Courier New"/>
                <a:sym typeface="Courier New"/>
              </a:rPr>
              <a:t>rint</a:t>
            </a:r>
            <a:r>
              <a:rPr lang="es-AR" sz="3000" b="1" i="0" u="none" strike="noStrike" cap="none" dirty="0">
                <a:solidFill>
                  <a:srgbClr val="FFFF00"/>
                </a:solidFill>
                <a:latin typeface="Courier New"/>
                <a:ea typeface="Courier New"/>
                <a:cs typeface="Courier New"/>
                <a:sym typeface="Courier New"/>
              </a:rPr>
              <a:t>(</a:t>
            </a:r>
            <a:r>
              <a:rPr lang="es-AR" sz="3000" b="1" dirty="0">
                <a:solidFill>
                  <a:schemeClr val="lt1"/>
                </a:solidFill>
                <a:latin typeface="Courier New"/>
                <a:ea typeface="Courier New"/>
                <a:cs typeface="Courier New"/>
                <a:sym typeface="Courier New"/>
              </a:rPr>
              <a:t>'Bienvenido</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00FF00"/>
                </a:solidFill>
                <a:latin typeface="Courier New"/>
                <a:ea typeface="Courier New"/>
                <a:cs typeface="Courier New"/>
                <a:sym typeface="Courier New"/>
              </a:rPr>
              <a:t>nam</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00FF00"/>
              </a:solidFill>
              <a:latin typeface="Courier New"/>
              <a:ea typeface="Courier New"/>
              <a:cs typeface="Courier New"/>
              <a:sym typeface="Courier New"/>
            </a:endParaRPr>
          </a:p>
        </p:txBody>
      </p:sp>
      <p:sp>
        <p:nvSpPr>
          <p:cNvPr id="474" name="Shape 474"/>
          <p:cNvSpPr txBox="1"/>
          <p:nvPr/>
        </p:nvSpPr>
        <p:spPr>
          <a:xfrm>
            <a:off x="10638180" y="4972051"/>
            <a:ext cx="4627619"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dirty="0">
                <a:solidFill>
                  <a:schemeClr val="lt1"/>
                </a:solidFill>
                <a:latin typeface="Arial" charset="0"/>
                <a:ea typeface="Arial" charset="0"/>
                <a:cs typeface="Arial" charset="0"/>
                <a:sym typeface="Cabin"/>
              </a:rPr>
              <a:t>Quién es usted</a:t>
            </a:r>
            <a:r>
              <a:rPr lang="es-AR" sz="3800" u="none" strike="noStrike" cap="none" dirty="0">
                <a:solidFill>
                  <a:schemeClr val="lt1"/>
                </a:solidFill>
                <a:latin typeface="Arial" charset="0"/>
                <a:ea typeface="Arial" charset="0"/>
                <a:cs typeface="Arial" charset="0"/>
                <a:sym typeface="Cabin"/>
              </a:rPr>
              <a:t> </a:t>
            </a:r>
            <a:r>
              <a:rPr lang="es-AR"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Bienvenido Chuck</a:t>
            </a:r>
          </a:p>
        </p:txBody>
      </p:sp>
    </p:spTree>
    <p:extLst>
      <p:ext uri="{BB962C8B-B14F-4D97-AF65-F5344CB8AC3E}">
        <p14:creationId xmlns:p14="http://schemas.microsoft.com/office/powerpoint/2010/main" val="25722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7200" dirty="0">
                <a:solidFill>
                  <a:srgbClr val="FFFF00"/>
                </a:solidFill>
              </a:rPr>
              <a:t>Crear un Programa</a:t>
            </a:r>
          </a:p>
        </p:txBody>
      </p:sp>
    </p:spTree>
    <p:extLst>
      <p:ext uri="{BB962C8B-B14F-4D97-AF65-F5344CB8AC3E}">
        <p14:creationId xmlns:p14="http://schemas.microsoft.com/office/powerpoint/2010/main" val="38511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Palabras </a:t>
            </a:r>
            <a:r>
              <a:rPr lang="es-AR" sz="7600" dirty="0">
                <a:solidFill>
                  <a:srgbClr val="FFFF00"/>
                </a:solidFill>
                <a:latin typeface="Arial" charset="0"/>
                <a:ea typeface="Arial" charset="0"/>
                <a:cs typeface="Arial" charset="0"/>
                <a:sym typeface="Cabin"/>
              </a:rPr>
              <a:t>Reservadas</a:t>
            </a:r>
            <a:endParaRPr lang="es-AR" sz="7600" u="none" strike="noStrike" cap="none" dirty="0">
              <a:solidFill>
                <a:srgbClr val="FFFF00"/>
              </a:solidFill>
              <a:latin typeface="Arial" charset="0"/>
              <a:ea typeface="Arial" charset="0"/>
              <a:cs typeface="Arial" charset="0"/>
              <a:sym typeface="Cabin"/>
            </a:endParaRPr>
          </a:p>
        </p:txBody>
      </p:sp>
      <p:sp>
        <p:nvSpPr>
          <p:cNvPr id="502" name="Shape 502"/>
          <p:cNvSpPr txBox="1">
            <a:spLocks noGrp="1"/>
          </p:cNvSpPr>
          <p:nvPr>
            <p:ph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No puede utilizar las </a:t>
            </a:r>
            <a:r>
              <a:rPr lang="es-AR" sz="3600" b="0" u="none" strike="noStrike" cap="none" dirty="0">
                <a:solidFill>
                  <a:srgbClr val="FFFF00"/>
                </a:solidFill>
                <a:latin typeface="Arial" charset="0"/>
                <a:ea typeface="Arial" charset="0"/>
                <a:cs typeface="Arial" charset="0"/>
                <a:sym typeface="Cabin"/>
              </a:rPr>
              <a:t>palabras reservadas</a:t>
            </a:r>
            <a:r>
              <a:rPr lang="es-AR" sz="3600" b="0" u="none" strike="noStrike" cap="none" dirty="0">
                <a:solidFill>
                  <a:schemeClr val="lt1"/>
                </a:solidFill>
                <a:latin typeface="Arial" charset="0"/>
                <a:ea typeface="Arial" charset="0"/>
                <a:cs typeface="Arial" charset="0"/>
                <a:sym typeface="Cabin"/>
              </a:rPr>
              <a:t> como nombres o identificadores de variables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169336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Comentarios </a:t>
            </a:r>
            <a:r>
              <a:rPr lang="es-AR" sz="7600" dirty="0">
                <a:solidFill>
                  <a:srgbClr val="FFFF00"/>
                </a:solidFill>
                <a:latin typeface="Arial" charset="0"/>
                <a:ea typeface="Arial" charset="0"/>
                <a:cs typeface="Arial" charset="0"/>
                <a:sym typeface="Cabin"/>
              </a:rPr>
              <a:t>e</a:t>
            </a:r>
            <a:r>
              <a:rPr lang="es-AR" sz="7600" u="none" strike="noStrike" cap="none" dirty="0">
                <a:solidFill>
                  <a:srgbClr val="FFFF00"/>
                </a:solidFill>
                <a:latin typeface="Arial" charset="0"/>
                <a:ea typeface="Arial" charset="0"/>
                <a:cs typeface="Arial" charset="0"/>
                <a:sym typeface="Cabin"/>
              </a:rPr>
              <a:t>n Python</a:t>
            </a:r>
          </a:p>
        </p:txBody>
      </p:sp>
      <p:sp>
        <p:nvSpPr>
          <p:cNvPr id="489" name="Shape 489"/>
          <p:cNvSpPr txBox="1">
            <a:spLocks noGrp="1"/>
          </p:cNvSpPr>
          <p:nvPr>
            <p:ph idx="1"/>
          </p:nvPr>
        </p:nvSpPr>
        <p:spPr>
          <a:xfrm>
            <a:off x="812800" y="2255477"/>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Todo lo que aparezca luego de </a:t>
            </a:r>
            <a:r>
              <a:rPr lang="es-AR" sz="3600" b="0" u="none" strike="noStrike" cap="none" dirty="0">
                <a:solidFill>
                  <a:srgbClr val="FFFF00"/>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es ignorado por Python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¿Por qué usar comentarios?</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a:solidFill>
                  <a:schemeClr val="lt1"/>
                </a:solidFill>
                <a:latin typeface="Arial" charset="0"/>
                <a:ea typeface="Arial" charset="0"/>
                <a:cs typeface="Arial" charset="0"/>
                <a:sym typeface="Cabin"/>
              </a:rPr>
              <a:t>Permiten describir lo que está pasando en la secuencia de un código</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a:solidFill>
                  <a:schemeClr val="lt1"/>
                </a:solidFill>
                <a:latin typeface="Arial" charset="0"/>
                <a:ea typeface="Arial" charset="0"/>
                <a:cs typeface="Arial" charset="0"/>
                <a:sym typeface="Cabin"/>
              </a:rPr>
              <a:t>Permiten documentar quién escribió el código o la información auxiliar</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a:latin typeface="Arial" charset="0"/>
                <a:ea typeface="Arial" charset="0"/>
                <a:cs typeface="Arial" charset="0"/>
                <a:sym typeface="Cabin"/>
              </a:rPr>
              <a:t>Permiten desactivar </a:t>
            </a:r>
            <a:r>
              <a:rPr lang="es-AR" sz="3600" b="0" u="none" strike="noStrike" cap="none" dirty="0">
                <a:solidFill>
                  <a:schemeClr val="lt1"/>
                </a:solidFill>
                <a:latin typeface="Arial" charset="0"/>
                <a:ea typeface="Arial" charset="0"/>
                <a:cs typeface="Arial" charset="0"/>
                <a:sym typeface="Cabin"/>
              </a:rPr>
              <a:t>la línea de un código, quizás de manera temporaria</a:t>
            </a:r>
          </a:p>
        </p:txBody>
      </p:sp>
    </p:spTree>
    <p:extLst>
      <p:ext uri="{BB962C8B-B14F-4D97-AF65-F5344CB8AC3E}">
        <p14:creationId xmlns:p14="http://schemas.microsoft.com/office/powerpoint/2010/main" val="19631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848100" y="744286"/>
            <a:ext cx="8864599"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a:solidFill>
                  <a:srgbClr val="FFFF00"/>
                </a:solidFill>
                <a:latin typeface="Courier New"/>
                <a:ea typeface="Courier New"/>
                <a:cs typeface="Courier New"/>
                <a:sym typeface="Courier New"/>
              </a:rPr>
              <a:t># Obtener el nombre del archivo y abrirlo</a:t>
            </a:r>
          </a:p>
          <a:p>
            <a:pPr lvl="0">
              <a:buClr>
                <a:schemeClr val="lt1"/>
              </a:buClr>
              <a:buSzPct val="25000"/>
            </a:pPr>
            <a:r>
              <a:rPr lang="es-AR" sz="2200" b="1" i="0" u="none" strike="noStrike" cap="none" dirty="0">
                <a:solidFill>
                  <a:schemeClr val="lt1"/>
                </a:solidFill>
                <a:latin typeface="Courier New"/>
                <a:ea typeface="Courier New"/>
                <a:cs typeface="Courier New"/>
                <a:sym typeface="Courier New"/>
              </a:rPr>
              <a:t>name = input</a:t>
            </a:r>
            <a:r>
              <a:rPr lang="es-AR" sz="2200" b="1" dirty="0">
                <a:solidFill>
                  <a:schemeClr val="lt1"/>
                </a:solidFill>
                <a:latin typeface="Courier New"/>
                <a:ea typeface="Courier New"/>
                <a:cs typeface="Courier New"/>
                <a:sym typeface="Courier New"/>
              </a:rPr>
              <a:t>('Ingresar </a:t>
            </a:r>
            <a:r>
              <a:rPr lang="es-AR" sz="2200" b="1" i="0" u="none" strike="noStrike" cap="none" dirty="0">
                <a:solidFill>
                  <a:schemeClr val="lt1"/>
                </a:solidFill>
                <a:latin typeface="Courier New"/>
                <a:ea typeface="Courier New"/>
                <a:cs typeface="Courier New"/>
                <a:sym typeface="Courier New"/>
              </a:rPr>
              <a:t>archivo:')</a:t>
            </a:r>
          </a:p>
          <a:p>
            <a:pPr marL="0" marR="0" lvl="0" indent="0" algn="l" rtl="0">
              <a:lnSpc>
                <a:spcPct val="100000"/>
              </a:lnSpc>
              <a:spcBef>
                <a:spcPts val="0"/>
              </a:spcBef>
              <a:spcAft>
                <a:spcPts val="0"/>
              </a:spcAft>
              <a:buClr>
                <a:schemeClr val="lt1"/>
              </a:buClr>
              <a:buSzPct val="25000"/>
              <a:buFont typeface="Cabin"/>
              <a:buNone/>
            </a:pPr>
            <a:r>
              <a:rPr lang="es-AR" sz="2200" b="1" i="0" u="none" strike="noStrike" cap="none" dirty="0">
                <a:solidFill>
                  <a:schemeClr val="lt1"/>
                </a:solidFill>
                <a:latin typeface="Courier New"/>
                <a:ea typeface="Courier New"/>
                <a:cs typeface="Courier New"/>
                <a:sym typeface="Courier New"/>
              </a:rPr>
              <a:t>handle = open(nombre, 'r')</a:t>
            </a:r>
          </a:p>
          <a:p>
            <a:pPr marL="0" marR="0" lvl="0" indent="0" algn="ctr" rtl="0">
              <a:lnSpc>
                <a:spcPct val="100000"/>
              </a:lnSpc>
              <a:spcBef>
                <a:spcPts val="0"/>
              </a:spcBef>
              <a:spcAft>
                <a:spcPts val="0"/>
              </a:spcAft>
              <a:buNone/>
            </a:pPr>
            <a:endParaRPr lang="es-AR" sz="22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a:solidFill>
                  <a:srgbClr val="FFFF00"/>
                </a:solidFill>
                <a:latin typeface="Courier New"/>
                <a:ea typeface="Courier New"/>
                <a:cs typeface="Courier New"/>
                <a:sym typeface="Courier New"/>
              </a:rPr>
              <a:t># Frecuencia de la palabra count</a:t>
            </a:r>
          </a:p>
          <a:p>
            <a:pPr lvl="0">
              <a:buClr>
                <a:srgbClr val="FFFFFF"/>
              </a:buClr>
              <a:buSzPct val="25000"/>
            </a:pPr>
            <a:r>
              <a:rPr lang="es-AR" sz="2200" b="1" dirty="0">
                <a:solidFill>
                  <a:srgbClr val="FFFFFF"/>
                </a:solidFill>
                <a:latin typeface="Courier New"/>
                <a:ea typeface="Courier New"/>
                <a:cs typeface="Courier New"/>
                <a:sym typeface="Courier New"/>
              </a:rPr>
              <a:t>conteos = dict()</a:t>
            </a:r>
          </a:p>
          <a:p>
            <a:pPr lvl="0">
              <a:buClr>
                <a:srgbClr val="FFFFFF"/>
              </a:buClr>
              <a:buSzPct val="25000"/>
            </a:pPr>
            <a:r>
              <a:rPr lang="es-AR" sz="2200" b="1" dirty="0" err="1">
                <a:solidFill>
                  <a:srgbClr val="FFFFFF"/>
                </a:solidFill>
                <a:latin typeface="Courier New"/>
                <a:ea typeface="Courier New"/>
                <a:cs typeface="Courier New"/>
                <a:sym typeface="Courier New"/>
              </a:rPr>
              <a:t>for</a:t>
            </a:r>
            <a:r>
              <a:rPr lang="es-AR" sz="2200" b="1" dirty="0">
                <a:solidFill>
                  <a:srgbClr val="FFFFFF"/>
                </a:solidFill>
                <a:latin typeface="Courier New"/>
                <a:ea typeface="Courier New"/>
                <a:cs typeface="Courier New"/>
                <a:sym typeface="Courier New"/>
              </a:rPr>
              <a:t> línea in handle:</a:t>
            </a:r>
          </a:p>
          <a:p>
            <a:pPr lvl="0">
              <a:buClr>
                <a:srgbClr val="FFFFFF"/>
              </a:buClr>
              <a:buSzPct val="25000"/>
            </a:pPr>
            <a:r>
              <a:rPr lang="es-AR" sz="2200" b="1" dirty="0">
                <a:solidFill>
                  <a:srgbClr val="FFFFFF"/>
                </a:solidFill>
                <a:latin typeface="Courier New"/>
                <a:ea typeface="Courier New"/>
                <a:cs typeface="Courier New"/>
                <a:sym typeface="Courier New"/>
              </a:rPr>
              <a:t>    palabras = line.split()</a:t>
            </a:r>
          </a:p>
          <a:p>
            <a:pPr lvl="0">
              <a:buClr>
                <a:srgbClr val="FFFFFF"/>
              </a:buClr>
              <a:buSzPct val="25000"/>
            </a:pPr>
            <a:r>
              <a:rPr lang="es-AR" sz="2200" b="1" dirty="0">
                <a:solidFill>
                  <a:srgbClr val="FFFFFF"/>
                </a:solidFill>
                <a:latin typeface="Courier New"/>
                <a:ea typeface="Courier New"/>
                <a:cs typeface="Courier New"/>
                <a:sym typeface="Courier New"/>
              </a:rPr>
              <a:t>    </a:t>
            </a:r>
            <a:r>
              <a:rPr lang="es-AR" sz="2200" b="1" dirty="0" err="1">
                <a:solidFill>
                  <a:srgbClr val="FFFFFF"/>
                </a:solidFill>
                <a:latin typeface="Courier New"/>
                <a:ea typeface="Courier New"/>
                <a:cs typeface="Courier New"/>
                <a:sym typeface="Courier New"/>
              </a:rPr>
              <a:t>for</a:t>
            </a:r>
            <a:r>
              <a:rPr lang="es-AR" sz="2200" b="1" dirty="0">
                <a:solidFill>
                  <a:srgbClr val="FFFFFF"/>
                </a:solidFill>
                <a:latin typeface="Courier New"/>
                <a:ea typeface="Courier New"/>
                <a:cs typeface="Courier New"/>
                <a:sym typeface="Courier New"/>
              </a:rPr>
              <a:t> palabra in palabras:</a:t>
            </a:r>
          </a:p>
          <a:p>
            <a:pPr lvl="0">
              <a:buClr>
                <a:srgbClr val="FFFFFF"/>
              </a:buClr>
              <a:buSzPct val="25000"/>
            </a:pPr>
            <a:r>
              <a:rPr lang="es-AR" sz="2200" b="1" dirty="0">
                <a:solidFill>
                  <a:srgbClr val="FFFFFF"/>
                </a:solidFill>
                <a:latin typeface="Courier New"/>
                <a:ea typeface="Courier New"/>
                <a:cs typeface="Courier New"/>
                <a:sym typeface="Courier New"/>
              </a:rPr>
              <a:t>        conteos[palabra] = </a:t>
            </a:r>
            <a:r>
              <a:rPr lang="es-AR" sz="2200" b="1" dirty="0" err="1">
                <a:solidFill>
                  <a:srgbClr val="FFFFFF"/>
                </a:solidFill>
                <a:latin typeface="Courier New"/>
                <a:ea typeface="Courier New"/>
                <a:cs typeface="Courier New"/>
                <a:sym typeface="Courier New"/>
              </a:rPr>
              <a:t>counts.get</a:t>
            </a:r>
            <a:r>
              <a:rPr lang="es-AR" sz="2200" b="1" dirty="0">
                <a:solidFill>
                  <a:srgbClr val="FFFFFF"/>
                </a:solidFill>
                <a:latin typeface="Courier New"/>
                <a:ea typeface="Courier New"/>
                <a:cs typeface="Courier New"/>
                <a:sym typeface="Courier New"/>
              </a:rPr>
              <a:t>(palabra,0) + 1</a:t>
            </a:r>
          </a:p>
          <a:p>
            <a:pPr marL="0" marR="0" lvl="0" indent="0" algn="ctr" rtl="0">
              <a:lnSpc>
                <a:spcPct val="100000"/>
              </a:lnSpc>
              <a:spcBef>
                <a:spcPts val="0"/>
              </a:spcBef>
              <a:spcAft>
                <a:spcPts val="0"/>
              </a:spcAft>
              <a:buNone/>
            </a:pPr>
            <a:endParaRPr lang="es-AR" sz="22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a:solidFill>
                  <a:srgbClr val="FFFF00"/>
                </a:solidFill>
                <a:latin typeface="Courier New"/>
                <a:ea typeface="Courier New"/>
                <a:cs typeface="Courier New"/>
                <a:sym typeface="Courier New"/>
              </a:rPr>
              <a:t># Encontrar la palabra más común</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a:solidFill>
                  <a:srgbClr val="FFFFFF"/>
                </a:solidFill>
                <a:latin typeface="Courier New"/>
                <a:ea typeface="Courier New"/>
                <a:cs typeface="Courier New"/>
                <a:sym typeface="Courier New"/>
              </a:rPr>
              <a:t>bigcount = Ninguno</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a:solidFill>
                  <a:srgbClr val="FFFFFF"/>
                </a:solidFill>
                <a:latin typeface="Courier New"/>
                <a:ea typeface="Courier New"/>
                <a:cs typeface="Courier New"/>
                <a:sym typeface="Courier New"/>
              </a:rPr>
              <a:t>bigword = Ninguna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a:solidFill>
                  <a:srgbClr val="FFFFFF"/>
                </a:solidFill>
                <a:latin typeface="Courier New"/>
                <a:ea typeface="Courier New"/>
                <a:cs typeface="Courier New"/>
                <a:sym typeface="Courier New"/>
              </a:rPr>
              <a:t>for</a:t>
            </a:r>
            <a:r>
              <a:rPr lang="es-AR" sz="2200" b="1" i="0" u="none" strike="noStrike" cap="none" dirty="0">
                <a:solidFill>
                  <a:srgbClr val="FFFFFF"/>
                </a:solidFill>
                <a:latin typeface="Courier New"/>
                <a:ea typeface="Courier New"/>
                <a:cs typeface="Courier New"/>
                <a:sym typeface="Courier New"/>
              </a:rPr>
              <a:t> palabra, conteo in counts.items():</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a:solidFill>
                  <a:srgbClr val="FFFFFF"/>
                </a:solidFill>
                <a:latin typeface="Courier New"/>
                <a:ea typeface="Courier New"/>
                <a:cs typeface="Courier New"/>
                <a:sym typeface="Courier New"/>
              </a:rPr>
              <a:t>if</a:t>
            </a:r>
            <a:r>
              <a:rPr lang="es-AR" sz="2200" b="1" i="0" u="none" strike="noStrike" cap="none" dirty="0">
                <a:solidFill>
                  <a:srgbClr val="FFFFFF"/>
                </a:solidFill>
                <a:latin typeface="Courier New"/>
                <a:ea typeface="Courier New"/>
                <a:cs typeface="Courier New"/>
                <a:sym typeface="Courier New"/>
              </a:rPr>
              <a:t> </a:t>
            </a:r>
            <a:r>
              <a:rPr lang="es-AR" sz="2200" b="1" i="0" u="none" strike="noStrike" cap="none" dirty="0" err="1">
                <a:solidFill>
                  <a:srgbClr val="FFFFFF"/>
                </a:solidFill>
                <a:latin typeface="Courier New"/>
                <a:ea typeface="Courier New"/>
                <a:cs typeface="Courier New"/>
                <a:sym typeface="Courier New"/>
              </a:rPr>
              <a:t>bigcount</a:t>
            </a:r>
            <a:r>
              <a:rPr lang="es-AR" sz="2200" b="1" i="0" u="none" strike="noStrike" cap="none" dirty="0">
                <a:solidFill>
                  <a:srgbClr val="FFFFFF"/>
                </a:solidFill>
                <a:latin typeface="Courier New"/>
                <a:ea typeface="Courier New"/>
                <a:cs typeface="Courier New"/>
                <a:sym typeface="Courier New"/>
              </a:rPr>
              <a:t> </a:t>
            </a:r>
            <a:r>
              <a:rPr lang="es-AR" sz="2200" b="1" dirty="0" err="1">
                <a:solidFill>
                  <a:srgbClr val="FFFFFF"/>
                </a:solidFill>
                <a:latin typeface="Courier New"/>
                <a:ea typeface="Courier New"/>
                <a:cs typeface="Courier New"/>
                <a:sym typeface="Courier New"/>
              </a:rPr>
              <a:t>i</a:t>
            </a:r>
            <a:r>
              <a:rPr lang="es-AR" sz="2200" b="1" i="0" u="none" strike="noStrike" cap="none" dirty="0" err="1">
                <a:solidFill>
                  <a:srgbClr val="FFFFFF"/>
                </a:solidFill>
                <a:latin typeface="Courier New"/>
                <a:ea typeface="Courier New"/>
                <a:cs typeface="Courier New"/>
                <a:sym typeface="Courier New"/>
              </a:rPr>
              <a:t>s</a:t>
            </a:r>
            <a:r>
              <a:rPr lang="es-AR" sz="2200" b="1" i="0" u="none" strike="noStrike" cap="none" dirty="0">
                <a:solidFill>
                  <a:srgbClr val="FFFFFF"/>
                </a:solidFill>
                <a:latin typeface="Courier New"/>
                <a:ea typeface="Courier New"/>
                <a:cs typeface="Courier New"/>
                <a:sym typeface="Courier New"/>
              </a:rPr>
              <a:t> ninguno </a:t>
            </a:r>
            <a:r>
              <a:rPr lang="es-AR" sz="2200" b="1" i="0" u="none" strike="noStrike" cap="none" dirty="0" err="1">
                <a:solidFill>
                  <a:srgbClr val="FFFFFF"/>
                </a:solidFill>
                <a:latin typeface="Courier New"/>
                <a:ea typeface="Courier New"/>
                <a:cs typeface="Courier New"/>
                <a:sym typeface="Courier New"/>
              </a:rPr>
              <a:t>or</a:t>
            </a:r>
            <a:r>
              <a:rPr lang="es-AR" sz="2200" b="1" i="0" u="none" strike="noStrike" cap="none" dirty="0">
                <a:solidFill>
                  <a:srgbClr val="FFFFFF"/>
                </a:solidFill>
                <a:latin typeface="Courier New"/>
                <a:ea typeface="Courier New"/>
                <a:cs typeface="Courier New"/>
                <a:sym typeface="Courier New"/>
              </a:rPr>
              <a:t> conteo &gt; bigcount:</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a:solidFill>
                  <a:srgbClr val="FFFFFF"/>
                </a:solidFill>
                <a:latin typeface="Courier New"/>
                <a:ea typeface="Courier New"/>
                <a:cs typeface="Courier New"/>
                <a:sym typeface="Courier New"/>
              </a:rPr>
              <a:t>        bigword = palabra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a:solidFill>
                  <a:srgbClr val="FFFFFF"/>
                </a:solidFill>
                <a:latin typeface="Courier New"/>
                <a:ea typeface="Courier New"/>
                <a:cs typeface="Courier New"/>
                <a:sym typeface="Courier New"/>
              </a:rPr>
              <a:t>        bigcount = conteo</a:t>
            </a:r>
          </a:p>
          <a:p>
            <a:pPr marL="0" marR="0" lvl="0" indent="0" algn="ctr" rtl="0">
              <a:lnSpc>
                <a:spcPct val="100000"/>
              </a:lnSpc>
              <a:spcBef>
                <a:spcPts val="0"/>
              </a:spcBef>
              <a:spcAft>
                <a:spcPts val="0"/>
              </a:spcAft>
              <a:buNone/>
            </a:pPr>
            <a:endParaRPr lang="es-AR" sz="22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a:solidFill>
                  <a:srgbClr val="FFFF00"/>
                </a:solidFill>
                <a:latin typeface="Courier New"/>
                <a:ea typeface="Courier New"/>
                <a:cs typeface="Courier New"/>
                <a:sym typeface="Courier New"/>
              </a:rPr>
              <a:t># Todo terminado</a:t>
            </a:r>
          </a:p>
          <a:p>
            <a:pPr marL="0" marR="0" lvl="0" indent="0" algn="l" rtl="0">
              <a:lnSpc>
                <a:spcPct val="100000"/>
              </a:lnSpc>
              <a:spcBef>
                <a:spcPts val="0"/>
              </a:spcBef>
              <a:spcAft>
                <a:spcPts val="0"/>
              </a:spcAft>
              <a:buClr>
                <a:srgbClr val="FFFFFF"/>
              </a:buClr>
              <a:buSzPct val="25000"/>
              <a:buFont typeface="Cabin"/>
              <a:buNone/>
            </a:pPr>
            <a:r>
              <a:rPr lang="es-AR" sz="2200" b="1" dirty="0">
                <a:solidFill>
                  <a:srgbClr val="FFFFFF"/>
                </a:solidFill>
                <a:latin typeface="Courier New"/>
                <a:ea typeface="Courier New"/>
                <a:cs typeface="Courier New"/>
                <a:sym typeface="Courier New"/>
              </a:rPr>
              <a:t>p</a:t>
            </a:r>
            <a:r>
              <a:rPr lang="es-AR" sz="2200" b="1" i="0" u="none" strike="noStrike" cap="none" dirty="0">
                <a:solidFill>
                  <a:srgbClr val="FFFFFF"/>
                </a:solidFill>
                <a:latin typeface="Courier New"/>
                <a:ea typeface="Courier New"/>
                <a:cs typeface="Courier New"/>
                <a:sym typeface="Courier New"/>
              </a:rPr>
              <a:t>rint(bigword, bigcount)</a:t>
            </a:r>
          </a:p>
        </p:txBody>
      </p:sp>
    </p:spTree>
    <p:extLst>
      <p:ext uri="{BB962C8B-B14F-4D97-AF65-F5344CB8AC3E}">
        <p14:creationId xmlns:p14="http://schemas.microsoft.com/office/powerpoint/2010/main" val="1067227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1111657"/>
            <a:ext cx="10521950"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800" u="none" strike="noStrike" cap="none" dirty="0">
                <a:solidFill>
                  <a:srgbClr val="FFFF00"/>
                </a:solidFill>
                <a:latin typeface="Arial" charset="0"/>
                <a:ea typeface="Arial" charset="0"/>
                <a:cs typeface="Arial" charset="0"/>
                <a:sym typeface="Cabin"/>
              </a:rPr>
              <a:t>Convertir Input (Entrada) del </a:t>
            </a:r>
            <a:r>
              <a:rPr lang="es-AR" sz="7800" dirty="0">
                <a:solidFill>
                  <a:srgbClr val="FFFF00"/>
                </a:solidFill>
                <a:latin typeface="Arial" charset="0"/>
                <a:ea typeface="Arial" charset="0"/>
                <a:cs typeface="Arial" charset="0"/>
                <a:sym typeface="Cabin"/>
              </a:rPr>
              <a:t>Usuario</a:t>
            </a:r>
            <a:endParaRPr lang="es-AR" sz="7800" u="none" strike="noStrike" cap="none" dirty="0">
              <a:solidFill>
                <a:srgbClr val="FFFF00"/>
              </a:solidFill>
              <a:latin typeface="Arial" charset="0"/>
              <a:ea typeface="Arial" charset="0"/>
              <a:cs typeface="Arial" charset="0"/>
              <a:sym typeface="Cabin"/>
            </a:endParaRPr>
          </a:p>
        </p:txBody>
      </p:sp>
      <p:sp>
        <p:nvSpPr>
          <p:cNvPr id="480" name="Shape 480"/>
          <p:cNvSpPr txBox="1">
            <a:spLocks noGrp="1"/>
          </p:cNvSpPr>
          <p:nvPr>
            <p:ph idx="1"/>
          </p:nvPr>
        </p:nvSpPr>
        <p:spPr>
          <a:xfrm>
            <a:off x="812800" y="2732517"/>
            <a:ext cx="7245350"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s-AR" sz="3800" b="0" u="none" strike="noStrike" cap="none" dirty="0">
                <a:solidFill>
                  <a:schemeClr val="lt1"/>
                </a:solidFill>
                <a:latin typeface="Arial" charset="0"/>
                <a:ea typeface="Arial" charset="0"/>
                <a:cs typeface="Arial" charset="0"/>
                <a:sym typeface="Cabin"/>
              </a:rPr>
              <a:t>Si queremos leer un número del usuario, debemos convertirlo de una cadena a un número utilizando la función </a:t>
            </a:r>
            <a:r>
              <a:rPr lang="es-AR" sz="3800" b="0" dirty="0">
                <a:solidFill>
                  <a:schemeClr val="lt1"/>
                </a:solidFill>
                <a:latin typeface="Arial" charset="0"/>
                <a:ea typeface="Arial" charset="0"/>
                <a:cs typeface="Arial" charset="0"/>
                <a:sym typeface="Cabin"/>
              </a:rPr>
              <a:t>type conversion (conversión de tipo)</a:t>
            </a:r>
            <a:endParaRPr lang="es-AR" sz="3800" b="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s-AR" sz="3800" b="0" u="none" strike="noStrike" cap="none" dirty="0">
                <a:solidFill>
                  <a:schemeClr val="lt1"/>
                </a:solidFill>
                <a:latin typeface="Arial" charset="0"/>
                <a:ea typeface="Arial" charset="0"/>
                <a:cs typeface="Arial" charset="0"/>
                <a:sym typeface="Cabin"/>
              </a:rPr>
              <a:t>Luego, analizaremos cómo manejar datos de entrada </a:t>
            </a:r>
            <a:r>
              <a:rPr lang="es-AR" sz="3800" b="0" dirty="0">
                <a:solidFill>
                  <a:schemeClr val="lt1"/>
                </a:solidFill>
                <a:latin typeface="Arial" charset="0"/>
                <a:ea typeface="Arial" charset="0"/>
                <a:cs typeface="Arial" charset="0"/>
                <a:sym typeface="Cabin"/>
              </a:rPr>
              <a:t>incorrectos</a:t>
            </a:r>
            <a:endParaRPr lang="es-AR" sz="3800" b="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 Convertir pisos del elevador</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inp</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input(</a:t>
            </a:r>
            <a:r>
              <a:rPr lang="en-US" sz="2800" b="1" dirty="0">
                <a:solidFill>
                  <a:schemeClr val="lt1"/>
                </a:solidFill>
                <a:latin typeface="Courier New"/>
                <a:ea typeface="Courier New"/>
                <a:cs typeface="Courier New"/>
                <a:sym typeface="Courier New"/>
              </a:rPr>
              <a:t>'</a:t>
            </a:r>
            <a:r>
              <a:rPr lang="en-US" sz="2800" b="1" i="0" u="none" strike="noStrike" cap="none" dirty="0" err="1">
                <a:solidFill>
                  <a:schemeClr val="lt1"/>
                </a:solidFill>
                <a:latin typeface="Courier New"/>
                <a:ea typeface="Courier New"/>
                <a:cs typeface="Courier New"/>
                <a:sym typeface="Courier New"/>
              </a:rPr>
              <a:t>Piso</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europeo</a:t>
            </a:r>
            <a:r>
              <a:rPr lang="en-US" sz="2800" b="1" dirty="0">
                <a:solidFill>
                  <a:schemeClr val="lt1"/>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usf</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int(</a:t>
            </a:r>
            <a:r>
              <a:rPr lang="en-US" sz="2800" b="1" i="0" u="none" strike="noStrike" cap="none" dirty="0">
                <a:solidFill>
                  <a:srgbClr val="00FF00"/>
                </a:solidFill>
                <a:latin typeface="Courier New"/>
                <a:ea typeface="Courier New"/>
                <a:cs typeface="Courier New"/>
                <a:sym typeface="Courier New"/>
              </a:rPr>
              <a:t>inp</a:t>
            </a:r>
            <a:r>
              <a:rPr lang="en-US" sz="2800" b="1" i="0" u="none" strike="noStrike" cap="none" dirty="0">
                <a:solidFill>
                  <a:srgbClr val="FFFF00"/>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1</a:t>
            </a:r>
          </a:p>
          <a:p>
            <a:pPr lvl="0">
              <a:buClr>
                <a:srgbClr val="FFFF00"/>
              </a:buClr>
              <a:buSzPct val="25000"/>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err="1">
                <a:solidFill>
                  <a:schemeClr val="lt1"/>
                </a:solidFill>
                <a:latin typeface="Courier New"/>
                <a:ea typeface="Courier New"/>
                <a:cs typeface="Courier New"/>
                <a:sym typeface="Courier New"/>
              </a:rPr>
              <a:t>piso</a:t>
            </a:r>
            <a:r>
              <a:rPr lang="en-US" sz="2800" b="1" i="0" u="none" strike="noStrike" cap="none" dirty="0">
                <a:solidFill>
                  <a:schemeClr val="lt1"/>
                </a:solidFill>
                <a:latin typeface="Courier New"/>
                <a:ea typeface="Courier New"/>
                <a:cs typeface="Courier New"/>
                <a:sym typeface="Courier New"/>
              </a:rPr>
              <a:t> de EUA', </a:t>
            </a:r>
            <a:r>
              <a:rPr lang="en-US" sz="2800" b="1" i="0" u="none" strike="noStrike" cap="none" dirty="0">
                <a:solidFill>
                  <a:srgbClr val="00FF00"/>
                </a:solidFill>
                <a:latin typeface="Courier New"/>
                <a:ea typeface="Courier New"/>
                <a:cs typeface="Courier New"/>
                <a:sym typeface="Courier New"/>
              </a:rPr>
              <a:t>usf</a:t>
            </a:r>
            <a:r>
              <a:rPr lang="en-US" sz="2800" b="1" i="0" u="none" strike="noStrike" cap="none" dirty="0">
                <a:solidFill>
                  <a:srgbClr val="FFFF00"/>
                </a:solidFill>
                <a:latin typeface="Courier New"/>
                <a:ea typeface="Courier New"/>
                <a:cs typeface="Courier New"/>
                <a:sym typeface="Courier New"/>
              </a:rPr>
              <a:t>)</a:t>
            </a:r>
          </a:p>
        </p:txBody>
      </p:sp>
      <p:sp>
        <p:nvSpPr>
          <p:cNvPr id="482" name="Shape 482"/>
          <p:cNvSpPr txBox="1"/>
          <p:nvPr/>
        </p:nvSpPr>
        <p:spPr>
          <a:xfrm>
            <a:off x="1025779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err="1">
                <a:solidFill>
                  <a:schemeClr val="lt1"/>
                </a:solidFill>
                <a:latin typeface="Arial" charset="0"/>
                <a:ea typeface="Arial" charset="0"/>
                <a:cs typeface="Arial" charset="0"/>
                <a:sym typeface="Cabin"/>
              </a:rPr>
              <a:t>Piso</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err="1">
                <a:solidFill>
                  <a:schemeClr val="lt1"/>
                </a:solidFill>
                <a:latin typeface="Arial" charset="0"/>
                <a:ea typeface="Arial" charset="0"/>
                <a:cs typeface="Arial" charset="0"/>
                <a:sym typeface="Cabin"/>
              </a:rPr>
              <a:t>europeo</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Piso de EUA 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extLst>
      <p:ext uri="{BB962C8B-B14F-4D97-AF65-F5344CB8AC3E}">
        <p14:creationId xmlns:p14="http://schemas.microsoft.com/office/powerpoint/2010/main" val="1265491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Síntesis</a:t>
            </a:r>
          </a:p>
        </p:txBody>
      </p:sp>
      <p:sp>
        <p:nvSpPr>
          <p:cNvPr id="541" name="Shape 541"/>
          <p:cNvSpPr txBox="1">
            <a:spLocks noGrp="1"/>
          </p:cNvSpPr>
          <p:nvPr>
            <p:ph idx="1"/>
          </p:nvPr>
        </p:nvSpPr>
        <p:spPr>
          <a:xfrm>
            <a:off x="1522988" y="2475702"/>
            <a:ext cx="14630400" cy="590206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Type (tipo)</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Palabras reservadas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Variables (</a:t>
            </a:r>
            <a:r>
              <a:rPr lang="es-AR" sz="3600" b="0" dirty="0">
                <a:solidFill>
                  <a:schemeClr val="lt1"/>
                </a:solidFill>
                <a:latin typeface="Arial" charset="0"/>
                <a:ea typeface="Arial" charset="0"/>
                <a:cs typeface="Arial" charset="0"/>
                <a:sym typeface="Cabin"/>
              </a:rPr>
              <a:t>n</a:t>
            </a:r>
            <a:r>
              <a:rPr lang="es-AR" sz="3600" b="0" u="none" strike="noStrike" cap="none" dirty="0">
                <a:solidFill>
                  <a:schemeClr val="lt1"/>
                </a:solidFill>
                <a:latin typeface="Arial" charset="0"/>
                <a:ea typeface="Arial" charset="0"/>
                <a:cs typeface="Arial" charset="0"/>
                <a:sym typeface="Cabin"/>
              </a:rPr>
              <a:t>emotécnicas)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Operadores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Precedencia del operador</a:t>
            </a:r>
          </a:p>
          <a:p>
            <a:pPr marL="0" marR="0" lvl="0" indent="0" algn="l" rtl="0">
              <a:lnSpc>
                <a:spcPct val="100000"/>
              </a:lnSpc>
              <a:spcBef>
                <a:spcPts val="3500"/>
              </a:spcBef>
              <a:spcAft>
                <a:spcPts val="0"/>
              </a:spcAft>
              <a:buNone/>
            </a:pPr>
            <a:endParaRPr lang="es-AR" sz="3600" b="0" dirty="0"/>
          </a:p>
        </p:txBody>
      </p:sp>
      <p:sp>
        <p:nvSpPr>
          <p:cNvPr id="543" name="Shape 543"/>
          <p:cNvSpPr txBox="1">
            <a:spLocks noGrp="1"/>
          </p:cNvSpPr>
          <p:nvPr>
            <p:ph type="body" idx="4294967295"/>
          </p:nvPr>
        </p:nvSpPr>
        <p:spPr>
          <a:xfrm>
            <a:off x="8311148" y="2475702"/>
            <a:ext cx="6889750"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División de </a:t>
            </a:r>
            <a:r>
              <a:rPr lang="es-AR" sz="3600" b="0" dirty="0">
                <a:solidFill>
                  <a:schemeClr val="lt1"/>
                </a:solidFill>
                <a:latin typeface="Arial" charset="0"/>
                <a:ea typeface="Arial" charset="0"/>
                <a:cs typeface="Arial" charset="0"/>
                <a:sym typeface="Cabin"/>
              </a:rPr>
              <a:t>números enteros</a:t>
            </a:r>
            <a:endParaRPr lang="es-AR" sz="3600" b="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Conversión de </a:t>
            </a:r>
            <a:r>
              <a:rPr lang="es-AR" sz="3600" b="0" u="none" strike="noStrike" cap="none" dirty="0" err="1">
                <a:solidFill>
                  <a:schemeClr val="lt1"/>
                </a:solidFill>
                <a:latin typeface="Arial" charset="0"/>
                <a:ea typeface="Arial" charset="0"/>
                <a:cs typeface="Arial" charset="0"/>
                <a:sym typeface="Cabin"/>
              </a:rPr>
              <a:t>Types</a:t>
            </a:r>
            <a:r>
              <a:rPr lang="es-AR" sz="3600" b="0" u="none" strike="noStrike" cap="none" dirty="0">
                <a:solidFill>
                  <a:schemeClr val="lt1"/>
                </a:solidFill>
                <a:latin typeface="Arial" charset="0"/>
                <a:ea typeface="Arial" charset="0"/>
                <a:cs typeface="Arial" charset="0"/>
                <a:sym typeface="Cabin"/>
              </a:rPr>
              <a:t> (tipos)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Input (entrada</a:t>
            </a:r>
            <a:r>
              <a:rPr lang="es-AR" sz="3600" b="0" dirty="0">
                <a:solidFill>
                  <a:schemeClr val="lt1"/>
                </a:solidFill>
                <a:latin typeface="Arial" charset="0"/>
                <a:ea typeface="Arial" charset="0"/>
                <a:cs typeface="Arial" charset="0"/>
                <a:sym typeface="Cabin"/>
              </a:rPr>
              <a:t>) del usuario</a:t>
            </a:r>
            <a:endParaRPr lang="es-AR" sz="3600" b="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Comentarios (#)</a:t>
            </a:r>
          </a:p>
        </p:txBody>
      </p:sp>
    </p:spTree>
    <p:extLst>
      <p:ext uri="{BB962C8B-B14F-4D97-AF65-F5344CB8AC3E}">
        <p14:creationId xmlns:p14="http://schemas.microsoft.com/office/powerpoint/2010/main" val="1110223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a:solidFill>
                  <a:srgbClr val="FFFF00"/>
                </a:solidFill>
                <a:latin typeface="Arial" charset="0"/>
                <a:ea typeface="Arial" charset="0"/>
                <a:cs typeface="Arial" charset="0"/>
                <a:sym typeface="Cabin"/>
              </a:rPr>
              <a:t>Ejercicio</a:t>
            </a:r>
          </a:p>
        </p:txBody>
      </p:sp>
      <p:sp>
        <p:nvSpPr>
          <p:cNvPr id="535" name="Shape 535"/>
          <p:cNvSpPr txBox="1"/>
          <p:nvPr/>
        </p:nvSpPr>
        <p:spPr>
          <a:xfrm>
            <a:off x="2908300" y="2413000"/>
            <a:ext cx="10706100"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Escriba un programa para recordarle al usuario </a:t>
            </a:r>
            <a:r>
              <a:rPr lang="es-AR" sz="3800" dirty="0">
                <a:solidFill>
                  <a:schemeClr val="lt1"/>
                </a:solidFill>
                <a:latin typeface="Arial" charset="0"/>
                <a:ea typeface="Arial" charset="0"/>
                <a:cs typeface="Arial" charset="0"/>
                <a:sym typeface="Cabin"/>
              </a:rPr>
              <a:t>las horas y la tarifa por hora para calcular el salario bruto</a:t>
            </a:r>
            <a:r>
              <a:rPr lang="es-AR" sz="3800" u="none" strike="noStrike" cap="none" dirty="0">
                <a:solidFill>
                  <a:schemeClr val="lt1"/>
                </a:solidFill>
                <a:latin typeface="Arial" charset="0"/>
                <a:ea typeface="Arial" charset="0"/>
                <a:cs typeface="Arial" charset="0"/>
                <a:sym typeface="Cabin"/>
              </a:rPr>
              <a:t>.</a:t>
            </a:r>
            <a:br>
              <a:rPr lang="es-AR" sz="3800" u="none" strike="noStrike" cap="none" dirty="0">
                <a:solidFill>
                  <a:schemeClr val="lt1"/>
                </a:solidFill>
                <a:latin typeface="Arial" charset="0"/>
                <a:ea typeface="Arial" charset="0"/>
                <a:cs typeface="Arial" charset="0"/>
                <a:sym typeface="Cabin"/>
              </a:rPr>
            </a:br>
            <a:endParaRPr lang="es-AR"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Horas: </a:t>
            </a:r>
            <a:r>
              <a:rPr lang="es-AR" sz="3800" u="none" strike="noStrike" cap="none" dirty="0">
                <a:solidFill>
                  <a:srgbClr val="FFFF00"/>
                </a:solidFill>
                <a:latin typeface="Courier" charset="0"/>
                <a:ea typeface="Courier" charset="0"/>
                <a:cs typeface="Courier" charset="0"/>
                <a:sym typeface="Cabin"/>
              </a:rPr>
              <a:t>35</a:t>
            </a:r>
            <a:r>
              <a:rPr lang="es-AR"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Tarifa: </a:t>
            </a:r>
            <a:r>
              <a:rPr lang="es-AR"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s-AR"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Salario: 96.25</a:t>
            </a:r>
          </a:p>
        </p:txBody>
      </p:sp>
    </p:spTree>
    <p:extLst>
      <p:ext uri="{BB962C8B-B14F-4D97-AF65-F5344CB8AC3E}">
        <p14:creationId xmlns:p14="http://schemas.microsoft.com/office/powerpoint/2010/main" val="841279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369453"/>
            <a:ext cx="6797699" cy="5943897"/>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Michigan,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endParaRPr lang="es-AR" sz="1800" dirty="0">
              <a:solidFill>
                <a:schemeClr val="bg1"/>
              </a:solidFill>
            </a:endParaRPr>
          </a:p>
          <a:p>
            <a:r>
              <a:rPr lang="es-AR" sz="1800" dirty="0">
                <a:solidFill>
                  <a:schemeClr val="bg1"/>
                </a:solidFill>
              </a:rPr>
              <a:t>Desarrollo inicial: Charles Severance, Facultad de Información de la Universidad de Michigan</a:t>
            </a:r>
          </a:p>
          <a:p>
            <a:r>
              <a:rPr lang="es-AR" sz="1800" dirty="0">
                <a:solidFill>
                  <a:schemeClr val="bg1"/>
                </a:solidFill>
              </a:rPr>
              <a:t>… Ingrese nuevos colaboradores y traductores aquí </a:t>
            </a:r>
            <a:endParaRPr lang="en-US" sz="1800" dirty="0">
              <a:solidFill>
                <a:schemeClr val="bg1"/>
              </a:solidFill>
            </a:endParaRP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42399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Variables</a:t>
            </a:r>
          </a:p>
        </p:txBody>
      </p:sp>
      <p:sp>
        <p:nvSpPr>
          <p:cNvPr id="258" name="Shape 258"/>
          <p:cNvSpPr txBox="1">
            <a:spLocks noGrp="1"/>
          </p:cNvSpPr>
          <p:nvPr>
            <p:ph idx="1"/>
          </p:nvPr>
        </p:nvSpPr>
        <p:spPr>
          <a:xfrm>
            <a:off x="812800" y="2447866"/>
            <a:ext cx="14630400" cy="2674938"/>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Una </a:t>
            </a:r>
            <a:r>
              <a:rPr lang="es-AR" sz="3200" b="0" u="none" strike="noStrike" cap="none" dirty="0">
                <a:solidFill>
                  <a:srgbClr val="00FF00"/>
                </a:solidFill>
                <a:latin typeface="Arial" charset="0"/>
                <a:ea typeface="Arial" charset="0"/>
                <a:cs typeface="Arial" charset="0"/>
                <a:sym typeface="Cabin"/>
              </a:rPr>
              <a:t>variable</a:t>
            </a:r>
            <a:r>
              <a:rPr lang="es-AR" sz="3200" b="0" u="none" strike="noStrike" cap="none" dirty="0">
                <a:solidFill>
                  <a:schemeClr val="lt1"/>
                </a:solidFill>
                <a:latin typeface="Arial" charset="0"/>
                <a:ea typeface="Arial" charset="0"/>
                <a:cs typeface="Arial" charset="0"/>
                <a:sym typeface="Cabin"/>
              </a:rPr>
              <a:t> es </a:t>
            </a:r>
            <a:r>
              <a:rPr lang="es-AR" sz="3200" b="0" dirty="0">
                <a:solidFill>
                  <a:schemeClr val="lt1"/>
                </a:solidFill>
                <a:latin typeface="Arial" charset="0"/>
                <a:ea typeface="Arial" charset="0"/>
                <a:cs typeface="Arial" charset="0"/>
                <a:sym typeface="Cabin"/>
              </a:rPr>
              <a:t>un lugar designado en la memoria donde el programador puede guardar los datos y luego recuperar esos datos utilizando el </a:t>
            </a:r>
            <a:r>
              <a:rPr lang="es-AR" sz="3200" b="0" dirty="0">
                <a:solidFill>
                  <a:schemeClr val="lt1"/>
                </a:solidFill>
                <a:sym typeface="Arial"/>
              </a:rPr>
              <a:t>“</a:t>
            </a:r>
            <a:r>
              <a:rPr lang="es-AR" sz="3200" b="0" dirty="0">
                <a:solidFill>
                  <a:schemeClr val="lt1"/>
                </a:solidFill>
                <a:latin typeface="Arial" charset="0"/>
                <a:ea typeface="Arial" charset="0"/>
                <a:cs typeface="Arial" charset="0"/>
                <a:sym typeface="Cabin"/>
              </a:rPr>
              <a:t>nombre</a:t>
            </a:r>
            <a:r>
              <a:rPr lang="es-AR" sz="3200" b="0" dirty="0">
                <a:solidFill>
                  <a:schemeClr val="lt1"/>
                </a:solidFill>
                <a:sym typeface="Arial"/>
              </a:rPr>
              <a:t>” de la</a:t>
            </a:r>
            <a:r>
              <a:rPr lang="es-AR" sz="3200" b="0" dirty="0">
                <a:solidFill>
                  <a:schemeClr val="lt1"/>
                </a:solidFill>
                <a:latin typeface="Arial" charset="0"/>
                <a:ea typeface="Arial" charset="0"/>
                <a:cs typeface="Arial" charset="0"/>
                <a:sym typeface="Cabin"/>
              </a:rPr>
              <a:t> </a:t>
            </a:r>
            <a:r>
              <a:rPr lang="es-AR" sz="3200" b="0" u="none" strike="noStrike" cap="none" dirty="0">
                <a:solidFill>
                  <a:srgbClr val="00FF00"/>
                </a:solidFill>
                <a:latin typeface="Arial" charset="0"/>
                <a:ea typeface="Arial" charset="0"/>
                <a:cs typeface="Arial" charset="0"/>
                <a:sym typeface="Cabin"/>
              </a:rPr>
              <a:t>variable</a:t>
            </a:r>
            <a:endParaRPr lang="es-AR"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programadores elije</a:t>
            </a:r>
            <a:r>
              <a:rPr lang="es-AR" sz="3200" b="0" dirty="0">
                <a:solidFill>
                  <a:schemeClr val="lt1"/>
                </a:solidFill>
                <a:latin typeface="Arial" charset="0"/>
                <a:ea typeface="Arial" charset="0"/>
                <a:cs typeface="Arial" charset="0"/>
                <a:sym typeface="Cabin"/>
              </a:rPr>
              <a:t>n los nombres de las </a:t>
            </a:r>
            <a:r>
              <a:rPr lang="es-AR" sz="3200" b="0" u="none" strike="noStrike" cap="none" dirty="0">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s-AR" sz="3200" b="0" dirty="0">
                <a:solidFill>
                  <a:schemeClr val="lt1"/>
                </a:solidFill>
                <a:latin typeface="Arial" charset="0"/>
                <a:ea typeface="Arial" charset="0"/>
                <a:cs typeface="Arial" charset="0"/>
                <a:sym typeface="Cabin"/>
              </a:rPr>
              <a:t>Usted puede cambiar el contenido de una</a:t>
            </a:r>
            <a:r>
              <a:rPr lang="es-AR" sz="3200" b="0" u="none" strike="noStrike" cap="none" dirty="0">
                <a:solidFill>
                  <a:schemeClr val="lt1"/>
                </a:solidFill>
                <a:latin typeface="Arial" charset="0"/>
                <a:ea typeface="Arial" charset="0"/>
                <a:cs typeface="Arial" charset="0"/>
                <a:sym typeface="Cabin"/>
              </a:rPr>
              <a:t> </a:t>
            </a:r>
            <a:r>
              <a:rPr lang="es-AR" sz="3200" b="0" u="none" strike="noStrike" cap="none" dirty="0">
                <a:solidFill>
                  <a:srgbClr val="00FF00"/>
                </a:solidFill>
                <a:latin typeface="Arial" charset="0"/>
                <a:ea typeface="Arial" charset="0"/>
                <a:cs typeface="Arial" charset="0"/>
                <a:sym typeface="Cabin"/>
              </a:rPr>
              <a:t>variable </a:t>
            </a:r>
            <a:r>
              <a:rPr lang="es-AR" sz="3200" b="0" u="none" strike="noStrike" cap="none" dirty="0">
                <a:solidFill>
                  <a:schemeClr val="lt1"/>
                </a:solidFill>
                <a:latin typeface="Arial" charset="0"/>
                <a:ea typeface="Arial" charset="0"/>
                <a:cs typeface="Arial" charset="0"/>
                <a:sym typeface="Cabin"/>
              </a:rPr>
              <a:t>en un enunciado posterior</a:t>
            </a:r>
          </a:p>
        </p:txBody>
      </p:sp>
      <p:sp>
        <p:nvSpPr>
          <p:cNvPr id="259" name="Shape 259"/>
          <p:cNvSpPr txBox="1"/>
          <p:nvPr/>
        </p:nvSpPr>
        <p:spPr>
          <a:xfrm>
            <a:off x="10388600" y="53974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12.2</a:t>
            </a:r>
          </a:p>
        </p:txBody>
      </p:sp>
      <p:sp>
        <p:nvSpPr>
          <p:cNvPr id="260" name="Shape 260"/>
          <p:cNvSpPr txBox="1"/>
          <p:nvPr/>
        </p:nvSpPr>
        <p:spPr>
          <a:xfrm>
            <a:off x="9534525" y="5594279"/>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261" name="Shape 261"/>
          <p:cNvSpPr txBox="1"/>
          <p:nvPr/>
        </p:nvSpPr>
        <p:spPr>
          <a:xfrm>
            <a:off x="10350500" y="70357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14               </a:t>
            </a:r>
          </a:p>
        </p:txBody>
      </p:sp>
      <p:sp>
        <p:nvSpPr>
          <p:cNvPr id="262" name="Shape 262"/>
          <p:cNvSpPr txBox="1"/>
          <p:nvPr/>
        </p:nvSpPr>
        <p:spPr>
          <a:xfrm>
            <a:off x="9518650" y="723892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y</a:t>
            </a:r>
          </a:p>
        </p:txBody>
      </p:sp>
      <p:sp>
        <p:nvSpPr>
          <p:cNvPr id="263" name="Shape 263"/>
          <p:cNvSpPr txBox="1"/>
          <p:nvPr/>
        </p:nvSpPr>
        <p:spPr>
          <a:xfrm>
            <a:off x="2624125" y="5528832"/>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x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y</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b="1" dirty="0">
              <a:latin typeface="Courier New"/>
              <a:ea typeface="Courier New"/>
              <a:cs typeface="Courier New"/>
              <a:sym typeface="Courier New"/>
            </a:endParaRPr>
          </a:p>
        </p:txBody>
      </p:sp>
      <p:sp>
        <p:nvSpPr>
          <p:cNvPr id="264" name="Shape 264"/>
          <p:cNvSpPr txBox="1"/>
          <p:nvPr/>
        </p:nvSpPr>
        <p:spPr>
          <a:xfrm>
            <a:off x="2624125" y="8248330"/>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dirty="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Variables</a:t>
            </a:r>
          </a:p>
        </p:txBody>
      </p:sp>
      <p:sp>
        <p:nvSpPr>
          <p:cNvPr id="258" name="Shape 258"/>
          <p:cNvSpPr txBox="1">
            <a:spLocks noGrp="1"/>
          </p:cNvSpPr>
          <p:nvPr>
            <p:ph idx="1"/>
          </p:nvPr>
        </p:nvSpPr>
        <p:spPr>
          <a:xfrm>
            <a:off x="812800" y="2564596"/>
            <a:ext cx="14630400" cy="2674938"/>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200" b="0" dirty="0">
                <a:solidFill>
                  <a:schemeClr val="lt1"/>
                </a:solidFill>
                <a:latin typeface="Arial" charset="0"/>
                <a:ea typeface="Arial" charset="0"/>
                <a:cs typeface="Arial" charset="0"/>
                <a:sym typeface="Cabin"/>
              </a:rPr>
              <a:t>Una </a:t>
            </a:r>
            <a:r>
              <a:rPr lang="es-AR" sz="3200" b="0" dirty="0">
                <a:solidFill>
                  <a:srgbClr val="00FF00"/>
                </a:solidFill>
                <a:latin typeface="Arial" charset="0"/>
                <a:ea typeface="Arial" charset="0"/>
                <a:cs typeface="Arial" charset="0"/>
                <a:sym typeface="Cabin"/>
              </a:rPr>
              <a:t>variable</a:t>
            </a:r>
            <a:r>
              <a:rPr lang="es-AR" sz="3200" b="0" dirty="0">
                <a:solidFill>
                  <a:schemeClr val="lt1"/>
                </a:solidFill>
                <a:latin typeface="Arial" charset="0"/>
                <a:ea typeface="Arial" charset="0"/>
                <a:cs typeface="Arial" charset="0"/>
                <a:sym typeface="Cabin"/>
              </a:rPr>
              <a:t> es un lugar designado en la memoria donde el programador puede guardar los datos y luego recuperar esos datos utilizando el </a:t>
            </a:r>
            <a:r>
              <a:rPr lang="es-AR" sz="3200" b="0" dirty="0">
                <a:solidFill>
                  <a:schemeClr val="lt1"/>
                </a:solidFill>
                <a:sym typeface="Arial"/>
              </a:rPr>
              <a:t>“</a:t>
            </a:r>
            <a:r>
              <a:rPr lang="es-AR" sz="3200" b="0" dirty="0">
                <a:solidFill>
                  <a:schemeClr val="lt1"/>
                </a:solidFill>
                <a:latin typeface="Arial" charset="0"/>
                <a:ea typeface="Arial" charset="0"/>
                <a:cs typeface="Arial" charset="0"/>
                <a:sym typeface="Cabin"/>
              </a:rPr>
              <a:t>nombre</a:t>
            </a:r>
            <a:r>
              <a:rPr lang="es-AR" sz="3200" b="0" dirty="0">
                <a:solidFill>
                  <a:schemeClr val="lt1"/>
                </a:solidFill>
                <a:sym typeface="Arial"/>
              </a:rPr>
              <a:t>” de la</a:t>
            </a:r>
            <a:r>
              <a:rPr lang="es-AR" sz="3200" b="0" dirty="0">
                <a:solidFill>
                  <a:schemeClr val="lt1"/>
                </a:solidFill>
                <a:latin typeface="Arial" charset="0"/>
                <a:ea typeface="Arial" charset="0"/>
                <a:cs typeface="Arial" charset="0"/>
                <a:sym typeface="Cabin"/>
              </a:rPr>
              <a:t> </a:t>
            </a:r>
            <a:r>
              <a:rPr lang="es-AR" sz="3200" b="0" dirty="0">
                <a:solidFill>
                  <a:srgbClr val="00FF00"/>
                </a:solidFill>
                <a:latin typeface="Arial" charset="0"/>
                <a:ea typeface="Arial" charset="0"/>
                <a:cs typeface="Arial" charset="0"/>
                <a:sym typeface="Cabin"/>
              </a:rPr>
              <a:t>variable</a:t>
            </a:r>
            <a:endParaRPr lang="es-AR" sz="3200" b="0" dirty="0">
              <a:solidFill>
                <a:schemeClr val="lt1"/>
              </a:solidFill>
              <a:sym typeface="Arial"/>
            </a:endParaRPr>
          </a:p>
          <a:p>
            <a:pPr marL="749300" lvl="0" indent="-371094">
              <a:spcBef>
                <a:spcPts val="3500"/>
              </a:spcBef>
              <a:buClr>
                <a:schemeClr val="lt1"/>
              </a:buClr>
              <a:buSzPct val="100000"/>
              <a:buFont typeface="Cabin"/>
              <a:buChar char="•"/>
            </a:pPr>
            <a:r>
              <a:rPr lang="es-AR" sz="3200" b="0" dirty="0">
                <a:solidFill>
                  <a:schemeClr val="lt1"/>
                </a:solidFill>
                <a:latin typeface="Arial" charset="0"/>
                <a:ea typeface="Arial" charset="0"/>
                <a:cs typeface="Arial" charset="0"/>
                <a:sym typeface="Cabin"/>
              </a:rPr>
              <a:t>Los programadores elijen los nombres de las </a:t>
            </a:r>
            <a:r>
              <a:rPr lang="es-AR" sz="3200" b="0" dirty="0">
                <a:solidFill>
                  <a:srgbClr val="00FF00"/>
                </a:solidFill>
                <a:latin typeface="Arial" charset="0"/>
                <a:ea typeface="Arial" charset="0"/>
                <a:cs typeface="Arial" charset="0"/>
                <a:sym typeface="Cabin"/>
              </a:rPr>
              <a:t>variables</a:t>
            </a:r>
          </a:p>
          <a:p>
            <a:pPr marL="749300" lvl="0" indent="-371094">
              <a:spcBef>
                <a:spcPts val="3500"/>
              </a:spcBef>
              <a:buClr>
                <a:schemeClr val="lt1"/>
              </a:buClr>
              <a:buSzPct val="100000"/>
              <a:buFont typeface="Cabin"/>
              <a:buChar char="•"/>
            </a:pPr>
            <a:r>
              <a:rPr lang="es-AR" sz="3200" b="0" dirty="0">
                <a:solidFill>
                  <a:schemeClr val="lt1"/>
                </a:solidFill>
                <a:latin typeface="Arial" charset="0"/>
                <a:ea typeface="Arial" charset="0"/>
                <a:cs typeface="Arial" charset="0"/>
                <a:sym typeface="Cabin"/>
              </a:rPr>
              <a:t>Usted puede cambiar el contenido de una </a:t>
            </a:r>
            <a:r>
              <a:rPr lang="es-AR" sz="3200" b="0" dirty="0">
                <a:solidFill>
                  <a:srgbClr val="00FF00"/>
                </a:solidFill>
                <a:latin typeface="Arial" charset="0"/>
                <a:ea typeface="Arial" charset="0"/>
                <a:cs typeface="Arial" charset="0"/>
                <a:sym typeface="Cabin"/>
              </a:rPr>
              <a:t>variable </a:t>
            </a:r>
            <a:r>
              <a:rPr lang="es-AR" sz="3200" b="0" dirty="0">
                <a:solidFill>
                  <a:schemeClr val="lt1"/>
                </a:solidFill>
                <a:latin typeface="Arial" charset="0"/>
                <a:ea typeface="Arial" charset="0"/>
                <a:cs typeface="Arial" charset="0"/>
                <a:sym typeface="Cabin"/>
              </a:rPr>
              <a:t>en un enunciado posterior</a:t>
            </a:r>
          </a:p>
        </p:txBody>
      </p:sp>
      <p:sp>
        <p:nvSpPr>
          <p:cNvPr id="10" name="Shape 259"/>
          <p:cNvSpPr txBox="1"/>
          <p:nvPr/>
        </p:nvSpPr>
        <p:spPr>
          <a:xfrm>
            <a:off x="10388600" y="53974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12.2</a:t>
            </a:r>
          </a:p>
        </p:txBody>
      </p:sp>
      <p:sp>
        <p:nvSpPr>
          <p:cNvPr id="11" name="Shape 260"/>
          <p:cNvSpPr txBox="1"/>
          <p:nvPr/>
        </p:nvSpPr>
        <p:spPr>
          <a:xfrm>
            <a:off x="9534525" y="5594279"/>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12" name="Shape 261"/>
          <p:cNvSpPr txBox="1"/>
          <p:nvPr/>
        </p:nvSpPr>
        <p:spPr>
          <a:xfrm>
            <a:off x="10350500" y="70357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14               </a:t>
            </a:r>
          </a:p>
        </p:txBody>
      </p:sp>
      <p:sp>
        <p:nvSpPr>
          <p:cNvPr id="13" name="Shape 262"/>
          <p:cNvSpPr txBox="1"/>
          <p:nvPr/>
        </p:nvSpPr>
        <p:spPr>
          <a:xfrm>
            <a:off x="9518650" y="723892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y</a:t>
            </a:r>
          </a:p>
        </p:txBody>
      </p:sp>
      <p:grpSp>
        <p:nvGrpSpPr>
          <p:cNvPr id="14" name="Shape 276"/>
          <p:cNvGrpSpPr/>
          <p:nvPr/>
        </p:nvGrpSpPr>
        <p:grpSpPr>
          <a:xfrm>
            <a:off x="10690224" y="5633967"/>
            <a:ext cx="763600" cy="903398"/>
            <a:chOff x="0" y="0"/>
            <a:chExt cx="762000" cy="901775"/>
          </a:xfrm>
        </p:grpSpPr>
        <p:cxnSp>
          <p:nvCxnSpPr>
            <p:cNvPr id="15"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6"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7" name="Shape 279"/>
          <p:cNvSpPr txBox="1"/>
          <p:nvPr/>
        </p:nvSpPr>
        <p:spPr>
          <a:xfrm>
            <a:off x="11852275" y="5570467"/>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dirty="0">
                <a:solidFill>
                  <a:schemeClr val="lt1"/>
                </a:solidFill>
                <a:latin typeface="Arial" charset="0"/>
                <a:ea typeface="Arial" charset="0"/>
                <a:cs typeface="Arial" charset="0"/>
                <a:sym typeface="Cabin"/>
              </a:rPr>
              <a:t>100</a:t>
            </a:r>
          </a:p>
        </p:txBody>
      </p:sp>
      <p:sp>
        <p:nvSpPr>
          <p:cNvPr id="18" name="Shape 263"/>
          <p:cNvSpPr txBox="1"/>
          <p:nvPr/>
        </p:nvSpPr>
        <p:spPr>
          <a:xfrm>
            <a:off x="2624125" y="5528832"/>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x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y</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14</a:t>
            </a:r>
          </a:p>
          <a:p>
            <a:r>
              <a:rPr lang="en-US" sz="4800" b="1" dirty="0">
                <a:solidFill>
                  <a:srgbClr val="00FF00"/>
                </a:solidFill>
                <a:latin typeface="Courier New"/>
                <a:ea typeface="Courier New"/>
                <a:cs typeface="Courier New"/>
                <a:sym typeface="Courier New"/>
              </a:rPr>
              <a:t>x </a:t>
            </a:r>
            <a:r>
              <a:rPr lang="en-US" sz="4800" b="1" dirty="0">
                <a:solidFill>
                  <a:srgbClr val="FFFFFF"/>
                </a:solidFill>
                <a:latin typeface="Courier New"/>
                <a:ea typeface="Courier New"/>
                <a:cs typeface="Courier New"/>
                <a:sym typeface="Courier New"/>
              </a:rPr>
              <a:t>=</a:t>
            </a:r>
            <a:r>
              <a:rPr lang="en-US" sz="4800" b="1" dirty="0">
                <a:solidFill>
                  <a:srgbClr val="FFFF00"/>
                </a:solidFill>
                <a:latin typeface="Courier New"/>
                <a:ea typeface="Courier New"/>
                <a:cs typeface="Courier New"/>
                <a:sym typeface="Courier New"/>
              </a:rPr>
              <a:t> </a:t>
            </a:r>
            <a:r>
              <a:rPr lang="en-US" sz="4800" b="1" dirty="0">
                <a:solidFill>
                  <a:srgbClr val="FF9900"/>
                </a:solidFill>
                <a:latin typeface="Courier New"/>
                <a:ea typeface="Courier New"/>
                <a:cs typeface="Courier New"/>
                <a:sym typeface="Courier New"/>
              </a:rPr>
              <a:t>100</a:t>
            </a:r>
          </a:p>
        </p:txBody>
      </p:sp>
    </p:spTree>
    <p:extLst>
      <p:ext uri="{BB962C8B-B14F-4D97-AF65-F5344CB8AC3E}">
        <p14:creationId xmlns:p14="http://schemas.microsoft.com/office/powerpoint/2010/main" val="410992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32178" y="946859"/>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Reglas para el Nombre de Variables en Python</a:t>
            </a:r>
          </a:p>
        </p:txBody>
      </p:sp>
      <p:sp>
        <p:nvSpPr>
          <p:cNvPr id="286" name="Shape 286"/>
          <p:cNvSpPr txBox="1">
            <a:spLocks noGrp="1"/>
          </p:cNvSpPr>
          <p:nvPr>
            <p:ph idx="1"/>
          </p:nvPr>
        </p:nvSpPr>
        <p:spPr>
          <a:xfrm>
            <a:off x="812800" y="2405971"/>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s-AR" sz="3600" b="0" u="none" strike="noStrike" cap="none" dirty="0">
                <a:solidFill>
                  <a:schemeClr val="lt1"/>
                </a:solidFill>
                <a:latin typeface="Arial" charset="0"/>
                <a:ea typeface="Arial" charset="0"/>
                <a:cs typeface="Arial" charset="0"/>
                <a:sym typeface="Cabin"/>
              </a:rPr>
              <a:t>Debe comenzar con una letra o guión bajo_ </a:t>
            </a:r>
          </a:p>
          <a:p>
            <a:pPr marL="949706" indent="-571500">
              <a:buSzPct val="100000"/>
            </a:pPr>
            <a:r>
              <a:rPr lang="es-AR" sz="3600" b="0" u="none" strike="noStrike" cap="none" dirty="0">
                <a:solidFill>
                  <a:schemeClr val="lt1"/>
                </a:solidFill>
                <a:latin typeface="Arial" charset="0"/>
                <a:ea typeface="Arial" charset="0"/>
                <a:cs typeface="Arial" charset="0"/>
                <a:sym typeface="Cabin"/>
              </a:rPr>
              <a:t>Debe constar de letras, números y guión bajo</a:t>
            </a:r>
          </a:p>
          <a:p>
            <a:pPr marL="949706" indent="-571500">
              <a:buSzPct val="100000"/>
            </a:pPr>
            <a:r>
              <a:rPr lang="es-AR" sz="3600" b="0" u="none" strike="noStrike" cap="none" dirty="0">
                <a:solidFill>
                  <a:schemeClr val="lt1"/>
                </a:solidFill>
                <a:latin typeface="Arial" charset="0"/>
                <a:ea typeface="Arial" charset="0"/>
                <a:cs typeface="Arial" charset="0"/>
                <a:sym typeface="Cabin"/>
              </a:rPr>
              <a:t>Es sensible a la mayúscula y minúscula</a:t>
            </a:r>
            <a:br>
              <a:rPr lang="es-AR" sz="3600" b="0" dirty="0">
                <a:solidFill>
                  <a:schemeClr val="lt1"/>
                </a:solidFill>
                <a:latin typeface="Arial" charset="0"/>
                <a:ea typeface="Arial" charset="0"/>
                <a:cs typeface="Arial" charset="0"/>
                <a:sym typeface="Cabin"/>
              </a:rPr>
            </a:br>
            <a:endParaRPr lang="es-AR" sz="3600" b="0" dirty="0">
              <a:solidFill>
                <a:schemeClr val="lt1"/>
              </a:solidFill>
              <a:latin typeface="Arial" charset="0"/>
              <a:ea typeface="Arial" charset="0"/>
              <a:cs typeface="Arial" charset="0"/>
              <a:sym typeface="Cabin"/>
            </a:endParaRPr>
          </a:p>
        </p:txBody>
      </p:sp>
      <p:sp>
        <p:nvSpPr>
          <p:cNvPr id="3" name="TextBox 2"/>
          <p:cNvSpPr txBox="1"/>
          <p:nvPr/>
        </p:nvSpPr>
        <p:spPr>
          <a:xfrm>
            <a:off x="3086100" y="5500691"/>
            <a:ext cx="8853706" cy="1754326"/>
          </a:xfrm>
          <a:prstGeom prst="rect">
            <a:avLst/>
          </a:prstGeom>
          <a:noFill/>
        </p:spPr>
        <p:txBody>
          <a:bodyPr wrap="none" rtlCol="0">
            <a:spAutoFit/>
          </a:bodyPr>
          <a:lstStyle/>
          <a:p>
            <a:r>
              <a:rPr lang="es-AR" sz="3600" b="1" dirty="0">
                <a:solidFill>
                  <a:srgbClr val="00FA00"/>
                </a:solidFill>
                <a:latin typeface="Courier" charset="0"/>
                <a:ea typeface="Courier" charset="0"/>
                <a:cs typeface="Courier" charset="0"/>
              </a:rPr>
              <a:t>Bien:    </a:t>
            </a:r>
            <a:r>
              <a:rPr lang="es-AR" sz="3600" b="1" dirty="0">
                <a:solidFill>
                  <a:schemeClr val="bg1"/>
                </a:solidFill>
                <a:latin typeface="Courier" charset="0"/>
                <a:ea typeface="Courier" charset="0"/>
                <a:cs typeface="Courier" charset="0"/>
              </a:rPr>
              <a:t>spam    eggs   spam23    _speed</a:t>
            </a:r>
          </a:p>
          <a:p>
            <a:r>
              <a:rPr lang="es-AR" sz="3600" b="1" dirty="0">
                <a:solidFill>
                  <a:srgbClr val="FF545A"/>
                </a:solidFill>
                <a:latin typeface="Courier" charset="0"/>
                <a:ea typeface="Courier" charset="0"/>
                <a:cs typeface="Courier" charset="0"/>
              </a:rPr>
              <a:t>Mal:</a:t>
            </a:r>
            <a:r>
              <a:rPr lang="es-AR" sz="3600" b="1" dirty="0">
                <a:solidFill>
                  <a:srgbClr val="FF0000"/>
                </a:solidFill>
                <a:latin typeface="Courier" charset="0"/>
                <a:ea typeface="Courier" charset="0"/>
                <a:cs typeface="Courier" charset="0"/>
              </a:rPr>
              <a:t>     </a:t>
            </a:r>
            <a:r>
              <a:rPr lang="es-AR" sz="3600" b="1" dirty="0">
                <a:solidFill>
                  <a:schemeClr val="bg1"/>
                </a:solidFill>
                <a:latin typeface="Courier" charset="0"/>
                <a:ea typeface="Courier" charset="0"/>
                <a:cs typeface="Courier" charset="0"/>
              </a:rPr>
              <a:t>23spam     #sign  var.12</a:t>
            </a:r>
          </a:p>
          <a:p>
            <a:r>
              <a:rPr lang="es-AR" sz="3600" b="1" dirty="0">
                <a:solidFill>
                  <a:srgbClr val="00FDFF"/>
                </a:solidFill>
                <a:latin typeface="Courier" charset="0"/>
                <a:ea typeface="Courier" charset="0"/>
                <a:cs typeface="Courier" charset="0"/>
              </a:rPr>
              <a:t>Diferente:    </a:t>
            </a:r>
            <a:r>
              <a:rPr lang="es-AR" sz="3600" b="1"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Sentencias o Líneas</a:t>
            </a:r>
          </a:p>
        </p:txBody>
      </p:sp>
      <p:sp>
        <p:nvSpPr>
          <p:cNvPr id="509" name="Shape 509"/>
          <p:cNvSpPr txBox="1"/>
          <p:nvPr/>
        </p:nvSpPr>
        <p:spPr>
          <a:xfrm>
            <a:off x="1554125" y="2554845"/>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1" dirty="0">
                <a:solidFill>
                  <a:srgbClr val="FFFF00"/>
                </a:solidFill>
                <a:latin typeface="Courier New"/>
                <a:ea typeface="Courier New"/>
                <a:cs typeface="Courier New"/>
                <a:sym typeface="Courier New"/>
              </a:rPr>
              <a:t>p</a:t>
            </a:r>
            <a:r>
              <a:rPr lang="en-US" sz="4800" b="1" i="0" u="none" strike="noStrike" cap="none" dirty="0">
                <a:solidFill>
                  <a:srgbClr val="FFFF00"/>
                </a:solidFill>
                <a:latin typeface="Courier New"/>
                <a:ea typeface="Courier New"/>
                <a:cs typeface="Courier New"/>
                <a:sym typeface="Courier New"/>
              </a:rPr>
              <a:t>rint(</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FF00"/>
                </a:solidFill>
                <a:latin typeface="Courier New"/>
                <a:ea typeface="Courier New"/>
                <a:cs typeface="Courier New"/>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96364" y="7037422"/>
            <a:ext cx="251723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a:solidFill>
                  <a:srgbClr val="FFFFFF"/>
                </a:solidFill>
                <a:latin typeface="Arial" charset="0"/>
                <a:ea typeface="Arial" charset="0"/>
                <a:cs typeface="Arial" charset="0"/>
                <a:sym typeface="Cabin"/>
              </a:rPr>
              <a:t>Operador</a:t>
            </a:r>
          </a:p>
        </p:txBody>
      </p:sp>
      <p:sp>
        <p:nvSpPr>
          <p:cNvPr id="512" name="Shape 512"/>
          <p:cNvSpPr txBox="1"/>
          <p:nvPr/>
        </p:nvSpPr>
        <p:spPr>
          <a:xfrm>
            <a:off x="8080914" y="7088222"/>
            <a:ext cx="250277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a:solidFill>
                  <a:srgbClr val="00FFFF"/>
                </a:solidFill>
                <a:latin typeface="Arial" charset="0"/>
                <a:ea typeface="Arial" charset="0"/>
                <a:cs typeface="Arial" charset="0"/>
                <a:sym typeface="Cabin"/>
              </a:rPr>
              <a:t>Constante</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a:solidFill>
                  <a:srgbClr val="FFFF00"/>
                </a:solidFill>
                <a:latin typeface="Arial" charset="0"/>
                <a:ea typeface="Arial" charset="0"/>
                <a:cs typeface="Arial" charset="0"/>
                <a:sym typeface="Cabin"/>
              </a:rPr>
              <a:t>Función</a:t>
            </a:r>
          </a:p>
        </p:txBody>
      </p:sp>
      <p:sp>
        <p:nvSpPr>
          <p:cNvPr id="514" name="Shape 514"/>
          <p:cNvSpPr txBox="1"/>
          <p:nvPr/>
        </p:nvSpPr>
        <p:spPr>
          <a:xfrm>
            <a:off x="7213600" y="2542345"/>
            <a:ext cx="880745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Enunciado </a:t>
            </a:r>
            <a:r>
              <a:rPr lang="es-AR" sz="5400" dirty="0">
                <a:solidFill>
                  <a:schemeClr val="lt1"/>
                </a:solidFill>
                <a:latin typeface="Arial" charset="0"/>
                <a:ea typeface="Arial" charset="0"/>
                <a:cs typeface="Arial" charset="0"/>
                <a:sym typeface="Cabin"/>
              </a:rPr>
              <a:t>con </a:t>
            </a:r>
            <a:r>
              <a:rPr lang="es-AR" sz="5400" u="none" strike="noStrike" cap="none" dirty="0">
                <a:solidFill>
                  <a:schemeClr val="lt1"/>
                </a:solidFill>
                <a:latin typeface="Arial" charset="0"/>
                <a:ea typeface="Arial" charset="0"/>
                <a:cs typeface="Arial" charset="0"/>
                <a:sym typeface="Cabin"/>
              </a:rPr>
              <a:t>expresión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Enunciado print (impresión)</a:t>
            </a:r>
          </a:p>
        </p:txBody>
      </p:sp>
      <p:cxnSp>
        <p:nvCxnSpPr>
          <p:cNvPr id="515" name="Shape 515"/>
          <p:cNvCxnSpPr/>
          <p:nvPr/>
        </p:nvCxnSpPr>
        <p:spPr>
          <a:xfrm rot="10800000" flipH="1">
            <a:off x="5308600" y="3710807"/>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558607"/>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387207"/>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30985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800" u="none" strike="noStrike" cap="none" dirty="0">
                <a:solidFill>
                  <a:srgbClr val="FFFF00"/>
                </a:solidFill>
                <a:latin typeface="Arial" charset="0"/>
                <a:ea typeface="Arial" charset="0"/>
                <a:cs typeface="Arial" charset="0"/>
                <a:sym typeface="Cabin"/>
              </a:rPr>
              <a:t>Nombres de Variables Nemotécnicas</a:t>
            </a:r>
          </a:p>
        </p:txBody>
      </p:sp>
      <p:sp>
        <p:nvSpPr>
          <p:cNvPr id="507" name="Shape 507"/>
          <p:cNvSpPr txBox="1">
            <a:spLocks noGrp="1"/>
          </p:cNvSpPr>
          <p:nvPr>
            <p:ph idx="1"/>
          </p:nvPr>
        </p:nvSpPr>
        <p:spPr>
          <a:xfrm>
            <a:off x="654055" y="2897235"/>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Como nosotros, los programadores, tenemos la libertad de elegir los nombres de las variables, </a:t>
            </a:r>
            <a:r>
              <a:rPr lang="es-AR" sz="3600" b="0" dirty="0">
                <a:solidFill>
                  <a:schemeClr val="lt1"/>
                </a:solidFill>
                <a:latin typeface="Arial" charset="0"/>
                <a:ea typeface="Arial" charset="0"/>
                <a:cs typeface="Arial" charset="0"/>
                <a:sym typeface="Cabin"/>
              </a:rPr>
              <a:t>nos focalizamos en </a:t>
            </a:r>
            <a:r>
              <a:rPr lang="es-AR" sz="3600" b="0" u="none" strike="noStrike" cap="none" dirty="0">
                <a:solidFill>
                  <a:schemeClr val="lt1"/>
                </a:solidFill>
                <a:latin typeface="Arial" charset="0"/>
                <a:ea typeface="Arial" charset="0"/>
                <a:cs typeface="Arial" charset="0"/>
                <a:sym typeface="Cabin"/>
              </a:rPr>
              <a:t>“las mejores prácticas”</a:t>
            </a:r>
            <a:endParaRPr lang="es-AR" sz="3600" b="0" i="0" u="none" strike="noStrike" cap="none" dirty="0">
              <a:solidFill>
                <a:schemeClr val="lt1"/>
              </a:solidFill>
              <a:latin typeface="Arial"/>
              <a:ea typeface="Arial"/>
              <a:cs typeface="Arial"/>
              <a:sym typeface="Arial"/>
            </a:endParaRPr>
          </a:p>
          <a:p>
            <a:pPr marL="1104900" marR="0" lvl="0" indent="-603377" algn="l" rtl="0">
              <a:lnSpc>
                <a:spcPct val="100000"/>
              </a:lnSpc>
              <a:spcBef>
                <a:spcPts val="23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Nombramos a las variables de un modo que nos permita recordar qué </a:t>
            </a:r>
            <a:r>
              <a:rPr lang="es-AR" sz="3600" b="0" dirty="0">
                <a:solidFill>
                  <a:schemeClr val="lt1"/>
                </a:solidFill>
                <a:latin typeface="Arial" charset="0"/>
                <a:ea typeface="Arial" charset="0"/>
                <a:cs typeface="Arial" charset="0"/>
                <a:sym typeface="Cabin"/>
              </a:rPr>
              <a:t>nos proponemos guardar en ellas </a:t>
            </a:r>
            <a:r>
              <a:rPr lang="es-AR" sz="3600" b="0" u="none" strike="noStrike" cap="none" dirty="0">
                <a:solidFill>
                  <a:schemeClr val="lt1"/>
                </a:solidFill>
                <a:latin typeface="Arial" charset="0"/>
                <a:ea typeface="Arial" charset="0"/>
                <a:cs typeface="Arial" charset="0"/>
                <a:sym typeface="Cabin"/>
              </a:rPr>
              <a:t>(</a:t>
            </a:r>
            <a:r>
              <a:rPr lang="es-AR" sz="3600" b="0" i="0" u="none" strike="noStrike" cap="none" dirty="0">
                <a:solidFill>
                  <a:schemeClr val="lt1"/>
                </a:solidFill>
                <a:latin typeface="Arial"/>
                <a:ea typeface="Arial"/>
                <a:cs typeface="Arial"/>
                <a:sym typeface="Arial"/>
              </a:rPr>
              <a:t>“</a:t>
            </a:r>
            <a:r>
              <a:rPr lang="es-AR" sz="3600" b="0" u="none" strike="noStrike" cap="none" dirty="0">
                <a:solidFill>
                  <a:srgbClr val="FFFF00"/>
                </a:solidFill>
                <a:latin typeface="Arial" charset="0"/>
                <a:ea typeface="Arial" charset="0"/>
                <a:cs typeface="Arial" charset="0"/>
                <a:sym typeface="Cabin"/>
              </a:rPr>
              <a:t>nemotécnica</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 = </a:t>
            </a:r>
            <a:r>
              <a:rPr lang="es-AR" sz="3600" b="0" i="0" u="none" strike="noStrike" cap="none" dirty="0">
                <a:solidFill>
                  <a:schemeClr val="lt1"/>
                </a:solidFill>
                <a:latin typeface="Arial"/>
                <a:ea typeface="Arial"/>
                <a:cs typeface="Arial"/>
                <a:sym typeface="Arial"/>
              </a:rPr>
              <a:t>“ayuda memoria”</a:t>
            </a:r>
            <a:r>
              <a:rPr lang="es-AR" sz="3600" b="0" u="none" strike="noStrike" cap="none" dirty="0">
                <a:solidFill>
                  <a:schemeClr val="lt1"/>
                </a:solidFill>
                <a:latin typeface="Arial" charset="0"/>
                <a:ea typeface="Arial" charset="0"/>
                <a:cs typeface="Arial" charset="0"/>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Esto puede confundir a los alumnos que se inician porque las variables nombradas </a:t>
            </a:r>
            <a:r>
              <a:rPr lang="es-AR" sz="3600" b="0" dirty="0">
                <a:solidFill>
                  <a:schemeClr val="lt1"/>
                </a:solidFill>
                <a:latin typeface="Arial" charset="0"/>
                <a:ea typeface="Arial" charset="0"/>
                <a:cs typeface="Arial" charset="0"/>
                <a:sym typeface="Cabin"/>
              </a:rPr>
              <a:t>correctamente a veces “suenan” tan bien que parecen palabras clave</a:t>
            </a:r>
            <a:endParaRPr lang="es-AR" sz="3600" b="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8231427"/>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17704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dirty="0">
                <a:solidFill>
                  <a:schemeClr val="lt1"/>
                </a:solidFill>
                <a:latin typeface="Arial" charset="0"/>
                <a:ea typeface="Arial" charset="0"/>
                <a:cs typeface="Arial" charset="0"/>
                <a:sym typeface="Cabin"/>
              </a:rPr>
              <a:t>¿Qué está haciendo este código</a:t>
            </a:r>
            <a:r>
              <a:rPr lang="es-AR" sz="38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253096271"/>
      </p:ext>
    </p:extLst>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3914</TotalTime>
  <Words>2297</Words>
  <Application>Microsoft Office PowerPoint</Application>
  <PresentationFormat>Custom</PresentationFormat>
  <Paragraphs>367</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Cabin</vt:lpstr>
      <vt:lpstr>Courier</vt:lpstr>
      <vt:lpstr>Courier New</vt:lpstr>
      <vt:lpstr>Gill Sans SemiBold</vt:lpstr>
      <vt:lpstr>071215_powerpoint_template_b</vt:lpstr>
      <vt:lpstr>Variables, Expresiones y Enunciados</vt:lpstr>
      <vt:lpstr>Constantes</vt:lpstr>
      <vt:lpstr>Palabras Reservadas</vt:lpstr>
      <vt:lpstr>Variables</vt:lpstr>
      <vt:lpstr>Variables</vt:lpstr>
      <vt:lpstr>Reglas para el Nombre de Variables en Python</vt:lpstr>
      <vt:lpstr>Sentencias o Líneas</vt:lpstr>
      <vt:lpstr>Nombres de Variables Nemotécnicas</vt:lpstr>
      <vt:lpstr>PowerPoint Presentation</vt:lpstr>
      <vt:lpstr>PowerPoint Presentation</vt:lpstr>
      <vt:lpstr>PowerPoint Presentation</vt:lpstr>
      <vt:lpstr>Enunciados de Asignación</vt:lpstr>
      <vt:lpstr>PowerPoint Presentation</vt:lpstr>
      <vt:lpstr>PowerPoint Presentation</vt:lpstr>
      <vt:lpstr>Expresiones</vt:lpstr>
      <vt:lpstr>Expresiones Numéricas</vt:lpstr>
      <vt:lpstr>Expresiones Numéricas</vt:lpstr>
      <vt:lpstr>Orden de Evaluación</vt:lpstr>
      <vt:lpstr>Reglas de Precedencia del Operador</vt:lpstr>
      <vt:lpstr>PowerPoint Presentation</vt:lpstr>
      <vt:lpstr>Precedencia del Operador</vt:lpstr>
      <vt:lpstr>¿Qué Significa “Type” (Tipo)?</vt:lpstr>
      <vt:lpstr>El “Type” (Tipo) Importa</vt:lpstr>
      <vt:lpstr>Diferentes Types (Tipos) de Número</vt:lpstr>
      <vt:lpstr>Conversiones de Type (Tipo)</vt:lpstr>
      <vt:lpstr>División de Números Enteros</vt:lpstr>
      <vt:lpstr>Conversiones de Cadenas</vt:lpstr>
      <vt:lpstr>Input (Entrada)  del Usuario</vt:lpstr>
      <vt:lpstr>Crear un Programa</vt:lpstr>
      <vt:lpstr>Comentarios en Python</vt:lpstr>
      <vt:lpstr>PowerPoint Presentation</vt:lpstr>
      <vt:lpstr>Convertir Input (Entrada) del Usuario</vt:lpstr>
      <vt:lpstr>Síntesis</vt:lpstr>
      <vt:lpstr>PowerPoint Presentation</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dc:creator>Julia</dc:creator>
  <cp:lastModifiedBy>Juan Carlos Pérez Castellanos</cp:lastModifiedBy>
  <cp:revision>100</cp:revision>
  <dcterms:modified xsi:type="dcterms:W3CDTF">2020-05-02T18:33:27Z</dcterms:modified>
</cp:coreProperties>
</file>