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6" r:id="rId1"/>
  </p:sldMasterIdLst>
  <p:notesMasterIdLst>
    <p:notesMasterId r:id="rId56"/>
  </p:notesMasterIdLst>
  <p:sldIdLst>
    <p:sldId id="256" r:id="rId2"/>
    <p:sldId id="257" r:id="rId3"/>
    <p:sldId id="258" r:id="rId4"/>
    <p:sldId id="308" r:id="rId5"/>
    <p:sldId id="260" r:id="rId6"/>
    <p:sldId id="261" r:id="rId7"/>
    <p:sldId id="262" r:id="rId8"/>
    <p:sldId id="263" r:id="rId9"/>
    <p:sldId id="264" r:id="rId10"/>
    <p:sldId id="265" r:id="rId11"/>
    <p:sldId id="266" r:id="rId12"/>
    <p:sldId id="318" r:id="rId13"/>
    <p:sldId id="319" r:id="rId14"/>
    <p:sldId id="320" r:id="rId15"/>
    <p:sldId id="321" r:id="rId16"/>
    <p:sldId id="322" r:id="rId17"/>
    <p:sldId id="323" r:id="rId18"/>
    <p:sldId id="324" r:id="rId19"/>
    <p:sldId id="325" r:id="rId20"/>
    <p:sldId id="326" r:id="rId21"/>
    <p:sldId id="329" r:id="rId22"/>
    <p:sldId id="330" r:id="rId23"/>
    <p:sldId id="331" r:id="rId24"/>
    <p:sldId id="332" r:id="rId25"/>
    <p:sldId id="333" r:id="rId26"/>
    <p:sldId id="334" r:id="rId27"/>
    <p:sldId id="335" r:id="rId28"/>
    <p:sldId id="336" r:id="rId29"/>
    <p:sldId id="337" r:id="rId30"/>
    <p:sldId id="338" r:id="rId31"/>
    <p:sldId id="339" r:id="rId32"/>
    <p:sldId id="340" r:id="rId33"/>
    <p:sldId id="341" r:id="rId34"/>
    <p:sldId id="342" r:id="rId35"/>
    <p:sldId id="343" r:id="rId36"/>
    <p:sldId id="344" r:id="rId37"/>
    <p:sldId id="345" r:id="rId38"/>
    <p:sldId id="346" r:id="rId39"/>
    <p:sldId id="347" r:id="rId40"/>
    <p:sldId id="348" r:id="rId41"/>
    <p:sldId id="349" r:id="rId42"/>
    <p:sldId id="350" r:id="rId43"/>
    <p:sldId id="352" r:id="rId44"/>
    <p:sldId id="353" r:id="rId45"/>
    <p:sldId id="354" r:id="rId46"/>
    <p:sldId id="355" r:id="rId47"/>
    <p:sldId id="356" r:id="rId48"/>
    <p:sldId id="357" r:id="rId49"/>
    <p:sldId id="358" r:id="rId50"/>
    <p:sldId id="359" r:id="rId51"/>
    <p:sldId id="360" r:id="rId52"/>
    <p:sldId id="361" r:id="rId53"/>
    <p:sldId id="362" r:id="rId54"/>
    <p:sldId id="363" r:id="rId55"/>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86"/>
    <p:restoredTop sz="92883" autoAdjust="0"/>
  </p:normalViewPr>
  <p:slideViewPr>
    <p:cSldViewPr snapToGrid="0" snapToObjects="1">
      <p:cViewPr varScale="1">
        <p:scale>
          <a:sx n="60" d="100"/>
          <a:sy n="60" d="100"/>
        </p:scale>
        <p:origin x="1022" y="58"/>
      </p:cViewPr>
      <p:guideLst>
        <p:guide orient="horz" pos="2880"/>
        <p:guide pos="5120"/>
      </p:guideLst>
    </p:cSldViewPr>
  </p:slideViewPr>
  <p:outlineViewPr>
    <p:cViewPr>
      <p:scale>
        <a:sx n="33" d="100"/>
        <a:sy n="33" d="100"/>
      </p:scale>
      <p:origin x="0" y="-2720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50918718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r>
              <a:rPr lang="es-AR" sz="1100" kern="1200" dirty="0">
                <a:solidFill>
                  <a:schemeClr val="tx1"/>
                </a:solidFill>
                <a:latin typeface="+mn-lt"/>
                <a:ea typeface="+mn-ea"/>
                <a:cs typeface="+mn-cs"/>
              </a:rPr>
              <a:t>Nota de Chuck.</a:t>
            </a:r>
            <a:r>
              <a:rPr lang="es-AR" sz="1100" kern="1200" baseline="0" dirty="0">
                <a:solidFill>
                  <a:schemeClr val="tx1"/>
                </a:solidFill>
                <a:latin typeface="+mn-lt"/>
                <a:ea typeface="+mn-ea"/>
                <a:cs typeface="+mn-cs"/>
              </a:rPr>
              <a:t> </a:t>
            </a:r>
            <a:r>
              <a:rPr lang="es-AR" sz="1100" kern="1200" dirty="0">
                <a:solidFill>
                  <a:schemeClr val="tx1"/>
                </a:solidFill>
                <a:latin typeface="+mn-lt"/>
                <a:ea typeface="+mn-ea"/>
                <a:cs typeface="+mn-cs"/>
              </a:rPr>
              <a:t>Si está usando estos materiales, puede retirar el logotipo de UM y reemplazarlo por el suyo pero, por favor, conserve el logo de CC-BY en la primera página así como también retenga la(s) página(s) de agradecimientos al final. </a:t>
            </a:r>
            <a:endParaRPr lang="es-ES" sz="1100" kern="1200" dirty="0">
              <a:solidFill>
                <a:schemeClr val="tx1"/>
              </a:solidFill>
              <a:latin typeface="+mn-lt"/>
              <a:ea typeface="+mn-ea"/>
              <a:cs typeface="+mn-cs"/>
            </a:endParaRP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6737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56" name="Shape 3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687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84" name="Shape 3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618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100" kern="1200" dirty="0">
                <a:solidFill>
                  <a:schemeClr val="tx1"/>
                </a:solidFill>
                <a:latin typeface="+mn-lt"/>
                <a:ea typeface="+mn-ea"/>
                <a:cs typeface="+mn-cs"/>
              </a:rPr>
              <a:t>Nota de Chuck.</a:t>
            </a:r>
            <a:r>
              <a:rPr lang="es-AR" sz="1100" kern="1200" baseline="0" dirty="0">
                <a:solidFill>
                  <a:schemeClr val="tx1"/>
                </a:solidFill>
                <a:latin typeface="+mn-lt"/>
                <a:ea typeface="+mn-ea"/>
                <a:cs typeface="+mn-cs"/>
              </a:rPr>
              <a:t> </a:t>
            </a:r>
            <a:r>
              <a:rPr lang="es-AR" sz="1100" kern="1200" dirty="0">
                <a:solidFill>
                  <a:schemeClr val="tx1"/>
                </a:solidFill>
                <a:latin typeface="+mn-lt"/>
                <a:ea typeface="+mn-ea"/>
                <a:cs typeface="+mn-cs"/>
              </a:rPr>
              <a:t>Si está usando estos materiales, puede retirar el logotipo de UM y reemplazarlo por el suyo pero, por favor, conserve el logo de CC-BY en la primera página así como también retenga la(s) página(s) de agradecimientos al final. </a:t>
            </a:r>
            <a:endParaRPr lang="es-ES" sz="1100" kern="1200" dirty="0">
              <a:solidFill>
                <a:schemeClr val="tx1"/>
              </a:solidFill>
              <a:latin typeface="+mn-lt"/>
              <a:ea typeface="+mn-ea"/>
              <a:cs typeface="+mn-cs"/>
            </a:endParaRP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6737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90" name="Shape 3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8800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2232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4400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414" name="Shape 4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2599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438" name="Shape 4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1153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0060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789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442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Shape 50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09" name="Shape 5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0038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Shape 51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15" name="Shape 5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89994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5693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Shape 5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30" name="Shape 5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02778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Shape 53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37" name="Shape 5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92297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38079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2837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54" name="Shape 5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3594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60" name="Shape 5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76140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66" name="Shape 5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6725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66650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72" name="Shape 5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11648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Shape 5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78" name="Shape 5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51166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Shape 5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83" name="Shape 5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02507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Shape 53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37" name="Shape 5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03691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88999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58763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54" name="Shape 5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47101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60" name="Shape 5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07608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66" name="Shape 5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7665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72" name="Shape 5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6166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998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Shape 5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83" name="Shape 5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51511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Shape 66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670" name="Shape 6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09032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r>
              <a:rPr lang="es-AR" sz="1100" kern="1200" dirty="0">
                <a:solidFill>
                  <a:schemeClr val="tx1"/>
                </a:solidFill>
                <a:latin typeface="+mn-lt"/>
                <a:ea typeface="+mn-ea"/>
                <a:cs typeface="+mn-cs"/>
              </a:rPr>
              <a:t>Nota de Chuck.</a:t>
            </a:r>
            <a:r>
              <a:rPr lang="es-AR" sz="1100" kern="1200" baseline="0" dirty="0">
                <a:solidFill>
                  <a:schemeClr val="tx1"/>
                </a:solidFill>
                <a:latin typeface="+mn-lt"/>
                <a:ea typeface="+mn-ea"/>
                <a:cs typeface="+mn-cs"/>
              </a:rPr>
              <a:t> </a:t>
            </a:r>
            <a:r>
              <a:rPr lang="es-AR" sz="1100" kern="1200" dirty="0">
                <a:solidFill>
                  <a:schemeClr val="tx1"/>
                </a:solidFill>
                <a:latin typeface="+mn-lt"/>
                <a:ea typeface="+mn-ea"/>
                <a:cs typeface="+mn-cs"/>
              </a:rPr>
              <a:t>Si está usando estos materiales, puede retirar el logotipo de UM y reemplazarlo por el suyo pero, por favor, conserve el logo de CC-BY en la primera página así como también retenga la(s) página(s) de agradecimientos al final. </a:t>
            </a:r>
            <a:endParaRPr lang="es-ES" sz="1100" kern="1200" dirty="0">
              <a:solidFill>
                <a:schemeClr val="tx1"/>
              </a:solidFill>
              <a:latin typeface="+mn-lt"/>
              <a:ea typeface="+mn-ea"/>
              <a:cs typeface="+mn-cs"/>
            </a:endParaRP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24710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Shape 6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678" name="Shape 6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58966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Shape 68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686" name="Shape 6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6091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Shape 6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694" name="Shape 6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2685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Shape 7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702" name="Shape 7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20617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Shape 7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710" name="Shape 7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93816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Shape 7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718" name="Shape 7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25146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Shape 72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726" name="Shape 7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4566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9041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Shape 72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726" name="Shape 7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39794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Shape 7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741" name="Shape 7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46669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Shape 7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749" name="Shape 7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16113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Shape 7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756" name="Shape 7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9897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Shape 7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3" name="Shape 7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Tree>
    <p:extLst>
      <p:ext uri="{BB962C8B-B14F-4D97-AF65-F5344CB8AC3E}">
        <p14:creationId xmlns:p14="http://schemas.microsoft.com/office/powerpoint/2010/main" val="1757220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0970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08" name="Shape 3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1361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38" name="Shape 3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2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46" name="Shape 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5044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a:t>Click to edit Master title style</a:t>
            </a:r>
            <a:endParaRPr lang="en-US" dirty="0"/>
          </a:p>
        </p:txBody>
      </p:sp>
      <p:sp>
        <p:nvSpPr>
          <p:cNvPr id="3" name="Subtitle 2"/>
          <p:cNvSpPr>
            <a:spLocks noGrp="1"/>
          </p:cNvSpPr>
          <p:nvPr>
            <p:ph type="subTitle" idx="1"/>
          </p:nvPr>
        </p:nvSpPr>
        <p:spPr>
          <a:xfrm>
            <a:off x="1307135" y="5181600"/>
            <a:ext cx="13392187" cy="2336800"/>
          </a:xfr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155700" y="817418"/>
            <a:ext cx="13932000" cy="172248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160293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193"/>
        <p:cNvGrpSpPr/>
        <p:nvPr/>
      </p:nvGrpSpPr>
      <p:grpSpPr>
        <a:xfrm>
          <a:off x="0" y="0"/>
          <a:ext cx="0" cy="0"/>
          <a:chOff x="0" y="0"/>
          <a:chExt cx="0" cy="0"/>
        </a:xfrm>
      </p:grpSpPr>
    </p:spTree>
    <p:extLst>
      <p:ext uri="{BB962C8B-B14F-4D97-AF65-F5344CB8AC3E}">
        <p14:creationId xmlns:p14="http://schemas.microsoft.com/office/powerpoint/2010/main" val="1983018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a:t>Click to edit Master title style</a:t>
            </a:r>
            <a:endParaRPr lang="en-US" dirty="0"/>
          </a:p>
        </p:txBody>
      </p:sp>
      <p:sp>
        <p:nvSpPr>
          <p:cNvPr id="3" name="Content Placeholder 2"/>
          <p:cNvSpPr>
            <a:spLocks noGrp="1"/>
          </p:cNvSpPr>
          <p:nvPr>
            <p:ph idx="1"/>
          </p:nvPr>
        </p:nvSpPr>
        <p:spPr>
          <a:xfrm>
            <a:off x="812800" y="2475702"/>
            <a:ext cx="14630400" cy="59020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655375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a:t>Click to edit Master title style</a:t>
            </a:r>
            <a:endParaRPr lang="en-US" dirty="0"/>
          </a:p>
        </p:txBody>
      </p:sp>
      <p:sp>
        <p:nvSpPr>
          <p:cNvPr id="3" name="Text Placeholder 2"/>
          <p:cNvSpPr>
            <a:spLocks noGrp="1"/>
          </p:cNvSpPr>
          <p:nvPr>
            <p:ph type="body" idx="1"/>
          </p:nvPr>
        </p:nvSpPr>
        <p:spPr>
          <a:xfrm>
            <a:off x="1284112" y="4919579"/>
            <a:ext cx="13817600" cy="956288"/>
          </a:xfr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855389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sz="half" idx="1"/>
          </p:nvPr>
        </p:nvSpPr>
        <p:spPr>
          <a:xfrm>
            <a:off x="812800" y="2133602"/>
            <a:ext cx="7179733" cy="6034617"/>
          </a:xfr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263467" y="2133602"/>
            <a:ext cx="7179733" cy="6034617"/>
          </a:xfr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8171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a:t>Click to edit Master title style</a:t>
            </a:r>
            <a:endParaRPr lang="en-US" dirty="0"/>
          </a:p>
        </p:txBody>
      </p:sp>
      <p:sp>
        <p:nvSpPr>
          <p:cNvPr id="3" name="Text Placeholder 2"/>
          <p:cNvSpPr>
            <a:spLocks noGrp="1"/>
          </p:cNvSpPr>
          <p:nvPr>
            <p:ph type="body" idx="1"/>
          </p:nvPr>
        </p:nvSpPr>
        <p:spPr>
          <a:xfrm>
            <a:off x="812800" y="2046818"/>
            <a:ext cx="7182556" cy="853017"/>
          </a:xfr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4" name="Content Placeholder 3"/>
          <p:cNvSpPr>
            <a:spLocks noGrp="1"/>
          </p:cNvSpPr>
          <p:nvPr>
            <p:ph sz="half" idx="2"/>
          </p:nvPr>
        </p:nvSpPr>
        <p:spPr>
          <a:xfrm>
            <a:off x="812800" y="3232187"/>
            <a:ext cx="7182556"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57825" y="2046818"/>
            <a:ext cx="7185378" cy="853017"/>
          </a:xfr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6" name="Content Placeholder 5"/>
          <p:cNvSpPr>
            <a:spLocks noGrp="1"/>
          </p:cNvSpPr>
          <p:nvPr>
            <p:ph sz="quarter" idx="4"/>
          </p:nvPr>
        </p:nvSpPr>
        <p:spPr>
          <a:xfrm>
            <a:off x="8257823" y="3232187"/>
            <a:ext cx="7185378"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38346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idx="1"/>
          </p:nvPr>
        </p:nvSpPr>
        <p:spPr>
          <a:xfrm>
            <a:off x="6355644" y="888975"/>
            <a:ext cx="9087556" cy="7493140"/>
          </a:xfr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3" y="2127365"/>
            <a:ext cx="5348112" cy="6254750"/>
          </a:xfr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13279514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a:t>Click to edit Master title style</a:t>
            </a:r>
            <a:endParaRPr lang="en-US" dirty="0"/>
          </a:p>
        </p:txBody>
      </p:sp>
      <p:sp>
        <p:nvSpPr>
          <p:cNvPr id="3" name="Picture Placeholder 2"/>
          <p:cNvSpPr>
            <a:spLocks noGrp="1"/>
          </p:cNvSpPr>
          <p:nvPr>
            <p:ph type="pic" idx="1"/>
          </p:nvPr>
        </p:nvSpPr>
        <p:spPr>
          <a:xfrm>
            <a:off x="3186290" y="817033"/>
            <a:ext cx="9753600" cy="5486400"/>
          </a:xfr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dirty="0"/>
              <a:t>Drag picture to placeholder or click icon to add</a:t>
            </a:r>
          </a:p>
        </p:txBody>
      </p:sp>
      <p:sp>
        <p:nvSpPr>
          <p:cNvPr id="4" name="Text Placeholder 3"/>
          <p:cNvSpPr>
            <a:spLocks noGrp="1"/>
          </p:cNvSpPr>
          <p:nvPr>
            <p:ph type="body" sz="half" idx="2"/>
          </p:nvPr>
        </p:nvSpPr>
        <p:spPr>
          <a:xfrm>
            <a:off x="3186290" y="7156451"/>
            <a:ext cx="9753600" cy="1073150"/>
          </a:xfr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7775029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2800" y="2133602"/>
            <a:ext cx="14630400" cy="6034617"/>
          </a:xfrm>
          <a:prstGeom prst="rect">
            <a:avLst/>
          </a:prstGeom>
        </p:spPr>
        <p:txBody>
          <a:bodyPr vert="horz" lIns="162553" tIns="81276" rIns="162553" bIns="8127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05" r:id="rId11"/>
  </p:sldLayoutIdLst>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www.pythonlearn.com" TargetMode="External"/><Relationship Id="rId5" Type="http://schemas.openxmlformats.org/officeDocument/2006/relationships/hyperlink" Target="es.pythonlearn.com"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54.xml"/><Relationship Id="rId1" Type="http://schemas.openxmlformats.org/officeDocument/2006/relationships/slideLayout" Target="../slideLayouts/slideLayout10.xml"/><Relationship Id="rId6" Type="http://schemas.openxmlformats.org/officeDocument/2006/relationships/image" Target="../media/image1.png"/><Relationship Id="rId5" Type="http://schemas.openxmlformats.org/officeDocument/2006/relationships/image" Target="../media/image2.jpg"/><Relationship Id="rId4" Type="http://schemas.openxmlformats.org/officeDocument/2006/relationships/hyperlink" Target="http://open.umich.edu/"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hyperlink" Target="http://en.wikipedia.org/wiki/Transporter_(Star_Trek)"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600" u="none" strike="noStrike" cap="none" dirty="0">
                <a:solidFill>
                  <a:srgbClr val="FFFF00"/>
                </a:solidFill>
                <a:latin typeface="Arial" charset="0"/>
                <a:ea typeface="Arial" charset="0"/>
                <a:cs typeface="Arial" charset="0"/>
                <a:sym typeface="Cabin"/>
              </a:rPr>
              <a:t>Bucles e Iteración</a:t>
            </a:r>
          </a:p>
        </p:txBody>
      </p:sp>
      <p:sp>
        <p:nvSpPr>
          <p:cNvPr id="204" name="Shape 204"/>
          <p:cNvSpPr txBox="1">
            <a:spLocks noGrp="1"/>
          </p:cNvSpPr>
          <p:nvPr>
            <p:ph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4800" u="none" strike="noStrike" cap="none" dirty="0">
                <a:solidFill>
                  <a:schemeClr val="lt1"/>
                </a:solidFill>
                <a:latin typeface="Arial" charset="0"/>
                <a:ea typeface="Arial" charset="0"/>
                <a:cs typeface="Arial" charset="0"/>
                <a:sym typeface="Cabin"/>
              </a:rPr>
              <a:t>Capítulo 5</a:t>
            </a:r>
          </a:p>
        </p:txBody>
      </p:sp>
      <p:pic>
        <p:nvPicPr>
          <p:cNvPr id="206" name="Shape 206"/>
          <p:cNvPicPr preferRelativeResize="0"/>
          <p:nvPr/>
        </p:nvPicPr>
        <p:blipFill rotWithShape="1">
          <a:blip r:embed="rId3">
            <a:alphaModFix/>
          </a:blip>
          <a:srcRect/>
          <a:stretch/>
        </p:blipFill>
        <p:spPr>
          <a:xfrm>
            <a:off x="13740562" y="7307173"/>
            <a:ext cx="1968599" cy="668400"/>
          </a:xfrm>
          <a:prstGeom prst="rect">
            <a:avLst/>
          </a:prstGeom>
          <a:noFill/>
          <a:ln>
            <a:noFill/>
          </a:ln>
        </p:spPr>
      </p:pic>
      <p:pic>
        <p:nvPicPr>
          <p:cNvPr id="6" name="Shape 208"/>
          <p:cNvPicPr preferRelativeResize="0"/>
          <p:nvPr/>
        </p:nvPicPr>
        <p:blipFill rotWithShape="1">
          <a:blip r:embed="rId4">
            <a:alphaModFix/>
          </a:blip>
          <a:srcRect/>
          <a:stretch/>
        </p:blipFill>
        <p:spPr>
          <a:xfrm>
            <a:off x="635250" y="6947585"/>
            <a:ext cx="1024800" cy="1024800"/>
          </a:xfrm>
          <a:prstGeom prst="rect">
            <a:avLst/>
          </a:prstGeom>
          <a:noFill/>
          <a:ln>
            <a:noFill/>
          </a:ln>
        </p:spPr>
      </p:pic>
      <p:sp>
        <p:nvSpPr>
          <p:cNvPr id="7" name="Shape 206">
            <a:extLst>
              <a:ext uri="{FF2B5EF4-FFF2-40B4-BE49-F238E27FC236}">
                <a16:creationId xmlns:a16="http://schemas.microsoft.com/office/drawing/2014/main" id="{E71D452C-5C7A-4D83-B924-CEB50F2B0B11}"/>
              </a:ext>
            </a:extLst>
          </p:cNvPr>
          <p:cNvSpPr txBox="1"/>
          <p:nvPr/>
        </p:nvSpPr>
        <p:spPr>
          <a:xfrm>
            <a:off x="3865625" y="6973885"/>
            <a:ext cx="7926300"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dirty="0">
                <a:solidFill>
                  <a:srgbClr val="FFFF00"/>
                </a:solidFill>
                <a:latin typeface="Arial" charset="0"/>
                <a:ea typeface="Arial" charset="0"/>
                <a:cs typeface="Arial" charset="0"/>
                <a:sym typeface="Cabin"/>
              </a:rPr>
              <a:t>Python para </a:t>
            </a:r>
            <a:r>
              <a:rPr lang="en-US" sz="3200" dirty="0" err="1">
                <a:solidFill>
                  <a:srgbClr val="FFFF00"/>
                </a:solidFill>
                <a:latin typeface="Arial" charset="0"/>
                <a:ea typeface="Arial" charset="0"/>
                <a:cs typeface="Arial" charset="0"/>
                <a:sym typeface="Cabin"/>
              </a:rPr>
              <a:t>Todos</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a:solidFill>
                  <a:srgbClr val="FFFF00"/>
                </a:solidFill>
                <a:latin typeface="Arial" charset="0"/>
                <a:ea typeface="Arial" charset="0"/>
                <a:cs typeface="Arial" charset="0"/>
                <a:sym typeface="Cabin"/>
                <a:hlinkClick r:id="rId5" action="ppaction://hlinkfile"/>
              </a:rPr>
              <a:t>es.py4e.com</a:t>
            </a:r>
            <a:endParaRPr lang="en-US" sz="3200" u="sng" strike="noStrike" cap="none" dirty="0">
              <a:solidFill>
                <a:srgbClr val="FFFF00"/>
              </a:solidFill>
              <a:latin typeface="Arial" charset="0"/>
              <a:ea typeface="Arial" charset="0"/>
              <a:cs typeface="Arial" charset="0"/>
              <a:sym typeface="Cabin"/>
              <a:hlinkClick r:id="rId6"/>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cxnSp>
        <p:nvCxnSpPr>
          <p:cNvPr id="358" name="Shape 358"/>
          <p:cNvCxnSpPr/>
          <p:nvPr/>
        </p:nvCxnSpPr>
        <p:spPr>
          <a:xfrm rot="10800000">
            <a:off x="10991736" y="9382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359" name="Shape 359"/>
          <p:cNvSpPr/>
          <p:nvPr/>
        </p:nvSpPr>
        <p:spPr>
          <a:xfrm>
            <a:off x="9575800" y="1498600"/>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ES" sz="3200" u="none" strike="noStrike" cap="none" dirty="0">
                <a:solidFill>
                  <a:srgbClr val="FF9900"/>
                </a:solidFill>
                <a:latin typeface="Arial" charset="0"/>
                <a:ea typeface="Arial" charset="0"/>
                <a:cs typeface="Arial" charset="0"/>
                <a:sym typeface="Cabin"/>
              </a:rPr>
              <a:t>¿Verdadero?</a:t>
            </a:r>
          </a:p>
        </p:txBody>
      </p:sp>
      <p:cxnSp>
        <p:nvCxnSpPr>
          <p:cNvPr id="360" name="Shape 360"/>
          <p:cNvCxnSpPr/>
          <p:nvPr/>
        </p:nvCxnSpPr>
        <p:spPr>
          <a:xfrm flipH="1" flipV="1">
            <a:off x="10995701" y="2681851"/>
            <a:ext cx="34625" cy="3920559"/>
          </a:xfrm>
          <a:prstGeom prst="straightConnector1">
            <a:avLst/>
          </a:prstGeom>
          <a:noFill/>
          <a:ln w="76200" cap="rnd" cmpd="sng">
            <a:solidFill>
              <a:srgbClr val="00FFFF"/>
            </a:solidFill>
            <a:prstDash val="solid"/>
            <a:miter/>
            <a:headEnd type="none" w="med" len="med"/>
            <a:tailEnd type="stealth" w="med" len="med"/>
          </a:ln>
        </p:spPr>
      </p:cxnSp>
      <p:cxnSp>
        <p:nvCxnSpPr>
          <p:cNvPr id="361" name="Shape 361"/>
          <p:cNvCxnSpPr/>
          <p:nvPr/>
        </p:nvCxnSpPr>
        <p:spPr>
          <a:xfrm rot="10800000">
            <a:off x="12433374" y="2127325"/>
            <a:ext cx="678900" cy="10799"/>
          </a:xfrm>
          <a:prstGeom prst="straightConnector1">
            <a:avLst/>
          </a:prstGeom>
          <a:noFill/>
          <a:ln w="76200" cap="rnd" cmpd="sng">
            <a:solidFill>
              <a:srgbClr val="00FFFF"/>
            </a:solidFill>
            <a:prstDash val="solid"/>
            <a:miter/>
            <a:headEnd type="none" w="med" len="med"/>
            <a:tailEnd type="none" w="med" len="med"/>
          </a:ln>
        </p:spPr>
      </p:cxnSp>
      <p:cxnSp>
        <p:nvCxnSpPr>
          <p:cNvPr id="362" name="Shape 362"/>
          <p:cNvCxnSpPr/>
          <p:nvPr/>
        </p:nvCxnSpPr>
        <p:spPr>
          <a:xfrm>
            <a:off x="10991725" y="6602410"/>
            <a:ext cx="2178300" cy="3299"/>
          </a:xfrm>
          <a:prstGeom prst="straightConnector1">
            <a:avLst/>
          </a:prstGeom>
          <a:noFill/>
          <a:ln w="76200" cap="rnd" cmpd="sng">
            <a:solidFill>
              <a:srgbClr val="00FFFF"/>
            </a:solidFill>
            <a:prstDash val="solid"/>
            <a:miter/>
            <a:headEnd type="none" w="med" len="med"/>
            <a:tailEnd type="none" w="med" len="med"/>
          </a:ln>
        </p:spPr>
      </p:cxnSp>
      <p:cxnSp>
        <p:nvCxnSpPr>
          <p:cNvPr id="363" name="Shape 363"/>
          <p:cNvCxnSpPr/>
          <p:nvPr/>
        </p:nvCxnSpPr>
        <p:spPr>
          <a:xfrm flipH="1">
            <a:off x="9220174" y="214312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364" name="Shape 364"/>
          <p:cNvCxnSpPr/>
          <p:nvPr/>
        </p:nvCxnSpPr>
        <p:spPr>
          <a:xfrm rot="10800000" flipH="1">
            <a:off x="10917236" y="7027978"/>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365" name="Shape 365"/>
          <p:cNvCxnSpPr/>
          <p:nvPr/>
        </p:nvCxnSpPr>
        <p:spPr>
          <a:xfrm flipV="1">
            <a:off x="9245749" y="2133612"/>
            <a:ext cx="33237" cy="4911703"/>
          </a:xfrm>
          <a:prstGeom prst="straightConnector1">
            <a:avLst/>
          </a:prstGeom>
          <a:noFill/>
          <a:ln w="76200" cap="rnd" cmpd="sng">
            <a:solidFill>
              <a:srgbClr val="00FFFF"/>
            </a:solidFill>
            <a:prstDash val="solid"/>
            <a:miter/>
            <a:headEnd type="stealth" w="med" len="med"/>
            <a:tailEnd type="none" w="med" len="med"/>
          </a:ln>
        </p:spPr>
      </p:cxnSp>
      <p:cxnSp>
        <p:nvCxnSpPr>
          <p:cNvPr id="366" name="Shape 366"/>
          <p:cNvCxnSpPr/>
          <p:nvPr/>
        </p:nvCxnSpPr>
        <p:spPr>
          <a:xfrm>
            <a:off x="9161461" y="7045315"/>
            <a:ext cx="1752600" cy="0"/>
          </a:xfrm>
          <a:prstGeom prst="straightConnector1">
            <a:avLst/>
          </a:prstGeom>
          <a:noFill/>
          <a:ln w="76200" cap="rnd" cmpd="sng">
            <a:solidFill>
              <a:srgbClr val="00FFFF"/>
            </a:solidFill>
            <a:prstDash val="solid"/>
            <a:miter/>
            <a:headEnd type="none" w="med" len="med"/>
            <a:tailEnd type="none" w="med" len="med"/>
          </a:ln>
        </p:spPr>
      </p:cxnSp>
      <p:sp>
        <p:nvSpPr>
          <p:cNvPr id="367" name="Shape 367"/>
          <p:cNvSpPr txBox="1"/>
          <p:nvPr/>
        </p:nvSpPr>
        <p:spPr>
          <a:xfrm>
            <a:off x="8696325" y="13843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No</a:t>
            </a:r>
          </a:p>
        </p:txBody>
      </p:sp>
      <p:sp>
        <p:nvSpPr>
          <p:cNvPr id="368" name="Shape 368"/>
          <p:cNvSpPr txBox="1"/>
          <p:nvPr/>
        </p:nvSpPr>
        <p:spPr>
          <a:xfrm>
            <a:off x="9474200" y="7643804"/>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2800" u="none" strike="noStrike" cap="none" dirty="0" err="1">
                <a:solidFill>
                  <a:schemeClr val="lt1"/>
                </a:solidFill>
                <a:latin typeface="Arial" charset="0"/>
                <a:ea typeface="Arial" charset="0"/>
                <a:cs typeface="Arial" charset="0"/>
                <a:sym typeface="Cabin"/>
              </a:rPr>
              <a:t>print</a:t>
            </a:r>
            <a:r>
              <a:rPr lang="es-ES" sz="2800" u="none" strike="noStrike" cap="none" dirty="0">
                <a:solidFill>
                  <a:schemeClr val="lt1"/>
                </a:solidFill>
                <a:latin typeface="Arial" charset="0"/>
                <a:ea typeface="Arial" charset="0"/>
                <a:cs typeface="Arial" charset="0"/>
                <a:sym typeface="Cabin"/>
              </a:rPr>
              <a:t>('Terminado')</a:t>
            </a:r>
          </a:p>
        </p:txBody>
      </p:sp>
      <p:sp>
        <p:nvSpPr>
          <p:cNvPr id="369" name="Shape 369"/>
          <p:cNvSpPr txBox="1"/>
          <p:nvPr/>
        </p:nvSpPr>
        <p:spPr>
          <a:xfrm>
            <a:off x="13295312" y="1828800"/>
            <a:ext cx="877888"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a:solidFill>
                  <a:schemeClr val="lt1"/>
                </a:solidFill>
                <a:latin typeface="Arial" charset="0"/>
                <a:ea typeface="Arial" charset="0"/>
                <a:cs typeface="Arial" charset="0"/>
                <a:sym typeface="Cabin"/>
              </a:rPr>
              <a:t>Sí</a:t>
            </a:r>
          </a:p>
        </p:txBody>
      </p:sp>
      <p:cxnSp>
        <p:nvCxnSpPr>
          <p:cNvPr id="370" name="Shape 370"/>
          <p:cNvCxnSpPr/>
          <p:nvPr/>
        </p:nvCxnSpPr>
        <p:spPr>
          <a:xfrm rot="10800000" flipH="1">
            <a:off x="11563350" y="1304775"/>
            <a:ext cx="3002099" cy="285899"/>
          </a:xfrm>
          <a:prstGeom prst="straightConnector1">
            <a:avLst/>
          </a:prstGeom>
          <a:noFill/>
          <a:ln w="76200" cap="rnd" cmpd="sng">
            <a:solidFill>
              <a:srgbClr val="FFFF00"/>
            </a:solidFill>
            <a:prstDash val="solid"/>
            <a:miter/>
            <a:headEnd type="stealth" w="med" len="med"/>
            <a:tailEnd type="none" w="med" len="med"/>
          </a:ln>
        </p:spPr>
      </p:cxnSp>
      <p:sp>
        <p:nvSpPr>
          <p:cNvPr id="371" name="Shape 371"/>
          <p:cNvSpPr txBox="1"/>
          <p:nvPr/>
        </p:nvSpPr>
        <p:spPr>
          <a:xfrm>
            <a:off x="2057400" y="2355850"/>
            <a:ext cx="6638925"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FFFF00"/>
                </a:solidFill>
                <a:latin typeface="Courier New"/>
                <a:ea typeface="Courier New"/>
                <a:cs typeface="Courier New"/>
                <a:sym typeface="Courier New"/>
              </a:rPr>
              <a:t>while</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FF9900"/>
                </a:solidFill>
                <a:latin typeface="Courier New"/>
                <a:ea typeface="Courier New"/>
                <a:cs typeface="Courier New"/>
                <a:sym typeface="Courier New"/>
              </a:rPr>
              <a:t>True</a:t>
            </a:r>
            <a:r>
              <a:rPr lang="es-ES" sz="3000" b="1" i="0" u="none" strike="noStrike" cap="none" dirty="0">
                <a:solidFill>
                  <a:srgbClr val="FFFF00"/>
                </a:solidFill>
                <a:latin typeface="Courier New"/>
                <a:ea typeface="Courier New"/>
                <a:cs typeface="Courier New"/>
                <a:sym typeface="Courier New"/>
              </a:rPr>
              <a:t>:</a:t>
            </a:r>
            <a:r>
              <a:rPr lang="es-ES" sz="30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00FF00"/>
                </a:solidFill>
                <a:latin typeface="Courier New"/>
                <a:ea typeface="Courier New"/>
                <a:cs typeface="Courier New"/>
                <a:sym typeface="Courier New"/>
              </a:rPr>
              <a:t>línea</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00FFFF"/>
                </a:solidFill>
                <a:latin typeface="Courier New"/>
                <a:ea typeface="Courier New"/>
                <a:cs typeface="Courier New"/>
                <a:sym typeface="Courier New"/>
              </a:rPr>
              <a:t>=</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rgbClr val="FF9900"/>
                </a:solidFill>
                <a:latin typeface="Courier New"/>
                <a:ea typeface="Courier New"/>
                <a:cs typeface="Courier New"/>
                <a:sym typeface="Courier New"/>
              </a:rPr>
              <a:t>raw_input</a:t>
            </a:r>
            <a:r>
              <a:rPr lang="es-ES" sz="3000" b="1" i="0" u="none" strike="noStrike" cap="none" dirty="0">
                <a:solidFill>
                  <a:srgbClr val="FF9900"/>
                </a:solidFill>
                <a:latin typeface="Courier New"/>
                <a:ea typeface="Courier New"/>
                <a:cs typeface="Courier New"/>
                <a:sym typeface="Courier New"/>
              </a:rPr>
              <a:t>(</a:t>
            </a:r>
            <a:r>
              <a:rPr lang="es-ES" sz="3000" b="1" i="0" u="none" strike="noStrike" cap="none" dirty="0">
                <a:solidFill>
                  <a:srgbClr val="FFFFFF"/>
                </a:solidFill>
                <a:latin typeface="Courier New"/>
                <a:ea typeface="Courier New"/>
                <a:cs typeface="Courier New"/>
                <a:sym typeface="Courier New"/>
              </a:rPr>
              <a:t>'&gt; </a:t>
            </a:r>
            <a:r>
              <a:rPr lang="es-ES" sz="3000" b="1" dirty="0">
                <a:solidFill>
                  <a:srgbClr val="FFFFFF"/>
                </a:solidFill>
                <a:latin typeface="Courier New"/>
                <a:ea typeface="Courier New"/>
                <a:cs typeface="Courier New"/>
                <a:sym typeface="Courier New"/>
              </a:rPr>
              <a:t>'</a:t>
            </a:r>
            <a:r>
              <a:rPr lang="es-ES" sz="3000" b="1" i="0" u="none" strike="noStrike" cap="none" dirty="0">
                <a:solidFill>
                  <a:srgbClr val="FF99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if</a:t>
            </a:r>
            <a:r>
              <a:rPr lang="es-ES" sz="3000" b="1" i="0" u="none" strike="noStrike" cap="none" dirty="0">
                <a:solidFill>
                  <a:srgbClr val="00FF00"/>
                </a:solidFill>
                <a:latin typeface="Courier New"/>
                <a:ea typeface="Courier New"/>
                <a:cs typeface="Courier New"/>
                <a:sym typeface="Courier New"/>
              </a:rPr>
              <a:t> línea[0]</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00FFFF"/>
                </a:solidFill>
                <a:latin typeface="Courier New"/>
                <a:ea typeface="Courier New"/>
                <a:cs typeface="Courier New"/>
                <a:sym typeface="Courier New"/>
              </a:rPr>
              <a:t>== </a:t>
            </a:r>
            <a:r>
              <a:rPr lang="es-ES" sz="3000" b="1" i="0" u="none" strike="noStrike" cap="none" dirty="0">
                <a:solidFill>
                  <a:srgbClr val="F3F3F3"/>
                </a:solidFill>
                <a:latin typeface="Courier New"/>
                <a:ea typeface="Courier New"/>
                <a:cs typeface="Courier New"/>
                <a:sym typeface="Courier New"/>
              </a:rPr>
              <a:t>'#' </a:t>
            </a:r>
            <a:r>
              <a:rPr lang="es-ES" sz="30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continue</a:t>
            </a:r>
            <a:endParaRPr lang="es-ES"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if</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00FF00"/>
                </a:solidFill>
                <a:latin typeface="Courier New"/>
                <a:ea typeface="Courier New"/>
                <a:cs typeface="Courier New"/>
                <a:sym typeface="Courier New"/>
              </a:rPr>
              <a:t>línea</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00FFFF"/>
                </a:solidFill>
                <a:latin typeface="Courier New"/>
                <a:ea typeface="Courier New"/>
                <a:cs typeface="Courier New"/>
                <a:sym typeface="Courier New"/>
              </a:rPr>
              <a:t>==</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FFFFFF"/>
                </a:solidFill>
                <a:latin typeface="Courier New"/>
                <a:ea typeface="Courier New"/>
                <a:cs typeface="Courier New"/>
                <a:sym typeface="Courier New"/>
              </a:rPr>
              <a:t>'terminado' </a:t>
            </a:r>
            <a:r>
              <a:rPr lang="es-ES" sz="30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FFFF00"/>
                </a:solidFill>
                <a:latin typeface="Courier New"/>
                <a:ea typeface="Courier New"/>
                <a:cs typeface="Courier New"/>
                <a:sym typeface="Courier New"/>
              </a:rPr>
              <a:t>break</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print</a:t>
            </a:r>
            <a:r>
              <a:rPr lang="es-ES" sz="3000" b="1" dirty="0">
                <a:solidFill>
                  <a:schemeClr val="lt1"/>
                </a:solidFill>
                <a:latin typeface="Courier New"/>
                <a:ea typeface="Courier New"/>
                <a:cs typeface="Courier New"/>
                <a:sym typeface="Courier New"/>
              </a:rPr>
              <a:t>(</a:t>
            </a:r>
            <a:r>
              <a:rPr lang="es-ES" sz="3000" b="1" i="0" u="none" strike="noStrike" cap="none" dirty="0">
                <a:solidFill>
                  <a:srgbClr val="00FF00"/>
                </a:solidFill>
                <a:latin typeface="Courier New"/>
                <a:ea typeface="Courier New"/>
                <a:cs typeface="Courier New"/>
                <a:sym typeface="Courier New"/>
              </a:rPr>
              <a:t>línea</a:t>
            </a:r>
            <a:r>
              <a:rPr lang="es-ES" sz="30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FFFF00"/>
                </a:solidFill>
                <a:latin typeface="Courier New"/>
                <a:ea typeface="Courier New"/>
                <a:cs typeface="Courier New"/>
                <a:sym typeface="Courier New"/>
              </a:rPr>
              <a:t>print</a:t>
            </a:r>
            <a:r>
              <a:rPr lang="es-ES" sz="3000" b="1" dirty="0">
                <a:solidFill>
                  <a:schemeClr val="lt1"/>
                </a:solidFill>
                <a:latin typeface="Courier New"/>
                <a:ea typeface="Courier New"/>
                <a:cs typeface="Courier New"/>
                <a:sym typeface="Courier New"/>
              </a:rPr>
              <a:t>(</a:t>
            </a:r>
            <a:r>
              <a:rPr lang="es-ES" sz="3000" b="1" i="0" u="none" strike="noStrike" cap="none" dirty="0">
                <a:solidFill>
                  <a:srgbClr val="FFFFFF"/>
                </a:solidFill>
                <a:latin typeface="Courier New"/>
                <a:ea typeface="Courier New"/>
                <a:cs typeface="Courier New"/>
                <a:sym typeface="Courier New"/>
              </a:rPr>
              <a:t>'Terminado')</a:t>
            </a:r>
          </a:p>
        </p:txBody>
      </p:sp>
      <p:cxnSp>
        <p:nvCxnSpPr>
          <p:cNvPr id="372" name="Shape 372"/>
          <p:cNvCxnSpPr/>
          <p:nvPr/>
        </p:nvCxnSpPr>
        <p:spPr>
          <a:xfrm flipH="1">
            <a:off x="1703325" y="3029550"/>
            <a:ext cx="265199" cy="837599"/>
          </a:xfrm>
          <a:prstGeom prst="straightConnector1">
            <a:avLst/>
          </a:prstGeom>
          <a:noFill/>
          <a:ln w="50800" cap="rnd" cmpd="sng">
            <a:solidFill>
              <a:srgbClr val="FFFF00"/>
            </a:solidFill>
            <a:prstDash val="solid"/>
            <a:miter/>
            <a:headEnd type="stealth" w="med" len="med"/>
            <a:tailEnd type="none" w="med" len="med"/>
          </a:ln>
        </p:spPr>
      </p:cxnSp>
      <p:cxnSp>
        <p:nvCxnSpPr>
          <p:cNvPr id="373" name="Shape 373"/>
          <p:cNvCxnSpPr/>
          <p:nvPr/>
        </p:nvCxnSpPr>
        <p:spPr>
          <a:xfrm>
            <a:off x="1717225" y="3909050"/>
            <a:ext cx="1237200" cy="464399"/>
          </a:xfrm>
          <a:prstGeom prst="straightConnector1">
            <a:avLst/>
          </a:prstGeom>
          <a:noFill/>
          <a:ln w="50800" cap="rnd" cmpd="sng">
            <a:solidFill>
              <a:srgbClr val="FFFF00"/>
            </a:solidFill>
            <a:prstDash val="solid"/>
            <a:miter/>
            <a:headEnd type="stealth" w="med" len="med"/>
            <a:tailEnd type="none" w="med" len="med"/>
          </a:ln>
        </p:spPr>
      </p:cxnSp>
      <p:sp>
        <p:nvSpPr>
          <p:cNvPr id="374" name="Shape 374"/>
          <p:cNvSpPr txBox="1"/>
          <p:nvPr/>
        </p:nvSpPr>
        <p:spPr>
          <a:xfrm>
            <a:off x="11696700" y="54991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a:t>
            </a:r>
          </a:p>
        </p:txBody>
      </p:sp>
      <p:cxnSp>
        <p:nvCxnSpPr>
          <p:cNvPr id="375" name="Shape 375"/>
          <p:cNvCxnSpPr/>
          <p:nvPr/>
        </p:nvCxnSpPr>
        <p:spPr>
          <a:xfrm>
            <a:off x="14546262" y="1285875"/>
            <a:ext cx="846000" cy="2917799"/>
          </a:xfrm>
          <a:prstGeom prst="straightConnector1">
            <a:avLst/>
          </a:prstGeom>
          <a:noFill/>
          <a:ln w="76200" cap="rnd" cmpd="sng">
            <a:solidFill>
              <a:srgbClr val="FFFF00"/>
            </a:solidFill>
            <a:prstDash val="solid"/>
            <a:miter/>
            <a:headEnd type="stealth" w="med" len="med"/>
            <a:tailEnd type="none" w="med" len="med"/>
          </a:ln>
        </p:spPr>
      </p:cxnSp>
      <p:cxnSp>
        <p:nvCxnSpPr>
          <p:cNvPr id="376" name="Shape 376"/>
          <p:cNvCxnSpPr>
            <a:endCxn id="377" idx="2"/>
          </p:cNvCxnSpPr>
          <p:nvPr/>
        </p:nvCxnSpPr>
        <p:spPr>
          <a:xfrm rot="10800000">
            <a:off x="13144549" y="3573512"/>
            <a:ext cx="1454100" cy="739800"/>
          </a:xfrm>
          <a:prstGeom prst="straightConnector1">
            <a:avLst/>
          </a:prstGeom>
          <a:noFill/>
          <a:ln w="76200" cap="rnd" cmpd="sng">
            <a:solidFill>
              <a:srgbClr val="00FFFF"/>
            </a:solidFill>
            <a:prstDash val="solid"/>
            <a:miter/>
            <a:headEnd type="none" w="med" len="med"/>
            <a:tailEnd type="none" w="med" len="med"/>
          </a:ln>
        </p:spPr>
      </p:cxnSp>
      <p:sp>
        <p:nvSpPr>
          <p:cNvPr id="377" name="Shape 377"/>
          <p:cNvSpPr txBox="1"/>
          <p:nvPr/>
        </p:nvSpPr>
        <p:spPr>
          <a:xfrm>
            <a:off x="11684000" y="2824112"/>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a:t>
            </a:r>
          </a:p>
        </p:txBody>
      </p:sp>
      <p:sp>
        <p:nvSpPr>
          <p:cNvPr id="378" name="Shape 378"/>
          <p:cNvSpPr txBox="1"/>
          <p:nvPr/>
        </p:nvSpPr>
        <p:spPr>
          <a:xfrm>
            <a:off x="13500100" y="4330700"/>
            <a:ext cx="2184300"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500" u="none" strike="noStrike" cap="none" dirty="0" err="1">
                <a:solidFill>
                  <a:schemeClr val="lt1"/>
                </a:solidFill>
                <a:latin typeface="Arial" charset="0"/>
                <a:ea typeface="Arial" charset="0"/>
                <a:cs typeface="Arial" charset="0"/>
                <a:sym typeface="Cabin"/>
              </a:rPr>
              <a:t>continue</a:t>
            </a:r>
            <a:endParaRPr lang="es-AR" sz="3500" u="none" strike="noStrike" cap="none" dirty="0">
              <a:solidFill>
                <a:schemeClr val="lt1"/>
              </a:solidFill>
              <a:latin typeface="Arial" charset="0"/>
              <a:ea typeface="Arial" charset="0"/>
              <a:cs typeface="Arial" charset="0"/>
              <a:sym typeface="Cabin"/>
            </a:endParaRPr>
          </a:p>
        </p:txBody>
      </p:sp>
      <p:cxnSp>
        <p:nvCxnSpPr>
          <p:cNvPr id="379" name="Shape 379"/>
          <p:cNvCxnSpPr>
            <a:endCxn id="377" idx="2"/>
          </p:cNvCxnSpPr>
          <p:nvPr/>
        </p:nvCxnSpPr>
        <p:spPr>
          <a:xfrm rot="10800000">
            <a:off x="13144549" y="3573512"/>
            <a:ext cx="25500" cy="1925700"/>
          </a:xfrm>
          <a:prstGeom prst="straightConnector1">
            <a:avLst/>
          </a:prstGeom>
          <a:noFill/>
          <a:ln w="76200" cap="rnd" cmpd="sng">
            <a:solidFill>
              <a:srgbClr val="00FFFF"/>
            </a:solidFill>
            <a:prstDash val="solid"/>
            <a:miter/>
            <a:headEnd type="none" w="med" len="med"/>
            <a:tailEnd type="none" w="med" len="med"/>
          </a:ln>
        </p:spPr>
      </p:cxnSp>
      <p:cxnSp>
        <p:nvCxnSpPr>
          <p:cNvPr id="380" name="Shape 380"/>
          <p:cNvCxnSpPr/>
          <p:nvPr/>
        </p:nvCxnSpPr>
        <p:spPr>
          <a:xfrm flipH="1" flipV="1">
            <a:off x="13213562" y="6226200"/>
            <a:ext cx="16663" cy="403200"/>
          </a:xfrm>
          <a:prstGeom prst="straightConnector1">
            <a:avLst/>
          </a:prstGeom>
          <a:noFill/>
          <a:ln w="76200" cap="rnd" cmpd="sng">
            <a:solidFill>
              <a:srgbClr val="00FFFF"/>
            </a:solidFill>
            <a:prstDash val="solid"/>
            <a:miter/>
            <a:headEnd type="stealth" w="med" len="med"/>
            <a:tailEnd type="none" w="med" len="med"/>
          </a:ln>
        </p:spPr>
      </p:cxnSp>
      <p:cxnSp>
        <p:nvCxnSpPr>
          <p:cNvPr id="381" name="Shape 381"/>
          <p:cNvCxnSpPr/>
          <p:nvPr/>
        </p:nvCxnSpPr>
        <p:spPr>
          <a:xfrm rot="10800000">
            <a:off x="13128537" y="2186749"/>
            <a:ext cx="14400" cy="566699"/>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600" u="none" strike="noStrike" cap="none" dirty="0">
                <a:solidFill>
                  <a:srgbClr val="FFFF00"/>
                </a:solidFill>
                <a:latin typeface="Arial" charset="0"/>
                <a:ea typeface="Arial" charset="0"/>
                <a:cs typeface="Arial" charset="0"/>
                <a:sym typeface="Cabin"/>
              </a:rPr>
              <a:t>Bucles Indefinidos</a:t>
            </a:r>
          </a:p>
        </p:txBody>
      </p:sp>
      <p:sp>
        <p:nvSpPr>
          <p:cNvPr id="387" name="Shape 387"/>
          <p:cNvSpPr txBox="1">
            <a:spLocks noGrp="1"/>
          </p:cNvSpPr>
          <p:nvPr>
            <p:ph idx="1"/>
          </p:nvPr>
        </p:nvSpPr>
        <p:spPr>
          <a:xfrm>
            <a:off x="600531" y="1287897"/>
            <a:ext cx="14442120" cy="5902068"/>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Los bucles while se llaman </a:t>
            </a:r>
            <a:r>
              <a:rPr lang="es-AR" sz="3600" b="0" dirty="0">
                <a:solidFill>
                  <a:srgbClr val="FFFF00"/>
                </a:solidFill>
                <a:latin typeface="Arial" charset="0"/>
                <a:ea typeface="Arial" charset="0"/>
                <a:cs typeface="Arial" charset="0"/>
                <a:sym typeface="Cabin"/>
              </a:rPr>
              <a:t>“bucles indefinidos”</a:t>
            </a:r>
            <a:r>
              <a:rPr lang="es-AR" sz="3600" b="0" u="none" strike="noStrike" cap="none" dirty="0">
                <a:solidFill>
                  <a:schemeClr val="lt1"/>
                </a:solidFill>
                <a:latin typeface="Arial" charset="0"/>
                <a:ea typeface="Arial" charset="0"/>
                <a:cs typeface="Arial" charset="0"/>
                <a:sym typeface="Cabin"/>
              </a:rPr>
              <a:t> porque continúan hasta que una condición lógica se vuelve </a:t>
            </a:r>
            <a:r>
              <a:rPr lang="es-AR" sz="3600" b="0" u="none" strike="noStrike" cap="none" dirty="0">
                <a:solidFill>
                  <a:srgbClr val="FF7F00"/>
                </a:solidFill>
                <a:latin typeface="Arial" charset="0"/>
                <a:ea typeface="Arial" charset="0"/>
                <a:cs typeface="Arial" charset="0"/>
                <a:sym typeface="Cabin"/>
              </a:rPr>
              <a:t>False (Falsa)</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Los bucles que hemos visto hasta ahora son bastante fáciles de examinar para determinar si terminarán o si serán </a:t>
            </a:r>
            <a:r>
              <a:rPr lang="es-AR" sz="3600" b="0" dirty="0">
                <a:solidFill>
                  <a:schemeClr val="lt1"/>
                </a:solidFill>
                <a:latin typeface="Arial" charset="0"/>
                <a:ea typeface="Arial" charset="0"/>
                <a:cs typeface="Arial" charset="0"/>
                <a:sym typeface="Cabin"/>
              </a:rPr>
              <a:t>“bucles infinitos”</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A veces, es más difícil saber con seguridad si un bucle terminará</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600" u="none" strike="noStrike" cap="none" dirty="0">
                <a:solidFill>
                  <a:srgbClr val="FFFF00"/>
                </a:solidFill>
                <a:latin typeface="Arial" charset="0"/>
                <a:ea typeface="Arial" charset="0"/>
                <a:cs typeface="Arial" charset="0"/>
                <a:sym typeface="Cabin"/>
              </a:rPr>
              <a:t>Bucles Definidos</a:t>
            </a:r>
          </a:p>
        </p:txBody>
      </p:sp>
    </p:spTree>
    <p:extLst>
      <p:ext uri="{BB962C8B-B14F-4D97-AF65-F5344CB8AC3E}">
        <p14:creationId xmlns:p14="http://schemas.microsoft.com/office/powerpoint/2010/main" val="701061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ES" sz="7600" u="none" strike="noStrike" cap="none" dirty="0">
                <a:solidFill>
                  <a:srgbClr val="FFFF00"/>
                </a:solidFill>
                <a:latin typeface="Arial" charset="0"/>
                <a:ea typeface="Arial" charset="0"/>
                <a:cs typeface="Arial" charset="0"/>
                <a:sym typeface="Cabin"/>
              </a:rPr>
              <a:t>Bucles Definidos</a:t>
            </a:r>
          </a:p>
        </p:txBody>
      </p:sp>
      <p:sp>
        <p:nvSpPr>
          <p:cNvPr id="393" name="Shape 393"/>
          <p:cNvSpPr txBox="1">
            <a:spLocks noGrp="1"/>
          </p:cNvSpPr>
          <p:nvPr>
            <p:ph idx="1"/>
          </p:nvPr>
        </p:nvSpPr>
        <p:spPr>
          <a:xfrm>
            <a:off x="812800" y="2152805"/>
            <a:ext cx="14630400" cy="6124092"/>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ES" sz="3600" b="0" u="none" strike="noStrike" cap="none" dirty="0">
                <a:solidFill>
                  <a:schemeClr val="lt1"/>
                </a:solidFill>
                <a:latin typeface="Arial" charset="0"/>
                <a:ea typeface="Arial" charset="0"/>
                <a:cs typeface="Arial" charset="0"/>
                <a:sym typeface="Cabin"/>
              </a:rPr>
              <a:t>Con bastante frecuencia tenemos una </a:t>
            </a:r>
            <a:r>
              <a:rPr lang="es-ES" sz="3600" b="0" u="none" strike="noStrike" cap="none" dirty="0">
                <a:solidFill>
                  <a:srgbClr val="FF7F00"/>
                </a:solidFill>
                <a:latin typeface="Arial" charset="0"/>
                <a:ea typeface="Arial" charset="0"/>
                <a:cs typeface="Arial" charset="0"/>
                <a:sym typeface="Cabin"/>
              </a:rPr>
              <a:t>lista</a:t>
            </a:r>
            <a:r>
              <a:rPr lang="es-ES" sz="3600" b="0" u="none" strike="noStrike" cap="none" dirty="0">
                <a:solidFill>
                  <a:schemeClr val="lt1"/>
                </a:solidFill>
                <a:latin typeface="Arial" charset="0"/>
                <a:ea typeface="Arial" charset="0"/>
                <a:cs typeface="Arial" charset="0"/>
                <a:sym typeface="Cabin"/>
              </a:rPr>
              <a:t> de los ítems de las </a:t>
            </a:r>
            <a:r>
              <a:rPr lang="es-ES" sz="3600" b="0" u="none" strike="noStrike" cap="none" dirty="0">
                <a:solidFill>
                  <a:srgbClr val="FF7F00"/>
                </a:solidFill>
                <a:latin typeface="Arial" charset="0"/>
                <a:ea typeface="Arial" charset="0"/>
                <a:cs typeface="Arial" charset="0"/>
                <a:sym typeface="Cabin"/>
              </a:rPr>
              <a:t>líneas en un archivo</a:t>
            </a:r>
            <a:r>
              <a:rPr lang="es-ES" sz="3600" b="0" u="none" strike="noStrike" cap="none" dirty="0">
                <a:solidFill>
                  <a:schemeClr val="lt1"/>
                </a:solidFill>
                <a:latin typeface="Arial" charset="0"/>
                <a:ea typeface="Arial" charset="0"/>
                <a:cs typeface="Arial" charset="0"/>
                <a:sym typeface="Cabin"/>
              </a:rPr>
              <a:t>, es decir un </a:t>
            </a:r>
            <a:r>
              <a:rPr lang="es-ES" sz="3600" b="0" u="none" strike="noStrike" cap="none" dirty="0">
                <a:solidFill>
                  <a:srgbClr val="FFFF00"/>
                </a:solidFill>
                <a:latin typeface="Arial" charset="0"/>
                <a:ea typeface="Arial" charset="0"/>
                <a:cs typeface="Arial" charset="0"/>
                <a:sym typeface="Cabin"/>
              </a:rPr>
              <a:t>conjunto finito</a:t>
            </a:r>
            <a:r>
              <a:rPr lang="es-ES" sz="3600" b="0" u="none" strike="noStrike" cap="none" dirty="0">
                <a:solidFill>
                  <a:schemeClr val="lt1"/>
                </a:solidFill>
                <a:latin typeface="Arial" charset="0"/>
                <a:ea typeface="Arial" charset="0"/>
                <a:cs typeface="Arial" charset="0"/>
                <a:sym typeface="Cabin"/>
              </a:rPr>
              <a:t> de cosas</a:t>
            </a:r>
          </a:p>
          <a:p>
            <a:pPr marL="749300" lvl="0" indent="-371094">
              <a:spcBef>
                <a:spcPts val="3500"/>
              </a:spcBef>
              <a:buClr>
                <a:schemeClr val="lt1"/>
              </a:buClr>
              <a:buSzPct val="100000"/>
              <a:buFont typeface="Cabin"/>
              <a:buChar char="•"/>
            </a:pPr>
            <a:r>
              <a:rPr lang="es-ES" sz="3600" b="0" u="none" strike="noStrike" cap="none" dirty="0">
                <a:solidFill>
                  <a:schemeClr val="lt1"/>
                </a:solidFill>
                <a:latin typeface="Arial" charset="0"/>
                <a:ea typeface="Arial" charset="0"/>
                <a:cs typeface="Arial" charset="0"/>
                <a:sym typeface="Cabin"/>
              </a:rPr>
              <a:t>Podemos escribir un bucle para ejecutar el bucle una vez para cada uno de los ítems de un conjunto utilizando la secuencia </a:t>
            </a:r>
            <a:r>
              <a:rPr lang="es-ES" sz="3600" b="0" u="none" strike="noStrike" cap="none" dirty="0">
                <a:solidFill>
                  <a:srgbClr val="FFFF00"/>
                </a:solidFill>
                <a:latin typeface="Arial" charset="0"/>
                <a:ea typeface="Arial" charset="0"/>
                <a:cs typeface="Arial" charset="0"/>
                <a:sym typeface="Cabin"/>
              </a:rPr>
              <a:t>for</a:t>
            </a:r>
            <a:r>
              <a:rPr lang="es-ES" sz="3600" b="0" dirty="0">
                <a:solidFill>
                  <a:schemeClr val="lt1"/>
                </a:solidFill>
                <a:latin typeface="Arial" charset="0"/>
                <a:ea typeface="Arial" charset="0"/>
                <a:cs typeface="Arial" charset="0"/>
                <a:sym typeface="Cabin"/>
              </a:rPr>
              <a:t> de Python </a:t>
            </a:r>
            <a:endParaRPr lang="es-ES" sz="3600" b="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s-ES" sz="3600" b="0" u="none" strike="noStrike" cap="none" dirty="0">
                <a:solidFill>
                  <a:schemeClr val="lt1"/>
                </a:solidFill>
                <a:latin typeface="Arial" charset="0"/>
                <a:ea typeface="Arial" charset="0"/>
                <a:cs typeface="Arial" charset="0"/>
                <a:sym typeface="Cabin"/>
              </a:rPr>
              <a:t>Estos bucles se denominan </a:t>
            </a:r>
            <a:r>
              <a:rPr lang="es-ES" sz="3600" b="0" dirty="0">
                <a:solidFill>
                  <a:srgbClr val="00FF00"/>
                </a:solidFill>
                <a:latin typeface="Arial" charset="0"/>
                <a:ea typeface="Arial" charset="0"/>
                <a:cs typeface="Arial" charset="0"/>
                <a:sym typeface="Cabin"/>
              </a:rPr>
              <a:t>“</a:t>
            </a:r>
            <a:r>
              <a:rPr lang="es-ES" sz="3600" b="0" u="none" strike="noStrike" cap="none" dirty="0">
                <a:solidFill>
                  <a:srgbClr val="00FF00"/>
                </a:solidFill>
                <a:latin typeface="Arial" charset="0"/>
                <a:ea typeface="Arial" charset="0"/>
                <a:cs typeface="Arial" charset="0"/>
                <a:sym typeface="Cabin"/>
              </a:rPr>
              <a:t>bucles definidos</a:t>
            </a:r>
            <a:r>
              <a:rPr lang="es-ES" sz="3600" b="0" dirty="0">
                <a:solidFill>
                  <a:srgbClr val="00FF00"/>
                </a:solidFill>
                <a:latin typeface="Arial" charset="0"/>
                <a:ea typeface="Arial" charset="0"/>
                <a:cs typeface="Arial" charset="0"/>
                <a:sym typeface="Cabin"/>
              </a:rPr>
              <a:t>”</a:t>
            </a:r>
            <a:r>
              <a:rPr lang="es-ES" sz="3600" b="0" u="none" strike="noStrike" cap="none" dirty="0">
                <a:solidFill>
                  <a:schemeClr val="lt1"/>
                </a:solidFill>
                <a:latin typeface="Arial" charset="0"/>
                <a:ea typeface="Arial" charset="0"/>
                <a:cs typeface="Arial" charset="0"/>
                <a:sym typeface="Cabin"/>
              </a:rPr>
              <a:t> porque se ejecutan </a:t>
            </a:r>
            <a:r>
              <a:rPr lang="es-ES" sz="3600" b="0" dirty="0">
                <a:solidFill>
                  <a:schemeClr val="lt1"/>
                </a:solidFill>
                <a:latin typeface="Arial" charset="0"/>
                <a:ea typeface="Arial" charset="0"/>
                <a:cs typeface="Arial" charset="0"/>
                <a:sym typeface="Cabin"/>
              </a:rPr>
              <a:t>una cantidad exacta de veces</a:t>
            </a:r>
            <a:endParaRPr lang="es-ES" sz="3600" b="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s-ES" sz="3600" b="0" u="none" strike="noStrike" cap="none" dirty="0">
                <a:solidFill>
                  <a:schemeClr val="lt1"/>
                </a:solidFill>
                <a:latin typeface="Arial" charset="0"/>
                <a:ea typeface="Arial" charset="0"/>
                <a:cs typeface="Arial" charset="0"/>
                <a:sym typeface="Cabin"/>
              </a:rPr>
              <a:t>Decimos que los </a:t>
            </a:r>
            <a:r>
              <a:rPr lang="es-ES" sz="3600" b="0" dirty="0">
                <a:solidFill>
                  <a:srgbClr val="00FF00"/>
                </a:solidFill>
                <a:latin typeface="Arial" charset="0"/>
                <a:ea typeface="Arial" charset="0"/>
                <a:cs typeface="Arial" charset="0"/>
                <a:sym typeface="Cabin"/>
              </a:rPr>
              <a:t>“bucles definidos </a:t>
            </a:r>
            <a:r>
              <a:rPr lang="es-ES" sz="3600" b="0" u="none" strike="noStrike" cap="none" dirty="0">
                <a:solidFill>
                  <a:srgbClr val="00FF00"/>
                </a:solidFill>
                <a:latin typeface="Arial" charset="0"/>
                <a:ea typeface="Arial" charset="0"/>
                <a:cs typeface="Arial" charset="0"/>
                <a:sym typeface="Cabin"/>
              </a:rPr>
              <a:t>iteran a través de los miembros de un conjunto</a:t>
            </a:r>
            <a:r>
              <a:rPr lang="es-ES" sz="3600" b="0" dirty="0">
                <a:solidFill>
                  <a:srgbClr val="00FF00"/>
                </a:solidFill>
                <a:latin typeface="Arial" charset="0"/>
                <a:ea typeface="Arial" charset="0"/>
                <a:cs typeface="Arial" charset="0"/>
                <a:sym typeface="Cabin"/>
              </a:rPr>
              <a:t>”</a:t>
            </a:r>
          </a:p>
        </p:txBody>
      </p:sp>
    </p:spTree>
    <p:extLst>
      <p:ext uri="{BB962C8B-B14F-4D97-AF65-F5344CB8AC3E}">
        <p14:creationId xmlns:p14="http://schemas.microsoft.com/office/powerpoint/2010/main" val="179762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ES" sz="7600" b="1" u="none" strike="noStrike" cap="none" dirty="0">
                <a:solidFill>
                  <a:srgbClr val="FFFF00"/>
                </a:solidFill>
                <a:latin typeface="Arial" charset="0"/>
                <a:ea typeface="Arial" charset="0"/>
                <a:cs typeface="Arial" charset="0"/>
                <a:sym typeface="Cabin"/>
              </a:rPr>
              <a:t>Un </a:t>
            </a:r>
            <a:r>
              <a:rPr lang="es-ES" sz="7600" b="1" dirty="0">
                <a:solidFill>
                  <a:srgbClr val="FFFF00"/>
                </a:solidFill>
                <a:latin typeface="Arial" charset="0"/>
                <a:ea typeface="Arial" charset="0"/>
                <a:cs typeface="Arial" charset="0"/>
                <a:sym typeface="Cabin"/>
              </a:rPr>
              <a:t>Bucle Definido </a:t>
            </a:r>
            <a:r>
              <a:rPr lang="es-ES" sz="7600" b="1" u="none" strike="noStrike" cap="none" dirty="0">
                <a:solidFill>
                  <a:srgbClr val="FFFF00"/>
                </a:solidFill>
                <a:latin typeface="Arial" charset="0"/>
                <a:ea typeface="Arial" charset="0"/>
                <a:cs typeface="Arial" charset="0"/>
                <a:sym typeface="Cabin"/>
              </a:rPr>
              <a:t>Simple</a:t>
            </a:r>
          </a:p>
        </p:txBody>
      </p:sp>
      <p:sp>
        <p:nvSpPr>
          <p:cNvPr id="399" name="Shape 399"/>
          <p:cNvSpPr txBox="1"/>
          <p:nvPr/>
        </p:nvSpPr>
        <p:spPr>
          <a:xfrm>
            <a:off x="1926625" y="3414325"/>
            <a:ext cx="7524599" cy="2540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ES" sz="3600" b="1" i="0" u="none" strike="noStrike" cap="none" dirty="0" err="1">
                <a:solidFill>
                  <a:srgbClr val="FFFF00"/>
                </a:solidFill>
                <a:latin typeface="Courier New"/>
                <a:ea typeface="Courier New"/>
                <a:cs typeface="Courier New"/>
                <a:sym typeface="Courier New"/>
              </a:rPr>
              <a:t>for</a:t>
            </a:r>
            <a:r>
              <a:rPr lang="es-ES" sz="3600" b="1" i="0" u="none" strike="noStrike" cap="none" dirty="0">
                <a:solidFill>
                  <a:schemeClr val="lt1"/>
                </a:solidFill>
                <a:latin typeface="Courier New"/>
                <a:ea typeface="Courier New"/>
                <a:cs typeface="Courier New"/>
                <a:sym typeface="Courier New"/>
              </a:rPr>
              <a:t> </a:t>
            </a:r>
            <a:r>
              <a:rPr lang="es-ES" sz="3600" b="1" i="0" u="none" strike="noStrike" cap="none" dirty="0">
                <a:solidFill>
                  <a:srgbClr val="00FF00"/>
                </a:solidFill>
                <a:latin typeface="Courier New"/>
                <a:ea typeface="Courier New"/>
                <a:cs typeface="Courier New"/>
                <a:sym typeface="Courier New"/>
              </a:rPr>
              <a:t>i</a:t>
            </a:r>
            <a:r>
              <a:rPr lang="es-ES" sz="3600" b="1" i="0" u="none" strike="noStrike" cap="none" dirty="0">
                <a:solidFill>
                  <a:schemeClr val="lt1"/>
                </a:solidFill>
                <a:latin typeface="Courier New"/>
                <a:ea typeface="Courier New"/>
                <a:cs typeface="Courier New"/>
                <a:sym typeface="Courier New"/>
              </a:rPr>
              <a:t> </a:t>
            </a:r>
            <a:r>
              <a:rPr lang="es-ES" sz="3600" b="1" i="0" u="none" strike="noStrike" cap="none" dirty="0">
                <a:solidFill>
                  <a:srgbClr val="FFFF00"/>
                </a:solidFill>
                <a:latin typeface="Courier New"/>
                <a:ea typeface="Courier New"/>
                <a:cs typeface="Courier New"/>
                <a:sym typeface="Courier New"/>
              </a:rPr>
              <a:t>in</a:t>
            </a:r>
            <a:r>
              <a:rPr lang="es-ES" sz="3600" b="1" i="0" u="none" strike="noStrike" cap="none" dirty="0">
                <a:solidFill>
                  <a:schemeClr val="lt1"/>
                </a:solidFill>
                <a:latin typeface="Courier New"/>
                <a:ea typeface="Courier New"/>
                <a:cs typeface="Courier New"/>
                <a:sym typeface="Courier New"/>
              </a:rPr>
              <a:t> </a:t>
            </a:r>
            <a:r>
              <a:rPr lang="es-ES" sz="3600" b="1" i="0" u="none" strike="noStrike" cap="none" dirty="0">
                <a:solidFill>
                  <a:srgbClr val="FF7F00"/>
                </a:solidFill>
                <a:latin typeface="Courier New"/>
                <a:ea typeface="Courier New"/>
                <a:cs typeface="Courier New"/>
                <a:sym typeface="Courier New"/>
              </a:rPr>
              <a:t>[5, 4, 3, 2, 1]</a:t>
            </a:r>
            <a:r>
              <a:rPr lang="es-ES" sz="3600" b="1" i="0" u="none" strike="noStrike" cap="none" dirty="0">
                <a:solidFill>
                  <a:srgbClr val="00FF00"/>
                </a:solidFill>
                <a:latin typeface="Courier New"/>
                <a:ea typeface="Courier New"/>
                <a:cs typeface="Courier New"/>
                <a:sym typeface="Courier New"/>
              </a:rPr>
              <a:t> </a:t>
            </a:r>
            <a:r>
              <a:rPr lang="es-ES" sz="36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600" b="1" i="0" u="none" strike="noStrike" cap="none" dirty="0">
                <a:solidFill>
                  <a:schemeClr val="lt1"/>
                </a:solidFill>
                <a:latin typeface="Courier New"/>
                <a:ea typeface="Courier New"/>
                <a:cs typeface="Courier New"/>
                <a:sym typeface="Courier New"/>
              </a:rPr>
              <a:t>    </a:t>
            </a:r>
            <a:r>
              <a:rPr lang="es-ES" sz="3600" b="1" i="0" u="none" strike="noStrike" cap="none" dirty="0" err="1">
                <a:solidFill>
                  <a:srgbClr val="FFFF00"/>
                </a:solidFill>
                <a:latin typeface="Courier New"/>
                <a:ea typeface="Courier New"/>
                <a:cs typeface="Courier New"/>
                <a:sym typeface="Courier New"/>
              </a:rPr>
              <a:t>print</a:t>
            </a:r>
            <a:r>
              <a:rPr lang="es-ES" sz="3600" b="1" i="0" u="none" strike="noStrike" cap="none" dirty="0">
                <a:solidFill>
                  <a:srgbClr val="FFFF00"/>
                </a:solidFill>
                <a:latin typeface="Courier New"/>
                <a:ea typeface="Courier New"/>
                <a:cs typeface="Courier New"/>
                <a:sym typeface="Courier New"/>
              </a:rPr>
              <a:t>(</a:t>
            </a:r>
            <a:r>
              <a:rPr lang="es-ES" sz="3600" b="1" i="0" u="none" strike="noStrike" cap="none" dirty="0">
                <a:solidFill>
                  <a:srgbClr val="00FF00"/>
                </a:solidFill>
                <a:latin typeface="Courier New"/>
                <a:ea typeface="Courier New"/>
                <a:cs typeface="Courier New"/>
                <a:sym typeface="Courier New"/>
              </a:rPr>
              <a:t>i</a:t>
            </a:r>
            <a:r>
              <a:rPr lang="es-ES" sz="36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3600" b="1" i="0" u="none" strike="noStrike" cap="none" dirty="0" err="1">
                <a:solidFill>
                  <a:srgbClr val="FFFF00"/>
                </a:solidFill>
                <a:latin typeface="Courier New"/>
                <a:ea typeface="Courier New"/>
                <a:cs typeface="Courier New"/>
                <a:sym typeface="Courier New"/>
              </a:rPr>
              <a:t>print</a:t>
            </a:r>
            <a:r>
              <a:rPr lang="es-ES" sz="3600" b="1" dirty="0">
                <a:solidFill>
                  <a:schemeClr val="lt1"/>
                </a:solidFill>
                <a:latin typeface="Courier New"/>
                <a:ea typeface="Courier New"/>
                <a:cs typeface="Courier New"/>
                <a:sym typeface="Courier New"/>
              </a:rPr>
              <a:t>(</a:t>
            </a:r>
            <a:r>
              <a:rPr lang="es-ES" sz="3600" b="1" i="0" u="none" strike="noStrike" cap="none" dirty="0">
                <a:solidFill>
                  <a:srgbClr val="FF7F00"/>
                </a:solidFill>
                <a:latin typeface="Courier New"/>
                <a:ea typeface="Courier New"/>
                <a:cs typeface="Courier New"/>
                <a:sym typeface="Courier New"/>
              </a:rPr>
              <a:t>'</a:t>
            </a:r>
            <a:r>
              <a:rPr lang="es-ES" sz="3600" b="1" i="0" u="none" strike="noStrike" cap="none" dirty="0" err="1">
                <a:solidFill>
                  <a:srgbClr val="FF7F00"/>
                </a:solidFill>
                <a:latin typeface="Courier New"/>
                <a:ea typeface="Courier New"/>
                <a:cs typeface="Courier New"/>
                <a:sym typeface="Courier New"/>
              </a:rPr>
              <a:t>Blastoff</a:t>
            </a:r>
            <a:r>
              <a:rPr lang="es-ES" sz="3600" b="1" i="0" u="none" strike="noStrike" cap="none" dirty="0">
                <a:solidFill>
                  <a:srgbClr val="FF7F00"/>
                </a:solidFill>
                <a:latin typeface="Courier New"/>
                <a:ea typeface="Courier New"/>
                <a:cs typeface="Courier New"/>
                <a:sym typeface="Courier New"/>
              </a:rPr>
              <a:t>'</a:t>
            </a:r>
            <a:r>
              <a:rPr lang="es-ES" sz="3600" b="1" i="0" u="none" strike="noStrike" cap="none" dirty="0">
                <a:solidFill>
                  <a:schemeClr val="bg1"/>
                </a:solidFill>
                <a:latin typeface="Courier New"/>
                <a:ea typeface="Courier New"/>
                <a:cs typeface="Courier New"/>
                <a:sym typeface="Courier New"/>
              </a:rPr>
              <a:t>)</a:t>
            </a:r>
          </a:p>
        </p:txBody>
      </p:sp>
      <p:sp>
        <p:nvSpPr>
          <p:cNvPr id="400" name="Shape 400"/>
          <p:cNvSpPr txBox="1"/>
          <p:nvPr/>
        </p:nvSpPr>
        <p:spPr>
          <a:xfrm>
            <a:off x="11091860" y="2711265"/>
            <a:ext cx="3101811" cy="4902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s-ES" sz="4800" u="none" strike="noStrike" cap="none" dirty="0">
                <a:solidFill>
                  <a:srgbClr val="FFFFFF"/>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s-ES" sz="4800" u="none" strike="noStrike" cap="none" dirty="0">
                <a:solidFill>
                  <a:srgbClr val="FFFFFF"/>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s-ES" sz="4800" u="none" strike="noStrike" cap="none" dirty="0">
                <a:solidFill>
                  <a:srgbClr val="FFFF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s-ES" sz="4800" u="none" strike="noStrike" cap="none" dirty="0">
                <a:solidFill>
                  <a:srgbClr val="FFFFFF"/>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s-ES" sz="4800" u="none" strike="noStrike" cap="none" dirty="0">
                <a:solidFill>
                  <a:srgbClr val="FF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s-ES" sz="4800" u="none" strike="noStrike" cap="none" dirty="0" err="1">
                <a:solidFill>
                  <a:srgbClr val="FFFFFF"/>
                </a:solidFill>
                <a:latin typeface="Arial" charset="0"/>
                <a:ea typeface="Arial" charset="0"/>
                <a:cs typeface="Arial" charset="0"/>
                <a:sym typeface="Cabin"/>
              </a:rPr>
              <a:t>Blastoff</a:t>
            </a:r>
            <a:endParaRPr lang="es-ES" sz="4800" u="none" strike="noStrike" cap="none" dirty="0">
              <a:solidFill>
                <a:srgbClr val="FFFFFF"/>
              </a:solidFill>
              <a:latin typeface="Arial" charset="0"/>
              <a:ea typeface="Arial" charset="0"/>
              <a:cs typeface="Arial" charset="0"/>
              <a:sym typeface="Cabin"/>
            </a:endParaRPr>
          </a:p>
        </p:txBody>
      </p:sp>
    </p:spTree>
    <p:extLst>
      <p:ext uri="{BB962C8B-B14F-4D97-AF65-F5344CB8AC3E}">
        <p14:creationId xmlns:p14="http://schemas.microsoft.com/office/powerpoint/2010/main" val="1529345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ES" sz="7600" b="1" u="none" strike="noStrike" cap="none" dirty="0">
                <a:solidFill>
                  <a:srgbClr val="FFFF00"/>
                </a:solidFill>
                <a:latin typeface="Arial" charset="0"/>
                <a:ea typeface="Arial" charset="0"/>
                <a:cs typeface="Arial" charset="0"/>
                <a:sym typeface="Cabin"/>
              </a:rPr>
              <a:t>Un Bucle Definido </a:t>
            </a:r>
            <a:r>
              <a:rPr lang="es-ES" sz="7600" b="1" dirty="0">
                <a:solidFill>
                  <a:srgbClr val="FFFF00"/>
                </a:solidFill>
                <a:latin typeface="Arial" charset="0"/>
                <a:ea typeface="Arial" charset="0"/>
                <a:cs typeface="Arial" charset="0"/>
                <a:sym typeface="Cabin"/>
              </a:rPr>
              <a:t>con </a:t>
            </a:r>
            <a:r>
              <a:rPr lang="es-ES" sz="7600" b="1" u="none" strike="noStrike" cap="none" dirty="0">
                <a:solidFill>
                  <a:srgbClr val="FFFF00"/>
                </a:solidFill>
                <a:latin typeface="Arial" charset="0"/>
                <a:ea typeface="Arial" charset="0"/>
                <a:cs typeface="Arial" charset="0"/>
                <a:sym typeface="Cabin"/>
              </a:rPr>
              <a:t>Cadenas</a:t>
            </a:r>
          </a:p>
        </p:txBody>
      </p:sp>
      <p:sp>
        <p:nvSpPr>
          <p:cNvPr id="406" name="Shape 406"/>
          <p:cNvSpPr txBox="1"/>
          <p:nvPr/>
        </p:nvSpPr>
        <p:spPr>
          <a:xfrm>
            <a:off x="698125" y="3249438"/>
            <a:ext cx="92139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s-ES" sz="3000" b="1" i="0" u="none" strike="noStrike" cap="none" dirty="0">
                <a:solidFill>
                  <a:srgbClr val="00FF00"/>
                </a:solidFill>
                <a:latin typeface="Courier New"/>
                <a:ea typeface="Courier New"/>
                <a:cs typeface="Courier New"/>
                <a:sym typeface="Courier New"/>
              </a:rPr>
              <a:t>amigos</a:t>
            </a:r>
            <a:r>
              <a:rPr lang="es-ES" sz="3000" b="1" i="0" u="none" strike="noStrike" cap="none" dirty="0">
                <a:solidFill>
                  <a:schemeClr val="lt1"/>
                </a:solidFill>
                <a:latin typeface="Courier New"/>
                <a:ea typeface="Courier New"/>
                <a:cs typeface="Courier New"/>
                <a:sym typeface="Courier New"/>
              </a:rPr>
              <a:t> = </a:t>
            </a:r>
            <a:r>
              <a:rPr lang="es-ES" sz="3000" b="1" i="0" u="none" strike="noStrike" cap="none" dirty="0">
                <a:solidFill>
                  <a:srgbClr val="FF7F00"/>
                </a:solidFill>
                <a:latin typeface="Courier New"/>
                <a:ea typeface="Courier New"/>
                <a:cs typeface="Courier New"/>
                <a:sym typeface="Courier New"/>
              </a:rPr>
              <a:t>['Joseph', 'Glenn', 'Sally']</a:t>
            </a: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FFFF00"/>
                </a:solidFill>
                <a:latin typeface="Courier New"/>
                <a:ea typeface="Courier New"/>
                <a:cs typeface="Courier New"/>
                <a:sym typeface="Courier New"/>
              </a:rPr>
              <a:t>for</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00FF00"/>
                </a:solidFill>
                <a:latin typeface="Courier New"/>
                <a:ea typeface="Courier New"/>
                <a:cs typeface="Courier New"/>
                <a:sym typeface="Courier New"/>
              </a:rPr>
              <a:t>amigos</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FFFF00"/>
                </a:solidFill>
                <a:latin typeface="Courier New"/>
                <a:ea typeface="Courier New"/>
                <a:cs typeface="Courier New"/>
                <a:sym typeface="Courier New"/>
              </a:rPr>
              <a:t>in</a:t>
            </a:r>
            <a:r>
              <a:rPr lang="es-ES" sz="3000" b="1" i="0" u="none" strike="noStrike" cap="none" dirty="0">
                <a:solidFill>
                  <a:schemeClr val="lt1"/>
                </a:solidFill>
                <a:latin typeface="Courier New"/>
                <a:ea typeface="Courier New"/>
                <a:cs typeface="Courier New"/>
                <a:sym typeface="Courier New"/>
              </a:rPr>
              <a:t> </a:t>
            </a:r>
            <a:r>
              <a:rPr lang="es-ES" sz="3000" b="1" dirty="0">
                <a:solidFill>
                  <a:srgbClr val="00FF00"/>
                </a:solidFill>
                <a:latin typeface="Courier New"/>
                <a:ea typeface="Courier New"/>
                <a:cs typeface="Courier New"/>
                <a:sym typeface="Courier New"/>
              </a:rPr>
              <a:t>amigo</a:t>
            </a:r>
            <a:r>
              <a:rPr lang="es-ES" sz="3000" b="1" i="0" u="none" strike="noStrike" cap="none" dirty="0">
                <a:solidFill>
                  <a:srgbClr val="00FF00"/>
                </a:solidFill>
                <a:latin typeface="Courier New"/>
                <a:ea typeface="Courier New"/>
                <a:cs typeface="Courier New"/>
                <a:sym typeface="Courier New"/>
              </a:rPr>
              <a:t>s </a:t>
            </a:r>
            <a:r>
              <a:rPr lang="es-ES" sz="3000" b="1" i="0" u="none" strike="noStrike" cap="none" dirty="0">
                <a:solidFill>
                  <a:schemeClr val="lt1"/>
                </a:solidFill>
                <a:latin typeface="Courier New"/>
                <a:ea typeface="Courier New"/>
                <a:cs typeface="Courier New"/>
                <a:sym typeface="Courier New"/>
              </a:rPr>
              <a:t>: </a:t>
            </a:r>
          </a:p>
          <a:p>
            <a:pPr lvl="0">
              <a:buClr>
                <a:schemeClr val="lt1"/>
              </a:buClr>
              <a:buSzPct val="25000"/>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print</a:t>
            </a:r>
            <a:r>
              <a:rPr lang="es-ES" sz="3000" b="1" dirty="0">
                <a:solidFill>
                  <a:schemeClr val="lt1"/>
                </a:solidFill>
                <a:latin typeface="Courier New"/>
                <a:ea typeface="Courier New"/>
                <a:cs typeface="Courier New"/>
                <a:sym typeface="Courier New"/>
              </a:rPr>
              <a:t>(</a:t>
            </a:r>
            <a:r>
              <a:rPr lang="es-ES" sz="3000" b="1" dirty="0">
                <a:solidFill>
                  <a:srgbClr val="FF7F00"/>
                </a:solidFill>
                <a:latin typeface="Courier New"/>
                <a:ea typeface="Courier New"/>
                <a:cs typeface="Courier New"/>
                <a:sym typeface="Courier New"/>
              </a:rPr>
              <a:t>'Feliz </a:t>
            </a:r>
            <a:r>
              <a:rPr lang="es-ES" sz="3000" b="1" i="0" u="none" strike="noStrike" cap="none" dirty="0">
                <a:solidFill>
                  <a:srgbClr val="FF7F00"/>
                </a:solidFill>
                <a:latin typeface="Courier New"/>
                <a:ea typeface="Courier New"/>
                <a:cs typeface="Courier New"/>
                <a:sym typeface="Courier New"/>
              </a:rPr>
              <a:t>año nuevo:'</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00FF00"/>
                </a:solidFill>
                <a:latin typeface="Courier New"/>
                <a:ea typeface="Courier New"/>
                <a:cs typeface="Courier New"/>
                <a:sym typeface="Courier New"/>
              </a:rPr>
              <a:t>amigo</a:t>
            </a:r>
            <a:r>
              <a:rPr lang="es-ES" sz="30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FFFF00"/>
                </a:solidFill>
                <a:latin typeface="Courier New"/>
                <a:ea typeface="Courier New"/>
                <a:cs typeface="Courier New"/>
                <a:sym typeface="Courier New"/>
              </a:rPr>
              <a:t>print</a:t>
            </a:r>
            <a:r>
              <a:rPr lang="es-ES" sz="3000" b="1" dirty="0">
                <a:solidFill>
                  <a:schemeClr val="lt1"/>
                </a:solidFill>
                <a:latin typeface="Courier New"/>
                <a:ea typeface="Courier New"/>
                <a:cs typeface="Courier New"/>
                <a:sym typeface="Courier New"/>
              </a:rPr>
              <a:t>(</a:t>
            </a:r>
            <a:r>
              <a:rPr lang="es-ES" sz="3000" b="1" i="0" u="none" strike="noStrike" cap="none" dirty="0">
                <a:solidFill>
                  <a:srgbClr val="FF7F00"/>
                </a:solidFill>
                <a:latin typeface="Courier New"/>
                <a:ea typeface="Courier New"/>
                <a:cs typeface="Courier New"/>
                <a:sym typeface="Courier New"/>
              </a:rPr>
              <a:t>'Terminado'</a:t>
            </a:r>
            <a:r>
              <a:rPr lang="es-ES" sz="3000" b="1" i="0" u="none" strike="noStrike" cap="none" dirty="0">
                <a:solidFill>
                  <a:schemeClr val="bg1"/>
                </a:solidFill>
                <a:latin typeface="Courier New"/>
                <a:ea typeface="Courier New"/>
                <a:cs typeface="Courier New"/>
                <a:sym typeface="Courier New"/>
              </a:rPr>
              <a:t>)</a:t>
            </a:r>
          </a:p>
        </p:txBody>
      </p:sp>
      <p:sp>
        <p:nvSpPr>
          <p:cNvPr id="407" name="Shape 407"/>
          <p:cNvSpPr txBox="1"/>
          <p:nvPr/>
        </p:nvSpPr>
        <p:spPr>
          <a:xfrm>
            <a:off x="10607875" y="2656938"/>
            <a:ext cx="5447100" cy="3096299"/>
          </a:xfrm>
          <a:prstGeom prst="rect">
            <a:avLst/>
          </a:prstGeom>
          <a:noFill/>
          <a:ln>
            <a:noFill/>
          </a:ln>
        </p:spPr>
        <p:txBody>
          <a:bodyPr lIns="0" tIns="0" rIns="0" bIns="0" anchor="ctr" anchorCtr="0">
            <a:noAutofit/>
          </a:bodyPr>
          <a:lstStyle/>
          <a:p>
            <a:pPr lvl="0">
              <a:buClr>
                <a:srgbClr val="FF00FF"/>
              </a:buClr>
              <a:buSzPct val="25000"/>
            </a:pPr>
            <a:r>
              <a:rPr lang="es-ES" sz="3600" u="none" strike="noStrike" cap="none" dirty="0">
                <a:solidFill>
                  <a:srgbClr val="FFFFFF"/>
                </a:solidFill>
                <a:latin typeface="Arial" charset="0"/>
                <a:ea typeface="Arial" charset="0"/>
                <a:cs typeface="Arial" charset="0"/>
                <a:sym typeface="Cabin"/>
              </a:rPr>
              <a:t>Feliz año nuevo: Joseph</a:t>
            </a:r>
            <a:br>
              <a:rPr lang="es-ES" sz="3600" u="none" strike="noStrike" cap="none" dirty="0">
                <a:solidFill>
                  <a:srgbClr val="FFFFFF"/>
                </a:solidFill>
                <a:latin typeface="Arial" charset="0"/>
                <a:ea typeface="Arial" charset="0"/>
                <a:cs typeface="Arial" charset="0"/>
                <a:sym typeface="Cabin"/>
              </a:rPr>
            </a:br>
            <a:r>
              <a:rPr lang="es-ES" sz="3600" dirty="0">
                <a:solidFill>
                  <a:srgbClr val="FFFFFF"/>
                </a:solidFill>
                <a:latin typeface="Arial" charset="0"/>
                <a:ea typeface="Arial" charset="0"/>
                <a:cs typeface="Arial" charset="0"/>
                <a:sym typeface="Cabin"/>
              </a:rPr>
              <a:t>Feliz año nuevo: </a:t>
            </a:r>
            <a:r>
              <a:rPr lang="es-ES" sz="3600" u="none" strike="noStrike" cap="none" dirty="0">
                <a:solidFill>
                  <a:srgbClr val="FFFFFF"/>
                </a:solidFill>
                <a:latin typeface="Arial" charset="0"/>
                <a:ea typeface="Arial" charset="0"/>
                <a:cs typeface="Arial" charset="0"/>
                <a:sym typeface="Cabin"/>
              </a:rPr>
              <a:t>Glenn</a:t>
            </a:r>
          </a:p>
          <a:p>
            <a:pPr lvl="0">
              <a:buClr>
                <a:srgbClr val="FF00FF"/>
              </a:buClr>
              <a:buSzPct val="25000"/>
            </a:pPr>
            <a:r>
              <a:rPr lang="es-ES" sz="3600" dirty="0">
                <a:solidFill>
                  <a:srgbClr val="FFFFFF"/>
                </a:solidFill>
                <a:latin typeface="Arial" charset="0"/>
                <a:ea typeface="Arial" charset="0"/>
                <a:cs typeface="Arial" charset="0"/>
                <a:sym typeface="Cabin"/>
              </a:rPr>
              <a:t>Feliz año nuevo: </a:t>
            </a:r>
            <a:r>
              <a:rPr lang="es-ES" sz="3600" u="none" strike="noStrike" cap="none" dirty="0">
                <a:solidFill>
                  <a:srgbClr val="FFFFFF"/>
                </a:solidFill>
                <a:latin typeface="Arial" charset="0"/>
                <a:ea typeface="Arial" charset="0"/>
                <a:cs typeface="Arial" charset="0"/>
                <a:sym typeface="Cabin"/>
              </a:rPr>
              <a:t>Sally</a:t>
            </a:r>
          </a:p>
          <a:p>
            <a:pPr marL="0" marR="0" lvl="0" indent="0" algn="l" rtl="0">
              <a:lnSpc>
                <a:spcPct val="100000"/>
              </a:lnSpc>
              <a:spcBef>
                <a:spcPts val="0"/>
              </a:spcBef>
              <a:spcAft>
                <a:spcPts val="0"/>
              </a:spcAft>
              <a:buClr>
                <a:srgbClr val="FF00FF"/>
              </a:buClr>
              <a:buFont typeface="Cabin"/>
              <a:buNone/>
            </a:pPr>
            <a:endParaRPr lang="es-ES" sz="3600" dirty="0">
              <a:solidFill>
                <a:srgbClr val="FFFF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s-ES" sz="3600" u="none" strike="noStrike" cap="none" dirty="0">
                <a:solidFill>
                  <a:srgbClr val="FFFFFF"/>
                </a:solidFill>
                <a:latin typeface="Arial" charset="0"/>
                <a:ea typeface="Arial" charset="0"/>
                <a:cs typeface="Arial" charset="0"/>
                <a:sym typeface="Cabin"/>
              </a:rPr>
              <a:t>¡Terminado!</a:t>
            </a:r>
          </a:p>
        </p:txBody>
      </p:sp>
      <p:cxnSp>
        <p:nvCxnSpPr>
          <p:cNvPr id="408" name="Shape 408"/>
          <p:cNvCxnSpPr/>
          <p:nvPr/>
        </p:nvCxnSpPr>
        <p:spPr>
          <a:xfrm flipH="1">
            <a:off x="9001125" y="3639263"/>
            <a:ext cx="1417924" cy="952250"/>
          </a:xfrm>
          <a:prstGeom prst="straightConnector1">
            <a:avLst/>
          </a:prstGeom>
          <a:noFill/>
          <a:ln w="50800" cap="rnd" cmpd="sng">
            <a:solidFill>
              <a:srgbClr val="FFFF00"/>
            </a:solidFill>
            <a:prstDash val="solid"/>
            <a:miter/>
            <a:headEnd type="stealth" w="med" len="med"/>
            <a:tailEnd type="none" w="med" len="med"/>
          </a:ln>
        </p:spPr>
      </p:cxnSp>
      <p:cxnSp>
        <p:nvCxnSpPr>
          <p:cNvPr id="409" name="Shape 409"/>
          <p:cNvCxnSpPr/>
          <p:nvPr/>
        </p:nvCxnSpPr>
        <p:spPr>
          <a:xfrm flipH="1" flipV="1">
            <a:off x="4844955" y="5077288"/>
            <a:ext cx="5624645" cy="243726"/>
          </a:xfrm>
          <a:prstGeom prst="straightConnector1">
            <a:avLst/>
          </a:prstGeom>
          <a:noFill/>
          <a:ln w="50800" cap="rnd" cmpd="sng">
            <a:solidFill>
              <a:srgbClr val="FFFF00"/>
            </a:solidFill>
            <a:prstDash val="solid"/>
            <a:miter/>
            <a:headEnd type="stealth" w="med" len="med"/>
            <a:tailEnd type="none" w="med" len="med"/>
          </a:ln>
        </p:spPr>
      </p:cxnSp>
    </p:spTree>
    <p:extLst>
      <p:ext uri="{BB962C8B-B14F-4D97-AF65-F5344CB8AC3E}">
        <p14:creationId xmlns:p14="http://schemas.microsoft.com/office/powerpoint/2010/main" val="1856778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Shape 416"/>
          <p:cNvSpPr txBox="1">
            <a:spLocks noGrp="1"/>
          </p:cNvSpPr>
          <p:nvPr>
            <p:ph type="title"/>
          </p:nvPr>
        </p:nvSpPr>
        <p:spPr>
          <a:xfrm>
            <a:off x="1155700" y="817418"/>
            <a:ext cx="13932000" cy="113545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ES" sz="7600" b="1" u="none" strike="noStrike" cap="none" dirty="0">
                <a:solidFill>
                  <a:srgbClr val="FFFF00"/>
                </a:solidFill>
                <a:latin typeface="Arial" charset="0"/>
                <a:ea typeface="Arial" charset="0"/>
                <a:cs typeface="Arial" charset="0"/>
                <a:sym typeface="Cabin"/>
              </a:rPr>
              <a:t>Un Bucle Definido Simple</a:t>
            </a:r>
          </a:p>
        </p:txBody>
      </p:sp>
      <p:sp>
        <p:nvSpPr>
          <p:cNvPr id="417" name="Shape 417"/>
          <p:cNvSpPr txBox="1"/>
          <p:nvPr/>
        </p:nvSpPr>
        <p:spPr>
          <a:xfrm>
            <a:off x="8786700" y="3448045"/>
            <a:ext cx="5106600" cy="1660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400" b="1" i="0" u="none" strike="noStrike" cap="none" dirty="0">
                <a:solidFill>
                  <a:srgbClr val="FFFF00"/>
                </a:solidFill>
                <a:latin typeface="Courier New"/>
                <a:ea typeface="Courier New"/>
                <a:cs typeface="Courier New"/>
                <a:sym typeface="Courier New"/>
              </a:rPr>
              <a:t>for</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i</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FFFF00"/>
                </a:solidFill>
                <a:latin typeface="Courier New"/>
                <a:ea typeface="Courier New"/>
                <a:cs typeface="Courier New"/>
                <a:sym typeface="Courier New"/>
              </a:rPr>
              <a:t>in</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FF7F00"/>
                </a:solidFill>
                <a:latin typeface="Courier New"/>
                <a:ea typeface="Courier New"/>
                <a:cs typeface="Courier New"/>
                <a:sym typeface="Courier New"/>
              </a:rPr>
              <a:t>[5, 4, 3, 2, 1]</a:t>
            </a:r>
            <a:r>
              <a:rPr lang="en-US" sz="2400" b="1" i="0" u="none" strike="noStrike" cap="none" dirty="0">
                <a:solidFill>
                  <a:srgbClr val="00FF00"/>
                </a:solidFill>
                <a:latin typeface="Courier New"/>
                <a:ea typeface="Courier New"/>
                <a:cs typeface="Courier New"/>
                <a:sym typeface="Courier New"/>
              </a:rPr>
              <a:t> </a:t>
            </a:r>
            <a:r>
              <a:rPr lang="en-US"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FFFF00"/>
                </a:solidFill>
                <a:latin typeface="Courier New"/>
                <a:ea typeface="Courier New"/>
                <a:cs typeface="Courier New"/>
                <a:sym typeface="Courier New"/>
              </a:rPr>
              <a:t>print</a:t>
            </a:r>
            <a:r>
              <a:rPr lang="en-US" sz="2400" b="1" dirty="0">
                <a:solidFill>
                  <a:schemeClr val="lt1"/>
                </a:solidFill>
                <a:latin typeface="Courier New"/>
                <a:ea typeface="Courier New"/>
                <a:cs typeface="Courier New"/>
                <a:sym typeface="Courier New"/>
              </a:rPr>
              <a:t>(</a:t>
            </a:r>
            <a:r>
              <a:rPr lang="en-US" sz="2400" b="1" i="0" u="none" strike="noStrike" cap="none" dirty="0">
                <a:solidFill>
                  <a:srgbClr val="00FF00"/>
                </a:solidFill>
                <a:latin typeface="Courier New"/>
                <a:ea typeface="Courier New"/>
                <a:cs typeface="Courier New"/>
                <a:sym typeface="Courier New"/>
              </a:rPr>
              <a:t>i</a:t>
            </a:r>
            <a:r>
              <a:rPr lang="en-US" sz="2400" b="1" i="0" u="none" strike="noStrike" cap="none" dirty="0">
                <a:solidFill>
                  <a:schemeClr val="bg1"/>
                </a:solidFill>
                <a:latin typeface="Courier New"/>
                <a:ea typeface="Courier New"/>
                <a:cs typeface="Courier New"/>
                <a:sym typeface="Courier New"/>
              </a:rPr>
              <a:t>)</a:t>
            </a:r>
          </a:p>
          <a:p>
            <a:pPr lvl="0">
              <a:buClr>
                <a:srgbClr val="FFFF00"/>
              </a:buClr>
              <a:buSzPct val="25000"/>
            </a:pPr>
            <a:r>
              <a:rPr lang="en-US" sz="2400" b="1" i="0" u="none" strike="noStrike" cap="none" dirty="0">
                <a:solidFill>
                  <a:srgbClr val="FFFF00"/>
                </a:solidFill>
                <a:latin typeface="Courier New"/>
                <a:ea typeface="Courier New"/>
                <a:cs typeface="Courier New"/>
                <a:sym typeface="Courier New"/>
              </a:rPr>
              <a:t>print</a:t>
            </a:r>
            <a:r>
              <a:rPr lang="en-US" sz="2400" b="1" dirty="0">
                <a:solidFill>
                  <a:schemeClr val="lt1"/>
                </a:solidFill>
                <a:latin typeface="Courier New"/>
                <a:ea typeface="Courier New"/>
                <a:cs typeface="Courier New"/>
                <a:sym typeface="Courier New"/>
              </a:rPr>
              <a:t>(</a:t>
            </a:r>
            <a:r>
              <a:rPr lang="en-US" sz="2400" b="1" dirty="0">
                <a:solidFill>
                  <a:srgbClr val="FF7F00"/>
                </a:solidFill>
                <a:latin typeface="Courier New"/>
                <a:ea typeface="Courier New"/>
                <a:cs typeface="Courier New"/>
                <a:sym typeface="Courier New"/>
              </a:rPr>
              <a:t>'Blastoff</a:t>
            </a:r>
            <a:r>
              <a:rPr lang="en-US" sz="2400" b="1" i="0" u="none" strike="noStrike" cap="none" dirty="0">
                <a:solidFill>
                  <a:srgbClr val="FF7F00"/>
                </a:solidFill>
                <a:latin typeface="Courier New"/>
                <a:ea typeface="Courier New"/>
                <a:cs typeface="Courier New"/>
                <a:sym typeface="Courier New"/>
              </a:rPr>
              <a:t>'</a:t>
            </a:r>
            <a:r>
              <a:rPr lang="en-US" sz="2400" b="1" i="0" u="none" strike="noStrike" cap="none" dirty="0">
                <a:solidFill>
                  <a:schemeClr val="bg1"/>
                </a:solidFill>
                <a:latin typeface="Courier New"/>
                <a:ea typeface="Courier New"/>
                <a:cs typeface="Courier New"/>
                <a:sym typeface="Courier New"/>
              </a:rPr>
              <a:t>)</a:t>
            </a:r>
          </a:p>
        </p:txBody>
      </p:sp>
      <p:sp>
        <p:nvSpPr>
          <p:cNvPr id="418" name="Shape 418"/>
          <p:cNvSpPr txBox="1"/>
          <p:nvPr/>
        </p:nvSpPr>
        <p:spPr>
          <a:xfrm>
            <a:off x="14170825" y="2983195"/>
            <a:ext cx="1974476"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s-ES" sz="3000" u="none" strike="noStrike" cap="none" dirty="0">
                <a:solidFill>
                  <a:srgbClr val="FFFFFF"/>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s-ES" sz="3000" u="none" strike="noStrike" cap="none" dirty="0">
                <a:solidFill>
                  <a:srgbClr val="FFFFFF"/>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s-ES" sz="3000" u="none" strike="noStrike" cap="none" dirty="0">
                <a:solidFill>
                  <a:srgbClr val="FFFF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s-ES" sz="3000" u="none" strike="noStrike" cap="none" dirty="0">
                <a:solidFill>
                  <a:srgbClr val="FFFFFF"/>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s-ES" sz="3000" u="none" strike="noStrike" cap="none" dirty="0">
                <a:solidFill>
                  <a:srgbClr val="FF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s-ES" sz="3000" dirty="0" err="1">
                <a:solidFill>
                  <a:srgbClr val="FFFFFF"/>
                </a:solidFill>
                <a:latin typeface="Arial" charset="0"/>
                <a:ea typeface="Arial" charset="0"/>
                <a:cs typeface="Arial" charset="0"/>
                <a:sym typeface="Cabin"/>
              </a:rPr>
              <a:t>Blastoff</a:t>
            </a:r>
            <a:endParaRPr lang="es-ES" sz="3000" u="none" strike="noStrike" cap="none" dirty="0">
              <a:solidFill>
                <a:srgbClr val="FFFFFF"/>
              </a:solidFill>
              <a:latin typeface="Arial" charset="0"/>
              <a:ea typeface="Arial" charset="0"/>
              <a:cs typeface="Arial" charset="0"/>
              <a:sym typeface="Cabin"/>
            </a:endParaRPr>
          </a:p>
        </p:txBody>
      </p:sp>
      <p:cxnSp>
        <p:nvCxnSpPr>
          <p:cNvPr id="419" name="Shape 419"/>
          <p:cNvCxnSpPr/>
          <p:nvPr/>
        </p:nvCxnSpPr>
        <p:spPr>
          <a:xfrm rot="10800000">
            <a:off x="3041537" y="211176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420" name="Shape 420"/>
          <p:cNvSpPr/>
          <p:nvPr/>
        </p:nvSpPr>
        <p:spPr>
          <a:xfrm>
            <a:off x="1625600" y="2672120"/>
            <a:ext cx="2870100" cy="1269899"/>
          </a:xfrm>
          <a:prstGeom prst="diamond">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ES" sz="3000" u="none" strike="noStrike" cap="none" dirty="0">
                <a:solidFill>
                  <a:srgbClr val="FF9900"/>
                </a:solidFill>
                <a:latin typeface="Arial" charset="0"/>
                <a:ea typeface="Arial" charset="0"/>
                <a:cs typeface="Arial" charset="0"/>
                <a:sym typeface="Cabin"/>
              </a:rPr>
              <a:t>¿</a:t>
            </a:r>
            <a:r>
              <a:rPr lang="es-ES" sz="3000" u="none" strike="noStrike" cap="none" dirty="0" err="1">
                <a:solidFill>
                  <a:srgbClr val="FF9900"/>
                </a:solidFill>
                <a:latin typeface="Arial" charset="0"/>
                <a:ea typeface="Arial" charset="0"/>
                <a:cs typeface="Arial" charset="0"/>
                <a:sym typeface="Cabin"/>
              </a:rPr>
              <a:t>Termi</a:t>
            </a:r>
            <a:r>
              <a:rPr lang="es-ES" sz="3000" u="none" strike="noStrike" cap="none" dirty="0">
                <a:solidFill>
                  <a:srgbClr val="FF9900"/>
                </a:solidFill>
                <a:latin typeface="Arial" charset="0"/>
                <a:ea typeface="Arial" charset="0"/>
                <a:cs typeface="Arial" charset="0"/>
                <a:sym typeface="Cabin"/>
              </a:rPr>
              <a:t>-nado?</a:t>
            </a:r>
          </a:p>
        </p:txBody>
      </p:sp>
      <p:cxnSp>
        <p:nvCxnSpPr>
          <p:cNvPr id="421" name="Shape 421"/>
          <p:cNvCxnSpPr/>
          <p:nvPr/>
        </p:nvCxnSpPr>
        <p:spPr>
          <a:xfrm rot="10800000">
            <a:off x="3060712" y="3942219"/>
            <a:ext cx="11100" cy="1498500"/>
          </a:xfrm>
          <a:prstGeom prst="straightConnector1">
            <a:avLst/>
          </a:prstGeom>
          <a:noFill/>
          <a:ln w="76200" cap="rnd" cmpd="sng">
            <a:solidFill>
              <a:srgbClr val="00FFFF"/>
            </a:solidFill>
            <a:prstDash val="solid"/>
            <a:miter/>
            <a:headEnd type="none" w="med" len="med"/>
            <a:tailEnd type="stealth" w="med" len="med"/>
          </a:ln>
        </p:spPr>
      </p:cxnSp>
      <p:cxnSp>
        <p:nvCxnSpPr>
          <p:cNvPr id="422" name="Shape 422"/>
          <p:cNvCxnSpPr/>
          <p:nvPr/>
        </p:nvCxnSpPr>
        <p:spPr>
          <a:xfrm rot="10800000">
            <a:off x="6426637" y="3681745"/>
            <a:ext cx="26999" cy="650999"/>
          </a:xfrm>
          <a:prstGeom prst="straightConnector1">
            <a:avLst/>
          </a:prstGeom>
          <a:noFill/>
          <a:ln w="76200" cap="rnd" cmpd="sng">
            <a:solidFill>
              <a:srgbClr val="00FFFF"/>
            </a:solidFill>
            <a:prstDash val="solid"/>
            <a:miter/>
            <a:headEnd type="stealth" w="med" len="med"/>
            <a:tailEnd type="none" w="med" len="med"/>
          </a:ln>
        </p:spPr>
      </p:cxnSp>
      <p:cxnSp>
        <p:nvCxnSpPr>
          <p:cNvPr id="423" name="Shape 423"/>
          <p:cNvCxnSpPr>
            <a:stCxn id="424" idx="2"/>
          </p:cNvCxnSpPr>
          <p:nvPr/>
        </p:nvCxnSpPr>
        <p:spPr>
          <a:xfrm>
            <a:off x="6451649" y="4970919"/>
            <a:ext cx="0" cy="491400"/>
          </a:xfrm>
          <a:prstGeom prst="straightConnector1">
            <a:avLst/>
          </a:prstGeom>
          <a:noFill/>
          <a:ln w="76200" cap="rnd" cmpd="sng">
            <a:solidFill>
              <a:srgbClr val="00FFFF"/>
            </a:solidFill>
            <a:prstDash val="solid"/>
            <a:miter/>
            <a:headEnd type="none" w="med" len="med"/>
            <a:tailEnd type="none" w="med" len="med"/>
          </a:ln>
        </p:spPr>
      </p:cxnSp>
      <p:cxnSp>
        <p:nvCxnSpPr>
          <p:cNvPr id="425" name="Shape 425"/>
          <p:cNvCxnSpPr/>
          <p:nvPr/>
        </p:nvCxnSpPr>
        <p:spPr>
          <a:xfrm>
            <a:off x="3068637" y="5426432"/>
            <a:ext cx="3396299" cy="0"/>
          </a:xfrm>
          <a:prstGeom prst="straightConnector1">
            <a:avLst/>
          </a:prstGeom>
          <a:noFill/>
          <a:ln w="76200" cap="rnd" cmpd="sng">
            <a:solidFill>
              <a:srgbClr val="00FFFF"/>
            </a:solidFill>
            <a:prstDash val="solid"/>
            <a:miter/>
            <a:headEnd type="none" w="med" len="med"/>
            <a:tailEnd type="none" w="med" len="med"/>
          </a:ln>
        </p:spPr>
      </p:cxnSp>
      <p:cxnSp>
        <p:nvCxnSpPr>
          <p:cNvPr id="426" name="Shape 426"/>
          <p:cNvCxnSpPr/>
          <p:nvPr/>
        </p:nvCxnSpPr>
        <p:spPr>
          <a:xfrm flipH="1">
            <a:off x="1269974" y="331664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427" name="Shape 427"/>
          <p:cNvCxnSpPr/>
          <p:nvPr/>
        </p:nvCxnSpPr>
        <p:spPr>
          <a:xfrm rot="10800000" flipH="1">
            <a:off x="3055937" y="615839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428" name="Shape 428"/>
          <p:cNvCxnSpPr/>
          <p:nvPr/>
        </p:nvCxnSpPr>
        <p:spPr>
          <a:xfrm rot="10800000">
            <a:off x="1300036" y="3370532"/>
            <a:ext cx="3299" cy="2779799"/>
          </a:xfrm>
          <a:prstGeom prst="straightConnector1">
            <a:avLst/>
          </a:prstGeom>
          <a:noFill/>
          <a:ln w="76200" cap="rnd" cmpd="sng">
            <a:solidFill>
              <a:srgbClr val="00FFFF"/>
            </a:solidFill>
            <a:prstDash val="solid"/>
            <a:miter/>
            <a:headEnd type="stealth" w="med" len="med"/>
            <a:tailEnd type="none" w="med" len="med"/>
          </a:ln>
        </p:spPr>
      </p:cxnSp>
      <p:cxnSp>
        <p:nvCxnSpPr>
          <p:cNvPr id="429" name="Shape 429"/>
          <p:cNvCxnSpPr/>
          <p:nvPr/>
        </p:nvCxnSpPr>
        <p:spPr>
          <a:xfrm>
            <a:off x="1300161" y="6175732"/>
            <a:ext cx="1752600" cy="0"/>
          </a:xfrm>
          <a:prstGeom prst="straightConnector1">
            <a:avLst/>
          </a:prstGeom>
          <a:noFill/>
          <a:ln w="76200" cap="rnd" cmpd="sng">
            <a:solidFill>
              <a:srgbClr val="00FFFF"/>
            </a:solidFill>
            <a:prstDash val="solid"/>
            <a:miter/>
            <a:headEnd type="none" w="med" len="med"/>
            <a:tailEnd type="none" w="med" len="med"/>
          </a:ln>
        </p:spPr>
      </p:cxnSp>
      <p:sp>
        <p:nvSpPr>
          <p:cNvPr id="430" name="Shape 430"/>
          <p:cNvSpPr txBox="1"/>
          <p:nvPr/>
        </p:nvSpPr>
        <p:spPr>
          <a:xfrm>
            <a:off x="649749" y="2557820"/>
            <a:ext cx="820188"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600" u="none" strike="noStrike" cap="none" dirty="0">
                <a:solidFill>
                  <a:schemeClr val="lt1"/>
                </a:solidFill>
                <a:latin typeface="Arial" charset="0"/>
                <a:ea typeface="Arial" charset="0"/>
                <a:cs typeface="Arial" charset="0"/>
                <a:sym typeface="Cabin"/>
              </a:rPr>
              <a:t>Sí</a:t>
            </a:r>
          </a:p>
        </p:txBody>
      </p:sp>
      <p:sp>
        <p:nvSpPr>
          <p:cNvPr id="431" name="Shape 431"/>
          <p:cNvSpPr txBox="1"/>
          <p:nvPr/>
        </p:nvSpPr>
        <p:spPr>
          <a:xfrm>
            <a:off x="1422400" y="6736120"/>
            <a:ext cx="3289200"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s-ES" sz="2800" u="none" strike="noStrike" cap="none" dirty="0">
                <a:solidFill>
                  <a:schemeClr val="lt1"/>
                </a:solidFill>
                <a:latin typeface="Arial" charset="0"/>
                <a:ea typeface="Arial" charset="0"/>
                <a:cs typeface="Arial" charset="0"/>
                <a:sym typeface="Cabin"/>
              </a:rPr>
              <a:t>imprimir</a:t>
            </a:r>
            <a:r>
              <a:rPr lang="es-ES" sz="2800" dirty="0">
                <a:solidFill>
                  <a:schemeClr val="lt1"/>
                </a:solidFill>
                <a:latin typeface="Arial" charset="0"/>
                <a:ea typeface="Arial" charset="0"/>
                <a:cs typeface="Arial" charset="0"/>
                <a:sym typeface="Cabin"/>
              </a:rPr>
              <a:t>('</a:t>
            </a:r>
            <a:r>
              <a:rPr lang="es-ES" sz="2800" dirty="0" err="1">
                <a:solidFill>
                  <a:schemeClr val="lt1"/>
                </a:solidFill>
                <a:latin typeface="Arial" charset="0"/>
                <a:ea typeface="Arial" charset="0"/>
                <a:cs typeface="Arial" charset="0"/>
                <a:sym typeface="Cabin"/>
              </a:rPr>
              <a:t>Blastoff</a:t>
            </a:r>
            <a:r>
              <a:rPr lang="es-ES" sz="2800" u="none" strike="noStrike" cap="none" dirty="0">
                <a:solidFill>
                  <a:schemeClr val="lt1"/>
                </a:solidFill>
                <a:latin typeface="Arial" charset="0"/>
                <a:ea typeface="Arial" charset="0"/>
                <a:cs typeface="Arial" charset="0"/>
                <a:sym typeface="Cabin"/>
              </a:rPr>
              <a:t>')</a:t>
            </a:r>
          </a:p>
        </p:txBody>
      </p:sp>
      <p:sp>
        <p:nvSpPr>
          <p:cNvPr id="424" name="Shape 424"/>
          <p:cNvSpPr txBox="1"/>
          <p:nvPr/>
        </p:nvSpPr>
        <p:spPr>
          <a:xfrm>
            <a:off x="4991100" y="422152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imprimir(</a:t>
            </a:r>
            <a:r>
              <a:rPr lang="en-US" sz="3500" u="none" strike="noStrike" cap="none" dirty="0">
                <a:solidFill>
                  <a:srgbClr val="00FF00"/>
                </a:solidFill>
                <a:latin typeface="Arial" charset="0"/>
                <a:ea typeface="Arial" charset="0"/>
                <a:cs typeface="Arial" charset="0"/>
                <a:sym typeface="Cabin"/>
              </a:rPr>
              <a:t>i</a:t>
            </a:r>
            <a:r>
              <a:rPr lang="en-US" sz="3500" u="none" strike="noStrike" cap="none" dirty="0">
                <a:solidFill>
                  <a:schemeClr val="bg1"/>
                </a:solidFill>
                <a:latin typeface="Arial" charset="0"/>
                <a:ea typeface="Arial" charset="0"/>
                <a:cs typeface="Arial" charset="0"/>
                <a:sym typeface="Cabin"/>
              </a:rPr>
              <a:t>)</a:t>
            </a:r>
          </a:p>
        </p:txBody>
      </p:sp>
      <p:sp>
        <p:nvSpPr>
          <p:cNvPr id="432" name="Shape 432"/>
          <p:cNvSpPr txBox="1"/>
          <p:nvPr/>
        </p:nvSpPr>
        <p:spPr>
          <a:xfrm>
            <a:off x="4165600" y="249432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No</a:t>
            </a:r>
          </a:p>
        </p:txBody>
      </p:sp>
      <p:sp>
        <p:nvSpPr>
          <p:cNvPr id="433" name="Shape 433"/>
          <p:cNvSpPr txBox="1"/>
          <p:nvPr/>
        </p:nvSpPr>
        <p:spPr>
          <a:xfrm>
            <a:off x="4950100" y="2938820"/>
            <a:ext cx="3114600" cy="749399"/>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u="none" strike="noStrike" cap="none" dirty="0">
                <a:solidFill>
                  <a:srgbClr val="FF9900"/>
                </a:solidFill>
                <a:latin typeface="Arial" charset="0"/>
                <a:ea typeface="Arial" charset="0"/>
                <a:cs typeface="Arial" charset="0"/>
                <a:sym typeface="Cabin"/>
              </a:rPr>
              <a:t>Avanzar </a:t>
            </a:r>
            <a:r>
              <a:rPr lang="en-US" sz="3500" u="none" strike="noStrike" cap="none" dirty="0">
                <a:solidFill>
                  <a:srgbClr val="00FF00"/>
                </a:solidFill>
                <a:latin typeface="Arial" charset="0"/>
                <a:ea typeface="Arial" charset="0"/>
                <a:cs typeface="Arial" charset="0"/>
                <a:sym typeface="Cabin"/>
              </a:rPr>
              <a:t>i</a:t>
            </a:r>
            <a:endParaRPr lang="en-US" sz="3500" u="none" strike="noStrike" cap="none" dirty="0">
              <a:solidFill>
                <a:srgbClr val="FF9900"/>
              </a:solidFill>
              <a:latin typeface="Arial" charset="0"/>
              <a:ea typeface="Arial" charset="0"/>
              <a:cs typeface="Arial" charset="0"/>
              <a:sym typeface="Cabin"/>
            </a:endParaRPr>
          </a:p>
        </p:txBody>
      </p:sp>
      <p:sp>
        <p:nvSpPr>
          <p:cNvPr id="434" name="Shape 434"/>
          <p:cNvSpPr txBox="1"/>
          <p:nvPr/>
        </p:nvSpPr>
        <p:spPr>
          <a:xfrm>
            <a:off x="5435294" y="6368682"/>
            <a:ext cx="101346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200" u="none" strike="noStrike" cap="none" dirty="0">
                <a:solidFill>
                  <a:schemeClr val="lt1"/>
                </a:solidFill>
                <a:latin typeface="Arial" charset="0"/>
                <a:ea typeface="Arial" charset="0"/>
                <a:cs typeface="Arial" charset="0"/>
                <a:sym typeface="Cabin"/>
              </a:rPr>
              <a:t>Los bucles definidos (bucles </a:t>
            </a:r>
            <a:r>
              <a:rPr lang="es-ES" sz="3200" u="none" strike="noStrike" cap="none" dirty="0" err="1">
                <a:solidFill>
                  <a:schemeClr val="lt1"/>
                </a:solidFill>
                <a:latin typeface="Arial" charset="0"/>
                <a:ea typeface="Arial" charset="0"/>
                <a:cs typeface="Arial" charset="0"/>
                <a:sym typeface="Cabin"/>
              </a:rPr>
              <a:t>for</a:t>
            </a:r>
            <a:r>
              <a:rPr lang="es-ES" sz="3200" u="none" strike="noStrike" cap="none" dirty="0">
                <a:solidFill>
                  <a:schemeClr val="lt1"/>
                </a:solidFill>
                <a:latin typeface="Arial" charset="0"/>
                <a:ea typeface="Arial" charset="0"/>
                <a:cs typeface="Arial" charset="0"/>
                <a:sym typeface="Cabin"/>
              </a:rPr>
              <a:t>) tienen </a:t>
            </a:r>
            <a:r>
              <a:rPr lang="es-ES" sz="3200" u="none" strike="noStrike" cap="none" dirty="0">
                <a:solidFill>
                  <a:srgbClr val="00FF00"/>
                </a:solidFill>
                <a:latin typeface="Arial" charset="0"/>
                <a:ea typeface="Arial" charset="0"/>
                <a:cs typeface="Arial" charset="0"/>
                <a:sym typeface="Cabin"/>
              </a:rPr>
              <a:t>variables de iteración</a:t>
            </a:r>
            <a:r>
              <a:rPr lang="es-ES" sz="3200" u="none" strike="noStrike" cap="none" dirty="0">
                <a:solidFill>
                  <a:srgbClr val="FF0000"/>
                </a:solidFill>
                <a:latin typeface="Arial" charset="0"/>
                <a:ea typeface="Arial" charset="0"/>
                <a:cs typeface="Arial" charset="0"/>
                <a:sym typeface="Cabin"/>
              </a:rPr>
              <a:t> </a:t>
            </a:r>
            <a:r>
              <a:rPr lang="es-ES" sz="3200" u="none" strike="noStrike" cap="none" dirty="0">
                <a:solidFill>
                  <a:schemeClr val="lt1"/>
                </a:solidFill>
                <a:latin typeface="Arial" charset="0"/>
                <a:ea typeface="Arial" charset="0"/>
                <a:cs typeface="Arial" charset="0"/>
                <a:sym typeface="Cabin"/>
              </a:rPr>
              <a:t>explícitas que cambian cada vez </a:t>
            </a:r>
            <a:r>
              <a:rPr lang="es-ES" sz="3200" dirty="0">
                <a:solidFill>
                  <a:schemeClr val="lt1"/>
                </a:solidFill>
                <a:latin typeface="Arial" charset="0"/>
                <a:ea typeface="Arial" charset="0"/>
                <a:cs typeface="Arial" charset="0"/>
                <a:sym typeface="Cabin"/>
              </a:rPr>
              <a:t>a través del</a:t>
            </a:r>
            <a:r>
              <a:rPr lang="es-ES" sz="3200" u="none" strike="noStrike" cap="none" dirty="0">
                <a:solidFill>
                  <a:schemeClr val="lt1"/>
                </a:solidFill>
                <a:latin typeface="Arial" charset="0"/>
                <a:ea typeface="Arial" charset="0"/>
                <a:cs typeface="Arial" charset="0"/>
                <a:sym typeface="Cabin"/>
              </a:rPr>
              <a:t> bucle. Estas </a:t>
            </a:r>
            <a:r>
              <a:rPr lang="es-ES" sz="3200" u="none" strike="noStrike" cap="none" dirty="0">
                <a:solidFill>
                  <a:srgbClr val="00FF00"/>
                </a:solidFill>
                <a:latin typeface="Arial" charset="0"/>
                <a:ea typeface="Arial" charset="0"/>
                <a:cs typeface="Arial" charset="0"/>
                <a:sym typeface="Cabin"/>
              </a:rPr>
              <a:t>variables de iteración</a:t>
            </a:r>
            <a:r>
              <a:rPr lang="es-ES" sz="3200" u="none" strike="noStrike" cap="none" dirty="0">
                <a:solidFill>
                  <a:schemeClr val="lt1"/>
                </a:solidFill>
                <a:latin typeface="Arial" charset="0"/>
                <a:ea typeface="Arial" charset="0"/>
                <a:cs typeface="Arial" charset="0"/>
                <a:sym typeface="Cabin"/>
              </a:rPr>
              <a:t> se mueven a través del conjunto o secuencia. </a:t>
            </a:r>
          </a:p>
        </p:txBody>
      </p:sp>
      <p:cxnSp>
        <p:nvCxnSpPr>
          <p:cNvPr id="435" name="Shape 435"/>
          <p:cNvCxnSpPr/>
          <p:nvPr/>
        </p:nvCxnSpPr>
        <p:spPr>
          <a:xfrm>
            <a:off x="4559325" y="3316645"/>
            <a:ext cx="396900" cy="3299"/>
          </a:xfrm>
          <a:prstGeom prst="straightConnector1">
            <a:avLst/>
          </a:prstGeom>
          <a:noFill/>
          <a:ln w="76200" cap="rnd" cmpd="sng">
            <a:solidFill>
              <a:srgbClr val="00FFFF"/>
            </a:solidFill>
            <a:prstDash val="solid"/>
            <a:miter/>
            <a:headEnd type="none" w="med" len="med"/>
            <a:tailEnd type="stealth" w="med" len="med"/>
          </a:ln>
        </p:spPr>
      </p:cxnSp>
    </p:spTree>
    <p:extLst>
      <p:ext uri="{BB962C8B-B14F-4D97-AF65-F5344CB8AC3E}">
        <p14:creationId xmlns:p14="http://schemas.microsoft.com/office/powerpoint/2010/main" val="1371357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7600" u="none" strike="noStrike" cap="none" dirty="0">
                <a:solidFill>
                  <a:srgbClr val="FFFF00"/>
                </a:solidFill>
                <a:latin typeface="Arial" charset="0"/>
                <a:ea typeface="Arial" charset="0"/>
                <a:cs typeface="Arial" charset="0"/>
                <a:sym typeface="Cabin"/>
              </a:rPr>
              <a:t>Observando a In...</a:t>
            </a:r>
          </a:p>
        </p:txBody>
      </p:sp>
      <p:sp>
        <p:nvSpPr>
          <p:cNvPr id="441" name="Shape 441"/>
          <p:cNvSpPr txBox="1">
            <a:spLocks noGrp="1"/>
          </p:cNvSpPr>
          <p:nvPr>
            <p:ph idx="1"/>
          </p:nvPr>
        </p:nvSpPr>
        <p:spPr>
          <a:xfrm>
            <a:off x="791448" y="2304770"/>
            <a:ext cx="6386575" cy="5702399"/>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s-ES" sz="3400" b="0" u="none" strike="noStrike" cap="none" dirty="0">
                <a:solidFill>
                  <a:schemeClr val="lt1"/>
                </a:solidFill>
                <a:latin typeface="Arial" charset="0"/>
                <a:ea typeface="Arial" charset="0"/>
                <a:cs typeface="Arial" charset="0"/>
                <a:sym typeface="Cabin"/>
              </a:rPr>
              <a:t>La </a:t>
            </a:r>
            <a:r>
              <a:rPr lang="es-ES" sz="3400" b="0" u="none" strike="noStrike" cap="none" dirty="0">
                <a:solidFill>
                  <a:srgbClr val="00FF00"/>
                </a:solidFill>
                <a:latin typeface="Arial" charset="0"/>
                <a:ea typeface="Arial" charset="0"/>
                <a:cs typeface="Arial" charset="0"/>
                <a:sym typeface="Cabin"/>
              </a:rPr>
              <a:t>variable de iteración </a:t>
            </a:r>
            <a:r>
              <a:rPr lang="es-ES" sz="3400" b="0" i="0" u="none" strike="noStrike" cap="none" dirty="0">
                <a:solidFill>
                  <a:schemeClr val="lt1"/>
                </a:solidFill>
                <a:latin typeface="Arial"/>
                <a:ea typeface="Arial"/>
                <a:cs typeface="Arial"/>
                <a:sym typeface="Arial"/>
              </a:rPr>
              <a:t>“</a:t>
            </a:r>
            <a:r>
              <a:rPr lang="es-ES" sz="3400" b="0" u="none" strike="noStrike" cap="none" dirty="0">
                <a:solidFill>
                  <a:schemeClr val="lt1"/>
                </a:solidFill>
                <a:latin typeface="Arial" charset="0"/>
                <a:ea typeface="Arial" charset="0"/>
                <a:cs typeface="Arial" charset="0"/>
                <a:sym typeface="Cabin"/>
              </a:rPr>
              <a:t>itera</a:t>
            </a:r>
            <a:r>
              <a:rPr lang="es-ES" sz="3400" b="0" i="0" u="none" strike="noStrike" cap="none" dirty="0">
                <a:solidFill>
                  <a:schemeClr val="lt1"/>
                </a:solidFill>
                <a:latin typeface="Arial"/>
                <a:ea typeface="Arial"/>
                <a:cs typeface="Arial"/>
                <a:sym typeface="Arial"/>
              </a:rPr>
              <a:t>”</a:t>
            </a:r>
            <a:r>
              <a:rPr lang="es-ES" sz="3400" b="0" u="none" strike="noStrike" cap="none" dirty="0">
                <a:solidFill>
                  <a:schemeClr val="lt1"/>
                </a:solidFill>
                <a:latin typeface="Arial" charset="0"/>
                <a:ea typeface="Arial" charset="0"/>
                <a:cs typeface="Arial" charset="0"/>
                <a:sym typeface="Cabin"/>
              </a:rPr>
              <a:t> a través de la </a:t>
            </a:r>
            <a:r>
              <a:rPr lang="es-ES" sz="3400" b="0" u="none" strike="noStrike" cap="none" dirty="0">
                <a:solidFill>
                  <a:srgbClr val="FF7F00"/>
                </a:solidFill>
                <a:latin typeface="Arial" charset="0"/>
                <a:ea typeface="Arial" charset="0"/>
                <a:cs typeface="Arial" charset="0"/>
                <a:sym typeface="Cabin"/>
              </a:rPr>
              <a:t>secuencia </a:t>
            </a:r>
            <a:r>
              <a:rPr lang="es-ES" sz="3400" b="0" u="none" strike="noStrike" cap="none" dirty="0">
                <a:solidFill>
                  <a:schemeClr val="lt1"/>
                </a:solidFill>
                <a:latin typeface="Arial" charset="0"/>
                <a:ea typeface="Arial" charset="0"/>
                <a:cs typeface="Arial" charset="0"/>
                <a:sym typeface="Cabin"/>
              </a:rPr>
              <a:t>(conjunto ordenado)</a:t>
            </a:r>
          </a:p>
          <a:p>
            <a:pPr marL="749300" marR="0" lvl="0" indent="-358394" algn="l" rtl="0">
              <a:lnSpc>
                <a:spcPct val="100000"/>
              </a:lnSpc>
              <a:spcBef>
                <a:spcPts val="3500"/>
              </a:spcBef>
              <a:spcAft>
                <a:spcPts val="0"/>
              </a:spcAft>
              <a:buClr>
                <a:schemeClr val="lt1"/>
              </a:buClr>
              <a:buSzPct val="100000"/>
              <a:buFont typeface="Cabin"/>
              <a:buChar char="•"/>
            </a:pPr>
            <a:r>
              <a:rPr lang="es-ES" sz="3400" b="0" u="none" strike="noStrike" cap="none" dirty="0">
                <a:solidFill>
                  <a:schemeClr val="lt1"/>
                </a:solidFill>
                <a:latin typeface="Arial" charset="0"/>
                <a:ea typeface="Arial" charset="0"/>
                <a:cs typeface="Arial" charset="0"/>
                <a:sym typeface="Cabin"/>
              </a:rPr>
              <a:t>El </a:t>
            </a:r>
            <a:r>
              <a:rPr lang="es-ES" sz="3400" b="0" u="none" strike="noStrike" cap="none" dirty="0">
                <a:solidFill>
                  <a:srgbClr val="FF00FF"/>
                </a:solidFill>
                <a:latin typeface="Arial" charset="0"/>
                <a:ea typeface="Arial" charset="0"/>
                <a:cs typeface="Arial" charset="0"/>
                <a:sym typeface="Cabin"/>
              </a:rPr>
              <a:t>bloque (cuerpo)</a:t>
            </a:r>
            <a:r>
              <a:rPr lang="es-ES" sz="3400" b="0" u="none" strike="noStrike" cap="none" dirty="0">
                <a:solidFill>
                  <a:schemeClr val="lt1"/>
                </a:solidFill>
                <a:latin typeface="Arial" charset="0"/>
                <a:ea typeface="Arial" charset="0"/>
                <a:cs typeface="Arial" charset="0"/>
                <a:sym typeface="Cabin"/>
              </a:rPr>
              <a:t> del código se ejecuta una vez para cada valor </a:t>
            </a:r>
            <a:r>
              <a:rPr lang="es-ES" sz="3400" b="0" u="none" strike="noStrike" cap="none" dirty="0">
                <a:solidFill>
                  <a:srgbClr val="FFFF00"/>
                </a:solidFill>
                <a:latin typeface="Arial" charset="0"/>
                <a:ea typeface="Arial" charset="0"/>
                <a:cs typeface="Arial" charset="0"/>
                <a:sym typeface="Cabin"/>
              </a:rPr>
              <a:t>in</a:t>
            </a:r>
            <a:r>
              <a:rPr lang="es-ES" sz="3400" b="0" u="none" strike="noStrike" cap="none" dirty="0">
                <a:solidFill>
                  <a:schemeClr val="lt1"/>
                </a:solidFill>
                <a:latin typeface="Arial" charset="0"/>
                <a:ea typeface="Arial" charset="0"/>
                <a:cs typeface="Arial" charset="0"/>
                <a:sym typeface="Cabin"/>
              </a:rPr>
              <a:t> de la </a:t>
            </a:r>
            <a:r>
              <a:rPr lang="es-ES" sz="3400" b="0" u="none" strike="noStrike" cap="none" dirty="0">
                <a:solidFill>
                  <a:srgbClr val="FF7F00"/>
                </a:solidFill>
                <a:latin typeface="Arial" charset="0"/>
                <a:ea typeface="Arial" charset="0"/>
                <a:cs typeface="Arial" charset="0"/>
                <a:sym typeface="Cabin"/>
              </a:rPr>
              <a:t>secuencia</a:t>
            </a:r>
          </a:p>
          <a:p>
            <a:pPr marL="749300" marR="0" lvl="0" indent="-358394" algn="l" rtl="0">
              <a:lnSpc>
                <a:spcPct val="100000"/>
              </a:lnSpc>
              <a:spcBef>
                <a:spcPts val="3500"/>
              </a:spcBef>
              <a:spcAft>
                <a:spcPts val="0"/>
              </a:spcAft>
              <a:buClr>
                <a:schemeClr val="lt1"/>
              </a:buClr>
              <a:buSzPct val="100000"/>
              <a:buFont typeface="Cabin"/>
              <a:buChar char="•"/>
            </a:pPr>
            <a:r>
              <a:rPr lang="es-ES" sz="3400" b="0" u="none" strike="noStrike" cap="none" dirty="0">
                <a:solidFill>
                  <a:schemeClr val="lt1"/>
                </a:solidFill>
                <a:latin typeface="Arial" charset="0"/>
                <a:ea typeface="Arial" charset="0"/>
                <a:cs typeface="Arial" charset="0"/>
                <a:sym typeface="Cabin"/>
              </a:rPr>
              <a:t>La </a:t>
            </a:r>
            <a:r>
              <a:rPr lang="es-ES" sz="3400" b="0" u="none" strike="noStrike" cap="none" dirty="0">
                <a:solidFill>
                  <a:srgbClr val="00FF00"/>
                </a:solidFill>
                <a:latin typeface="Arial" charset="0"/>
                <a:ea typeface="Arial" charset="0"/>
                <a:cs typeface="Arial" charset="0"/>
                <a:sym typeface="Cabin"/>
              </a:rPr>
              <a:t>variable de iteración </a:t>
            </a:r>
            <a:r>
              <a:rPr lang="es-ES" sz="3400" b="0" u="none" strike="noStrike" cap="none" dirty="0">
                <a:solidFill>
                  <a:schemeClr val="lt1"/>
                </a:solidFill>
                <a:latin typeface="Arial" charset="0"/>
                <a:ea typeface="Arial" charset="0"/>
                <a:cs typeface="Arial" charset="0"/>
                <a:sym typeface="Cabin"/>
              </a:rPr>
              <a:t>se mueve a través de todos los valores </a:t>
            </a:r>
            <a:r>
              <a:rPr lang="es-ES" sz="3400" b="0" u="none" strike="noStrike" cap="none" dirty="0">
                <a:solidFill>
                  <a:srgbClr val="FFFF00"/>
                </a:solidFill>
                <a:latin typeface="Arial" charset="0"/>
                <a:ea typeface="Arial" charset="0"/>
                <a:cs typeface="Arial" charset="0"/>
                <a:sym typeface="Cabin"/>
              </a:rPr>
              <a:t>in</a:t>
            </a:r>
            <a:r>
              <a:rPr lang="es-ES" sz="3400" b="0" u="none" strike="noStrike" cap="none" dirty="0">
                <a:solidFill>
                  <a:schemeClr val="lt1"/>
                </a:solidFill>
                <a:latin typeface="Arial" charset="0"/>
                <a:ea typeface="Arial" charset="0"/>
                <a:cs typeface="Arial" charset="0"/>
                <a:sym typeface="Cabin"/>
              </a:rPr>
              <a:t> de la </a:t>
            </a:r>
            <a:r>
              <a:rPr lang="es-ES" sz="3400" b="0" u="none" strike="noStrike" cap="none" dirty="0">
                <a:solidFill>
                  <a:srgbClr val="FF7F00"/>
                </a:solidFill>
                <a:latin typeface="Arial" charset="0"/>
                <a:ea typeface="Arial" charset="0"/>
                <a:cs typeface="Arial" charset="0"/>
                <a:sym typeface="Cabin"/>
              </a:rPr>
              <a:t>secuencia</a:t>
            </a:r>
          </a:p>
        </p:txBody>
      </p:sp>
      <p:sp>
        <p:nvSpPr>
          <p:cNvPr id="442" name="Shape 442"/>
          <p:cNvSpPr txBox="1"/>
          <p:nvPr/>
        </p:nvSpPr>
        <p:spPr>
          <a:xfrm>
            <a:off x="9055105" y="5427688"/>
            <a:ext cx="6364200" cy="1332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New"/>
                <a:ea typeface="Courier New"/>
                <a:cs typeface="Courier New"/>
                <a:sym typeface="Courier New"/>
              </a:rPr>
              <a:t>for</a:t>
            </a:r>
            <a:r>
              <a:rPr lang="en-US" sz="3000" i="0" u="none" strike="noStrike" cap="none" dirty="0">
                <a:solidFill>
                  <a:schemeClr val="lt1"/>
                </a:solidFill>
                <a:latin typeface="Courier New"/>
                <a:ea typeface="Courier New"/>
                <a:cs typeface="Courier New"/>
                <a:sym typeface="Courier New"/>
              </a:rPr>
              <a:t> </a:t>
            </a:r>
            <a:r>
              <a:rPr lang="en-US" sz="3000" i="0" u="none" strike="noStrike" cap="none" dirty="0">
                <a:solidFill>
                  <a:srgbClr val="00FF00"/>
                </a:solidFill>
                <a:latin typeface="Courier New"/>
                <a:ea typeface="Courier New"/>
                <a:cs typeface="Courier New"/>
                <a:sym typeface="Courier New"/>
              </a:rPr>
              <a:t>i</a:t>
            </a:r>
            <a:r>
              <a:rPr lang="en-US" sz="3000" i="0" u="none" strike="noStrike" cap="none" dirty="0">
                <a:solidFill>
                  <a:schemeClr val="lt1"/>
                </a:solidFill>
                <a:latin typeface="Courier New"/>
                <a:ea typeface="Courier New"/>
                <a:cs typeface="Courier New"/>
                <a:sym typeface="Courier New"/>
              </a:rPr>
              <a:t> </a:t>
            </a:r>
            <a:r>
              <a:rPr lang="en-US" sz="3000" i="0" u="none" strike="noStrike" cap="none" dirty="0">
                <a:solidFill>
                  <a:srgbClr val="FFFF00"/>
                </a:solidFill>
                <a:latin typeface="Courier New"/>
                <a:ea typeface="Courier New"/>
                <a:cs typeface="Courier New"/>
                <a:sym typeface="Courier New"/>
              </a:rPr>
              <a:t>in</a:t>
            </a:r>
            <a:r>
              <a:rPr lang="en-US" sz="3000" i="0" u="none" strike="noStrike" cap="none" dirty="0">
                <a:solidFill>
                  <a:schemeClr val="lt1"/>
                </a:solidFill>
                <a:latin typeface="Courier New"/>
                <a:ea typeface="Courier New"/>
                <a:cs typeface="Courier New"/>
                <a:sym typeface="Courier New"/>
              </a:rPr>
              <a:t> </a:t>
            </a:r>
            <a:r>
              <a:rPr lang="en-US" sz="3000" i="0" u="none" strike="noStrike" cap="none" dirty="0">
                <a:solidFill>
                  <a:srgbClr val="FF7F00"/>
                </a:solidFill>
                <a:latin typeface="Courier New"/>
                <a:ea typeface="Courier New"/>
                <a:cs typeface="Courier New"/>
                <a:sym typeface="Courier New"/>
              </a:rPr>
              <a:t>[5, 4, 3, 2, 1]</a:t>
            </a:r>
            <a:r>
              <a:rPr lang="en-US" sz="3000" i="0" u="none" strike="noStrike" cap="none" dirty="0">
                <a:solidFill>
                  <a:srgbClr val="00FF00"/>
                </a:solidFill>
                <a:latin typeface="Courier New"/>
                <a:ea typeface="Courier New"/>
                <a:cs typeface="Courier New"/>
                <a:sym typeface="Courier New"/>
              </a:rPr>
              <a:t> </a:t>
            </a:r>
            <a:r>
              <a:rPr lang="en-US" sz="3000"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New"/>
                <a:ea typeface="Courier New"/>
                <a:cs typeface="Courier New"/>
                <a:sym typeface="Courier New"/>
              </a:rPr>
              <a:t>     </a:t>
            </a:r>
            <a:r>
              <a:rPr lang="en-US" sz="3000" i="0" u="none" strike="noStrike" cap="none" dirty="0">
                <a:solidFill>
                  <a:srgbClr val="FF00FF"/>
                </a:solidFill>
                <a:latin typeface="Courier New"/>
                <a:ea typeface="Courier New"/>
                <a:cs typeface="Courier New"/>
                <a:sym typeface="Courier New"/>
              </a:rPr>
              <a:t> print(i)</a:t>
            </a:r>
          </a:p>
        </p:txBody>
      </p:sp>
      <p:sp>
        <p:nvSpPr>
          <p:cNvPr id="443" name="Shape 443"/>
          <p:cNvSpPr txBox="1"/>
          <p:nvPr/>
        </p:nvSpPr>
        <p:spPr>
          <a:xfrm>
            <a:off x="8289135" y="4056200"/>
            <a:ext cx="3449638"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ES" sz="3600" u="none" strike="noStrike" cap="none" dirty="0">
                <a:solidFill>
                  <a:srgbClr val="00FF00"/>
                </a:solidFill>
                <a:latin typeface="Arial" charset="0"/>
                <a:ea typeface="Arial" charset="0"/>
                <a:cs typeface="Arial" charset="0"/>
                <a:sym typeface="Cabin"/>
              </a:rPr>
              <a:t>Variable de iteración</a:t>
            </a:r>
          </a:p>
        </p:txBody>
      </p:sp>
      <p:sp>
        <p:nvSpPr>
          <p:cNvPr id="444" name="Shape 444"/>
          <p:cNvSpPr txBox="1"/>
          <p:nvPr/>
        </p:nvSpPr>
        <p:spPr>
          <a:xfrm>
            <a:off x="11985630" y="3262351"/>
            <a:ext cx="3973508" cy="1039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ES" sz="3600" u="none" strike="noStrike" cap="none" dirty="0">
                <a:solidFill>
                  <a:srgbClr val="FF7F00"/>
                </a:solidFill>
                <a:latin typeface="Arial" charset="0"/>
                <a:ea typeface="Arial" charset="0"/>
                <a:cs typeface="Arial" charset="0"/>
                <a:sym typeface="Cabin"/>
              </a:rPr>
              <a:t>Secuencia de cinco elementos</a:t>
            </a:r>
          </a:p>
        </p:txBody>
      </p:sp>
      <p:cxnSp>
        <p:nvCxnSpPr>
          <p:cNvPr id="445" name="Shape 445"/>
          <p:cNvCxnSpPr/>
          <p:nvPr/>
        </p:nvCxnSpPr>
        <p:spPr>
          <a:xfrm rot="10800000">
            <a:off x="9979030" y="4678399"/>
            <a:ext cx="34924" cy="677861"/>
          </a:xfrm>
          <a:prstGeom prst="straightConnector1">
            <a:avLst/>
          </a:prstGeom>
          <a:noFill/>
          <a:ln w="63500" cap="rnd" cmpd="sng">
            <a:solidFill>
              <a:srgbClr val="00FF00"/>
            </a:solidFill>
            <a:prstDash val="solid"/>
            <a:miter/>
            <a:headEnd type="stealth" w="med" len="med"/>
            <a:tailEnd type="none" w="med" len="med"/>
          </a:ln>
        </p:spPr>
      </p:cxnSp>
      <p:cxnSp>
        <p:nvCxnSpPr>
          <p:cNvPr id="446" name="Shape 446"/>
          <p:cNvCxnSpPr/>
          <p:nvPr/>
        </p:nvCxnSpPr>
        <p:spPr>
          <a:xfrm rot="10800000" flipH="1">
            <a:off x="12879391" y="4349500"/>
            <a:ext cx="794999" cy="1078200"/>
          </a:xfrm>
          <a:prstGeom prst="straightConnector1">
            <a:avLst/>
          </a:prstGeom>
          <a:noFill/>
          <a:ln w="63500" cap="rnd" cmpd="sng">
            <a:solidFill>
              <a:srgbClr val="FF7F00"/>
            </a:solidFill>
            <a:prstDash val="solid"/>
            <a:miter/>
            <a:headEnd type="stealth" w="med" len="med"/>
            <a:tailEnd type="none" w="med" len="med"/>
          </a:ln>
        </p:spPr>
      </p:cxnSp>
    </p:spTree>
    <p:extLst>
      <p:ext uri="{BB962C8B-B14F-4D97-AF65-F5344CB8AC3E}">
        <p14:creationId xmlns:p14="http://schemas.microsoft.com/office/powerpoint/2010/main" val="1148147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cxnSp>
        <p:nvCxnSpPr>
          <p:cNvPr id="451" name="Shape 451"/>
          <p:cNvCxnSpPr/>
          <p:nvPr/>
        </p:nvCxnSpPr>
        <p:spPr>
          <a:xfrm rot="10800000">
            <a:off x="3034842" y="11922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452" name="Shape 452"/>
          <p:cNvSpPr/>
          <p:nvPr/>
        </p:nvSpPr>
        <p:spPr>
          <a:xfrm>
            <a:off x="1618905" y="1752600"/>
            <a:ext cx="2870100" cy="1269899"/>
          </a:xfrm>
          <a:prstGeom prst="diamond">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ES" sz="3000" u="none" strike="noStrike" cap="none" dirty="0">
                <a:solidFill>
                  <a:srgbClr val="FF9900"/>
                </a:solidFill>
                <a:latin typeface="Arial" charset="0"/>
                <a:ea typeface="Arial" charset="0"/>
                <a:cs typeface="Arial" charset="0"/>
                <a:sym typeface="Cabin"/>
              </a:rPr>
              <a:t>¿Terminado?</a:t>
            </a:r>
          </a:p>
        </p:txBody>
      </p:sp>
      <p:cxnSp>
        <p:nvCxnSpPr>
          <p:cNvPr id="453" name="Shape 453"/>
          <p:cNvCxnSpPr/>
          <p:nvPr/>
        </p:nvCxnSpPr>
        <p:spPr>
          <a:xfrm rot="10800000">
            <a:off x="3054017" y="3022699"/>
            <a:ext cx="11100" cy="1498500"/>
          </a:xfrm>
          <a:prstGeom prst="straightConnector1">
            <a:avLst/>
          </a:prstGeom>
          <a:noFill/>
          <a:ln w="76200" cap="rnd" cmpd="sng">
            <a:solidFill>
              <a:srgbClr val="00FFFF"/>
            </a:solidFill>
            <a:prstDash val="solid"/>
            <a:miter/>
            <a:headEnd type="none" w="med" len="med"/>
            <a:tailEnd type="stealth" w="med" len="med"/>
          </a:ln>
        </p:spPr>
      </p:cxnSp>
      <p:cxnSp>
        <p:nvCxnSpPr>
          <p:cNvPr id="454" name="Shape 454"/>
          <p:cNvCxnSpPr/>
          <p:nvPr/>
        </p:nvCxnSpPr>
        <p:spPr>
          <a:xfrm flipH="1" flipV="1">
            <a:off x="6360654" y="2768699"/>
            <a:ext cx="3301" cy="587400"/>
          </a:xfrm>
          <a:prstGeom prst="straightConnector1">
            <a:avLst/>
          </a:prstGeom>
          <a:noFill/>
          <a:ln w="76200" cap="rnd" cmpd="sng">
            <a:solidFill>
              <a:srgbClr val="00FFFF"/>
            </a:solidFill>
            <a:prstDash val="solid"/>
            <a:miter/>
            <a:headEnd type="stealth" w="med" len="med"/>
            <a:tailEnd type="none" w="med" len="med"/>
          </a:ln>
        </p:spPr>
      </p:cxnSp>
      <p:cxnSp>
        <p:nvCxnSpPr>
          <p:cNvPr id="456" name="Shape 456"/>
          <p:cNvCxnSpPr>
            <a:stCxn id="457" idx="2"/>
          </p:cNvCxnSpPr>
          <p:nvPr/>
        </p:nvCxnSpPr>
        <p:spPr>
          <a:xfrm flipH="1">
            <a:off x="6360654" y="4051399"/>
            <a:ext cx="8100" cy="472800"/>
          </a:xfrm>
          <a:prstGeom prst="straightConnector1">
            <a:avLst/>
          </a:prstGeom>
          <a:noFill/>
          <a:ln w="76200" cap="rnd" cmpd="sng">
            <a:solidFill>
              <a:srgbClr val="00FFFF"/>
            </a:solidFill>
            <a:prstDash val="solid"/>
            <a:miter/>
            <a:headEnd type="none" w="med" len="med"/>
            <a:tailEnd type="none" w="med" len="med"/>
          </a:ln>
        </p:spPr>
      </p:cxnSp>
      <p:cxnSp>
        <p:nvCxnSpPr>
          <p:cNvPr id="458" name="Shape 458"/>
          <p:cNvCxnSpPr/>
          <p:nvPr/>
        </p:nvCxnSpPr>
        <p:spPr>
          <a:xfrm rot="10800000" flipH="1">
            <a:off x="3061942" y="4502112"/>
            <a:ext cx="3328200" cy="4799"/>
          </a:xfrm>
          <a:prstGeom prst="straightConnector1">
            <a:avLst/>
          </a:prstGeom>
          <a:noFill/>
          <a:ln w="76200" cap="rnd" cmpd="sng">
            <a:solidFill>
              <a:srgbClr val="00FFFF"/>
            </a:solidFill>
            <a:prstDash val="solid"/>
            <a:miter/>
            <a:headEnd type="none" w="med" len="med"/>
            <a:tailEnd type="none" w="med" len="med"/>
          </a:ln>
        </p:spPr>
      </p:cxnSp>
      <p:cxnSp>
        <p:nvCxnSpPr>
          <p:cNvPr id="459" name="Shape 459"/>
          <p:cNvCxnSpPr/>
          <p:nvPr/>
        </p:nvCxnSpPr>
        <p:spPr>
          <a:xfrm flipH="1">
            <a:off x="1263279" y="239712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460" name="Shape 460"/>
          <p:cNvCxnSpPr/>
          <p:nvPr/>
        </p:nvCxnSpPr>
        <p:spPr>
          <a:xfrm rot="10800000" flipH="1">
            <a:off x="3049242" y="523887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461" name="Shape 461"/>
          <p:cNvCxnSpPr/>
          <p:nvPr/>
        </p:nvCxnSpPr>
        <p:spPr>
          <a:xfrm rot="10800000">
            <a:off x="1293341" y="2451012"/>
            <a:ext cx="3299" cy="2779799"/>
          </a:xfrm>
          <a:prstGeom prst="straightConnector1">
            <a:avLst/>
          </a:prstGeom>
          <a:noFill/>
          <a:ln w="76200" cap="rnd" cmpd="sng">
            <a:solidFill>
              <a:srgbClr val="00FFFF"/>
            </a:solidFill>
            <a:prstDash val="solid"/>
            <a:miter/>
            <a:headEnd type="stealth" w="med" len="med"/>
            <a:tailEnd type="none" w="med" len="med"/>
          </a:ln>
        </p:spPr>
      </p:cxnSp>
      <p:cxnSp>
        <p:nvCxnSpPr>
          <p:cNvPr id="462" name="Shape 462"/>
          <p:cNvCxnSpPr/>
          <p:nvPr/>
        </p:nvCxnSpPr>
        <p:spPr>
          <a:xfrm>
            <a:off x="1293466" y="5256212"/>
            <a:ext cx="1752600" cy="0"/>
          </a:xfrm>
          <a:prstGeom prst="straightConnector1">
            <a:avLst/>
          </a:prstGeom>
          <a:noFill/>
          <a:ln w="76200" cap="rnd" cmpd="sng">
            <a:solidFill>
              <a:srgbClr val="00FFFF"/>
            </a:solidFill>
            <a:prstDash val="solid"/>
            <a:miter/>
            <a:headEnd type="none" w="med" len="med"/>
            <a:tailEnd type="none" w="med" len="med"/>
          </a:ln>
        </p:spPr>
      </p:cxnSp>
      <p:sp>
        <p:nvSpPr>
          <p:cNvPr id="463" name="Shape 463"/>
          <p:cNvSpPr txBox="1"/>
          <p:nvPr/>
        </p:nvSpPr>
        <p:spPr>
          <a:xfrm>
            <a:off x="737842" y="1638300"/>
            <a:ext cx="8810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600" u="none" strike="noStrike" cap="none" dirty="0">
                <a:solidFill>
                  <a:schemeClr val="lt1"/>
                </a:solidFill>
                <a:latin typeface="Arial" charset="0"/>
                <a:ea typeface="Arial" charset="0"/>
                <a:cs typeface="Arial" charset="0"/>
                <a:sym typeface="Cabin"/>
              </a:rPr>
              <a:t>Sí</a:t>
            </a:r>
          </a:p>
        </p:txBody>
      </p:sp>
      <p:sp>
        <p:nvSpPr>
          <p:cNvPr id="457" name="Shape 457"/>
          <p:cNvSpPr txBox="1"/>
          <p:nvPr/>
        </p:nvSpPr>
        <p:spPr>
          <a:xfrm>
            <a:off x="4908205" y="33020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500" u="none" strike="noStrike" cap="none" dirty="0">
                <a:solidFill>
                  <a:schemeClr val="lt1"/>
                </a:solidFill>
                <a:latin typeface="Arial" charset="0"/>
                <a:ea typeface="Arial" charset="0"/>
                <a:cs typeface="Arial" charset="0"/>
                <a:sym typeface="Cabin"/>
              </a:rPr>
              <a:t>imprimir(</a:t>
            </a:r>
            <a:r>
              <a:rPr lang="es-ES" sz="3500" u="none" strike="noStrike" cap="none" dirty="0">
                <a:solidFill>
                  <a:srgbClr val="00FF00"/>
                </a:solidFill>
                <a:latin typeface="Arial" charset="0"/>
                <a:ea typeface="Arial" charset="0"/>
                <a:cs typeface="Arial" charset="0"/>
                <a:sym typeface="Cabin"/>
              </a:rPr>
              <a:t>i</a:t>
            </a:r>
            <a:r>
              <a:rPr lang="es-ES" sz="3500" u="none" strike="noStrike" cap="none" dirty="0">
                <a:solidFill>
                  <a:schemeClr val="bg1"/>
                </a:solidFill>
                <a:latin typeface="Arial" charset="0"/>
                <a:ea typeface="Arial" charset="0"/>
                <a:cs typeface="Arial" charset="0"/>
                <a:sym typeface="Cabin"/>
              </a:rPr>
              <a:t>)</a:t>
            </a:r>
          </a:p>
        </p:txBody>
      </p:sp>
      <p:sp>
        <p:nvSpPr>
          <p:cNvPr id="464" name="Shape 464"/>
          <p:cNvSpPr txBox="1"/>
          <p:nvPr/>
        </p:nvSpPr>
        <p:spPr>
          <a:xfrm>
            <a:off x="4097855" y="13971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600" u="none" strike="noStrike" cap="none" dirty="0">
                <a:solidFill>
                  <a:schemeClr val="lt1"/>
                </a:solidFill>
                <a:latin typeface="Arial" charset="0"/>
                <a:ea typeface="Arial" charset="0"/>
                <a:cs typeface="Arial" charset="0"/>
                <a:sym typeface="Cabin"/>
              </a:rPr>
              <a:t>No</a:t>
            </a:r>
          </a:p>
        </p:txBody>
      </p:sp>
      <p:sp>
        <p:nvSpPr>
          <p:cNvPr id="455" name="Shape 455"/>
          <p:cNvSpPr txBox="1"/>
          <p:nvPr/>
        </p:nvSpPr>
        <p:spPr>
          <a:xfrm>
            <a:off x="4908205" y="2019300"/>
            <a:ext cx="2997300" cy="749399"/>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ES" sz="3500" u="none" strike="noStrike" cap="none" dirty="0">
                <a:solidFill>
                  <a:srgbClr val="FF9900"/>
                </a:solidFill>
                <a:latin typeface="Arial" charset="0"/>
                <a:ea typeface="Arial" charset="0"/>
                <a:cs typeface="Arial" charset="0"/>
                <a:sym typeface="Cabin"/>
              </a:rPr>
              <a:t>Avanzar </a:t>
            </a:r>
            <a:r>
              <a:rPr lang="es-ES" sz="3500" u="none" strike="noStrike" cap="none" dirty="0">
                <a:solidFill>
                  <a:srgbClr val="00FF00"/>
                </a:solidFill>
                <a:latin typeface="Arial" charset="0"/>
                <a:ea typeface="Arial" charset="0"/>
                <a:cs typeface="Arial" charset="0"/>
                <a:sym typeface="Cabin"/>
              </a:rPr>
              <a:t>i</a:t>
            </a:r>
            <a:endParaRPr lang="es-ES" sz="3500" u="none" strike="noStrike" cap="none" dirty="0">
              <a:solidFill>
                <a:srgbClr val="FF9900"/>
              </a:solidFill>
              <a:latin typeface="Arial" charset="0"/>
              <a:ea typeface="Arial" charset="0"/>
              <a:cs typeface="Arial" charset="0"/>
              <a:sym typeface="Cabin"/>
            </a:endParaRPr>
          </a:p>
        </p:txBody>
      </p:sp>
      <p:sp>
        <p:nvSpPr>
          <p:cNvPr id="465" name="Shape 465"/>
          <p:cNvSpPr txBox="1"/>
          <p:nvPr/>
        </p:nvSpPr>
        <p:spPr>
          <a:xfrm>
            <a:off x="7994110" y="1705524"/>
            <a:ext cx="7975696" cy="5702299"/>
          </a:xfrm>
          <a:prstGeom prst="rect">
            <a:avLst/>
          </a:prstGeom>
          <a:noFill/>
          <a:ln>
            <a:noFill/>
          </a:ln>
        </p:spPr>
        <p:txBody>
          <a:bodyPr lIns="38100" tIns="38100" rIns="38100" bIns="38100" anchor="ctr" anchorCtr="0">
            <a:noAutofit/>
          </a:bodyPr>
          <a:lstStyle/>
          <a:p>
            <a:pPr marL="495300" marR="0" lvl="0" indent="-332994" algn="l" rtl="0">
              <a:lnSpc>
                <a:spcPct val="100000"/>
              </a:lnSpc>
              <a:spcBef>
                <a:spcPts val="0"/>
              </a:spcBef>
              <a:spcAft>
                <a:spcPts val="0"/>
              </a:spcAft>
              <a:buClr>
                <a:schemeClr val="lt1"/>
              </a:buClr>
              <a:buSzPct val="100000"/>
              <a:buFont typeface="Cabin"/>
              <a:buChar char="•"/>
            </a:pPr>
            <a:r>
              <a:rPr lang="es-ES" sz="3600" u="none" strike="noStrike" cap="none" dirty="0">
                <a:solidFill>
                  <a:schemeClr val="lt1"/>
                </a:solidFill>
                <a:latin typeface="Arial" charset="0"/>
                <a:ea typeface="Arial" charset="0"/>
                <a:cs typeface="Arial" charset="0"/>
                <a:sym typeface="Cabin"/>
              </a:rPr>
              <a:t>La </a:t>
            </a:r>
            <a:r>
              <a:rPr lang="es-ES" sz="3600" u="none" strike="noStrike" cap="none" dirty="0">
                <a:solidFill>
                  <a:srgbClr val="00FF00"/>
                </a:solidFill>
                <a:latin typeface="Arial" charset="0"/>
                <a:ea typeface="Arial" charset="0"/>
                <a:cs typeface="Arial" charset="0"/>
                <a:sym typeface="Cabin"/>
              </a:rPr>
              <a:t>variable de iteración </a:t>
            </a:r>
            <a:r>
              <a:rPr lang="es-ES" sz="3600" b="0" i="0" u="none" strike="noStrike" cap="none" dirty="0">
                <a:solidFill>
                  <a:schemeClr val="lt1"/>
                </a:solidFill>
                <a:latin typeface="Arial"/>
                <a:ea typeface="Arial"/>
                <a:cs typeface="Arial"/>
                <a:sym typeface="Arial"/>
              </a:rPr>
              <a:t>“</a:t>
            </a:r>
            <a:r>
              <a:rPr lang="es-ES" sz="3600" u="none" strike="noStrike" cap="none" dirty="0">
                <a:solidFill>
                  <a:schemeClr val="lt1"/>
                </a:solidFill>
                <a:latin typeface="Arial" charset="0"/>
                <a:ea typeface="Arial" charset="0"/>
                <a:cs typeface="Arial" charset="0"/>
                <a:sym typeface="Cabin"/>
              </a:rPr>
              <a:t>itera</a:t>
            </a:r>
            <a:r>
              <a:rPr lang="es-ES" sz="3600" b="0" i="0" u="none" strike="noStrike" cap="none" dirty="0">
                <a:solidFill>
                  <a:schemeClr val="lt1"/>
                </a:solidFill>
                <a:latin typeface="Arial"/>
                <a:ea typeface="Arial"/>
                <a:cs typeface="Arial"/>
                <a:sym typeface="Arial"/>
              </a:rPr>
              <a:t>”</a:t>
            </a:r>
            <a:r>
              <a:rPr lang="es-ES" sz="3600" u="none" strike="noStrike" cap="none" dirty="0">
                <a:solidFill>
                  <a:schemeClr val="lt1"/>
                </a:solidFill>
                <a:latin typeface="Arial" charset="0"/>
                <a:ea typeface="Arial" charset="0"/>
                <a:cs typeface="Arial" charset="0"/>
                <a:sym typeface="Cabin"/>
              </a:rPr>
              <a:t> a través de la </a:t>
            </a:r>
            <a:r>
              <a:rPr lang="es-ES" sz="3600" u="none" strike="noStrike" cap="none" dirty="0">
                <a:solidFill>
                  <a:srgbClr val="FF7F00"/>
                </a:solidFill>
                <a:latin typeface="Arial" charset="0"/>
                <a:ea typeface="Arial" charset="0"/>
                <a:cs typeface="Arial" charset="0"/>
                <a:sym typeface="Cabin"/>
              </a:rPr>
              <a:t>secuencia </a:t>
            </a:r>
            <a:r>
              <a:rPr lang="es-ES" sz="3600" u="none" strike="noStrike" cap="none" dirty="0">
                <a:solidFill>
                  <a:schemeClr val="lt1"/>
                </a:solidFill>
                <a:latin typeface="Arial" charset="0"/>
                <a:ea typeface="Arial" charset="0"/>
                <a:cs typeface="Arial" charset="0"/>
                <a:sym typeface="Cabin"/>
              </a:rPr>
              <a:t>(conjunto ordenado)</a:t>
            </a:r>
          </a:p>
          <a:p>
            <a:pPr marL="495300" marR="0" lvl="0" indent="-332994" algn="l" rtl="0">
              <a:lnSpc>
                <a:spcPct val="100000"/>
              </a:lnSpc>
              <a:spcBef>
                <a:spcPts val="3500"/>
              </a:spcBef>
              <a:spcAft>
                <a:spcPts val="0"/>
              </a:spcAft>
              <a:buClr>
                <a:schemeClr val="lt1"/>
              </a:buClr>
              <a:buSzPct val="100000"/>
              <a:buFont typeface="Cabin"/>
              <a:buChar char="•"/>
            </a:pPr>
            <a:r>
              <a:rPr lang="es-ES" sz="3600" u="none" strike="noStrike" cap="none" dirty="0">
                <a:solidFill>
                  <a:schemeClr val="lt1"/>
                </a:solidFill>
                <a:latin typeface="Arial" charset="0"/>
                <a:ea typeface="Arial" charset="0"/>
                <a:cs typeface="Arial" charset="0"/>
                <a:sym typeface="Cabin"/>
              </a:rPr>
              <a:t>El </a:t>
            </a:r>
            <a:r>
              <a:rPr lang="es-ES" sz="3600" u="none" strike="noStrike" cap="none" dirty="0">
                <a:solidFill>
                  <a:srgbClr val="FF00FF"/>
                </a:solidFill>
                <a:latin typeface="Arial" charset="0"/>
                <a:ea typeface="Arial" charset="0"/>
                <a:cs typeface="Arial" charset="0"/>
                <a:sym typeface="Cabin"/>
              </a:rPr>
              <a:t>bloque (cuerpo)</a:t>
            </a:r>
            <a:r>
              <a:rPr lang="es-ES" sz="3600" u="none" strike="noStrike" cap="none" dirty="0">
                <a:solidFill>
                  <a:schemeClr val="lt1"/>
                </a:solidFill>
                <a:latin typeface="Arial" charset="0"/>
                <a:ea typeface="Arial" charset="0"/>
                <a:cs typeface="Arial" charset="0"/>
                <a:sym typeface="Cabin"/>
              </a:rPr>
              <a:t> del código se ejecuta una vez para cada valor </a:t>
            </a:r>
            <a:r>
              <a:rPr lang="es-ES" sz="3600" u="none" strike="noStrike" cap="none" dirty="0">
                <a:solidFill>
                  <a:srgbClr val="FFFF00"/>
                </a:solidFill>
                <a:latin typeface="Arial" charset="0"/>
                <a:ea typeface="Arial" charset="0"/>
                <a:cs typeface="Arial" charset="0"/>
                <a:sym typeface="Cabin"/>
              </a:rPr>
              <a:t>in</a:t>
            </a:r>
            <a:r>
              <a:rPr lang="es-ES" sz="3600" u="none" strike="noStrike" cap="none" dirty="0">
                <a:solidFill>
                  <a:schemeClr val="lt1"/>
                </a:solidFill>
                <a:latin typeface="Arial" charset="0"/>
                <a:ea typeface="Arial" charset="0"/>
                <a:cs typeface="Arial" charset="0"/>
                <a:sym typeface="Cabin"/>
              </a:rPr>
              <a:t> de la </a:t>
            </a:r>
            <a:r>
              <a:rPr lang="es-ES" sz="3600" u="none" strike="noStrike" cap="none" dirty="0">
                <a:solidFill>
                  <a:srgbClr val="FF7F00"/>
                </a:solidFill>
                <a:latin typeface="Arial" charset="0"/>
                <a:ea typeface="Arial" charset="0"/>
                <a:cs typeface="Arial" charset="0"/>
                <a:sym typeface="Cabin"/>
              </a:rPr>
              <a:t>secuencia</a:t>
            </a:r>
          </a:p>
          <a:p>
            <a:pPr marL="495300" marR="0" lvl="0" indent="-332994" algn="l" rtl="0">
              <a:lnSpc>
                <a:spcPct val="100000"/>
              </a:lnSpc>
              <a:spcBef>
                <a:spcPts val="3500"/>
              </a:spcBef>
              <a:spcAft>
                <a:spcPts val="0"/>
              </a:spcAft>
              <a:buClr>
                <a:schemeClr val="lt1"/>
              </a:buClr>
              <a:buSzPct val="100000"/>
              <a:buFont typeface="Cabin"/>
              <a:buChar char="•"/>
            </a:pPr>
            <a:r>
              <a:rPr lang="es-ES" sz="3600" u="none" strike="noStrike" cap="none" dirty="0">
                <a:solidFill>
                  <a:schemeClr val="lt1"/>
                </a:solidFill>
                <a:latin typeface="Arial" charset="0"/>
                <a:ea typeface="Arial" charset="0"/>
                <a:cs typeface="Arial" charset="0"/>
                <a:sym typeface="Cabin"/>
              </a:rPr>
              <a:t>La </a:t>
            </a:r>
            <a:r>
              <a:rPr lang="es-ES" sz="3600" u="none" strike="noStrike" cap="none" dirty="0">
                <a:solidFill>
                  <a:srgbClr val="00FF00"/>
                </a:solidFill>
                <a:latin typeface="Arial" charset="0"/>
                <a:ea typeface="Arial" charset="0"/>
                <a:cs typeface="Arial" charset="0"/>
                <a:sym typeface="Cabin"/>
              </a:rPr>
              <a:t>variable de iteración </a:t>
            </a:r>
            <a:r>
              <a:rPr lang="es-ES" sz="3600" u="none" strike="noStrike" cap="none" dirty="0">
                <a:solidFill>
                  <a:schemeClr val="lt1"/>
                </a:solidFill>
                <a:latin typeface="Arial" charset="0"/>
                <a:ea typeface="Arial" charset="0"/>
                <a:cs typeface="Arial" charset="0"/>
                <a:sym typeface="Cabin"/>
              </a:rPr>
              <a:t>avanza a través de todos los valores </a:t>
            </a:r>
            <a:r>
              <a:rPr lang="es-ES" sz="3600" u="none" strike="noStrike" cap="none" dirty="0">
                <a:solidFill>
                  <a:srgbClr val="FFFF00"/>
                </a:solidFill>
                <a:latin typeface="Arial" charset="0"/>
                <a:ea typeface="Arial" charset="0"/>
                <a:cs typeface="Arial" charset="0"/>
                <a:sym typeface="Cabin"/>
              </a:rPr>
              <a:t>in</a:t>
            </a:r>
            <a:r>
              <a:rPr lang="es-ES" sz="3600" u="none" strike="noStrike" cap="none" dirty="0">
                <a:solidFill>
                  <a:schemeClr val="lt1"/>
                </a:solidFill>
                <a:latin typeface="Arial" charset="0"/>
                <a:ea typeface="Arial" charset="0"/>
                <a:cs typeface="Arial" charset="0"/>
                <a:sym typeface="Cabin"/>
              </a:rPr>
              <a:t> de la </a:t>
            </a:r>
            <a:r>
              <a:rPr lang="es-ES" sz="3600" u="none" strike="noStrike" cap="none" dirty="0">
                <a:solidFill>
                  <a:srgbClr val="FF7F00"/>
                </a:solidFill>
                <a:latin typeface="Arial" charset="0"/>
                <a:ea typeface="Arial" charset="0"/>
                <a:cs typeface="Arial" charset="0"/>
                <a:sym typeface="Cabin"/>
              </a:rPr>
              <a:t>secuencia</a:t>
            </a:r>
          </a:p>
        </p:txBody>
      </p:sp>
      <p:sp>
        <p:nvSpPr>
          <p:cNvPr id="466" name="Shape 466"/>
          <p:cNvSpPr txBox="1"/>
          <p:nvPr/>
        </p:nvSpPr>
        <p:spPr>
          <a:xfrm>
            <a:off x="1026074" y="6221571"/>
            <a:ext cx="6537300"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for</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00FF00"/>
                </a:solidFill>
                <a:latin typeface="Courier New"/>
                <a:ea typeface="Courier New"/>
                <a:cs typeface="Courier New"/>
                <a:sym typeface="Courier New"/>
              </a:rPr>
              <a:t>i</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in</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7F00"/>
                </a:solidFill>
                <a:latin typeface="Courier New"/>
                <a:ea typeface="Courier New"/>
                <a:cs typeface="Courier New"/>
                <a:sym typeface="Courier New"/>
              </a:rPr>
              <a:t>[5, 4, 3, 2, 1] </a:t>
            </a:r>
            <a:r>
              <a:rPr lang="en-US" sz="3000" b="1" dirty="0">
                <a:solidFill>
                  <a:schemeClr val="lt1"/>
                </a:solidFill>
                <a:latin typeface="Courier New"/>
                <a:ea typeface="Courier New"/>
                <a:cs typeface="Courier New"/>
                <a:sym typeface="Courier New"/>
              </a:rPr>
              <a:t>:</a:t>
            </a:r>
            <a:r>
              <a:rPr lang="en-US" sz="3000" b="1" i="0" u="none" strike="noStrike" cap="none" dirty="0">
                <a:solidFill>
                  <a:srgbClr val="FF7F00"/>
                </a:solidFill>
                <a:latin typeface="Courier New"/>
                <a:ea typeface="Courier New"/>
                <a:cs typeface="Courier New"/>
                <a:sym typeface="Courier New"/>
              </a:rPr>
              <a:t> </a:t>
            </a:r>
            <a:r>
              <a:rPr lang="en-US" sz="3000" b="1" i="0" u="none" strike="noStrike" cap="none" dirty="0">
                <a:solidFill>
                  <a:srgbClr val="00FF00"/>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print</a:t>
            </a:r>
            <a:r>
              <a:rPr lang="en-US" sz="3000" b="1" dirty="0">
                <a:solidFill>
                  <a:schemeClr val="lt1"/>
                </a:solidFill>
                <a:latin typeface="Courier New"/>
                <a:ea typeface="Courier New"/>
                <a:cs typeface="Courier New"/>
                <a:sym typeface="Courier New"/>
              </a:rPr>
              <a:t>(</a:t>
            </a:r>
            <a:r>
              <a:rPr lang="en-US" sz="3000" b="1" i="0" u="none" strike="noStrike" cap="none" dirty="0">
                <a:solidFill>
                  <a:srgbClr val="00FF00"/>
                </a:solidFill>
                <a:latin typeface="Courier New"/>
                <a:ea typeface="Courier New"/>
                <a:cs typeface="Courier New"/>
                <a:sym typeface="Courier New"/>
              </a:rPr>
              <a:t>i</a:t>
            </a:r>
            <a:r>
              <a:rPr lang="en-US" sz="3000" b="1" i="0" u="none" strike="noStrike" cap="none" dirty="0">
                <a:solidFill>
                  <a:schemeClr val="bg1"/>
                </a:solidFill>
                <a:latin typeface="Courier New"/>
                <a:ea typeface="Courier New"/>
                <a:cs typeface="Courier New"/>
                <a:sym typeface="Courier New"/>
              </a:rPr>
              <a:t>)</a:t>
            </a:r>
          </a:p>
        </p:txBody>
      </p:sp>
      <p:cxnSp>
        <p:nvCxnSpPr>
          <p:cNvPr id="467" name="Shape 467"/>
          <p:cNvCxnSpPr/>
          <p:nvPr/>
        </p:nvCxnSpPr>
        <p:spPr>
          <a:xfrm>
            <a:off x="4527230" y="2397125"/>
            <a:ext cx="396900" cy="3299"/>
          </a:xfrm>
          <a:prstGeom prst="straightConnector1">
            <a:avLst/>
          </a:prstGeom>
          <a:noFill/>
          <a:ln w="76200" cap="rnd" cmpd="sng">
            <a:solidFill>
              <a:srgbClr val="00FFFF"/>
            </a:solidFill>
            <a:prstDash val="solid"/>
            <a:miter/>
            <a:headEnd type="none" w="med" len="med"/>
            <a:tailEnd type="triangle" w="med" len="med"/>
          </a:ln>
        </p:spPr>
      </p:cxnSp>
    </p:spTree>
    <p:extLst>
      <p:ext uri="{BB962C8B-B14F-4D97-AF65-F5344CB8AC3E}">
        <p14:creationId xmlns:p14="http://schemas.microsoft.com/office/powerpoint/2010/main" val="2070487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cxnSp>
        <p:nvCxnSpPr>
          <p:cNvPr id="472" name="Shape 472"/>
          <p:cNvCxnSpPr/>
          <p:nvPr/>
        </p:nvCxnSpPr>
        <p:spPr>
          <a:xfrm rot="10800000">
            <a:off x="3329797" y="11922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473" name="Shape 473"/>
          <p:cNvSpPr/>
          <p:nvPr/>
        </p:nvSpPr>
        <p:spPr>
          <a:xfrm>
            <a:off x="1913860" y="1752600"/>
            <a:ext cx="2870100" cy="1269899"/>
          </a:xfrm>
          <a:prstGeom prst="diamond">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ES" sz="3000" u="none" strike="noStrike" cap="none" dirty="0">
                <a:solidFill>
                  <a:srgbClr val="FF9900"/>
                </a:solidFill>
                <a:latin typeface="Arial" charset="0"/>
                <a:ea typeface="Arial" charset="0"/>
                <a:cs typeface="Arial" charset="0"/>
                <a:sym typeface="Cabin"/>
              </a:rPr>
              <a:t>¿</a:t>
            </a:r>
            <a:r>
              <a:rPr lang="es-ES" sz="3000" u="none" strike="noStrike" cap="none" dirty="0" err="1">
                <a:solidFill>
                  <a:srgbClr val="FF9900"/>
                </a:solidFill>
                <a:latin typeface="Arial" charset="0"/>
                <a:ea typeface="Arial" charset="0"/>
                <a:cs typeface="Arial" charset="0"/>
                <a:sym typeface="Cabin"/>
              </a:rPr>
              <a:t>Termi</a:t>
            </a:r>
            <a:r>
              <a:rPr lang="es-ES" sz="3000" u="none" strike="noStrike" cap="none" dirty="0">
                <a:solidFill>
                  <a:srgbClr val="FF9900"/>
                </a:solidFill>
                <a:latin typeface="Arial" charset="0"/>
                <a:ea typeface="Arial" charset="0"/>
                <a:cs typeface="Arial" charset="0"/>
                <a:sym typeface="Cabin"/>
              </a:rPr>
              <a:t>-nado?</a:t>
            </a:r>
          </a:p>
        </p:txBody>
      </p:sp>
      <p:cxnSp>
        <p:nvCxnSpPr>
          <p:cNvPr id="474" name="Shape 474"/>
          <p:cNvCxnSpPr/>
          <p:nvPr/>
        </p:nvCxnSpPr>
        <p:spPr>
          <a:xfrm rot="10800000">
            <a:off x="3348972" y="3022699"/>
            <a:ext cx="11100" cy="1498500"/>
          </a:xfrm>
          <a:prstGeom prst="straightConnector1">
            <a:avLst/>
          </a:prstGeom>
          <a:noFill/>
          <a:ln w="76200" cap="rnd" cmpd="sng">
            <a:solidFill>
              <a:srgbClr val="00FFFF"/>
            </a:solidFill>
            <a:prstDash val="solid"/>
            <a:miter/>
            <a:headEnd type="none" w="med" len="med"/>
            <a:tailEnd type="stealth" w="med" len="med"/>
          </a:ln>
        </p:spPr>
      </p:cxnSp>
      <p:cxnSp>
        <p:nvCxnSpPr>
          <p:cNvPr id="475" name="Shape 475"/>
          <p:cNvCxnSpPr/>
          <p:nvPr/>
        </p:nvCxnSpPr>
        <p:spPr>
          <a:xfrm rot="10800000" flipH="1">
            <a:off x="6735097" y="278777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476" name="Shape 476"/>
          <p:cNvCxnSpPr>
            <a:stCxn id="477" idx="2"/>
          </p:cNvCxnSpPr>
          <p:nvPr/>
        </p:nvCxnSpPr>
        <p:spPr>
          <a:xfrm flipH="1">
            <a:off x="6731809" y="4127599"/>
            <a:ext cx="8100" cy="472800"/>
          </a:xfrm>
          <a:prstGeom prst="straightConnector1">
            <a:avLst/>
          </a:prstGeom>
          <a:noFill/>
          <a:ln w="76200" cap="rnd" cmpd="sng">
            <a:solidFill>
              <a:srgbClr val="00FFFF"/>
            </a:solidFill>
            <a:prstDash val="solid"/>
            <a:miter/>
            <a:headEnd type="none" w="med" len="med"/>
            <a:tailEnd type="none" w="med" len="med"/>
          </a:ln>
        </p:spPr>
      </p:cxnSp>
      <p:cxnSp>
        <p:nvCxnSpPr>
          <p:cNvPr id="478" name="Shape 478"/>
          <p:cNvCxnSpPr/>
          <p:nvPr/>
        </p:nvCxnSpPr>
        <p:spPr>
          <a:xfrm>
            <a:off x="3356897" y="4513212"/>
            <a:ext cx="3395100" cy="29400"/>
          </a:xfrm>
          <a:prstGeom prst="straightConnector1">
            <a:avLst/>
          </a:prstGeom>
          <a:noFill/>
          <a:ln w="76200" cap="rnd" cmpd="sng">
            <a:solidFill>
              <a:srgbClr val="00FFFF"/>
            </a:solidFill>
            <a:prstDash val="solid"/>
            <a:miter/>
            <a:headEnd type="none" w="med" len="med"/>
            <a:tailEnd type="none" w="med" len="med"/>
          </a:ln>
        </p:spPr>
      </p:cxnSp>
      <p:cxnSp>
        <p:nvCxnSpPr>
          <p:cNvPr id="479" name="Shape 479"/>
          <p:cNvCxnSpPr/>
          <p:nvPr/>
        </p:nvCxnSpPr>
        <p:spPr>
          <a:xfrm flipH="1">
            <a:off x="1558234" y="239712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480" name="Shape 480"/>
          <p:cNvCxnSpPr/>
          <p:nvPr/>
        </p:nvCxnSpPr>
        <p:spPr>
          <a:xfrm rot="10800000" flipH="1">
            <a:off x="3344197" y="523887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481" name="Shape 481"/>
          <p:cNvCxnSpPr/>
          <p:nvPr/>
        </p:nvCxnSpPr>
        <p:spPr>
          <a:xfrm rot="10800000">
            <a:off x="1588296" y="2451012"/>
            <a:ext cx="3299" cy="2779799"/>
          </a:xfrm>
          <a:prstGeom prst="straightConnector1">
            <a:avLst/>
          </a:prstGeom>
          <a:noFill/>
          <a:ln w="76200" cap="rnd" cmpd="sng">
            <a:solidFill>
              <a:srgbClr val="00FFFF"/>
            </a:solidFill>
            <a:prstDash val="solid"/>
            <a:miter/>
            <a:headEnd type="stealth" w="med" len="med"/>
            <a:tailEnd type="none" w="med" len="med"/>
          </a:ln>
        </p:spPr>
      </p:cxnSp>
      <p:cxnSp>
        <p:nvCxnSpPr>
          <p:cNvPr id="482" name="Shape 482"/>
          <p:cNvCxnSpPr/>
          <p:nvPr/>
        </p:nvCxnSpPr>
        <p:spPr>
          <a:xfrm>
            <a:off x="1588421" y="5256212"/>
            <a:ext cx="1752600" cy="0"/>
          </a:xfrm>
          <a:prstGeom prst="straightConnector1">
            <a:avLst/>
          </a:prstGeom>
          <a:noFill/>
          <a:ln w="76200" cap="rnd" cmpd="sng">
            <a:solidFill>
              <a:srgbClr val="00FFFF"/>
            </a:solidFill>
            <a:prstDash val="solid"/>
            <a:miter/>
            <a:headEnd type="none" w="med" len="med"/>
            <a:tailEnd type="none" w="med" len="med"/>
          </a:ln>
        </p:spPr>
      </p:cxnSp>
      <p:sp>
        <p:nvSpPr>
          <p:cNvPr id="483" name="Shape 483"/>
          <p:cNvSpPr txBox="1"/>
          <p:nvPr/>
        </p:nvSpPr>
        <p:spPr>
          <a:xfrm>
            <a:off x="1032797" y="1638300"/>
            <a:ext cx="93831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600" u="none" strike="noStrike" cap="none" dirty="0">
                <a:solidFill>
                  <a:schemeClr val="lt1"/>
                </a:solidFill>
                <a:latin typeface="Arial" charset="0"/>
                <a:ea typeface="Arial" charset="0"/>
                <a:cs typeface="Arial" charset="0"/>
                <a:sym typeface="Cabin"/>
              </a:rPr>
              <a:t>Sí</a:t>
            </a:r>
          </a:p>
        </p:txBody>
      </p:sp>
      <p:sp>
        <p:nvSpPr>
          <p:cNvPr id="477" name="Shape 477"/>
          <p:cNvSpPr txBox="1"/>
          <p:nvPr/>
        </p:nvSpPr>
        <p:spPr>
          <a:xfrm>
            <a:off x="5279360" y="33782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500" u="none" strike="noStrike" cap="none" dirty="0">
                <a:solidFill>
                  <a:schemeClr val="lt1"/>
                </a:solidFill>
                <a:latin typeface="Arial" charset="0"/>
                <a:ea typeface="Arial" charset="0"/>
                <a:cs typeface="Arial" charset="0"/>
                <a:sym typeface="Cabin"/>
              </a:rPr>
              <a:t>imprimir(</a:t>
            </a:r>
            <a:r>
              <a:rPr lang="es-ES" sz="3500" u="none" strike="noStrike" cap="none" dirty="0">
                <a:solidFill>
                  <a:srgbClr val="00FF00"/>
                </a:solidFill>
                <a:latin typeface="Arial" charset="0"/>
                <a:ea typeface="Arial" charset="0"/>
                <a:cs typeface="Arial" charset="0"/>
                <a:sym typeface="Cabin"/>
              </a:rPr>
              <a:t>i</a:t>
            </a:r>
            <a:r>
              <a:rPr lang="es-ES" sz="3500" u="none" strike="noStrike" cap="none" dirty="0">
                <a:solidFill>
                  <a:schemeClr val="bg1"/>
                </a:solidFill>
                <a:latin typeface="Arial" charset="0"/>
                <a:ea typeface="Arial" charset="0"/>
                <a:cs typeface="Arial" charset="0"/>
                <a:sym typeface="Cabin"/>
              </a:rPr>
              <a:t>)</a:t>
            </a:r>
          </a:p>
        </p:txBody>
      </p:sp>
      <p:sp>
        <p:nvSpPr>
          <p:cNvPr id="484" name="Shape 484"/>
          <p:cNvSpPr txBox="1"/>
          <p:nvPr/>
        </p:nvSpPr>
        <p:spPr>
          <a:xfrm>
            <a:off x="4289460" y="14717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600" u="none" strike="noStrike" cap="none" dirty="0">
                <a:solidFill>
                  <a:schemeClr val="lt1"/>
                </a:solidFill>
                <a:latin typeface="Arial" charset="0"/>
                <a:ea typeface="Arial" charset="0"/>
                <a:cs typeface="Arial" charset="0"/>
                <a:sym typeface="Cabin"/>
              </a:rPr>
              <a:t>No</a:t>
            </a:r>
          </a:p>
        </p:txBody>
      </p:sp>
      <p:sp>
        <p:nvSpPr>
          <p:cNvPr id="485" name="Shape 485"/>
          <p:cNvSpPr txBox="1"/>
          <p:nvPr/>
        </p:nvSpPr>
        <p:spPr>
          <a:xfrm>
            <a:off x="5279360" y="2019300"/>
            <a:ext cx="2997300" cy="749399"/>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ES" sz="3500" u="none" strike="noStrike" cap="none" dirty="0">
                <a:solidFill>
                  <a:srgbClr val="FF9900"/>
                </a:solidFill>
                <a:latin typeface="Arial" charset="0"/>
                <a:ea typeface="Arial" charset="0"/>
                <a:cs typeface="Arial" charset="0"/>
                <a:sym typeface="Cabin"/>
              </a:rPr>
              <a:t>Avanzar </a:t>
            </a:r>
            <a:r>
              <a:rPr lang="es-ES" sz="3500" u="none" strike="noStrike" cap="none" dirty="0">
                <a:solidFill>
                  <a:srgbClr val="00FF00"/>
                </a:solidFill>
                <a:latin typeface="Arial" charset="0"/>
                <a:ea typeface="Arial" charset="0"/>
                <a:cs typeface="Arial" charset="0"/>
                <a:sym typeface="Cabin"/>
              </a:rPr>
              <a:t>i</a:t>
            </a:r>
            <a:endParaRPr lang="es-ES" sz="3500" u="none" strike="noStrike" cap="none" dirty="0">
              <a:solidFill>
                <a:srgbClr val="FF9900"/>
              </a:solidFill>
              <a:latin typeface="Arial" charset="0"/>
              <a:ea typeface="Arial" charset="0"/>
              <a:cs typeface="Arial" charset="0"/>
              <a:sym typeface="Cabin"/>
            </a:endParaRPr>
          </a:p>
        </p:txBody>
      </p:sp>
      <p:grpSp>
        <p:nvGrpSpPr>
          <p:cNvPr id="4" name="Group 3"/>
          <p:cNvGrpSpPr/>
          <p:nvPr/>
        </p:nvGrpSpPr>
        <p:grpSpPr>
          <a:xfrm>
            <a:off x="11703050" y="1021133"/>
            <a:ext cx="2984500" cy="7472362"/>
            <a:chOff x="11703050" y="381000"/>
            <a:chExt cx="2984500" cy="8278812"/>
          </a:xfrm>
        </p:grpSpPr>
        <p:cxnSp>
          <p:nvCxnSpPr>
            <p:cNvPr id="486" name="Shape 486"/>
            <p:cNvCxnSpPr/>
            <p:nvPr/>
          </p:nvCxnSpPr>
          <p:spPr>
            <a:xfrm rot="10800000" flipH="1">
              <a:off x="13185775" y="915987"/>
              <a:ext cx="12699" cy="307974"/>
            </a:xfrm>
            <a:prstGeom prst="straightConnector1">
              <a:avLst/>
            </a:prstGeom>
            <a:noFill/>
            <a:ln w="50800" cap="rnd" cmpd="sng">
              <a:solidFill>
                <a:srgbClr val="1155CC"/>
              </a:solidFill>
              <a:prstDash val="solid"/>
              <a:miter/>
              <a:headEnd type="stealth" w="med" len="med"/>
              <a:tailEnd type="none" w="med" len="med"/>
            </a:ln>
          </p:spPr>
        </p:cxnSp>
        <p:sp>
          <p:nvSpPr>
            <p:cNvPr id="487" name="Shape 487"/>
            <p:cNvSpPr txBox="1"/>
            <p:nvPr/>
          </p:nvSpPr>
          <p:spPr>
            <a:xfrm>
              <a:off x="11703050" y="1231900"/>
              <a:ext cx="2984500" cy="5365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n-US" sz="3200" u="none" strike="noStrike" cap="none" dirty="0">
                  <a:solidFill>
                    <a:srgbClr val="00FF00"/>
                  </a:solidFill>
                  <a:latin typeface="Arial" charset="0"/>
                  <a:ea typeface="Arial" charset="0"/>
                  <a:cs typeface="Arial" charset="0"/>
                  <a:sym typeface="Cabin"/>
                </a:rPr>
                <a:t>i</a:t>
              </a:r>
              <a:r>
                <a:rPr lang="en-US" sz="3200" u="none" strike="noStrike" cap="none" dirty="0">
                  <a:solidFill>
                    <a:schemeClr val="bg1"/>
                  </a:solidFill>
                  <a:latin typeface="Arial" charset="0"/>
                  <a:ea typeface="Arial" charset="0"/>
                  <a:cs typeface="Arial" charset="0"/>
                  <a:sym typeface="Cabin"/>
                </a:rPr>
                <a:t>)</a:t>
              </a:r>
            </a:p>
          </p:txBody>
        </p:sp>
        <p:sp>
          <p:nvSpPr>
            <p:cNvPr id="488" name="Shape 488"/>
            <p:cNvSpPr txBox="1"/>
            <p:nvPr/>
          </p:nvSpPr>
          <p:spPr>
            <a:xfrm>
              <a:off x="11703050" y="381000"/>
              <a:ext cx="2984500" cy="523874"/>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dirty="0">
                  <a:solidFill>
                    <a:srgbClr val="00FF00"/>
                  </a:solidFill>
                  <a:latin typeface="Arial" charset="0"/>
                  <a:ea typeface="Arial" charset="0"/>
                  <a:cs typeface="Arial" charset="0"/>
                  <a:sym typeface="Cabin"/>
                </a:rPr>
                <a:t>i = 5</a:t>
              </a:r>
            </a:p>
          </p:txBody>
        </p:sp>
        <p:cxnSp>
          <p:nvCxnSpPr>
            <p:cNvPr id="489" name="Shape 489"/>
            <p:cNvCxnSpPr/>
            <p:nvPr/>
          </p:nvCxnSpPr>
          <p:spPr>
            <a:xfrm rot="10800000" flipH="1">
              <a:off x="13181012" y="1825625"/>
              <a:ext cx="12699" cy="307974"/>
            </a:xfrm>
            <a:prstGeom prst="straightConnector1">
              <a:avLst/>
            </a:prstGeom>
            <a:noFill/>
            <a:ln w="50800" cap="rnd" cmpd="sng">
              <a:solidFill>
                <a:srgbClr val="1155CC"/>
              </a:solidFill>
              <a:prstDash val="solid"/>
              <a:miter/>
              <a:headEnd type="stealth" w="med" len="med"/>
              <a:tailEnd type="none" w="med" len="med"/>
            </a:ln>
          </p:spPr>
        </p:cxnSp>
        <p:cxnSp>
          <p:nvCxnSpPr>
            <p:cNvPr id="490" name="Shape 490"/>
            <p:cNvCxnSpPr/>
            <p:nvPr/>
          </p:nvCxnSpPr>
          <p:spPr>
            <a:xfrm rot="10800000" flipH="1">
              <a:off x="13181012" y="2630486"/>
              <a:ext cx="12699" cy="307974"/>
            </a:xfrm>
            <a:prstGeom prst="straightConnector1">
              <a:avLst/>
            </a:prstGeom>
            <a:noFill/>
            <a:ln w="50800" cap="rnd" cmpd="sng">
              <a:solidFill>
                <a:srgbClr val="1155CC"/>
              </a:solidFill>
              <a:prstDash val="solid"/>
              <a:miter/>
              <a:headEnd type="stealth" w="med" len="med"/>
              <a:tailEnd type="none" w="med" len="med"/>
            </a:ln>
          </p:spPr>
        </p:cxnSp>
        <p:sp>
          <p:nvSpPr>
            <p:cNvPr id="491" name="Shape 491"/>
            <p:cNvSpPr txBox="1"/>
            <p:nvPr/>
          </p:nvSpPr>
          <p:spPr>
            <a:xfrm>
              <a:off x="11703050" y="2946400"/>
              <a:ext cx="2984500" cy="5365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n-US" sz="3200" u="none" strike="noStrike" cap="none" dirty="0">
                  <a:solidFill>
                    <a:srgbClr val="00FF00"/>
                  </a:solidFill>
                  <a:latin typeface="Arial" charset="0"/>
                  <a:ea typeface="Arial" charset="0"/>
                  <a:cs typeface="Arial" charset="0"/>
                  <a:sym typeface="Cabin"/>
                </a:rPr>
                <a:t>i</a:t>
              </a:r>
              <a:r>
                <a:rPr lang="en-US" sz="3200" u="none" strike="noStrike" cap="none" dirty="0">
                  <a:solidFill>
                    <a:schemeClr val="bg1"/>
                  </a:solidFill>
                  <a:latin typeface="Arial" charset="0"/>
                  <a:ea typeface="Arial" charset="0"/>
                  <a:cs typeface="Arial" charset="0"/>
                  <a:sym typeface="Cabin"/>
                </a:rPr>
                <a:t>)</a:t>
              </a:r>
              <a:endParaRPr lang="en-US" sz="3200" u="none" strike="noStrike" cap="none" dirty="0">
                <a:solidFill>
                  <a:srgbClr val="00FF00"/>
                </a:solidFill>
                <a:latin typeface="Arial" charset="0"/>
                <a:ea typeface="Arial" charset="0"/>
                <a:cs typeface="Arial" charset="0"/>
                <a:sym typeface="Cabin"/>
              </a:endParaRPr>
            </a:p>
          </p:txBody>
        </p:sp>
        <p:sp>
          <p:nvSpPr>
            <p:cNvPr id="492" name="Shape 492"/>
            <p:cNvSpPr txBox="1"/>
            <p:nvPr/>
          </p:nvSpPr>
          <p:spPr>
            <a:xfrm>
              <a:off x="11703050" y="2093911"/>
              <a:ext cx="2984500" cy="525462"/>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dirty="0">
                  <a:solidFill>
                    <a:srgbClr val="00FF00"/>
                  </a:solidFill>
                  <a:latin typeface="Arial" charset="0"/>
                  <a:ea typeface="Arial" charset="0"/>
                  <a:cs typeface="Arial" charset="0"/>
                  <a:sym typeface="Cabin"/>
                </a:rPr>
                <a:t>i = 4</a:t>
              </a:r>
            </a:p>
          </p:txBody>
        </p:sp>
        <p:cxnSp>
          <p:nvCxnSpPr>
            <p:cNvPr id="493" name="Shape 493"/>
            <p:cNvCxnSpPr/>
            <p:nvPr/>
          </p:nvCxnSpPr>
          <p:spPr>
            <a:xfrm rot="10800000" flipH="1">
              <a:off x="13181012" y="3459162"/>
              <a:ext cx="12699" cy="307974"/>
            </a:xfrm>
            <a:prstGeom prst="straightConnector1">
              <a:avLst/>
            </a:prstGeom>
            <a:noFill/>
            <a:ln w="50800" cap="rnd" cmpd="sng">
              <a:solidFill>
                <a:srgbClr val="1155CC"/>
              </a:solidFill>
              <a:prstDash val="solid"/>
              <a:miter/>
              <a:headEnd type="stealth" w="med" len="med"/>
              <a:tailEnd type="none" w="med" len="med"/>
            </a:ln>
          </p:spPr>
        </p:cxnSp>
        <p:cxnSp>
          <p:nvCxnSpPr>
            <p:cNvPr id="494" name="Shape 494"/>
            <p:cNvCxnSpPr/>
            <p:nvPr/>
          </p:nvCxnSpPr>
          <p:spPr>
            <a:xfrm rot="10800000" flipH="1">
              <a:off x="13181012" y="4310062"/>
              <a:ext cx="12699" cy="307974"/>
            </a:xfrm>
            <a:prstGeom prst="straightConnector1">
              <a:avLst/>
            </a:prstGeom>
            <a:noFill/>
            <a:ln w="50800" cap="rnd" cmpd="sng">
              <a:solidFill>
                <a:srgbClr val="1155CC"/>
              </a:solidFill>
              <a:prstDash val="solid"/>
              <a:miter/>
              <a:headEnd type="stealth" w="med" len="med"/>
              <a:tailEnd type="none" w="med" len="med"/>
            </a:ln>
          </p:spPr>
        </p:cxnSp>
        <p:sp>
          <p:nvSpPr>
            <p:cNvPr id="495" name="Shape 495"/>
            <p:cNvSpPr txBox="1"/>
            <p:nvPr/>
          </p:nvSpPr>
          <p:spPr>
            <a:xfrm>
              <a:off x="11703050" y="4625975"/>
              <a:ext cx="2984500" cy="5365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n-US" sz="3200" u="none" strike="noStrike" cap="none" dirty="0">
                  <a:solidFill>
                    <a:srgbClr val="00FF00"/>
                  </a:solidFill>
                  <a:latin typeface="Arial" charset="0"/>
                  <a:ea typeface="Arial" charset="0"/>
                  <a:cs typeface="Arial" charset="0"/>
                  <a:sym typeface="Cabin"/>
                </a:rPr>
                <a:t>i</a:t>
              </a:r>
              <a:r>
                <a:rPr lang="en-US" sz="3200" u="none" strike="noStrike" cap="none" dirty="0">
                  <a:solidFill>
                    <a:schemeClr val="bg1"/>
                  </a:solidFill>
                  <a:latin typeface="Arial" charset="0"/>
                  <a:ea typeface="Arial" charset="0"/>
                  <a:cs typeface="Arial" charset="0"/>
                  <a:sym typeface="Cabin"/>
                </a:rPr>
                <a:t>)</a:t>
              </a:r>
            </a:p>
          </p:txBody>
        </p:sp>
        <p:sp>
          <p:nvSpPr>
            <p:cNvPr id="496" name="Shape 496"/>
            <p:cNvSpPr txBox="1"/>
            <p:nvPr/>
          </p:nvSpPr>
          <p:spPr>
            <a:xfrm>
              <a:off x="11703050" y="3773487"/>
              <a:ext cx="2984500" cy="525462"/>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dirty="0">
                  <a:solidFill>
                    <a:srgbClr val="00FF00"/>
                  </a:solidFill>
                  <a:latin typeface="Arial" charset="0"/>
                  <a:ea typeface="Arial" charset="0"/>
                  <a:cs typeface="Arial" charset="0"/>
                  <a:sym typeface="Cabin"/>
                </a:rPr>
                <a:t>i = 3</a:t>
              </a:r>
            </a:p>
          </p:txBody>
        </p:sp>
        <p:cxnSp>
          <p:nvCxnSpPr>
            <p:cNvPr id="497" name="Shape 497"/>
            <p:cNvCxnSpPr/>
            <p:nvPr/>
          </p:nvCxnSpPr>
          <p:spPr>
            <a:xfrm rot="10800000" flipH="1">
              <a:off x="13181012" y="5208587"/>
              <a:ext cx="12699" cy="307974"/>
            </a:xfrm>
            <a:prstGeom prst="straightConnector1">
              <a:avLst/>
            </a:prstGeom>
            <a:noFill/>
            <a:ln w="50800" cap="rnd" cmpd="sng">
              <a:solidFill>
                <a:srgbClr val="1155CC"/>
              </a:solidFill>
              <a:prstDash val="solid"/>
              <a:miter/>
              <a:headEnd type="stealth" w="med" len="med"/>
              <a:tailEnd type="none" w="med" len="med"/>
            </a:ln>
          </p:spPr>
        </p:cxnSp>
        <p:cxnSp>
          <p:nvCxnSpPr>
            <p:cNvPr id="498" name="Shape 498"/>
            <p:cNvCxnSpPr/>
            <p:nvPr/>
          </p:nvCxnSpPr>
          <p:spPr>
            <a:xfrm rot="10800000" flipH="1">
              <a:off x="13181012" y="6107111"/>
              <a:ext cx="12699" cy="306386"/>
            </a:xfrm>
            <a:prstGeom prst="straightConnector1">
              <a:avLst/>
            </a:prstGeom>
            <a:noFill/>
            <a:ln w="50800" cap="rnd" cmpd="sng">
              <a:solidFill>
                <a:srgbClr val="1155CC"/>
              </a:solidFill>
              <a:prstDash val="solid"/>
              <a:miter/>
              <a:headEnd type="stealth" w="med" len="med"/>
              <a:tailEnd type="none" w="med" len="med"/>
            </a:ln>
          </p:spPr>
        </p:cxnSp>
        <p:sp>
          <p:nvSpPr>
            <p:cNvPr id="499" name="Shape 499"/>
            <p:cNvSpPr txBox="1"/>
            <p:nvPr/>
          </p:nvSpPr>
          <p:spPr>
            <a:xfrm>
              <a:off x="11703050" y="6421437"/>
              <a:ext cx="2984500" cy="5365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n-US" sz="3200" dirty="0">
                  <a:solidFill>
                    <a:schemeClr val="bg1"/>
                  </a:solidFill>
                  <a:latin typeface="Arial" charset="0"/>
                  <a:ea typeface="Arial" charset="0"/>
                  <a:cs typeface="Arial" charset="0"/>
                  <a:sym typeface="Cabin"/>
                </a:rPr>
                <a:t>(</a:t>
              </a:r>
              <a:r>
                <a:rPr lang="en-US" sz="3200" u="none" strike="noStrike" cap="none" dirty="0">
                  <a:solidFill>
                    <a:srgbClr val="00FF00"/>
                  </a:solidFill>
                  <a:latin typeface="Arial" charset="0"/>
                  <a:ea typeface="Arial" charset="0"/>
                  <a:cs typeface="Arial" charset="0"/>
                  <a:sym typeface="Cabin"/>
                </a:rPr>
                <a:t>i</a:t>
              </a:r>
              <a:r>
                <a:rPr lang="en-US" sz="3200" u="none" strike="noStrike" cap="none" dirty="0">
                  <a:solidFill>
                    <a:schemeClr val="bg1"/>
                  </a:solidFill>
                  <a:latin typeface="Arial" charset="0"/>
                  <a:ea typeface="Arial" charset="0"/>
                  <a:cs typeface="Arial" charset="0"/>
                  <a:sym typeface="Cabin"/>
                </a:rPr>
                <a:t>)</a:t>
              </a:r>
            </a:p>
          </p:txBody>
        </p:sp>
        <p:sp>
          <p:nvSpPr>
            <p:cNvPr id="500" name="Shape 500"/>
            <p:cNvSpPr txBox="1"/>
            <p:nvPr/>
          </p:nvSpPr>
          <p:spPr>
            <a:xfrm>
              <a:off x="11703050" y="5570537"/>
              <a:ext cx="2984500" cy="523874"/>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dirty="0">
                  <a:solidFill>
                    <a:srgbClr val="00FF00"/>
                  </a:solidFill>
                  <a:latin typeface="Arial" charset="0"/>
                  <a:ea typeface="Arial" charset="0"/>
                  <a:cs typeface="Arial" charset="0"/>
                  <a:sym typeface="Cabin"/>
                </a:rPr>
                <a:t>i = 2</a:t>
              </a:r>
            </a:p>
          </p:txBody>
        </p:sp>
        <p:cxnSp>
          <p:nvCxnSpPr>
            <p:cNvPr id="501" name="Shape 501"/>
            <p:cNvCxnSpPr/>
            <p:nvPr/>
          </p:nvCxnSpPr>
          <p:spPr>
            <a:xfrm rot="10800000" flipH="1">
              <a:off x="13181012" y="6934200"/>
              <a:ext cx="12699" cy="307974"/>
            </a:xfrm>
            <a:prstGeom prst="straightConnector1">
              <a:avLst/>
            </a:prstGeom>
            <a:noFill/>
            <a:ln w="50800" cap="rnd" cmpd="sng">
              <a:solidFill>
                <a:srgbClr val="1155CC"/>
              </a:solidFill>
              <a:prstDash val="solid"/>
              <a:miter/>
              <a:headEnd type="stealth" w="med" len="med"/>
              <a:tailEnd type="none" w="med" len="med"/>
            </a:ln>
          </p:spPr>
        </p:cxnSp>
        <p:cxnSp>
          <p:nvCxnSpPr>
            <p:cNvPr id="502" name="Shape 502"/>
            <p:cNvCxnSpPr/>
            <p:nvPr/>
          </p:nvCxnSpPr>
          <p:spPr>
            <a:xfrm rot="10800000" flipH="1">
              <a:off x="13181012" y="7808911"/>
              <a:ext cx="12699" cy="307974"/>
            </a:xfrm>
            <a:prstGeom prst="straightConnector1">
              <a:avLst/>
            </a:prstGeom>
            <a:noFill/>
            <a:ln w="50800" cap="rnd" cmpd="sng">
              <a:solidFill>
                <a:srgbClr val="1155CC"/>
              </a:solidFill>
              <a:prstDash val="solid"/>
              <a:miter/>
              <a:headEnd type="stealth" w="med" len="med"/>
              <a:tailEnd type="none" w="med" len="med"/>
            </a:ln>
          </p:spPr>
        </p:cxnSp>
        <p:sp>
          <p:nvSpPr>
            <p:cNvPr id="503" name="Shape 503"/>
            <p:cNvSpPr txBox="1"/>
            <p:nvPr/>
          </p:nvSpPr>
          <p:spPr>
            <a:xfrm>
              <a:off x="11703050" y="8124825"/>
              <a:ext cx="2984500" cy="534987"/>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n-US" sz="3200" u="none" strike="noStrike" cap="none" dirty="0">
                  <a:solidFill>
                    <a:srgbClr val="00FF00"/>
                  </a:solidFill>
                  <a:latin typeface="Arial" charset="0"/>
                  <a:ea typeface="Arial" charset="0"/>
                  <a:cs typeface="Arial" charset="0"/>
                  <a:sym typeface="Cabin"/>
                </a:rPr>
                <a:t>i)</a:t>
              </a:r>
            </a:p>
          </p:txBody>
        </p:sp>
        <p:sp>
          <p:nvSpPr>
            <p:cNvPr id="504" name="Shape 504"/>
            <p:cNvSpPr txBox="1"/>
            <p:nvPr/>
          </p:nvSpPr>
          <p:spPr>
            <a:xfrm>
              <a:off x="11703050" y="7272336"/>
              <a:ext cx="2984500" cy="525462"/>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dirty="0">
                  <a:solidFill>
                    <a:srgbClr val="00FF00"/>
                  </a:solidFill>
                  <a:latin typeface="Arial" charset="0"/>
                  <a:ea typeface="Arial" charset="0"/>
                  <a:cs typeface="Arial" charset="0"/>
                  <a:sym typeface="Cabin"/>
                </a:rPr>
                <a:t>i = 1</a:t>
              </a:r>
            </a:p>
          </p:txBody>
        </p:sp>
      </p:grpSp>
      <p:sp>
        <p:nvSpPr>
          <p:cNvPr id="505" name="Shape 505"/>
          <p:cNvSpPr txBox="1"/>
          <p:nvPr/>
        </p:nvSpPr>
        <p:spPr>
          <a:xfrm>
            <a:off x="4363235" y="6254750"/>
            <a:ext cx="6268200" cy="1143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for</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00FF00"/>
                </a:solidFill>
                <a:latin typeface="Courier New"/>
                <a:ea typeface="Courier New"/>
                <a:cs typeface="Courier New"/>
                <a:sym typeface="Courier New"/>
              </a:rPr>
              <a:t>i</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in</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7F00"/>
                </a:solidFill>
                <a:latin typeface="Courier New"/>
                <a:ea typeface="Courier New"/>
                <a:cs typeface="Courier New"/>
                <a:sym typeface="Courier New"/>
              </a:rPr>
              <a:t>[5, 4, 3, 2, 1]</a:t>
            </a:r>
            <a:r>
              <a:rPr lang="en-US" sz="3000" b="1" i="0" u="none" strike="noStrike" cap="none" dirty="0">
                <a:solidFill>
                  <a:srgbClr val="00FF00"/>
                </a:solidFill>
                <a:latin typeface="Courier New"/>
                <a:ea typeface="Courier New"/>
                <a:cs typeface="Courier New"/>
                <a:sym typeface="Courier New"/>
              </a:rPr>
              <a:t> </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print</a:t>
            </a:r>
            <a:r>
              <a:rPr lang="en-US" sz="3000" b="1" dirty="0">
                <a:solidFill>
                  <a:schemeClr val="lt1"/>
                </a:solidFill>
                <a:latin typeface="Courier New"/>
                <a:ea typeface="Courier New"/>
                <a:cs typeface="Courier New"/>
                <a:sym typeface="Courier New"/>
              </a:rPr>
              <a:t>(</a:t>
            </a:r>
            <a:r>
              <a:rPr lang="en-US" sz="3000" b="1" i="0" u="none" strike="noStrike" cap="none" dirty="0">
                <a:solidFill>
                  <a:srgbClr val="00FF00"/>
                </a:solidFill>
                <a:latin typeface="Courier New"/>
                <a:ea typeface="Courier New"/>
                <a:cs typeface="Courier New"/>
                <a:sym typeface="Courier New"/>
              </a:rPr>
              <a:t>i</a:t>
            </a:r>
            <a:r>
              <a:rPr lang="en-US" sz="3000" b="1" i="0" u="none" strike="noStrike" cap="none" dirty="0">
                <a:solidFill>
                  <a:schemeClr val="bg1"/>
                </a:solidFill>
                <a:latin typeface="Courier New"/>
                <a:ea typeface="Courier New"/>
                <a:cs typeface="Courier New"/>
                <a:sym typeface="Courier New"/>
              </a:rPr>
              <a:t>)</a:t>
            </a:r>
          </a:p>
        </p:txBody>
      </p:sp>
      <p:cxnSp>
        <p:nvCxnSpPr>
          <p:cNvPr id="506" name="Shape 506"/>
          <p:cNvCxnSpPr>
            <a:endCxn id="485" idx="1"/>
          </p:cNvCxnSpPr>
          <p:nvPr/>
        </p:nvCxnSpPr>
        <p:spPr>
          <a:xfrm rot="10800000" flipH="1">
            <a:off x="4801460" y="2393999"/>
            <a:ext cx="477900" cy="3000"/>
          </a:xfrm>
          <a:prstGeom prst="straightConnector1">
            <a:avLst/>
          </a:prstGeom>
          <a:noFill/>
          <a:ln w="76200" cap="rnd" cmpd="sng">
            <a:solidFill>
              <a:srgbClr val="00FFFF"/>
            </a:solidFill>
            <a:prstDash val="solid"/>
            <a:miter/>
            <a:headEnd type="none" w="med" len="med"/>
            <a:tailEnd type="stealth" w="med" len="med"/>
          </a:ln>
        </p:spPr>
      </p:cxnSp>
    </p:spTree>
    <p:extLst>
      <p:ext uri="{BB962C8B-B14F-4D97-AF65-F5344CB8AC3E}">
        <p14:creationId xmlns:p14="http://schemas.microsoft.com/office/powerpoint/2010/main" val="1901233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4032342" y="787883"/>
            <a:ext cx="10353806" cy="119881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7200" b="1" u="none" strike="noStrike" cap="none" dirty="0">
                <a:solidFill>
                  <a:srgbClr val="FFFF00"/>
                </a:solidFill>
                <a:latin typeface="Arial" charset="0"/>
                <a:ea typeface="Arial" charset="0"/>
                <a:cs typeface="Arial" charset="0"/>
                <a:sym typeface="Cabin"/>
              </a:rPr>
              <a:t>Pasos Repetidos</a:t>
            </a:r>
          </a:p>
        </p:txBody>
      </p:sp>
      <p:sp>
        <p:nvSpPr>
          <p:cNvPr id="213" name="Shape 213"/>
          <p:cNvSpPr txBox="1"/>
          <p:nvPr/>
        </p:nvSpPr>
        <p:spPr>
          <a:xfrm>
            <a:off x="7686665" y="2053376"/>
            <a:ext cx="4230904"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3600" u="none" strike="noStrike" cap="none" dirty="0">
                <a:solidFill>
                  <a:schemeClr val="lt1"/>
                </a:solidFill>
                <a:latin typeface="Arial" charset="0"/>
                <a:ea typeface="Arial" charset="0"/>
                <a:cs typeface="Arial" charset="0"/>
                <a:sym typeface="Cabin"/>
              </a:rPr>
              <a:t>Programa:</a:t>
            </a:r>
          </a:p>
          <a:p>
            <a:pPr marL="0" marR="0" lvl="0" indent="0" algn="ctr" rtl="0">
              <a:lnSpc>
                <a:spcPct val="100000"/>
              </a:lnSpc>
              <a:spcBef>
                <a:spcPts val="0"/>
              </a:spcBef>
              <a:spcAft>
                <a:spcPts val="0"/>
              </a:spcAft>
              <a:buNone/>
            </a:pPr>
            <a:endParaRPr lang="es-ES"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s-ES" sz="3000" b="1" i="0" u="none" strike="noStrike" cap="none" dirty="0">
                <a:solidFill>
                  <a:srgbClr val="00FF00"/>
                </a:solidFill>
                <a:latin typeface="Courier New"/>
                <a:ea typeface="Courier New"/>
                <a:cs typeface="Courier New"/>
                <a:sym typeface="Courier New"/>
              </a:rPr>
              <a:t>n</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00FFFF"/>
                </a:solidFill>
                <a:latin typeface="Courier New"/>
                <a:ea typeface="Courier New"/>
                <a:cs typeface="Courier New"/>
                <a:sym typeface="Courier New"/>
              </a:rPr>
              <a:t>=</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FF9900"/>
                </a:solidFill>
                <a:latin typeface="Courier New"/>
                <a:ea typeface="Courier New"/>
                <a:cs typeface="Courier New"/>
                <a:sym typeface="Courier New"/>
              </a:rPr>
              <a:t>5</a:t>
            </a: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FFFF00"/>
                </a:solidFill>
                <a:latin typeface="Courier New"/>
                <a:ea typeface="Courier New"/>
                <a:cs typeface="Courier New"/>
                <a:sym typeface="Courier New"/>
              </a:rPr>
              <a:t>while</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00FF00"/>
                </a:solidFill>
                <a:latin typeface="Courier New"/>
                <a:ea typeface="Courier New"/>
                <a:cs typeface="Courier New"/>
                <a:sym typeface="Courier New"/>
              </a:rPr>
              <a:t>n</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00FFFF"/>
                </a:solidFill>
                <a:latin typeface="Courier New"/>
                <a:ea typeface="Courier New"/>
                <a:cs typeface="Courier New"/>
                <a:sym typeface="Courier New"/>
              </a:rPr>
              <a:t>&gt;</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FF9900"/>
                </a:solidFill>
                <a:latin typeface="Courier New"/>
                <a:ea typeface="Courier New"/>
                <a:cs typeface="Courier New"/>
                <a:sym typeface="Courier New"/>
              </a:rPr>
              <a:t>0</a:t>
            </a:r>
            <a:r>
              <a:rPr lang="es-ES" sz="3000" b="1" i="0" u="none" strike="noStrike" cap="none" dirty="0">
                <a:solidFill>
                  <a:srgbClr val="FFFF00"/>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print</a:t>
            </a:r>
            <a:r>
              <a:rPr lang="es-ES" sz="3000" b="1" i="0" u="none" strike="noStrike" cap="none" dirty="0">
                <a:solidFill>
                  <a:schemeClr val="bg1"/>
                </a:solidFill>
                <a:latin typeface="Courier New"/>
                <a:ea typeface="Courier New"/>
                <a:cs typeface="Courier New"/>
                <a:sym typeface="Courier New"/>
              </a:rPr>
              <a:t>(</a:t>
            </a:r>
            <a:r>
              <a:rPr lang="es-ES" sz="3000" b="1" i="0" u="none" strike="noStrike" cap="none" dirty="0">
                <a:solidFill>
                  <a:srgbClr val="00FF00"/>
                </a:solidFill>
                <a:latin typeface="Courier New"/>
                <a:ea typeface="Courier New"/>
                <a:cs typeface="Courier New"/>
                <a:sym typeface="Courier New"/>
              </a:rPr>
              <a:t>n</a:t>
            </a:r>
            <a:r>
              <a:rPr lang="es-ES" sz="30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00FF00"/>
                </a:solidFill>
                <a:latin typeface="Courier New"/>
                <a:ea typeface="Courier New"/>
                <a:cs typeface="Courier New"/>
                <a:sym typeface="Courier New"/>
              </a:rPr>
              <a:t>n</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00FFFF"/>
                </a:solidFill>
                <a:latin typeface="Courier New"/>
                <a:ea typeface="Courier New"/>
                <a:cs typeface="Courier New"/>
                <a:sym typeface="Courier New"/>
              </a:rPr>
              <a:t>=</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00FF00"/>
                </a:solidFill>
                <a:latin typeface="Courier New"/>
                <a:ea typeface="Courier New"/>
                <a:cs typeface="Courier New"/>
                <a:sym typeface="Courier New"/>
              </a:rPr>
              <a:t>n</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00FFFF"/>
                </a:solidFill>
                <a:latin typeface="Courier New"/>
                <a:ea typeface="Courier New"/>
                <a:cs typeface="Courier New"/>
                <a:sym typeface="Courier New"/>
              </a:rPr>
              <a:t>–</a:t>
            </a:r>
            <a:r>
              <a:rPr lang="es-ES" sz="3000" b="1" i="0" u="none" strike="noStrike" cap="none" dirty="0">
                <a:solidFill>
                  <a:srgbClr val="FFFF00"/>
                </a:solidFill>
                <a:latin typeface="Courier New"/>
                <a:ea typeface="Courier New"/>
                <a:cs typeface="Courier New"/>
                <a:sym typeface="Courier New"/>
              </a:rPr>
              <a:t> 1</a:t>
            </a:r>
          </a:p>
          <a:p>
            <a:pPr lvl="0">
              <a:buClr>
                <a:srgbClr val="FFFF00"/>
              </a:buClr>
              <a:buSzPct val="25000"/>
            </a:pPr>
            <a:r>
              <a:rPr lang="es-ES" sz="3000" b="1" i="0" u="none" strike="noStrike" cap="none" dirty="0" err="1">
                <a:solidFill>
                  <a:srgbClr val="FFFF00"/>
                </a:solidFill>
                <a:latin typeface="Courier New"/>
                <a:ea typeface="Courier New"/>
                <a:cs typeface="Courier New"/>
                <a:sym typeface="Courier New"/>
              </a:rPr>
              <a:t>print</a:t>
            </a:r>
            <a:r>
              <a:rPr lang="es-ES" sz="3000" b="1" i="0" u="none" strike="noStrike" cap="none" dirty="0">
                <a:solidFill>
                  <a:schemeClr val="bg1"/>
                </a:solidFill>
                <a:latin typeface="Courier New"/>
                <a:ea typeface="Courier New"/>
                <a:cs typeface="Courier New"/>
                <a:sym typeface="Courier New"/>
              </a:rPr>
              <a:t>(</a:t>
            </a:r>
            <a:r>
              <a:rPr lang="es-ES" sz="3000" b="1" dirty="0">
                <a:solidFill>
                  <a:srgbClr val="FF9900"/>
                </a:solidFill>
                <a:latin typeface="Courier New"/>
                <a:ea typeface="Courier New"/>
                <a:cs typeface="Courier New"/>
                <a:sym typeface="Courier New"/>
              </a:rPr>
              <a:t>'</a:t>
            </a:r>
            <a:r>
              <a:rPr lang="es-ES" sz="3000" b="1" dirty="0" err="1">
                <a:solidFill>
                  <a:srgbClr val="FF9900"/>
                </a:solidFill>
                <a:latin typeface="Courier New"/>
                <a:ea typeface="Courier New"/>
                <a:cs typeface="Courier New"/>
                <a:sym typeface="Courier New"/>
              </a:rPr>
              <a:t>Blastoff</a:t>
            </a:r>
            <a:r>
              <a:rPr lang="es-ES" sz="3000" b="1" i="0" u="none" strike="noStrike" cap="none" dirty="0">
                <a:solidFill>
                  <a:srgbClr val="FF9900"/>
                </a:solidFill>
                <a:latin typeface="Courier New"/>
                <a:ea typeface="Courier New"/>
                <a:cs typeface="Courier New"/>
                <a:sym typeface="Courier New"/>
              </a:rPr>
              <a:t>'</a:t>
            </a:r>
            <a:r>
              <a:rPr lang="es-ES" sz="30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FFFF00"/>
                </a:solidFill>
                <a:latin typeface="Courier New"/>
                <a:ea typeface="Courier New"/>
                <a:cs typeface="Courier New"/>
                <a:sym typeface="Courier New"/>
              </a:rPr>
              <a:t>print</a:t>
            </a:r>
            <a:r>
              <a:rPr lang="es-ES" sz="3000" b="1" i="0" u="none" strike="noStrike" cap="none" dirty="0">
                <a:solidFill>
                  <a:schemeClr val="bg1"/>
                </a:solidFill>
                <a:latin typeface="Courier New"/>
                <a:ea typeface="Courier New"/>
                <a:cs typeface="Courier New"/>
                <a:sym typeface="Courier New"/>
              </a:rPr>
              <a:t>(</a:t>
            </a:r>
            <a:r>
              <a:rPr lang="es-ES" sz="3000" b="1" i="0" u="none" strike="noStrike" cap="none" dirty="0">
                <a:solidFill>
                  <a:srgbClr val="00FF00"/>
                </a:solidFill>
                <a:latin typeface="Courier New"/>
                <a:ea typeface="Courier New"/>
                <a:cs typeface="Courier New"/>
                <a:sym typeface="Courier New"/>
              </a:rPr>
              <a:t>n</a:t>
            </a:r>
            <a:r>
              <a:rPr lang="es-ES" sz="3000" b="1" i="0" u="none" strike="noStrike" cap="none" dirty="0">
                <a:solidFill>
                  <a:schemeClr val="bg1"/>
                </a:solidFill>
                <a:latin typeface="Courier New"/>
                <a:ea typeface="Courier New"/>
                <a:cs typeface="Courier New"/>
                <a:sym typeface="Courier New"/>
              </a:rPr>
              <a:t>)</a:t>
            </a:r>
          </a:p>
        </p:txBody>
      </p:sp>
      <p:cxnSp>
        <p:nvCxnSpPr>
          <p:cNvPr id="214" name="Shape 214"/>
          <p:cNvCxnSpPr/>
          <p:nvPr/>
        </p:nvCxnSpPr>
        <p:spPr>
          <a:xfrm rot="10800000">
            <a:off x="2552692" y="2001842"/>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215" name="Shape 215"/>
          <p:cNvCxnSpPr/>
          <p:nvPr/>
        </p:nvCxnSpPr>
        <p:spPr>
          <a:xfrm flipH="1">
            <a:off x="11001376" y="3407469"/>
            <a:ext cx="1958974" cy="512762"/>
          </a:xfrm>
          <a:prstGeom prst="straightConnector1">
            <a:avLst/>
          </a:prstGeom>
          <a:noFill/>
          <a:ln w="50800" cap="rnd" cmpd="sng">
            <a:solidFill>
              <a:srgbClr val="FF7F00"/>
            </a:solidFill>
            <a:prstDash val="solid"/>
            <a:miter/>
            <a:headEnd type="stealth" w="med" len="med"/>
            <a:tailEnd type="none" w="med" len="med"/>
          </a:ln>
        </p:spPr>
      </p:cxnSp>
      <p:sp>
        <p:nvSpPr>
          <p:cNvPr id="216" name="Shape 216"/>
          <p:cNvSpPr/>
          <p:nvPr/>
        </p:nvSpPr>
        <p:spPr>
          <a:xfrm>
            <a:off x="1136643" y="2562230"/>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u="none" strike="noStrike" cap="none" dirty="0">
                <a:solidFill>
                  <a:srgbClr val="00FF00"/>
                </a:solidFill>
                <a:latin typeface="Arial" charset="0"/>
                <a:ea typeface="Arial" charset="0"/>
                <a:cs typeface="Arial" charset="0"/>
                <a:sym typeface="Cabin"/>
              </a:rPr>
              <a:t>n &gt; 0 ?</a:t>
            </a:r>
          </a:p>
        </p:txBody>
      </p:sp>
      <p:cxnSp>
        <p:nvCxnSpPr>
          <p:cNvPr id="217" name="Shape 217"/>
          <p:cNvCxnSpPr/>
          <p:nvPr/>
        </p:nvCxnSpPr>
        <p:spPr>
          <a:xfrm rot="10800000" flipH="1">
            <a:off x="2551104" y="3832230"/>
            <a:ext cx="20636" cy="2317749"/>
          </a:xfrm>
          <a:prstGeom prst="straightConnector1">
            <a:avLst/>
          </a:prstGeom>
          <a:noFill/>
          <a:ln w="76200" cap="rnd" cmpd="sng">
            <a:solidFill>
              <a:srgbClr val="00FFFF"/>
            </a:solidFill>
            <a:prstDash val="solid"/>
            <a:miter/>
            <a:headEnd type="none" w="med" len="med"/>
            <a:tailEnd type="stealth" w="med" len="med"/>
          </a:ln>
        </p:spPr>
      </p:cxnSp>
      <p:cxnSp>
        <p:nvCxnSpPr>
          <p:cNvPr id="218" name="Shape 218"/>
          <p:cNvCxnSpPr/>
          <p:nvPr/>
        </p:nvCxnSpPr>
        <p:spPr>
          <a:xfrm rot="10800000">
            <a:off x="3994142" y="319087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219" name="Shape 219"/>
          <p:cNvCxnSpPr/>
          <p:nvPr/>
        </p:nvCxnSpPr>
        <p:spPr>
          <a:xfrm rot="10800000" flipH="1">
            <a:off x="4738680" y="319088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20" name="Shape 220"/>
          <p:cNvCxnSpPr/>
          <p:nvPr/>
        </p:nvCxnSpPr>
        <p:spPr>
          <a:xfrm flipH="1">
            <a:off x="4738693" y="5889730"/>
            <a:ext cx="4799" cy="300000"/>
          </a:xfrm>
          <a:prstGeom prst="straightConnector1">
            <a:avLst/>
          </a:prstGeom>
          <a:noFill/>
          <a:ln w="76200" cap="rnd" cmpd="sng">
            <a:solidFill>
              <a:srgbClr val="00FFFF"/>
            </a:solidFill>
            <a:prstDash val="solid"/>
            <a:miter/>
            <a:headEnd type="none" w="med" len="med"/>
            <a:tailEnd type="none" w="med" len="med"/>
          </a:ln>
        </p:spPr>
      </p:cxnSp>
      <p:cxnSp>
        <p:nvCxnSpPr>
          <p:cNvPr id="221" name="Shape 221"/>
          <p:cNvCxnSpPr/>
          <p:nvPr/>
        </p:nvCxnSpPr>
        <p:spPr>
          <a:xfrm>
            <a:off x="2566979" y="6192842"/>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222" name="Shape 222"/>
          <p:cNvCxnSpPr/>
          <p:nvPr/>
        </p:nvCxnSpPr>
        <p:spPr>
          <a:xfrm flipH="1">
            <a:off x="781043" y="3206755"/>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223" name="Shape 223"/>
          <p:cNvCxnSpPr/>
          <p:nvPr/>
        </p:nvCxnSpPr>
        <p:spPr>
          <a:xfrm rot="10800000" flipH="1">
            <a:off x="2554279" y="659448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24" name="Shape 224"/>
          <p:cNvCxnSpPr/>
          <p:nvPr/>
        </p:nvCxnSpPr>
        <p:spPr>
          <a:xfrm rot="10800000">
            <a:off x="777780" y="3254342"/>
            <a:ext cx="36599" cy="3433800"/>
          </a:xfrm>
          <a:prstGeom prst="straightConnector1">
            <a:avLst/>
          </a:prstGeom>
          <a:noFill/>
          <a:ln w="76200" cap="rnd" cmpd="sng">
            <a:solidFill>
              <a:srgbClr val="00FFFF"/>
            </a:solidFill>
            <a:prstDash val="solid"/>
            <a:miter/>
            <a:headEnd type="stealth" w="med" len="med"/>
            <a:tailEnd type="none" w="med" len="med"/>
          </a:ln>
        </p:spPr>
      </p:cxnSp>
      <p:cxnSp>
        <p:nvCxnSpPr>
          <p:cNvPr id="225" name="Shape 225"/>
          <p:cNvCxnSpPr/>
          <p:nvPr/>
        </p:nvCxnSpPr>
        <p:spPr>
          <a:xfrm>
            <a:off x="798505" y="6611942"/>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226" name="Shape 226"/>
          <p:cNvCxnSpPr/>
          <p:nvPr/>
        </p:nvCxnSpPr>
        <p:spPr>
          <a:xfrm rot="10800000">
            <a:off x="11001376" y="4260056"/>
            <a:ext cx="2035175" cy="1101725"/>
          </a:xfrm>
          <a:prstGeom prst="straightConnector1">
            <a:avLst/>
          </a:prstGeom>
          <a:noFill/>
          <a:ln w="50800" cap="rnd" cmpd="sng">
            <a:solidFill>
              <a:srgbClr val="FF7F00"/>
            </a:solidFill>
            <a:prstDash val="solid"/>
            <a:miter/>
            <a:headEnd type="stealth" w="med" len="med"/>
            <a:tailEnd type="none" w="med" len="med"/>
          </a:ln>
        </p:spPr>
      </p:cxnSp>
      <p:sp>
        <p:nvSpPr>
          <p:cNvPr id="227" name="Shape 227"/>
          <p:cNvSpPr txBox="1"/>
          <p:nvPr/>
        </p:nvSpPr>
        <p:spPr>
          <a:xfrm>
            <a:off x="5031393" y="6623694"/>
            <a:ext cx="10618799"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a:solidFill>
                  <a:schemeClr val="lt1"/>
                </a:solidFill>
                <a:latin typeface="Arial" charset="0"/>
                <a:ea typeface="Arial" charset="0"/>
                <a:cs typeface="Arial" charset="0"/>
                <a:sym typeface="Cabin"/>
              </a:rPr>
              <a:t>Los bucles (pasos repetidos) tienen </a:t>
            </a:r>
            <a:r>
              <a:rPr lang="es-AR" sz="3200" u="none" strike="noStrike" cap="none" dirty="0">
                <a:solidFill>
                  <a:srgbClr val="00FF00"/>
                </a:solidFill>
                <a:latin typeface="Arial" charset="0"/>
                <a:ea typeface="Arial" charset="0"/>
                <a:cs typeface="Arial" charset="0"/>
                <a:sym typeface="Cabin"/>
              </a:rPr>
              <a:t>variables de iteración</a:t>
            </a:r>
            <a:r>
              <a:rPr lang="es-AR" sz="3200" u="none" strike="noStrike" cap="none" dirty="0">
                <a:solidFill>
                  <a:srgbClr val="FF0000"/>
                </a:solidFill>
                <a:latin typeface="Arial" charset="0"/>
                <a:ea typeface="Arial" charset="0"/>
                <a:cs typeface="Arial" charset="0"/>
                <a:sym typeface="Cabin"/>
              </a:rPr>
              <a:t> </a:t>
            </a:r>
            <a:r>
              <a:rPr lang="es-AR" sz="3200" u="none" strike="noStrike" cap="none" dirty="0">
                <a:solidFill>
                  <a:schemeClr val="lt1"/>
                </a:solidFill>
                <a:latin typeface="Arial" charset="0"/>
                <a:ea typeface="Arial" charset="0"/>
                <a:cs typeface="Arial" charset="0"/>
                <a:sym typeface="Cabin"/>
              </a:rPr>
              <a:t>que cambian cada vez a través del bucle.  A menudo, estas </a:t>
            </a:r>
            <a:r>
              <a:rPr lang="es-AR" sz="3200" u="none" strike="noStrike" cap="none" dirty="0">
                <a:solidFill>
                  <a:srgbClr val="00FF00"/>
                </a:solidFill>
                <a:latin typeface="Arial" charset="0"/>
                <a:ea typeface="Arial" charset="0"/>
                <a:cs typeface="Arial" charset="0"/>
                <a:sym typeface="Cabin"/>
              </a:rPr>
              <a:t>variables de iteración </a:t>
            </a:r>
            <a:r>
              <a:rPr lang="es-AR" sz="3200" u="none" strike="noStrike" cap="none" dirty="0">
                <a:solidFill>
                  <a:schemeClr val="lt1"/>
                </a:solidFill>
                <a:latin typeface="Arial" charset="0"/>
                <a:ea typeface="Arial" charset="0"/>
                <a:cs typeface="Arial" charset="0"/>
                <a:sym typeface="Cabin"/>
              </a:rPr>
              <a:t>atraviesan una secuencia de números.</a:t>
            </a:r>
          </a:p>
        </p:txBody>
      </p:sp>
      <p:sp>
        <p:nvSpPr>
          <p:cNvPr id="228" name="Shape 228"/>
          <p:cNvSpPr txBox="1"/>
          <p:nvPr/>
        </p:nvSpPr>
        <p:spPr>
          <a:xfrm>
            <a:off x="257168" y="2447930"/>
            <a:ext cx="7239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No</a:t>
            </a:r>
          </a:p>
        </p:txBody>
      </p:sp>
      <p:sp>
        <p:nvSpPr>
          <p:cNvPr id="229" name="Shape 229"/>
          <p:cNvSpPr txBox="1"/>
          <p:nvPr/>
        </p:nvSpPr>
        <p:spPr>
          <a:xfrm>
            <a:off x="1111243" y="721043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s-ES" sz="3000" u="none" strike="noStrike" cap="none" dirty="0" err="1">
                <a:solidFill>
                  <a:schemeClr val="lt1"/>
                </a:solidFill>
                <a:latin typeface="Arial" charset="0"/>
                <a:ea typeface="Arial" charset="0"/>
                <a:cs typeface="Arial" charset="0"/>
                <a:sym typeface="Cabin"/>
              </a:rPr>
              <a:t>print</a:t>
            </a:r>
            <a:r>
              <a:rPr lang="es-ES" sz="3000" dirty="0">
                <a:solidFill>
                  <a:schemeClr val="lt1"/>
                </a:solidFill>
                <a:latin typeface="Arial" charset="0"/>
                <a:ea typeface="Arial" charset="0"/>
                <a:cs typeface="Arial" charset="0"/>
                <a:sym typeface="Cabin"/>
              </a:rPr>
              <a:t>('</a:t>
            </a:r>
            <a:r>
              <a:rPr lang="es-ES" sz="3000" dirty="0" err="1">
                <a:solidFill>
                  <a:schemeClr val="lt1"/>
                </a:solidFill>
                <a:latin typeface="Arial" charset="0"/>
                <a:ea typeface="Arial" charset="0"/>
                <a:cs typeface="Arial" charset="0"/>
                <a:sym typeface="Cabin"/>
              </a:rPr>
              <a:t>Blastoff</a:t>
            </a:r>
            <a:r>
              <a:rPr lang="es-ES" sz="3000" u="none" strike="noStrike" cap="none" dirty="0">
                <a:solidFill>
                  <a:schemeClr val="lt1"/>
                </a:solidFill>
                <a:latin typeface="Arial" charset="0"/>
                <a:ea typeface="Arial" charset="0"/>
                <a:cs typeface="Arial" charset="0"/>
                <a:sym typeface="Cabin"/>
              </a:rPr>
              <a:t>')</a:t>
            </a:r>
          </a:p>
        </p:txBody>
      </p:sp>
      <p:sp>
        <p:nvSpPr>
          <p:cNvPr id="230" name="Shape 230"/>
          <p:cNvSpPr txBox="1"/>
          <p:nvPr/>
        </p:nvSpPr>
        <p:spPr>
          <a:xfrm>
            <a:off x="4373554" y="2447930"/>
            <a:ext cx="917271"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a:solidFill>
                  <a:schemeClr val="lt1"/>
                </a:solidFill>
                <a:latin typeface="Arial" charset="0"/>
                <a:ea typeface="Arial" charset="0"/>
                <a:cs typeface="Arial" charset="0"/>
                <a:sym typeface="Cabin"/>
              </a:rPr>
              <a:t>Sí</a:t>
            </a:r>
          </a:p>
        </p:txBody>
      </p:sp>
      <p:sp>
        <p:nvSpPr>
          <p:cNvPr id="231" name="Shape 231"/>
          <p:cNvSpPr txBox="1"/>
          <p:nvPr/>
        </p:nvSpPr>
        <p:spPr>
          <a:xfrm>
            <a:off x="1111243" y="126683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n = 5</a:t>
            </a:r>
          </a:p>
        </p:txBody>
      </p:sp>
      <p:sp>
        <p:nvSpPr>
          <p:cNvPr id="232" name="Shape 232"/>
          <p:cNvSpPr txBox="1"/>
          <p:nvPr/>
        </p:nvSpPr>
        <p:spPr>
          <a:xfrm>
            <a:off x="3295643" y="384493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a:solidFill>
                  <a:srgbClr val="00FF00"/>
                </a:solidFill>
                <a:latin typeface="Arial" charset="0"/>
                <a:ea typeface="Arial" charset="0"/>
                <a:cs typeface="Arial" charset="0"/>
                <a:sym typeface="Cabin"/>
              </a:rPr>
              <a:t>n</a:t>
            </a:r>
            <a:r>
              <a:rPr lang="en-US" sz="3500" u="none" strike="noStrike" cap="none" dirty="0">
                <a:solidFill>
                  <a:schemeClr val="bg1"/>
                </a:solidFill>
                <a:latin typeface="Arial" charset="0"/>
                <a:ea typeface="Arial" charset="0"/>
                <a:cs typeface="Arial" charset="0"/>
                <a:sym typeface="Cabin"/>
              </a:rPr>
              <a:t>)</a:t>
            </a:r>
          </a:p>
        </p:txBody>
      </p:sp>
      <p:sp>
        <p:nvSpPr>
          <p:cNvPr id="233" name="Shape 233"/>
          <p:cNvSpPr txBox="1"/>
          <p:nvPr/>
        </p:nvSpPr>
        <p:spPr>
          <a:xfrm>
            <a:off x="13201650" y="1875476"/>
            <a:ext cx="3054349"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3600" u="none" strike="noStrike" cap="none" dirty="0">
                <a:solidFill>
                  <a:schemeClr val="lt1"/>
                </a:solidFill>
                <a:latin typeface="Arial" charset="0"/>
                <a:ea typeface="Arial" charset="0"/>
                <a:cs typeface="Arial" charset="0"/>
                <a:sym typeface="Cabin"/>
              </a:rPr>
              <a:t>Resultado:</a:t>
            </a:r>
          </a:p>
          <a:p>
            <a:pPr marL="0" marR="0" lvl="0" indent="0" algn="ctr" rtl="0">
              <a:lnSpc>
                <a:spcPct val="100000"/>
              </a:lnSpc>
              <a:spcBef>
                <a:spcPts val="0"/>
              </a:spcBef>
              <a:spcAft>
                <a:spcPts val="0"/>
              </a:spcAft>
              <a:buNone/>
            </a:pPr>
            <a:endParaRPr lang="es-ES" sz="36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s-ES" sz="3600" u="none" strike="noStrike" cap="none" dirty="0">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s-ES" sz="3600" u="none" strike="noStrike" cap="none" dirty="0">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s-ES" sz="3600" u="none" strike="noStrike" cap="none" dirty="0">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s-ES" sz="3600" u="none" strike="noStrike" cap="none" dirty="0">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s-ES" sz="3600" u="none" strike="noStrike" cap="none" dirty="0">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s-ES" sz="3600" u="none" strike="noStrike" cap="none" dirty="0">
                <a:solidFill>
                  <a:srgbClr val="FFFF00"/>
                </a:solidFill>
                <a:latin typeface="Arial" charset="0"/>
                <a:ea typeface="Arial" charset="0"/>
                <a:cs typeface="Arial" charset="0"/>
                <a:sym typeface="Cabin"/>
              </a:rPr>
              <a:t>¡</a:t>
            </a:r>
            <a:r>
              <a:rPr lang="es-ES" sz="3600" u="none" strike="noStrike" cap="none" dirty="0" err="1">
                <a:solidFill>
                  <a:srgbClr val="FFFF00"/>
                </a:solidFill>
                <a:latin typeface="Arial" charset="0"/>
                <a:ea typeface="Arial" charset="0"/>
                <a:cs typeface="Arial" charset="0"/>
                <a:sym typeface="Cabin"/>
              </a:rPr>
              <a:t>Blastoff</a:t>
            </a:r>
            <a:r>
              <a:rPr lang="es-ES" sz="3600" u="none" strike="noStrike" cap="none" dirty="0">
                <a:solidFill>
                  <a:srgbClr val="FFF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00FF"/>
              </a:buClr>
              <a:buSzPct val="25000"/>
              <a:buFont typeface="Cabin"/>
              <a:buNone/>
            </a:pPr>
            <a:r>
              <a:rPr lang="es-ES" sz="3600" u="none" strike="noStrike" cap="none" dirty="0">
                <a:solidFill>
                  <a:srgbClr val="FFFF00"/>
                </a:solidFill>
                <a:latin typeface="Arial" charset="0"/>
                <a:ea typeface="Arial" charset="0"/>
                <a:cs typeface="Arial" charset="0"/>
                <a:sym typeface="Cabin"/>
              </a:rPr>
              <a:t>0</a:t>
            </a:r>
          </a:p>
        </p:txBody>
      </p:sp>
      <p:sp>
        <p:nvSpPr>
          <p:cNvPr id="234" name="Shape 234"/>
          <p:cNvSpPr txBox="1"/>
          <p:nvPr/>
        </p:nvSpPr>
        <p:spPr>
          <a:xfrm>
            <a:off x="3282943" y="506413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dirty="0">
                <a:solidFill>
                  <a:schemeClr val="lt1"/>
                </a:solidFill>
                <a:latin typeface="Arial" charset="0"/>
                <a:ea typeface="Arial" charset="0"/>
                <a:cs typeface="Arial" charset="0"/>
                <a:sym typeface="Cabin"/>
              </a:rPr>
              <a:t> </a:t>
            </a:r>
            <a:r>
              <a:rPr lang="en-US" sz="3500" u="none" strike="noStrike" cap="none" dirty="0">
                <a:solidFill>
                  <a:schemeClr val="lt1"/>
                </a:solidFill>
                <a:latin typeface="Arial" charset="0"/>
                <a:ea typeface="Arial" charset="0"/>
                <a:cs typeface="Arial" charset="0"/>
                <a:sym typeface="Cabin"/>
              </a:rPr>
              <a:t>n = n -1</a:t>
            </a:r>
          </a:p>
        </p:txBody>
      </p:sp>
      <p:cxnSp>
        <p:nvCxnSpPr>
          <p:cNvPr id="235" name="Shape 235"/>
          <p:cNvCxnSpPr/>
          <p:nvPr/>
        </p:nvCxnSpPr>
        <p:spPr>
          <a:xfrm flipH="1">
            <a:off x="4733893" y="4679130"/>
            <a:ext cx="4799" cy="300000"/>
          </a:xfrm>
          <a:prstGeom prst="straightConnector1">
            <a:avLst/>
          </a:prstGeom>
          <a:noFill/>
          <a:ln w="76200" cap="rnd" cmpd="sng">
            <a:solidFill>
              <a:srgbClr val="00FFFF"/>
            </a:solidFill>
            <a:prstDash val="solid"/>
            <a:miter/>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Shape 51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ES" sz="7600" u="none" strike="noStrike" cap="none" dirty="0">
                <a:solidFill>
                  <a:srgbClr val="FFFF00"/>
                </a:solidFill>
                <a:latin typeface="Arial" charset="0"/>
                <a:ea typeface="Arial" charset="0"/>
                <a:cs typeface="Arial" charset="0"/>
                <a:sym typeface="Cabin"/>
              </a:rPr>
              <a:t>Bucles Definidos</a:t>
            </a:r>
          </a:p>
        </p:txBody>
      </p:sp>
      <p:sp>
        <p:nvSpPr>
          <p:cNvPr id="5" name="4 Rectángulo"/>
          <p:cNvSpPr/>
          <p:nvPr/>
        </p:nvSpPr>
        <p:spPr>
          <a:xfrm>
            <a:off x="1040524" y="2152804"/>
            <a:ext cx="14898414" cy="6492240"/>
          </a:xfrm>
          <a:prstGeom prst="rect">
            <a:avLst/>
          </a:prstGeom>
        </p:spPr>
        <p:txBody>
          <a:bodyPr wrap="square">
            <a:spAutoFit/>
          </a:bodyPr>
          <a:lstStyle/>
          <a:p>
            <a:pPr marL="749300" lvl="0" indent="-371094">
              <a:buClr>
                <a:schemeClr val="lt1"/>
              </a:buClr>
              <a:buSzPct val="100000"/>
              <a:buFont typeface="Cabin"/>
              <a:buChar char="•"/>
            </a:pPr>
            <a:r>
              <a:rPr lang="es-ES" sz="3600" dirty="0">
                <a:solidFill>
                  <a:schemeClr val="lt1"/>
                </a:solidFill>
                <a:latin typeface="Arial" charset="0"/>
                <a:ea typeface="Arial" charset="0"/>
                <a:cs typeface="Arial" charset="0"/>
                <a:sym typeface="Cabin"/>
              </a:rPr>
              <a:t>Con bastante frecuencia tenemos una </a:t>
            </a:r>
            <a:r>
              <a:rPr lang="es-ES" sz="3600" dirty="0">
                <a:solidFill>
                  <a:srgbClr val="FF7F00"/>
                </a:solidFill>
                <a:latin typeface="Arial" charset="0"/>
                <a:ea typeface="Arial" charset="0"/>
                <a:cs typeface="Arial" charset="0"/>
                <a:sym typeface="Cabin"/>
              </a:rPr>
              <a:t>lista</a:t>
            </a:r>
            <a:r>
              <a:rPr lang="es-ES" sz="3600" dirty="0">
                <a:solidFill>
                  <a:schemeClr val="lt1"/>
                </a:solidFill>
                <a:latin typeface="Arial" charset="0"/>
                <a:ea typeface="Arial" charset="0"/>
                <a:cs typeface="Arial" charset="0"/>
                <a:sym typeface="Cabin"/>
              </a:rPr>
              <a:t> de los ítems de las </a:t>
            </a:r>
            <a:r>
              <a:rPr lang="es-ES" sz="3600" dirty="0">
                <a:solidFill>
                  <a:srgbClr val="FF7F00"/>
                </a:solidFill>
                <a:latin typeface="Arial" charset="0"/>
                <a:ea typeface="Arial" charset="0"/>
                <a:cs typeface="Arial" charset="0"/>
                <a:sym typeface="Cabin"/>
              </a:rPr>
              <a:t>líneas en un archivo</a:t>
            </a:r>
            <a:r>
              <a:rPr lang="es-ES" sz="3600" dirty="0">
                <a:solidFill>
                  <a:schemeClr val="lt1"/>
                </a:solidFill>
                <a:latin typeface="Arial" charset="0"/>
                <a:ea typeface="Arial" charset="0"/>
                <a:cs typeface="Arial" charset="0"/>
                <a:sym typeface="Cabin"/>
              </a:rPr>
              <a:t>, es decir un </a:t>
            </a:r>
            <a:r>
              <a:rPr lang="es-ES" sz="3600" dirty="0">
                <a:solidFill>
                  <a:srgbClr val="FFFF00"/>
                </a:solidFill>
                <a:latin typeface="Arial" charset="0"/>
                <a:ea typeface="Arial" charset="0"/>
                <a:cs typeface="Arial" charset="0"/>
                <a:sym typeface="Cabin"/>
              </a:rPr>
              <a:t>conjunto finito</a:t>
            </a:r>
            <a:r>
              <a:rPr lang="es-ES" sz="3600" dirty="0">
                <a:solidFill>
                  <a:schemeClr val="lt1"/>
                </a:solidFill>
                <a:latin typeface="Arial" charset="0"/>
                <a:ea typeface="Arial" charset="0"/>
                <a:cs typeface="Arial" charset="0"/>
                <a:sym typeface="Cabin"/>
              </a:rPr>
              <a:t> de cosas</a:t>
            </a:r>
          </a:p>
          <a:p>
            <a:pPr marL="749300" lvl="0" indent="-371094">
              <a:spcBef>
                <a:spcPts val="3500"/>
              </a:spcBef>
              <a:buClr>
                <a:schemeClr val="lt1"/>
              </a:buClr>
              <a:buSzPct val="100000"/>
              <a:buFont typeface="Cabin"/>
              <a:buChar char="•"/>
            </a:pPr>
            <a:r>
              <a:rPr lang="es-ES" sz="3600" dirty="0">
                <a:solidFill>
                  <a:schemeClr val="lt1"/>
                </a:solidFill>
                <a:latin typeface="Arial" charset="0"/>
                <a:ea typeface="Arial" charset="0"/>
                <a:cs typeface="Arial" charset="0"/>
                <a:sym typeface="Cabin"/>
              </a:rPr>
              <a:t>Podemos escribir un bucle para ejecutar el bucle una vez para cada uno de los ítems de un conjunto utilizando la secuencia </a:t>
            </a:r>
            <a:r>
              <a:rPr lang="es-ES" sz="3600" dirty="0">
                <a:solidFill>
                  <a:srgbClr val="FFFF00"/>
                </a:solidFill>
                <a:latin typeface="Arial" charset="0"/>
                <a:ea typeface="Arial" charset="0"/>
                <a:cs typeface="Arial" charset="0"/>
                <a:sym typeface="Cabin"/>
              </a:rPr>
              <a:t>for</a:t>
            </a:r>
            <a:r>
              <a:rPr lang="es-ES" sz="3600" dirty="0">
                <a:solidFill>
                  <a:schemeClr val="lt1"/>
                </a:solidFill>
                <a:latin typeface="Arial" charset="0"/>
                <a:ea typeface="Arial" charset="0"/>
                <a:cs typeface="Arial" charset="0"/>
                <a:sym typeface="Cabin"/>
              </a:rPr>
              <a:t> de Python </a:t>
            </a:r>
          </a:p>
          <a:p>
            <a:pPr marL="749300" lvl="0" indent="-371094">
              <a:spcBef>
                <a:spcPts val="3500"/>
              </a:spcBef>
              <a:buClr>
                <a:schemeClr val="lt1"/>
              </a:buClr>
              <a:buSzPct val="100000"/>
              <a:buFont typeface="Cabin"/>
              <a:buChar char="•"/>
            </a:pPr>
            <a:r>
              <a:rPr lang="es-ES" sz="3600" dirty="0">
                <a:solidFill>
                  <a:schemeClr val="lt1"/>
                </a:solidFill>
                <a:latin typeface="Arial" charset="0"/>
                <a:ea typeface="Arial" charset="0"/>
                <a:cs typeface="Arial" charset="0"/>
                <a:sym typeface="Cabin"/>
              </a:rPr>
              <a:t>Estos bucles se denominan </a:t>
            </a:r>
            <a:r>
              <a:rPr lang="es-ES" sz="3600" dirty="0">
                <a:solidFill>
                  <a:srgbClr val="00FF00"/>
                </a:solidFill>
                <a:latin typeface="Arial" charset="0"/>
                <a:ea typeface="Arial" charset="0"/>
                <a:cs typeface="Arial" charset="0"/>
                <a:sym typeface="Cabin"/>
              </a:rPr>
              <a:t>“bucles definidos”</a:t>
            </a:r>
            <a:r>
              <a:rPr lang="es-ES" sz="3600" dirty="0">
                <a:solidFill>
                  <a:schemeClr val="lt1"/>
                </a:solidFill>
                <a:latin typeface="Arial" charset="0"/>
                <a:ea typeface="Arial" charset="0"/>
                <a:cs typeface="Arial" charset="0"/>
                <a:sym typeface="Cabin"/>
              </a:rPr>
              <a:t> porque se ejecutan una cantidad exacta de veces</a:t>
            </a:r>
          </a:p>
          <a:p>
            <a:pPr marL="749300" lvl="0" indent="-371094">
              <a:spcBef>
                <a:spcPts val="3500"/>
              </a:spcBef>
              <a:buClr>
                <a:schemeClr val="lt1"/>
              </a:buClr>
              <a:buSzPct val="100000"/>
              <a:buFont typeface="Cabin"/>
              <a:buChar char="•"/>
            </a:pPr>
            <a:r>
              <a:rPr lang="es-ES" sz="3600" dirty="0">
                <a:solidFill>
                  <a:schemeClr val="lt1"/>
                </a:solidFill>
                <a:latin typeface="Arial" charset="0"/>
                <a:ea typeface="Arial" charset="0"/>
                <a:cs typeface="Arial" charset="0"/>
                <a:sym typeface="Cabin"/>
              </a:rPr>
              <a:t>Decimos que los </a:t>
            </a:r>
            <a:r>
              <a:rPr lang="es-ES" sz="3600" dirty="0">
                <a:solidFill>
                  <a:srgbClr val="00FF00"/>
                </a:solidFill>
                <a:latin typeface="Arial" charset="0"/>
                <a:ea typeface="Arial" charset="0"/>
                <a:cs typeface="Arial" charset="0"/>
                <a:sym typeface="Cabin"/>
              </a:rPr>
              <a:t>“bucles definidos iteran a través de los miembros de un conjunto”</a:t>
            </a:r>
            <a:endParaRPr lang="en-US" sz="3600" dirty="0"/>
          </a:p>
        </p:txBody>
      </p:sp>
    </p:spTree>
    <p:extLst>
      <p:ext uri="{BB962C8B-B14F-4D97-AF65-F5344CB8AC3E}">
        <p14:creationId xmlns:p14="http://schemas.microsoft.com/office/powerpoint/2010/main" val="1138997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Shape 517"/>
          <p:cNvSpPr txBox="1">
            <a:spLocks noGrp="1"/>
          </p:cNvSpPr>
          <p:nvPr>
            <p:ph type="title"/>
          </p:nvPr>
        </p:nvSpPr>
        <p:spPr>
          <a:xfrm>
            <a:off x="1155700" y="1536700"/>
            <a:ext cx="13931900" cy="503555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ES" sz="7600" u="none" strike="noStrike" cap="none" dirty="0">
                <a:solidFill>
                  <a:srgbClr val="FFFF00"/>
                </a:solidFill>
                <a:latin typeface="Arial" charset="0"/>
                <a:ea typeface="Arial" charset="0"/>
                <a:cs typeface="Arial" charset="0"/>
                <a:sym typeface="Cabin"/>
              </a:rPr>
              <a:t>Lenguajes de Bucle:</a:t>
            </a:r>
            <a:br>
              <a:rPr lang="es-ES" sz="7600" u="none" strike="noStrike" cap="none" dirty="0">
                <a:solidFill>
                  <a:srgbClr val="FFFF00"/>
                </a:solidFill>
                <a:latin typeface="Arial" charset="0"/>
                <a:ea typeface="Arial" charset="0"/>
                <a:cs typeface="Arial" charset="0"/>
                <a:sym typeface="Cabin"/>
              </a:rPr>
            </a:br>
            <a:r>
              <a:rPr lang="es-ES" sz="7600" u="none" strike="noStrike" cap="none" dirty="0">
                <a:solidFill>
                  <a:srgbClr val="FFFF00"/>
                </a:solidFill>
                <a:latin typeface="Arial" charset="0"/>
                <a:ea typeface="Arial" charset="0"/>
                <a:cs typeface="Arial" charset="0"/>
                <a:sym typeface="Cabin"/>
              </a:rPr>
              <a:t>Lo </a:t>
            </a:r>
            <a:r>
              <a:rPr lang="es-ES" sz="7600" dirty="0">
                <a:solidFill>
                  <a:srgbClr val="FFFF00"/>
                </a:solidFill>
                <a:latin typeface="Arial" charset="0"/>
                <a:ea typeface="Arial" charset="0"/>
                <a:cs typeface="Arial" charset="0"/>
                <a:sym typeface="Cabin"/>
              </a:rPr>
              <a:t>Que </a:t>
            </a:r>
            <a:r>
              <a:rPr lang="es-ES" sz="7600" u="none" strike="noStrike" cap="none" dirty="0">
                <a:solidFill>
                  <a:srgbClr val="FFFF00"/>
                </a:solidFill>
                <a:latin typeface="Arial" charset="0"/>
                <a:ea typeface="Arial" charset="0"/>
                <a:cs typeface="Arial" charset="0"/>
                <a:sym typeface="Cabin"/>
              </a:rPr>
              <a:t>Hacemos en los Bucles</a:t>
            </a:r>
          </a:p>
          <a:p>
            <a:pPr marL="0" marR="0" lvl="0" indent="0" algn="ctr" rtl="0">
              <a:lnSpc>
                <a:spcPct val="100000"/>
              </a:lnSpc>
              <a:spcBef>
                <a:spcPts val="0"/>
              </a:spcBef>
              <a:spcAft>
                <a:spcPts val="0"/>
              </a:spcAft>
              <a:buClr>
                <a:srgbClr val="00FF00"/>
              </a:buClr>
              <a:buSzPct val="25000"/>
              <a:buFont typeface="Cabin"/>
              <a:buNone/>
            </a:pPr>
            <a:r>
              <a:rPr lang="es-ES" sz="4800" b="0" u="none" strike="noStrike" cap="none" dirty="0">
                <a:solidFill>
                  <a:schemeClr val="lt1"/>
                </a:solidFill>
                <a:latin typeface="Arial" charset="0"/>
                <a:ea typeface="Arial" charset="0"/>
                <a:cs typeface="Arial" charset="0"/>
                <a:sym typeface="Cabin"/>
              </a:rPr>
              <a:t>Nota: Aunque estos ejemplos sean simples, los patrones se aplican a todos los tipos de bucles</a:t>
            </a:r>
          </a:p>
        </p:txBody>
      </p:sp>
    </p:spTree>
    <p:extLst>
      <p:ext uri="{BB962C8B-B14F-4D97-AF65-F5344CB8AC3E}">
        <p14:creationId xmlns:p14="http://schemas.microsoft.com/office/powerpoint/2010/main" val="984313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ES" sz="7600" u="none" strike="noStrike" cap="none" dirty="0">
                <a:solidFill>
                  <a:srgbClr val="FFFF00"/>
                </a:solidFill>
                <a:latin typeface="Arial" charset="0"/>
                <a:ea typeface="Arial" charset="0"/>
                <a:cs typeface="Arial" charset="0"/>
                <a:sym typeface="Cabin"/>
              </a:rPr>
              <a:t>Creando Bucles </a:t>
            </a:r>
            <a:r>
              <a:rPr lang="es-ES" sz="7600" b="0" i="0" u="none" strike="noStrike" cap="none" dirty="0">
                <a:solidFill>
                  <a:srgbClr val="FFFF00"/>
                </a:solidFill>
                <a:latin typeface="Arial"/>
                <a:ea typeface="Arial"/>
                <a:cs typeface="Arial"/>
                <a:sym typeface="Arial"/>
              </a:rPr>
              <a:t>“</a:t>
            </a:r>
            <a:r>
              <a:rPr lang="es-ES" sz="7600" u="none" strike="noStrike" cap="none" dirty="0">
                <a:solidFill>
                  <a:srgbClr val="FFFF00"/>
                </a:solidFill>
                <a:latin typeface="Arial" charset="0"/>
                <a:ea typeface="Arial" charset="0"/>
                <a:cs typeface="Arial" charset="0"/>
                <a:sym typeface="Cabin"/>
              </a:rPr>
              <a:t>inteligentes</a:t>
            </a:r>
            <a:r>
              <a:rPr lang="es-ES" sz="7600" b="0" i="0" u="none" strike="noStrike" cap="none" dirty="0">
                <a:solidFill>
                  <a:srgbClr val="FFFF00"/>
                </a:solidFill>
                <a:latin typeface="Arial"/>
                <a:ea typeface="Arial"/>
                <a:cs typeface="Arial"/>
                <a:sym typeface="Arial"/>
              </a:rPr>
              <a:t>”</a:t>
            </a:r>
            <a:endParaRPr lang="es-ES" sz="7600" u="none" strike="noStrike" cap="none" dirty="0">
              <a:solidFill>
                <a:srgbClr val="FFFF00"/>
              </a:solidFill>
              <a:latin typeface="Arial" charset="0"/>
              <a:ea typeface="Arial" charset="0"/>
              <a:cs typeface="Arial" charset="0"/>
              <a:sym typeface="Cabin"/>
            </a:endParaRPr>
          </a:p>
        </p:txBody>
      </p:sp>
      <p:sp>
        <p:nvSpPr>
          <p:cNvPr id="523" name="Shape 523"/>
          <p:cNvSpPr txBox="1">
            <a:spLocks noGrp="1"/>
          </p:cNvSpPr>
          <p:nvPr>
            <p:ph idx="1"/>
          </p:nvPr>
        </p:nvSpPr>
        <p:spPr>
          <a:xfrm>
            <a:off x="829078" y="1511201"/>
            <a:ext cx="7368822" cy="57023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r>
              <a:rPr lang="es-ES" sz="3600" b="0" u="none" strike="noStrike" cap="none" dirty="0">
                <a:solidFill>
                  <a:schemeClr val="lt1"/>
                </a:solidFill>
                <a:latin typeface="Arial" charset="0"/>
                <a:ea typeface="Arial" charset="0"/>
                <a:cs typeface="Arial" charset="0"/>
                <a:sym typeface="Cabin"/>
              </a:rPr>
              <a:t>El truco consiste en </a:t>
            </a:r>
            <a:r>
              <a:rPr lang="es-ES" sz="3600" b="0" i="0" u="none" strike="noStrike" cap="none" dirty="0">
                <a:solidFill>
                  <a:schemeClr val="lt1"/>
                </a:solidFill>
                <a:latin typeface="Arial"/>
                <a:ea typeface="Arial"/>
                <a:cs typeface="Arial"/>
                <a:sym typeface="Arial"/>
              </a:rPr>
              <a:t>“</a:t>
            </a:r>
            <a:r>
              <a:rPr lang="es-ES" sz="3600" b="0" u="none" strike="noStrike" cap="none" dirty="0">
                <a:solidFill>
                  <a:schemeClr val="lt1"/>
                </a:solidFill>
                <a:latin typeface="Arial" charset="0"/>
                <a:ea typeface="Arial" charset="0"/>
                <a:cs typeface="Arial" charset="0"/>
                <a:sym typeface="Cabin"/>
              </a:rPr>
              <a:t>conocer</a:t>
            </a:r>
            <a:r>
              <a:rPr lang="es-ES" sz="3600" b="0" i="0" u="none" strike="noStrike" cap="none" dirty="0">
                <a:solidFill>
                  <a:schemeClr val="lt1"/>
                </a:solidFill>
                <a:latin typeface="Arial"/>
                <a:ea typeface="Arial"/>
                <a:cs typeface="Arial"/>
                <a:sym typeface="Arial"/>
              </a:rPr>
              <a:t>”</a:t>
            </a:r>
            <a:r>
              <a:rPr lang="es-ES" sz="3600" b="0" u="none" strike="noStrike" cap="none" dirty="0">
                <a:solidFill>
                  <a:schemeClr val="lt1"/>
                </a:solidFill>
                <a:latin typeface="Arial" charset="0"/>
                <a:ea typeface="Arial" charset="0"/>
                <a:cs typeface="Arial" charset="0"/>
                <a:sym typeface="Cabin"/>
              </a:rPr>
              <a:t> algo acerca del bucle entero cuando está estancado escribiendo código que solo ve una entrada por vez</a:t>
            </a:r>
          </a:p>
        </p:txBody>
      </p:sp>
      <p:sp>
        <p:nvSpPr>
          <p:cNvPr id="524" name="Shape 524"/>
          <p:cNvSpPr txBox="1"/>
          <p:nvPr/>
        </p:nvSpPr>
        <p:spPr>
          <a:xfrm>
            <a:off x="9245600" y="2446020"/>
            <a:ext cx="5080000" cy="1363980"/>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300" u="none" strike="noStrike" cap="none" dirty="0">
                <a:solidFill>
                  <a:schemeClr val="lt1"/>
                </a:solidFill>
                <a:latin typeface="Arial" charset="0"/>
                <a:ea typeface="Arial" charset="0"/>
                <a:cs typeface="Arial" charset="0"/>
                <a:sym typeface="Cabin"/>
              </a:rPr>
              <a:t>Configure algunas variables con los valores iniciales</a:t>
            </a:r>
          </a:p>
        </p:txBody>
      </p:sp>
      <p:sp>
        <p:nvSpPr>
          <p:cNvPr id="525" name="Shape 525"/>
          <p:cNvSpPr txBox="1"/>
          <p:nvPr/>
        </p:nvSpPr>
        <p:spPr>
          <a:xfrm>
            <a:off x="9867900" y="4584700"/>
            <a:ext cx="4406900" cy="2286000"/>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300" u="none" strike="noStrike" cap="none" dirty="0">
                <a:solidFill>
                  <a:schemeClr val="lt1"/>
                </a:solidFill>
                <a:latin typeface="Arial" charset="0"/>
                <a:ea typeface="Arial" charset="0"/>
                <a:cs typeface="Arial" charset="0"/>
                <a:sym typeface="Cabin"/>
              </a:rPr>
              <a:t>Buscar o hacer algo para cada entrada por separado, que actualice una variable</a:t>
            </a:r>
          </a:p>
        </p:txBody>
      </p:sp>
      <p:sp>
        <p:nvSpPr>
          <p:cNvPr id="526" name="Shape 526"/>
          <p:cNvSpPr txBox="1"/>
          <p:nvPr/>
        </p:nvSpPr>
        <p:spPr>
          <a:xfrm>
            <a:off x="8446770" y="3911600"/>
            <a:ext cx="6518910" cy="6731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ES" sz="3600" u="none" strike="noStrike" cap="none" dirty="0">
                <a:solidFill>
                  <a:srgbClr val="FFFF00"/>
                </a:solidFill>
                <a:latin typeface="Arial" charset="0"/>
                <a:ea typeface="Arial" charset="0"/>
                <a:cs typeface="Arial" charset="0"/>
                <a:sym typeface="Cabin"/>
              </a:rPr>
              <a:t>para </a:t>
            </a:r>
            <a:r>
              <a:rPr lang="es-ES" sz="3600" u="none" strike="noStrike" cap="none" dirty="0">
                <a:solidFill>
                  <a:srgbClr val="00FFFF"/>
                </a:solidFill>
                <a:latin typeface="Arial" charset="0"/>
                <a:ea typeface="Arial" charset="0"/>
                <a:cs typeface="Arial" charset="0"/>
                <a:sym typeface="Cabin"/>
              </a:rPr>
              <a:t>objet</a:t>
            </a:r>
            <a:r>
              <a:rPr lang="es-ES" sz="3600" dirty="0">
                <a:solidFill>
                  <a:srgbClr val="00FFFF"/>
                </a:solidFill>
                <a:latin typeface="Arial" charset="0"/>
                <a:ea typeface="Arial" charset="0"/>
                <a:cs typeface="Arial" charset="0"/>
                <a:sym typeface="Cabin"/>
              </a:rPr>
              <a:t>o </a:t>
            </a:r>
            <a:r>
              <a:rPr lang="es-ES" sz="3600" u="none" strike="noStrike" cap="none" dirty="0">
                <a:solidFill>
                  <a:srgbClr val="FFFF00"/>
                </a:solidFill>
                <a:latin typeface="Arial" charset="0"/>
                <a:ea typeface="Arial" charset="0"/>
                <a:cs typeface="Arial" charset="0"/>
                <a:sym typeface="Cabin"/>
              </a:rPr>
              <a:t>en los datos:</a:t>
            </a:r>
          </a:p>
        </p:txBody>
      </p:sp>
      <p:sp>
        <p:nvSpPr>
          <p:cNvPr id="527" name="Shape 527"/>
          <p:cNvSpPr txBox="1"/>
          <p:nvPr/>
        </p:nvSpPr>
        <p:spPr>
          <a:xfrm>
            <a:off x="9245600" y="7082575"/>
            <a:ext cx="5080000" cy="1016000"/>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300" u="none" strike="noStrike" cap="none" dirty="0">
                <a:solidFill>
                  <a:schemeClr val="lt1"/>
                </a:solidFill>
                <a:latin typeface="Arial" charset="0"/>
                <a:ea typeface="Arial" charset="0"/>
                <a:cs typeface="Arial" charset="0"/>
                <a:sym typeface="Cabin"/>
              </a:rPr>
              <a:t>Observe las variables</a:t>
            </a:r>
          </a:p>
        </p:txBody>
      </p:sp>
    </p:spTree>
    <p:extLst>
      <p:ext uri="{BB962C8B-B14F-4D97-AF65-F5344CB8AC3E}">
        <p14:creationId xmlns:p14="http://schemas.microsoft.com/office/powerpoint/2010/main" val="398725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Shape 53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ES" sz="7600" b="1" u="none" strike="noStrike" cap="none" dirty="0">
                <a:solidFill>
                  <a:srgbClr val="FFFF00"/>
                </a:solidFill>
                <a:latin typeface="Arial" charset="0"/>
                <a:ea typeface="Arial" charset="0"/>
                <a:cs typeface="Arial" charset="0"/>
                <a:sym typeface="Cabin"/>
              </a:rPr>
              <a:t>Iteración de un conjunto</a:t>
            </a:r>
          </a:p>
        </p:txBody>
      </p:sp>
      <p:sp>
        <p:nvSpPr>
          <p:cNvPr id="533" name="Shape 533"/>
          <p:cNvSpPr txBox="1"/>
          <p:nvPr/>
        </p:nvSpPr>
        <p:spPr>
          <a:xfrm>
            <a:off x="1420525" y="3293550"/>
            <a:ext cx="7774500" cy="2216099"/>
          </a:xfrm>
          <a:prstGeom prst="rect">
            <a:avLst/>
          </a:prstGeom>
          <a:noFill/>
          <a:ln>
            <a:noFill/>
          </a:ln>
        </p:spPr>
        <p:txBody>
          <a:bodyPr lIns="0" tIns="0" rIns="0" bIns="0" anchor="ctr" anchorCtr="0">
            <a:noAutofit/>
          </a:bodyPr>
          <a:lstStyle/>
          <a:p>
            <a:pPr lvl="0">
              <a:buClr>
                <a:srgbClr val="FFFF00"/>
              </a:buClr>
              <a:buSzPct val="25000"/>
            </a:pPr>
            <a:r>
              <a:rPr lang="en-US" sz="2600" b="1" i="0" u="none" strike="noStrike" cap="none" dirty="0">
                <a:solidFill>
                  <a:srgbClr val="FFFF00"/>
                </a:solidFill>
                <a:latin typeface="Courier New"/>
                <a:ea typeface="Courier New"/>
                <a:cs typeface="Courier New"/>
                <a:sym typeface="Courier New"/>
              </a:rPr>
              <a:t>print</a:t>
            </a:r>
            <a:r>
              <a:rPr lang="en-US" sz="2600" b="1" dirty="0">
                <a:solidFill>
                  <a:schemeClr val="bg1"/>
                </a:solidFill>
                <a:latin typeface="Courier New"/>
                <a:ea typeface="Courier New"/>
                <a:cs typeface="Courier New"/>
                <a:sym typeface="Courier New"/>
              </a:rPr>
              <a:t>(</a:t>
            </a:r>
            <a:r>
              <a:rPr lang="en-US" sz="2600" b="1" dirty="0">
                <a:solidFill>
                  <a:srgbClr val="FF7F00"/>
                </a:solidFill>
                <a:latin typeface="Courier New"/>
                <a:ea typeface="Courier New"/>
                <a:cs typeface="Courier New"/>
                <a:sym typeface="Courier New"/>
              </a:rPr>
              <a:t>'Antes</a:t>
            </a:r>
            <a:r>
              <a:rPr lang="en-US" sz="2600" b="1" i="0" u="none" strike="noStrike" cap="none" dirty="0">
                <a:solidFill>
                  <a:srgbClr val="FF7F00"/>
                </a:solidFill>
                <a:latin typeface="Courier New"/>
                <a:ea typeface="Courier New"/>
                <a:cs typeface="Courier New"/>
                <a:sym typeface="Courier New"/>
              </a:rPr>
              <a:t>'</a:t>
            </a:r>
            <a:r>
              <a:rPr lang="en-US" sz="26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New"/>
                <a:ea typeface="Courier New"/>
                <a:cs typeface="Courier New"/>
                <a:sym typeface="Courier New"/>
              </a:rPr>
              <a:t>for</a:t>
            </a:r>
            <a:r>
              <a:rPr lang="en-US" sz="2600" b="1" i="0" u="none" strike="noStrike" cap="none" dirty="0">
                <a:solidFill>
                  <a:srgbClr val="FF00FF"/>
                </a:solidFill>
                <a:latin typeface="Courier New"/>
                <a:ea typeface="Courier New"/>
                <a:cs typeface="Courier New"/>
                <a:sym typeface="Courier New"/>
              </a:rPr>
              <a:t> </a:t>
            </a:r>
            <a:r>
              <a:rPr lang="en-US" sz="2600" b="1" i="0" u="none" strike="noStrike" cap="none" dirty="0" err="1">
                <a:solidFill>
                  <a:srgbClr val="00FFFF"/>
                </a:solidFill>
                <a:latin typeface="Courier New"/>
                <a:ea typeface="Courier New"/>
                <a:cs typeface="Courier New"/>
                <a:sym typeface="Courier New"/>
              </a:rPr>
              <a:t>objeto</a:t>
            </a:r>
            <a:r>
              <a:rPr lang="en-US" sz="2600" b="1" i="0" u="none" strike="noStrike" cap="none" dirty="0">
                <a:solidFill>
                  <a:srgbClr val="FF00FF"/>
                </a:solidFill>
                <a:latin typeface="Courier New"/>
                <a:ea typeface="Courier New"/>
                <a:cs typeface="Courier New"/>
                <a:sym typeface="Courier New"/>
              </a:rPr>
              <a:t> </a:t>
            </a:r>
            <a:r>
              <a:rPr lang="en-US" sz="2600" b="1" i="0" u="none" strike="noStrike" cap="none" dirty="0">
                <a:solidFill>
                  <a:srgbClr val="FFFF00"/>
                </a:solidFill>
                <a:latin typeface="Courier New"/>
                <a:ea typeface="Courier New"/>
                <a:cs typeface="Courier New"/>
                <a:sym typeface="Courier New"/>
              </a:rPr>
              <a:t>in</a:t>
            </a:r>
            <a:r>
              <a:rPr lang="en-US" sz="2600" b="1" i="0" u="none" strike="noStrike" cap="none" dirty="0">
                <a:solidFill>
                  <a:srgbClr val="FF00FF"/>
                </a:solidFill>
                <a:latin typeface="Courier New"/>
                <a:ea typeface="Courier New"/>
                <a:cs typeface="Courier New"/>
                <a:sym typeface="Courier New"/>
              </a:rPr>
              <a:t> </a:t>
            </a:r>
            <a:r>
              <a:rPr lang="en-US" sz="2600" b="1" i="0" u="none" strike="noStrike" cap="none" dirty="0">
                <a:solidFill>
                  <a:srgbClr val="00FFFF"/>
                </a:solidFill>
                <a:latin typeface="Courier New"/>
                <a:ea typeface="Courier New"/>
                <a:cs typeface="Courier New"/>
                <a:sym typeface="Courier New"/>
              </a:rPr>
              <a:t>[9, 41, 12, 3, 74, 15] </a:t>
            </a:r>
            <a:r>
              <a:rPr lang="en-US" sz="26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600" b="1" i="0" u="none" strike="noStrike" cap="none" dirty="0">
                <a:solidFill>
                  <a:srgbClr val="FF00FF"/>
                </a:solidFill>
                <a:latin typeface="Courier New"/>
                <a:ea typeface="Courier New"/>
                <a:cs typeface="Courier New"/>
                <a:sym typeface="Courier New"/>
              </a:rPr>
              <a:t>     </a:t>
            </a:r>
            <a:r>
              <a:rPr lang="en-US" sz="2600" b="1" i="0" u="none" strike="noStrike" cap="none" dirty="0">
                <a:solidFill>
                  <a:srgbClr val="FFFF00"/>
                </a:solidFill>
                <a:latin typeface="Courier New"/>
                <a:ea typeface="Courier New"/>
                <a:cs typeface="Courier New"/>
                <a:sym typeface="Courier New"/>
              </a:rPr>
              <a:t>print</a:t>
            </a:r>
            <a:r>
              <a:rPr lang="en-US" sz="2600" b="1" dirty="0">
                <a:solidFill>
                  <a:schemeClr val="bg1"/>
                </a:solidFill>
                <a:latin typeface="Courier New"/>
                <a:ea typeface="Courier New"/>
                <a:cs typeface="Courier New"/>
                <a:sym typeface="Courier New"/>
              </a:rPr>
              <a:t>(</a:t>
            </a:r>
            <a:r>
              <a:rPr lang="en-US" sz="2600" b="1" i="0" u="none" strike="noStrike" cap="none" dirty="0" err="1">
                <a:solidFill>
                  <a:srgbClr val="00FFFF"/>
                </a:solidFill>
                <a:latin typeface="Courier New"/>
                <a:ea typeface="Courier New"/>
                <a:cs typeface="Courier New"/>
                <a:sym typeface="Courier New"/>
              </a:rPr>
              <a:t>objeto</a:t>
            </a:r>
            <a:r>
              <a:rPr lang="en-US" sz="2600" b="1" i="0" u="none" strike="noStrike" cap="none" dirty="0">
                <a:solidFill>
                  <a:schemeClr val="bg1"/>
                </a:solidFill>
                <a:latin typeface="Courier New"/>
                <a:ea typeface="Courier New"/>
                <a:cs typeface="Courier New"/>
                <a:sym typeface="Courier New"/>
              </a:rPr>
              <a:t>)</a:t>
            </a:r>
          </a:p>
          <a:p>
            <a:pPr lvl="0">
              <a:buClr>
                <a:srgbClr val="FFFF00"/>
              </a:buClr>
              <a:buSzPct val="25000"/>
            </a:pPr>
            <a:r>
              <a:rPr lang="en-US" sz="2600" b="1" i="0" u="none" strike="noStrike" cap="none" dirty="0">
                <a:solidFill>
                  <a:srgbClr val="FFFF00"/>
                </a:solidFill>
                <a:latin typeface="Courier New"/>
                <a:ea typeface="Courier New"/>
                <a:cs typeface="Courier New"/>
                <a:sym typeface="Courier New"/>
              </a:rPr>
              <a:t>print</a:t>
            </a:r>
            <a:r>
              <a:rPr lang="en-US" sz="2600" b="1" i="0" u="none" strike="noStrike" cap="none" dirty="0">
                <a:solidFill>
                  <a:schemeClr val="bg1"/>
                </a:solidFill>
                <a:latin typeface="Courier New"/>
                <a:ea typeface="Courier New"/>
                <a:cs typeface="Courier New"/>
                <a:sym typeface="Courier New"/>
              </a:rPr>
              <a:t>(</a:t>
            </a:r>
            <a:r>
              <a:rPr lang="en-US" sz="2600" b="1" dirty="0">
                <a:solidFill>
                  <a:srgbClr val="FF7F00"/>
                </a:solidFill>
                <a:latin typeface="Courier New"/>
                <a:ea typeface="Courier New"/>
                <a:cs typeface="Courier New"/>
                <a:sym typeface="Courier New"/>
              </a:rPr>
              <a:t>'</a:t>
            </a:r>
            <a:r>
              <a:rPr lang="en-US" sz="2600" b="1" dirty="0" err="1">
                <a:solidFill>
                  <a:srgbClr val="FF7F00"/>
                </a:solidFill>
                <a:latin typeface="Courier New"/>
                <a:ea typeface="Courier New"/>
                <a:cs typeface="Courier New"/>
                <a:sym typeface="Courier New"/>
              </a:rPr>
              <a:t>Después</a:t>
            </a:r>
            <a:r>
              <a:rPr lang="en-US" sz="2600" b="1" i="0" u="none" strike="noStrike" cap="none" dirty="0">
                <a:solidFill>
                  <a:srgbClr val="FF7F00"/>
                </a:solidFill>
                <a:latin typeface="Courier New"/>
                <a:ea typeface="Courier New"/>
                <a:cs typeface="Courier New"/>
                <a:sym typeface="Courier New"/>
              </a:rPr>
              <a:t>'</a:t>
            </a:r>
            <a:r>
              <a:rPr lang="en-US" sz="2600" b="1" i="0" u="none" strike="noStrike" cap="none" dirty="0">
                <a:solidFill>
                  <a:schemeClr val="bg1"/>
                </a:solidFill>
                <a:latin typeface="Courier New"/>
                <a:ea typeface="Courier New"/>
                <a:cs typeface="Courier New"/>
                <a:sym typeface="Courier New"/>
              </a:rPr>
              <a:t>)</a:t>
            </a:r>
          </a:p>
        </p:txBody>
      </p:sp>
      <p:sp>
        <p:nvSpPr>
          <p:cNvPr id="534" name="Shape 534"/>
          <p:cNvSpPr txBox="1"/>
          <p:nvPr/>
        </p:nvSpPr>
        <p:spPr>
          <a:xfrm>
            <a:off x="10034586" y="2706700"/>
            <a:ext cx="4767264"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 python basicloop.py</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Antes</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41</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12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s-ES" sz="3600" u="none" strike="noStrike" cap="none" dirty="0">
                <a:solidFill>
                  <a:srgbClr val="FF7F00"/>
                </a:solidFill>
                <a:latin typeface="Arial" charset="0"/>
                <a:ea typeface="Arial" charset="0"/>
                <a:cs typeface="Arial" charset="0"/>
                <a:sym typeface="Cabin"/>
              </a:rPr>
              <a:t>Después</a:t>
            </a:r>
          </a:p>
        </p:txBody>
      </p:sp>
    </p:spTree>
    <p:extLst>
      <p:ext uri="{BB962C8B-B14F-4D97-AF65-F5344CB8AC3E}">
        <p14:creationId xmlns:p14="http://schemas.microsoft.com/office/powerpoint/2010/main" val="1560083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Shape 53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7600" b="1" u="none" strike="noStrike" cap="none" dirty="0">
                <a:solidFill>
                  <a:srgbClr val="FFFF00"/>
                </a:solidFill>
                <a:latin typeface="Arial" charset="0"/>
                <a:ea typeface="Arial" charset="0"/>
                <a:cs typeface="Arial" charset="0"/>
                <a:sym typeface="Cabin"/>
              </a:rPr>
              <a:t>¿Cuál es el número mayor?</a:t>
            </a:r>
          </a:p>
        </p:txBody>
      </p:sp>
    </p:spTree>
    <p:extLst>
      <p:ext uri="{BB962C8B-B14F-4D97-AF65-F5344CB8AC3E}">
        <p14:creationId xmlns:p14="http://schemas.microsoft.com/office/powerpoint/2010/main" val="4951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p:nvPr/>
        </p:nvSpPr>
        <p:spPr>
          <a:xfrm>
            <a:off x="37719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3</a:t>
            </a:r>
          </a:p>
        </p:txBody>
      </p:sp>
      <p:sp>
        <p:nvSpPr>
          <p:cNvPr id="545" name="Shape 545"/>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Tree>
    <p:extLst>
      <p:ext uri="{BB962C8B-B14F-4D97-AF65-F5344CB8AC3E}">
        <p14:creationId xmlns:p14="http://schemas.microsoft.com/office/powerpoint/2010/main" val="914685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
        <p:nvSpPr>
          <p:cNvPr id="551" name="Shape 551"/>
          <p:cNvSpPr txBox="1"/>
          <p:nvPr/>
        </p:nvSpPr>
        <p:spPr>
          <a:xfrm>
            <a:off x="534352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41</a:t>
            </a:r>
          </a:p>
        </p:txBody>
      </p:sp>
    </p:spTree>
    <p:extLst>
      <p:ext uri="{BB962C8B-B14F-4D97-AF65-F5344CB8AC3E}">
        <p14:creationId xmlns:p14="http://schemas.microsoft.com/office/powerpoint/2010/main" val="1096010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
        <p:nvSpPr>
          <p:cNvPr id="557" name="Shape 557"/>
          <p:cNvSpPr txBox="1"/>
          <p:nvPr/>
        </p:nvSpPr>
        <p:spPr>
          <a:xfrm>
            <a:off x="7145336"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12</a:t>
            </a:r>
          </a:p>
        </p:txBody>
      </p:sp>
    </p:spTree>
    <p:extLst>
      <p:ext uri="{BB962C8B-B14F-4D97-AF65-F5344CB8AC3E}">
        <p14:creationId xmlns:p14="http://schemas.microsoft.com/office/powerpoint/2010/main" val="2057903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
        <p:nvSpPr>
          <p:cNvPr id="563" name="Shape 563"/>
          <p:cNvSpPr txBox="1"/>
          <p:nvPr/>
        </p:nvSpPr>
        <p:spPr>
          <a:xfrm>
            <a:off x="8945561"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9</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44" y="176715"/>
            <a:ext cx="3898076" cy="4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710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
        <p:nvSpPr>
          <p:cNvPr id="569" name="Shape 569"/>
          <p:cNvSpPr txBox="1"/>
          <p:nvPr/>
        </p:nvSpPr>
        <p:spPr>
          <a:xfrm>
            <a:off x="1067117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74</a:t>
            </a:r>
          </a:p>
        </p:txBody>
      </p:sp>
    </p:spTree>
    <p:extLst>
      <p:ext uri="{BB962C8B-B14F-4D97-AF65-F5344CB8AC3E}">
        <p14:creationId xmlns:p14="http://schemas.microsoft.com/office/powerpoint/2010/main" val="361837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6829550" y="817418"/>
            <a:ext cx="825815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200" b="1" u="none" strike="noStrike" cap="none" dirty="0">
                <a:solidFill>
                  <a:srgbClr val="FFFF00"/>
                </a:solidFill>
                <a:latin typeface="Arial" charset="0"/>
                <a:ea typeface="Arial" charset="0"/>
                <a:cs typeface="Arial" charset="0"/>
                <a:sym typeface="Cabin"/>
              </a:rPr>
              <a:t>Un Bucle Infinito</a:t>
            </a:r>
          </a:p>
        </p:txBody>
      </p:sp>
      <p:sp>
        <p:nvSpPr>
          <p:cNvPr id="241" name="Shape 241"/>
          <p:cNvSpPr txBox="1"/>
          <p:nvPr/>
        </p:nvSpPr>
        <p:spPr>
          <a:xfrm>
            <a:off x="9414613" y="3284280"/>
            <a:ext cx="5019696"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s-ES" sz="3000" b="1" i="0" u="none" strike="noStrike" cap="none" dirty="0">
                <a:solidFill>
                  <a:srgbClr val="00FF00"/>
                </a:solidFill>
                <a:latin typeface="Courier New"/>
                <a:ea typeface="Courier New"/>
                <a:cs typeface="Courier New"/>
                <a:sym typeface="Courier New"/>
              </a:rPr>
              <a:t>n</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00FFFF"/>
                </a:solidFill>
                <a:latin typeface="Courier New"/>
                <a:ea typeface="Courier New"/>
                <a:cs typeface="Courier New"/>
                <a:sym typeface="Courier New"/>
              </a:rPr>
              <a:t>=</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FF9900"/>
                </a:solidFill>
                <a:latin typeface="Courier New"/>
                <a:ea typeface="Courier New"/>
                <a:cs typeface="Courier New"/>
                <a:sym typeface="Courier New"/>
              </a:rPr>
              <a:t>5</a:t>
            </a: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FFFF00"/>
                </a:solidFill>
                <a:latin typeface="Courier New"/>
                <a:ea typeface="Courier New"/>
                <a:cs typeface="Courier New"/>
                <a:sym typeface="Courier New"/>
              </a:rPr>
              <a:t>while</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00FF00"/>
                </a:solidFill>
                <a:latin typeface="Courier New"/>
                <a:ea typeface="Courier New"/>
                <a:cs typeface="Courier New"/>
                <a:sym typeface="Courier New"/>
              </a:rPr>
              <a:t>n</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00FFFF"/>
                </a:solidFill>
                <a:latin typeface="Courier New"/>
                <a:ea typeface="Courier New"/>
                <a:cs typeface="Courier New"/>
                <a:sym typeface="Courier New"/>
              </a:rPr>
              <a:t>&gt;</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FF9900"/>
                </a:solidFill>
                <a:latin typeface="Courier New"/>
                <a:ea typeface="Courier New"/>
                <a:cs typeface="Courier New"/>
                <a:sym typeface="Courier New"/>
              </a:rPr>
              <a:t>0</a:t>
            </a:r>
            <a:r>
              <a:rPr lang="es-ES" sz="3000" b="1" i="0" u="none" strike="noStrike" cap="none" dirty="0">
                <a:solidFill>
                  <a:srgbClr val="FFFF00"/>
                </a:solidFill>
                <a:latin typeface="Courier New"/>
                <a:ea typeface="Courier New"/>
                <a:cs typeface="Courier New"/>
                <a:sym typeface="Courier New"/>
              </a:rPr>
              <a:t> :</a:t>
            </a:r>
          </a:p>
          <a:p>
            <a:pPr>
              <a:buClr>
                <a:srgbClr val="FFFF00"/>
              </a:buClr>
              <a:buSzPct val="25000"/>
            </a:pP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print</a:t>
            </a:r>
            <a:r>
              <a:rPr lang="es-ES" sz="3000" b="1" i="0" u="none" strike="noStrike" cap="none" dirty="0">
                <a:solidFill>
                  <a:schemeClr val="bg1"/>
                </a:solidFill>
                <a:latin typeface="Courier New"/>
                <a:ea typeface="Courier New"/>
                <a:cs typeface="Courier New"/>
                <a:sym typeface="Courier New"/>
              </a:rPr>
              <a:t>(</a:t>
            </a:r>
            <a:r>
              <a:rPr lang="es-ES" sz="2800" dirty="0">
                <a:solidFill>
                  <a:srgbClr val="FF9900"/>
                </a:solidFill>
                <a:latin typeface="Arial" charset="0"/>
                <a:ea typeface="Arial" charset="0"/>
                <a:cs typeface="Arial" charset="0"/>
                <a:sym typeface="Cabin"/>
              </a:rPr>
              <a:t>'</a:t>
            </a:r>
            <a:r>
              <a:rPr lang="es-ES" sz="3000" b="1" i="0" u="none" strike="noStrike" cap="none" dirty="0">
                <a:solidFill>
                  <a:srgbClr val="FF9900"/>
                </a:solidFill>
                <a:latin typeface="Courier New"/>
                <a:ea typeface="Courier New"/>
                <a:cs typeface="Courier New"/>
                <a:sym typeface="Courier New"/>
              </a:rPr>
              <a:t>Enjabonar'</a:t>
            </a:r>
            <a:r>
              <a:rPr lang="es-ES" sz="3200" b="1" dirty="0">
                <a:solidFill>
                  <a:schemeClr val="bg1"/>
                </a:solidFill>
                <a:latin typeface="Arial" charset="0"/>
                <a:ea typeface="Arial" charset="0"/>
                <a:cs typeface="Arial" charset="0"/>
                <a:sym typeface="Cabin"/>
              </a:rPr>
              <a:t>)</a:t>
            </a:r>
            <a:endParaRPr lang="es-ES" sz="3000" b="1" i="0" u="none" strike="noStrike" cap="none" dirty="0">
              <a:solidFill>
                <a:srgbClr val="FF9900"/>
              </a:solidFill>
              <a:latin typeface="Courier New"/>
              <a:ea typeface="Courier New"/>
              <a:cs typeface="Courier New"/>
              <a:sym typeface="Courier New"/>
            </a:endParaRPr>
          </a:p>
          <a:p>
            <a:pPr lvl="0">
              <a:buClr>
                <a:srgbClr val="FFFF00"/>
              </a:buClr>
              <a:buSzPct val="25000"/>
            </a:pP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print</a:t>
            </a:r>
            <a:r>
              <a:rPr lang="es-ES" sz="3000" b="1" i="0" u="none" strike="noStrike" cap="none" dirty="0">
                <a:solidFill>
                  <a:schemeClr val="bg1"/>
                </a:solidFill>
                <a:latin typeface="Courier New"/>
                <a:ea typeface="Courier New"/>
                <a:cs typeface="Courier New"/>
                <a:sym typeface="Courier New"/>
              </a:rPr>
              <a:t>(</a:t>
            </a:r>
            <a:r>
              <a:rPr lang="es-ES" sz="2800" dirty="0">
                <a:solidFill>
                  <a:srgbClr val="FF9900"/>
                </a:solidFill>
                <a:latin typeface="Arial" charset="0"/>
                <a:ea typeface="Arial" charset="0"/>
                <a:cs typeface="Arial" charset="0"/>
                <a:sym typeface="Cabin"/>
              </a:rPr>
              <a:t>'</a:t>
            </a:r>
            <a:r>
              <a:rPr lang="es-ES" sz="3000" b="1" i="0" u="none" strike="noStrike" cap="none" dirty="0">
                <a:solidFill>
                  <a:srgbClr val="FF9900"/>
                </a:solidFill>
                <a:latin typeface="Courier New"/>
                <a:ea typeface="Courier New"/>
                <a:cs typeface="Courier New"/>
                <a:sym typeface="Courier New"/>
              </a:rPr>
              <a:t>Enjuagar'</a:t>
            </a:r>
            <a:r>
              <a:rPr lang="es-ES" sz="3000" b="1" i="0" u="none" strike="noStrike" cap="none" dirty="0">
                <a:solidFill>
                  <a:schemeClr val="bg1"/>
                </a:solidFill>
                <a:latin typeface="Courier New"/>
                <a:ea typeface="Courier New"/>
                <a:cs typeface="Courier New"/>
                <a:sym typeface="Courier New"/>
              </a:rPr>
              <a:t>)</a:t>
            </a:r>
          </a:p>
          <a:p>
            <a:pPr lvl="0">
              <a:buClr>
                <a:srgbClr val="FFFF00"/>
              </a:buClr>
              <a:buSzPct val="25000"/>
            </a:pPr>
            <a:r>
              <a:rPr lang="es-ES" sz="3000" b="1" i="0" u="none" strike="noStrike" cap="none" dirty="0" err="1">
                <a:solidFill>
                  <a:srgbClr val="FFFF00"/>
                </a:solidFill>
                <a:latin typeface="Courier New"/>
                <a:ea typeface="Courier New"/>
                <a:cs typeface="Courier New"/>
                <a:sym typeface="Courier New"/>
              </a:rPr>
              <a:t>print</a:t>
            </a:r>
            <a:r>
              <a:rPr lang="es-ES" sz="3000" b="1" i="0" u="none" strike="noStrike" cap="none" dirty="0">
                <a:solidFill>
                  <a:schemeClr val="bg1"/>
                </a:solidFill>
                <a:latin typeface="Courier New"/>
                <a:ea typeface="Courier New"/>
                <a:cs typeface="Courier New"/>
                <a:sym typeface="Courier New"/>
              </a:rPr>
              <a:t>(</a:t>
            </a:r>
            <a:r>
              <a:rPr lang="es-ES" sz="2800" dirty="0">
                <a:solidFill>
                  <a:srgbClr val="FF9900"/>
                </a:solidFill>
                <a:latin typeface="Arial" charset="0"/>
                <a:ea typeface="Arial" charset="0"/>
                <a:cs typeface="Arial" charset="0"/>
                <a:sym typeface="Cabin"/>
              </a:rPr>
              <a:t>'</a:t>
            </a:r>
            <a:r>
              <a:rPr lang="es-ES" sz="3000" b="1" i="0" u="none" strike="noStrike" cap="none" dirty="0">
                <a:solidFill>
                  <a:srgbClr val="FF9900"/>
                </a:solidFill>
                <a:latin typeface="Courier New"/>
                <a:ea typeface="Courier New"/>
                <a:cs typeface="Courier New"/>
                <a:sym typeface="Courier New"/>
              </a:rPr>
              <a:t>Secar'</a:t>
            </a:r>
            <a:r>
              <a:rPr lang="es-ES" sz="3000" b="1" i="0" u="none" strike="noStrike" cap="none" dirty="0">
                <a:solidFill>
                  <a:schemeClr val="bg1"/>
                </a:solidFill>
                <a:latin typeface="Courier New"/>
                <a:ea typeface="Courier New"/>
                <a:cs typeface="Courier New"/>
                <a:sym typeface="Courier New"/>
              </a:rPr>
              <a:t>)</a:t>
            </a:r>
          </a:p>
        </p:txBody>
      </p:sp>
      <p:cxnSp>
        <p:nvCxnSpPr>
          <p:cNvPr id="242" name="Shape 242"/>
          <p:cNvCxnSpPr/>
          <p:nvPr/>
        </p:nvCxnSpPr>
        <p:spPr>
          <a:xfrm rot="10800000">
            <a:off x="2838449" y="2087567"/>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243" name="Shape 243"/>
          <p:cNvSpPr/>
          <p:nvPr/>
        </p:nvSpPr>
        <p:spPr>
          <a:xfrm>
            <a:off x="1422400" y="2647955"/>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b="0" i="0" u="none" strike="noStrike" cap="none" dirty="0">
                <a:solidFill>
                  <a:srgbClr val="00FF00"/>
                </a:solidFill>
                <a:latin typeface="Comic Sans MS"/>
                <a:ea typeface="Comic Sans MS"/>
                <a:cs typeface="Comic Sans MS"/>
                <a:sym typeface="Comic Sans MS"/>
              </a:rPr>
              <a:t>n &gt; 0 ?</a:t>
            </a:r>
          </a:p>
        </p:txBody>
      </p:sp>
      <p:cxnSp>
        <p:nvCxnSpPr>
          <p:cNvPr id="244" name="Shape 244"/>
          <p:cNvCxnSpPr/>
          <p:nvPr/>
        </p:nvCxnSpPr>
        <p:spPr>
          <a:xfrm rot="10800000" flipH="1">
            <a:off x="2836861" y="3917955"/>
            <a:ext cx="20636" cy="2317749"/>
          </a:xfrm>
          <a:prstGeom prst="straightConnector1">
            <a:avLst/>
          </a:prstGeom>
          <a:noFill/>
          <a:ln w="76200" cap="rnd" cmpd="sng">
            <a:solidFill>
              <a:srgbClr val="00FFFF"/>
            </a:solidFill>
            <a:prstDash val="solid"/>
            <a:miter/>
            <a:headEnd type="none" w="med" len="med"/>
            <a:tailEnd type="stealth" w="med" len="med"/>
          </a:ln>
        </p:spPr>
      </p:cxnSp>
      <p:cxnSp>
        <p:nvCxnSpPr>
          <p:cNvPr id="245" name="Shape 245"/>
          <p:cNvCxnSpPr/>
          <p:nvPr/>
        </p:nvCxnSpPr>
        <p:spPr>
          <a:xfrm rot="10800000">
            <a:off x="4203675" y="3276479"/>
            <a:ext cx="819299" cy="7800"/>
          </a:xfrm>
          <a:prstGeom prst="straightConnector1">
            <a:avLst/>
          </a:prstGeom>
          <a:noFill/>
          <a:ln w="76200" cap="rnd" cmpd="sng">
            <a:solidFill>
              <a:srgbClr val="00FFFF"/>
            </a:solidFill>
            <a:prstDash val="solid"/>
            <a:miter/>
            <a:headEnd type="none" w="med" len="med"/>
            <a:tailEnd type="none" w="med" len="med"/>
          </a:ln>
        </p:spPr>
      </p:cxnSp>
      <p:cxnSp>
        <p:nvCxnSpPr>
          <p:cNvPr id="246" name="Shape 246"/>
          <p:cNvCxnSpPr/>
          <p:nvPr/>
        </p:nvCxnSpPr>
        <p:spPr>
          <a:xfrm rot="10800000" flipH="1">
            <a:off x="5024437" y="3276605"/>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47" name="Shape 247"/>
          <p:cNvCxnSpPr>
            <a:stCxn id="248" idx="2"/>
          </p:cNvCxnSpPr>
          <p:nvPr/>
        </p:nvCxnSpPr>
        <p:spPr>
          <a:xfrm>
            <a:off x="5078405" y="5899154"/>
            <a:ext cx="0" cy="336550"/>
          </a:xfrm>
          <a:prstGeom prst="straightConnector1">
            <a:avLst/>
          </a:prstGeom>
          <a:noFill/>
          <a:ln w="76200" cap="rnd" cmpd="sng">
            <a:solidFill>
              <a:srgbClr val="00FFFF"/>
            </a:solidFill>
            <a:prstDash val="solid"/>
            <a:miter/>
            <a:headEnd type="none" w="med" len="med"/>
            <a:tailEnd type="none" w="med" len="med"/>
          </a:ln>
        </p:spPr>
      </p:cxnSp>
      <p:cxnSp>
        <p:nvCxnSpPr>
          <p:cNvPr id="249" name="Shape 249"/>
          <p:cNvCxnSpPr/>
          <p:nvPr/>
        </p:nvCxnSpPr>
        <p:spPr>
          <a:xfrm>
            <a:off x="2852736" y="6202367"/>
            <a:ext cx="2187574" cy="14287"/>
          </a:xfrm>
          <a:prstGeom prst="straightConnector1">
            <a:avLst/>
          </a:prstGeom>
          <a:noFill/>
          <a:ln w="76200" cap="rnd" cmpd="sng">
            <a:solidFill>
              <a:srgbClr val="00FFFF"/>
            </a:solidFill>
            <a:prstDash val="solid"/>
            <a:miter/>
            <a:headEnd type="none" w="med" len="med"/>
            <a:tailEnd type="none" w="med" len="med"/>
          </a:ln>
        </p:spPr>
      </p:cxnSp>
      <p:cxnSp>
        <p:nvCxnSpPr>
          <p:cNvPr id="250" name="Shape 250"/>
          <p:cNvCxnSpPr/>
          <p:nvPr/>
        </p:nvCxnSpPr>
        <p:spPr>
          <a:xfrm flipH="1">
            <a:off x="1066800" y="3292480"/>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251" name="Shape 251"/>
          <p:cNvCxnSpPr/>
          <p:nvPr/>
        </p:nvCxnSpPr>
        <p:spPr>
          <a:xfrm rot="10800000" flipH="1">
            <a:off x="2840036" y="6680205"/>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52" name="Shape 252"/>
          <p:cNvCxnSpPr/>
          <p:nvPr/>
        </p:nvCxnSpPr>
        <p:spPr>
          <a:xfrm rot="10800000">
            <a:off x="1063537" y="3340067"/>
            <a:ext cx="36599" cy="3433800"/>
          </a:xfrm>
          <a:prstGeom prst="straightConnector1">
            <a:avLst/>
          </a:prstGeom>
          <a:noFill/>
          <a:ln w="76200" cap="rnd" cmpd="sng">
            <a:solidFill>
              <a:srgbClr val="00FFFF"/>
            </a:solidFill>
            <a:prstDash val="solid"/>
            <a:miter/>
            <a:headEnd type="stealth" w="med" len="med"/>
            <a:tailEnd type="none" w="med" len="med"/>
          </a:ln>
        </p:spPr>
      </p:cxnSp>
      <p:cxnSp>
        <p:nvCxnSpPr>
          <p:cNvPr id="253" name="Shape 253"/>
          <p:cNvCxnSpPr/>
          <p:nvPr/>
        </p:nvCxnSpPr>
        <p:spPr>
          <a:xfrm>
            <a:off x="1084262" y="6697667"/>
            <a:ext cx="1752600" cy="0"/>
          </a:xfrm>
          <a:prstGeom prst="straightConnector1">
            <a:avLst/>
          </a:prstGeom>
          <a:noFill/>
          <a:ln w="76200" cap="rnd" cmpd="sng">
            <a:solidFill>
              <a:srgbClr val="00FFFF"/>
            </a:solidFill>
            <a:prstDash val="solid"/>
            <a:miter/>
            <a:headEnd type="none" w="med" len="med"/>
            <a:tailEnd type="none" w="med" len="med"/>
          </a:ln>
        </p:spPr>
      </p:cxnSp>
      <p:sp>
        <p:nvSpPr>
          <p:cNvPr id="254" name="Shape 254"/>
          <p:cNvSpPr txBox="1"/>
          <p:nvPr/>
        </p:nvSpPr>
        <p:spPr>
          <a:xfrm>
            <a:off x="542925" y="2533655"/>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No</a:t>
            </a:r>
          </a:p>
        </p:txBody>
      </p:sp>
      <p:sp>
        <p:nvSpPr>
          <p:cNvPr id="255" name="Shape 255"/>
          <p:cNvSpPr txBox="1"/>
          <p:nvPr/>
        </p:nvSpPr>
        <p:spPr>
          <a:xfrm>
            <a:off x="1397000" y="7296155"/>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s-ES" sz="3500" u="none" strike="noStrike" cap="none" dirty="0" err="1">
                <a:solidFill>
                  <a:schemeClr val="lt1"/>
                </a:solidFill>
                <a:latin typeface="Arial" charset="0"/>
                <a:ea typeface="Arial" charset="0"/>
                <a:cs typeface="Arial" charset="0"/>
                <a:sym typeface="Cabin"/>
              </a:rPr>
              <a:t>print</a:t>
            </a:r>
            <a:r>
              <a:rPr lang="es-ES" sz="3500" u="none" strike="noStrike" cap="none" dirty="0">
                <a:solidFill>
                  <a:schemeClr val="lt1"/>
                </a:solidFill>
                <a:latin typeface="Arial" charset="0"/>
                <a:ea typeface="Arial" charset="0"/>
                <a:cs typeface="Arial" charset="0"/>
                <a:sym typeface="Cabin"/>
              </a:rPr>
              <a:t> </a:t>
            </a:r>
            <a:r>
              <a:rPr lang="es-ES" sz="3500" dirty="0">
                <a:solidFill>
                  <a:schemeClr val="lt1"/>
                </a:solidFill>
                <a:latin typeface="Arial" charset="0"/>
                <a:ea typeface="Arial" charset="0"/>
                <a:cs typeface="Arial" charset="0"/>
                <a:sym typeface="Cabin"/>
              </a:rPr>
              <a:t>'Secar</a:t>
            </a:r>
            <a:r>
              <a:rPr lang="es-ES" sz="3500" u="none" strike="noStrike" cap="none" dirty="0">
                <a:solidFill>
                  <a:schemeClr val="lt1"/>
                </a:solidFill>
                <a:latin typeface="Arial" charset="0"/>
                <a:ea typeface="Arial" charset="0"/>
                <a:cs typeface="Arial" charset="0"/>
                <a:sym typeface="Cabin"/>
              </a:rPr>
              <a:t>'</a:t>
            </a:r>
          </a:p>
        </p:txBody>
      </p:sp>
      <p:sp>
        <p:nvSpPr>
          <p:cNvPr id="256" name="Shape 256"/>
          <p:cNvSpPr txBox="1"/>
          <p:nvPr/>
        </p:nvSpPr>
        <p:spPr>
          <a:xfrm>
            <a:off x="4659312" y="2533655"/>
            <a:ext cx="107473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a:solidFill>
                  <a:schemeClr val="lt1"/>
                </a:solidFill>
                <a:latin typeface="Arial" charset="0"/>
                <a:ea typeface="Arial" charset="0"/>
                <a:cs typeface="Arial" charset="0"/>
                <a:sym typeface="Cabin"/>
              </a:rPr>
              <a:t>Sí</a:t>
            </a:r>
          </a:p>
        </p:txBody>
      </p:sp>
      <p:sp>
        <p:nvSpPr>
          <p:cNvPr id="257" name="Shape 257"/>
          <p:cNvSpPr txBox="1"/>
          <p:nvPr/>
        </p:nvSpPr>
        <p:spPr>
          <a:xfrm>
            <a:off x="1397000" y="1352555"/>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n = 5</a:t>
            </a:r>
          </a:p>
        </p:txBody>
      </p:sp>
      <p:sp>
        <p:nvSpPr>
          <p:cNvPr id="258" name="Shape 258"/>
          <p:cNvSpPr txBox="1"/>
          <p:nvPr/>
        </p:nvSpPr>
        <p:spPr>
          <a:xfrm>
            <a:off x="3405194" y="3930655"/>
            <a:ext cx="3365474" cy="747711"/>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s-ES" sz="3200" u="none" strike="noStrike" cap="none" dirty="0" err="1">
                <a:solidFill>
                  <a:schemeClr val="lt1"/>
                </a:solidFill>
                <a:latin typeface="Arial" charset="0"/>
                <a:ea typeface="Arial" charset="0"/>
                <a:cs typeface="Arial" charset="0"/>
                <a:sym typeface="Cabin"/>
              </a:rPr>
              <a:t>print</a:t>
            </a:r>
            <a:r>
              <a:rPr lang="es-ES" sz="3200" u="none" strike="noStrike" cap="none" dirty="0">
                <a:solidFill>
                  <a:schemeClr val="lt1"/>
                </a:solidFill>
                <a:latin typeface="Arial" charset="0"/>
                <a:ea typeface="Arial" charset="0"/>
                <a:cs typeface="Arial" charset="0"/>
                <a:sym typeface="Cabin"/>
              </a:rPr>
              <a:t>(</a:t>
            </a:r>
            <a:r>
              <a:rPr lang="es-ES" sz="3200" dirty="0">
                <a:solidFill>
                  <a:srgbClr val="FF9900"/>
                </a:solidFill>
                <a:latin typeface="Arial" charset="0"/>
                <a:ea typeface="Arial" charset="0"/>
                <a:cs typeface="Arial" charset="0"/>
                <a:sym typeface="Cabin"/>
              </a:rPr>
              <a:t>'Enjabonar</a:t>
            </a:r>
            <a:r>
              <a:rPr lang="es-ES" sz="3200" u="none" strike="noStrike" cap="none" dirty="0">
                <a:solidFill>
                  <a:srgbClr val="FF9900"/>
                </a:solidFill>
                <a:latin typeface="Arial" charset="0"/>
                <a:ea typeface="Arial" charset="0"/>
                <a:cs typeface="Arial" charset="0"/>
                <a:sym typeface="Cabin"/>
              </a:rPr>
              <a:t>'</a:t>
            </a:r>
            <a:r>
              <a:rPr lang="es-ES" sz="3200" u="none" strike="noStrike" cap="none" dirty="0">
                <a:solidFill>
                  <a:schemeClr val="bg1"/>
                </a:solidFill>
                <a:latin typeface="Arial" charset="0"/>
                <a:ea typeface="Arial" charset="0"/>
                <a:cs typeface="Arial" charset="0"/>
                <a:sym typeface="Cabin"/>
              </a:rPr>
              <a:t>)</a:t>
            </a:r>
          </a:p>
        </p:txBody>
      </p:sp>
      <p:sp>
        <p:nvSpPr>
          <p:cNvPr id="248" name="Shape 248"/>
          <p:cNvSpPr txBox="1"/>
          <p:nvPr/>
        </p:nvSpPr>
        <p:spPr>
          <a:xfrm>
            <a:off x="3386141" y="5149855"/>
            <a:ext cx="3384527"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s-ES" sz="3200" u="none" strike="noStrike" cap="none" dirty="0" err="1">
                <a:solidFill>
                  <a:schemeClr val="lt1"/>
                </a:solidFill>
                <a:latin typeface="Arial" charset="0"/>
                <a:ea typeface="Arial" charset="0"/>
                <a:cs typeface="Arial" charset="0"/>
                <a:sym typeface="Cabin"/>
              </a:rPr>
              <a:t>print</a:t>
            </a:r>
            <a:r>
              <a:rPr lang="es-ES" sz="3200" u="none" strike="noStrike" cap="none" dirty="0">
                <a:solidFill>
                  <a:schemeClr val="lt1"/>
                </a:solidFill>
                <a:latin typeface="Arial" charset="0"/>
                <a:ea typeface="Arial" charset="0"/>
                <a:cs typeface="Arial" charset="0"/>
                <a:sym typeface="Cabin"/>
              </a:rPr>
              <a:t>(</a:t>
            </a:r>
            <a:r>
              <a:rPr lang="es-ES" sz="3200" dirty="0">
                <a:solidFill>
                  <a:srgbClr val="FF9900"/>
                </a:solidFill>
                <a:latin typeface="Arial" charset="0"/>
                <a:ea typeface="Arial" charset="0"/>
                <a:cs typeface="Arial" charset="0"/>
                <a:sym typeface="Cabin"/>
              </a:rPr>
              <a:t>'Enjuagar</a:t>
            </a:r>
            <a:r>
              <a:rPr lang="es-ES" sz="3200" u="none" strike="noStrike" cap="none" dirty="0">
                <a:solidFill>
                  <a:srgbClr val="FF9900"/>
                </a:solidFill>
                <a:latin typeface="Arial" charset="0"/>
                <a:ea typeface="Arial" charset="0"/>
                <a:cs typeface="Arial" charset="0"/>
                <a:sym typeface="Cabin"/>
              </a:rPr>
              <a:t>'</a:t>
            </a:r>
            <a:r>
              <a:rPr lang="es-ES" sz="3200" dirty="0">
                <a:solidFill>
                  <a:schemeClr val="bg1"/>
                </a:solidFill>
                <a:latin typeface="Arial" charset="0"/>
                <a:ea typeface="Arial" charset="0"/>
                <a:cs typeface="Arial" charset="0"/>
                <a:sym typeface="Cabin"/>
              </a:rPr>
              <a:t>)</a:t>
            </a:r>
          </a:p>
        </p:txBody>
      </p:sp>
      <p:sp>
        <p:nvSpPr>
          <p:cNvPr id="259" name="Shape 259"/>
          <p:cNvSpPr txBox="1"/>
          <p:nvPr/>
        </p:nvSpPr>
        <p:spPr>
          <a:xfrm>
            <a:off x="8295899" y="7013629"/>
            <a:ext cx="6791801"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3600" u="none" strike="noStrike" cap="none" dirty="0">
                <a:solidFill>
                  <a:srgbClr val="00FF00"/>
                </a:solidFill>
                <a:latin typeface="Arial" charset="0"/>
                <a:ea typeface="Arial" charset="0"/>
                <a:cs typeface="Arial" charset="0"/>
                <a:sym typeface="Cabin"/>
              </a:rPr>
              <a:t>¿Qué es lo que está mal en este bucle?</a:t>
            </a:r>
          </a:p>
        </p:txBody>
      </p:sp>
      <p:cxnSp>
        <p:nvCxnSpPr>
          <p:cNvPr id="260" name="Shape 260"/>
          <p:cNvCxnSpPr>
            <a:stCxn id="258" idx="2"/>
            <a:endCxn id="248" idx="0"/>
          </p:cNvCxnSpPr>
          <p:nvPr/>
        </p:nvCxnSpPr>
        <p:spPr>
          <a:xfrm flipH="1">
            <a:off x="5078405" y="4678366"/>
            <a:ext cx="9526" cy="471489"/>
          </a:xfrm>
          <a:prstGeom prst="straightConnector1">
            <a:avLst/>
          </a:prstGeom>
          <a:noFill/>
          <a:ln w="76200" cap="rnd" cmpd="sng">
            <a:solidFill>
              <a:srgbClr val="00FFFF"/>
            </a:solidFill>
            <a:prstDash val="solid"/>
            <a:miter/>
            <a:headEnd type="none" w="med" len="med"/>
            <a:tailEnd type="none"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
        <p:nvSpPr>
          <p:cNvPr id="575" name="Shape 575"/>
          <p:cNvSpPr txBox="1"/>
          <p:nvPr/>
        </p:nvSpPr>
        <p:spPr>
          <a:xfrm>
            <a:off x="125476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15</a:t>
            </a:r>
          </a:p>
        </p:txBody>
      </p:sp>
    </p:spTree>
    <p:extLst>
      <p:ext uri="{BB962C8B-B14F-4D97-AF65-F5344CB8AC3E}">
        <p14:creationId xmlns:p14="http://schemas.microsoft.com/office/powerpoint/2010/main" val="2025944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Shape 580"/>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Tree>
    <p:extLst>
      <p:ext uri="{BB962C8B-B14F-4D97-AF65-F5344CB8AC3E}">
        <p14:creationId xmlns:p14="http://schemas.microsoft.com/office/powerpoint/2010/main" val="20281943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Shape 585"/>
          <p:cNvSpPr txBox="1"/>
          <p:nvPr/>
        </p:nvSpPr>
        <p:spPr>
          <a:xfrm>
            <a:off x="37719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3</a:t>
            </a:r>
          </a:p>
        </p:txBody>
      </p:sp>
      <p:sp>
        <p:nvSpPr>
          <p:cNvPr id="586" name="Shape 586"/>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
        <p:nvSpPr>
          <p:cNvPr id="587" name="Shape 587"/>
          <p:cNvSpPr txBox="1"/>
          <p:nvPr/>
        </p:nvSpPr>
        <p:spPr>
          <a:xfrm>
            <a:off x="534352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41</a:t>
            </a:r>
          </a:p>
        </p:txBody>
      </p:sp>
      <p:sp>
        <p:nvSpPr>
          <p:cNvPr id="588" name="Shape 588"/>
          <p:cNvSpPr txBox="1"/>
          <p:nvPr/>
        </p:nvSpPr>
        <p:spPr>
          <a:xfrm>
            <a:off x="7145336"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12</a:t>
            </a:r>
          </a:p>
        </p:txBody>
      </p:sp>
      <p:sp>
        <p:nvSpPr>
          <p:cNvPr id="589" name="Shape 589"/>
          <p:cNvSpPr txBox="1"/>
          <p:nvPr/>
        </p:nvSpPr>
        <p:spPr>
          <a:xfrm>
            <a:off x="8945561"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9</a:t>
            </a:r>
          </a:p>
        </p:txBody>
      </p:sp>
      <p:sp>
        <p:nvSpPr>
          <p:cNvPr id="590" name="Shape 590"/>
          <p:cNvSpPr txBox="1"/>
          <p:nvPr/>
        </p:nvSpPr>
        <p:spPr>
          <a:xfrm>
            <a:off x="1067117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74</a:t>
            </a:r>
          </a:p>
        </p:txBody>
      </p:sp>
      <p:sp>
        <p:nvSpPr>
          <p:cNvPr id="591" name="Shape 591"/>
          <p:cNvSpPr txBox="1"/>
          <p:nvPr/>
        </p:nvSpPr>
        <p:spPr>
          <a:xfrm>
            <a:off x="125476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15</a:t>
            </a:r>
          </a:p>
        </p:txBody>
      </p:sp>
    </p:spTree>
    <p:extLst>
      <p:ext uri="{BB962C8B-B14F-4D97-AF65-F5344CB8AC3E}">
        <p14:creationId xmlns:p14="http://schemas.microsoft.com/office/powerpoint/2010/main" val="9853237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Shape 539"/>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
        <p:nvSpPr>
          <p:cNvPr id="3"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dirty="0"/>
          </a:p>
        </p:txBody>
      </p:sp>
      <p:sp>
        <p:nvSpPr>
          <p:cNvPr id="4" name="Shape 598"/>
          <p:cNvSpPr txBox="1"/>
          <p:nvPr/>
        </p:nvSpPr>
        <p:spPr>
          <a:xfrm>
            <a:off x="2841624" y="6502400"/>
            <a:ext cx="33448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largest_so_far</a:t>
            </a:r>
          </a:p>
        </p:txBody>
      </p:sp>
      <p:sp>
        <p:nvSpPr>
          <p:cNvPr id="5" name="Shape 599"/>
          <p:cNvSpPr txBox="1"/>
          <p:nvPr/>
        </p:nvSpPr>
        <p:spPr>
          <a:xfrm>
            <a:off x="6642100" y="6259512"/>
            <a:ext cx="760500"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-1</a:t>
            </a:r>
          </a:p>
        </p:txBody>
      </p:sp>
    </p:spTree>
    <p:extLst>
      <p:ext uri="{BB962C8B-B14F-4D97-AF65-F5344CB8AC3E}">
        <p14:creationId xmlns:p14="http://schemas.microsoft.com/office/powerpoint/2010/main" val="15146185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p:nvPr/>
        </p:nvSpPr>
        <p:spPr>
          <a:xfrm>
            <a:off x="37719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3</a:t>
            </a:r>
          </a:p>
        </p:txBody>
      </p:sp>
      <p:sp>
        <p:nvSpPr>
          <p:cNvPr id="545" name="Shape 545"/>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dirty="0"/>
          </a:p>
        </p:txBody>
      </p:sp>
      <p:sp>
        <p:nvSpPr>
          <p:cNvPr id="5" name="Shape 598"/>
          <p:cNvSpPr txBox="1"/>
          <p:nvPr/>
        </p:nvSpPr>
        <p:spPr>
          <a:xfrm>
            <a:off x="2841624" y="6502400"/>
            <a:ext cx="33448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largest_so_far</a:t>
            </a:r>
          </a:p>
        </p:txBody>
      </p:sp>
      <p:sp>
        <p:nvSpPr>
          <p:cNvPr id="6" name="Shape 599"/>
          <p:cNvSpPr txBox="1"/>
          <p:nvPr/>
        </p:nvSpPr>
        <p:spPr>
          <a:xfrm>
            <a:off x="6642100" y="6259512"/>
            <a:ext cx="760500"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3</a:t>
            </a:r>
          </a:p>
        </p:txBody>
      </p:sp>
    </p:spTree>
    <p:extLst>
      <p:ext uri="{BB962C8B-B14F-4D97-AF65-F5344CB8AC3E}">
        <p14:creationId xmlns:p14="http://schemas.microsoft.com/office/powerpoint/2010/main" val="10173935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
        <p:nvSpPr>
          <p:cNvPr id="551" name="Shape 551"/>
          <p:cNvSpPr txBox="1"/>
          <p:nvPr/>
        </p:nvSpPr>
        <p:spPr>
          <a:xfrm>
            <a:off x="534352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41</a:t>
            </a: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dirty="0"/>
          </a:p>
        </p:txBody>
      </p:sp>
      <p:sp>
        <p:nvSpPr>
          <p:cNvPr id="5" name="Shape 598"/>
          <p:cNvSpPr txBox="1"/>
          <p:nvPr/>
        </p:nvSpPr>
        <p:spPr>
          <a:xfrm>
            <a:off x="2841624" y="6502400"/>
            <a:ext cx="33448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largest_so_far</a:t>
            </a:r>
          </a:p>
        </p:txBody>
      </p:sp>
      <p:sp>
        <p:nvSpPr>
          <p:cNvPr id="6"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41</a:t>
            </a:r>
          </a:p>
        </p:txBody>
      </p:sp>
    </p:spTree>
    <p:extLst>
      <p:ext uri="{BB962C8B-B14F-4D97-AF65-F5344CB8AC3E}">
        <p14:creationId xmlns:p14="http://schemas.microsoft.com/office/powerpoint/2010/main" val="13009541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
        <p:nvSpPr>
          <p:cNvPr id="557" name="Shape 557"/>
          <p:cNvSpPr txBox="1"/>
          <p:nvPr/>
        </p:nvSpPr>
        <p:spPr>
          <a:xfrm>
            <a:off x="7145336"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12</a:t>
            </a: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dirty="0"/>
          </a:p>
        </p:txBody>
      </p:sp>
      <p:sp>
        <p:nvSpPr>
          <p:cNvPr id="5" name="Shape 598"/>
          <p:cNvSpPr txBox="1"/>
          <p:nvPr/>
        </p:nvSpPr>
        <p:spPr>
          <a:xfrm>
            <a:off x="2841624" y="6502400"/>
            <a:ext cx="33448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largest_so_far</a:t>
            </a:r>
          </a:p>
        </p:txBody>
      </p:sp>
      <p:sp>
        <p:nvSpPr>
          <p:cNvPr id="6"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41</a:t>
            </a:r>
          </a:p>
        </p:txBody>
      </p:sp>
    </p:spTree>
    <p:extLst>
      <p:ext uri="{BB962C8B-B14F-4D97-AF65-F5344CB8AC3E}">
        <p14:creationId xmlns:p14="http://schemas.microsoft.com/office/powerpoint/2010/main" val="3892717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
        <p:nvSpPr>
          <p:cNvPr id="563" name="Shape 563"/>
          <p:cNvSpPr txBox="1"/>
          <p:nvPr/>
        </p:nvSpPr>
        <p:spPr>
          <a:xfrm>
            <a:off x="8945561"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9</a:t>
            </a: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dirty="0"/>
          </a:p>
        </p:txBody>
      </p:sp>
      <p:sp>
        <p:nvSpPr>
          <p:cNvPr id="5" name="Shape 598"/>
          <p:cNvSpPr txBox="1"/>
          <p:nvPr/>
        </p:nvSpPr>
        <p:spPr>
          <a:xfrm>
            <a:off x="2841624" y="6502400"/>
            <a:ext cx="33448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largest_so_far</a:t>
            </a:r>
          </a:p>
        </p:txBody>
      </p:sp>
      <p:sp>
        <p:nvSpPr>
          <p:cNvPr id="6"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41</a:t>
            </a:r>
          </a:p>
        </p:txBody>
      </p:sp>
    </p:spTree>
    <p:extLst>
      <p:ext uri="{BB962C8B-B14F-4D97-AF65-F5344CB8AC3E}">
        <p14:creationId xmlns:p14="http://schemas.microsoft.com/office/powerpoint/2010/main" val="17710569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
        <p:nvSpPr>
          <p:cNvPr id="569" name="Shape 569"/>
          <p:cNvSpPr txBox="1"/>
          <p:nvPr/>
        </p:nvSpPr>
        <p:spPr>
          <a:xfrm>
            <a:off x="1067117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74</a:t>
            </a: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dirty="0"/>
          </a:p>
        </p:txBody>
      </p:sp>
      <p:sp>
        <p:nvSpPr>
          <p:cNvPr id="5" name="Shape 598"/>
          <p:cNvSpPr txBox="1"/>
          <p:nvPr/>
        </p:nvSpPr>
        <p:spPr>
          <a:xfrm>
            <a:off x="2841624" y="6502400"/>
            <a:ext cx="33448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largest_so_far</a:t>
            </a:r>
          </a:p>
        </p:txBody>
      </p:sp>
      <p:sp>
        <p:nvSpPr>
          <p:cNvPr id="6"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74</a:t>
            </a:r>
          </a:p>
        </p:txBody>
      </p:sp>
    </p:spTree>
    <p:extLst>
      <p:ext uri="{BB962C8B-B14F-4D97-AF65-F5344CB8AC3E}">
        <p14:creationId xmlns:p14="http://schemas.microsoft.com/office/powerpoint/2010/main" val="10393150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
        <p:nvSpPr>
          <p:cNvPr id="575" name="Shape 575"/>
          <p:cNvSpPr txBox="1"/>
          <p:nvPr/>
        </p:nvSpPr>
        <p:spPr>
          <a:xfrm>
            <a:off x="125476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15</a:t>
            </a: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dirty="0"/>
          </a:p>
        </p:txBody>
      </p:sp>
      <p:sp>
        <p:nvSpPr>
          <p:cNvPr id="5"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74</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44" y="176715"/>
            <a:ext cx="3898076" cy="4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CuadroTexto"/>
          <p:cNvSpPr txBox="1"/>
          <p:nvPr/>
        </p:nvSpPr>
        <p:spPr>
          <a:xfrm>
            <a:off x="148634" y="176715"/>
            <a:ext cx="3935686" cy="369332"/>
          </a:xfrm>
          <a:prstGeom prst="rect">
            <a:avLst/>
          </a:prstGeom>
          <a:noFill/>
        </p:spPr>
        <p:txBody>
          <a:bodyPr wrap="square" rtlCol="0">
            <a:spAutoFit/>
          </a:bodyPr>
          <a:lstStyle/>
          <a:p>
            <a:r>
              <a:rPr lang="es-AR" sz="1800" dirty="0">
                <a:solidFill>
                  <a:schemeClr val="bg1"/>
                </a:solidFill>
              </a:rPr>
              <a:t>Bucles e Iteración  – Parte 3</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5427" y="32084"/>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CuadroTexto"/>
          <p:cNvSpPr txBox="1"/>
          <p:nvPr/>
        </p:nvSpPr>
        <p:spPr>
          <a:xfrm>
            <a:off x="12474743" y="142063"/>
            <a:ext cx="2723823" cy="369332"/>
          </a:xfrm>
          <a:prstGeom prst="rect">
            <a:avLst/>
          </a:prstGeom>
          <a:noFill/>
        </p:spPr>
        <p:txBody>
          <a:bodyPr wrap="none" rtlCol="0">
            <a:spAutoFit/>
          </a:bodyPr>
          <a:lstStyle/>
          <a:p>
            <a:r>
              <a:rPr lang="es-AR" sz="1800" dirty="0">
                <a:solidFill>
                  <a:schemeClr val="bg1"/>
                </a:solidFill>
              </a:rPr>
              <a:t>PYTHON PARA TODOS</a:t>
            </a:r>
          </a:p>
        </p:txBody>
      </p:sp>
    </p:spTree>
    <p:extLst>
      <p:ext uri="{BB962C8B-B14F-4D97-AF65-F5344CB8AC3E}">
        <p14:creationId xmlns:p14="http://schemas.microsoft.com/office/powerpoint/2010/main" val="827836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6829550" y="817418"/>
            <a:ext cx="825815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200" b="1" u="none" strike="noStrike" cap="none" dirty="0">
                <a:solidFill>
                  <a:srgbClr val="FFFF00"/>
                </a:solidFill>
                <a:latin typeface="Arial" charset="0"/>
                <a:ea typeface="Arial" charset="0"/>
                <a:cs typeface="Arial" charset="0"/>
                <a:sym typeface="Cabin"/>
              </a:rPr>
              <a:t>Otro Bucle</a:t>
            </a:r>
          </a:p>
        </p:txBody>
      </p:sp>
      <p:sp>
        <p:nvSpPr>
          <p:cNvPr id="241" name="Shape 241"/>
          <p:cNvSpPr txBox="1"/>
          <p:nvPr/>
        </p:nvSpPr>
        <p:spPr>
          <a:xfrm>
            <a:off x="9286632" y="3299522"/>
            <a:ext cx="5019696"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s-ES" sz="3000" b="1" i="0" u="none" strike="noStrike" cap="none" dirty="0">
                <a:solidFill>
                  <a:srgbClr val="00FF00"/>
                </a:solidFill>
                <a:latin typeface="Courier New"/>
                <a:ea typeface="Courier New"/>
                <a:cs typeface="Courier New"/>
                <a:sym typeface="Courier New"/>
              </a:rPr>
              <a:t>n</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00FFFF"/>
                </a:solidFill>
                <a:latin typeface="Courier New"/>
                <a:ea typeface="Courier New"/>
                <a:cs typeface="Courier New"/>
                <a:sym typeface="Courier New"/>
              </a:rPr>
              <a:t>=</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FF9900"/>
                </a:solidFill>
                <a:latin typeface="Courier New"/>
                <a:ea typeface="Courier New"/>
                <a:cs typeface="Courier New"/>
                <a:sym typeface="Courier New"/>
              </a:rPr>
              <a:t>0</a:t>
            </a: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FFFF00"/>
                </a:solidFill>
                <a:latin typeface="Courier New"/>
                <a:ea typeface="Courier New"/>
                <a:cs typeface="Courier New"/>
                <a:sym typeface="Courier New"/>
              </a:rPr>
              <a:t>while</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00FF00"/>
                </a:solidFill>
                <a:latin typeface="Courier New"/>
                <a:ea typeface="Courier New"/>
                <a:cs typeface="Courier New"/>
                <a:sym typeface="Courier New"/>
              </a:rPr>
              <a:t>n</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00FFFF"/>
                </a:solidFill>
                <a:latin typeface="Courier New"/>
                <a:ea typeface="Courier New"/>
                <a:cs typeface="Courier New"/>
                <a:sym typeface="Courier New"/>
              </a:rPr>
              <a:t>&gt;</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FF9900"/>
                </a:solidFill>
                <a:latin typeface="Courier New"/>
                <a:ea typeface="Courier New"/>
                <a:cs typeface="Courier New"/>
                <a:sym typeface="Courier New"/>
              </a:rPr>
              <a:t>0</a:t>
            </a:r>
            <a:r>
              <a:rPr lang="es-ES" sz="3000" b="1" i="0" u="none" strike="noStrike" cap="none" dirty="0">
                <a:solidFill>
                  <a:srgbClr val="FFFF00"/>
                </a:solidFill>
                <a:latin typeface="Courier New"/>
                <a:ea typeface="Courier New"/>
                <a:cs typeface="Courier New"/>
                <a:sym typeface="Courier New"/>
              </a:rPr>
              <a:t> :</a:t>
            </a:r>
          </a:p>
          <a:p>
            <a:pPr>
              <a:buClr>
                <a:srgbClr val="FFFF00"/>
              </a:buClr>
              <a:buSzPct val="25000"/>
            </a:pP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print</a:t>
            </a:r>
            <a:r>
              <a:rPr lang="es-ES" sz="3000" b="1" i="0" u="none" strike="noStrike" cap="none" dirty="0">
                <a:solidFill>
                  <a:schemeClr val="bg1"/>
                </a:solidFill>
                <a:latin typeface="Courier New"/>
                <a:ea typeface="Courier New"/>
                <a:cs typeface="Courier New"/>
                <a:sym typeface="Courier New"/>
              </a:rPr>
              <a:t>(</a:t>
            </a:r>
            <a:r>
              <a:rPr lang="es-ES" sz="2800" dirty="0">
                <a:solidFill>
                  <a:srgbClr val="FF9900"/>
                </a:solidFill>
                <a:latin typeface="Arial" charset="0"/>
                <a:ea typeface="Arial" charset="0"/>
                <a:cs typeface="Arial" charset="0"/>
                <a:sym typeface="Cabin"/>
              </a:rPr>
              <a:t>'</a:t>
            </a:r>
            <a:r>
              <a:rPr lang="es-ES" sz="3000" b="1" i="0" u="none" strike="noStrike" cap="none" dirty="0">
                <a:solidFill>
                  <a:srgbClr val="FF9900"/>
                </a:solidFill>
                <a:latin typeface="Courier New"/>
                <a:ea typeface="Courier New"/>
                <a:cs typeface="Courier New"/>
                <a:sym typeface="Courier New"/>
              </a:rPr>
              <a:t>Enjabonar'</a:t>
            </a:r>
            <a:r>
              <a:rPr lang="es-ES" sz="3200" b="1" dirty="0">
                <a:solidFill>
                  <a:schemeClr val="bg1"/>
                </a:solidFill>
                <a:latin typeface="Arial" charset="0"/>
                <a:ea typeface="Arial" charset="0"/>
                <a:cs typeface="Arial" charset="0"/>
                <a:sym typeface="Cabin"/>
              </a:rPr>
              <a:t>)</a:t>
            </a:r>
            <a:endParaRPr lang="es-ES" sz="3000" b="1" i="0" u="none" strike="noStrike" cap="none" dirty="0">
              <a:solidFill>
                <a:srgbClr val="FF9900"/>
              </a:solidFill>
              <a:latin typeface="Courier New"/>
              <a:ea typeface="Courier New"/>
              <a:cs typeface="Courier New"/>
              <a:sym typeface="Courier New"/>
            </a:endParaRPr>
          </a:p>
          <a:p>
            <a:pPr lvl="0">
              <a:buClr>
                <a:srgbClr val="FFFF00"/>
              </a:buClr>
              <a:buSzPct val="25000"/>
            </a:pP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print</a:t>
            </a:r>
            <a:r>
              <a:rPr lang="es-ES" sz="3000" b="1" i="0" u="none" strike="noStrike" cap="none" dirty="0">
                <a:solidFill>
                  <a:schemeClr val="bg1"/>
                </a:solidFill>
                <a:latin typeface="Courier New"/>
                <a:ea typeface="Courier New"/>
                <a:cs typeface="Courier New"/>
                <a:sym typeface="Courier New"/>
              </a:rPr>
              <a:t>(</a:t>
            </a:r>
            <a:r>
              <a:rPr lang="es-ES" sz="2800" dirty="0">
                <a:solidFill>
                  <a:srgbClr val="FF9900"/>
                </a:solidFill>
                <a:latin typeface="Arial" charset="0"/>
                <a:ea typeface="Arial" charset="0"/>
                <a:cs typeface="Arial" charset="0"/>
                <a:sym typeface="Cabin"/>
              </a:rPr>
              <a:t>'</a:t>
            </a:r>
            <a:r>
              <a:rPr lang="es-ES" sz="3000" b="1" i="0" u="none" strike="noStrike" cap="none" dirty="0">
                <a:solidFill>
                  <a:srgbClr val="FF9900"/>
                </a:solidFill>
                <a:latin typeface="Courier New"/>
                <a:ea typeface="Courier New"/>
                <a:cs typeface="Courier New"/>
                <a:sym typeface="Courier New"/>
              </a:rPr>
              <a:t>Enjuagar'</a:t>
            </a:r>
            <a:r>
              <a:rPr lang="es-ES" sz="3000" b="1" i="0" u="none" strike="noStrike" cap="none" dirty="0">
                <a:solidFill>
                  <a:schemeClr val="bg1"/>
                </a:solidFill>
                <a:latin typeface="Courier New"/>
                <a:ea typeface="Courier New"/>
                <a:cs typeface="Courier New"/>
                <a:sym typeface="Courier New"/>
              </a:rPr>
              <a:t>)</a:t>
            </a:r>
          </a:p>
          <a:p>
            <a:pPr lvl="0">
              <a:buClr>
                <a:srgbClr val="FFFF00"/>
              </a:buClr>
              <a:buSzPct val="25000"/>
            </a:pPr>
            <a:r>
              <a:rPr lang="es-ES" sz="3000" b="1" i="0" u="none" strike="noStrike" cap="none" dirty="0" err="1">
                <a:solidFill>
                  <a:srgbClr val="FFFF00"/>
                </a:solidFill>
                <a:latin typeface="Courier New"/>
                <a:ea typeface="Courier New"/>
                <a:cs typeface="Courier New"/>
                <a:sym typeface="Courier New"/>
              </a:rPr>
              <a:t>print</a:t>
            </a:r>
            <a:r>
              <a:rPr lang="es-ES" sz="3000" b="1" i="0" u="none" strike="noStrike" cap="none" dirty="0">
                <a:solidFill>
                  <a:schemeClr val="bg1"/>
                </a:solidFill>
                <a:latin typeface="Courier New"/>
                <a:ea typeface="Courier New"/>
                <a:cs typeface="Courier New"/>
                <a:sym typeface="Courier New"/>
              </a:rPr>
              <a:t>(</a:t>
            </a:r>
            <a:r>
              <a:rPr lang="es-ES" sz="2800" dirty="0">
                <a:solidFill>
                  <a:srgbClr val="FF9900"/>
                </a:solidFill>
                <a:latin typeface="Arial" charset="0"/>
                <a:ea typeface="Arial" charset="0"/>
                <a:cs typeface="Arial" charset="0"/>
                <a:sym typeface="Cabin"/>
              </a:rPr>
              <a:t>'</a:t>
            </a:r>
            <a:r>
              <a:rPr lang="es-ES" sz="3000" b="1" i="0" u="none" strike="noStrike" cap="none" dirty="0">
                <a:solidFill>
                  <a:srgbClr val="FF9900"/>
                </a:solidFill>
                <a:latin typeface="Courier New"/>
                <a:ea typeface="Courier New"/>
                <a:cs typeface="Courier New"/>
                <a:sym typeface="Courier New"/>
              </a:rPr>
              <a:t>Secar!'</a:t>
            </a:r>
            <a:r>
              <a:rPr lang="es-ES" sz="3000" b="1" i="0" u="none" strike="noStrike" cap="none" dirty="0">
                <a:solidFill>
                  <a:schemeClr val="bg1"/>
                </a:solidFill>
                <a:latin typeface="Courier New"/>
                <a:ea typeface="Courier New"/>
                <a:cs typeface="Courier New"/>
                <a:sym typeface="Courier New"/>
              </a:rPr>
              <a:t>)</a:t>
            </a:r>
          </a:p>
        </p:txBody>
      </p:sp>
      <p:cxnSp>
        <p:nvCxnSpPr>
          <p:cNvPr id="242" name="Shape 242"/>
          <p:cNvCxnSpPr/>
          <p:nvPr/>
        </p:nvCxnSpPr>
        <p:spPr>
          <a:xfrm rot="10800000">
            <a:off x="2838449" y="2087567"/>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243" name="Shape 243"/>
          <p:cNvSpPr/>
          <p:nvPr/>
        </p:nvSpPr>
        <p:spPr>
          <a:xfrm>
            <a:off x="1422400" y="2647955"/>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b="0" i="0" u="none" strike="noStrike" cap="none" dirty="0">
                <a:solidFill>
                  <a:srgbClr val="00FF00"/>
                </a:solidFill>
                <a:latin typeface="Comic Sans MS"/>
                <a:ea typeface="Comic Sans MS"/>
                <a:cs typeface="Comic Sans MS"/>
                <a:sym typeface="Comic Sans MS"/>
              </a:rPr>
              <a:t>n &gt; 0 ?</a:t>
            </a:r>
          </a:p>
        </p:txBody>
      </p:sp>
      <p:cxnSp>
        <p:nvCxnSpPr>
          <p:cNvPr id="244" name="Shape 244"/>
          <p:cNvCxnSpPr/>
          <p:nvPr/>
        </p:nvCxnSpPr>
        <p:spPr>
          <a:xfrm rot="10800000" flipH="1">
            <a:off x="2836861" y="3917955"/>
            <a:ext cx="20636" cy="2317749"/>
          </a:xfrm>
          <a:prstGeom prst="straightConnector1">
            <a:avLst/>
          </a:prstGeom>
          <a:noFill/>
          <a:ln w="76200" cap="rnd" cmpd="sng">
            <a:solidFill>
              <a:srgbClr val="00FFFF"/>
            </a:solidFill>
            <a:prstDash val="solid"/>
            <a:miter/>
            <a:headEnd type="none" w="med" len="med"/>
            <a:tailEnd type="stealth" w="med" len="med"/>
          </a:ln>
        </p:spPr>
      </p:cxnSp>
      <p:cxnSp>
        <p:nvCxnSpPr>
          <p:cNvPr id="245" name="Shape 245"/>
          <p:cNvCxnSpPr/>
          <p:nvPr/>
        </p:nvCxnSpPr>
        <p:spPr>
          <a:xfrm rot="10800000">
            <a:off x="4203675" y="3276479"/>
            <a:ext cx="819299" cy="7800"/>
          </a:xfrm>
          <a:prstGeom prst="straightConnector1">
            <a:avLst/>
          </a:prstGeom>
          <a:noFill/>
          <a:ln w="76200" cap="rnd" cmpd="sng">
            <a:solidFill>
              <a:srgbClr val="00FFFF"/>
            </a:solidFill>
            <a:prstDash val="solid"/>
            <a:miter/>
            <a:headEnd type="none" w="med" len="med"/>
            <a:tailEnd type="none" w="med" len="med"/>
          </a:ln>
        </p:spPr>
      </p:cxnSp>
      <p:cxnSp>
        <p:nvCxnSpPr>
          <p:cNvPr id="246" name="Shape 246"/>
          <p:cNvCxnSpPr/>
          <p:nvPr/>
        </p:nvCxnSpPr>
        <p:spPr>
          <a:xfrm rot="10800000" flipH="1">
            <a:off x="5024437" y="3276605"/>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47" name="Shape 247"/>
          <p:cNvCxnSpPr>
            <a:stCxn id="248" idx="2"/>
          </p:cNvCxnSpPr>
          <p:nvPr/>
        </p:nvCxnSpPr>
        <p:spPr>
          <a:xfrm>
            <a:off x="5078405" y="5899154"/>
            <a:ext cx="0" cy="336550"/>
          </a:xfrm>
          <a:prstGeom prst="straightConnector1">
            <a:avLst/>
          </a:prstGeom>
          <a:noFill/>
          <a:ln w="76200" cap="rnd" cmpd="sng">
            <a:solidFill>
              <a:srgbClr val="00FFFF"/>
            </a:solidFill>
            <a:prstDash val="solid"/>
            <a:miter/>
            <a:headEnd type="none" w="med" len="med"/>
            <a:tailEnd type="none" w="med" len="med"/>
          </a:ln>
        </p:spPr>
      </p:cxnSp>
      <p:cxnSp>
        <p:nvCxnSpPr>
          <p:cNvPr id="249" name="Shape 249"/>
          <p:cNvCxnSpPr/>
          <p:nvPr/>
        </p:nvCxnSpPr>
        <p:spPr>
          <a:xfrm>
            <a:off x="2852736" y="6202367"/>
            <a:ext cx="2187574" cy="14287"/>
          </a:xfrm>
          <a:prstGeom prst="straightConnector1">
            <a:avLst/>
          </a:prstGeom>
          <a:noFill/>
          <a:ln w="76200" cap="rnd" cmpd="sng">
            <a:solidFill>
              <a:srgbClr val="00FFFF"/>
            </a:solidFill>
            <a:prstDash val="solid"/>
            <a:miter/>
            <a:headEnd type="none" w="med" len="med"/>
            <a:tailEnd type="none" w="med" len="med"/>
          </a:ln>
        </p:spPr>
      </p:cxnSp>
      <p:cxnSp>
        <p:nvCxnSpPr>
          <p:cNvPr id="250" name="Shape 250"/>
          <p:cNvCxnSpPr/>
          <p:nvPr/>
        </p:nvCxnSpPr>
        <p:spPr>
          <a:xfrm flipH="1">
            <a:off x="1066800" y="3292480"/>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251" name="Shape 251"/>
          <p:cNvCxnSpPr/>
          <p:nvPr/>
        </p:nvCxnSpPr>
        <p:spPr>
          <a:xfrm rot="10800000" flipH="1">
            <a:off x="2840036" y="6680205"/>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52" name="Shape 252"/>
          <p:cNvCxnSpPr/>
          <p:nvPr/>
        </p:nvCxnSpPr>
        <p:spPr>
          <a:xfrm rot="10800000">
            <a:off x="1063537" y="3340067"/>
            <a:ext cx="36599" cy="3433800"/>
          </a:xfrm>
          <a:prstGeom prst="straightConnector1">
            <a:avLst/>
          </a:prstGeom>
          <a:noFill/>
          <a:ln w="76200" cap="rnd" cmpd="sng">
            <a:solidFill>
              <a:srgbClr val="00FFFF"/>
            </a:solidFill>
            <a:prstDash val="solid"/>
            <a:miter/>
            <a:headEnd type="stealth" w="med" len="med"/>
            <a:tailEnd type="none" w="med" len="med"/>
          </a:ln>
        </p:spPr>
      </p:cxnSp>
      <p:cxnSp>
        <p:nvCxnSpPr>
          <p:cNvPr id="253" name="Shape 253"/>
          <p:cNvCxnSpPr/>
          <p:nvPr/>
        </p:nvCxnSpPr>
        <p:spPr>
          <a:xfrm>
            <a:off x="1084262" y="6697667"/>
            <a:ext cx="1752600" cy="0"/>
          </a:xfrm>
          <a:prstGeom prst="straightConnector1">
            <a:avLst/>
          </a:prstGeom>
          <a:noFill/>
          <a:ln w="76200" cap="rnd" cmpd="sng">
            <a:solidFill>
              <a:srgbClr val="00FFFF"/>
            </a:solidFill>
            <a:prstDash val="solid"/>
            <a:miter/>
            <a:headEnd type="none" w="med" len="med"/>
            <a:tailEnd type="none" w="med" len="med"/>
          </a:ln>
        </p:spPr>
      </p:cxnSp>
      <p:sp>
        <p:nvSpPr>
          <p:cNvPr id="254" name="Shape 254"/>
          <p:cNvSpPr txBox="1"/>
          <p:nvPr/>
        </p:nvSpPr>
        <p:spPr>
          <a:xfrm>
            <a:off x="542925" y="2533655"/>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No</a:t>
            </a:r>
          </a:p>
        </p:txBody>
      </p:sp>
      <p:sp>
        <p:nvSpPr>
          <p:cNvPr id="255" name="Shape 255"/>
          <p:cNvSpPr txBox="1"/>
          <p:nvPr/>
        </p:nvSpPr>
        <p:spPr>
          <a:xfrm>
            <a:off x="1397000" y="7296155"/>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s-ES" sz="3500" u="none" strike="noStrike" cap="none" dirty="0" err="1">
                <a:solidFill>
                  <a:schemeClr val="lt1"/>
                </a:solidFill>
                <a:latin typeface="Arial" charset="0"/>
                <a:ea typeface="Arial" charset="0"/>
                <a:cs typeface="Arial" charset="0"/>
                <a:sym typeface="Cabin"/>
              </a:rPr>
              <a:t>print</a:t>
            </a:r>
            <a:r>
              <a:rPr lang="es-ES" sz="3500" u="none" strike="noStrike" cap="none" dirty="0">
                <a:solidFill>
                  <a:schemeClr val="lt1"/>
                </a:solidFill>
                <a:latin typeface="Arial" charset="0"/>
                <a:ea typeface="Arial" charset="0"/>
                <a:cs typeface="Arial" charset="0"/>
                <a:sym typeface="Cabin"/>
              </a:rPr>
              <a:t> </a:t>
            </a:r>
            <a:r>
              <a:rPr lang="es-ES" sz="3500" dirty="0">
                <a:solidFill>
                  <a:schemeClr val="lt1"/>
                </a:solidFill>
                <a:latin typeface="Arial" charset="0"/>
                <a:ea typeface="Arial" charset="0"/>
                <a:cs typeface="Arial" charset="0"/>
                <a:sym typeface="Cabin"/>
              </a:rPr>
              <a:t>'Secar</a:t>
            </a:r>
            <a:r>
              <a:rPr lang="es-ES" sz="3500" u="none" strike="noStrike" cap="none" dirty="0">
                <a:solidFill>
                  <a:schemeClr val="lt1"/>
                </a:solidFill>
                <a:latin typeface="Arial" charset="0"/>
                <a:ea typeface="Arial" charset="0"/>
                <a:cs typeface="Arial" charset="0"/>
                <a:sym typeface="Cabin"/>
              </a:rPr>
              <a:t>'</a:t>
            </a:r>
          </a:p>
        </p:txBody>
      </p:sp>
      <p:sp>
        <p:nvSpPr>
          <p:cNvPr id="256" name="Shape 256"/>
          <p:cNvSpPr txBox="1"/>
          <p:nvPr/>
        </p:nvSpPr>
        <p:spPr>
          <a:xfrm>
            <a:off x="4659312" y="2533655"/>
            <a:ext cx="107473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a:solidFill>
                  <a:schemeClr val="lt1"/>
                </a:solidFill>
                <a:latin typeface="Arial" charset="0"/>
                <a:ea typeface="Arial" charset="0"/>
                <a:cs typeface="Arial" charset="0"/>
                <a:sym typeface="Cabin"/>
              </a:rPr>
              <a:t>Sí</a:t>
            </a:r>
          </a:p>
        </p:txBody>
      </p:sp>
      <p:sp>
        <p:nvSpPr>
          <p:cNvPr id="257" name="Shape 257"/>
          <p:cNvSpPr txBox="1"/>
          <p:nvPr/>
        </p:nvSpPr>
        <p:spPr>
          <a:xfrm>
            <a:off x="1397000" y="1352555"/>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n = </a:t>
            </a:r>
            <a:r>
              <a:rPr lang="en-US" sz="3500" dirty="0">
                <a:solidFill>
                  <a:schemeClr val="lt1"/>
                </a:solidFill>
                <a:latin typeface="Arial" charset="0"/>
                <a:ea typeface="Arial" charset="0"/>
                <a:cs typeface="Arial" charset="0"/>
                <a:sym typeface="Cabin"/>
              </a:rPr>
              <a:t>0</a:t>
            </a:r>
            <a:endParaRPr lang="en-US" sz="3500" u="none" strike="noStrike" cap="none" dirty="0">
              <a:solidFill>
                <a:schemeClr val="lt1"/>
              </a:solidFill>
              <a:latin typeface="Arial" charset="0"/>
              <a:ea typeface="Arial" charset="0"/>
              <a:cs typeface="Arial" charset="0"/>
              <a:sym typeface="Cabin"/>
            </a:endParaRPr>
          </a:p>
        </p:txBody>
      </p:sp>
      <p:sp>
        <p:nvSpPr>
          <p:cNvPr id="258" name="Shape 258"/>
          <p:cNvSpPr txBox="1"/>
          <p:nvPr/>
        </p:nvSpPr>
        <p:spPr>
          <a:xfrm>
            <a:off x="3405194" y="3930655"/>
            <a:ext cx="3365474" cy="747711"/>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s-ES" sz="3200" u="none" strike="noStrike" cap="none" dirty="0" err="1">
                <a:solidFill>
                  <a:schemeClr val="lt1"/>
                </a:solidFill>
                <a:latin typeface="Arial" charset="0"/>
                <a:ea typeface="Arial" charset="0"/>
                <a:cs typeface="Arial" charset="0"/>
                <a:sym typeface="Cabin"/>
              </a:rPr>
              <a:t>print</a:t>
            </a:r>
            <a:r>
              <a:rPr lang="es-ES" sz="3200" u="none" strike="noStrike" cap="none" dirty="0">
                <a:solidFill>
                  <a:schemeClr val="lt1"/>
                </a:solidFill>
                <a:latin typeface="Arial" charset="0"/>
                <a:ea typeface="Arial" charset="0"/>
                <a:cs typeface="Arial" charset="0"/>
                <a:sym typeface="Cabin"/>
              </a:rPr>
              <a:t>(</a:t>
            </a:r>
            <a:r>
              <a:rPr lang="es-ES" sz="3200" dirty="0">
                <a:solidFill>
                  <a:srgbClr val="FF9900"/>
                </a:solidFill>
                <a:latin typeface="Arial" charset="0"/>
                <a:ea typeface="Arial" charset="0"/>
                <a:cs typeface="Arial" charset="0"/>
                <a:sym typeface="Cabin"/>
              </a:rPr>
              <a:t>'Enjabonar</a:t>
            </a:r>
            <a:r>
              <a:rPr lang="es-ES" sz="3200" u="none" strike="noStrike" cap="none" dirty="0">
                <a:solidFill>
                  <a:srgbClr val="FF9900"/>
                </a:solidFill>
                <a:latin typeface="Arial" charset="0"/>
                <a:ea typeface="Arial" charset="0"/>
                <a:cs typeface="Arial" charset="0"/>
                <a:sym typeface="Cabin"/>
              </a:rPr>
              <a:t>'</a:t>
            </a:r>
            <a:r>
              <a:rPr lang="es-ES" sz="3200" u="none" strike="noStrike" cap="none" dirty="0">
                <a:solidFill>
                  <a:schemeClr val="bg1"/>
                </a:solidFill>
                <a:latin typeface="Arial" charset="0"/>
                <a:ea typeface="Arial" charset="0"/>
                <a:cs typeface="Arial" charset="0"/>
                <a:sym typeface="Cabin"/>
              </a:rPr>
              <a:t>)</a:t>
            </a:r>
          </a:p>
        </p:txBody>
      </p:sp>
      <p:sp>
        <p:nvSpPr>
          <p:cNvPr id="248" name="Shape 248"/>
          <p:cNvSpPr txBox="1"/>
          <p:nvPr/>
        </p:nvSpPr>
        <p:spPr>
          <a:xfrm>
            <a:off x="3386141" y="5149855"/>
            <a:ext cx="3384527"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s-ES" sz="3200" u="none" strike="noStrike" cap="none" dirty="0" err="1">
                <a:solidFill>
                  <a:schemeClr val="lt1"/>
                </a:solidFill>
                <a:latin typeface="Arial" charset="0"/>
                <a:ea typeface="Arial" charset="0"/>
                <a:cs typeface="Arial" charset="0"/>
                <a:sym typeface="Cabin"/>
              </a:rPr>
              <a:t>print</a:t>
            </a:r>
            <a:r>
              <a:rPr lang="es-ES" sz="3200" u="none" strike="noStrike" cap="none" dirty="0">
                <a:solidFill>
                  <a:schemeClr val="lt1"/>
                </a:solidFill>
                <a:latin typeface="Arial" charset="0"/>
                <a:ea typeface="Arial" charset="0"/>
                <a:cs typeface="Arial" charset="0"/>
                <a:sym typeface="Cabin"/>
              </a:rPr>
              <a:t>(</a:t>
            </a:r>
            <a:r>
              <a:rPr lang="es-ES" sz="3200" dirty="0">
                <a:solidFill>
                  <a:srgbClr val="FF9900"/>
                </a:solidFill>
                <a:latin typeface="Arial" charset="0"/>
                <a:ea typeface="Arial" charset="0"/>
                <a:cs typeface="Arial" charset="0"/>
                <a:sym typeface="Cabin"/>
              </a:rPr>
              <a:t>'Enjuagar</a:t>
            </a:r>
            <a:r>
              <a:rPr lang="es-ES" sz="3200" u="none" strike="noStrike" cap="none" dirty="0">
                <a:solidFill>
                  <a:srgbClr val="FF9900"/>
                </a:solidFill>
                <a:latin typeface="Arial" charset="0"/>
                <a:ea typeface="Arial" charset="0"/>
                <a:cs typeface="Arial" charset="0"/>
                <a:sym typeface="Cabin"/>
              </a:rPr>
              <a:t>'</a:t>
            </a:r>
            <a:r>
              <a:rPr lang="es-ES" sz="3200" dirty="0">
                <a:solidFill>
                  <a:schemeClr val="bg1"/>
                </a:solidFill>
                <a:latin typeface="Arial" charset="0"/>
                <a:ea typeface="Arial" charset="0"/>
                <a:cs typeface="Arial" charset="0"/>
                <a:sym typeface="Cabin"/>
              </a:rPr>
              <a:t>)</a:t>
            </a:r>
          </a:p>
        </p:txBody>
      </p:sp>
      <p:sp>
        <p:nvSpPr>
          <p:cNvPr id="259" name="Shape 259"/>
          <p:cNvSpPr txBox="1"/>
          <p:nvPr/>
        </p:nvSpPr>
        <p:spPr>
          <a:xfrm>
            <a:off x="8443568" y="6985055"/>
            <a:ext cx="63032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3600" u="none" strike="noStrike" cap="none" dirty="0">
                <a:solidFill>
                  <a:srgbClr val="00FF00"/>
                </a:solidFill>
                <a:latin typeface="Arial" charset="0"/>
                <a:ea typeface="Arial" charset="0"/>
                <a:cs typeface="Arial" charset="0"/>
                <a:sym typeface="Cabin"/>
              </a:rPr>
              <a:t>¿Qué es lo que está haciendo este bucle?</a:t>
            </a:r>
          </a:p>
        </p:txBody>
      </p:sp>
      <p:cxnSp>
        <p:nvCxnSpPr>
          <p:cNvPr id="260" name="Shape 260"/>
          <p:cNvCxnSpPr>
            <a:stCxn id="258" idx="2"/>
            <a:endCxn id="248" idx="0"/>
          </p:cNvCxnSpPr>
          <p:nvPr/>
        </p:nvCxnSpPr>
        <p:spPr>
          <a:xfrm flipH="1">
            <a:off x="5078405" y="4678366"/>
            <a:ext cx="9526" cy="471489"/>
          </a:xfrm>
          <a:prstGeom prst="straightConnector1">
            <a:avLst/>
          </a:prstGeom>
          <a:noFill/>
          <a:ln w="76200" cap="rnd" cmpd="sng">
            <a:solidFill>
              <a:srgbClr val="00FFFF"/>
            </a:solidFill>
            <a:prstDash val="solid"/>
            <a:miter/>
            <a:headEnd type="none" w="med" len="med"/>
            <a:tailEnd type="none" w="med" len="med"/>
          </a:ln>
        </p:spPr>
      </p:cxnSp>
    </p:spTree>
    <p:extLst>
      <p:ext uri="{BB962C8B-B14F-4D97-AF65-F5344CB8AC3E}">
        <p14:creationId xmlns:p14="http://schemas.microsoft.com/office/powerpoint/2010/main" val="10699794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Shape 585"/>
          <p:cNvSpPr txBox="1"/>
          <p:nvPr/>
        </p:nvSpPr>
        <p:spPr>
          <a:xfrm>
            <a:off x="37719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3</a:t>
            </a:r>
          </a:p>
        </p:txBody>
      </p:sp>
      <p:sp>
        <p:nvSpPr>
          <p:cNvPr id="586" name="Shape 586"/>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
        <p:nvSpPr>
          <p:cNvPr id="587" name="Shape 587"/>
          <p:cNvSpPr txBox="1"/>
          <p:nvPr/>
        </p:nvSpPr>
        <p:spPr>
          <a:xfrm>
            <a:off x="534352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41</a:t>
            </a:r>
          </a:p>
        </p:txBody>
      </p:sp>
      <p:sp>
        <p:nvSpPr>
          <p:cNvPr id="588" name="Shape 588"/>
          <p:cNvSpPr txBox="1"/>
          <p:nvPr/>
        </p:nvSpPr>
        <p:spPr>
          <a:xfrm>
            <a:off x="7145336"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12</a:t>
            </a:r>
          </a:p>
        </p:txBody>
      </p:sp>
      <p:sp>
        <p:nvSpPr>
          <p:cNvPr id="589" name="Shape 589"/>
          <p:cNvSpPr txBox="1"/>
          <p:nvPr/>
        </p:nvSpPr>
        <p:spPr>
          <a:xfrm>
            <a:off x="8945561"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9</a:t>
            </a:r>
          </a:p>
        </p:txBody>
      </p:sp>
      <p:sp>
        <p:nvSpPr>
          <p:cNvPr id="590" name="Shape 590"/>
          <p:cNvSpPr txBox="1"/>
          <p:nvPr/>
        </p:nvSpPr>
        <p:spPr>
          <a:xfrm>
            <a:off x="1067117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74</a:t>
            </a:r>
          </a:p>
        </p:txBody>
      </p:sp>
      <p:sp>
        <p:nvSpPr>
          <p:cNvPr id="591" name="Shape 591"/>
          <p:cNvSpPr txBox="1"/>
          <p:nvPr/>
        </p:nvSpPr>
        <p:spPr>
          <a:xfrm>
            <a:off x="125476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15</a:t>
            </a:r>
          </a:p>
        </p:txBody>
      </p:sp>
      <p:sp>
        <p:nvSpPr>
          <p:cNvPr id="9"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dirty="0"/>
          </a:p>
        </p:txBody>
      </p:sp>
      <p:sp>
        <p:nvSpPr>
          <p:cNvPr id="10"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74</a:t>
            </a:r>
          </a:p>
        </p:txBody>
      </p:sp>
    </p:spTree>
    <p:extLst>
      <p:ext uri="{BB962C8B-B14F-4D97-AF65-F5344CB8AC3E}">
        <p14:creationId xmlns:p14="http://schemas.microsoft.com/office/powerpoint/2010/main" val="1198979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Shape 672"/>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00FF00"/>
              </a:buClr>
              <a:buSzPct val="25000"/>
            </a:pPr>
            <a:r>
              <a:rPr lang="es-ES" sz="7600" b="1" dirty="0">
                <a:solidFill>
                  <a:srgbClr val="FFFF00"/>
                </a:solidFill>
                <a:latin typeface="Arial" charset="0"/>
                <a:ea typeface="Arial" charset="0"/>
                <a:cs typeface="Arial" charset="0"/>
                <a:sym typeface="Cabin"/>
              </a:rPr>
              <a:t>Para encontrar el mayor valor</a:t>
            </a:r>
          </a:p>
        </p:txBody>
      </p:sp>
      <p:sp>
        <p:nvSpPr>
          <p:cNvPr id="673" name="Shape 673"/>
          <p:cNvSpPr txBox="1"/>
          <p:nvPr/>
        </p:nvSpPr>
        <p:spPr>
          <a:xfrm>
            <a:off x="1549817" y="2835250"/>
            <a:ext cx="79958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n-US" sz="2600" b="1" dirty="0">
                <a:solidFill>
                  <a:srgbClr val="00FF00"/>
                </a:solidFill>
                <a:latin typeface="Courier New"/>
                <a:ea typeface="Courier New"/>
                <a:cs typeface="Courier New"/>
                <a:sym typeface="Courier New"/>
              </a:rPr>
              <a:t>largest_so_far = -1</a:t>
            </a:r>
          </a:p>
          <a:p>
            <a:pPr lvl="0">
              <a:buClr>
                <a:srgbClr val="FFFF00"/>
              </a:buClr>
              <a:buSzPct val="25000"/>
            </a:pPr>
            <a:r>
              <a:rPr lang="en-US" sz="2600" b="1" i="0" u="none" strike="noStrike" cap="none" dirty="0">
                <a:solidFill>
                  <a:srgbClr val="FFFF00"/>
                </a:solidFill>
                <a:latin typeface="Courier New"/>
                <a:ea typeface="Courier New"/>
                <a:cs typeface="Courier New"/>
                <a:sym typeface="Courier New"/>
              </a:rPr>
              <a:t>print</a:t>
            </a:r>
            <a:r>
              <a:rPr lang="en-US" sz="2600" b="1" dirty="0">
                <a:solidFill>
                  <a:schemeClr val="bg1"/>
                </a:solidFill>
                <a:latin typeface="Courier New"/>
                <a:ea typeface="Courier New"/>
                <a:cs typeface="Courier New"/>
                <a:sym typeface="Courier New"/>
              </a:rPr>
              <a:t>(</a:t>
            </a:r>
            <a:r>
              <a:rPr lang="en-US" sz="2600" b="1" dirty="0">
                <a:solidFill>
                  <a:srgbClr val="FF7F00"/>
                </a:solidFill>
                <a:latin typeface="Courier New"/>
                <a:ea typeface="Courier New"/>
                <a:cs typeface="Courier New"/>
                <a:sym typeface="Courier New"/>
              </a:rPr>
              <a:t>'Antes</a:t>
            </a:r>
            <a:r>
              <a:rPr lang="en-US" sz="2600" b="1" i="0" u="none" strike="noStrike" cap="none" dirty="0">
                <a:solidFill>
                  <a:srgbClr val="FF7F00"/>
                </a:solidFill>
                <a:latin typeface="Courier New"/>
                <a:ea typeface="Courier New"/>
                <a:cs typeface="Courier New"/>
                <a:sym typeface="Courier New"/>
              </a:rPr>
              <a:t>', </a:t>
            </a:r>
            <a:r>
              <a:rPr lang="en-US" sz="2600" b="1" dirty="0">
                <a:solidFill>
                  <a:srgbClr val="00FF00"/>
                </a:solidFill>
                <a:latin typeface="Courier New"/>
                <a:ea typeface="Courier New"/>
                <a:cs typeface="Courier New"/>
                <a:sym typeface="Courier New"/>
              </a:rPr>
              <a:t>largest_so_far</a:t>
            </a:r>
            <a:r>
              <a:rPr lang="en-US" sz="2600" b="1"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New"/>
                <a:ea typeface="Courier New"/>
                <a:cs typeface="Courier New"/>
                <a:sym typeface="Courier New"/>
              </a:rPr>
              <a:t>for</a:t>
            </a:r>
            <a:r>
              <a:rPr lang="en-US" sz="2600" b="1" i="0" u="none" strike="noStrike" cap="none" dirty="0">
                <a:solidFill>
                  <a:srgbClr val="FF00FF"/>
                </a:solidFill>
                <a:latin typeface="Courier New"/>
                <a:ea typeface="Courier New"/>
                <a:cs typeface="Courier New"/>
                <a:sym typeface="Courier New"/>
              </a:rPr>
              <a:t> th</a:t>
            </a:r>
            <a:r>
              <a:rPr lang="en-US" sz="2600" b="1" dirty="0">
                <a:solidFill>
                  <a:srgbClr val="FF00FF"/>
                </a:solidFill>
                <a:latin typeface="Courier New"/>
                <a:ea typeface="Courier New"/>
                <a:cs typeface="Courier New"/>
                <a:sym typeface="Courier New"/>
              </a:rPr>
              <a:t>e_num</a:t>
            </a:r>
            <a:r>
              <a:rPr lang="en-US" sz="2600" b="1" i="0" u="none" strike="noStrike" cap="none" dirty="0">
                <a:solidFill>
                  <a:srgbClr val="FF00FF"/>
                </a:solidFill>
                <a:latin typeface="Courier New"/>
                <a:ea typeface="Courier New"/>
                <a:cs typeface="Courier New"/>
                <a:sym typeface="Courier New"/>
              </a:rPr>
              <a:t> </a:t>
            </a:r>
            <a:r>
              <a:rPr lang="en-US" sz="2600" b="1" i="0" u="none" strike="noStrike" cap="none" dirty="0">
                <a:solidFill>
                  <a:srgbClr val="FFFF00"/>
                </a:solidFill>
                <a:latin typeface="Courier New"/>
                <a:ea typeface="Courier New"/>
                <a:cs typeface="Courier New"/>
                <a:sym typeface="Courier New"/>
              </a:rPr>
              <a:t>in</a:t>
            </a:r>
            <a:r>
              <a:rPr lang="en-US" sz="2600" b="1" i="0" u="none" strike="noStrike" cap="none" dirty="0">
                <a:solidFill>
                  <a:srgbClr val="FF00FF"/>
                </a:solidFill>
                <a:latin typeface="Courier New"/>
                <a:ea typeface="Courier New"/>
                <a:cs typeface="Courier New"/>
                <a:sym typeface="Courier New"/>
              </a:rPr>
              <a:t> [9, 41, 12, 3, 74, 15] :</a:t>
            </a:r>
          </a:p>
          <a:p>
            <a:pPr marL="0" marR="0" lvl="0" indent="0" algn="l" rtl="0">
              <a:lnSpc>
                <a:spcPct val="100000"/>
              </a:lnSpc>
              <a:spcBef>
                <a:spcPts val="0"/>
              </a:spcBef>
              <a:spcAft>
                <a:spcPts val="0"/>
              </a:spcAft>
              <a:buClr>
                <a:srgbClr val="FFFF00"/>
              </a:buClr>
              <a:buSzPct val="25000"/>
              <a:buFont typeface="Cabin"/>
              <a:buNone/>
            </a:pPr>
            <a:r>
              <a:rPr lang="en-US" sz="2600" b="1" dirty="0">
                <a:solidFill>
                  <a:srgbClr val="FF00FF"/>
                </a:solidFill>
                <a:latin typeface="Courier New"/>
                <a:ea typeface="Courier New"/>
                <a:cs typeface="Courier New"/>
                <a:sym typeface="Courier New"/>
              </a:rPr>
              <a:t>   if the_num &gt; </a:t>
            </a:r>
            <a:r>
              <a:rPr lang="en-US" sz="2600" b="1" dirty="0">
                <a:solidFill>
                  <a:srgbClr val="00FF00"/>
                </a:solidFill>
                <a:latin typeface="Courier New"/>
                <a:ea typeface="Courier New"/>
                <a:cs typeface="Courier New"/>
                <a:sym typeface="Courier New"/>
              </a:rPr>
              <a:t>largest_so_far</a:t>
            </a:r>
            <a:r>
              <a:rPr lang="en-US" sz="2600" b="1" dirty="0">
                <a:solidFill>
                  <a:srgbClr val="FF00FF"/>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FF00FF"/>
              </a:buClr>
              <a:buSzPct val="25000"/>
              <a:buFont typeface="Cabin"/>
              <a:buNone/>
            </a:pPr>
            <a:r>
              <a:rPr lang="en-US" sz="2600" b="1" i="0" u="none" strike="noStrike" cap="none" dirty="0">
                <a:solidFill>
                  <a:srgbClr val="FF00FF"/>
                </a:solidFill>
                <a:latin typeface="Courier New"/>
                <a:ea typeface="Courier New"/>
                <a:cs typeface="Courier New"/>
                <a:sym typeface="Courier New"/>
              </a:rPr>
              <a:t>      </a:t>
            </a:r>
            <a:r>
              <a:rPr lang="en-US" sz="2600" b="1" dirty="0">
                <a:solidFill>
                  <a:srgbClr val="00FF00"/>
                </a:solidFill>
                <a:latin typeface="Courier New"/>
                <a:ea typeface="Courier New"/>
                <a:cs typeface="Courier New"/>
                <a:sym typeface="Courier New"/>
              </a:rPr>
              <a:t>largest_so_far = </a:t>
            </a:r>
            <a:r>
              <a:rPr lang="en-US" sz="2600" b="1" dirty="0">
                <a:solidFill>
                  <a:srgbClr val="FF00FF"/>
                </a:solidFill>
                <a:latin typeface="Courier New"/>
                <a:ea typeface="Courier New"/>
                <a:cs typeface="Courier New"/>
                <a:sym typeface="Courier New"/>
              </a:rPr>
              <a:t>the_num</a:t>
            </a:r>
          </a:p>
          <a:p>
            <a:pPr marL="0" marR="0" lvl="0" indent="0" algn="l" rtl="0">
              <a:lnSpc>
                <a:spcPct val="100000"/>
              </a:lnSpc>
              <a:spcBef>
                <a:spcPts val="0"/>
              </a:spcBef>
              <a:spcAft>
                <a:spcPts val="0"/>
              </a:spcAft>
              <a:buClr>
                <a:srgbClr val="FF00FF"/>
              </a:buClr>
              <a:buSzPct val="25000"/>
              <a:buFont typeface="Cabin"/>
              <a:buNone/>
            </a:pPr>
            <a:r>
              <a:rPr lang="en-US" sz="2600" b="1" i="0" u="none" strike="noStrike" cap="none" dirty="0">
                <a:solidFill>
                  <a:srgbClr val="FF00FF"/>
                </a:solidFill>
                <a:latin typeface="Courier New"/>
                <a:ea typeface="Courier New"/>
                <a:cs typeface="Courier New"/>
                <a:sym typeface="Courier New"/>
              </a:rPr>
              <a:t>   </a:t>
            </a:r>
            <a:r>
              <a:rPr lang="en-US" sz="2600" b="1" i="0" u="none" strike="noStrike" cap="none" dirty="0">
                <a:solidFill>
                  <a:srgbClr val="FFFF00"/>
                </a:solidFill>
                <a:latin typeface="Courier New"/>
                <a:ea typeface="Courier New"/>
                <a:cs typeface="Courier New"/>
                <a:sym typeface="Courier New"/>
              </a:rPr>
              <a:t>print</a:t>
            </a:r>
            <a:r>
              <a:rPr lang="en-US" sz="2600" b="1" dirty="0">
                <a:solidFill>
                  <a:schemeClr val="bg1"/>
                </a:solidFill>
                <a:latin typeface="Courier New"/>
                <a:ea typeface="Courier New"/>
                <a:cs typeface="Courier New"/>
                <a:sym typeface="Courier New"/>
              </a:rPr>
              <a:t>(</a:t>
            </a:r>
            <a:r>
              <a:rPr lang="en-US" sz="2600" b="1" dirty="0">
                <a:solidFill>
                  <a:srgbClr val="00FF00"/>
                </a:solidFill>
                <a:latin typeface="Courier New"/>
                <a:ea typeface="Courier New"/>
                <a:cs typeface="Courier New"/>
                <a:sym typeface="Courier New"/>
              </a:rPr>
              <a:t>largest_so_far,</a:t>
            </a:r>
            <a:r>
              <a:rPr lang="en-US" sz="2600" b="1" i="0" u="none" strike="noStrike" cap="none" dirty="0">
                <a:solidFill>
                  <a:srgbClr val="FF00FF"/>
                </a:solidFill>
                <a:latin typeface="Courier New"/>
                <a:ea typeface="Courier New"/>
                <a:cs typeface="Courier New"/>
                <a:sym typeface="Courier New"/>
              </a:rPr>
              <a:t> </a:t>
            </a:r>
            <a:r>
              <a:rPr lang="en-US" sz="2600" b="1" dirty="0">
                <a:solidFill>
                  <a:srgbClr val="FF00FF"/>
                </a:solidFill>
                <a:latin typeface="Courier New"/>
                <a:ea typeface="Courier New"/>
                <a:cs typeface="Courier New"/>
                <a:sym typeface="Courier New"/>
              </a:rPr>
              <a:t>the_num</a:t>
            </a:r>
            <a:r>
              <a:rPr lang="en-US" sz="2600" b="1"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Font typeface="Cabin"/>
              <a:buNone/>
            </a:pPr>
            <a:endParaRPr sz="2600" b="1" dirty="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New"/>
                <a:ea typeface="Courier New"/>
                <a:cs typeface="Courier New"/>
                <a:sym typeface="Courier New"/>
              </a:rPr>
              <a:t>print</a:t>
            </a:r>
            <a:r>
              <a:rPr lang="en-US" sz="2600" b="1" dirty="0">
                <a:solidFill>
                  <a:schemeClr val="bg1"/>
                </a:solidFill>
                <a:latin typeface="Courier New"/>
                <a:ea typeface="Courier New"/>
                <a:cs typeface="Courier New"/>
                <a:sym typeface="Courier New"/>
              </a:rPr>
              <a:t>(</a:t>
            </a:r>
            <a:r>
              <a:rPr lang="en-US" sz="2600" b="1" i="0" u="none" strike="noStrike" cap="none" dirty="0">
                <a:solidFill>
                  <a:srgbClr val="FF7F00"/>
                </a:solidFill>
                <a:latin typeface="Courier New"/>
                <a:ea typeface="Courier New"/>
                <a:cs typeface="Courier New"/>
                <a:sym typeface="Courier New"/>
              </a:rPr>
              <a:t>'</a:t>
            </a:r>
            <a:r>
              <a:rPr lang="en-US" sz="2600" b="1" i="0" u="none" strike="noStrike" cap="none" dirty="0" err="1">
                <a:solidFill>
                  <a:srgbClr val="FF7F00"/>
                </a:solidFill>
                <a:latin typeface="Courier New"/>
                <a:ea typeface="Courier New"/>
                <a:cs typeface="Courier New"/>
                <a:sym typeface="Courier New"/>
              </a:rPr>
              <a:t>Después</a:t>
            </a:r>
            <a:r>
              <a:rPr lang="en-US" sz="2600" b="1" i="0" u="none" strike="noStrike" cap="none" dirty="0">
                <a:solidFill>
                  <a:srgbClr val="FF7F00"/>
                </a:solidFill>
                <a:latin typeface="Courier New"/>
                <a:ea typeface="Courier New"/>
                <a:cs typeface="Courier New"/>
                <a:sym typeface="Courier New"/>
              </a:rPr>
              <a:t>', </a:t>
            </a:r>
            <a:r>
              <a:rPr lang="en-US" sz="2600" b="1" dirty="0">
                <a:solidFill>
                  <a:srgbClr val="00FF00"/>
                </a:solidFill>
                <a:latin typeface="Courier New"/>
                <a:ea typeface="Courier New"/>
                <a:cs typeface="Courier New"/>
                <a:sym typeface="Courier New"/>
              </a:rPr>
              <a:t>largest_so_far</a:t>
            </a:r>
            <a:r>
              <a:rPr lang="en-US" sz="2600" b="1" dirty="0">
                <a:solidFill>
                  <a:schemeClr val="bg1"/>
                </a:solidFill>
                <a:latin typeface="Courier New"/>
                <a:ea typeface="Courier New"/>
                <a:cs typeface="Courier New"/>
                <a:sym typeface="Courier New"/>
              </a:rPr>
              <a:t>)</a:t>
            </a:r>
          </a:p>
        </p:txBody>
      </p:sp>
      <p:sp>
        <p:nvSpPr>
          <p:cNvPr id="674" name="Shape 674"/>
          <p:cNvSpPr txBox="1"/>
          <p:nvPr/>
        </p:nvSpPr>
        <p:spPr>
          <a:xfrm>
            <a:off x="10261600" y="2177401"/>
            <a:ext cx="4219499" cy="498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a:t>
            </a:r>
            <a:r>
              <a:rPr lang="en-US" sz="3000" u="none" strike="noStrike" cap="none" dirty="0">
                <a:solidFill>
                  <a:srgbClr val="FFFF00"/>
                </a:solidFill>
                <a:latin typeface="Arial" charset="0"/>
                <a:ea typeface="Arial" charset="0"/>
                <a:cs typeface="Arial" charset="0"/>
                <a:sym typeface="Cabin"/>
              </a:rPr>
              <a:t> python </a:t>
            </a:r>
            <a:r>
              <a:rPr lang="en-US" sz="3000" dirty="0">
                <a:solidFill>
                  <a:srgbClr val="FFFF00"/>
                </a:solidFill>
                <a:latin typeface="Arial" charset="0"/>
                <a:ea typeface="Arial" charset="0"/>
                <a:cs typeface="Arial" charset="0"/>
                <a:sym typeface="Cabin"/>
              </a:rPr>
              <a:t>largest</a:t>
            </a:r>
            <a:r>
              <a:rPr lang="en-US" sz="3000" u="none" strike="noStrike" cap="none" dirty="0">
                <a:solidFill>
                  <a:srgbClr val="FFFF00"/>
                </a:solidFill>
                <a:latin typeface="Arial" charset="0"/>
                <a:ea typeface="Arial" charset="0"/>
                <a:cs typeface="Arial" charset="0"/>
                <a:sym typeface="Cabin"/>
              </a:rPr>
              <a:t>.py</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Antes </a:t>
            </a:r>
            <a:r>
              <a:rPr lang="en-US" sz="3000" dirty="0">
                <a:solidFill>
                  <a:srgbClr val="00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9</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41</a:t>
            </a:r>
            <a:r>
              <a:rPr lang="en-US" sz="3000" u="none" strike="noStrike" cap="none" dirty="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41</a:t>
            </a:r>
            <a:r>
              <a:rPr lang="en-US" sz="3000" u="none" strike="noStrike" cap="none" dirty="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41</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74</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74</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err="1">
                <a:solidFill>
                  <a:srgbClr val="FF7F00"/>
                </a:solidFill>
                <a:latin typeface="Arial" charset="0"/>
                <a:ea typeface="Arial" charset="0"/>
                <a:cs typeface="Arial" charset="0"/>
                <a:sym typeface="Cabin"/>
              </a:rPr>
              <a:t>Desp</a:t>
            </a:r>
            <a:r>
              <a:rPr lang="en-US" sz="3000" dirty="0" err="1">
                <a:solidFill>
                  <a:srgbClr val="FF7F00"/>
                </a:solidFill>
                <a:latin typeface="Arial" charset="0"/>
                <a:ea typeface="Arial" charset="0"/>
                <a:cs typeface="Arial" charset="0"/>
                <a:sym typeface="Cabin"/>
              </a:rPr>
              <a:t>ués</a:t>
            </a:r>
            <a:r>
              <a:rPr lang="en-US" sz="3000" u="none" strike="noStrike" cap="none" dirty="0">
                <a:solidFill>
                  <a:srgbClr val="FF7F00"/>
                </a:solidFill>
                <a:latin typeface="Arial" charset="0"/>
                <a:ea typeface="Arial" charset="0"/>
                <a:cs typeface="Arial" charset="0"/>
                <a:sym typeface="Cabin"/>
              </a:rPr>
              <a:t> </a:t>
            </a:r>
            <a:r>
              <a:rPr lang="en-US" sz="3000" dirty="0">
                <a:solidFill>
                  <a:srgbClr val="00FFFF"/>
                </a:solidFill>
                <a:latin typeface="Arial" charset="0"/>
                <a:ea typeface="Arial" charset="0"/>
                <a:cs typeface="Arial" charset="0"/>
                <a:sym typeface="Cabin"/>
              </a:rPr>
              <a:t>74</a:t>
            </a:r>
          </a:p>
        </p:txBody>
      </p:sp>
      <p:sp>
        <p:nvSpPr>
          <p:cNvPr id="675" name="Shape 675"/>
          <p:cNvSpPr txBox="1"/>
          <p:nvPr/>
        </p:nvSpPr>
        <p:spPr>
          <a:xfrm>
            <a:off x="906525" y="6793482"/>
            <a:ext cx="14757599" cy="1306513"/>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s-ES" sz="3000" dirty="0">
                <a:solidFill>
                  <a:schemeClr val="lt1"/>
                </a:solidFill>
                <a:latin typeface="Arial" charset="0"/>
                <a:ea typeface="Arial" charset="0"/>
                <a:cs typeface="Arial" charset="0"/>
                <a:sym typeface="Cabin"/>
              </a:rPr>
              <a:t>Creamos una </a:t>
            </a:r>
            <a:r>
              <a:rPr lang="es-ES" sz="3000" dirty="0">
                <a:solidFill>
                  <a:schemeClr val="accent1"/>
                </a:solidFill>
                <a:latin typeface="Arial" charset="0"/>
                <a:ea typeface="Arial" charset="0"/>
                <a:cs typeface="Arial" charset="0"/>
                <a:sym typeface="Cabin"/>
              </a:rPr>
              <a:t>variable</a:t>
            </a:r>
            <a:r>
              <a:rPr lang="es-ES" sz="3000" dirty="0">
                <a:solidFill>
                  <a:schemeClr val="lt1"/>
                </a:solidFill>
                <a:latin typeface="Arial" charset="0"/>
                <a:ea typeface="Arial" charset="0"/>
                <a:cs typeface="Arial" charset="0"/>
                <a:sym typeface="Cabin"/>
              </a:rPr>
              <a:t> que contenga el mayor valor que se haya visto</a:t>
            </a:r>
            <a:r>
              <a:rPr lang="es-ES" sz="3000" dirty="0">
                <a:solidFill>
                  <a:schemeClr val="accent1"/>
                </a:solidFill>
                <a:latin typeface="Arial" charset="0"/>
                <a:ea typeface="Arial" charset="0"/>
                <a:cs typeface="Arial" charset="0"/>
                <a:sym typeface="Cabin"/>
              </a:rPr>
              <a:t> hasta ahora (</a:t>
            </a:r>
            <a:r>
              <a:rPr lang="es-ES" sz="3000" dirty="0" err="1">
                <a:solidFill>
                  <a:schemeClr val="accent1"/>
                </a:solidFill>
                <a:latin typeface="Arial" charset="0"/>
                <a:ea typeface="Arial" charset="0"/>
                <a:cs typeface="Arial" charset="0"/>
                <a:sym typeface="Cabin"/>
              </a:rPr>
              <a:t>largest_so_far</a:t>
            </a:r>
            <a:r>
              <a:rPr lang="es-ES" sz="3000" dirty="0">
                <a:solidFill>
                  <a:schemeClr val="accent1"/>
                </a:solidFill>
                <a:latin typeface="Arial" charset="0"/>
                <a:ea typeface="Arial" charset="0"/>
                <a:cs typeface="Arial" charset="0"/>
                <a:sym typeface="Cabin"/>
              </a:rPr>
              <a:t>)</a:t>
            </a:r>
            <a:r>
              <a:rPr lang="es-ES" sz="3000" dirty="0">
                <a:solidFill>
                  <a:schemeClr val="lt1"/>
                </a:solidFill>
                <a:latin typeface="Arial" charset="0"/>
                <a:ea typeface="Arial" charset="0"/>
                <a:cs typeface="Arial" charset="0"/>
                <a:sym typeface="Cabin"/>
              </a:rPr>
              <a:t>. Si el </a:t>
            </a:r>
            <a:r>
              <a:rPr lang="es-ES" sz="3000" dirty="0">
                <a:solidFill>
                  <a:srgbClr val="FF00FF"/>
                </a:solidFill>
                <a:latin typeface="Arial" charset="0"/>
                <a:ea typeface="Arial" charset="0"/>
                <a:cs typeface="Arial" charset="0"/>
                <a:sym typeface="Cabin"/>
              </a:rPr>
              <a:t>número actual que estamos buscando</a:t>
            </a:r>
            <a:r>
              <a:rPr lang="es-ES" sz="3000" dirty="0">
                <a:solidFill>
                  <a:schemeClr val="lt1"/>
                </a:solidFill>
                <a:latin typeface="Arial" charset="0"/>
                <a:ea typeface="Arial" charset="0"/>
                <a:cs typeface="Arial" charset="0"/>
                <a:sym typeface="Cabin"/>
              </a:rPr>
              <a:t> es más grande, entonces será el nuevo </a:t>
            </a:r>
            <a:r>
              <a:rPr lang="es-ES" sz="3000" dirty="0">
                <a:solidFill>
                  <a:srgbClr val="00FF00"/>
                </a:solidFill>
                <a:latin typeface="Arial" charset="0"/>
                <a:ea typeface="Arial" charset="0"/>
                <a:cs typeface="Arial" charset="0"/>
                <a:sym typeface="Cabin"/>
              </a:rPr>
              <a:t>mayor valor que se haya visto hasta ahora (</a:t>
            </a:r>
            <a:r>
              <a:rPr lang="es-ES" sz="3000" dirty="0" err="1">
                <a:solidFill>
                  <a:srgbClr val="00FF00"/>
                </a:solidFill>
                <a:latin typeface="Arial" charset="0"/>
                <a:ea typeface="Arial" charset="0"/>
                <a:cs typeface="Arial" charset="0"/>
                <a:sym typeface="Cabin"/>
              </a:rPr>
              <a:t>largest_so_far</a:t>
            </a:r>
            <a:r>
              <a:rPr lang="es-ES" sz="3000" dirty="0">
                <a:solidFill>
                  <a:srgbClr val="00FF00"/>
                </a:solidFill>
                <a:latin typeface="Arial" charset="0"/>
                <a:ea typeface="Arial" charset="0"/>
                <a:cs typeface="Arial" charset="0"/>
                <a:sym typeface="Cabin"/>
              </a:rPr>
              <a:t>)</a:t>
            </a:r>
            <a:r>
              <a:rPr lang="es-ES" sz="3000" dirty="0">
                <a:solidFill>
                  <a:schemeClr val="lt1"/>
                </a:solidFill>
                <a:latin typeface="Arial" charset="0"/>
                <a:ea typeface="Arial" charset="0"/>
                <a:cs typeface="Arial" charset="0"/>
                <a:sym typeface="Cabin"/>
              </a:rPr>
              <a:t>.</a:t>
            </a:r>
          </a:p>
        </p:txBody>
      </p:sp>
    </p:spTree>
    <p:extLst>
      <p:ext uri="{BB962C8B-B14F-4D97-AF65-F5344CB8AC3E}">
        <p14:creationId xmlns:p14="http://schemas.microsoft.com/office/powerpoint/2010/main" val="18958508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s-ES" sz="7600" u="none" strike="noStrike" cap="none" dirty="0">
                <a:solidFill>
                  <a:srgbClr val="FFFF00"/>
                </a:solidFill>
                <a:latin typeface="Arial" charset="0"/>
                <a:ea typeface="Arial" charset="0"/>
                <a:cs typeface="Arial" charset="0"/>
                <a:sym typeface="Cabin"/>
              </a:rPr>
              <a:t>Más Lenguaje</a:t>
            </a:r>
            <a:r>
              <a:rPr lang="es-ES" sz="7600" dirty="0">
                <a:solidFill>
                  <a:srgbClr val="FFFF00"/>
                </a:solidFill>
                <a:latin typeface="Arial" charset="0"/>
                <a:ea typeface="Arial" charset="0"/>
                <a:cs typeface="Arial" charset="0"/>
                <a:sym typeface="Cabin"/>
              </a:rPr>
              <a:t>s de Bucle</a:t>
            </a:r>
            <a:endParaRPr lang="es-ES" sz="7600" u="none" strike="noStrike" cap="none" dirty="0">
              <a:solidFill>
                <a:srgbClr val="FFFF00"/>
              </a:solidFill>
              <a:latin typeface="Arial" charset="0"/>
              <a:ea typeface="Arial" charset="0"/>
              <a:cs typeface="Arial" charset="0"/>
              <a:sym typeface="Cabin"/>
            </a:endParaRPr>
          </a:p>
        </p:txBody>
      </p:sp>
    </p:spTree>
    <p:extLst>
      <p:ext uri="{BB962C8B-B14F-4D97-AF65-F5344CB8AC3E}">
        <p14:creationId xmlns:p14="http://schemas.microsoft.com/office/powerpoint/2010/main" val="14335545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Shape 68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ES" sz="7600" b="1" u="none" strike="noStrike" cap="none" dirty="0">
                <a:solidFill>
                  <a:srgbClr val="FFFF00"/>
                </a:solidFill>
                <a:latin typeface="Arial" charset="0"/>
                <a:ea typeface="Arial" charset="0"/>
                <a:cs typeface="Arial" charset="0"/>
                <a:sym typeface="Cabin"/>
              </a:rPr>
              <a:t>Conteo en un Bucle</a:t>
            </a:r>
          </a:p>
        </p:txBody>
      </p:sp>
      <p:sp>
        <p:nvSpPr>
          <p:cNvPr id="681" name="Shape 681"/>
          <p:cNvSpPr txBox="1"/>
          <p:nvPr/>
        </p:nvSpPr>
        <p:spPr>
          <a:xfrm>
            <a:off x="1741475" y="2605001"/>
            <a:ext cx="79958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s-AR" sz="2600" b="1" i="0" u="none" strike="noStrike" cap="none" dirty="0">
                <a:solidFill>
                  <a:srgbClr val="00FFFF"/>
                </a:solidFill>
                <a:latin typeface="Courier New"/>
                <a:ea typeface="Courier New"/>
                <a:cs typeface="Courier New"/>
                <a:sym typeface="Courier New"/>
              </a:rPr>
              <a:t>zork = 0</a:t>
            </a:r>
          </a:p>
          <a:p>
            <a:pPr lvl="0">
              <a:buClr>
                <a:srgbClr val="FFFF00"/>
              </a:buClr>
              <a:buSzPct val="25000"/>
            </a:pPr>
            <a:r>
              <a:rPr lang="es-AR" sz="2600" b="1" i="0" u="none" strike="noStrike" cap="none" dirty="0">
                <a:solidFill>
                  <a:srgbClr val="FFFF00"/>
                </a:solidFill>
                <a:latin typeface="Courier New"/>
                <a:ea typeface="Courier New"/>
                <a:cs typeface="Courier New"/>
                <a:sym typeface="Courier New"/>
              </a:rPr>
              <a:t>print</a:t>
            </a:r>
            <a:r>
              <a:rPr lang="es-AR" sz="2600" b="1" dirty="0">
                <a:solidFill>
                  <a:schemeClr val="bg1"/>
                </a:solidFill>
                <a:latin typeface="Courier New"/>
                <a:ea typeface="Courier New"/>
                <a:cs typeface="Courier New"/>
                <a:sym typeface="Courier New"/>
              </a:rPr>
              <a:t>(</a:t>
            </a:r>
            <a:r>
              <a:rPr lang="es-AR" sz="2600" b="1" dirty="0">
                <a:solidFill>
                  <a:srgbClr val="FF7F00"/>
                </a:solidFill>
                <a:latin typeface="Courier New"/>
                <a:ea typeface="Courier New"/>
                <a:cs typeface="Courier New"/>
                <a:sym typeface="Courier New"/>
              </a:rPr>
              <a:t>'Antes</a:t>
            </a:r>
            <a:r>
              <a:rPr lang="es-AR" sz="2600" b="1" i="0" u="none" strike="noStrike" cap="none" dirty="0">
                <a:solidFill>
                  <a:srgbClr val="FF7F00"/>
                </a:solidFill>
                <a:latin typeface="Courier New"/>
                <a:ea typeface="Courier New"/>
                <a:cs typeface="Courier New"/>
                <a:sym typeface="Courier New"/>
              </a:rPr>
              <a:t>', zork</a:t>
            </a:r>
            <a:r>
              <a:rPr lang="es-AR" sz="26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AR" sz="2600" b="1" i="0" u="none" strike="noStrike" cap="none" dirty="0" err="1">
                <a:solidFill>
                  <a:srgbClr val="FFFF00"/>
                </a:solidFill>
                <a:latin typeface="Courier New"/>
                <a:ea typeface="Courier New"/>
                <a:cs typeface="Courier New"/>
                <a:sym typeface="Courier New"/>
              </a:rPr>
              <a:t>for</a:t>
            </a:r>
            <a:r>
              <a:rPr lang="es-AR" sz="2600" b="1" i="0" u="none" strike="noStrike" cap="none" dirty="0">
                <a:solidFill>
                  <a:srgbClr val="FFFF00"/>
                </a:solidFill>
                <a:latin typeface="Courier New"/>
                <a:ea typeface="Courier New"/>
                <a:cs typeface="Courier New"/>
                <a:sym typeface="Courier New"/>
              </a:rPr>
              <a:t> </a:t>
            </a:r>
            <a:r>
              <a:rPr lang="es-AR" sz="2600" b="1" i="0" u="none" strike="noStrike" cap="none" dirty="0">
                <a:solidFill>
                  <a:srgbClr val="FF00FF"/>
                </a:solidFill>
                <a:latin typeface="Courier New"/>
                <a:ea typeface="Courier New"/>
                <a:cs typeface="Courier New"/>
                <a:sym typeface="Courier New"/>
              </a:rPr>
              <a:t>objeto </a:t>
            </a:r>
            <a:r>
              <a:rPr lang="es-AR" sz="2600" b="1" i="0" u="none" strike="noStrike" cap="none" dirty="0">
                <a:solidFill>
                  <a:srgbClr val="FFFF00"/>
                </a:solidFill>
                <a:latin typeface="Courier New"/>
                <a:ea typeface="Courier New"/>
                <a:cs typeface="Courier New"/>
                <a:sym typeface="Courier New"/>
              </a:rPr>
              <a:t>in</a:t>
            </a:r>
            <a:r>
              <a:rPr lang="es-AR" sz="2600" b="1" i="0" u="none" strike="noStrike" cap="none" dirty="0">
                <a:solidFill>
                  <a:srgbClr val="FF00FF"/>
                </a:solidFill>
                <a:latin typeface="Courier New"/>
                <a:ea typeface="Courier New"/>
                <a:cs typeface="Courier New"/>
                <a:sym typeface="Courier New"/>
              </a:rPr>
              <a:t> [9, 41, 12, 3, 74, 15] :</a:t>
            </a:r>
          </a:p>
          <a:p>
            <a:pPr marL="0" marR="0" lvl="0" indent="0" algn="l" rtl="0">
              <a:lnSpc>
                <a:spcPct val="100000"/>
              </a:lnSpc>
              <a:spcBef>
                <a:spcPts val="0"/>
              </a:spcBef>
              <a:spcAft>
                <a:spcPts val="0"/>
              </a:spcAft>
              <a:buClr>
                <a:srgbClr val="FF00FF"/>
              </a:buClr>
              <a:buSzPct val="25000"/>
              <a:buFont typeface="Cabin"/>
              <a:buNone/>
            </a:pPr>
            <a:r>
              <a:rPr lang="es-AR" sz="2600" b="1" i="0" u="none" strike="noStrike" cap="none" dirty="0">
                <a:solidFill>
                  <a:srgbClr val="FF00FF"/>
                </a:solidFill>
                <a:latin typeface="Courier New"/>
                <a:ea typeface="Courier New"/>
                <a:cs typeface="Courier New"/>
                <a:sym typeface="Courier New"/>
              </a:rPr>
              <a:t>    </a:t>
            </a:r>
            <a:r>
              <a:rPr lang="es-AR" sz="2600" b="1" i="0" u="none" strike="noStrike" cap="none" dirty="0">
                <a:solidFill>
                  <a:srgbClr val="00FFFF"/>
                </a:solidFill>
                <a:latin typeface="Courier New"/>
                <a:ea typeface="Courier New"/>
                <a:cs typeface="Courier New"/>
                <a:sym typeface="Courier New"/>
              </a:rPr>
              <a:t>zork = zork + 1</a:t>
            </a:r>
          </a:p>
          <a:p>
            <a:pPr lvl="0">
              <a:buClr>
                <a:srgbClr val="FF00FF"/>
              </a:buClr>
              <a:buSzPct val="25000"/>
            </a:pPr>
            <a:r>
              <a:rPr lang="es-AR" sz="2600" b="1" i="0" u="none" strike="noStrike" cap="none" dirty="0">
                <a:solidFill>
                  <a:srgbClr val="FF00FF"/>
                </a:solidFill>
                <a:latin typeface="Courier New"/>
                <a:ea typeface="Courier New"/>
                <a:cs typeface="Courier New"/>
                <a:sym typeface="Courier New"/>
              </a:rPr>
              <a:t>    </a:t>
            </a:r>
            <a:r>
              <a:rPr lang="es-AR" sz="2600" b="1" i="0" u="none" strike="noStrike" cap="none" dirty="0">
                <a:solidFill>
                  <a:srgbClr val="FFFF00"/>
                </a:solidFill>
                <a:latin typeface="Courier New"/>
                <a:ea typeface="Courier New"/>
                <a:cs typeface="Courier New"/>
                <a:sym typeface="Courier New"/>
              </a:rPr>
              <a:t>print</a:t>
            </a:r>
            <a:r>
              <a:rPr lang="es-AR" sz="2600" b="1" dirty="0">
                <a:solidFill>
                  <a:schemeClr val="bg1"/>
                </a:solidFill>
                <a:latin typeface="Courier New"/>
                <a:ea typeface="Courier New"/>
                <a:cs typeface="Courier New"/>
                <a:sym typeface="Courier New"/>
              </a:rPr>
              <a:t>(</a:t>
            </a:r>
            <a:r>
              <a:rPr lang="es-AR" sz="2600" b="1" i="0" u="none" strike="noStrike" cap="none" dirty="0">
                <a:solidFill>
                  <a:srgbClr val="00FFFF"/>
                </a:solidFill>
                <a:latin typeface="Courier New"/>
                <a:ea typeface="Courier New"/>
                <a:cs typeface="Courier New"/>
                <a:sym typeface="Courier New"/>
              </a:rPr>
              <a:t>zork</a:t>
            </a:r>
            <a:r>
              <a:rPr lang="es-AR" sz="2600" b="1" i="0" u="none" strike="noStrike" cap="none" dirty="0">
                <a:solidFill>
                  <a:srgbClr val="FF00FF"/>
                </a:solidFill>
                <a:latin typeface="Courier New"/>
                <a:ea typeface="Courier New"/>
                <a:cs typeface="Courier New"/>
                <a:sym typeface="Courier New"/>
              </a:rPr>
              <a:t>, </a:t>
            </a:r>
            <a:r>
              <a:rPr lang="es-AR" sz="2600" b="1" dirty="0">
                <a:solidFill>
                  <a:srgbClr val="FF00FF"/>
                </a:solidFill>
                <a:latin typeface="Courier New"/>
                <a:ea typeface="Courier New"/>
                <a:cs typeface="Courier New"/>
                <a:sym typeface="Courier New"/>
              </a:rPr>
              <a:t>objeto</a:t>
            </a:r>
            <a:r>
              <a:rPr lang="es-AR" sz="26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AR" sz="2600" b="1" i="0" u="none" strike="noStrike" cap="none" dirty="0">
                <a:solidFill>
                  <a:srgbClr val="FFFF00"/>
                </a:solidFill>
                <a:latin typeface="Courier New"/>
                <a:ea typeface="Courier New"/>
                <a:cs typeface="Courier New"/>
                <a:sym typeface="Courier New"/>
              </a:rPr>
              <a:t>print</a:t>
            </a:r>
            <a:r>
              <a:rPr lang="es-AR" sz="2600" b="1" dirty="0">
                <a:solidFill>
                  <a:schemeClr val="bg1"/>
                </a:solidFill>
                <a:latin typeface="Courier New"/>
                <a:ea typeface="Courier New"/>
                <a:cs typeface="Courier New"/>
                <a:sym typeface="Courier New"/>
              </a:rPr>
              <a:t>(</a:t>
            </a:r>
            <a:r>
              <a:rPr lang="es-AR" sz="2600" b="1" i="0" u="none" strike="noStrike" cap="none" dirty="0">
                <a:solidFill>
                  <a:srgbClr val="FF7F00"/>
                </a:solidFill>
                <a:latin typeface="Courier New"/>
                <a:ea typeface="Courier New"/>
                <a:cs typeface="Courier New"/>
                <a:sym typeface="Courier New"/>
              </a:rPr>
              <a:t>'Después', </a:t>
            </a:r>
            <a:r>
              <a:rPr lang="es-AR" sz="2600" b="1" i="0" u="none" strike="noStrike" cap="none" dirty="0">
                <a:solidFill>
                  <a:srgbClr val="00FFFF"/>
                </a:solidFill>
                <a:latin typeface="Courier New"/>
                <a:ea typeface="Courier New"/>
                <a:cs typeface="Courier New"/>
                <a:sym typeface="Courier New"/>
              </a:rPr>
              <a:t>zork</a:t>
            </a:r>
            <a:r>
              <a:rPr lang="es-AR" sz="2600" b="1" i="0" u="none" strike="noStrike" cap="none" dirty="0">
                <a:solidFill>
                  <a:schemeClr val="bg1"/>
                </a:solidFill>
                <a:latin typeface="Courier New"/>
                <a:ea typeface="Courier New"/>
                <a:cs typeface="Courier New"/>
                <a:sym typeface="Courier New"/>
              </a:rPr>
              <a:t>)</a:t>
            </a:r>
          </a:p>
        </p:txBody>
      </p:sp>
      <p:sp>
        <p:nvSpPr>
          <p:cNvPr id="682" name="Shape 682"/>
          <p:cNvSpPr txBox="1"/>
          <p:nvPr/>
        </p:nvSpPr>
        <p:spPr>
          <a:xfrm>
            <a:off x="10261600" y="2336631"/>
            <a:ext cx="4219499" cy="4674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000" u="none" strike="noStrike" cap="none" dirty="0">
                <a:solidFill>
                  <a:schemeClr val="lt1"/>
                </a:solidFill>
                <a:latin typeface="Arial" charset="0"/>
                <a:ea typeface="Arial" charset="0"/>
                <a:cs typeface="Arial" charset="0"/>
                <a:sym typeface="Cabin"/>
              </a:rPr>
              <a:t>$</a:t>
            </a:r>
            <a:r>
              <a:rPr lang="es-AR" sz="3000" u="none" strike="noStrike" cap="none" dirty="0">
                <a:solidFill>
                  <a:srgbClr val="FFFF00"/>
                </a:solidFill>
                <a:latin typeface="Arial" charset="0"/>
                <a:ea typeface="Arial" charset="0"/>
                <a:cs typeface="Arial" charset="0"/>
                <a:sym typeface="Cabin"/>
              </a:rPr>
              <a:t> python countloop.py</a:t>
            </a:r>
          </a:p>
          <a:p>
            <a:pPr marL="0" marR="0" lvl="0" indent="0" algn="l" rtl="0">
              <a:lnSpc>
                <a:spcPct val="100000"/>
              </a:lnSpc>
              <a:spcBef>
                <a:spcPts val="0"/>
              </a:spcBef>
              <a:spcAft>
                <a:spcPts val="0"/>
              </a:spcAft>
              <a:buClr>
                <a:srgbClr val="FF7F00"/>
              </a:buClr>
              <a:buSzPct val="25000"/>
              <a:buFont typeface="Cabin"/>
              <a:buNone/>
            </a:pPr>
            <a:r>
              <a:rPr lang="es-AR" sz="3000" u="none" strike="noStrike" cap="none" dirty="0">
                <a:solidFill>
                  <a:srgbClr val="FF7F00"/>
                </a:solidFill>
                <a:latin typeface="Arial" charset="0"/>
                <a:ea typeface="Arial" charset="0"/>
                <a:cs typeface="Arial" charset="0"/>
                <a:sym typeface="Cabin"/>
              </a:rPr>
              <a:t>Antes 0</a:t>
            </a:r>
          </a:p>
          <a:p>
            <a:pPr marL="0" marR="0" lvl="0" indent="0" algn="l" rtl="0">
              <a:lnSpc>
                <a:spcPct val="100000"/>
              </a:lnSpc>
              <a:spcBef>
                <a:spcPts val="0"/>
              </a:spcBef>
              <a:spcAft>
                <a:spcPts val="0"/>
              </a:spcAft>
              <a:buClr>
                <a:srgbClr val="00FFFF"/>
              </a:buClr>
              <a:buSzPct val="25000"/>
              <a:buFont typeface="Cabin"/>
              <a:buNone/>
            </a:pPr>
            <a:r>
              <a:rPr lang="es-AR" sz="3000" u="none" strike="noStrike" cap="none" dirty="0">
                <a:solidFill>
                  <a:srgbClr val="00FFFF"/>
                </a:solidFill>
                <a:latin typeface="Arial" charset="0"/>
                <a:ea typeface="Arial" charset="0"/>
                <a:cs typeface="Arial" charset="0"/>
                <a:sym typeface="Cabin"/>
              </a:rPr>
              <a:t>1 </a:t>
            </a:r>
            <a:r>
              <a:rPr lang="es-AR" sz="3000" u="none" strike="noStrike" cap="none" dirty="0">
                <a:solidFill>
                  <a:srgbClr val="FF00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FF"/>
              </a:buClr>
              <a:buSzPct val="25000"/>
              <a:buFont typeface="Cabin"/>
              <a:buNone/>
            </a:pPr>
            <a:r>
              <a:rPr lang="es-AR" sz="3000" u="none" strike="noStrike" cap="none" dirty="0">
                <a:solidFill>
                  <a:srgbClr val="00FFFF"/>
                </a:solidFill>
                <a:latin typeface="Arial" charset="0"/>
                <a:ea typeface="Arial" charset="0"/>
                <a:cs typeface="Arial" charset="0"/>
                <a:sym typeface="Cabin"/>
              </a:rPr>
              <a:t>2</a:t>
            </a:r>
            <a:r>
              <a:rPr lang="es-AR" sz="3000" u="none" strike="noStrike" cap="none" dirty="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s-AR" sz="3000" u="none" strike="noStrike" cap="none" dirty="0">
                <a:solidFill>
                  <a:srgbClr val="00FFFF"/>
                </a:solidFill>
                <a:latin typeface="Arial" charset="0"/>
                <a:ea typeface="Arial" charset="0"/>
                <a:cs typeface="Arial" charset="0"/>
                <a:sym typeface="Cabin"/>
              </a:rPr>
              <a:t>3</a:t>
            </a:r>
            <a:r>
              <a:rPr lang="es-AR" sz="3000" u="none" strike="noStrike" cap="none" dirty="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s-AR" sz="3000" u="none" strike="noStrike" cap="none" dirty="0">
                <a:solidFill>
                  <a:srgbClr val="00FFFF"/>
                </a:solidFill>
                <a:latin typeface="Arial" charset="0"/>
                <a:ea typeface="Arial" charset="0"/>
                <a:cs typeface="Arial" charset="0"/>
                <a:sym typeface="Cabin"/>
              </a:rPr>
              <a:t>4 </a:t>
            </a:r>
            <a:r>
              <a:rPr lang="es-AR" sz="3000" u="none" strike="noStrike" cap="none" dirty="0">
                <a:solidFill>
                  <a:srgbClr val="FF00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FF"/>
              </a:buClr>
              <a:buSzPct val="25000"/>
              <a:buFont typeface="Cabin"/>
              <a:buNone/>
            </a:pPr>
            <a:r>
              <a:rPr lang="es-AR" sz="3000" u="none" strike="noStrike" cap="none" dirty="0">
                <a:solidFill>
                  <a:srgbClr val="00FFFF"/>
                </a:solidFill>
                <a:latin typeface="Arial" charset="0"/>
                <a:ea typeface="Arial" charset="0"/>
                <a:cs typeface="Arial" charset="0"/>
                <a:sym typeface="Cabin"/>
              </a:rPr>
              <a:t>5 </a:t>
            </a:r>
            <a:r>
              <a:rPr lang="es-AR" sz="3000" u="none" strike="noStrike" cap="none" dirty="0">
                <a:solidFill>
                  <a:srgbClr val="FF00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FF"/>
              </a:buClr>
              <a:buSzPct val="25000"/>
              <a:buFont typeface="Cabin"/>
              <a:buNone/>
            </a:pPr>
            <a:r>
              <a:rPr lang="es-AR" sz="3000" u="none" strike="noStrike" cap="none" dirty="0">
                <a:solidFill>
                  <a:srgbClr val="00FFFF"/>
                </a:solidFill>
                <a:latin typeface="Arial" charset="0"/>
                <a:ea typeface="Arial" charset="0"/>
                <a:cs typeface="Arial" charset="0"/>
                <a:sym typeface="Cabin"/>
              </a:rPr>
              <a:t>6 </a:t>
            </a:r>
            <a:r>
              <a:rPr lang="es-AR" sz="3000" u="none" strike="noStrike" cap="none" dirty="0">
                <a:solidFill>
                  <a:srgbClr val="FF00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s-AR" sz="3000" u="none" strike="noStrike" cap="none" dirty="0">
                <a:solidFill>
                  <a:srgbClr val="FF7F00"/>
                </a:solidFill>
                <a:latin typeface="Arial" charset="0"/>
                <a:ea typeface="Arial" charset="0"/>
                <a:cs typeface="Arial" charset="0"/>
                <a:sym typeface="Cabin"/>
              </a:rPr>
              <a:t>Después </a:t>
            </a:r>
            <a:r>
              <a:rPr lang="es-AR" sz="3000" u="none" strike="noStrike" cap="none" dirty="0">
                <a:solidFill>
                  <a:srgbClr val="00FFFF"/>
                </a:solidFill>
                <a:latin typeface="Arial" charset="0"/>
                <a:ea typeface="Arial" charset="0"/>
                <a:cs typeface="Arial" charset="0"/>
                <a:sym typeface="Cabin"/>
              </a:rPr>
              <a:t>6</a:t>
            </a:r>
          </a:p>
        </p:txBody>
      </p:sp>
      <p:sp>
        <p:nvSpPr>
          <p:cNvPr id="683" name="Shape 683"/>
          <p:cNvSpPr txBox="1"/>
          <p:nvPr/>
        </p:nvSpPr>
        <p:spPr>
          <a:xfrm>
            <a:off x="1155700" y="6858646"/>
            <a:ext cx="14071499" cy="1143000"/>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s-ES" sz="3200" u="none" strike="noStrike" cap="none" dirty="0">
                <a:solidFill>
                  <a:schemeClr val="lt1"/>
                </a:solidFill>
                <a:latin typeface="Arial" charset="0"/>
                <a:ea typeface="Arial" charset="0"/>
                <a:cs typeface="Arial" charset="0"/>
                <a:sym typeface="Cabin"/>
              </a:rPr>
              <a:t>Para </a:t>
            </a:r>
            <a:r>
              <a:rPr lang="es-ES" sz="3200" u="none" strike="noStrike" cap="none" dirty="0">
                <a:solidFill>
                  <a:srgbClr val="00FF00"/>
                </a:solidFill>
                <a:latin typeface="Arial" charset="0"/>
                <a:ea typeface="Arial" charset="0"/>
                <a:cs typeface="Arial" charset="0"/>
                <a:sym typeface="Cabin"/>
              </a:rPr>
              <a:t>contar</a:t>
            </a:r>
            <a:r>
              <a:rPr lang="es-ES" sz="3200" u="none" strike="noStrike" cap="none" dirty="0">
                <a:solidFill>
                  <a:schemeClr val="lt1"/>
                </a:solidFill>
                <a:latin typeface="Arial" charset="0"/>
                <a:ea typeface="Arial" charset="0"/>
                <a:cs typeface="Arial" charset="0"/>
                <a:sym typeface="Cabin"/>
              </a:rPr>
              <a:t> cuántas veces ejecutamos un bucle, introducimos una </a:t>
            </a:r>
            <a:r>
              <a:rPr lang="es-ES" sz="3200" u="none" strike="noStrike" cap="none" dirty="0">
                <a:solidFill>
                  <a:srgbClr val="00FFFF"/>
                </a:solidFill>
                <a:latin typeface="Arial" charset="0"/>
                <a:ea typeface="Arial" charset="0"/>
                <a:cs typeface="Arial" charset="0"/>
                <a:sym typeface="Cabin"/>
              </a:rPr>
              <a:t>variable de conteo que comience en 0</a:t>
            </a:r>
            <a:r>
              <a:rPr lang="es-ES" sz="3200" u="none" strike="noStrike" cap="none" dirty="0">
                <a:solidFill>
                  <a:schemeClr val="lt1"/>
                </a:solidFill>
                <a:latin typeface="Arial" charset="0"/>
                <a:ea typeface="Arial" charset="0"/>
                <a:cs typeface="Arial" charset="0"/>
                <a:sym typeface="Cabin"/>
              </a:rPr>
              <a:t> y le sumamos </a:t>
            </a:r>
            <a:r>
              <a:rPr lang="es-ES" sz="3200" u="none" strike="noStrike" cap="none" dirty="0">
                <a:solidFill>
                  <a:srgbClr val="00FFFF"/>
                </a:solidFill>
                <a:latin typeface="Arial" charset="0"/>
                <a:ea typeface="Arial" charset="0"/>
                <a:cs typeface="Arial" charset="0"/>
                <a:sym typeface="Cabin"/>
              </a:rPr>
              <a:t>uno cada vez a través del bucle.</a:t>
            </a: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44" y="176715"/>
            <a:ext cx="3898076" cy="4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7119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Shape 6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ES" sz="7600" b="1" u="none" strike="noStrike" cap="none" dirty="0">
                <a:solidFill>
                  <a:srgbClr val="FFFF00"/>
                </a:solidFill>
                <a:latin typeface="Arial" charset="0"/>
                <a:ea typeface="Arial" charset="0"/>
                <a:cs typeface="Arial" charset="0"/>
                <a:sym typeface="Cabin"/>
              </a:rPr>
              <a:t>Suma en un Bucle</a:t>
            </a:r>
          </a:p>
        </p:txBody>
      </p:sp>
      <p:sp>
        <p:nvSpPr>
          <p:cNvPr id="689" name="Shape 689"/>
          <p:cNvSpPr txBox="1"/>
          <p:nvPr/>
        </p:nvSpPr>
        <p:spPr>
          <a:xfrm>
            <a:off x="1741475" y="2683294"/>
            <a:ext cx="7506900"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00"/>
                </a:solidFill>
                <a:latin typeface="Courier New"/>
                <a:ea typeface="Courier New"/>
                <a:cs typeface="Courier New"/>
                <a:sym typeface="Courier New"/>
              </a:rPr>
              <a:t>zork = 0</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New"/>
                <a:ea typeface="Courier New"/>
                <a:cs typeface="Courier New"/>
                <a:sym typeface="Courier New"/>
              </a:rPr>
              <a:t>print</a:t>
            </a:r>
            <a:r>
              <a:rPr lang="en-US" sz="2600" b="1" dirty="0">
                <a:solidFill>
                  <a:schemeClr val="lt1"/>
                </a:solidFill>
                <a:latin typeface="Courier New"/>
                <a:ea typeface="Courier New"/>
                <a:cs typeface="Courier New"/>
                <a:sym typeface="Courier New"/>
              </a:rPr>
              <a:t>(</a:t>
            </a:r>
            <a:r>
              <a:rPr lang="en-US" sz="2600" b="1" i="0" u="none" strike="noStrike" cap="none" dirty="0">
                <a:solidFill>
                  <a:schemeClr val="lt1"/>
                </a:solidFill>
                <a:latin typeface="Courier New"/>
                <a:ea typeface="Courier New"/>
                <a:cs typeface="Courier New"/>
                <a:sym typeface="Courier New"/>
              </a:rPr>
              <a:t>'Antes', </a:t>
            </a:r>
            <a:r>
              <a:rPr lang="en-US" sz="2600" b="1" i="0" u="none" strike="noStrike" cap="none" dirty="0">
                <a:solidFill>
                  <a:srgbClr val="00FF00"/>
                </a:solidFill>
                <a:latin typeface="Courier New"/>
                <a:ea typeface="Courier New"/>
                <a:cs typeface="Courier New"/>
                <a:sym typeface="Courier New"/>
              </a:rPr>
              <a:t>zork</a:t>
            </a:r>
            <a:r>
              <a:rPr lang="en-US" sz="26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New"/>
                <a:ea typeface="Courier New"/>
                <a:cs typeface="Courier New"/>
                <a:sym typeface="Courier New"/>
              </a:rPr>
              <a:t>for </a:t>
            </a:r>
            <a:r>
              <a:rPr lang="en-US" sz="2600" b="1" i="0" u="none" strike="noStrike" cap="none" dirty="0" err="1">
                <a:solidFill>
                  <a:srgbClr val="00FFFF"/>
                </a:solidFill>
                <a:latin typeface="Courier New"/>
                <a:ea typeface="Courier New"/>
                <a:cs typeface="Courier New"/>
                <a:sym typeface="Courier New"/>
              </a:rPr>
              <a:t>objeto</a:t>
            </a:r>
            <a:r>
              <a:rPr lang="en-US" sz="2600" b="1" i="0" u="none" strike="noStrike" cap="none" dirty="0">
                <a:solidFill>
                  <a:srgbClr val="00FFFF"/>
                </a:solidFill>
                <a:latin typeface="Courier New"/>
                <a:ea typeface="Courier New"/>
                <a:cs typeface="Courier New"/>
                <a:sym typeface="Courier New"/>
              </a:rPr>
              <a:t> </a:t>
            </a:r>
            <a:r>
              <a:rPr lang="en-US" sz="2600" b="1" dirty="0">
                <a:solidFill>
                  <a:srgbClr val="FFFF00"/>
                </a:solidFill>
                <a:latin typeface="Courier New"/>
                <a:ea typeface="Courier New"/>
                <a:cs typeface="Courier New"/>
                <a:sym typeface="Courier New"/>
              </a:rPr>
              <a:t>i</a:t>
            </a:r>
            <a:r>
              <a:rPr lang="en-US" sz="2600" b="1" i="0" u="none" strike="noStrike" cap="none" dirty="0">
                <a:solidFill>
                  <a:srgbClr val="FFFF00"/>
                </a:solidFill>
                <a:latin typeface="Courier New"/>
                <a:ea typeface="Courier New"/>
                <a:cs typeface="Courier New"/>
                <a:sym typeface="Courier New"/>
              </a:rPr>
              <a:t>n</a:t>
            </a:r>
            <a:r>
              <a:rPr lang="en-US" sz="2600" b="1" i="0" u="none" strike="noStrike" cap="none" dirty="0">
                <a:solidFill>
                  <a:schemeClr val="lt1"/>
                </a:solidFill>
                <a:latin typeface="Courier New"/>
                <a:ea typeface="Courier New"/>
                <a:cs typeface="Courier New"/>
                <a:sym typeface="Courier New"/>
              </a:rPr>
              <a:t> [9, 41, 12, 3, 74, 15] :</a:t>
            </a:r>
          </a:p>
          <a:p>
            <a:pPr lvl="0">
              <a:buClr>
                <a:schemeClr val="lt1"/>
              </a:buClr>
              <a:buSzPct val="25000"/>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00FF00"/>
                </a:solidFill>
                <a:latin typeface="Courier New"/>
                <a:ea typeface="Courier New"/>
                <a:cs typeface="Courier New"/>
                <a:sym typeface="Courier New"/>
              </a:rPr>
              <a:t>zork = zork +</a:t>
            </a:r>
            <a:r>
              <a:rPr lang="en-US" sz="2600" b="1" i="0" u="none" strike="noStrike" cap="none" dirty="0">
                <a:solidFill>
                  <a:schemeClr val="lt1"/>
                </a:solidFill>
                <a:latin typeface="Courier New"/>
                <a:ea typeface="Courier New"/>
                <a:cs typeface="Courier New"/>
                <a:sym typeface="Courier New"/>
              </a:rPr>
              <a:t> </a:t>
            </a:r>
            <a:r>
              <a:rPr lang="en-US" sz="2600" b="1" dirty="0" err="1">
                <a:solidFill>
                  <a:srgbClr val="00FFFF"/>
                </a:solidFill>
                <a:latin typeface="Courier New"/>
                <a:ea typeface="Courier New"/>
                <a:cs typeface="Courier New"/>
                <a:sym typeface="Courier New"/>
              </a:rPr>
              <a:t>objeto</a:t>
            </a:r>
            <a:endParaRPr lang="en-US" sz="2600" b="1" i="0" u="none" strike="noStrike" cap="none" dirty="0">
              <a:solidFill>
                <a:srgbClr val="00FFFF"/>
              </a:solidFill>
              <a:latin typeface="Courier New"/>
              <a:ea typeface="Courier New"/>
              <a:cs typeface="Courier New"/>
              <a:sym typeface="Courier New"/>
            </a:endParaRPr>
          </a:p>
          <a:p>
            <a:pPr lvl="0">
              <a:buClr>
                <a:schemeClr val="lt1"/>
              </a:buClr>
              <a:buSzPct val="25000"/>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FFFF00"/>
                </a:solidFill>
                <a:latin typeface="Courier New"/>
                <a:ea typeface="Courier New"/>
                <a:cs typeface="Courier New"/>
                <a:sym typeface="Courier New"/>
              </a:rPr>
              <a:t>print</a:t>
            </a:r>
            <a:r>
              <a:rPr lang="en-US" sz="2600" b="1" dirty="0">
                <a:solidFill>
                  <a:schemeClr val="lt1"/>
                </a:solidFill>
                <a:latin typeface="Courier New"/>
                <a:ea typeface="Courier New"/>
                <a:cs typeface="Courier New"/>
                <a:sym typeface="Courier New"/>
              </a:rPr>
              <a:t>(</a:t>
            </a:r>
            <a:r>
              <a:rPr lang="en-US" sz="2600" b="1" i="0" u="none" strike="noStrike" cap="none" dirty="0">
                <a:solidFill>
                  <a:srgbClr val="00FF00"/>
                </a:solidFill>
                <a:latin typeface="Courier New"/>
                <a:ea typeface="Courier New"/>
                <a:cs typeface="Courier New"/>
                <a:sym typeface="Courier New"/>
              </a:rPr>
              <a:t>zork</a:t>
            </a:r>
            <a:r>
              <a:rPr lang="en-US" sz="2600" b="1" i="0" u="none" strike="noStrike" cap="none" dirty="0">
                <a:solidFill>
                  <a:schemeClr val="lt1"/>
                </a:solidFill>
                <a:latin typeface="Courier New"/>
                <a:ea typeface="Courier New"/>
                <a:cs typeface="Courier New"/>
                <a:sym typeface="Courier New"/>
              </a:rPr>
              <a:t>, </a:t>
            </a:r>
            <a:r>
              <a:rPr lang="en-US" sz="2600" b="1" dirty="0" err="1">
                <a:solidFill>
                  <a:srgbClr val="00FFFF"/>
                </a:solidFill>
                <a:latin typeface="Courier New"/>
                <a:ea typeface="Courier New"/>
                <a:cs typeface="Courier New"/>
                <a:sym typeface="Courier New"/>
              </a:rPr>
              <a:t>objeto</a:t>
            </a:r>
            <a:r>
              <a:rPr lang="en-US" sz="26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New"/>
                <a:ea typeface="Courier New"/>
                <a:cs typeface="Courier New"/>
                <a:sym typeface="Courier New"/>
              </a:rPr>
              <a:t>print</a:t>
            </a:r>
            <a:r>
              <a:rPr lang="en-US" sz="2600" b="1" dirty="0">
                <a:solidFill>
                  <a:schemeClr val="lt1"/>
                </a:solidFill>
                <a:latin typeface="Courier New"/>
                <a:ea typeface="Courier New"/>
                <a:cs typeface="Courier New"/>
                <a:sym typeface="Courier New"/>
              </a:rPr>
              <a:t>(</a:t>
            </a:r>
            <a:r>
              <a:rPr lang="en-US" sz="2600" b="1" i="0" u="none" strike="noStrike" cap="none" dirty="0">
                <a:solidFill>
                  <a:schemeClr val="lt1"/>
                </a:solidFill>
                <a:latin typeface="Courier New"/>
                <a:ea typeface="Courier New"/>
                <a:cs typeface="Courier New"/>
                <a:sym typeface="Courier New"/>
              </a:rPr>
              <a:t>'Después', </a:t>
            </a:r>
            <a:r>
              <a:rPr lang="en-US" sz="2600" b="1" i="0" u="none" strike="noStrike" cap="none" dirty="0">
                <a:solidFill>
                  <a:srgbClr val="00FF00"/>
                </a:solidFill>
                <a:latin typeface="Courier New"/>
                <a:ea typeface="Courier New"/>
                <a:cs typeface="Courier New"/>
                <a:sym typeface="Courier New"/>
              </a:rPr>
              <a:t>zork</a:t>
            </a:r>
            <a:r>
              <a:rPr lang="en-US" sz="2600" b="1" i="0" u="none" strike="noStrike" cap="none" dirty="0">
                <a:solidFill>
                  <a:schemeClr val="bg1"/>
                </a:solidFill>
                <a:latin typeface="Courier New"/>
                <a:ea typeface="Courier New"/>
                <a:cs typeface="Courier New"/>
                <a:sym typeface="Courier New"/>
              </a:rPr>
              <a:t>)</a:t>
            </a:r>
          </a:p>
        </p:txBody>
      </p:sp>
      <p:sp>
        <p:nvSpPr>
          <p:cNvPr id="690" name="Shape 690"/>
          <p:cNvSpPr txBox="1"/>
          <p:nvPr/>
        </p:nvSpPr>
        <p:spPr>
          <a:xfrm>
            <a:off x="10261600" y="2183095"/>
            <a:ext cx="4219499" cy="498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a:t>
            </a:r>
            <a:r>
              <a:rPr lang="en-US" sz="3000" u="none" strike="noStrike" cap="none" dirty="0">
                <a:solidFill>
                  <a:srgbClr val="FFFF00"/>
                </a:solidFill>
                <a:latin typeface="Arial" charset="0"/>
                <a:ea typeface="Arial" charset="0"/>
                <a:cs typeface="Arial" charset="0"/>
                <a:sym typeface="Cabin"/>
              </a:rPr>
              <a:t> python countloop.py</a:t>
            </a:r>
            <a:r>
              <a:rPr lang="en-US" sz="3000" u="none" strike="noStrike" cap="none" dirty="0">
                <a:solidFill>
                  <a:srgbClr val="FF7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Antes </a:t>
            </a:r>
            <a:r>
              <a:rPr lang="en-US" sz="3000" u="none" strike="noStrike" cap="none" dirty="0">
                <a:solidFill>
                  <a:srgbClr val="00FF00"/>
                </a:solidFill>
                <a:latin typeface="Arial" charset="0"/>
                <a:ea typeface="Arial" charset="0"/>
                <a:cs typeface="Arial" charset="0"/>
                <a:sym typeface="Cabin"/>
              </a:rPr>
              <a:t>0</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9</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50</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41</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62</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12</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65</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139</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154</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Después </a:t>
            </a:r>
            <a:r>
              <a:rPr lang="en-US" sz="3000" u="none" strike="noStrike" cap="none" dirty="0">
                <a:solidFill>
                  <a:srgbClr val="00FF00"/>
                </a:solidFill>
                <a:latin typeface="Arial" charset="0"/>
                <a:ea typeface="Arial" charset="0"/>
                <a:cs typeface="Arial" charset="0"/>
                <a:sym typeface="Cabin"/>
              </a:rPr>
              <a:t>154</a:t>
            </a:r>
          </a:p>
        </p:txBody>
      </p:sp>
      <p:sp>
        <p:nvSpPr>
          <p:cNvPr id="691" name="Shape 691"/>
          <p:cNvSpPr txBox="1"/>
          <p:nvPr/>
        </p:nvSpPr>
        <p:spPr>
          <a:xfrm>
            <a:off x="1050925" y="6882308"/>
            <a:ext cx="14643000" cy="1410353"/>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s-ES" sz="3200" u="none" strike="noStrike" cap="none" dirty="0">
                <a:solidFill>
                  <a:schemeClr val="lt1"/>
                </a:solidFill>
                <a:latin typeface="Arial" charset="0"/>
                <a:ea typeface="Arial" charset="0"/>
                <a:cs typeface="Arial" charset="0"/>
                <a:sym typeface="Cabin"/>
              </a:rPr>
              <a:t>Para </a:t>
            </a:r>
            <a:r>
              <a:rPr lang="es-ES" sz="3200" u="none" strike="noStrike" cap="none" dirty="0">
                <a:solidFill>
                  <a:srgbClr val="00FF00"/>
                </a:solidFill>
                <a:latin typeface="Arial" charset="0"/>
                <a:ea typeface="Arial" charset="0"/>
                <a:cs typeface="Arial" charset="0"/>
                <a:sym typeface="Cabin"/>
              </a:rPr>
              <a:t>sumar </a:t>
            </a:r>
            <a:r>
              <a:rPr lang="es-ES" sz="3200" u="none" strike="noStrike" cap="none" dirty="0">
                <a:solidFill>
                  <a:schemeClr val="lt1"/>
                </a:solidFill>
                <a:latin typeface="Arial" charset="0"/>
                <a:ea typeface="Arial" charset="0"/>
                <a:cs typeface="Arial" charset="0"/>
                <a:sym typeface="Cabin"/>
              </a:rPr>
              <a:t>un </a:t>
            </a:r>
            <a:r>
              <a:rPr lang="es-ES" sz="3200" u="none" strike="noStrike" cap="none" dirty="0">
                <a:solidFill>
                  <a:srgbClr val="00FFFF"/>
                </a:solidFill>
                <a:latin typeface="Arial" charset="0"/>
                <a:ea typeface="Arial" charset="0"/>
                <a:cs typeface="Arial" charset="0"/>
                <a:sym typeface="Cabin"/>
              </a:rPr>
              <a:t>valor</a:t>
            </a:r>
            <a:r>
              <a:rPr lang="es-ES" sz="3200" u="none" strike="noStrike" cap="none" dirty="0">
                <a:solidFill>
                  <a:schemeClr val="lt1"/>
                </a:solidFill>
                <a:latin typeface="Arial" charset="0"/>
                <a:ea typeface="Arial" charset="0"/>
                <a:cs typeface="Arial" charset="0"/>
                <a:sym typeface="Cabin"/>
              </a:rPr>
              <a:t> que encontramos en un bucle, introducimos una </a:t>
            </a:r>
            <a:r>
              <a:rPr lang="es-ES" sz="3200" u="none" strike="noStrike" cap="none" dirty="0">
                <a:solidFill>
                  <a:srgbClr val="00FF00"/>
                </a:solidFill>
                <a:latin typeface="Arial" charset="0"/>
                <a:ea typeface="Arial" charset="0"/>
                <a:cs typeface="Arial" charset="0"/>
                <a:sym typeface="Cabin"/>
              </a:rPr>
              <a:t>variable de suma que comience en 0</a:t>
            </a:r>
            <a:r>
              <a:rPr lang="es-ES" sz="3200" u="none" strike="noStrike" cap="none" dirty="0">
                <a:solidFill>
                  <a:schemeClr val="lt1"/>
                </a:solidFill>
                <a:latin typeface="Arial" charset="0"/>
                <a:ea typeface="Arial" charset="0"/>
                <a:cs typeface="Arial" charset="0"/>
                <a:sym typeface="Cabin"/>
              </a:rPr>
              <a:t> y le sumamos el </a:t>
            </a:r>
            <a:r>
              <a:rPr lang="es-ES" sz="3200" u="none" strike="noStrike" cap="none" dirty="0">
                <a:solidFill>
                  <a:srgbClr val="00FFFF"/>
                </a:solidFill>
                <a:latin typeface="Arial" charset="0"/>
                <a:ea typeface="Arial" charset="0"/>
                <a:cs typeface="Arial" charset="0"/>
                <a:sym typeface="Cabin"/>
              </a:rPr>
              <a:t>valor</a:t>
            </a:r>
            <a:r>
              <a:rPr lang="es-ES" sz="3200" u="none" strike="noStrike" cap="none" dirty="0">
                <a:solidFill>
                  <a:schemeClr val="lt1"/>
                </a:solidFill>
                <a:latin typeface="Arial" charset="0"/>
                <a:ea typeface="Arial" charset="0"/>
                <a:cs typeface="Arial" charset="0"/>
                <a:sym typeface="Cabin"/>
              </a:rPr>
              <a:t> a la suma cada vez a través del bucle.</a:t>
            </a:r>
          </a:p>
        </p:txBody>
      </p:sp>
    </p:spTree>
    <p:extLst>
      <p:ext uri="{BB962C8B-B14F-4D97-AF65-F5344CB8AC3E}">
        <p14:creationId xmlns:p14="http://schemas.microsoft.com/office/powerpoint/2010/main" val="8783223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Shape 69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ES" sz="7600" b="1" u="none" strike="noStrike" cap="none" dirty="0">
                <a:solidFill>
                  <a:srgbClr val="FFFF00"/>
                </a:solidFill>
                <a:latin typeface="Arial" charset="0"/>
                <a:ea typeface="Arial" charset="0"/>
                <a:cs typeface="Arial" charset="0"/>
                <a:sym typeface="Cabin"/>
              </a:rPr>
              <a:t>Sacar el Promedio en un Bucle</a:t>
            </a:r>
          </a:p>
        </p:txBody>
      </p:sp>
      <p:sp>
        <p:nvSpPr>
          <p:cNvPr id="697" name="Shape 697"/>
          <p:cNvSpPr txBox="1"/>
          <p:nvPr/>
        </p:nvSpPr>
        <p:spPr>
          <a:xfrm>
            <a:off x="1242195" y="2720409"/>
            <a:ext cx="7984200" cy="4061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s-ES" sz="2600" b="1" i="0" u="none" strike="noStrike" cap="none" dirty="0">
                <a:solidFill>
                  <a:srgbClr val="00FFFF"/>
                </a:solidFill>
                <a:latin typeface="Courier New"/>
                <a:ea typeface="Courier New"/>
                <a:cs typeface="Courier New"/>
                <a:sym typeface="Courier New"/>
              </a:rPr>
              <a:t>conteo = 0</a:t>
            </a:r>
          </a:p>
          <a:p>
            <a:pPr marL="0" marR="0" lvl="0" indent="0" algn="l" rtl="0">
              <a:lnSpc>
                <a:spcPct val="100000"/>
              </a:lnSpc>
              <a:spcBef>
                <a:spcPts val="0"/>
              </a:spcBef>
              <a:spcAft>
                <a:spcPts val="0"/>
              </a:spcAft>
              <a:buClr>
                <a:srgbClr val="00FF00"/>
              </a:buClr>
              <a:buSzPct val="25000"/>
              <a:buFont typeface="Cabin"/>
              <a:buNone/>
            </a:pPr>
            <a:r>
              <a:rPr lang="es-ES" sz="2600" b="1" i="0" u="none" strike="noStrike" cap="none" dirty="0">
                <a:solidFill>
                  <a:srgbClr val="00FF00"/>
                </a:solidFill>
                <a:latin typeface="Courier New"/>
                <a:ea typeface="Courier New"/>
                <a:cs typeface="Courier New"/>
                <a:sym typeface="Courier New"/>
              </a:rPr>
              <a:t>suma = 0</a:t>
            </a:r>
          </a:p>
          <a:p>
            <a:pPr marL="0" marR="0" lvl="0" indent="0" algn="l" rtl="0">
              <a:lnSpc>
                <a:spcPct val="100000"/>
              </a:lnSpc>
              <a:spcBef>
                <a:spcPts val="0"/>
              </a:spcBef>
              <a:spcAft>
                <a:spcPts val="0"/>
              </a:spcAft>
              <a:buClr>
                <a:srgbClr val="FFFF00"/>
              </a:buClr>
              <a:buSzPct val="25000"/>
              <a:buFont typeface="Cabin"/>
              <a:buNone/>
            </a:pPr>
            <a:r>
              <a:rPr lang="es-ES" sz="2600" b="1" i="0" u="none" strike="noStrike" cap="none" dirty="0">
                <a:solidFill>
                  <a:srgbClr val="FFFF00"/>
                </a:solidFill>
                <a:latin typeface="Courier New"/>
                <a:ea typeface="Courier New"/>
                <a:cs typeface="Courier New"/>
                <a:sym typeface="Courier New"/>
              </a:rPr>
              <a:t>print</a:t>
            </a:r>
            <a:r>
              <a:rPr lang="es-ES" sz="2600" b="1" dirty="0">
                <a:solidFill>
                  <a:schemeClr val="bg1"/>
                </a:solidFill>
                <a:latin typeface="Courier New"/>
                <a:ea typeface="Courier New"/>
                <a:cs typeface="Courier New"/>
                <a:sym typeface="Courier New"/>
              </a:rPr>
              <a:t>(</a:t>
            </a:r>
            <a:r>
              <a:rPr lang="es-ES" sz="2600" b="1" i="0" u="none" strike="noStrike" cap="none" dirty="0">
                <a:solidFill>
                  <a:srgbClr val="FF7F00"/>
                </a:solidFill>
                <a:latin typeface="Courier New"/>
                <a:ea typeface="Courier New"/>
                <a:cs typeface="Courier New"/>
                <a:sym typeface="Courier New"/>
              </a:rPr>
              <a:t>'Antes', </a:t>
            </a:r>
            <a:r>
              <a:rPr lang="es-ES" sz="2600" b="1" i="0" u="none" strike="noStrike" cap="none" dirty="0">
                <a:solidFill>
                  <a:srgbClr val="00FFFF"/>
                </a:solidFill>
                <a:latin typeface="Courier New"/>
                <a:ea typeface="Courier New"/>
                <a:cs typeface="Courier New"/>
                <a:sym typeface="Courier New"/>
              </a:rPr>
              <a:t>conteo,</a:t>
            </a:r>
            <a:r>
              <a:rPr lang="es-ES" sz="2600" b="1" i="0" u="none" strike="noStrike" cap="none" dirty="0">
                <a:solidFill>
                  <a:srgbClr val="FF7F00"/>
                </a:solidFill>
                <a:latin typeface="Courier New"/>
                <a:ea typeface="Courier New"/>
                <a:cs typeface="Courier New"/>
                <a:sym typeface="Courier New"/>
              </a:rPr>
              <a:t> </a:t>
            </a:r>
            <a:r>
              <a:rPr lang="es-ES" sz="2600" b="1" i="0" u="none" strike="noStrike" cap="none" dirty="0">
                <a:solidFill>
                  <a:srgbClr val="00FF00"/>
                </a:solidFill>
                <a:latin typeface="Courier New"/>
                <a:ea typeface="Courier New"/>
                <a:cs typeface="Courier New"/>
                <a:sym typeface="Courier New"/>
              </a:rPr>
              <a:t>suma</a:t>
            </a:r>
            <a:r>
              <a:rPr lang="es-ES" sz="26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2600" b="1" i="0" u="none" strike="noStrike" cap="none" dirty="0" err="1">
                <a:solidFill>
                  <a:srgbClr val="FFFF00"/>
                </a:solidFill>
                <a:latin typeface="Courier New"/>
                <a:ea typeface="Courier New"/>
                <a:cs typeface="Courier New"/>
                <a:sym typeface="Courier New"/>
              </a:rPr>
              <a:t>for</a:t>
            </a:r>
            <a:r>
              <a:rPr lang="es-ES" sz="2600" b="1" i="0" u="none" strike="noStrike" cap="none" dirty="0">
                <a:solidFill>
                  <a:srgbClr val="FFFF00"/>
                </a:solidFill>
                <a:latin typeface="Courier New"/>
                <a:ea typeface="Courier New"/>
                <a:cs typeface="Courier New"/>
                <a:sym typeface="Courier New"/>
              </a:rPr>
              <a:t> </a:t>
            </a:r>
            <a:r>
              <a:rPr lang="es-ES" sz="2600" b="1" i="0" u="none" strike="noStrike" cap="none" dirty="0">
                <a:solidFill>
                  <a:srgbClr val="FF00FF"/>
                </a:solidFill>
                <a:latin typeface="Courier New"/>
                <a:ea typeface="Courier New"/>
                <a:cs typeface="Courier New"/>
                <a:sym typeface="Courier New"/>
              </a:rPr>
              <a:t>valor </a:t>
            </a:r>
            <a:r>
              <a:rPr lang="es-ES" sz="2600" b="1" dirty="0">
                <a:solidFill>
                  <a:srgbClr val="FFFF00"/>
                </a:solidFill>
                <a:latin typeface="Courier New"/>
                <a:ea typeface="Courier New"/>
                <a:cs typeface="Courier New"/>
                <a:sym typeface="Courier New"/>
              </a:rPr>
              <a:t>i</a:t>
            </a:r>
            <a:r>
              <a:rPr lang="es-ES" sz="2600" b="1" i="0" u="none" strike="noStrike" cap="none" dirty="0">
                <a:solidFill>
                  <a:srgbClr val="FFFF00"/>
                </a:solidFill>
                <a:latin typeface="Courier New"/>
                <a:ea typeface="Courier New"/>
                <a:cs typeface="Courier New"/>
                <a:sym typeface="Courier New"/>
              </a:rPr>
              <a:t>n</a:t>
            </a:r>
            <a:r>
              <a:rPr lang="es-ES" sz="2600" b="1" i="0" u="none" strike="noStrike" cap="none" dirty="0">
                <a:solidFill>
                  <a:srgbClr val="FF00FF"/>
                </a:solidFill>
                <a:latin typeface="Courier New"/>
                <a:ea typeface="Courier New"/>
                <a:cs typeface="Courier New"/>
                <a:sym typeface="Courier New"/>
              </a:rPr>
              <a:t> [9, 41, 12, 3, 74, 15] :</a:t>
            </a:r>
          </a:p>
          <a:p>
            <a:pPr marL="0" marR="0" lvl="0" indent="0" algn="l" rtl="0">
              <a:lnSpc>
                <a:spcPct val="100000"/>
              </a:lnSpc>
              <a:spcBef>
                <a:spcPts val="0"/>
              </a:spcBef>
              <a:spcAft>
                <a:spcPts val="0"/>
              </a:spcAft>
              <a:buClr>
                <a:schemeClr val="lt1"/>
              </a:buClr>
              <a:buSzPct val="25000"/>
              <a:buFont typeface="Cabin"/>
              <a:buNone/>
            </a:pPr>
            <a:r>
              <a:rPr lang="es-ES" sz="2600" b="1" i="0" u="none" strike="noStrike" cap="none" dirty="0">
                <a:solidFill>
                  <a:schemeClr val="lt1"/>
                </a:solidFill>
                <a:latin typeface="Courier New"/>
                <a:ea typeface="Courier New"/>
                <a:cs typeface="Courier New"/>
                <a:sym typeface="Courier New"/>
              </a:rPr>
              <a:t>    conteo = conteo + 1</a:t>
            </a:r>
          </a:p>
          <a:p>
            <a:pPr marL="0" marR="0" lvl="0" indent="0" algn="l" rtl="0">
              <a:lnSpc>
                <a:spcPct val="100000"/>
              </a:lnSpc>
              <a:spcBef>
                <a:spcPts val="0"/>
              </a:spcBef>
              <a:spcAft>
                <a:spcPts val="0"/>
              </a:spcAft>
              <a:buClr>
                <a:srgbClr val="00FF00"/>
              </a:buClr>
              <a:buSzPct val="25000"/>
              <a:buFont typeface="Cabin"/>
              <a:buNone/>
            </a:pPr>
            <a:r>
              <a:rPr lang="es-ES" sz="2600" b="1" i="0" u="none" strike="noStrike" cap="none" dirty="0">
                <a:solidFill>
                  <a:srgbClr val="00FF00"/>
                </a:solidFill>
                <a:latin typeface="Courier New"/>
                <a:ea typeface="Courier New"/>
                <a:cs typeface="Courier New"/>
                <a:sym typeface="Courier New"/>
              </a:rPr>
              <a:t>    </a:t>
            </a:r>
            <a:r>
              <a:rPr lang="es-ES" sz="2600" b="1" i="0" u="none" strike="noStrike" cap="none" dirty="0">
                <a:solidFill>
                  <a:schemeClr val="lt1"/>
                </a:solidFill>
                <a:latin typeface="Courier New"/>
                <a:ea typeface="Courier New"/>
                <a:cs typeface="Courier New"/>
                <a:sym typeface="Courier New"/>
              </a:rPr>
              <a:t>suma = suma + valor</a:t>
            </a:r>
          </a:p>
          <a:p>
            <a:pPr marL="0" marR="0" lvl="0" indent="0" algn="l" rtl="0">
              <a:lnSpc>
                <a:spcPct val="100000"/>
              </a:lnSpc>
              <a:spcBef>
                <a:spcPts val="0"/>
              </a:spcBef>
              <a:spcAft>
                <a:spcPts val="0"/>
              </a:spcAft>
              <a:buClr>
                <a:schemeClr val="lt1"/>
              </a:buClr>
              <a:buSzPct val="25000"/>
              <a:buFont typeface="Cabin"/>
              <a:buNone/>
            </a:pPr>
            <a:r>
              <a:rPr lang="es-ES" sz="2600" b="1" i="0" u="none" strike="noStrike" cap="none" dirty="0">
                <a:solidFill>
                  <a:schemeClr val="lt1"/>
                </a:solidFill>
                <a:latin typeface="Courier New"/>
                <a:ea typeface="Courier New"/>
                <a:cs typeface="Courier New"/>
                <a:sym typeface="Courier New"/>
              </a:rPr>
              <a:t>    </a:t>
            </a:r>
            <a:r>
              <a:rPr lang="es-ES" sz="2600" b="1" i="0" u="none" strike="noStrike" cap="none" dirty="0" err="1">
                <a:solidFill>
                  <a:srgbClr val="FFFF00"/>
                </a:solidFill>
                <a:latin typeface="Courier New"/>
                <a:ea typeface="Courier New"/>
                <a:cs typeface="Courier New"/>
                <a:sym typeface="Courier New"/>
              </a:rPr>
              <a:t>print</a:t>
            </a:r>
            <a:r>
              <a:rPr lang="es-ES" sz="2600" b="1" dirty="0">
                <a:solidFill>
                  <a:schemeClr val="lt1"/>
                </a:solidFill>
                <a:latin typeface="Courier New"/>
                <a:ea typeface="Courier New"/>
                <a:cs typeface="Courier New"/>
                <a:sym typeface="Courier New"/>
              </a:rPr>
              <a:t>(</a:t>
            </a:r>
            <a:r>
              <a:rPr lang="es-ES" sz="2600" b="1" i="0" u="none" strike="noStrike" cap="none" dirty="0">
                <a:solidFill>
                  <a:srgbClr val="00FFFF"/>
                </a:solidFill>
                <a:latin typeface="Courier New"/>
                <a:ea typeface="Courier New"/>
                <a:cs typeface="Courier New"/>
                <a:sym typeface="Courier New"/>
              </a:rPr>
              <a:t>conteo</a:t>
            </a:r>
            <a:r>
              <a:rPr lang="es-ES" sz="2600" b="1" i="0" u="none" strike="noStrike" cap="none" dirty="0">
                <a:solidFill>
                  <a:schemeClr val="lt1"/>
                </a:solidFill>
                <a:latin typeface="Courier New"/>
                <a:ea typeface="Courier New"/>
                <a:cs typeface="Courier New"/>
                <a:sym typeface="Courier New"/>
              </a:rPr>
              <a:t>, </a:t>
            </a:r>
            <a:r>
              <a:rPr lang="es-ES" sz="2600" b="1" i="0" u="none" strike="noStrike" cap="none" dirty="0">
                <a:solidFill>
                  <a:srgbClr val="00FF00"/>
                </a:solidFill>
                <a:latin typeface="Courier New"/>
                <a:ea typeface="Courier New"/>
                <a:cs typeface="Courier New"/>
                <a:sym typeface="Courier New"/>
              </a:rPr>
              <a:t>suma,</a:t>
            </a:r>
            <a:r>
              <a:rPr lang="es-ES" sz="2600" b="1" i="0" u="none" strike="noStrike" cap="none" dirty="0">
                <a:solidFill>
                  <a:schemeClr val="lt1"/>
                </a:solidFill>
                <a:latin typeface="Courier New"/>
                <a:ea typeface="Courier New"/>
                <a:cs typeface="Courier New"/>
                <a:sym typeface="Courier New"/>
              </a:rPr>
              <a:t> </a:t>
            </a:r>
            <a:r>
              <a:rPr lang="es-ES" sz="2600" b="1" i="0" u="none" strike="noStrike" cap="none" dirty="0">
                <a:solidFill>
                  <a:srgbClr val="FF00FF"/>
                </a:solidFill>
                <a:latin typeface="Courier New"/>
                <a:ea typeface="Courier New"/>
                <a:cs typeface="Courier New"/>
                <a:sym typeface="Courier New"/>
              </a:rPr>
              <a:t>valor</a:t>
            </a:r>
            <a:r>
              <a:rPr lang="es-ES" sz="2600" b="1" i="0" u="none" strike="noStrike" cap="none" dirty="0">
                <a:solidFill>
                  <a:schemeClr val="bg1"/>
                </a:solidFill>
                <a:latin typeface="Courier New"/>
                <a:ea typeface="Courier New"/>
                <a:cs typeface="Courier New"/>
                <a:sym typeface="Courier New"/>
              </a:rPr>
              <a:t>)</a:t>
            </a:r>
          </a:p>
          <a:p>
            <a:pPr lvl="0">
              <a:buClr>
                <a:srgbClr val="FFFF00"/>
              </a:buClr>
              <a:buSzPct val="25000"/>
            </a:pPr>
            <a:r>
              <a:rPr lang="es-ES" sz="2600" b="1" i="0" u="none" strike="noStrike" cap="none" dirty="0">
                <a:solidFill>
                  <a:srgbClr val="FFFF00"/>
                </a:solidFill>
                <a:latin typeface="Courier New"/>
                <a:ea typeface="Courier New"/>
                <a:cs typeface="Courier New"/>
                <a:sym typeface="Courier New"/>
              </a:rPr>
              <a:t>print</a:t>
            </a:r>
            <a:r>
              <a:rPr lang="es-ES" sz="2600" b="1" dirty="0">
                <a:solidFill>
                  <a:schemeClr val="bg1"/>
                </a:solidFill>
                <a:latin typeface="Courier New"/>
                <a:ea typeface="Courier New"/>
                <a:cs typeface="Courier New"/>
                <a:sym typeface="Courier New"/>
              </a:rPr>
              <a:t>(</a:t>
            </a:r>
            <a:r>
              <a:rPr lang="es-ES" sz="2600" b="1" dirty="0">
                <a:solidFill>
                  <a:srgbClr val="FF7F00"/>
                </a:solidFill>
                <a:latin typeface="Courier New"/>
                <a:ea typeface="Courier New"/>
                <a:cs typeface="Courier New"/>
                <a:sym typeface="Courier New"/>
              </a:rPr>
              <a:t>'Después</a:t>
            </a:r>
            <a:r>
              <a:rPr lang="es-ES" sz="2600" b="1" i="0" u="none" strike="noStrike" cap="none" dirty="0">
                <a:solidFill>
                  <a:srgbClr val="FF7F00"/>
                </a:solidFill>
                <a:latin typeface="Courier New"/>
                <a:ea typeface="Courier New"/>
                <a:cs typeface="Courier New"/>
                <a:sym typeface="Courier New"/>
              </a:rPr>
              <a:t>', </a:t>
            </a:r>
            <a:r>
              <a:rPr lang="es-ES" sz="2600" b="1" i="0" u="none" strike="noStrike" cap="none" dirty="0">
                <a:solidFill>
                  <a:srgbClr val="00FFFF"/>
                </a:solidFill>
                <a:latin typeface="Courier New"/>
                <a:ea typeface="Courier New"/>
                <a:cs typeface="Courier New"/>
                <a:sym typeface="Courier New"/>
              </a:rPr>
              <a:t>conteo,</a:t>
            </a:r>
            <a:r>
              <a:rPr lang="es-ES" sz="2600" b="1" i="0" u="none" strike="noStrike" cap="none" dirty="0">
                <a:solidFill>
                  <a:srgbClr val="FF7F00"/>
                </a:solidFill>
                <a:latin typeface="Courier New"/>
                <a:ea typeface="Courier New"/>
                <a:cs typeface="Courier New"/>
                <a:sym typeface="Courier New"/>
              </a:rPr>
              <a:t> </a:t>
            </a:r>
            <a:r>
              <a:rPr lang="es-ES" sz="2600" b="1" i="0" u="none" strike="noStrike" cap="none" dirty="0">
                <a:solidFill>
                  <a:srgbClr val="00FF00"/>
                </a:solidFill>
                <a:latin typeface="Courier New"/>
                <a:ea typeface="Courier New"/>
                <a:cs typeface="Courier New"/>
                <a:sym typeface="Courier New"/>
              </a:rPr>
              <a:t>suma,</a:t>
            </a:r>
            <a:r>
              <a:rPr lang="es-ES" sz="2600" b="1" i="0" u="none" strike="noStrike" cap="none" dirty="0">
                <a:solidFill>
                  <a:schemeClr val="lt1"/>
                </a:solidFill>
                <a:latin typeface="Courier New"/>
                <a:ea typeface="Courier New"/>
                <a:cs typeface="Courier New"/>
                <a:sym typeface="Courier New"/>
              </a:rPr>
              <a:t> </a:t>
            </a:r>
            <a:r>
              <a:rPr lang="es-ES" sz="2600" b="1" i="0" u="none" strike="noStrike" cap="none" dirty="0">
                <a:solidFill>
                  <a:srgbClr val="FFFF00"/>
                </a:solidFill>
                <a:latin typeface="Courier New"/>
                <a:ea typeface="Courier New"/>
                <a:cs typeface="Courier New"/>
                <a:sym typeface="Courier New"/>
              </a:rPr>
              <a:t>suma / conteo</a:t>
            </a:r>
            <a:r>
              <a:rPr lang="es-ES" sz="2600" b="1" i="0" u="none" strike="noStrike" cap="none" dirty="0">
                <a:solidFill>
                  <a:schemeClr val="bg1"/>
                </a:solidFill>
                <a:latin typeface="Courier New"/>
                <a:ea typeface="Courier New"/>
                <a:cs typeface="Courier New"/>
                <a:sym typeface="Courier New"/>
              </a:rPr>
              <a:t>)</a:t>
            </a:r>
          </a:p>
        </p:txBody>
      </p:sp>
      <p:sp>
        <p:nvSpPr>
          <p:cNvPr id="698" name="Shape 698"/>
          <p:cNvSpPr txBox="1"/>
          <p:nvPr/>
        </p:nvSpPr>
        <p:spPr>
          <a:xfrm>
            <a:off x="10438220" y="2485413"/>
            <a:ext cx="4540199" cy="4746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3000" u="none" strike="noStrike" cap="none" dirty="0">
                <a:solidFill>
                  <a:schemeClr val="lt1"/>
                </a:solidFill>
                <a:latin typeface="Arial" charset="0"/>
                <a:ea typeface="Arial" charset="0"/>
                <a:cs typeface="Arial" charset="0"/>
                <a:sym typeface="Cabin"/>
              </a:rPr>
              <a:t>$ </a:t>
            </a:r>
            <a:r>
              <a:rPr lang="es-ES" sz="3000" u="none" strike="noStrike" cap="none" dirty="0">
                <a:solidFill>
                  <a:srgbClr val="FFFF00"/>
                </a:solidFill>
                <a:latin typeface="Arial" charset="0"/>
                <a:ea typeface="Arial" charset="0"/>
                <a:cs typeface="Arial" charset="0"/>
                <a:sym typeface="Cabin"/>
              </a:rPr>
              <a:t>python averageloop.py </a:t>
            </a:r>
          </a:p>
          <a:p>
            <a:pPr marL="0" marR="0" lvl="0" indent="0" algn="l" rtl="0">
              <a:lnSpc>
                <a:spcPct val="100000"/>
              </a:lnSpc>
              <a:spcBef>
                <a:spcPts val="0"/>
              </a:spcBef>
              <a:spcAft>
                <a:spcPts val="0"/>
              </a:spcAft>
              <a:buClr>
                <a:srgbClr val="FF7F00"/>
              </a:buClr>
              <a:buSzPct val="25000"/>
              <a:buFont typeface="Cabin"/>
              <a:buNone/>
            </a:pPr>
            <a:r>
              <a:rPr lang="es-ES" sz="3000" u="none" strike="noStrike" cap="none" dirty="0">
                <a:solidFill>
                  <a:srgbClr val="FF7F00"/>
                </a:solidFill>
                <a:latin typeface="Arial" charset="0"/>
                <a:ea typeface="Arial" charset="0"/>
                <a:cs typeface="Arial" charset="0"/>
                <a:sym typeface="Cabin"/>
              </a:rPr>
              <a:t>Antes </a:t>
            </a:r>
            <a:r>
              <a:rPr lang="es-ES" sz="3000" u="none" strike="noStrike" cap="none" dirty="0">
                <a:solidFill>
                  <a:srgbClr val="00FFFF"/>
                </a:solidFill>
                <a:latin typeface="Arial" charset="0"/>
                <a:ea typeface="Arial" charset="0"/>
                <a:cs typeface="Arial" charset="0"/>
                <a:sym typeface="Cabin"/>
              </a:rPr>
              <a:t>0</a:t>
            </a:r>
            <a:r>
              <a:rPr lang="es-ES" sz="3000" u="none" strike="noStrike" cap="none" dirty="0">
                <a:solidFill>
                  <a:srgbClr val="FF7F00"/>
                </a:solidFill>
                <a:latin typeface="Arial" charset="0"/>
                <a:ea typeface="Arial" charset="0"/>
                <a:cs typeface="Arial" charset="0"/>
                <a:sym typeface="Cabin"/>
              </a:rPr>
              <a:t> </a:t>
            </a:r>
            <a:r>
              <a:rPr lang="es-ES" sz="3000" u="none" strike="noStrike" cap="none" dirty="0">
                <a:solidFill>
                  <a:srgbClr val="00FF00"/>
                </a:solidFill>
                <a:latin typeface="Arial" charset="0"/>
                <a:ea typeface="Arial" charset="0"/>
                <a:cs typeface="Arial" charset="0"/>
                <a:sym typeface="Cabin"/>
              </a:rPr>
              <a:t>0</a:t>
            </a:r>
          </a:p>
          <a:p>
            <a:pPr marL="0" marR="0" lvl="0" indent="0" algn="l" rtl="0">
              <a:lnSpc>
                <a:spcPct val="100000"/>
              </a:lnSpc>
              <a:spcBef>
                <a:spcPts val="0"/>
              </a:spcBef>
              <a:spcAft>
                <a:spcPts val="0"/>
              </a:spcAft>
              <a:buClr>
                <a:srgbClr val="00FFFF"/>
              </a:buClr>
              <a:buSzPct val="25000"/>
              <a:buFont typeface="Cabin"/>
              <a:buNone/>
            </a:pPr>
            <a:r>
              <a:rPr lang="es-ES" sz="3000" u="none" strike="noStrike" cap="none" dirty="0">
                <a:solidFill>
                  <a:srgbClr val="00FFFF"/>
                </a:solidFill>
                <a:latin typeface="Arial" charset="0"/>
                <a:ea typeface="Arial" charset="0"/>
                <a:cs typeface="Arial" charset="0"/>
                <a:sym typeface="Cabin"/>
              </a:rPr>
              <a:t>1</a:t>
            </a:r>
            <a:r>
              <a:rPr lang="es-ES" sz="3000" u="none" strike="noStrike" cap="none" dirty="0">
                <a:solidFill>
                  <a:srgbClr val="FF00FF"/>
                </a:solidFill>
                <a:latin typeface="Arial" charset="0"/>
                <a:ea typeface="Arial" charset="0"/>
                <a:cs typeface="Arial" charset="0"/>
                <a:sym typeface="Cabin"/>
              </a:rPr>
              <a:t> </a:t>
            </a:r>
            <a:r>
              <a:rPr lang="es-ES" sz="3000" u="none" strike="noStrike" cap="none" dirty="0">
                <a:solidFill>
                  <a:srgbClr val="00FF00"/>
                </a:solidFill>
                <a:latin typeface="Arial" charset="0"/>
                <a:ea typeface="Arial" charset="0"/>
                <a:cs typeface="Arial" charset="0"/>
                <a:sym typeface="Cabin"/>
              </a:rPr>
              <a:t>9</a:t>
            </a:r>
            <a:r>
              <a:rPr lang="es-ES" sz="3000" u="none" strike="noStrike" cap="none" dirty="0">
                <a:solidFill>
                  <a:srgbClr val="FF00FF"/>
                </a:solidFill>
                <a:latin typeface="Arial" charset="0"/>
                <a:ea typeface="Arial" charset="0"/>
                <a:cs typeface="Arial" charset="0"/>
                <a:sym typeface="Cabin"/>
              </a:rPr>
              <a:t> 9</a:t>
            </a:r>
          </a:p>
          <a:p>
            <a:pPr marL="0" marR="0" lvl="0" indent="0" algn="l" rtl="0">
              <a:lnSpc>
                <a:spcPct val="100000"/>
              </a:lnSpc>
              <a:spcBef>
                <a:spcPts val="0"/>
              </a:spcBef>
              <a:spcAft>
                <a:spcPts val="0"/>
              </a:spcAft>
              <a:buClr>
                <a:srgbClr val="00FFFF"/>
              </a:buClr>
              <a:buSzPct val="25000"/>
              <a:buFont typeface="Cabin"/>
              <a:buNone/>
            </a:pPr>
            <a:r>
              <a:rPr lang="es-ES" sz="3000" u="none" strike="noStrike" cap="none" dirty="0">
                <a:solidFill>
                  <a:srgbClr val="00FFFF"/>
                </a:solidFill>
                <a:latin typeface="Arial" charset="0"/>
                <a:ea typeface="Arial" charset="0"/>
                <a:cs typeface="Arial" charset="0"/>
                <a:sym typeface="Cabin"/>
              </a:rPr>
              <a:t>2</a:t>
            </a:r>
            <a:r>
              <a:rPr lang="es-ES" sz="3000" u="none" strike="noStrike" cap="none" dirty="0">
                <a:solidFill>
                  <a:srgbClr val="FF00FF"/>
                </a:solidFill>
                <a:latin typeface="Arial" charset="0"/>
                <a:ea typeface="Arial" charset="0"/>
                <a:cs typeface="Arial" charset="0"/>
                <a:sym typeface="Cabin"/>
              </a:rPr>
              <a:t> </a:t>
            </a:r>
            <a:r>
              <a:rPr lang="es-ES" sz="3000" u="none" strike="noStrike" cap="none" dirty="0">
                <a:solidFill>
                  <a:srgbClr val="00FF00"/>
                </a:solidFill>
                <a:latin typeface="Arial" charset="0"/>
                <a:ea typeface="Arial" charset="0"/>
                <a:cs typeface="Arial" charset="0"/>
                <a:sym typeface="Cabin"/>
              </a:rPr>
              <a:t>50</a:t>
            </a:r>
            <a:r>
              <a:rPr lang="es-ES" sz="3000" u="none" strike="noStrike" cap="none" dirty="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s-ES" sz="3000" u="none" strike="noStrike" cap="none" dirty="0">
                <a:solidFill>
                  <a:srgbClr val="00FFFF"/>
                </a:solidFill>
                <a:latin typeface="Arial" charset="0"/>
                <a:ea typeface="Arial" charset="0"/>
                <a:cs typeface="Arial" charset="0"/>
                <a:sym typeface="Cabin"/>
              </a:rPr>
              <a:t>3</a:t>
            </a:r>
            <a:r>
              <a:rPr lang="es-ES" sz="3000" u="none" strike="noStrike" cap="none" dirty="0">
                <a:solidFill>
                  <a:srgbClr val="FF00FF"/>
                </a:solidFill>
                <a:latin typeface="Arial" charset="0"/>
                <a:ea typeface="Arial" charset="0"/>
                <a:cs typeface="Arial" charset="0"/>
                <a:sym typeface="Cabin"/>
              </a:rPr>
              <a:t> </a:t>
            </a:r>
            <a:r>
              <a:rPr lang="es-ES" sz="3000" u="none" strike="noStrike" cap="none" dirty="0">
                <a:solidFill>
                  <a:srgbClr val="00FF00"/>
                </a:solidFill>
                <a:latin typeface="Arial" charset="0"/>
                <a:ea typeface="Arial" charset="0"/>
                <a:cs typeface="Arial" charset="0"/>
                <a:sym typeface="Cabin"/>
              </a:rPr>
              <a:t>62</a:t>
            </a:r>
            <a:r>
              <a:rPr lang="es-ES" sz="3000" u="none" strike="noStrike" cap="none" dirty="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s-ES" sz="3000" u="none" strike="noStrike" cap="none" dirty="0">
                <a:solidFill>
                  <a:srgbClr val="00FFFF"/>
                </a:solidFill>
                <a:latin typeface="Arial" charset="0"/>
                <a:ea typeface="Arial" charset="0"/>
                <a:cs typeface="Arial" charset="0"/>
                <a:sym typeface="Cabin"/>
              </a:rPr>
              <a:t>4</a:t>
            </a:r>
            <a:r>
              <a:rPr lang="es-ES" sz="3000" u="none" strike="noStrike" cap="none" dirty="0">
                <a:solidFill>
                  <a:srgbClr val="FF00FF"/>
                </a:solidFill>
                <a:latin typeface="Arial" charset="0"/>
                <a:ea typeface="Arial" charset="0"/>
                <a:cs typeface="Arial" charset="0"/>
                <a:sym typeface="Cabin"/>
              </a:rPr>
              <a:t> </a:t>
            </a:r>
            <a:r>
              <a:rPr lang="es-ES" sz="3000" u="none" strike="noStrike" cap="none" dirty="0">
                <a:solidFill>
                  <a:srgbClr val="00FF00"/>
                </a:solidFill>
                <a:latin typeface="Arial" charset="0"/>
                <a:ea typeface="Arial" charset="0"/>
                <a:cs typeface="Arial" charset="0"/>
                <a:sym typeface="Cabin"/>
              </a:rPr>
              <a:t>65</a:t>
            </a:r>
            <a:r>
              <a:rPr lang="es-ES" sz="3000" u="none" strike="noStrike" cap="none" dirty="0">
                <a:solidFill>
                  <a:srgbClr val="FF00FF"/>
                </a:solidFill>
                <a:latin typeface="Arial" charset="0"/>
                <a:ea typeface="Arial" charset="0"/>
                <a:cs typeface="Arial" charset="0"/>
                <a:sym typeface="Cabin"/>
              </a:rPr>
              <a:t> 3</a:t>
            </a:r>
          </a:p>
          <a:p>
            <a:pPr marL="0" marR="0" lvl="0" indent="0" algn="l" rtl="0">
              <a:lnSpc>
                <a:spcPct val="100000"/>
              </a:lnSpc>
              <a:spcBef>
                <a:spcPts val="0"/>
              </a:spcBef>
              <a:spcAft>
                <a:spcPts val="0"/>
              </a:spcAft>
              <a:buClr>
                <a:srgbClr val="00FFFF"/>
              </a:buClr>
              <a:buSzPct val="25000"/>
              <a:buFont typeface="Cabin"/>
              <a:buNone/>
            </a:pPr>
            <a:r>
              <a:rPr lang="es-ES" sz="3000" u="none" strike="noStrike" cap="none" dirty="0">
                <a:solidFill>
                  <a:srgbClr val="00FFFF"/>
                </a:solidFill>
                <a:latin typeface="Arial" charset="0"/>
                <a:ea typeface="Arial" charset="0"/>
                <a:cs typeface="Arial" charset="0"/>
                <a:sym typeface="Cabin"/>
              </a:rPr>
              <a:t>5</a:t>
            </a:r>
            <a:r>
              <a:rPr lang="es-ES" sz="3000" u="none" strike="noStrike" cap="none" dirty="0">
                <a:solidFill>
                  <a:srgbClr val="FF00FF"/>
                </a:solidFill>
                <a:latin typeface="Arial" charset="0"/>
                <a:ea typeface="Arial" charset="0"/>
                <a:cs typeface="Arial" charset="0"/>
                <a:sym typeface="Cabin"/>
              </a:rPr>
              <a:t> </a:t>
            </a:r>
            <a:r>
              <a:rPr lang="es-ES" sz="3000" u="none" strike="noStrike" cap="none" dirty="0">
                <a:solidFill>
                  <a:srgbClr val="00FF00"/>
                </a:solidFill>
                <a:latin typeface="Arial" charset="0"/>
                <a:ea typeface="Arial" charset="0"/>
                <a:cs typeface="Arial" charset="0"/>
                <a:sym typeface="Cabin"/>
              </a:rPr>
              <a:t>139</a:t>
            </a:r>
            <a:r>
              <a:rPr lang="es-ES" sz="3000" u="none" strike="noStrike" cap="none" dirty="0">
                <a:solidFill>
                  <a:srgbClr val="FF00FF"/>
                </a:solidFill>
                <a:latin typeface="Arial" charset="0"/>
                <a:ea typeface="Arial" charset="0"/>
                <a:cs typeface="Arial" charset="0"/>
                <a:sym typeface="Cabin"/>
              </a:rPr>
              <a:t> 74</a:t>
            </a:r>
          </a:p>
          <a:p>
            <a:pPr marL="0" marR="0" lvl="0" indent="0" algn="l" rtl="0">
              <a:lnSpc>
                <a:spcPct val="100000"/>
              </a:lnSpc>
              <a:spcBef>
                <a:spcPts val="0"/>
              </a:spcBef>
              <a:spcAft>
                <a:spcPts val="0"/>
              </a:spcAft>
              <a:buClr>
                <a:srgbClr val="00FFFF"/>
              </a:buClr>
              <a:buSzPct val="25000"/>
              <a:buFont typeface="Cabin"/>
              <a:buNone/>
            </a:pPr>
            <a:r>
              <a:rPr lang="es-ES" sz="3000" u="none" strike="noStrike" cap="none" dirty="0">
                <a:solidFill>
                  <a:srgbClr val="00FFFF"/>
                </a:solidFill>
                <a:latin typeface="Arial" charset="0"/>
                <a:ea typeface="Arial" charset="0"/>
                <a:cs typeface="Arial" charset="0"/>
                <a:sym typeface="Cabin"/>
              </a:rPr>
              <a:t>6</a:t>
            </a:r>
            <a:r>
              <a:rPr lang="es-ES" sz="3000" u="none" strike="noStrike" cap="none" dirty="0">
                <a:solidFill>
                  <a:srgbClr val="FF00FF"/>
                </a:solidFill>
                <a:latin typeface="Arial" charset="0"/>
                <a:ea typeface="Arial" charset="0"/>
                <a:cs typeface="Arial" charset="0"/>
                <a:sym typeface="Cabin"/>
              </a:rPr>
              <a:t> </a:t>
            </a:r>
            <a:r>
              <a:rPr lang="es-ES" sz="3000" u="none" strike="noStrike" cap="none" dirty="0">
                <a:solidFill>
                  <a:srgbClr val="00FF00"/>
                </a:solidFill>
                <a:latin typeface="Arial" charset="0"/>
                <a:ea typeface="Arial" charset="0"/>
                <a:cs typeface="Arial" charset="0"/>
                <a:sym typeface="Cabin"/>
              </a:rPr>
              <a:t>154</a:t>
            </a:r>
            <a:r>
              <a:rPr lang="es-ES" sz="3000" u="none" strike="noStrike" cap="none" dirty="0">
                <a:solidFill>
                  <a:srgbClr val="FF00FF"/>
                </a:solidFill>
                <a:latin typeface="Arial" charset="0"/>
                <a:ea typeface="Arial" charset="0"/>
                <a:cs typeface="Arial" charset="0"/>
                <a:sym typeface="Cabin"/>
              </a:rPr>
              <a:t> 15</a:t>
            </a:r>
          </a:p>
          <a:p>
            <a:pPr marL="0" marR="0" lvl="0" indent="0" algn="l" rtl="0">
              <a:lnSpc>
                <a:spcPct val="100000"/>
              </a:lnSpc>
              <a:spcBef>
                <a:spcPts val="0"/>
              </a:spcBef>
              <a:spcAft>
                <a:spcPts val="0"/>
              </a:spcAft>
              <a:buClr>
                <a:srgbClr val="FF7F00"/>
              </a:buClr>
              <a:buSzPct val="25000"/>
              <a:buFont typeface="Cabin"/>
              <a:buNone/>
            </a:pPr>
            <a:r>
              <a:rPr lang="es-ES" sz="3000" u="none" strike="noStrike" cap="none" dirty="0">
                <a:solidFill>
                  <a:srgbClr val="FF7F00"/>
                </a:solidFill>
                <a:latin typeface="Arial" charset="0"/>
                <a:ea typeface="Arial" charset="0"/>
                <a:cs typeface="Arial" charset="0"/>
                <a:sym typeface="Cabin"/>
              </a:rPr>
              <a:t>Después </a:t>
            </a:r>
            <a:r>
              <a:rPr lang="es-ES" sz="3000" u="none" strike="noStrike" cap="none" dirty="0">
                <a:solidFill>
                  <a:srgbClr val="00FFFF"/>
                </a:solidFill>
                <a:latin typeface="Arial" charset="0"/>
                <a:ea typeface="Arial" charset="0"/>
                <a:cs typeface="Arial" charset="0"/>
                <a:sym typeface="Cabin"/>
              </a:rPr>
              <a:t>6</a:t>
            </a:r>
            <a:r>
              <a:rPr lang="es-ES" sz="3000" u="none" strike="noStrike" cap="none" dirty="0">
                <a:solidFill>
                  <a:srgbClr val="FF7F00"/>
                </a:solidFill>
                <a:latin typeface="Arial" charset="0"/>
                <a:ea typeface="Arial" charset="0"/>
                <a:cs typeface="Arial" charset="0"/>
                <a:sym typeface="Cabin"/>
              </a:rPr>
              <a:t> </a:t>
            </a:r>
            <a:r>
              <a:rPr lang="es-ES" sz="3000" u="none" strike="noStrike" cap="none" dirty="0">
                <a:solidFill>
                  <a:srgbClr val="00FF00"/>
                </a:solidFill>
                <a:latin typeface="Arial" charset="0"/>
                <a:ea typeface="Arial" charset="0"/>
                <a:cs typeface="Arial" charset="0"/>
                <a:sym typeface="Cabin"/>
              </a:rPr>
              <a:t>154</a:t>
            </a:r>
            <a:r>
              <a:rPr lang="es-ES" sz="3000" u="none" strike="noStrike" cap="none" dirty="0">
                <a:solidFill>
                  <a:schemeClr val="lt1"/>
                </a:solidFill>
                <a:latin typeface="Arial" charset="0"/>
                <a:ea typeface="Arial" charset="0"/>
                <a:cs typeface="Arial" charset="0"/>
                <a:sym typeface="Cabin"/>
              </a:rPr>
              <a:t> </a:t>
            </a:r>
            <a:r>
              <a:rPr lang="es-ES" sz="3000" u="none" strike="noStrike" cap="none" dirty="0">
                <a:solidFill>
                  <a:srgbClr val="FFFF00"/>
                </a:solidFill>
                <a:latin typeface="Arial" charset="0"/>
                <a:ea typeface="Arial" charset="0"/>
                <a:cs typeface="Arial" charset="0"/>
                <a:sym typeface="Cabin"/>
              </a:rPr>
              <a:t>25</a:t>
            </a:r>
          </a:p>
        </p:txBody>
      </p:sp>
      <p:sp>
        <p:nvSpPr>
          <p:cNvPr id="699" name="Shape 699"/>
          <p:cNvSpPr txBox="1"/>
          <p:nvPr/>
        </p:nvSpPr>
        <p:spPr>
          <a:xfrm>
            <a:off x="925398" y="7080418"/>
            <a:ext cx="14589791" cy="1143000"/>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s-ES" sz="3200" u="none" strike="noStrike" cap="none" dirty="0">
                <a:solidFill>
                  <a:schemeClr val="lt1"/>
                </a:solidFill>
                <a:latin typeface="Arial" charset="0"/>
                <a:ea typeface="Arial" charset="0"/>
                <a:cs typeface="Arial" charset="0"/>
                <a:sym typeface="Cabin"/>
              </a:rPr>
              <a:t>Un </a:t>
            </a:r>
            <a:r>
              <a:rPr lang="es-ES" sz="3200" u="none" strike="noStrike" cap="none" dirty="0">
                <a:solidFill>
                  <a:srgbClr val="FFFF00"/>
                </a:solidFill>
                <a:latin typeface="Arial" charset="0"/>
                <a:ea typeface="Arial" charset="0"/>
                <a:cs typeface="Arial" charset="0"/>
                <a:sym typeface="Cabin"/>
              </a:rPr>
              <a:t>promedio</a:t>
            </a:r>
            <a:r>
              <a:rPr lang="es-ES" sz="3200" u="none" strike="noStrike" cap="none" dirty="0">
                <a:solidFill>
                  <a:schemeClr val="lt1"/>
                </a:solidFill>
                <a:latin typeface="Arial" charset="0"/>
                <a:ea typeface="Arial" charset="0"/>
                <a:cs typeface="Arial" charset="0"/>
                <a:sym typeface="Cabin"/>
              </a:rPr>
              <a:t> solo combina los patrones de </a:t>
            </a:r>
            <a:r>
              <a:rPr lang="es-ES" sz="3200" u="none" strike="noStrike" cap="none" dirty="0">
                <a:solidFill>
                  <a:srgbClr val="00FFFF"/>
                </a:solidFill>
                <a:latin typeface="Arial" charset="0"/>
                <a:ea typeface="Arial" charset="0"/>
                <a:cs typeface="Arial" charset="0"/>
                <a:sym typeface="Cabin"/>
              </a:rPr>
              <a:t>conteo (count)</a:t>
            </a:r>
            <a:r>
              <a:rPr lang="es-ES" sz="3200" u="none" strike="noStrike" cap="none" dirty="0">
                <a:solidFill>
                  <a:schemeClr val="lt1"/>
                </a:solidFill>
                <a:latin typeface="Arial" charset="0"/>
                <a:ea typeface="Arial" charset="0"/>
                <a:cs typeface="Arial" charset="0"/>
                <a:sym typeface="Cabin"/>
              </a:rPr>
              <a:t> y </a:t>
            </a:r>
            <a:r>
              <a:rPr lang="es-ES" sz="3200" u="none" strike="noStrike" cap="none" dirty="0">
                <a:solidFill>
                  <a:srgbClr val="00FF00"/>
                </a:solidFill>
                <a:latin typeface="Arial" charset="0"/>
                <a:ea typeface="Arial" charset="0"/>
                <a:cs typeface="Arial" charset="0"/>
                <a:sym typeface="Cabin"/>
              </a:rPr>
              <a:t>suma (sum)</a:t>
            </a:r>
            <a:endParaRPr lang="es-ES" sz="3200" u="none" strike="noStrike" cap="none" dirty="0">
              <a:solidFill>
                <a:schemeClr val="lt1"/>
              </a:solidFill>
              <a:latin typeface="Arial" charset="0"/>
              <a:ea typeface="Arial" charset="0"/>
              <a:cs typeface="Arial" charset="0"/>
              <a:sym typeface="Cabin"/>
            </a:endParaRPr>
          </a:p>
          <a:p>
            <a:pPr marL="0" marR="0" lvl="0" indent="0" rtl="0">
              <a:lnSpc>
                <a:spcPct val="115000"/>
              </a:lnSpc>
              <a:spcBef>
                <a:spcPts val="0"/>
              </a:spcBef>
              <a:spcAft>
                <a:spcPts val="0"/>
              </a:spcAft>
              <a:buClr>
                <a:schemeClr val="lt1"/>
              </a:buClr>
              <a:buSzPct val="25000"/>
              <a:buFont typeface="Cabin"/>
              <a:buNone/>
            </a:pPr>
            <a:r>
              <a:rPr lang="es-ES" sz="3200" u="none" strike="noStrike" cap="none" dirty="0">
                <a:solidFill>
                  <a:schemeClr val="lt1"/>
                </a:solidFill>
                <a:latin typeface="Arial" charset="0"/>
                <a:ea typeface="Arial" charset="0"/>
                <a:cs typeface="Arial" charset="0"/>
                <a:sym typeface="Cabin"/>
              </a:rPr>
              <a:t>y </a:t>
            </a:r>
            <a:r>
              <a:rPr lang="es-ES" sz="3200" u="none" strike="noStrike" cap="none" dirty="0">
                <a:solidFill>
                  <a:srgbClr val="FFFF00"/>
                </a:solidFill>
                <a:latin typeface="Arial" charset="0"/>
                <a:ea typeface="Arial" charset="0"/>
                <a:cs typeface="Arial" charset="0"/>
                <a:sym typeface="Cabin"/>
              </a:rPr>
              <a:t>divide cuando el bucle ha </a:t>
            </a:r>
            <a:r>
              <a:rPr lang="es-ES" sz="3200" dirty="0">
                <a:solidFill>
                  <a:srgbClr val="FFFF00"/>
                </a:solidFill>
                <a:latin typeface="Arial" charset="0"/>
                <a:ea typeface="Arial" charset="0"/>
                <a:cs typeface="Arial" charset="0"/>
                <a:sym typeface="Cabin"/>
              </a:rPr>
              <a:t>terminado</a:t>
            </a:r>
            <a:r>
              <a:rPr lang="es-ES" sz="3200" u="none" strike="noStrike" cap="none" dirty="0">
                <a:solidFill>
                  <a:schemeClr val="lt1"/>
                </a:solidFill>
                <a:latin typeface="Arial" charset="0"/>
                <a:ea typeface="Arial" charset="0"/>
                <a:cs typeface="Arial" charset="0"/>
                <a:sym typeface="Cabin"/>
              </a:rPr>
              <a:t>.</a:t>
            </a:r>
          </a:p>
        </p:txBody>
      </p:sp>
    </p:spTree>
    <p:extLst>
      <p:ext uri="{BB962C8B-B14F-4D97-AF65-F5344CB8AC3E}">
        <p14:creationId xmlns:p14="http://schemas.microsoft.com/office/powerpoint/2010/main" val="2118489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Shape 70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s-ES" sz="7600" b="1" u="none" strike="noStrike" cap="none" dirty="0">
                <a:solidFill>
                  <a:srgbClr val="FFFF00"/>
                </a:solidFill>
                <a:latin typeface="Arial" charset="0"/>
                <a:ea typeface="Arial" charset="0"/>
                <a:cs typeface="Arial" charset="0"/>
                <a:sym typeface="Cabin"/>
              </a:rPr>
              <a:t>Filtrar en un Bucle</a:t>
            </a:r>
          </a:p>
        </p:txBody>
      </p:sp>
      <p:sp>
        <p:nvSpPr>
          <p:cNvPr id="705" name="Shape 705"/>
          <p:cNvSpPr txBox="1"/>
          <p:nvPr/>
        </p:nvSpPr>
        <p:spPr>
          <a:xfrm>
            <a:off x="1841205" y="2500765"/>
            <a:ext cx="7687500"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ES" sz="2600" b="1" i="0" u="none" strike="noStrike" cap="none" dirty="0">
                <a:solidFill>
                  <a:srgbClr val="FFFF00"/>
                </a:solidFill>
                <a:latin typeface="Courier New"/>
                <a:ea typeface="Courier New"/>
                <a:cs typeface="Courier New"/>
                <a:sym typeface="Courier New"/>
              </a:rPr>
              <a:t>print</a:t>
            </a:r>
            <a:r>
              <a:rPr lang="es-ES" sz="2600" b="1" dirty="0">
                <a:solidFill>
                  <a:schemeClr val="bg1"/>
                </a:solidFill>
                <a:latin typeface="Courier New"/>
                <a:ea typeface="Courier New"/>
                <a:cs typeface="Courier New"/>
                <a:sym typeface="Courier New"/>
              </a:rPr>
              <a:t>(</a:t>
            </a:r>
            <a:r>
              <a:rPr lang="es-ES" sz="2600" b="1" i="0" u="none" strike="noStrike" cap="none" dirty="0">
                <a:solidFill>
                  <a:srgbClr val="FF7F00"/>
                </a:solidFill>
                <a:latin typeface="Courier New"/>
                <a:ea typeface="Courier New"/>
                <a:cs typeface="Courier New"/>
                <a:sym typeface="Courier New"/>
              </a:rPr>
              <a:t>'Antes</a:t>
            </a:r>
            <a:r>
              <a:rPr lang="es-ES" sz="2600" b="1" dirty="0">
                <a:solidFill>
                  <a:srgbClr val="FF7F00"/>
                </a:solidFill>
                <a:latin typeface="Courier New"/>
                <a:ea typeface="Courier New"/>
                <a:cs typeface="Courier New"/>
                <a:sym typeface="Courier New"/>
              </a:rPr>
              <a:t>'</a:t>
            </a:r>
            <a:r>
              <a:rPr lang="es-ES" sz="2600" b="1"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2600" b="1" i="0" u="none" strike="noStrike" cap="none" dirty="0" err="1">
                <a:solidFill>
                  <a:srgbClr val="FFFF00"/>
                </a:solidFill>
                <a:latin typeface="Courier New"/>
                <a:ea typeface="Courier New"/>
                <a:cs typeface="Courier New"/>
                <a:sym typeface="Courier New"/>
              </a:rPr>
              <a:t>for</a:t>
            </a:r>
            <a:r>
              <a:rPr lang="es-ES" sz="2600" b="1" i="0" u="none" strike="noStrike" cap="none" dirty="0">
                <a:solidFill>
                  <a:srgbClr val="FFFF00"/>
                </a:solidFill>
                <a:latin typeface="Courier New"/>
                <a:ea typeface="Courier New"/>
                <a:cs typeface="Courier New"/>
                <a:sym typeface="Courier New"/>
              </a:rPr>
              <a:t> </a:t>
            </a:r>
            <a:r>
              <a:rPr lang="es-ES" sz="2600" b="1" i="0" u="none" strike="noStrike" cap="none" dirty="0">
                <a:solidFill>
                  <a:srgbClr val="FF00FF"/>
                </a:solidFill>
                <a:latin typeface="Courier New"/>
                <a:ea typeface="Courier New"/>
                <a:cs typeface="Courier New"/>
                <a:sym typeface="Courier New"/>
              </a:rPr>
              <a:t>valor </a:t>
            </a:r>
            <a:r>
              <a:rPr lang="es-ES" sz="2600" b="1" dirty="0">
                <a:solidFill>
                  <a:srgbClr val="FFFF00"/>
                </a:solidFill>
                <a:latin typeface="Courier New"/>
                <a:ea typeface="Courier New"/>
                <a:cs typeface="Courier New"/>
                <a:sym typeface="Courier New"/>
              </a:rPr>
              <a:t>i</a:t>
            </a:r>
            <a:r>
              <a:rPr lang="es-ES" sz="2600" b="1" i="0" u="none" strike="noStrike" cap="none" dirty="0">
                <a:solidFill>
                  <a:srgbClr val="FFFF00"/>
                </a:solidFill>
                <a:latin typeface="Courier New"/>
                <a:ea typeface="Courier New"/>
                <a:cs typeface="Courier New"/>
                <a:sym typeface="Courier New"/>
              </a:rPr>
              <a:t>n</a:t>
            </a:r>
            <a:r>
              <a:rPr lang="es-ES" sz="2600" b="1" i="0" u="none" strike="noStrike" cap="none" dirty="0">
                <a:solidFill>
                  <a:srgbClr val="FF00FF"/>
                </a:solidFill>
                <a:latin typeface="Courier New"/>
                <a:ea typeface="Courier New"/>
                <a:cs typeface="Courier New"/>
                <a:sym typeface="Courier New"/>
              </a:rPr>
              <a:t> [9, 41, 12, 3, 74, 15] :</a:t>
            </a:r>
          </a:p>
          <a:p>
            <a:pPr marL="0" marR="0" lvl="0" indent="0" algn="l" rtl="0">
              <a:lnSpc>
                <a:spcPct val="100000"/>
              </a:lnSpc>
              <a:spcBef>
                <a:spcPts val="0"/>
              </a:spcBef>
              <a:spcAft>
                <a:spcPts val="0"/>
              </a:spcAft>
              <a:buClr>
                <a:srgbClr val="00FFFF"/>
              </a:buClr>
              <a:buSzPct val="25000"/>
              <a:buFont typeface="Cabin"/>
              <a:buNone/>
            </a:pPr>
            <a:r>
              <a:rPr lang="es-ES" sz="2600" b="1" i="0" u="none" strike="noStrike" cap="none" dirty="0">
                <a:solidFill>
                  <a:srgbClr val="00FFFF"/>
                </a:solidFill>
                <a:latin typeface="Courier New"/>
                <a:ea typeface="Courier New"/>
                <a:cs typeface="Courier New"/>
                <a:sym typeface="Courier New"/>
              </a:rPr>
              <a:t>    </a:t>
            </a:r>
            <a:r>
              <a:rPr lang="es-ES" sz="2600" b="1" i="0" u="none" strike="noStrike" cap="none" dirty="0" err="1">
                <a:solidFill>
                  <a:srgbClr val="FFFF00"/>
                </a:solidFill>
                <a:latin typeface="Courier New"/>
                <a:ea typeface="Courier New"/>
                <a:cs typeface="Courier New"/>
                <a:sym typeface="Courier New"/>
              </a:rPr>
              <a:t>if</a:t>
            </a:r>
            <a:r>
              <a:rPr lang="es-ES" sz="2600" b="1" i="0" u="none" strike="noStrike" cap="none" dirty="0">
                <a:solidFill>
                  <a:srgbClr val="FFFF00"/>
                </a:solidFill>
                <a:latin typeface="Courier New"/>
                <a:ea typeface="Courier New"/>
                <a:cs typeface="Courier New"/>
                <a:sym typeface="Courier New"/>
              </a:rPr>
              <a:t> </a:t>
            </a:r>
            <a:r>
              <a:rPr lang="es-ES" sz="2600" b="1" i="0" u="none" strike="noStrike" cap="none" dirty="0">
                <a:solidFill>
                  <a:srgbClr val="FF00FF"/>
                </a:solidFill>
                <a:latin typeface="Courier New"/>
                <a:ea typeface="Courier New"/>
                <a:cs typeface="Courier New"/>
                <a:sym typeface="Courier New"/>
              </a:rPr>
              <a:t>valor</a:t>
            </a:r>
            <a:r>
              <a:rPr lang="es-ES" sz="2600" b="1" i="0" u="none" strike="noStrike" cap="none" dirty="0">
                <a:solidFill>
                  <a:srgbClr val="00FFFF"/>
                </a:solidFill>
                <a:latin typeface="Courier New"/>
                <a:ea typeface="Courier New"/>
                <a:cs typeface="Courier New"/>
                <a:sym typeface="Courier New"/>
              </a:rPr>
              <a:t> &gt; 20:</a:t>
            </a:r>
          </a:p>
          <a:p>
            <a:pPr lvl="0">
              <a:buClr>
                <a:srgbClr val="00FFFF"/>
              </a:buClr>
              <a:buSzPct val="25000"/>
            </a:pPr>
            <a:r>
              <a:rPr lang="es-ES" sz="2600" b="1" i="0" u="none" strike="noStrike" cap="none" dirty="0">
                <a:solidFill>
                  <a:srgbClr val="00FFFF"/>
                </a:solidFill>
                <a:latin typeface="Courier New"/>
                <a:ea typeface="Courier New"/>
                <a:cs typeface="Courier New"/>
                <a:sym typeface="Courier New"/>
              </a:rPr>
              <a:t> 	    print </a:t>
            </a:r>
            <a:r>
              <a:rPr lang="es-ES" sz="2600" b="1" dirty="0">
                <a:solidFill>
                  <a:srgbClr val="00FFFF"/>
                </a:solidFill>
                <a:latin typeface="Courier New"/>
                <a:ea typeface="Courier New"/>
                <a:cs typeface="Courier New"/>
                <a:sym typeface="Courier New"/>
              </a:rPr>
              <a:t>'Mayor </a:t>
            </a:r>
            <a:r>
              <a:rPr lang="es-ES" sz="2600" b="1" i="0" u="none" strike="noStrike" cap="none" dirty="0" err="1">
                <a:solidFill>
                  <a:srgbClr val="00FFFF"/>
                </a:solidFill>
                <a:latin typeface="Courier New"/>
                <a:ea typeface="Courier New"/>
                <a:cs typeface="Courier New"/>
                <a:sym typeface="Courier New"/>
              </a:rPr>
              <a:t>Número',valor</a:t>
            </a:r>
            <a:endParaRPr lang="es-ES" sz="2600" b="1" i="0" u="none" strike="noStrike" cap="none" dirty="0">
              <a:solidFill>
                <a:srgbClr val="00FF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ES" sz="2600" b="1" i="0" u="none" strike="noStrike" cap="none" dirty="0">
                <a:solidFill>
                  <a:srgbClr val="FFFF00"/>
                </a:solidFill>
                <a:latin typeface="Courier New"/>
                <a:ea typeface="Courier New"/>
                <a:cs typeface="Courier New"/>
                <a:sym typeface="Courier New"/>
              </a:rPr>
              <a:t>print</a:t>
            </a:r>
            <a:r>
              <a:rPr lang="es-ES" sz="2600" b="1" dirty="0">
                <a:solidFill>
                  <a:schemeClr val="bg1"/>
                </a:solidFill>
                <a:latin typeface="Courier New"/>
                <a:ea typeface="Courier New"/>
                <a:cs typeface="Courier New"/>
                <a:sym typeface="Courier New"/>
              </a:rPr>
              <a:t>(</a:t>
            </a:r>
            <a:r>
              <a:rPr lang="es-ES" sz="2600" b="1" i="0" u="none" strike="noStrike" cap="none" dirty="0">
                <a:solidFill>
                  <a:srgbClr val="FF7F00"/>
                </a:solidFill>
                <a:latin typeface="Courier New"/>
                <a:ea typeface="Courier New"/>
                <a:cs typeface="Courier New"/>
                <a:sym typeface="Courier New"/>
              </a:rPr>
              <a:t>'Después'</a:t>
            </a:r>
            <a:r>
              <a:rPr lang="es-ES" sz="2600" b="1" i="0" u="none" strike="noStrike" cap="none" dirty="0">
                <a:solidFill>
                  <a:schemeClr val="bg1"/>
                </a:solidFill>
                <a:latin typeface="Courier New"/>
                <a:ea typeface="Courier New"/>
                <a:cs typeface="Courier New"/>
                <a:sym typeface="Courier New"/>
              </a:rPr>
              <a:t>)</a:t>
            </a:r>
          </a:p>
        </p:txBody>
      </p:sp>
      <p:sp>
        <p:nvSpPr>
          <p:cNvPr id="706" name="Shape 706"/>
          <p:cNvSpPr txBox="1"/>
          <p:nvPr/>
        </p:nvSpPr>
        <p:spPr>
          <a:xfrm>
            <a:off x="10172416" y="2602365"/>
            <a:ext cx="3744899"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3000" u="none" strike="noStrike" cap="none" dirty="0">
                <a:solidFill>
                  <a:schemeClr val="lt1"/>
                </a:solidFill>
                <a:latin typeface="Arial" charset="0"/>
                <a:ea typeface="Arial" charset="0"/>
                <a:cs typeface="Arial" charset="0"/>
                <a:sym typeface="Cabin"/>
              </a:rPr>
              <a:t>$ </a:t>
            </a:r>
            <a:r>
              <a:rPr lang="es-ES" sz="3000" u="none" strike="noStrike" cap="none" dirty="0">
                <a:solidFill>
                  <a:srgbClr val="FFFF00"/>
                </a:solidFill>
                <a:latin typeface="Arial" charset="0"/>
                <a:ea typeface="Arial" charset="0"/>
                <a:cs typeface="Arial" charset="0"/>
                <a:sym typeface="Cabin"/>
              </a:rPr>
              <a:t>python search1.py</a:t>
            </a:r>
            <a:r>
              <a:rPr lang="es-ES" sz="3000" u="none" strike="noStrike" cap="none" dirty="0">
                <a:solidFill>
                  <a:schemeClr val="lt1"/>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7F00"/>
              </a:buClr>
              <a:buSzPct val="25000"/>
              <a:buFont typeface="Cabin"/>
              <a:buNone/>
            </a:pPr>
            <a:r>
              <a:rPr lang="es-ES" sz="3000" u="none" strike="noStrike" cap="none" dirty="0">
                <a:solidFill>
                  <a:srgbClr val="FF7F00"/>
                </a:solidFill>
                <a:latin typeface="Arial" charset="0"/>
                <a:ea typeface="Arial" charset="0"/>
                <a:cs typeface="Arial" charset="0"/>
                <a:sym typeface="Cabin"/>
              </a:rPr>
              <a:t>Antes</a:t>
            </a:r>
          </a:p>
          <a:p>
            <a:pPr lvl="0">
              <a:buClr>
                <a:srgbClr val="00FFFF"/>
              </a:buClr>
              <a:buSzPct val="25000"/>
            </a:pPr>
            <a:r>
              <a:rPr lang="es-ES" sz="3000" dirty="0">
                <a:solidFill>
                  <a:srgbClr val="00FFFF"/>
                </a:solidFill>
                <a:latin typeface="Arial" charset="0"/>
                <a:ea typeface="Arial" charset="0"/>
                <a:cs typeface="Arial" charset="0"/>
                <a:sym typeface="Cabin"/>
              </a:rPr>
              <a:t>Mayor número  </a:t>
            </a:r>
            <a:r>
              <a:rPr lang="es-ES" sz="3000" u="none" strike="noStrike" cap="none" dirty="0">
                <a:solidFill>
                  <a:srgbClr val="00FFFF"/>
                </a:solidFill>
                <a:latin typeface="Arial" charset="0"/>
                <a:ea typeface="Arial" charset="0"/>
                <a:cs typeface="Arial" charset="0"/>
                <a:sym typeface="Cabin"/>
              </a:rPr>
              <a:t>41</a:t>
            </a:r>
          </a:p>
          <a:p>
            <a:pPr marL="0" marR="0" lvl="0" indent="0" algn="l" rtl="0">
              <a:lnSpc>
                <a:spcPct val="100000"/>
              </a:lnSpc>
              <a:spcBef>
                <a:spcPts val="0"/>
              </a:spcBef>
              <a:spcAft>
                <a:spcPts val="0"/>
              </a:spcAft>
              <a:buClr>
                <a:srgbClr val="00FFFF"/>
              </a:buClr>
              <a:buSzPct val="25000"/>
              <a:buFont typeface="Cabin"/>
              <a:buNone/>
            </a:pPr>
            <a:r>
              <a:rPr lang="es-ES" sz="3000" dirty="0">
                <a:solidFill>
                  <a:srgbClr val="00FFFF"/>
                </a:solidFill>
                <a:latin typeface="Arial" charset="0"/>
                <a:ea typeface="Arial" charset="0"/>
                <a:cs typeface="Arial" charset="0"/>
                <a:sym typeface="Cabin"/>
              </a:rPr>
              <a:t>Mayor número</a:t>
            </a:r>
            <a:r>
              <a:rPr lang="es-ES" sz="3000" u="none" strike="noStrike" cap="none" dirty="0">
                <a:solidFill>
                  <a:srgbClr val="00FFFF"/>
                </a:solidFill>
                <a:latin typeface="Arial" charset="0"/>
                <a:ea typeface="Arial" charset="0"/>
                <a:cs typeface="Arial" charset="0"/>
                <a:sym typeface="Cabin"/>
              </a:rPr>
              <a:t> 74</a:t>
            </a:r>
          </a:p>
          <a:p>
            <a:pPr marL="0" marR="0" lvl="0" indent="0" algn="l" rtl="0">
              <a:lnSpc>
                <a:spcPct val="100000"/>
              </a:lnSpc>
              <a:spcBef>
                <a:spcPts val="0"/>
              </a:spcBef>
              <a:spcAft>
                <a:spcPts val="0"/>
              </a:spcAft>
              <a:buClr>
                <a:srgbClr val="FF7F00"/>
              </a:buClr>
              <a:buSzPct val="25000"/>
              <a:buFont typeface="Cabin"/>
              <a:buNone/>
            </a:pPr>
            <a:r>
              <a:rPr lang="es-ES" sz="3000" u="none" strike="noStrike" cap="none" dirty="0">
                <a:solidFill>
                  <a:srgbClr val="FF7F00"/>
                </a:solidFill>
                <a:latin typeface="Arial" charset="0"/>
                <a:ea typeface="Arial" charset="0"/>
                <a:cs typeface="Arial" charset="0"/>
                <a:sym typeface="Cabin"/>
              </a:rPr>
              <a:t>Después</a:t>
            </a:r>
          </a:p>
        </p:txBody>
      </p:sp>
      <p:sp>
        <p:nvSpPr>
          <p:cNvPr id="707" name="Shape 707"/>
          <p:cNvSpPr txBox="1"/>
          <p:nvPr/>
        </p:nvSpPr>
        <p:spPr>
          <a:xfrm>
            <a:off x="1293530" y="5803035"/>
            <a:ext cx="12296346" cy="11430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chemeClr val="lt1"/>
              </a:buClr>
              <a:buSzPct val="25000"/>
              <a:buFont typeface="Cabin"/>
              <a:buNone/>
            </a:pPr>
            <a:r>
              <a:rPr lang="es-ES" sz="3600" u="none" strike="noStrike" cap="none" dirty="0">
                <a:solidFill>
                  <a:schemeClr val="lt1"/>
                </a:solidFill>
                <a:latin typeface="Arial" charset="0"/>
                <a:ea typeface="Arial" charset="0"/>
                <a:cs typeface="Arial" charset="0"/>
                <a:sym typeface="Cabin"/>
              </a:rPr>
              <a:t>Utilizamos un enunciado hipotético</a:t>
            </a:r>
            <a:r>
              <a:rPr lang="es-ES" sz="3600" u="none" strike="noStrike" cap="none" dirty="0">
                <a:solidFill>
                  <a:srgbClr val="FFFFFF"/>
                </a:solidFill>
                <a:latin typeface="Arial" charset="0"/>
                <a:ea typeface="Arial" charset="0"/>
                <a:cs typeface="Arial" charset="0"/>
                <a:sym typeface="Cabin"/>
              </a:rPr>
              <a:t> “</a:t>
            </a:r>
            <a:r>
              <a:rPr lang="es-ES" sz="3600" u="none" strike="noStrike" cap="none" dirty="0">
                <a:solidFill>
                  <a:srgbClr val="FFFF00"/>
                </a:solidFill>
                <a:latin typeface="Arial" charset="0"/>
                <a:ea typeface="Arial" charset="0"/>
                <a:cs typeface="Arial" charset="0"/>
                <a:sym typeface="Cabin"/>
              </a:rPr>
              <a:t>if”</a:t>
            </a:r>
            <a:r>
              <a:rPr lang="es-ES" sz="3600" u="none" strike="noStrike" cap="none" dirty="0">
                <a:solidFill>
                  <a:srgbClr val="FFFFFF"/>
                </a:solidFill>
                <a:latin typeface="Arial" charset="0"/>
                <a:ea typeface="Arial" charset="0"/>
                <a:cs typeface="Arial" charset="0"/>
                <a:sym typeface="Cabin"/>
              </a:rPr>
              <a:t> en el</a:t>
            </a:r>
            <a:r>
              <a:rPr lang="es-ES" sz="3600" u="none" strike="noStrike" cap="none" dirty="0">
                <a:solidFill>
                  <a:schemeClr val="lt1"/>
                </a:solidFill>
                <a:latin typeface="Arial" charset="0"/>
                <a:ea typeface="Arial" charset="0"/>
                <a:cs typeface="Arial" charset="0"/>
                <a:sym typeface="Cabin"/>
              </a:rPr>
              <a:t> </a:t>
            </a:r>
            <a:r>
              <a:rPr lang="es-ES" sz="3600" u="none" strike="noStrike" cap="none" dirty="0">
                <a:solidFill>
                  <a:srgbClr val="FF00FF"/>
                </a:solidFill>
                <a:latin typeface="Arial" charset="0"/>
                <a:ea typeface="Arial" charset="0"/>
                <a:cs typeface="Arial" charset="0"/>
                <a:sym typeface="Cabin"/>
              </a:rPr>
              <a:t>bucle</a:t>
            </a:r>
            <a:r>
              <a:rPr lang="es-ES" sz="3600" u="none" strike="noStrike" cap="none" dirty="0">
                <a:solidFill>
                  <a:schemeClr val="lt1"/>
                </a:solidFill>
                <a:latin typeface="Arial" charset="0"/>
                <a:ea typeface="Arial" charset="0"/>
                <a:cs typeface="Arial" charset="0"/>
                <a:sym typeface="Cabin"/>
              </a:rPr>
              <a:t> para captar / filtrar los valores que estamos buscando.</a:t>
            </a:r>
          </a:p>
        </p:txBody>
      </p:sp>
    </p:spTree>
    <p:extLst>
      <p:ext uri="{BB962C8B-B14F-4D97-AF65-F5344CB8AC3E}">
        <p14:creationId xmlns:p14="http://schemas.microsoft.com/office/powerpoint/2010/main" val="472656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Shape 71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ES" sz="6600" b="1" dirty="0">
                <a:solidFill>
                  <a:srgbClr val="FFFF00"/>
                </a:solidFill>
                <a:latin typeface="Arial" charset="0"/>
                <a:ea typeface="Arial" charset="0"/>
                <a:cs typeface="Arial" charset="0"/>
                <a:sym typeface="Cabin"/>
              </a:rPr>
              <a:t>Búsqueda Utilizando </a:t>
            </a:r>
            <a:r>
              <a:rPr lang="es-ES" sz="6600" b="1" u="none" strike="noStrike" cap="none" dirty="0">
                <a:solidFill>
                  <a:srgbClr val="FFFF00"/>
                </a:solidFill>
                <a:latin typeface="Arial" charset="0"/>
                <a:ea typeface="Arial" charset="0"/>
                <a:cs typeface="Arial" charset="0"/>
                <a:sym typeface="Cabin"/>
              </a:rPr>
              <a:t>una Variable Booleana</a:t>
            </a:r>
          </a:p>
        </p:txBody>
      </p:sp>
      <p:sp>
        <p:nvSpPr>
          <p:cNvPr id="713" name="Shape 713"/>
          <p:cNvSpPr txBox="1"/>
          <p:nvPr/>
        </p:nvSpPr>
        <p:spPr>
          <a:xfrm>
            <a:off x="1703375" y="2610701"/>
            <a:ext cx="77078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s-ES" sz="2600" b="1" i="0" u="none" strike="noStrike" cap="none" dirty="0">
                <a:solidFill>
                  <a:srgbClr val="00FF00"/>
                </a:solidFill>
                <a:latin typeface="Courier New"/>
                <a:ea typeface="Courier New"/>
                <a:cs typeface="Courier New"/>
                <a:sym typeface="Courier New"/>
              </a:rPr>
              <a:t>found = </a:t>
            </a:r>
            <a:r>
              <a:rPr lang="es-ES" sz="2600" b="1" i="0" u="none" strike="noStrike" cap="none" dirty="0">
                <a:solidFill>
                  <a:srgbClr val="FFFF00"/>
                </a:solidFill>
                <a:latin typeface="Courier New"/>
                <a:ea typeface="Courier New"/>
                <a:cs typeface="Courier New"/>
                <a:sym typeface="Courier New"/>
              </a:rPr>
              <a:t>False</a:t>
            </a:r>
          </a:p>
          <a:p>
            <a:pPr marL="0" marR="0" lvl="0" indent="0" algn="l" rtl="0">
              <a:lnSpc>
                <a:spcPct val="100000"/>
              </a:lnSpc>
              <a:spcBef>
                <a:spcPts val="0"/>
              </a:spcBef>
              <a:spcAft>
                <a:spcPts val="0"/>
              </a:spcAft>
              <a:buClr>
                <a:srgbClr val="FFFF00"/>
              </a:buClr>
              <a:buSzPct val="25000"/>
              <a:buFont typeface="Cabin"/>
              <a:buNone/>
            </a:pPr>
            <a:r>
              <a:rPr lang="es-ES" sz="2600" b="1" i="0" u="none" strike="noStrike" cap="none" dirty="0">
                <a:solidFill>
                  <a:srgbClr val="FFFF00"/>
                </a:solidFill>
                <a:latin typeface="Courier New"/>
                <a:ea typeface="Courier New"/>
                <a:cs typeface="Courier New"/>
                <a:sym typeface="Courier New"/>
              </a:rPr>
              <a:t>print</a:t>
            </a:r>
            <a:r>
              <a:rPr lang="es-ES" sz="2600" b="1" dirty="0">
                <a:solidFill>
                  <a:schemeClr val="bg1"/>
                </a:solidFill>
                <a:latin typeface="Courier New"/>
                <a:ea typeface="Courier New"/>
                <a:cs typeface="Courier New"/>
                <a:sym typeface="Courier New"/>
              </a:rPr>
              <a:t>(</a:t>
            </a:r>
            <a:r>
              <a:rPr lang="es-ES" sz="2600" b="1" i="0" u="none" strike="noStrike" cap="none" dirty="0">
                <a:solidFill>
                  <a:srgbClr val="FF7F00"/>
                </a:solidFill>
                <a:latin typeface="Courier New"/>
                <a:ea typeface="Courier New"/>
                <a:cs typeface="Courier New"/>
                <a:sym typeface="Courier New"/>
              </a:rPr>
              <a:t>'Antes', </a:t>
            </a:r>
            <a:r>
              <a:rPr lang="es-ES" sz="2600" b="1" i="0" u="none" strike="noStrike" cap="none" dirty="0">
                <a:solidFill>
                  <a:srgbClr val="00FF00"/>
                </a:solidFill>
                <a:latin typeface="Courier New"/>
                <a:ea typeface="Courier New"/>
                <a:cs typeface="Courier New"/>
                <a:sym typeface="Courier New"/>
              </a:rPr>
              <a:t>found</a:t>
            </a:r>
            <a:r>
              <a:rPr lang="es-ES" sz="26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2600" b="1" i="0" u="none" strike="noStrike" cap="none" dirty="0" err="1">
                <a:solidFill>
                  <a:srgbClr val="FFFF00"/>
                </a:solidFill>
                <a:latin typeface="Courier New"/>
                <a:ea typeface="Courier New"/>
                <a:cs typeface="Courier New"/>
                <a:sym typeface="Courier New"/>
              </a:rPr>
              <a:t>for</a:t>
            </a:r>
            <a:r>
              <a:rPr lang="es-ES" sz="2600" b="1" i="0" u="none" strike="noStrike" cap="none" dirty="0">
                <a:solidFill>
                  <a:srgbClr val="FFFF00"/>
                </a:solidFill>
                <a:latin typeface="Courier New"/>
                <a:ea typeface="Courier New"/>
                <a:cs typeface="Courier New"/>
                <a:sym typeface="Courier New"/>
              </a:rPr>
              <a:t> </a:t>
            </a:r>
            <a:r>
              <a:rPr lang="es-ES" sz="2600" b="1" i="0" u="none" strike="noStrike" cap="none" dirty="0">
                <a:solidFill>
                  <a:srgbClr val="FF00FF"/>
                </a:solidFill>
                <a:latin typeface="Courier New"/>
                <a:ea typeface="Courier New"/>
                <a:cs typeface="Courier New"/>
                <a:sym typeface="Courier New"/>
              </a:rPr>
              <a:t>valor </a:t>
            </a:r>
            <a:r>
              <a:rPr lang="es-ES" sz="2600" b="1" dirty="0">
                <a:solidFill>
                  <a:srgbClr val="FFFF00"/>
                </a:solidFill>
                <a:latin typeface="Courier New"/>
                <a:ea typeface="Courier New"/>
                <a:cs typeface="Courier New"/>
                <a:sym typeface="Courier New"/>
              </a:rPr>
              <a:t>in </a:t>
            </a:r>
            <a:r>
              <a:rPr lang="es-ES" sz="2600" b="1" i="0" u="none" strike="noStrike" cap="none" dirty="0">
                <a:solidFill>
                  <a:srgbClr val="FF00FF"/>
                </a:solidFill>
                <a:latin typeface="Courier New"/>
                <a:ea typeface="Courier New"/>
                <a:cs typeface="Courier New"/>
                <a:sym typeface="Courier New"/>
              </a:rPr>
              <a:t>[9, 41, 12, 3, 74, 15] : </a:t>
            </a:r>
          </a:p>
          <a:p>
            <a:pPr marL="0" marR="0" lvl="0" indent="0" algn="l" rtl="0">
              <a:lnSpc>
                <a:spcPct val="100000"/>
              </a:lnSpc>
              <a:spcBef>
                <a:spcPts val="0"/>
              </a:spcBef>
              <a:spcAft>
                <a:spcPts val="0"/>
              </a:spcAft>
              <a:buClr>
                <a:srgbClr val="FF00FF"/>
              </a:buClr>
              <a:buSzPct val="25000"/>
              <a:buFont typeface="Cabin"/>
              <a:buNone/>
            </a:pPr>
            <a:r>
              <a:rPr lang="es-ES" sz="2600" b="1" i="0" u="none" strike="noStrike" cap="none" dirty="0">
                <a:solidFill>
                  <a:srgbClr val="FF00FF"/>
                </a:solidFill>
                <a:latin typeface="Courier New"/>
                <a:ea typeface="Courier New"/>
                <a:cs typeface="Courier New"/>
                <a:sym typeface="Courier New"/>
              </a:rPr>
              <a:t>   </a:t>
            </a:r>
            <a:r>
              <a:rPr lang="es-ES" sz="2600" b="1" i="0" u="none" strike="noStrike" cap="none" dirty="0" err="1">
                <a:solidFill>
                  <a:srgbClr val="FFFF00"/>
                </a:solidFill>
                <a:latin typeface="Courier New"/>
                <a:ea typeface="Courier New"/>
                <a:cs typeface="Courier New"/>
                <a:sym typeface="Courier New"/>
              </a:rPr>
              <a:t>if</a:t>
            </a:r>
            <a:r>
              <a:rPr lang="es-ES" sz="2600" b="1" i="0" u="none" strike="noStrike" cap="none" dirty="0">
                <a:solidFill>
                  <a:srgbClr val="FFFF00"/>
                </a:solidFill>
                <a:latin typeface="Courier New"/>
                <a:ea typeface="Courier New"/>
                <a:cs typeface="Courier New"/>
                <a:sym typeface="Courier New"/>
              </a:rPr>
              <a:t> </a:t>
            </a:r>
            <a:r>
              <a:rPr lang="es-ES" sz="2600" b="1" i="0" u="none" strike="noStrike" cap="none" dirty="0">
                <a:solidFill>
                  <a:srgbClr val="FF00FF"/>
                </a:solidFill>
                <a:latin typeface="Courier New"/>
                <a:ea typeface="Courier New"/>
                <a:cs typeface="Courier New"/>
                <a:sym typeface="Courier New"/>
              </a:rPr>
              <a:t>valor == 3 :</a:t>
            </a:r>
          </a:p>
          <a:p>
            <a:pPr marL="0" marR="0" lvl="0" indent="0" algn="l" rtl="0">
              <a:lnSpc>
                <a:spcPct val="100000"/>
              </a:lnSpc>
              <a:spcBef>
                <a:spcPts val="0"/>
              </a:spcBef>
              <a:spcAft>
                <a:spcPts val="0"/>
              </a:spcAft>
              <a:buClr>
                <a:srgbClr val="FF00FF"/>
              </a:buClr>
              <a:buSzPct val="25000"/>
              <a:buFont typeface="Cabin"/>
              <a:buNone/>
            </a:pPr>
            <a:r>
              <a:rPr lang="es-ES" sz="2600" b="1" i="0" u="none" strike="noStrike" cap="none" dirty="0">
                <a:solidFill>
                  <a:srgbClr val="FF00FF"/>
                </a:solidFill>
                <a:latin typeface="Courier New"/>
                <a:ea typeface="Courier New"/>
                <a:cs typeface="Courier New"/>
                <a:sym typeface="Courier New"/>
              </a:rPr>
              <a:t> </a:t>
            </a:r>
            <a:r>
              <a:rPr lang="es-ES" sz="2600" b="1" i="0" u="none" strike="noStrike" cap="none" dirty="0">
                <a:solidFill>
                  <a:srgbClr val="00FF00"/>
                </a:solidFill>
                <a:latin typeface="Courier New"/>
                <a:ea typeface="Courier New"/>
                <a:cs typeface="Courier New"/>
                <a:sym typeface="Courier New"/>
              </a:rPr>
              <a:t>      found = </a:t>
            </a:r>
            <a:r>
              <a:rPr lang="es-ES" sz="2600" b="1" i="0" u="none" strike="noStrike" cap="none" dirty="0">
                <a:solidFill>
                  <a:srgbClr val="FFFF00"/>
                </a:solidFill>
                <a:latin typeface="Courier New"/>
                <a:ea typeface="Courier New"/>
                <a:cs typeface="Courier New"/>
                <a:sym typeface="Courier New"/>
              </a:rPr>
              <a:t>True</a:t>
            </a:r>
          </a:p>
          <a:p>
            <a:pPr marL="0" marR="0" lvl="0" indent="0" algn="l" rtl="0">
              <a:lnSpc>
                <a:spcPct val="100000"/>
              </a:lnSpc>
              <a:spcBef>
                <a:spcPts val="0"/>
              </a:spcBef>
              <a:spcAft>
                <a:spcPts val="0"/>
              </a:spcAft>
              <a:buClr>
                <a:srgbClr val="FF00FF"/>
              </a:buClr>
              <a:buSzPct val="25000"/>
              <a:buFont typeface="Cabin"/>
              <a:buNone/>
            </a:pPr>
            <a:r>
              <a:rPr lang="es-ES" sz="2600" b="1" i="0" u="none" strike="noStrike" cap="none" dirty="0">
                <a:solidFill>
                  <a:srgbClr val="FF00FF"/>
                </a:solidFill>
                <a:latin typeface="Courier New"/>
                <a:ea typeface="Courier New"/>
                <a:cs typeface="Courier New"/>
                <a:sym typeface="Courier New"/>
              </a:rPr>
              <a:t>   </a:t>
            </a:r>
            <a:r>
              <a:rPr lang="es-ES" sz="2600" b="1" i="0" u="none" strike="noStrike" cap="none" dirty="0">
                <a:solidFill>
                  <a:srgbClr val="FFFF00"/>
                </a:solidFill>
                <a:latin typeface="Courier New"/>
                <a:ea typeface="Courier New"/>
                <a:cs typeface="Courier New"/>
                <a:sym typeface="Courier New"/>
              </a:rPr>
              <a:t>print</a:t>
            </a:r>
            <a:r>
              <a:rPr lang="es-ES" sz="2600" b="1" dirty="0">
                <a:solidFill>
                  <a:schemeClr val="bg1"/>
                </a:solidFill>
                <a:latin typeface="Courier New"/>
                <a:ea typeface="Courier New"/>
                <a:cs typeface="Courier New"/>
                <a:sym typeface="Courier New"/>
              </a:rPr>
              <a:t>(</a:t>
            </a:r>
            <a:r>
              <a:rPr lang="es-ES" sz="2600" b="1" i="0" u="none" strike="noStrike" cap="none" dirty="0">
                <a:solidFill>
                  <a:srgbClr val="00FF00"/>
                </a:solidFill>
                <a:latin typeface="Courier New"/>
                <a:ea typeface="Courier New"/>
                <a:cs typeface="Courier New"/>
                <a:sym typeface="Courier New"/>
              </a:rPr>
              <a:t>found</a:t>
            </a:r>
            <a:r>
              <a:rPr lang="es-ES" sz="2600" b="1" i="0" u="none" strike="noStrike" cap="none" dirty="0">
                <a:solidFill>
                  <a:srgbClr val="FF00FF"/>
                </a:solidFill>
                <a:latin typeface="Courier New"/>
                <a:ea typeface="Courier New"/>
                <a:cs typeface="Courier New"/>
                <a:sym typeface="Courier New"/>
              </a:rPr>
              <a:t>, valor</a:t>
            </a:r>
            <a:r>
              <a:rPr lang="es-ES" sz="26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2600" b="1" i="0" u="none" strike="noStrike" cap="none" dirty="0">
                <a:solidFill>
                  <a:srgbClr val="FFFF00"/>
                </a:solidFill>
                <a:latin typeface="Courier New"/>
                <a:ea typeface="Courier New"/>
                <a:cs typeface="Courier New"/>
                <a:sym typeface="Courier New"/>
              </a:rPr>
              <a:t>print</a:t>
            </a:r>
            <a:r>
              <a:rPr lang="es-ES" sz="2600" b="1" dirty="0">
                <a:solidFill>
                  <a:schemeClr val="bg1"/>
                </a:solidFill>
                <a:latin typeface="Courier New"/>
                <a:ea typeface="Courier New"/>
                <a:cs typeface="Courier New"/>
                <a:sym typeface="Courier New"/>
              </a:rPr>
              <a:t>(</a:t>
            </a:r>
            <a:r>
              <a:rPr lang="es-ES" sz="2600" b="1" i="0" u="none" strike="noStrike" cap="none" dirty="0">
                <a:solidFill>
                  <a:srgbClr val="FF7F00"/>
                </a:solidFill>
                <a:latin typeface="Courier New"/>
                <a:ea typeface="Courier New"/>
                <a:cs typeface="Courier New"/>
                <a:sym typeface="Courier New"/>
              </a:rPr>
              <a:t>'Después', </a:t>
            </a:r>
            <a:r>
              <a:rPr lang="es-ES" sz="2600" b="1" i="0" u="none" strike="noStrike" cap="none" dirty="0">
                <a:solidFill>
                  <a:srgbClr val="00FF00"/>
                </a:solidFill>
                <a:latin typeface="Courier New"/>
                <a:ea typeface="Courier New"/>
                <a:cs typeface="Courier New"/>
                <a:sym typeface="Courier New"/>
              </a:rPr>
              <a:t>found</a:t>
            </a:r>
            <a:r>
              <a:rPr lang="es-ES" sz="2600" b="1" i="0" u="none" strike="noStrike" cap="none" dirty="0">
                <a:solidFill>
                  <a:schemeClr val="bg1"/>
                </a:solidFill>
                <a:latin typeface="Courier New"/>
                <a:ea typeface="Courier New"/>
                <a:cs typeface="Courier New"/>
                <a:sym typeface="Courier New"/>
              </a:rPr>
              <a:t>)</a:t>
            </a:r>
          </a:p>
        </p:txBody>
      </p:sp>
      <p:sp>
        <p:nvSpPr>
          <p:cNvPr id="714" name="Shape 714"/>
          <p:cNvSpPr txBox="1"/>
          <p:nvPr/>
        </p:nvSpPr>
        <p:spPr>
          <a:xfrm>
            <a:off x="10034586" y="2056229"/>
            <a:ext cx="5590896"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3000" u="none" strike="noStrike" cap="none" dirty="0">
                <a:solidFill>
                  <a:schemeClr val="lt1"/>
                </a:solidFill>
                <a:latin typeface="Arial" charset="0"/>
                <a:ea typeface="Arial" charset="0"/>
                <a:cs typeface="Arial" charset="0"/>
                <a:sym typeface="Cabin"/>
              </a:rPr>
              <a:t>$ </a:t>
            </a:r>
            <a:r>
              <a:rPr lang="es-ES" sz="3000" u="none" strike="noStrike" cap="none" dirty="0">
                <a:solidFill>
                  <a:srgbClr val="FFFF00"/>
                </a:solidFill>
                <a:latin typeface="Arial" charset="0"/>
                <a:ea typeface="Arial" charset="0"/>
                <a:cs typeface="Arial" charset="0"/>
                <a:sym typeface="Cabin"/>
              </a:rPr>
              <a:t>python search1.py</a:t>
            </a:r>
            <a:r>
              <a:rPr lang="es-ES" sz="3000" u="none" strike="noStrike" cap="none" dirty="0">
                <a:solidFill>
                  <a:schemeClr val="lt1"/>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7F00"/>
              </a:buClr>
              <a:buSzPct val="25000"/>
              <a:buFont typeface="Cabin"/>
              <a:buNone/>
            </a:pPr>
            <a:r>
              <a:rPr lang="es-ES" sz="3000" u="none" strike="noStrike" cap="none" dirty="0">
                <a:solidFill>
                  <a:srgbClr val="FF7F00"/>
                </a:solidFill>
                <a:latin typeface="Arial" charset="0"/>
                <a:ea typeface="Arial" charset="0"/>
                <a:cs typeface="Arial" charset="0"/>
                <a:sym typeface="Cabin"/>
              </a:rPr>
              <a:t>Antes </a:t>
            </a:r>
            <a:r>
              <a:rPr lang="es-ES" sz="3000" u="none" strike="noStrike" cap="none" dirty="0">
                <a:solidFill>
                  <a:srgbClr val="00FF00"/>
                </a:solidFill>
                <a:latin typeface="Arial" charset="0"/>
                <a:ea typeface="Arial" charset="0"/>
                <a:cs typeface="Arial" charset="0"/>
                <a:sym typeface="Cabin"/>
              </a:rPr>
              <a:t>False (Falsa)</a:t>
            </a:r>
          </a:p>
          <a:p>
            <a:pPr lvl="0">
              <a:buClr>
                <a:srgbClr val="00FF00"/>
              </a:buClr>
              <a:buSzPct val="25000"/>
            </a:pPr>
            <a:r>
              <a:rPr lang="es-ES" sz="3000" u="none" strike="noStrike" cap="none" dirty="0">
                <a:solidFill>
                  <a:srgbClr val="00FF00"/>
                </a:solidFill>
                <a:latin typeface="Arial" charset="0"/>
                <a:ea typeface="Arial" charset="0"/>
                <a:cs typeface="Arial" charset="0"/>
                <a:sym typeface="Cabin"/>
              </a:rPr>
              <a:t>False</a:t>
            </a:r>
            <a:r>
              <a:rPr lang="es-ES" sz="3000" u="none" strike="noStrike" cap="none" dirty="0">
                <a:solidFill>
                  <a:srgbClr val="FF00FF"/>
                </a:solidFill>
                <a:latin typeface="Arial" charset="0"/>
                <a:ea typeface="Arial" charset="0"/>
                <a:cs typeface="Arial" charset="0"/>
                <a:sym typeface="Cabin"/>
              </a:rPr>
              <a:t> </a:t>
            </a:r>
            <a:r>
              <a:rPr lang="es-ES" sz="3000" dirty="0">
                <a:solidFill>
                  <a:srgbClr val="00FF00"/>
                </a:solidFill>
                <a:latin typeface="Arial" charset="0"/>
                <a:ea typeface="Arial" charset="0"/>
                <a:cs typeface="Arial" charset="0"/>
                <a:sym typeface="Cabin"/>
              </a:rPr>
              <a:t>(Falsa) </a:t>
            </a:r>
            <a:r>
              <a:rPr lang="es-ES" sz="3000" u="none" strike="noStrike" cap="none" dirty="0">
                <a:solidFill>
                  <a:srgbClr val="FF00FF"/>
                </a:solidFill>
                <a:latin typeface="Arial" charset="0"/>
                <a:ea typeface="Arial" charset="0"/>
                <a:cs typeface="Arial" charset="0"/>
                <a:sym typeface="Cabin"/>
              </a:rPr>
              <a:t>9</a:t>
            </a:r>
          </a:p>
          <a:p>
            <a:pPr lvl="0">
              <a:buClr>
                <a:srgbClr val="00FF00"/>
              </a:buClr>
              <a:buSzPct val="25000"/>
            </a:pPr>
            <a:r>
              <a:rPr lang="es-ES" sz="3000" u="none" strike="noStrike" cap="none" dirty="0">
                <a:solidFill>
                  <a:srgbClr val="00FF00"/>
                </a:solidFill>
                <a:latin typeface="Arial" charset="0"/>
                <a:ea typeface="Arial" charset="0"/>
                <a:cs typeface="Arial" charset="0"/>
                <a:sym typeface="Cabin"/>
              </a:rPr>
              <a:t>False</a:t>
            </a:r>
            <a:r>
              <a:rPr lang="es-ES" sz="3000" u="none" strike="noStrike" cap="none" dirty="0">
                <a:solidFill>
                  <a:srgbClr val="FF00FF"/>
                </a:solidFill>
                <a:latin typeface="Arial" charset="0"/>
                <a:ea typeface="Arial" charset="0"/>
                <a:cs typeface="Arial" charset="0"/>
                <a:sym typeface="Cabin"/>
              </a:rPr>
              <a:t> </a:t>
            </a:r>
            <a:r>
              <a:rPr lang="es-ES" sz="3000" dirty="0">
                <a:solidFill>
                  <a:srgbClr val="00FF00"/>
                </a:solidFill>
                <a:latin typeface="Arial" charset="0"/>
                <a:ea typeface="Arial" charset="0"/>
                <a:cs typeface="Arial" charset="0"/>
                <a:sym typeface="Cabin"/>
              </a:rPr>
              <a:t>(Falsa) </a:t>
            </a:r>
            <a:r>
              <a:rPr lang="es-ES" sz="3000" u="none" strike="noStrike" cap="none" dirty="0">
                <a:solidFill>
                  <a:srgbClr val="FF00FF"/>
                </a:solidFill>
                <a:latin typeface="Arial" charset="0"/>
                <a:ea typeface="Arial" charset="0"/>
                <a:cs typeface="Arial" charset="0"/>
                <a:sym typeface="Cabin"/>
              </a:rPr>
              <a:t>41</a:t>
            </a:r>
          </a:p>
          <a:p>
            <a:pPr lvl="0">
              <a:buClr>
                <a:srgbClr val="00FF00"/>
              </a:buClr>
              <a:buSzPct val="25000"/>
            </a:pPr>
            <a:r>
              <a:rPr lang="es-ES" sz="3000" u="none" strike="noStrike" cap="none" dirty="0">
                <a:solidFill>
                  <a:srgbClr val="00FF00"/>
                </a:solidFill>
                <a:latin typeface="Arial" charset="0"/>
                <a:ea typeface="Arial" charset="0"/>
                <a:cs typeface="Arial" charset="0"/>
                <a:sym typeface="Cabin"/>
              </a:rPr>
              <a:t>False</a:t>
            </a:r>
            <a:r>
              <a:rPr lang="es-ES" sz="3000" u="none" strike="noStrike" cap="none" dirty="0">
                <a:solidFill>
                  <a:srgbClr val="FF00FF"/>
                </a:solidFill>
                <a:latin typeface="Arial" charset="0"/>
                <a:ea typeface="Arial" charset="0"/>
                <a:cs typeface="Arial" charset="0"/>
                <a:sym typeface="Cabin"/>
              </a:rPr>
              <a:t> </a:t>
            </a:r>
            <a:r>
              <a:rPr lang="es-ES" sz="3000" dirty="0">
                <a:solidFill>
                  <a:srgbClr val="00FF00"/>
                </a:solidFill>
                <a:latin typeface="Arial" charset="0"/>
                <a:ea typeface="Arial" charset="0"/>
                <a:cs typeface="Arial" charset="0"/>
                <a:sym typeface="Cabin"/>
              </a:rPr>
              <a:t>(Falsa) </a:t>
            </a:r>
            <a:r>
              <a:rPr lang="es-ES" sz="3000" u="none" strike="noStrike" cap="none" dirty="0">
                <a:solidFill>
                  <a:srgbClr val="FF00FF"/>
                </a:solidFill>
                <a:latin typeface="Arial" charset="0"/>
                <a:ea typeface="Arial" charset="0"/>
                <a:cs typeface="Arial" charset="0"/>
                <a:sym typeface="Cabin"/>
              </a:rPr>
              <a:t>12</a:t>
            </a:r>
          </a:p>
          <a:p>
            <a:pPr lvl="0">
              <a:buClr>
                <a:srgbClr val="00FF00"/>
              </a:buClr>
              <a:buSzPct val="25000"/>
            </a:pPr>
            <a:r>
              <a:rPr lang="es-ES" sz="3000" u="none" strike="noStrike" cap="none" dirty="0">
                <a:solidFill>
                  <a:srgbClr val="00FF00"/>
                </a:solidFill>
                <a:latin typeface="Arial" charset="0"/>
                <a:ea typeface="Arial" charset="0"/>
                <a:cs typeface="Arial" charset="0"/>
                <a:sym typeface="Cabin"/>
              </a:rPr>
              <a:t>True</a:t>
            </a:r>
            <a:r>
              <a:rPr lang="es-ES" sz="3000" u="none" strike="noStrike" cap="none" dirty="0">
                <a:solidFill>
                  <a:srgbClr val="FF00FF"/>
                </a:solidFill>
                <a:latin typeface="Arial" charset="0"/>
                <a:ea typeface="Arial" charset="0"/>
                <a:cs typeface="Arial" charset="0"/>
                <a:sym typeface="Cabin"/>
              </a:rPr>
              <a:t> </a:t>
            </a:r>
            <a:r>
              <a:rPr lang="es-ES" sz="3000" dirty="0">
                <a:solidFill>
                  <a:srgbClr val="00FF00"/>
                </a:solidFill>
                <a:latin typeface="Arial" charset="0"/>
                <a:ea typeface="Arial" charset="0"/>
                <a:cs typeface="Arial" charset="0"/>
                <a:sym typeface="Cabin"/>
              </a:rPr>
              <a:t>(Falsa) </a:t>
            </a:r>
            <a:r>
              <a:rPr lang="es-ES" sz="3000" u="none" strike="noStrike" cap="none" dirty="0">
                <a:solidFill>
                  <a:srgbClr val="FF00FF"/>
                </a:solidFill>
                <a:latin typeface="Arial" charset="0"/>
                <a:ea typeface="Arial" charset="0"/>
                <a:cs typeface="Arial" charset="0"/>
                <a:sym typeface="Cabin"/>
              </a:rPr>
              <a:t>3</a:t>
            </a:r>
          </a:p>
          <a:p>
            <a:pPr lvl="0">
              <a:buClr>
                <a:srgbClr val="00FF00"/>
              </a:buClr>
              <a:buSzPct val="25000"/>
            </a:pPr>
            <a:r>
              <a:rPr lang="es-ES" sz="3000" u="none" strike="noStrike" cap="none" dirty="0">
                <a:solidFill>
                  <a:srgbClr val="00FF00"/>
                </a:solidFill>
                <a:latin typeface="Arial" charset="0"/>
                <a:ea typeface="Arial" charset="0"/>
                <a:cs typeface="Arial" charset="0"/>
                <a:sym typeface="Cabin"/>
              </a:rPr>
              <a:t>True</a:t>
            </a:r>
            <a:r>
              <a:rPr lang="es-ES" sz="3000" u="none" strike="noStrike" cap="none" dirty="0">
                <a:solidFill>
                  <a:srgbClr val="FF00FF"/>
                </a:solidFill>
                <a:latin typeface="Arial" charset="0"/>
                <a:ea typeface="Arial" charset="0"/>
                <a:cs typeface="Arial" charset="0"/>
                <a:sym typeface="Cabin"/>
              </a:rPr>
              <a:t> </a:t>
            </a:r>
            <a:r>
              <a:rPr lang="es-ES" sz="3000" dirty="0">
                <a:solidFill>
                  <a:srgbClr val="00FF00"/>
                </a:solidFill>
                <a:latin typeface="Arial" charset="0"/>
                <a:ea typeface="Arial" charset="0"/>
                <a:cs typeface="Arial" charset="0"/>
                <a:sym typeface="Cabin"/>
              </a:rPr>
              <a:t>(Falsa) </a:t>
            </a:r>
            <a:r>
              <a:rPr lang="es-ES" sz="3000" u="none" strike="noStrike" cap="none" dirty="0">
                <a:solidFill>
                  <a:srgbClr val="FF00FF"/>
                </a:solidFill>
                <a:latin typeface="Arial" charset="0"/>
                <a:ea typeface="Arial" charset="0"/>
                <a:cs typeface="Arial" charset="0"/>
                <a:sym typeface="Cabin"/>
              </a:rPr>
              <a:t>74</a:t>
            </a:r>
          </a:p>
          <a:p>
            <a:pPr lvl="0">
              <a:buClr>
                <a:srgbClr val="00FF00"/>
              </a:buClr>
              <a:buSzPct val="25000"/>
            </a:pPr>
            <a:r>
              <a:rPr lang="es-ES" sz="3000" u="none" strike="noStrike" cap="none" dirty="0">
                <a:solidFill>
                  <a:srgbClr val="00FF00"/>
                </a:solidFill>
                <a:latin typeface="Arial" charset="0"/>
                <a:ea typeface="Arial" charset="0"/>
                <a:cs typeface="Arial" charset="0"/>
                <a:sym typeface="Cabin"/>
              </a:rPr>
              <a:t>True</a:t>
            </a:r>
            <a:r>
              <a:rPr lang="es-ES" sz="3000" u="none" strike="noStrike" cap="none" dirty="0">
                <a:solidFill>
                  <a:srgbClr val="FF00FF"/>
                </a:solidFill>
                <a:latin typeface="Arial" charset="0"/>
                <a:ea typeface="Arial" charset="0"/>
                <a:cs typeface="Arial" charset="0"/>
                <a:sym typeface="Cabin"/>
              </a:rPr>
              <a:t> </a:t>
            </a:r>
            <a:r>
              <a:rPr lang="es-ES" sz="3000" dirty="0">
                <a:solidFill>
                  <a:srgbClr val="00FF00"/>
                </a:solidFill>
                <a:latin typeface="Arial" charset="0"/>
                <a:ea typeface="Arial" charset="0"/>
                <a:cs typeface="Arial" charset="0"/>
                <a:sym typeface="Cabin"/>
              </a:rPr>
              <a:t>(Falsa) </a:t>
            </a:r>
            <a:r>
              <a:rPr lang="es-ES" sz="3000" u="none" strike="noStrike" cap="none" dirty="0">
                <a:solidFill>
                  <a:srgbClr val="FF00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s-ES" sz="3000" u="none" strike="noStrike" cap="none" dirty="0">
                <a:solidFill>
                  <a:srgbClr val="FF7F00"/>
                </a:solidFill>
                <a:latin typeface="Arial" charset="0"/>
                <a:ea typeface="Arial" charset="0"/>
                <a:cs typeface="Arial" charset="0"/>
                <a:sym typeface="Cabin"/>
              </a:rPr>
              <a:t>Después </a:t>
            </a:r>
            <a:r>
              <a:rPr lang="es-ES" sz="3000" u="none" strike="noStrike" cap="none" dirty="0">
                <a:solidFill>
                  <a:srgbClr val="00FF00"/>
                </a:solidFill>
                <a:latin typeface="Arial" charset="0"/>
                <a:ea typeface="Arial" charset="0"/>
                <a:cs typeface="Arial" charset="0"/>
                <a:sym typeface="Cabin"/>
              </a:rPr>
              <a:t>True (Verdadera)</a:t>
            </a:r>
          </a:p>
        </p:txBody>
      </p:sp>
      <p:sp>
        <p:nvSpPr>
          <p:cNvPr id="715" name="Shape 715"/>
          <p:cNvSpPr txBox="1"/>
          <p:nvPr/>
        </p:nvSpPr>
        <p:spPr>
          <a:xfrm>
            <a:off x="567559" y="7041028"/>
            <a:ext cx="14520141" cy="1695003"/>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s-ES" sz="3200" u="none" strike="noStrike" cap="none" dirty="0">
                <a:solidFill>
                  <a:schemeClr val="lt1"/>
                </a:solidFill>
                <a:latin typeface="Arial" charset="0"/>
                <a:ea typeface="Arial" charset="0"/>
                <a:cs typeface="Arial" charset="0"/>
                <a:sym typeface="Cabin"/>
              </a:rPr>
              <a:t>Si solo deseamos buscar y</a:t>
            </a:r>
            <a:r>
              <a:rPr lang="es-ES" sz="3200" u="none" strike="noStrike" cap="none" dirty="0">
                <a:solidFill>
                  <a:srgbClr val="FF0000"/>
                </a:solidFill>
                <a:latin typeface="Arial" charset="0"/>
                <a:ea typeface="Arial" charset="0"/>
                <a:cs typeface="Arial" charset="0"/>
                <a:sym typeface="Cabin"/>
              </a:rPr>
              <a:t> </a:t>
            </a:r>
            <a:r>
              <a:rPr lang="es-ES" sz="3200" u="none" strike="noStrike" cap="none" dirty="0">
                <a:solidFill>
                  <a:srgbClr val="00FF00"/>
                </a:solidFill>
                <a:latin typeface="Arial" charset="0"/>
                <a:ea typeface="Arial" charset="0"/>
                <a:cs typeface="Arial" charset="0"/>
                <a:sym typeface="Cabin"/>
              </a:rPr>
              <a:t>saber si un valor fue hallado (</a:t>
            </a:r>
            <a:r>
              <a:rPr lang="es-ES" sz="3200" u="none" strike="noStrike" cap="none" dirty="0" err="1">
                <a:solidFill>
                  <a:srgbClr val="00FF00"/>
                </a:solidFill>
                <a:latin typeface="Arial" charset="0"/>
                <a:ea typeface="Arial" charset="0"/>
                <a:cs typeface="Arial" charset="0"/>
                <a:sym typeface="Cabin"/>
              </a:rPr>
              <a:t>found</a:t>
            </a:r>
            <a:r>
              <a:rPr lang="es-ES" sz="3200" u="none" strike="noStrike" cap="none" dirty="0">
                <a:solidFill>
                  <a:srgbClr val="00FF00"/>
                </a:solidFill>
                <a:latin typeface="Arial" charset="0"/>
                <a:ea typeface="Arial" charset="0"/>
                <a:cs typeface="Arial" charset="0"/>
                <a:sym typeface="Cabin"/>
              </a:rPr>
              <a:t>)</a:t>
            </a:r>
            <a:r>
              <a:rPr lang="es-ES" sz="3200" dirty="0">
                <a:solidFill>
                  <a:schemeClr val="lt1"/>
                </a:solidFill>
                <a:latin typeface="Arial" charset="0"/>
                <a:ea typeface="Arial" charset="0"/>
                <a:cs typeface="Arial" charset="0"/>
                <a:sym typeface="Cabin"/>
              </a:rPr>
              <a:t>, utilizamos una </a:t>
            </a:r>
            <a:r>
              <a:rPr lang="es-ES" sz="3200" u="none" strike="noStrike" cap="none" dirty="0">
                <a:solidFill>
                  <a:srgbClr val="00FF00"/>
                </a:solidFill>
                <a:latin typeface="Arial" charset="0"/>
                <a:ea typeface="Arial" charset="0"/>
                <a:cs typeface="Arial" charset="0"/>
                <a:sym typeface="Cabin"/>
              </a:rPr>
              <a:t>variable</a:t>
            </a:r>
            <a:r>
              <a:rPr lang="es-ES" sz="3200" u="none" strike="noStrike" cap="none" dirty="0">
                <a:solidFill>
                  <a:schemeClr val="lt1"/>
                </a:solidFill>
                <a:latin typeface="Arial" charset="0"/>
                <a:ea typeface="Arial" charset="0"/>
                <a:cs typeface="Arial" charset="0"/>
                <a:sym typeface="Cabin"/>
              </a:rPr>
              <a:t> que comience como </a:t>
            </a:r>
            <a:r>
              <a:rPr lang="es-ES" sz="3200" u="none" strike="noStrike" cap="none" dirty="0">
                <a:solidFill>
                  <a:srgbClr val="FFFF00"/>
                </a:solidFill>
                <a:latin typeface="Arial" charset="0"/>
                <a:ea typeface="Arial" charset="0"/>
                <a:cs typeface="Arial" charset="0"/>
                <a:sym typeface="Cabin"/>
              </a:rPr>
              <a:t>False</a:t>
            </a:r>
            <a:r>
              <a:rPr lang="es-ES" sz="3200" u="none" strike="noStrike" cap="none" dirty="0">
                <a:solidFill>
                  <a:schemeClr val="lt1"/>
                </a:solidFill>
                <a:latin typeface="Arial" charset="0"/>
                <a:ea typeface="Arial" charset="0"/>
                <a:cs typeface="Arial" charset="0"/>
                <a:sym typeface="Cabin"/>
              </a:rPr>
              <a:t> (Falsa) y se vuelva </a:t>
            </a:r>
            <a:r>
              <a:rPr lang="es-ES" sz="3200" u="none" strike="noStrike" cap="none" dirty="0">
                <a:solidFill>
                  <a:srgbClr val="FFFF00"/>
                </a:solidFill>
                <a:latin typeface="Arial" charset="0"/>
                <a:ea typeface="Arial" charset="0"/>
                <a:cs typeface="Arial" charset="0"/>
                <a:sym typeface="Cabin"/>
              </a:rPr>
              <a:t>True</a:t>
            </a:r>
            <a:r>
              <a:rPr lang="es-ES" sz="3200" u="none" strike="noStrike" cap="none" dirty="0">
                <a:solidFill>
                  <a:schemeClr val="lt1"/>
                </a:solidFill>
                <a:latin typeface="Arial" charset="0"/>
                <a:ea typeface="Arial" charset="0"/>
                <a:cs typeface="Arial" charset="0"/>
                <a:sym typeface="Cabin"/>
              </a:rPr>
              <a:t> (Verdadera) tan pronto como </a:t>
            </a:r>
            <a:r>
              <a:rPr lang="es-ES" sz="3200" u="none" strike="noStrike" cap="none" dirty="0">
                <a:solidFill>
                  <a:srgbClr val="00FF00"/>
                </a:solidFill>
                <a:latin typeface="Arial" charset="0"/>
                <a:ea typeface="Arial" charset="0"/>
                <a:cs typeface="Arial" charset="0"/>
                <a:sym typeface="Cabin"/>
              </a:rPr>
              <a:t>encontramos (</a:t>
            </a:r>
            <a:r>
              <a:rPr lang="es-ES" sz="3200" u="none" strike="noStrike" cap="none" dirty="0" err="1">
                <a:solidFill>
                  <a:srgbClr val="00FF00"/>
                </a:solidFill>
                <a:latin typeface="Arial" charset="0"/>
                <a:ea typeface="Arial" charset="0"/>
                <a:cs typeface="Arial" charset="0"/>
                <a:sym typeface="Cabin"/>
              </a:rPr>
              <a:t>find</a:t>
            </a:r>
            <a:r>
              <a:rPr lang="es-ES" sz="3200" u="none" strike="noStrike" cap="none" dirty="0">
                <a:solidFill>
                  <a:srgbClr val="00FF00"/>
                </a:solidFill>
                <a:latin typeface="Arial" charset="0"/>
                <a:ea typeface="Arial" charset="0"/>
                <a:cs typeface="Arial" charset="0"/>
                <a:sym typeface="Cabin"/>
              </a:rPr>
              <a:t>) </a:t>
            </a:r>
            <a:r>
              <a:rPr lang="es-ES" sz="3200" u="none" strike="noStrike" cap="none" dirty="0">
                <a:solidFill>
                  <a:schemeClr val="lt1"/>
                </a:solidFill>
                <a:latin typeface="Arial" charset="0"/>
                <a:ea typeface="Arial" charset="0"/>
                <a:cs typeface="Arial" charset="0"/>
                <a:sym typeface="Cabin"/>
              </a:rPr>
              <a:t>lo que estamos buscando.</a:t>
            </a:r>
          </a:p>
        </p:txBody>
      </p:sp>
    </p:spTree>
    <p:extLst>
      <p:ext uri="{BB962C8B-B14F-4D97-AF65-F5344CB8AC3E}">
        <p14:creationId xmlns:p14="http://schemas.microsoft.com/office/powerpoint/2010/main" val="1784177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Shape 72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ES" sz="7200" b="1" dirty="0">
                <a:solidFill>
                  <a:srgbClr val="FFFF00"/>
                </a:solidFill>
                <a:latin typeface="Arial" charset="0"/>
                <a:ea typeface="Arial" charset="0"/>
                <a:cs typeface="Arial" charset="0"/>
                <a:sym typeface="Cabin"/>
              </a:rPr>
              <a:t>Cómo Encontrar el Menor Valor</a:t>
            </a:r>
          </a:p>
        </p:txBody>
      </p:sp>
      <p:sp>
        <p:nvSpPr>
          <p:cNvPr id="721" name="Shape 721"/>
          <p:cNvSpPr txBox="1"/>
          <p:nvPr/>
        </p:nvSpPr>
        <p:spPr>
          <a:xfrm>
            <a:off x="1620375" y="3009225"/>
            <a:ext cx="79958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s-ES" sz="2600" b="1" noProof="1">
                <a:solidFill>
                  <a:srgbClr val="00FF00"/>
                </a:solidFill>
                <a:latin typeface="Courier New"/>
                <a:ea typeface="Courier New"/>
                <a:cs typeface="Courier New"/>
                <a:sym typeface="Courier New"/>
              </a:rPr>
              <a:t>mayor_hasta_ahora = -1</a:t>
            </a:r>
          </a:p>
          <a:p>
            <a:pPr lvl="0">
              <a:buClr>
                <a:srgbClr val="FFFF00"/>
              </a:buClr>
              <a:buSzPct val="25000"/>
            </a:pPr>
            <a:r>
              <a:rPr lang="es-ES" sz="2600" b="1" i="0" u="none" strike="noStrike" cap="none" noProof="1">
                <a:solidFill>
                  <a:srgbClr val="FFFF00"/>
                </a:solidFill>
                <a:latin typeface="Courier New"/>
                <a:ea typeface="Courier New"/>
                <a:cs typeface="Courier New"/>
                <a:sym typeface="Courier New"/>
              </a:rPr>
              <a:t>print</a:t>
            </a:r>
            <a:r>
              <a:rPr lang="es-ES" sz="2600" b="1" noProof="1">
                <a:solidFill>
                  <a:schemeClr val="bg1"/>
                </a:solidFill>
                <a:latin typeface="Courier New"/>
                <a:ea typeface="Courier New"/>
                <a:cs typeface="Courier New"/>
                <a:sym typeface="Courier New"/>
              </a:rPr>
              <a:t>(</a:t>
            </a:r>
            <a:r>
              <a:rPr lang="es-ES" sz="2600" b="1" i="0" u="none" strike="noStrike" cap="none" noProof="1">
                <a:solidFill>
                  <a:srgbClr val="FF7F00"/>
                </a:solidFill>
                <a:latin typeface="Courier New"/>
                <a:ea typeface="Courier New"/>
                <a:cs typeface="Courier New"/>
                <a:sym typeface="Courier New"/>
              </a:rPr>
              <a:t>'Antes', </a:t>
            </a:r>
            <a:r>
              <a:rPr lang="es-ES" sz="2600" b="1" noProof="1">
                <a:solidFill>
                  <a:srgbClr val="00FF00"/>
                </a:solidFill>
                <a:latin typeface="Courier New"/>
                <a:ea typeface="Courier New"/>
                <a:cs typeface="Courier New"/>
                <a:sym typeface="Courier New"/>
              </a:rPr>
              <a:t>mayor_hasta_ahora</a:t>
            </a:r>
            <a:r>
              <a:rPr lang="es-ES" sz="2600" b="1" noProof="1">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2600" b="1" i="0" u="none" strike="noStrike" cap="none" noProof="1">
                <a:solidFill>
                  <a:srgbClr val="FFFF00"/>
                </a:solidFill>
                <a:latin typeface="Courier New"/>
                <a:ea typeface="Courier New"/>
                <a:cs typeface="Courier New"/>
                <a:sym typeface="Courier New"/>
              </a:rPr>
              <a:t>for </a:t>
            </a:r>
            <a:r>
              <a:rPr lang="es-ES" sz="2600" b="1" i="0" u="none" strike="noStrike" cap="none" noProof="1">
                <a:solidFill>
                  <a:srgbClr val="FF00FF"/>
                </a:solidFill>
                <a:latin typeface="Courier New"/>
                <a:ea typeface="Courier New"/>
                <a:cs typeface="Courier New"/>
                <a:sym typeface="Courier New"/>
              </a:rPr>
              <a:t>th</a:t>
            </a:r>
            <a:r>
              <a:rPr lang="es-ES" sz="2600" b="1" noProof="1">
                <a:solidFill>
                  <a:srgbClr val="FF00FF"/>
                </a:solidFill>
                <a:latin typeface="Courier New"/>
                <a:ea typeface="Courier New"/>
                <a:cs typeface="Courier New"/>
                <a:sym typeface="Courier New"/>
              </a:rPr>
              <a:t>e_num</a:t>
            </a:r>
            <a:r>
              <a:rPr lang="es-ES" sz="2600" b="1" i="0" u="none" strike="noStrike" cap="none" noProof="1">
                <a:solidFill>
                  <a:srgbClr val="FF00FF"/>
                </a:solidFill>
                <a:latin typeface="Courier New"/>
                <a:ea typeface="Courier New"/>
                <a:cs typeface="Courier New"/>
                <a:sym typeface="Courier New"/>
              </a:rPr>
              <a:t> </a:t>
            </a:r>
            <a:r>
              <a:rPr lang="es-ES" sz="2600" b="1" noProof="1">
                <a:solidFill>
                  <a:srgbClr val="FFFF00"/>
                </a:solidFill>
                <a:latin typeface="Courier New"/>
                <a:ea typeface="Courier New"/>
                <a:cs typeface="Courier New"/>
                <a:sym typeface="Courier New"/>
              </a:rPr>
              <a:t>in </a:t>
            </a:r>
            <a:r>
              <a:rPr lang="es-ES" sz="2600" b="1" i="0" u="none" strike="noStrike" cap="none" noProof="1">
                <a:solidFill>
                  <a:srgbClr val="FF00FF"/>
                </a:solidFill>
                <a:latin typeface="Courier New"/>
                <a:ea typeface="Courier New"/>
                <a:cs typeface="Courier New"/>
                <a:sym typeface="Courier New"/>
              </a:rPr>
              <a:t>[9, 41, 12, 3, 74, 15] :</a:t>
            </a:r>
          </a:p>
          <a:p>
            <a:pPr lvl="0">
              <a:buClr>
                <a:srgbClr val="FFFF00"/>
              </a:buClr>
              <a:buSzPct val="25000"/>
            </a:pPr>
            <a:r>
              <a:rPr lang="es-ES" sz="2600" b="1" noProof="1">
                <a:solidFill>
                  <a:srgbClr val="FF00FF"/>
                </a:solidFill>
                <a:latin typeface="Courier New"/>
                <a:ea typeface="Courier New"/>
                <a:cs typeface="Courier New"/>
                <a:sym typeface="Courier New"/>
              </a:rPr>
              <a:t>   if the_num &gt; </a:t>
            </a:r>
            <a:r>
              <a:rPr lang="es-ES" sz="2600" b="1" noProof="1">
                <a:solidFill>
                  <a:srgbClr val="00FF00"/>
                </a:solidFill>
                <a:latin typeface="Courier New"/>
                <a:ea typeface="Courier New"/>
                <a:cs typeface="Courier New"/>
                <a:sym typeface="Courier New"/>
              </a:rPr>
              <a:t>mayor_hasta_ahora</a:t>
            </a:r>
            <a:r>
              <a:rPr lang="es-ES" sz="2600" b="1" noProof="1">
                <a:solidFill>
                  <a:srgbClr val="FF00FF"/>
                </a:solidFill>
                <a:latin typeface="Courier New"/>
                <a:ea typeface="Courier New"/>
                <a:cs typeface="Courier New"/>
                <a:sym typeface="Courier New"/>
              </a:rPr>
              <a:t> :</a:t>
            </a:r>
          </a:p>
          <a:p>
            <a:pPr lvl="0">
              <a:buClr>
                <a:srgbClr val="FF00FF"/>
              </a:buClr>
              <a:buSzPct val="25000"/>
            </a:pPr>
            <a:r>
              <a:rPr lang="es-ES" sz="2600" b="1" i="0" u="none" strike="noStrike" cap="none" noProof="1">
                <a:solidFill>
                  <a:srgbClr val="FF00FF"/>
                </a:solidFill>
                <a:latin typeface="Courier New"/>
                <a:ea typeface="Courier New"/>
                <a:cs typeface="Courier New"/>
                <a:sym typeface="Courier New"/>
              </a:rPr>
              <a:t> </a:t>
            </a:r>
            <a:r>
              <a:rPr lang="es-ES" sz="2600" b="1" noProof="1">
                <a:solidFill>
                  <a:srgbClr val="00FF00"/>
                </a:solidFill>
                <a:latin typeface="Courier New"/>
                <a:ea typeface="Courier New"/>
                <a:cs typeface="Courier New"/>
                <a:sym typeface="Courier New"/>
              </a:rPr>
              <a:t>mayor_hasta_ahora = </a:t>
            </a:r>
            <a:r>
              <a:rPr lang="es-ES" sz="2600" b="1" noProof="1">
                <a:solidFill>
                  <a:srgbClr val="FF00FF"/>
                </a:solidFill>
                <a:latin typeface="Courier New"/>
                <a:ea typeface="Courier New"/>
                <a:cs typeface="Courier New"/>
                <a:sym typeface="Courier New"/>
              </a:rPr>
              <a:t>the_num</a:t>
            </a:r>
          </a:p>
          <a:p>
            <a:pPr lvl="0">
              <a:buClr>
                <a:srgbClr val="FF00FF"/>
              </a:buClr>
              <a:buSzPct val="25000"/>
            </a:pPr>
            <a:r>
              <a:rPr lang="es-ES" sz="2600" b="1" i="0" u="none" strike="noStrike" cap="none" noProof="1">
                <a:solidFill>
                  <a:srgbClr val="FF00FF"/>
                </a:solidFill>
                <a:latin typeface="Courier New"/>
                <a:ea typeface="Courier New"/>
                <a:cs typeface="Courier New"/>
                <a:sym typeface="Courier New"/>
              </a:rPr>
              <a:t>   </a:t>
            </a:r>
            <a:r>
              <a:rPr lang="es-ES" sz="2600" b="1" i="0" u="none" strike="noStrike" cap="none" noProof="1">
                <a:solidFill>
                  <a:srgbClr val="FFFF00"/>
                </a:solidFill>
                <a:latin typeface="Courier New"/>
                <a:ea typeface="Courier New"/>
                <a:cs typeface="Courier New"/>
                <a:sym typeface="Courier New"/>
              </a:rPr>
              <a:t>print</a:t>
            </a:r>
            <a:r>
              <a:rPr lang="es-ES" sz="2600" b="1" noProof="1">
                <a:solidFill>
                  <a:schemeClr val="bg1"/>
                </a:solidFill>
                <a:latin typeface="Courier New"/>
                <a:ea typeface="Courier New"/>
                <a:cs typeface="Courier New"/>
                <a:sym typeface="Courier New"/>
              </a:rPr>
              <a:t>(</a:t>
            </a:r>
            <a:r>
              <a:rPr lang="es-ES" sz="2600" b="1" noProof="1">
                <a:solidFill>
                  <a:srgbClr val="00FF00"/>
                </a:solidFill>
                <a:latin typeface="Courier New"/>
                <a:ea typeface="Courier New"/>
                <a:cs typeface="Courier New"/>
                <a:sym typeface="Courier New"/>
              </a:rPr>
              <a:t>mayor_hasta_ahora,</a:t>
            </a:r>
            <a:r>
              <a:rPr lang="es-ES" sz="2600" b="1" i="0" u="none" strike="noStrike" cap="none" noProof="1">
                <a:solidFill>
                  <a:srgbClr val="FF00FF"/>
                </a:solidFill>
                <a:latin typeface="Courier New"/>
                <a:ea typeface="Courier New"/>
                <a:cs typeface="Courier New"/>
                <a:sym typeface="Courier New"/>
              </a:rPr>
              <a:t> </a:t>
            </a:r>
            <a:r>
              <a:rPr lang="es-ES" sz="2600" b="1" noProof="1">
                <a:solidFill>
                  <a:srgbClr val="FF00FF"/>
                </a:solidFill>
                <a:latin typeface="Courier New"/>
                <a:ea typeface="Courier New"/>
                <a:cs typeface="Courier New"/>
                <a:sym typeface="Courier New"/>
              </a:rPr>
              <a:t>the_num</a:t>
            </a:r>
            <a:r>
              <a:rPr lang="es-ES" sz="2600" b="1" noProof="1">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Font typeface="Cabin"/>
              <a:buNone/>
            </a:pPr>
            <a:endParaRPr lang="es-ES" sz="2600" b="1" noProof="1">
              <a:solidFill>
                <a:srgbClr val="FF00FF"/>
              </a:solidFill>
              <a:latin typeface="Courier New"/>
              <a:ea typeface="Courier New"/>
              <a:cs typeface="Courier New"/>
              <a:sym typeface="Courier New"/>
            </a:endParaRPr>
          </a:p>
          <a:p>
            <a:pPr lvl="0">
              <a:buClr>
                <a:srgbClr val="FFFF00"/>
              </a:buClr>
              <a:buSzPct val="25000"/>
            </a:pPr>
            <a:r>
              <a:rPr lang="es-ES" sz="2600" b="1" i="0" u="none" strike="noStrike" cap="none" noProof="1">
                <a:solidFill>
                  <a:srgbClr val="FFFF00"/>
                </a:solidFill>
                <a:latin typeface="Courier New"/>
                <a:ea typeface="Courier New"/>
                <a:cs typeface="Courier New"/>
                <a:sym typeface="Courier New"/>
              </a:rPr>
              <a:t>print</a:t>
            </a:r>
            <a:r>
              <a:rPr lang="es-ES" sz="2600" b="1" noProof="1">
                <a:solidFill>
                  <a:schemeClr val="bg1"/>
                </a:solidFill>
                <a:latin typeface="Courier New"/>
                <a:ea typeface="Courier New"/>
                <a:cs typeface="Courier New"/>
                <a:sym typeface="Courier New"/>
              </a:rPr>
              <a:t>(</a:t>
            </a:r>
            <a:r>
              <a:rPr lang="es-ES" sz="2600" b="1" i="0" u="none" strike="noStrike" cap="none" noProof="1">
                <a:solidFill>
                  <a:srgbClr val="FF7F00"/>
                </a:solidFill>
                <a:latin typeface="Courier New"/>
                <a:ea typeface="Courier New"/>
                <a:cs typeface="Courier New"/>
                <a:sym typeface="Courier New"/>
              </a:rPr>
              <a:t>'Después', </a:t>
            </a:r>
            <a:r>
              <a:rPr lang="es-ES" sz="2600" b="1" noProof="1">
                <a:solidFill>
                  <a:srgbClr val="00FF00"/>
                </a:solidFill>
                <a:latin typeface="Courier New"/>
                <a:ea typeface="Courier New"/>
                <a:cs typeface="Courier New"/>
                <a:sym typeface="Courier New"/>
              </a:rPr>
              <a:t>mayor_hasta_ahora</a:t>
            </a:r>
            <a:r>
              <a:rPr lang="es-ES" sz="2600" b="1" noProof="1">
                <a:solidFill>
                  <a:schemeClr val="bg1"/>
                </a:solidFill>
                <a:latin typeface="Courier New"/>
                <a:ea typeface="Courier New"/>
                <a:cs typeface="Courier New"/>
                <a:sym typeface="Courier New"/>
              </a:rPr>
              <a:t>)</a:t>
            </a:r>
          </a:p>
        </p:txBody>
      </p:sp>
      <p:sp>
        <p:nvSpPr>
          <p:cNvPr id="722" name="Shape 722"/>
          <p:cNvSpPr txBox="1"/>
          <p:nvPr/>
        </p:nvSpPr>
        <p:spPr>
          <a:xfrm>
            <a:off x="10261600" y="2286000"/>
            <a:ext cx="4219499" cy="498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a:t>
            </a:r>
            <a:r>
              <a:rPr lang="en-US" sz="3000" u="none" strike="noStrike" cap="none" dirty="0">
                <a:solidFill>
                  <a:srgbClr val="FFFF00"/>
                </a:solidFill>
                <a:latin typeface="Arial" charset="0"/>
                <a:ea typeface="Arial" charset="0"/>
                <a:cs typeface="Arial" charset="0"/>
                <a:sym typeface="Cabin"/>
              </a:rPr>
              <a:t> python </a:t>
            </a:r>
            <a:r>
              <a:rPr lang="en-US" sz="3000" dirty="0">
                <a:solidFill>
                  <a:srgbClr val="FFFF00"/>
                </a:solidFill>
                <a:latin typeface="Arial" charset="0"/>
                <a:ea typeface="Arial" charset="0"/>
                <a:cs typeface="Arial" charset="0"/>
                <a:sym typeface="Cabin"/>
              </a:rPr>
              <a:t>largest</a:t>
            </a:r>
            <a:r>
              <a:rPr lang="en-US" sz="3000" u="none" strike="noStrike" cap="none" dirty="0">
                <a:solidFill>
                  <a:srgbClr val="FFFF00"/>
                </a:solidFill>
                <a:latin typeface="Arial" charset="0"/>
                <a:ea typeface="Arial" charset="0"/>
                <a:cs typeface="Arial" charset="0"/>
                <a:sym typeface="Cabin"/>
              </a:rPr>
              <a:t>.py</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Antes </a:t>
            </a:r>
            <a:r>
              <a:rPr lang="en-US" sz="3000" dirty="0">
                <a:solidFill>
                  <a:srgbClr val="00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9</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41</a:t>
            </a:r>
            <a:r>
              <a:rPr lang="en-US" sz="3000" u="none" strike="noStrike" cap="none" dirty="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41</a:t>
            </a:r>
            <a:r>
              <a:rPr lang="en-US" sz="3000" u="none" strike="noStrike" cap="none" dirty="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41</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74</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74</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Después </a:t>
            </a:r>
            <a:r>
              <a:rPr lang="en-US" sz="3000" dirty="0">
                <a:solidFill>
                  <a:srgbClr val="00FFFF"/>
                </a:solidFill>
                <a:latin typeface="Arial" charset="0"/>
                <a:ea typeface="Arial" charset="0"/>
                <a:cs typeface="Arial" charset="0"/>
                <a:sym typeface="Cabin"/>
              </a:rPr>
              <a:t>74</a:t>
            </a:r>
          </a:p>
        </p:txBody>
      </p:sp>
      <p:sp>
        <p:nvSpPr>
          <p:cNvPr id="723" name="Shape 723"/>
          <p:cNvSpPr txBox="1"/>
          <p:nvPr/>
        </p:nvSpPr>
        <p:spPr>
          <a:xfrm>
            <a:off x="906525" y="6928721"/>
            <a:ext cx="14757599" cy="1111349"/>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s-ES" sz="3200" dirty="0">
                <a:solidFill>
                  <a:schemeClr val="lt1"/>
                </a:solidFill>
                <a:latin typeface="Arial" charset="0"/>
                <a:ea typeface="Arial" charset="0"/>
                <a:cs typeface="Arial" charset="0"/>
                <a:sym typeface="Cabin"/>
              </a:rPr>
              <a:t>¿Cómo cambiaríamos esto para hacer que encuentre el menor valor de la lista?</a:t>
            </a:r>
          </a:p>
        </p:txBody>
      </p:sp>
    </p:spTree>
    <p:extLst>
      <p:ext uri="{BB962C8B-B14F-4D97-AF65-F5344CB8AC3E}">
        <p14:creationId xmlns:p14="http://schemas.microsoft.com/office/powerpoint/2010/main" val="15637881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Shape 728"/>
          <p:cNvSpPr txBox="1">
            <a:spLocks noGrp="1"/>
          </p:cNvSpPr>
          <p:nvPr>
            <p:ph type="title"/>
          </p:nvPr>
        </p:nvSpPr>
        <p:spPr>
          <a:xfrm>
            <a:off x="186441" y="817417"/>
            <a:ext cx="15477684" cy="2191807"/>
          </a:xfrm>
          <a:prstGeom prst="rect">
            <a:avLst/>
          </a:prstGeom>
          <a:noFill/>
          <a:ln>
            <a:noFill/>
          </a:ln>
        </p:spPr>
        <p:txBody>
          <a:bodyPr lIns="38100" tIns="38100" rIns="38100" bIns="38100" anchor="ctr" anchorCtr="0">
            <a:noAutofit/>
          </a:bodyPr>
          <a:lstStyle/>
          <a:p>
            <a:pPr lvl="0">
              <a:buClr>
                <a:srgbClr val="00FF00"/>
              </a:buClr>
              <a:buSzPct val="25000"/>
            </a:pPr>
            <a:r>
              <a:rPr lang="es-ES" sz="8000" b="1" dirty="0">
                <a:solidFill>
                  <a:srgbClr val="FFFF00"/>
                </a:solidFill>
                <a:latin typeface="Arial" charset="0"/>
                <a:ea typeface="Arial" charset="0"/>
                <a:cs typeface="Arial" charset="0"/>
                <a:sym typeface="Cabin"/>
              </a:rPr>
              <a:t>Cómo Encontrar el Menor Valor</a:t>
            </a:r>
            <a:endParaRPr lang="en-US" sz="7600" b="1" dirty="0">
              <a:solidFill>
                <a:srgbClr val="FFFF00"/>
              </a:solidFill>
              <a:latin typeface="Arial" charset="0"/>
              <a:ea typeface="Arial" charset="0"/>
              <a:cs typeface="Arial" charset="0"/>
              <a:sym typeface="Cabin"/>
            </a:endParaRPr>
          </a:p>
        </p:txBody>
      </p:sp>
      <p:sp>
        <p:nvSpPr>
          <p:cNvPr id="729" name="Shape 729"/>
          <p:cNvSpPr txBox="1"/>
          <p:nvPr/>
        </p:nvSpPr>
        <p:spPr>
          <a:xfrm>
            <a:off x="1620375" y="3009225"/>
            <a:ext cx="79958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s-ES" sz="2600" b="1" noProof="1">
                <a:solidFill>
                  <a:srgbClr val="00FF00"/>
                </a:solidFill>
                <a:latin typeface="Courier New"/>
                <a:ea typeface="Courier New"/>
                <a:cs typeface="Courier New"/>
                <a:sym typeface="Courier New"/>
              </a:rPr>
              <a:t>menor_hasta_ahora = -1</a:t>
            </a:r>
          </a:p>
          <a:p>
            <a:pPr lvl="0">
              <a:buClr>
                <a:srgbClr val="FFFF00"/>
              </a:buClr>
              <a:buSzPct val="25000"/>
            </a:pPr>
            <a:r>
              <a:rPr lang="es-ES" sz="2600" b="1" i="0" u="none" strike="noStrike" cap="none" noProof="1">
                <a:solidFill>
                  <a:srgbClr val="FFFF00"/>
                </a:solidFill>
                <a:latin typeface="Courier New"/>
                <a:ea typeface="Courier New"/>
                <a:cs typeface="Courier New"/>
                <a:sym typeface="Courier New"/>
              </a:rPr>
              <a:t>print</a:t>
            </a:r>
            <a:r>
              <a:rPr lang="es-ES" sz="2600" b="1" noProof="1">
                <a:solidFill>
                  <a:schemeClr val="bg1"/>
                </a:solidFill>
                <a:latin typeface="Courier New"/>
                <a:ea typeface="Courier New"/>
                <a:cs typeface="Courier New"/>
                <a:sym typeface="Courier New"/>
              </a:rPr>
              <a:t>(</a:t>
            </a:r>
            <a:r>
              <a:rPr lang="es-ES" sz="2600" b="1" i="0" u="none" strike="noStrike" cap="none" noProof="1">
                <a:solidFill>
                  <a:srgbClr val="FF7F00"/>
                </a:solidFill>
                <a:latin typeface="Courier New"/>
                <a:ea typeface="Courier New"/>
                <a:cs typeface="Courier New"/>
                <a:sym typeface="Courier New"/>
              </a:rPr>
              <a:t>'Antes', </a:t>
            </a:r>
            <a:r>
              <a:rPr lang="es-ES" sz="2600" b="1" noProof="1">
                <a:solidFill>
                  <a:srgbClr val="00FF00"/>
                </a:solidFill>
                <a:latin typeface="Courier New"/>
                <a:ea typeface="Courier New"/>
                <a:cs typeface="Courier New"/>
                <a:sym typeface="Courier New"/>
              </a:rPr>
              <a:t>menor_hasta_ahora</a:t>
            </a:r>
            <a:r>
              <a:rPr lang="es-ES" sz="2600" b="1" noProof="1">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2600" b="1" i="0" u="none" strike="noStrike" cap="none" noProof="1">
                <a:solidFill>
                  <a:srgbClr val="FFFF00"/>
                </a:solidFill>
                <a:latin typeface="Courier New"/>
                <a:ea typeface="Courier New"/>
                <a:cs typeface="Courier New"/>
                <a:sym typeface="Courier New"/>
              </a:rPr>
              <a:t>for </a:t>
            </a:r>
            <a:r>
              <a:rPr lang="es-ES" sz="2600" b="1" i="0" u="none" strike="noStrike" cap="none" noProof="1">
                <a:solidFill>
                  <a:srgbClr val="FF00FF"/>
                </a:solidFill>
                <a:latin typeface="Courier New"/>
                <a:ea typeface="Courier New"/>
                <a:cs typeface="Courier New"/>
                <a:sym typeface="Courier New"/>
              </a:rPr>
              <a:t>th</a:t>
            </a:r>
            <a:r>
              <a:rPr lang="es-ES" sz="2600" b="1" noProof="1">
                <a:solidFill>
                  <a:srgbClr val="FF00FF"/>
                </a:solidFill>
                <a:latin typeface="Courier New"/>
                <a:ea typeface="Courier New"/>
                <a:cs typeface="Courier New"/>
                <a:sym typeface="Courier New"/>
              </a:rPr>
              <a:t>e_num</a:t>
            </a:r>
            <a:r>
              <a:rPr lang="es-ES" sz="2600" b="1" i="0" u="none" strike="noStrike" cap="none" noProof="1">
                <a:solidFill>
                  <a:srgbClr val="FF00FF"/>
                </a:solidFill>
                <a:latin typeface="Courier New"/>
                <a:ea typeface="Courier New"/>
                <a:cs typeface="Courier New"/>
                <a:sym typeface="Courier New"/>
              </a:rPr>
              <a:t> </a:t>
            </a:r>
            <a:r>
              <a:rPr lang="es-ES" sz="2600" b="1" i="0" u="none" strike="noStrike" cap="none" noProof="1">
                <a:solidFill>
                  <a:srgbClr val="FFFF00"/>
                </a:solidFill>
                <a:latin typeface="Courier New"/>
                <a:ea typeface="Courier New"/>
                <a:cs typeface="Courier New"/>
                <a:sym typeface="Courier New"/>
              </a:rPr>
              <a:t>in</a:t>
            </a:r>
            <a:r>
              <a:rPr lang="es-ES" sz="2600" b="1" i="0" u="none" strike="noStrike" cap="none" noProof="1">
                <a:solidFill>
                  <a:srgbClr val="FF00FF"/>
                </a:solidFill>
                <a:latin typeface="Courier New"/>
                <a:ea typeface="Courier New"/>
                <a:cs typeface="Courier New"/>
                <a:sym typeface="Courier New"/>
              </a:rPr>
              <a:t> [9, 41, 12, 3, 74, 15] :</a:t>
            </a:r>
          </a:p>
          <a:p>
            <a:pPr lvl="0">
              <a:buClr>
                <a:srgbClr val="FFFF00"/>
              </a:buClr>
              <a:buSzPct val="25000"/>
            </a:pPr>
            <a:r>
              <a:rPr lang="es-ES" sz="2600" b="1" noProof="1">
                <a:solidFill>
                  <a:srgbClr val="FF00FF"/>
                </a:solidFill>
                <a:latin typeface="Courier New"/>
                <a:ea typeface="Courier New"/>
                <a:cs typeface="Courier New"/>
                <a:sym typeface="Courier New"/>
              </a:rPr>
              <a:t>   if the_num &lt; </a:t>
            </a:r>
            <a:r>
              <a:rPr lang="es-ES" sz="2600" b="1" noProof="1">
                <a:solidFill>
                  <a:srgbClr val="00FF00"/>
                </a:solidFill>
                <a:latin typeface="Courier New"/>
                <a:ea typeface="Courier New"/>
                <a:cs typeface="Courier New"/>
                <a:sym typeface="Courier New"/>
              </a:rPr>
              <a:t>menor_hasta_ahora</a:t>
            </a:r>
            <a:r>
              <a:rPr lang="es-ES" sz="2600" b="1" noProof="1">
                <a:solidFill>
                  <a:srgbClr val="FF00FF"/>
                </a:solidFill>
                <a:latin typeface="Courier New"/>
                <a:ea typeface="Courier New"/>
                <a:cs typeface="Courier New"/>
                <a:sym typeface="Courier New"/>
              </a:rPr>
              <a:t> :</a:t>
            </a:r>
          </a:p>
          <a:p>
            <a:pPr lvl="0">
              <a:buClr>
                <a:srgbClr val="FF00FF"/>
              </a:buClr>
              <a:buSzPct val="25000"/>
            </a:pPr>
            <a:r>
              <a:rPr lang="es-ES" sz="2600" b="1" i="0" u="none" strike="noStrike" cap="none" noProof="1">
                <a:solidFill>
                  <a:srgbClr val="FF00FF"/>
                </a:solidFill>
                <a:latin typeface="Courier New"/>
                <a:ea typeface="Courier New"/>
                <a:cs typeface="Courier New"/>
                <a:sym typeface="Courier New"/>
              </a:rPr>
              <a:t> </a:t>
            </a:r>
            <a:r>
              <a:rPr lang="es-ES" sz="2600" b="1" noProof="1">
                <a:solidFill>
                  <a:srgbClr val="00FF00"/>
                </a:solidFill>
                <a:latin typeface="Courier New"/>
                <a:ea typeface="Courier New"/>
                <a:cs typeface="Courier New"/>
                <a:sym typeface="Courier New"/>
              </a:rPr>
              <a:t>menor_hasta_ahora = </a:t>
            </a:r>
            <a:r>
              <a:rPr lang="es-ES" sz="2600" b="1" noProof="1">
                <a:solidFill>
                  <a:srgbClr val="FF00FF"/>
                </a:solidFill>
                <a:latin typeface="Courier New"/>
                <a:ea typeface="Courier New"/>
                <a:cs typeface="Courier New"/>
                <a:sym typeface="Courier New"/>
              </a:rPr>
              <a:t>the_num</a:t>
            </a:r>
          </a:p>
          <a:p>
            <a:pPr lvl="0">
              <a:buClr>
                <a:srgbClr val="FF00FF"/>
              </a:buClr>
              <a:buSzPct val="25000"/>
            </a:pPr>
            <a:r>
              <a:rPr lang="es-ES" sz="2600" b="1" i="0" u="none" strike="noStrike" cap="none" noProof="1">
                <a:solidFill>
                  <a:srgbClr val="FF00FF"/>
                </a:solidFill>
                <a:latin typeface="Courier New"/>
                <a:ea typeface="Courier New"/>
                <a:cs typeface="Courier New"/>
                <a:sym typeface="Courier New"/>
              </a:rPr>
              <a:t>   </a:t>
            </a:r>
            <a:r>
              <a:rPr lang="es-ES" sz="2600" b="1" i="0" u="none" strike="noStrike" cap="none" noProof="1">
                <a:solidFill>
                  <a:srgbClr val="FFFF00"/>
                </a:solidFill>
                <a:latin typeface="Courier New"/>
                <a:ea typeface="Courier New"/>
                <a:cs typeface="Courier New"/>
                <a:sym typeface="Courier New"/>
              </a:rPr>
              <a:t>print</a:t>
            </a:r>
            <a:r>
              <a:rPr lang="es-ES" sz="2600" b="1" noProof="1">
                <a:solidFill>
                  <a:schemeClr val="bg1"/>
                </a:solidFill>
                <a:latin typeface="Courier New"/>
                <a:ea typeface="Courier New"/>
                <a:cs typeface="Courier New"/>
                <a:sym typeface="Courier New"/>
              </a:rPr>
              <a:t>(</a:t>
            </a:r>
            <a:r>
              <a:rPr lang="es-ES" sz="2600" b="1" noProof="1">
                <a:solidFill>
                  <a:srgbClr val="00FF00"/>
                </a:solidFill>
                <a:latin typeface="Courier New"/>
                <a:ea typeface="Courier New"/>
                <a:cs typeface="Courier New"/>
                <a:sym typeface="Courier New"/>
              </a:rPr>
              <a:t>menor_hasta_ahora,</a:t>
            </a:r>
            <a:r>
              <a:rPr lang="es-ES" sz="2600" b="1" i="0" u="none" strike="noStrike" cap="none" noProof="1">
                <a:solidFill>
                  <a:srgbClr val="FF00FF"/>
                </a:solidFill>
                <a:latin typeface="Courier New"/>
                <a:ea typeface="Courier New"/>
                <a:cs typeface="Courier New"/>
                <a:sym typeface="Courier New"/>
              </a:rPr>
              <a:t> </a:t>
            </a:r>
            <a:r>
              <a:rPr lang="es-ES" sz="2600" b="1" noProof="1">
                <a:solidFill>
                  <a:srgbClr val="FF00FF"/>
                </a:solidFill>
                <a:latin typeface="Courier New"/>
                <a:ea typeface="Courier New"/>
                <a:cs typeface="Courier New"/>
                <a:sym typeface="Courier New"/>
              </a:rPr>
              <a:t>the_num</a:t>
            </a:r>
            <a:r>
              <a:rPr lang="es-ES" sz="2600" b="1" noProof="1">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Font typeface="Cabin"/>
              <a:buNone/>
            </a:pPr>
            <a:endParaRPr lang="es-ES" sz="2600" b="1" noProof="1">
              <a:solidFill>
                <a:srgbClr val="FF00FF"/>
              </a:solidFill>
              <a:latin typeface="Courier New"/>
              <a:ea typeface="Courier New"/>
              <a:cs typeface="Courier New"/>
              <a:sym typeface="Courier New"/>
            </a:endParaRPr>
          </a:p>
          <a:p>
            <a:pPr lvl="0">
              <a:buClr>
                <a:srgbClr val="FFFF00"/>
              </a:buClr>
              <a:buSzPct val="25000"/>
            </a:pPr>
            <a:r>
              <a:rPr lang="es-ES" sz="2600" b="1" i="0" u="none" strike="noStrike" cap="none" noProof="1">
                <a:solidFill>
                  <a:srgbClr val="FFFF00"/>
                </a:solidFill>
                <a:latin typeface="Courier New"/>
                <a:ea typeface="Courier New"/>
                <a:cs typeface="Courier New"/>
                <a:sym typeface="Courier New"/>
              </a:rPr>
              <a:t>print</a:t>
            </a:r>
            <a:r>
              <a:rPr lang="es-ES" sz="2600" b="1" i="0" u="none" strike="noStrike" cap="none" noProof="1">
                <a:solidFill>
                  <a:schemeClr val="bg1"/>
                </a:solidFill>
                <a:latin typeface="Courier New"/>
                <a:ea typeface="Courier New"/>
                <a:cs typeface="Courier New"/>
                <a:sym typeface="Courier New"/>
              </a:rPr>
              <a:t>(</a:t>
            </a:r>
            <a:r>
              <a:rPr lang="es-ES" sz="2600" b="1" i="0" u="none" strike="noStrike" cap="none" noProof="1">
                <a:solidFill>
                  <a:srgbClr val="FF7F00"/>
                </a:solidFill>
                <a:latin typeface="Courier New"/>
                <a:ea typeface="Courier New"/>
                <a:cs typeface="Courier New"/>
                <a:sym typeface="Courier New"/>
              </a:rPr>
              <a:t>'Después', </a:t>
            </a:r>
            <a:r>
              <a:rPr lang="es-ES" sz="2600" b="1" noProof="1">
                <a:solidFill>
                  <a:srgbClr val="00FF00"/>
                </a:solidFill>
                <a:latin typeface="Courier New"/>
                <a:ea typeface="Courier New"/>
                <a:cs typeface="Courier New"/>
                <a:sym typeface="Courier New"/>
              </a:rPr>
              <a:t>menor_hasta_ahora</a:t>
            </a:r>
            <a:r>
              <a:rPr lang="es-ES" sz="2600" b="1" noProof="1">
                <a:solidFill>
                  <a:schemeClr val="bg1"/>
                </a:solidFill>
                <a:latin typeface="Courier New"/>
                <a:ea typeface="Courier New"/>
                <a:cs typeface="Courier New"/>
                <a:sym typeface="Courier New"/>
              </a:rPr>
              <a:t>)</a:t>
            </a:r>
          </a:p>
        </p:txBody>
      </p:sp>
      <p:sp>
        <p:nvSpPr>
          <p:cNvPr id="730" name="Shape 730"/>
          <p:cNvSpPr txBox="1"/>
          <p:nvPr/>
        </p:nvSpPr>
        <p:spPr>
          <a:xfrm>
            <a:off x="906525" y="6603821"/>
            <a:ext cx="14757599" cy="992188"/>
          </a:xfrm>
          <a:prstGeom prst="rect">
            <a:avLst/>
          </a:prstGeom>
          <a:noFill/>
          <a:ln>
            <a:noFill/>
          </a:ln>
        </p:spPr>
        <p:txBody>
          <a:bodyPr lIns="0" tIns="0" rIns="0" bIns="0" anchor="ctr" anchorCtr="0">
            <a:noAutofit/>
          </a:bodyPr>
          <a:lstStyle/>
          <a:p>
            <a:pPr lvl="0">
              <a:lnSpc>
                <a:spcPct val="115000"/>
              </a:lnSpc>
              <a:buClr>
                <a:schemeClr val="lt1"/>
              </a:buClr>
              <a:buSzPct val="25000"/>
            </a:pPr>
            <a:r>
              <a:rPr lang="es-ES" sz="3200" dirty="0">
                <a:solidFill>
                  <a:schemeClr val="lt1"/>
                </a:solidFill>
                <a:latin typeface="Arial" charset="0"/>
                <a:ea typeface="Arial" charset="0"/>
                <a:cs typeface="Arial" charset="0"/>
                <a:sym typeface="Cabin"/>
              </a:rPr>
              <a:t>Cambiamos el nombre de la variable por </a:t>
            </a:r>
            <a:r>
              <a:rPr lang="es-ES" sz="3200" dirty="0">
                <a:solidFill>
                  <a:srgbClr val="00FF00"/>
                </a:solidFill>
                <a:latin typeface="Arial" charset="0"/>
                <a:ea typeface="Arial" charset="0"/>
                <a:cs typeface="Arial" charset="0"/>
                <a:sym typeface="Cabin"/>
              </a:rPr>
              <a:t>menor valor hasta ahora (</a:t>
            </a:r>
            <a:r>
              <a:rPr lang="es-ES" sz="3200" dirty="0" err="1">
                <a:solidFill>
                  <a:srgbClr val="00FF00"/>
                </a:solidFill>
                <a:latin typeface="Arial" charset="0"/>
                <a:ea typeface="Arial" charset="0"/>
                <a:cs typeface="Arial" charset="0"/>
                <a:sym typeface="Cabin"/>
              </a:rPr>
              <a:t>smallest_so_far</a:t>
            </a:r>
            <a:r>
              <a:rPr lang="es-ES" sz="3200" dirty="0">
                <a:solidFill>
                  <a:srgbClr val="00FF00"/>
                </a:solidFill>
                <a:latin typeface="Arial" charset="0"/>
                <a:ea typeface="Arial" charset="0"/>
                <a:cs typeface="Arial" charset="0"/>
                <a:sym typeface="Cabin"/>
              </a:rPr>
              <a:t>) </a:t>
            </a:r>
            <a:r>
              <a:rPr lang="es-ES" sz="3200" dirty="0">
                <a:solidFill>
                  <a:schemeClr val="lt1"/>
                </a:solidFill>
                <a:latin typeface="Arial" charset="0"/>
                <a:ea typeface="Arial" charset="0"/>
                <a:cs typeface="Arial" charset="0"/>
                <a:sym typeface="Cabin"/>
              </a:rPr>
              <a:t>y cambiamos </a:t>
            </a:r>
            <a:r>
              <a:rPr lang="es-ES" sz="3200" dirty="0">
                <a:solidFill>
                  <a:srgbClr val="00FFFF"/>
                </a:solidFill>
                <a:latin typeface="Arial" charset="0"/>
                <a:ea typeface="Arial" charset="0"/>
                <a:cs typeface="Arial" charset="0"/>
                <a:sym typeface="Cabin"/>
              </a:rPr>
              <a:t>&gt;</a:t>
            </a:r>
            <a:r>
              <a:rPr lang="es-ES" sz="3200" dirty="0">
                <a:solidFill>
                  <a:schemeClr val="lt1"/>
                </a:solidFill>
                <a:latin typeface="Arial" charset="0"/>
                <a:ea typeface="Arial" charset="0"/>
                <a:cs typeface="Arial" charset="0"/>
                <a:sym typeface="Cabin"/>
              </a:rPr>
              <a:t> por </a:t>
            </a:r>
            <a:r>
              <a:rPr lang="es-ES" sz="3200" dirty="0">
                <a:solidFill>
                  <a:srgbClr val="00FFFF"/>
                </a:solidFill>
                <a:latin typeface="Arial" charset="0"/>
                <a:ea typeface="Arial" charset="0"/>
                <a:cs typeface="Arial" charset="0"/>
                <a:sym typeface="Cabin"/>
              </a:rPr>
              <a:t>&lt;</a:t>
            </a:r>
          </a:p>
        </p:txBody>
      </p:sp>
    </p:spTree>
    <p:extLst>
      <p:ext uri="{BB962C8B-B14F-4D97-AF65-F5344CB8AC3E}">
        <p14:creationId xmlns:p14="http://schemas.microsoft.com/office/powerpoint/2010/main" val="2106424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7600" u="none" strike="noStrike" cap="none" dirty="0">
                <a:solidFill>
                  <a:srgbClr val="FFFF00"/>
                </a:solidFill>
                <a:latin typeface="Arial" charset="0"/>
                <a:ea typeface="Arial" charset="0"/>
                <a:cs typeface="Arial" charset="0"/>
                <a:sym typeface="Cabin"/>
              </a:rPr>
              <a:t>Romper un Bucle</a:t>
            </a:r>
          </a:p>
        </p:txBody>
      </p:sp>
      <p:sp>
        <p:nvSpPr>
          <p:cNvPr id="293" name="Shape 293"/>
          <p:cNvSpPr txBox="1">
            <a:spLocks noGrp="1"/>
          </p:cNvSpPr>
          <p:nvPr>
            <p:ph idx="1"/>
          </p:nvPr>
        </p:nvSpPr>
        <p:spPr>
          <a:xfrm>
            <a:off x="1155700" y="2226010"/>
            <a:ext cx="13932000" cy="2701025"/>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s-AR" sz="3600" b="0" u="none" strike="noStrike" cap="none" dirty="0">
                <a:solidFill>
                  <a:schemeClr val="lt1"/>
                </a:solidFill>
                <a:latin typeface="Arial" charset="0"/>
                <a:ea typeface="Arial" charset="0"/>
                <a:cs typeface="Arial" charset="0"/>
                <a:sym typeface="Cabin"/>
              </a:rPr>
              <a:t>El enunciado </a:t>
            </a:r>
            <a:r>
              <a:rPr lang="es-AR" sz="3600" b="0" u="none" strike="noStrike" cap="none" dirty="0">
                <a:solidFill>
                  <a:srgbClr val="FFFF00"/>
                </a:solidFill>
                <a:latin typeface="Arial" charset="0"/>
                <a:ea typeface="Arial" charset="0"/>
                <a:cs typeface="Arial" charset="0"/>
                <a:sym typeface="Cabin"/>
              </a:rPr>
              <a:t>break (romper) </a:t>
            </a:r>
            <a:r>
              <a:rPr lang="es-AR" sz="3600" b="0" u="none" strike="noStrike" cap="none" dirty="0">
                <a:solidFill>
                  <a:schemeClr val="lt1"/>
                </a:solidFill>
                <a:latin typeface="Arial" charset="0"/>
                <a:ea typeface="Arial" charset="0"/>
                <a:cs typeface="Arial" charset="0"/>
                <a:sym typeface="Cabin"/>
              </a:rPr>
              <a:t>termina el bucle actual y salta al enunciado que le sigue inmediatamente a</a:t>
            </a:r>
            <a:r>
              <a:rPr lang="es-AR" sz="3600" b="0" dirty="0">
                <a:solidFill>
                  <a:schemeClr val="lt1"/>
                </a:solidFill>
                <a:latin typeface="Arial" charset="0"/>
                <a:ea typeface="Arial" charset="0"/>
                <a:cs typeface="Arial" charset="0"/>
                <a:sym typeface="Cabin"/>
              </a:rPr>
              <a:t>l</a:t>
            </a:r>
            <a:r>
              <a:rPr lang="es-AR" sz="3600" b="0" u="none" strike="noStrike" cap="none" dirty="0">
                <a:solidFill>
                  <a:schemeClr val="lt1"/>
                </a:solidFill>
                <a:latin typeface="Arial" charset="0"/>
                <a:ea typeface="Arial" charset="0"/>
                <a:cs typeface="Arial" charset="0"/>
                <a:sym typeface="Cabin"/>
              </a:rPr>
              <a:t> bucle</a:t>
            </a:r>
          </a:p>
          <a:p>
            <a:pPr marL="749300" marR="0" lvl="0" indent="-533400" algn="l" rtl="0">
              <a:lnSpc>
                <a:spcPct val="100000"/>
              </a:lnSpc>
              <a:spcBef>
                <a:spcPts val="3500"/>
              </a:spcBef>
              <a:spcAft>
                <a:spcPts val="0"/>
              </a:spcAft>
              <a:buClr>
                <a:schemeClr val="lt1"/>
              </a:buClr>
              <a:buSzPct val="171000"/>
              <a:buFont typeface="Cabin"/>
              <a:buChar char="•"/>
            </a:pPr>
            <a:r>
              <a:rPr lang="es-AR" sz="3600" b="0" u="none" strike="noStrike" cap="none" dirty="0">
                <a:solidFill>
                  <a:schemeClr val="lt1"/>
                </a:solidFill>
                <a:latin typeface="Arial" charset="0"/>
                <a:ea typeface="Arial" charset="0"/>
                <a:cs typeface="Arial" charset="0"/>
                <a:sym typeface="Cabin"/>
              </a:rPr>
              <a:t>Es como una prueba de bucle que puede suceder en cualquier lado en el cuerpo del bucle</a:t>
            </a:r>
          </a:p>
        </p:txBody>
      </p:sp>
      <p:sp>
        <p:nvSpPr>
          <p:cNvPr id="294" name="Shape 294"/>
          <p:cNvSpPr txBox="1"/>
          <p:nvPr/>
        </p:nvSpPr>
        <p:spPr>
          <a:xfrm>
            <a:off x="11299614" y="4979821"/>
            <a:ext cx="2435099" cy="295592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600" u="none" strike="noStrike" cap="none" dirty="0">
                <a:solidFill>
                  <a:schemeClr val="lt1"/>
                </a:solidFill>
                <a:latin typeface="Arial" charset="0"/>
                <a:ea typeface="Arial" charset="0"/>
                <a:cs typeface="Arial" charset="0"/>
                <a:sym typeface="Cabin"/>
              </a:rPr>
              <a:t>&gt; </a:t>
            </a:r>
            <a:r>
              <a:rPr lang="es-AR" sz="3200" u="none" strike="noStrike" cap="none" dirty="0">
                <a:solidFill>
                  <a:srgbClr val="00FF00"/>
                </a:solidFill>
                <a:latin typeface="Arial" charset="0"/>
                <a:ea typeface="Arial" charset="0"/>
                <a:cs typeface="Arial" charset="0"/>
                <a:sym typeface="Cabin"/>
              </a:rPr>
              <a:t>hola</a:t>
            </a:r>
          </a:p>
          <a:p>
            <a:pPr marL="0" marR="0" lvl="0" indent="0" algn="l" rtl="0">
              <a:lnSpc>
                <a:spcPct val="100000"/>
              </a:lnSpc>
              <a:spcBef>
                <a:spcPts val="0"/>
              </a:spcBef>
              <a:spcAft>
                <a:spcPts val="0"/>
              </a:spcAft>
              <a:buClr>
                <a:schemeClr val="lt1"/>
              </a:buClr>
              <a:buSzPct val="25000"/>
              <a:buFont typeface="Cabin"/>
              <a:buNone/>
            </a:pPr>
            <a:r>
              <a:rPr lang="es-AR" sz="3200" dirty="0">
                <a:solidFill>
                  <a:schemeClr val="lt1"/>
                </a:solidFill>
                <a:latin typeface="Arial" charset="0"/>
                <a:ea typeface="Arial" charset="0"/>
                <a:cs typeface="Arial" charset="0"/>
                <a:sym typeface="Cabin"/>
              </a:rPr>
              <a:t>hola</a:t>
            </a:r>
            <a:endParaRPr lang="es-AR" sz="32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s-AR" sz="3200" u="none" strike="noStrike" cap="none" dirty="0">
                <a:solidFill>
                  <a:schemeClr val="lt1"/>
                </a:solidFill>
                <a:latin typeface="Arial" charset="0"/>
                <a:ea typeface="Arial" charset="0"/>
                <a:cs typeface="Arial" charset="0"/>
                <a:sym typeface="Cabin"/>
              </a:rPr>
              <a:t>&gt; </a:t>
            </a:r>
            <a:r>
              <a:rPr lang="es-AR" sz="3200" u="none" strike="noStrike" cap="none" dirty="0">
                <a:solidFill>
                  <a:srgbClr val="00FF00"/>
                </a:solidFill>
                <a:latin typeface="Arial" charset="0"/>
                <a:ea typeface="Arial" charset="0"/>
                <a:cs typeface="Arial" charset="0"/>
                <a:sym typeface="Cabin"/>
              </a:rPr>
              <a:t>finished</a:t>
            </a:r>
          </a:p>
          <a:p>
            <a:pPr marL="0" marR="0" lvl="0" indent="0" algn="l" rtl="0">
              <a:lnSpc>
                <a:spcPct val="100000"/>
              </a:lnSpc>
              <a:spcBef>
                <a:spcPts val="0"/>
              </a:spcBef>
              <a:spcAft>
                <a:spcPts val="0"/>
              </a:spcAft>
              <a:buClr>
                <a:schemeClr val="lt1"/>
              </a:buClr>
              <a:buSzPct val="25000"/>
              <a:buFont typeface="Cabin"/>
              <a:buNone/>
            </a:pPr>
            <a:r>
              <a:rPr lang="es-AR" sz="3200" u="none" strike="noStrike" cap="none" dirty="0">
                <a:solidFill>
                  <a:schemeClr val="lt1"/>
                </a:solidFill>
                <a:latin typeface="Arial" charset="0"/>
                <a:ea typeface="Arial" charset="0"/>
                <a:cs typeface="Arial" charset="0"/>
                <a:sym typeface="Cabin"/>
              </a:rPr>
              <a:t>finalizado</a:t>
            </a:r>
          </a:p>
          <a:p>
            <a:pPr marL="0" marR="0" lvl="0" indent="0" algn="l" rtl="0">
              <a:lnSpc>
                <a:spcPct val="100000"/>
              </a:lnSpc>
              <a:spcBef>
                <a:spcPts val="0"/>
              </a:spcBef>
              <a:spcAft>
                <a:spcPts val="0"/>
              </a:spcAft>
              <a:buClr>
                <a:schemeClr val="lt1"/>
              </a:buClr>
              <a:buSzPct val="25000"/>
              <a:buFont typeface="Cabin"/>
              <a:buNone/>
            </a:pPr>
            <a:r>
              <a:rPr lang="es-AR" sz="3200" u="none" strike="noStrike" cap="none" dirty="0">
                <a:solidFill>
                  <a:schemeClr val="lt1"/>
                </a:solidFill>
                <a:latin typeface="Arial" charset="0"/>
                <a:ea typeface="Arial" charset="0"/>
                <a:cs typeface="Arial" charset="0"/>
                <a:sym typeface="Cabin"/>
              </a:rPr>
              <a:t>&gt; </a:t>
            </a:r>
            <a:r>
              <a:rPr lang="es-AR" sz="3200" u="none" strike="noStrike" cap="none" dirty="0">
                <a:solidFill>
                  <a:srgbClr val="00FF00"/>
                </a:solidFill>
                <a:latin typeface="Arial" charset="0"/>
                <a:ea typeface="Arial" charset="0"/>
                <a:cs typeface="Arial" charset="0"/>
                <a:sym typeface="Cabin"/>
              </a:rPr>
              <a:t>done</a:t>
            </a:r>
          </a:p>
          <a:p>
            <a:pPr marL="0" marR="0" lvl="0" indent="0" algn="l" rtl="0">
              <a:lnSpc>
                <a:spcPct val="100000"/>
              </a:lnSpc>
              <a:spcBef>
                <a:spcPts val="0"/>
              </a:spcBef>
              <a:spcAft>
                <a:spcPts val="0"/>
              </a:spcAft>
              <a:buClr>
                <a:schemeClr val="lt1"/>
              </a:buClr>
              <a:buSzPct val="25000"/>
              <a:buFont typeface="Cabin"/>
              <a:buNone/>
            </a:pPr>
            <a:r>
              <a:rPr lang="es-AR" sz="3200" u="none" strike="noStrike" cap="none" dirty="0">
                <a:solidFill>
                  <a:schemeClr val="lt1"/>
                </a:solidFill>
                <a:latin typeface="Arial" charset="0"/>
                <a:ea typeface="Arial" charset="0"/>
                <a:cs typeface="Arial" charset="0"/>
                <a:sym typeface="Cabin"/>
              </a:rPr>
              <a:t>terminado</a:t>
            </a:r>
          </a:p>
        </p:txBody>
      </p:sp>
      <p:sp>
        <p:nvSpPr>
          <p:cNvPr id="295" name="Shape 295"/>
          <p:cNvSpPr txBox="1"/>
          <p:nvPr/>
        </p:nvSpPr>
        <p:spPr>
          <a:xfrm>
            <a:off x="2610865" y="4935239"/>
            <a:ext cx="6430500" cy="29822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a:solidFill>
                  <a:srgbClr val="FFFF00"/>
                </a:solidFill>
                <a:latin typeface="Courier New"/>
                <a:ea typeface="Courier New"/>
                <a:cs typeface="Courier New"/>
                <a:sym typeface="Courier New"/>
              </a:rPr>
              <a:t>while</a:t>
            </a:r>
            <a:r>
              <a:rPr lang="es-AR" sz="3000" b="1" i="0" u="none" strike="noStrike" cap="none" dirty="0">
                <a:solidFill>
                  <a:schemeClr val="lt1"/>
                </a:solidFill>
                <a:latin typeface="Courier New"/>
                <a:ea typeface="Courier New"/>
                <a:cs typeface="Courier New"/>
                <a:sym typeface="Courier New"/>
              </a:rPr>
              <a:t> </a:t>
            </a:r>
            <a:r>
              <a:rPr lang="es-AR" sz="3000" b="1" i="0" u="none" strike="noStrike" cap="none" dirty="0">
                <a:solidFill>
                  <a:srgbClr val="FF9900"/>
                </a:solidFill>
                <a:latin typeface="Courier New"/>
                <a:ea typeface="Courier New"/>
                <a:cs typeface="Courier New"/>
                <a:sym typeface="Courier New"/>
              </a:rPr>
              <a:t>True</a:t>
            </a:r>
            <a:r>
              <a:rPr lang="es-AR" sz="30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a:solidFill>
                  <a:schemeClr val="lt1"/>
                </a:solidFill>
                <a:latin typeface="Courier New"/>
                <a:ea typeface="Courier New"/>
                <a:cs typeface="Courier New"/>
                <a:sym typeface="Courier New"/>
              </a:rPr>
              <a:t>    </a:t>
            </a:r>
            <a:r>
              <a:rPr lang="es-AR" sz="3000" b="1" i="0" u="none" strike="noStrike" cap="none" dirty="0">
                <a:solidFill>
                  <a:srgbClr val="00FF00"/>
                </a:solidFill>
                <a:latin typeface="Courier New"/>
                <a:ea typeface="Courier New"/>
                <a:cs typeface="Courier New"/>
                <a:sym typeface="Courier New"/>
              </a:rPr>
              <a:t>línea</a:t>
            </a:r>
            <a:r>
              <a:rPr lang="es-AR" sz="3000" b="1" i="0" u="none" strike="noStrike" cap="none" dirty="0">
                <a:solidFill>
                  <a:schemeClr val="lt1"/>
                </a:solidFill>
                <a:latin typeface="Courier New"/>
                <a:ea typeface="Courier New"/>
                <a:cs typeface="Courier New"/>
                <a:sym typeface="Courier New"/>
              </a:rPr>
              <a:t> </a:t>
            </a:r>
            <a:r>
              <a:rPr lang="es-AR" sz="3000" b="1" i="0" u="none" strike="noStrike" cap="none" dirty="0">
                <a:solidFill>
                  <a:srgbClr val="00FFFF"/>
                </a:solidFill>
                <a:latin typeface="Courier New"/>
                <a:ea typeface="Courier New"/>
                <a:cs typeface="Courier New"/>
                <a:sym typeface="Courier New"/>
              </a:rPr>
              <a:t>=</a:t>
            </a:r>
            <a:r>
              <a:rPr lang="es-AR" sz="3000" b="1" i="0" u="none" strike="noStrike" cap="none" dirty="0">
                <a:solidFill>
                  <a:schemeClr val="lt1"/>
                </a:solidFill>
                <a:latin typeface="Courier New"/>
                <a:ea typeface="Courier New"/>
                <a:cs typeface="Courier New"/>
                <a:sym typeface="Courier New"/>
              </a:rPr>
              <a:t> </a:t>
            </a:r>
            <a:r>
              <a:rPr lang="es-AR" sz="3000" b="1" i="0" u="none" strike="noStrike" cap="none" dirty="0">
                <a:solidFill>
                  <a:srgbClr val="FF9900"/>
                </a:solidFill>
                <a:latin typeface="Courier New"/>
                <a:ea typeface="Courier New"/>
                <a:cs typeface="Courier New"/>
                <a:sym typeface="Courier New"/>
              </a:rPr>
              <a:t>input(</a:t>
            </a:r>
            <a:r>
              <a:rPr lang="es-AR" sz="3000" b="1" i="0" u="none" strike="noStrike" cap="none" dirty="0">
                <a:solidFill>
                  <a:srgbClr val="FFFFFF"/>
                </a:solidFill>
                <a:latin typeface="Courier New"/>
                <a:ea typeface="Courier New"/>
                <a:cs typeface="Courier New"/>
                <a:sym typeface="Courier New"/>
              </a:rPr>
              <a:t>'&gt; '</a:t>
            </a:r>
            <a:r>
              <a:rPr lang="es-AR" sz="3000" b="1" i="0" u="none" strike="noStrike" cap="none" dirty="0">
                <a:solidFill>
                  <a:srgbClr val="FF9900"/>
                </a:solidFill>
                <a:latin typeface="Courier New"/>
                <a:ea typeface="Courier New"/>
                <a:cs typeface="Courier New"/>
                <a:sym typeface="Courier New"/>
              </a:rPr>
              <a:t>)</a:t>
            </a:r>
          </a:p>
          <a:p>
            <a:pPr lvl="0">
              <a:buClr>
                <a:schemeClr val="lt1"/>
              </a:buClr>
              <a:buSzPct val="25000"/>
            </a:pPr>
            <a:r>
              <a:rPr lang="es-AR" sz="3000" b="1" i="0" u="none" strike="noStrike" cap="none" dirty="0">
                <a:solidFill>
                  <a:schemeClr val="lt1"/>
                </a:solidFill>
                <a:latin typeface="Courier New"/>
                <a:ea typeface="Courier New"/>
                <a:cs typeface="Courier New"/>
                <a:sym typeface="Courier New"/>
              </a:rPr>
              <a:t>    </a:t>
            </a:r>
            <a:r>
              <a:rPr lang="es-AR" sz="3000" b="1" i="0" u="none" strike="noStrike" cap="none" dirty="0" err="1">
                <a:solidFill>
                  <a:srgbClr val="FFFF00"/>
                </a:solidFill>
                <a:latin typeface="Courier New"/>
                <a:ea typeface="Courier New"/>
                <a:cs typeface="Courier New"/>
                <a:sym typeface="Courier New"/>
              </a:rPr>
              <a:t>if</a:t>
            </a:r>
            <a:r>
              <a:rPr lang="es-AR" sz="3000" b="1" i="0" u="none" strike="noStrike" cap="none" dirty="0">
                <a:solidFill>
                  <a:srgbClr val="FFFF00"/>
                </a:solidFill>
                <a:latin typeface="Courier New"/>
                <a:ea typeface="Courier New"/>
                <a:cs typeface="Courier New"/>
                <a:sym typeface="Courier New"/>
              </a:rPr>
              <a:t> </a:t>
            </a:r>
            <a:r>
              <a:rPr lang="es-AR" sz="3000" b="1" i="0" u="none" strike="noStrike" cap="none" dirty="0">
                <a:solidFill>
                  <a:srgbClr val="00FF00"/>
                </a:solidFill>
                <a:latin typeface="Courier New"/>
                <a:ea typeface="Courier New"/>
                <a:cs typeface="Courier New"/>
                <a:sym typeface="Courier New"/>
              </a:rPr>
              <a:t>línea</a:t>
            </a:r>
            <a:r>
              <a:rPr lang="es-AR" sz="3000" b="1" i="0" u="none" strike="noStrike" cap="none" dirty="0">
                <a:solidFill>
                  <a:schemeClr val="lt1"/>
                </a:solidFill>
                <a:latin typeface="Courier New"/>
                <a:ea typeface="Courier New"/>
                <a:cs typeface="Courier New"/>
                <a:sym typeface="Courier New"/>
              </a:rPr>
              <a:t> </a:t>
            </a:r>
            <a:r>
              <a:rPr lang="es-AR" sz="3000" b="1" i="0" u="none" strike="noStrike" cap="none" dirty="0">
                <a:solidFill>
                  <a:srgbClr val="00FFFF"/>
                </a:solidFill>
                <a:latin typeface="Courier New"/>
                <a:ea typeface="Courier New"/>
                <a:cs typeface="Courier New"/>
                <a:sym typeface="Courier New"/>
              </a:rPr>
              <a:t>==</a:t>
            </a:r>
            <a:r>
              <a:rPr lang="es-AR" sz="3000" b="1" i="0" u="none" strike="noStrike" cap="none" dirty="0">
                <a:solidFill>
                  <a:srgbClr val="FF9900"/>
                </a:solidFill>
                <a:latin typeface="Courier New"/>
                <a:ea typeface="Courier New"/>
                <a:cs typeface="Courier New"/>
                <a:sym typeface="Courier New"/>
              </a:rPr>
              <a:t> </a:t>
            </a:r>
            <a:r>
              <a:rPr lang="es-AR" sz="3000" b="1" dirty="0">
                <a:solidFill>
                  <a:srgbClr val="FFFFFF"/>
                </a:solidFill>
                <a:latin typeface="Courier New"/>
                <a:ea typeface="Courier New"/>
                <a:cs typeface="Courier New"/>
                <a:sym typeface="Courier New"/>
              </a:rPr>
              <a:t>'terminado</a:t>
            </a:r>
            <a:r>
              <a:rPr lang="es-AR" sz="3000" b="1" i="0" u="none" strike="noStrike" cap="none" dirty="0">
                <a:solidFill>
                  <a:srgbClr val="FFFFFF"/>
                </a:solidFill>
                <a:latin typeface="Courier New"/>
                <a:ea typeface="Courier New"/>
                <a:cs typeface="Courier New"/>
                <a:sym typeface="Courier New"/>
              </a:rPr>
              <a:t>'</a:t>
            </a:r>
            <a:r>
              <a:rPr lang="es-AR" sz="3000" b="1" i="0" u="none" strike="noStrike" cap="none" dirty="0">
                <a:solidFill>
                  <a:srgbClr val="FF7F00"/>
                </a:solidFill>
                <a:latin typeface="Courier New"/>
                <a:ea typeface="Courier New"/>
                <a:cs typeface="Courier New"/>
                <a:sym typeface="Courier New"/>
              </a:rPr>
              <a:t> </a:t>
            </a:r>
            <a:r>
              <a:rPr lang="es-AR" sz="30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a:solidFill>
                  <a:schemeClr val="lt1"/>
                </a:solidFill>
                <a:latin typeface="Courier New"/>
                <a:ea typeface="Courier New"/>
                <a:cs typeface="Courier New"/>
                <a:sym typeface="Courier New"/>
              </a:rPr>
              <a:t>        </a:t>
            </a:r>
            <a:r>
              <a:rPr lang="es-AR" sz="3000" b="1" i="0" u="none" strike="noStrike" cap="none" dirty="0">
                <a:solidFill>
                  <a:srgbClr val="FFFF00"/>
                </a:solidFill>
                <a:latin typeface="Courier New"/>
                <a:ea typeface="Courier New"/>
                <a:cs typeface="Courier New"/>
                <a:sym typeface="Courier New"/>
              </a:rPr>
              <a:t>break</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a:solidFill>
                  <a:schemeClr val="lt1"/>
                </a:solidFill>
                <a:latin typeface="Courier New"/>
                <a:ea typeface="Courier New"/>
                <a:cs typeface="Courier New"/>
                <a:sym typeface="Courier New"/>
              </a:rPr>
              <a:t>    </a:t>
            </a:r>
            <a:r>
              <a:rPr lang="es-AR" sz="3000" b="1" i="0" u="none" strike="noStrike" cap="none" dirty="0" err="1">
                <a:solidFill>
                  <a:srgbClr val="FFFF00"/>
                </a:solidFill>
                <a:latin typeface="Courier New"/>
                <a:ea typeface="Courier New"/>
                <a:cs typeface="Courier New"/>
                <a:sym typeface="Courier New"/>
              </a:rPr>
              <a:t>print</a:t>
            </a:r>
            <a:r>
              <a:rPr lang="es-AR" sz="3000" b="1" dirty="0">
                <a:solidFill>
                  <a:schemeClr val="lt1"/>
                </a:solidFill>
                <a:latin typeface="Courier New"/>
                <a:ea typeface="Courier New"/>
                <a:cs typeface="Courier New"/>
                <a:sym typeface="Courier New"/>
              </a:rPr>
              <a:t>(</a:t>
            </a:r>
            <a:r>
              <a:rPr lang="es-AR" sz="3000" b="1" i="0" u="none" strike="noStrike" cap="none" dirty="0">
                <a:solidFill>
                  <a:srgbClr val="00FF00"/>
                </a:solidFill>
                <a:latin typeface="Courier New"/>
                <a:ea typeface="Courier New"/>
                <a:cs typeface="Courier New"/>
                <a:sym typeface="Courier New"/>
              </a:rPr>
              <a:t>línea</a:t>
            </a:r>
            <a:r>
              <a:rPr lang="es-AR" sz="3000" b="1" i="0" u="none" strike="noStrike" cap="none" dirty="0">
                <a:solidFill>
                  <a:schemeClr val="bg1"/>
                </a:solidFill>
                <a:latin typeface="Courier New"/>
                <a:ea typeface="Courier New"/>
                <a:cs typeface="Courier New"/>
                <a:sym typeface="Courier New"/>
              </a:rPr>
              <a:t>)</a:t>
            </a:r>
          </a:p>
          <a:p>
            <a:pPr lvl="0">
              <a:buClr>
                <a:srgbClr val="FFFF00"/>
              </a:buClr>
              <a:buSzPct val="25000"/>
            </a:pPr>
            <a:r>
              <a:rPr lang="es-AR" sz="3000" b="1" i="0" u="none" strike="noStrike" cap="none" dirty="0" err="1">
                <a:solidFill>
                  <a:srgbClr val="FFFF00"/>
                </a:solidFill>
                <a:latin typeface="Courier New"/>
                <a:ea typeface="Courier New"/>
                <a:cs typeface="Courier New"/>
                <a:sym typeface="Courier New"/>
              </a:rPr>
              <a:t>print</a:t>
            </a:r>
            <a:r>
              <a:rPr lang="es-AR" sz="3000" b="1" dirty="0">
                <a:solidFill>
                  <a:schemeClr val="lt1"/>
                </a:solidFill>
                <a:latin typeface="Courier New"/>
                <a:ea typeface="Courier New"/>
                <a:cs typeface="Courier New"/>
                <a:sym typeface="Courier New"/>
              </a:rPr>
              <a:t>(</a:t>
            </a:r>
            <a:r>
              <a:rPr lang="es-AR" sz="3000" b="1" dirty="0">
                <a:solidFill>
                  <a:srgbClr val="FFFFFF"/>
                </a:solidFill>
                <a:latin typeface="Courier New"/>
                <a:ea typeface="Courier New"/>
                <a:cs typeface="Courier New"/>
                <a:sym typeface="Courier New"/>
              </a:rPr>
              <a:t>'terminado</a:t>
            </a:r>
            <a:r>
              <a:rPr lang="es-AR" sz="3000" b="1" i="0" u="none" strike="noStrike" cap="none" dirty="0">
                <a:solidFill>
                  <a:srgbClr val="FFFFFF"/>
                </a:solidFill>
                <a:latin typeface="Courier New"/>
                <a:ea typeface="Courier New"/>
                <a:cs typeface="Courier New"/>
                <a:sym typeface="Courier New"/>
              </a:rPr>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Shape 728"/>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00FF00"/>
              </a:buClr>
              <a:buSzPct val="25000"/>
            </a:pPr>
            <a:r>
              <a:rPr lang="es-ES" sz="7200" b="1" dirty="0">
                <a:solidFill>
                  <a:srgbClr val="FFFF00"/>
                </a:solidFill>
                <a:latin typeface="Arial" charset="0"/>
                <a:ea typeface="Arial" charset="0"/>
                <a:cs typeface="Arial" charset="0"/>
                <a:sym typeface="Cabin"/>
              </a:rPr>
              <a:t>Cómo Encontrar el Menor Valor</a:t>
            </a:r>
            <a:endParaRPr lang="en-US" sz="7600" b="1" dirty="0">
              <a:solidFill>
                <a:srgbClr val="FFFF00"/>
              </a:solidFill>
              <a:latin typeface="Arial" charset="0"/>
              <a:ea typeface="Arial" charset="0"/>
              <a:cs typeface="Arial" charset="0"/>
              <a:sym typeface="Cabin"/>
            </a:endParaRPr>
          </a:p>
        </p:txBody>
      </p:sp>
      <p:sp>
        <p:nvSpPr>
          <p:cNvPr id="729" name="Shape 729"/>
          <p:cNvSpPr txBox="1"/>
          <p:nvPr/>
        </p:nvSpPr>
        <p:spPr>
          <a:xfrm>
            <a:off x="1620375" y="3009225"/>
            <a:ext cx="7995899" cy="3324300"/>
          </a:xfrm>
          <a:prstGeom prst="rect">
            <a:avLst/>
          </a:prstGeom>
          <a:noFill/>
          <a:ln>
            <a:noFill/>
          </a:ln>
        </p:spPr>
        <p:txBody>
          <a:bodyPr lIns="0" tIns="0" rIns="0" bIns="0" anchor="ctr" anchorCtr="0">
            <a:noAutofit/>
          </a:bodyPr>
          <a:lstStyle/>
          <a:p>
            <a:pPr lvl="0">
              <a:buClr>
                <a:srgbClr val="00FFFF"/>
              </a:buClr>
              <a:buSzPct val="25000"/>
            </a:pPr>
            <a:r>
              <a:rPr lang="en-US" sz="2600" b="1" noProof="1">
                <a:solidFill>
                  <a:srgbClr val="00FF00"/>
                </a:solidFill>
                <a:latin typeface="Courier New"/>
                <a:ea typeface="Courier New"/>
                <a:cs typeface="Courier New"/>
                <a:sym typeface="Courier New"/>
              </a:rPr>
              <a:t>menor_hasta_ahora</a:t>
            </a:r>
            <a:r>
              <a:rPr lang="es-ES" sz="2600" b="1" noProof="1">
                <a:solidFill>
                  <a:srgbClr val="00FF00"/>
                </a:solidFill>
                <a:latin typeface="Courier New"/>
                <a:ea typeface="Courier New"/>
                <a:cs typeface="Courier New"/>
                <a:sym typeface="Courier New"/>
              </a:rPr>
              <a:t> = -1</a:t>
            </a:r>
          </a:p>
          <a:p>
            <a:pPr lvl="0">
              <a:buClr>
                <a:srgbClr val="FFFF00"/>
              </a:buClr>
              <a:buSzPct val="25000"/>
            </a:pPr>
            <a:r>
              <a:rPr lang="es-ES" sz="2600" b="1" i="0" u="none" strike="noStrike" cap="none" noProof="1">
                <a:solidFill>
                  <a:srgbClr val="FFFF00"/>
                </a:solidFill>
                <a:latin typeface="Courier New"/>
                <a:ea typeface="Courier New"/>
                <a:cs typeface="Courier New"/>
                <a:sym typeface="Courier New"/>
              </a:rPr>
              <a:t>print</a:t>
            </a:r>
            <a:r>
              <a:rPr lang="es-ES" sz="2600" b="1" noProof="1">
                <a:solidFill>
                  <a:schemeClr val="bg1"/>
                </a:solidFill>
                <a:latin typeface="Courier New"/>
                <a:ea typeface="Courier New"/>
                <a:cs typeface="Courier New"/>
                <a:sym typeface="Courier New"/>
              </a:rPr>
              <a:t>(</a:t>
            </a:r>
            <a:r>
              <a:rPr lang="es-ES" sz="2600" b="1" i="0" u="none" strike="noStrike" cap="none" noProof="1">
                <a:solidFill>
                  <a:srgbClr val="FF7F00"/>
                </a:solidFill>
                <a:latin typeface="Courier New"/>
                <a:ea typeface="Courier New"/>
                <a:cs typeface="Courier New"/>
                <a:sym typeface="Courier New"/>
              </a:rPr>
              <a:t>'Antes', </a:t>
            </a:r>
            <a:r>
              <a:rPr lang="en-US" sz="2600" b="1" noProof="1">
                <a:solidFill>
                  <a:srgbClr val="00FF00"/>
                </a:solidFill>
                <a:latin typeface="Courier New"/>
                <a:ea typeface="Courier New"/>
                <a:cs typeface="Courier New"/>
                <a:sym typeface="Courier New"/>
              </a:rPr>
              <a:t>menor_hasta_ahora</a:t>
            </a:r>
            <a:r>
              <a:rPr lang="es-ES" sz="2600" b="1" noProof="1">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2600" b="1" i="0" u="none" strike="noStrike" cap="none" noProof="1">
                <a:solidFill>
                  <a:srgbClr val="FFFF00"/>
                </a:solidFill>
                <a:latin typeface="Courier New"/>
                <a:ea typeface="Courier New"/>
                <a:cs typeface="Courier New"/>
                <a:sym typeface="Courier New"/>
              </a:rPr>
              <a:t>for </a:t>
            </a:r>
            <a:r>
              <a:rPr lang="es-ES" sz="2600" b="1" i="0" u="none" strike="noStrike" cap="none" noProof="1">
                <a:solidFill>
                  <a:srgbClr val="FF00FF"/>
                </a:solidFill>
                <a:latin typeface="Courier New"/>
                <a:ea typeface="Courier New"/>
                <a:cs typeface="Courier New"/>
                <a:sym typeface="Courier New"/>
              </a:rPr>
              <a:t>th</a:t>
            </a:r>
            <a:r>
              <a:rPr lang="es-ES" sz="2600" b="1" noProof="1">
                <a:solidFill>
                  <a:srgbClr val="FF00FF"/>
                </a:solidFill>
                <a:latin typeface="Courier New"/>
                <a:ea typeface="Courier New"/>
                <a:cs typeface="Courier New"/>
                <a:sym typeface="Courier New"/>
              </a:rPr>
              <a:t>e_num</a:t>
            </a:r>
            <a:r>
              <a:rPr lang="es-ES" sz="2600" b="1" i="0" u="none" strike="noStrike" cap="none" noProof="1">
                <a:solidFill>
                  <a:srgbClr val="FF00FF"/>
                </a:solidFill>
                <a:latin typeface="Courier New"/>
                <a:ea typeface="Courier New"/>
                <a:cs typeface="Courier New"/>
                <a:sym typeface="Courier New"/>
              </a:rPr>
              <a:t> </a:t>
            </a:r>
            <a:r>
              <a:rPr lang="es-ES" sz="2600" b="1" noProof="1">
                <a:solidFill>
                  <a:srgbClr val="FFFF00"/>
                </a:solidFill>
                <a:latin typeface="Courier New"/>
                <a:ea typeface="Courier New"/>
                <a:cs typeface="Courier New"/>
                <a:sym typeface="Courier New"/>
              </a:rPr>
              <a:t>i</a:t>
            </a:r>
            <a:r>
              <a:rPr lang="es-ES" sz="2600" b="1" i="0" u="none" strike="noStrike" cap="none" noProof="1">
                <a:solidFill>
                  <a:srgbClr val="FFFF00"/>
                </a:solidFill>
                <a:latin typeface="Courier New"/>
                <a:ea typeface="Courier New"/>
                <a:cs typeface="Courier New"/>
                <a:sym typeface="Courier New"/>
              </a:rPr>
              <a:t>n </a:t>
            </a:r>
            <a:r>
              <a:rPr lang="es-ES" sz="2600" b="1" i="0" u="none" strike="noStrike" cap="none" noProof="1">
                <a:solidFill>
                  <a:srgbClr val="FF00FF"/>
                </a:solidFill>
                <a:latin typeface="Courier New"/>
                <a:ea typeface="Courier New"/>
                <a:cs typeface="Courier New"/>
                <a:sym typeface="Courier New"/>
              </a:rPr>
              <a:t>[9, 41, 12, 3, 74, 15] :</a:t>
            </a:r>
          </a:p>
          <a:p>
            <a:pPr lvl="0">
              <a:buClr>
                <a:srgbClr val="FFFF00"/>
              </a:buClr>
              <a:buSzPct val="25000"/>
            </a:pPr>
            <a:r>
              <a:rPr lang="es-ES" sz="2600" b="1" noProof="1">
                <a:solidFill>
                  <a:srgbClr val="FF00FF"/>
                </a:solidFill>
                <a:latin typeface="Courier New"/>
                <a:ea typeface="Courier New"/>
                <a:cs typeface="Courier New"/>
                <a:sym typeface="Courier New"/>
              </a:rPr>
              <a:t>   if the_num &lt; </a:t>
            </a:r>
            <a:r>
              <a:rPr lang="en-US" sz="2600" b="1" noProof="1">
                <a:solidFill>
                  <a:srgbClr val="00FF00"/>
                </a:solidFill>
                <a:latin typeface="Courier New"/>
                <a:ea typeface="Courier New"/>
                <a:cs typeface="Courier New"/>
                <a:sym typeface="Courier New"/>
              </a:rPr>
              <a:t>menor_hasta_ahora</a:t>
            </a:r>
            <a:r>
              <a:rPr lang="es-ES" sz="2600" b="1" noProof="1">
                <a:solidFill>
                  <a:srgbClr val="FF00FF"/>
                </a:solidFill>
                <a:latin typeface="Courier New"/>
                <a:ea typeface="Courier New"/>
                <a:cs typeface="Courier New"/>
                <a:sym typeface="Courier New"/>
              </a:rPr>
              <a:t> :</a:t>
            </a:r>
          </a:p>
          <a:p>
            <a:pPr lvl="0">
              <a:buClr>
                <a:srgbClr val="FF00FF"/>
              </a:buClr>
              <a:buSzPct val="25000"/>
            </a:pPr>
            <a:r>
              <a:rPr lang="es-ES" sz="2600" b="1" i="0" u="none" strike="noStrike" cap="none" noProof="1">
                <a:solidFill>
                  <a:srgbClr val="FF00FF"/>
                </a:solidFill>
                <a:latin typeface="Courier New"/>
                <a:ea typeface="Courier New"/>
                <a:cs typeface="Courier New"/>
                <a:sym typeface="Courier New"/>
              </a:rPr>
              <a:t> </a:t>
            </a:r>
            <a:r>
              <a:rPr lang="en-US" sz="2600" b="1" noProof="1">
                <a:solidFill>
                  <a:srgbClr val="00FF00"/>
                </a:solidFill>
                <a:latin typeface="Courier New"/>
                <a:ea typeface="Courier New"/>
                <a:cs typeface="Courier New"/>
                <a:sym typeface="Courier New"/>
              </a:rPr>
              <a:t>menor_hasta_ahora</a:t>
            </a:r>
            <a:r>
              <a:rPr lang="es-ES" sz="2600" b="1" noProof="1">
                <a:solidFill>
                  <a:srgbClr val="00FF00"/>
                </a:solidFill>
                <a:latin typeface="Courier New"/>
                <a:ea typeface="Courier New"/>
                <a:cs typeface="Courier New"/>
                <a:sym typeface="Courier New"/>
              </a:rPr>
              <a:t> = </a:t>
            </a:r>
            <a:r>
              <a:rPr lang="es-ES" sz="2600" b="1" noProof="1">
                <a:solidFill>
                  <a:srgbClr val="FF00FF"/>
                </a:solidFill>
                <a:latin typeface="Courier New"/>
                <a:ea typeface="Courier New"/>
                <a:cs typeface="Courier New"/>
                <a:sym typeface="Courier New"/>
              </a:rPr>
              <a:t>the_num</a:t>
            </a:r>
          </a:p>
          <a:p>
            <a:pPr lvl="0">
              <a:buClr>
                <a:srgbClr val="FF00FF"/>
              </a:buClr>
              <a:buSzPct val="25000"/>
            </a:pPr>
            <a:r>
              <a:rPr lang="es-ES" sz="2600" b="1" i="0" u="none" strike="noStrike" cap="none" noProof="1">
                <a:solidFill>
                  <a:srgbClr val="FF00FF"/>
                </a:solidFill>
                <a:latin typeface="Courier New"/>
                <a:ea typeface="Courier New"/>
                <a:cs typeface="Courier New"/>
                <a:sym typeface="Courier New"/>
              </a:rPr>
              <a:t>   </a:t>
            </a:r>
            <a:r>
              <a:rPr lang="es-ES" sz="2600" b="1" i="0" u="none" strike="noStrike" cap="none" noProof="1">
                <a:solidFill>
                  <a:srgbClr val="FFFF00"/>
                </a:solidFill>
                <a:latin typeface="Courier New"/>
                <a:ea typeface="Courier New"/>
                <a:cs typeface="Courier New"/>
                <a:sym typeface="Courier New"/>
              </a:rPr>
              <a:t>print</a:t>
            </a:r>
            <a:r>
              <a:rPr lang="es-ES" sz="2600" b="1" noProof="1">
                <a:solidFill>
                  <a:schemeClr val="bg1"/>
                </a:solidFill>
                <a:latin typeface="Courier New"/>
                <a:ea typeface="Courier New"/>
                <a:cs typeface="Courier New"/>
                <a:sym typeface="Courier New"/>
              </a:rPr>
              <a:t>(</a:t>
            </a:r>
            <a:r>
              <a:rPr lang="en-US" sz="2600" b="1" noProof="1">
                <a:solidFill>
                  <a:srgbClr val="00FF00"/>
                </a:solidFill>
                <a:latin typeface="Courier New"/>
                <a:ea typeface="Courier New"/>
                <a:cs typeface="Courier New"/>
                <a:sym typeface="Courier New"/>
              </a:rPr>
              <a:t>menor_hasta_ahora</a:t>
            </a:r>
            <a:r>
              <a:rPr lang="es-ES" sz="2600" b="1" noProof="1">
                <a:solidFill>
                  <a:srgbClr val="00FF00"/>
                </a:solidFill>
                <a:latin typeface="Courier New"/>
                <a:ea typeface="Courier New"/>
                <a:cs typeface="Courier New"/>
                <a:sym typeface="Courier New"/>
              </a:rPr>
              <a:t>,</a:t>
            </a:r>
            <a:r>
              <a:rPr lang="es-ES" sz="2600" b="1" i="0" u="none" strike="noStrike" cap="none" noProof="1">
                <a:solidFill>
                  <a:srgbClr val="FF00FF"/>
                </a:solidFill>
                <a:latin typeface="Courier New"/>
                <a:ea typeface="Courier New"/>
                <a:cs typeface="Courier New"/>
                <a:sym typeface="Courier New"/>
              </a:rPr>
              <a:t> </a:t>
            </a:r>
            <a:r>
              <a:rPr lang="es-ES" sz="2600" b="1" noProof="1">
                <a:solidFill>
                  <a:srgbClr val="FF00FF"/>
                </a:solidFill>
                <a:latin typeface="Courier New"/>
                <a:ea typeface="Courier New"/>
                <a:cs typeface="Courier New"/>
                <a:sym typeface="Courier New"/>
              </a:rPr>
              <a:t>the_num</a:t>
            </a:r>
            <a:r>
              <a:rPr lang="es-ES" sz="2600" b="1" noProof="1">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Font typeface="Cabin"/>
              <a:buNone/>
            </a:pPr>
            <a:endParaRPr lang="es-ES" sz="2600" b="1" noProof="1">
              <a:solidFill>
                <a:srgbClr val="FF00FF"/>
              </a:solidFill>
              <a:latin typeface="Courier New"/>
              <a:ea typeface="Courier New"/>
              <a:cs typeface="Courier New"/>
              <a:sym typeface="Courier New"/>
            </a:endParaRPr>
          </a:p>
          <a:p>
            <a:pPr lvl="0">
              <a:buClr>
                <a:srgbClr val="FFFF00"/>
              </a:buClr>
              <a:buSzPct val="25000"/>
            </a:pPr>
            <a:r>
              <a:rPr lang="es-ES" sz="2600" b="1" i="0" u="none" strike="noStrike" cap="none" noProof="1">
                <a:solidFill>
                  <a:srgbClr val="FFFF00"/>
                </a:solidFill>
                <a:latin typeface="Courier New"/>
                <a:ea typeface="Courier New"/>
                <a:cs typeface="Courier New"/>
                <a:sym typeface="Courier New"/>
              </a:rPr>
              <a:t>print</a:t>
            </a:r>
            <a:r>
              <a:rPr lang="es-ES" sz="2600" b="1" i="0" u="none" strike="noStrike" cap="none" noProof="1">
                <a:solidFill>
                  <a:schemeClr val="bg1"/>
                </a:solidFill>
                <a:latin typeface="Courier New"/>
                <a:ea typeface="Courier New"/>
                <a:cs typeface="Courier New"/>
                <a:sym typeface="Courier New"/>
              </a:rPr>
              <a:t>(</a:t>
            </a:r>
            <a:r>
              <a:rPr lang="es-ES" sz="2600" b="1" i="0" u="none" strike="noStrike" cap="none" noProof="1">
                <a:solidFill>
                  <a:srgbClr val="FF7F00"/>
                </a:solidFill>
                <a:latin typeface="Courier New"/>
                <a:ea typeface="Courier New"/>
                <a:cs typeface="Courier New"/>
                <a:sym typeface="Courier New"/>
              </a:rPr>
              <a:t>'Después', </a:t>
            </a:r>
            <a:r>
              <a:rPr lang="en-US" sz="2600" b="1" noProof="1">
                <a:solidFill>
                  <a:srgbClr val="00FF00"/>
                </a:solidFill>
                <a:latin typeface="Courier New"/>
                <a:ea typeface="Courier New"/>
                <a:cs typeface="Courier New"/>
                <a:sym typeface="Courier New"/>
              </a:rPr>
              <a:t>menor_hasta_ahora</a:t>
            </a:r>
            <a:r>
              <a:rPr lang="es-ES" sz="2600" b="1" noProof="1">
                <a:solidFill>
                  <a:schemeClr val="bg1"/>
                </a:solidFill>
                <a:latin typeface="Courier New"/>
                <a:ea typeface="Courier New"/>
                <a:cs typeface="Courier New"/>
                <a:sym typeface="Courier New"/>
              </a:rPr>
              <a:t>)</a:t>
            </a:r>
          </a:p>
        </p:txBody>
      </p:sp>
      <p:sp>
        <p:nvSpPr>
          <p:cNvPr id="730" name="Shape 730"/>
          <p:cNvSpPr txBox="1"/>
          <p:nvPr/>
        </p:nvSpPr>
        <p:spPr>
          <a:xfrm>
            <a:off x="906525" y="6776205"/>
            <a:ext cx="14757599" cy="992188"/>
          </a:xfrm>
          <a:prstGeom prst="rect">
            <a:avLst/>
          </a:prstGeom>
          <a:noFill/>
          <a:ln>
            <a:noFill/>
          </a:ln>
        </p:spPr>
        <p:txBody>
          <a:bodyPr lIns="0" tIns="0" rIns="0" bIns="0" anchor="ctr" anchorCtr="0">
            <a:noAutofit/>
          </a:bodyPr>
          <a:lstStyle/>
          <a:p>
            <a:pPr lvl="0">
              <a:lnSpc>
                <a:spcPct val="115000"/>
              </a:lnSpc>
              <a:buClr>
                <a:schemeClr val="lt1"/>
              </a:buClr>
              <a:buSzPct val="25000"/>
            </a:pPr>
            <a:r>
              <a:rPr lang="es-ES" sz="3200" dirty="0">
                <a:solidFill>
                  <a:schemeClr val="lt1"/>
                </a:solidFill>
                <a:latin typeface="Arial" charset="0"/>
                <a:ea typeface="Arial" charset="0"/>
                <a:cs typeface="Arial" charset="0"/>
                <a:sym typeface="Cabin"/>
              </a:rPr>
              <a:t>Cambiamos el nombre de la variable por </a:t>
            </a:r>
            <a:r>
              <a:rPr lang="es-ES" sz="3200" dirty="0">
                <a:solidFill>
                  <a:srgbClr val="00FF00"/>
                </a:solidFill>
                <a:latin typeface="Arial" charset="0"/>
                <a:ea typeface="Arial" charset="0"/>
                <a:cs typeface="Arial" charset="0"/>
                <a:sym typeface="Cabin"/>
              </a:rPr>
              <a:t>menor valor hasta ahora (</a:t>
            </a:r>
            <a:r>
              <a:rPr lang="es-ES" sz="3200" dirty="0" err="1">
                <a:solidFill>
                  <a:srgbClr val="00FF00"/>
                </a:solidFill>
                <a:latin typeface="Arial" charset="0"/>
                <a:ea typeface="Arial" charset="0"/>
                <a:cs typeface="Arial" charset="0"/>
                <a:sym typeface="Cabin"/>
              </a:rPr>
              <a:t>smallest_so_far</a:t>
            </a:r>
            <a:r>
              <a:rPr lang="es-ES" sz="3200" dirty="0">
                <a:solidFill>
                  <a:srgbClr val="00FF00"/>
                </a:solidFill>
                <a:latin typeface="Arial" charset="0"/>
                <a:ea typeface="Arial" charset="0"/>
                <a:cs typeface="Arial" charset="0"/>
                <a:sym typeface="Cabin"/>
              </a:rPr>
              <a:t>)</a:t>
            </a:r>
            <a:r>
              <a:rPr lang="es-ES" sz="3200" dirty="0">
                <a:solidFill>
                  <a:schemeClr val="lt1"/>
                </a:solidFill>
                <a:latin typeface="Arial" charset="0"/>
                <a:ea typeface="Arial" charset="0"/>
                <a:cs typeface="Arial" charset="0"/>
                <a:sym typeface="Cabin"/>
              </a:rPr>
              <a:t> y cambiamos </a:t>
            </a:r>
            <a:r>
              <a:rPr lang="es-ES" sz="3200" dirty="0">
                <a:solidFill>
                  <a:srgbClr val="00FFFF"/>
                </a:solidFill>
                <a:latin typeface="Arial" charset="0"/>
                <a:ea typeface="Arial" charset="0"/>
                <a:cs typeface="Arial" charset="0"/>
                <a:sym typeface="Cabin"/>
              </a:rPr>
              <a:t>&gt;</a:t>
            </a:r>
            <a:r>
              <a:rPr lang="es-ES" sz="3200" dirty="0">
                <a:solidFill>
                  <a:schemeClr val="lt1"/>
                </a:solidFill>
                <a:latin typeface="Arial" charset="0"/>
                <a:ea typeface="Arial" charset="0"/>
                <a:cs typeface="Arial" charset="0"/>
                <a:sym typeface="Cabin"/>
              </a:rPr>
              <a:t> por </a:t>
            </a:r>
            <a:r>
              <a:rPr lang="es-ES" sz="3200" dirty="0">
                <a:solidFill>
                  <a:srgbClr val="00FFFF"/>
                </a:solidFill>
                <a:latin typeface="Arial" charset="0"/>
                <a:ea typeface="Arial" charset="0"/>
                <a:cs typeface="Arial" charset="0"/>
                <a:sym typeface="Cabin"/>
              </a:rPr>
              <a:t>&lt;</a:t>
            </a:r>
          </a:p>
        </p:txBody>
      </p:sp>
      <p:sp>
        <p:nvSpPr>
          <p:cNvPr id="5" name="Shape 737"/>
          <p:cNvSpPr txBox="1"/>
          <p:nvPr/>
        </p:nvSpPr>
        <p:spPr>
          <a:xfrm>
            <a:off x="10143852" y="2323781"/>
            <a:ext cx="4219499" cy="498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3000" u="none" strike="noStrike" cap="none" dirty="0">
                <a:solidFill>
                  <a:schemeClr val="lt1"/>
                </a:solidFill>
                <a:latin typeface="Arial" charset="0"/>
                <a:ea typeface="Arial" charset="0"/>
                <a:cs typeface="Arial" charset="0"/>
                <a:sym typeface="Cabin"/>
              </a:rPr>
              <a:t>$</a:t>
            </a:r>
            <a:r>
              <a:rPr lang="es-ES" sz="3000" u="none" strike="noStrike" cap="none" dirty="0">
                <a:solidFill>
                  <a:srgbClr val="FFFF00"/>
                </a:solidFill>
                <a:latin typeface="Arial" charset="0"/>
                <a:ea typeface="Arial" charset="0"/>
                <a:cs typeface="Arial" charset="0"/>
                <a:sym typeface="Cabin"/>
              </a:rPr>
              <a:t> python </a:t>
            </a:r>
            <a:r>
              <a:rPr lang="es-ES" sz="3000" dirty="0">
                <a:solidFill>
                  <a:srgbClr val="FFFF00"/>
                </a:solidFill>
                <a:latin typeface="Arial" charset="0"/>
                <a:ea typeface="Arial" charset="0"/>
                <a:cs typeface="Arial" charset="0"/>
                <a:sym typeface="Cabin"/>
              </a:rPr>
              <a:t>smallbad</a:t>
            </a:r>
            <a:r>
              <a:rPr lang="es-ES" sz="3000" u="none" strike="noStrike" cap="none" dirty="0">
                <a:solidFill>
                  <a:srgbClr val="FFFF00"/>
                </a:solidFill>
                <a:latin typeface="Arial" charset="0"/>
                <a:ea typeface="Arial" charset="0"/>
                <a:cs typeface="Arial" charset="0"/>
                <a:sym typeface="Cabin"/>
              </a:rPr>
              <a:t>.py</a:t>
            </a:r>
          </a:p>
          <a:p>
            <a:pPr marL="0" marR="0" lvl="0" indent="0" algn="l" rtl="0">
              <a:lnSpc>
                <a:spcPct val="100000"/>
              </a:lnSpc>
              <a:spcBef>
                <a:spcPts val="0"/>
              </a:spcBef>
              <a:spcAft>
                <a:spcPts val="0"/>
              </a:spcAft>
              <a:buClr>
                <a:srgbClr val="FF7F00"/>
              </a:buClr>
              <a:buSzPct val="25000"/>
              <a:buFont typeface="Cabin"/>
              <a:buNone/>
            </a:pPr>
            <a:r>
              <a:rPr lang="es-ES" sz="3000" u="none" strike="noStrike" cap="none" dirty="0">
                <a:solidFill>
                  <a:srgbClr val="FF7F00"/>
                </a:solidFill>
                <a:latin typeface="Arial" charset="0"/>
                <a:ea typeface="Arial" charset="0"/>
                <a:cs typeface="Arial" charset="0"/>
                <a:sym typeface="Cabin"/>
              </a:rPr>
              <a:t>Antes </a:t>
            </a:r>
            <a:r>
              <a:rPr lang="es-ES" sz="3000" dirty="0">
                <a:solidFill>
                  <a:srgbClr val="00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00FFFF"/>
              </a:buClr>
              <a:buSzPct val="25000"/>
              <a:buFont typeface="Cabin"/>
              <a:buNone/>
            </a:pPr>
            <a:r>
              <a:rPr lang="es-ES" sz="3000" dirty="0">
                <a:solidFill>
                  <a:srgbClr val="00FF00"/>
                </a:solidFill>
                <a:latin typeface="Arial" charset="0"/>
                <a:ea typeface="Arial" charset="0"/>
                <a:cs typeface="Arial" charset="0"/>
                <a:sym typeface="Cabin"/>
              </a:rPr>
              <a:t>-1</a:t>
            </a:r>
            <a:r>
              <a:rPr lang="es-ES" sz="3000" u="none" strike="noStrike" cap="none" dirty="0">
                <a:solidFill>
                  <a:srgbClr val="00FFFF"/>
                </a:solidFill>
                <a:latin typeface="Arial" charset="0"/>
                <a:ea typeface="Arial" charset="0"/>
                <a:cs typeface="Arial" charset="0"/>
                <a:sym typeface="Cabin"/>
              </a:rPr>
              <a:t>  </a:t>
            </a:r>
            <a:r>
              <a:rPr lang="es-ES" sz="3000" u="none" strike="noStrike" cap="none" dirty="0">
                <a:solidFill>
                  <a:srgbClr val="FF00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FF"/>
              </a:buClr>
              <a:buSzPct val="25000"/>
              <a:buFont typeface="Cabin"/>
              <a:buNone/>
            </a:pPr>
            <a:r>
              <a:rPr lang="es-ES" sz="3000" dirty="0">
                <a:solidFill>
                  <a:srgbClr val="00FF00"/>
                </a:solidFill>
                <a:latin typeface="Arial" charset="0"/>
                <a:ea typeface="Arial" charset="0"/>
                <a:cs typeface="Arial" charset="0"/>
                <a:sym typeface="Cabin"/>
              </a:rPr>
              <a:t>-1</a:t>
            </a:r>
            <a:r>
              <a:rPr lang="es-ES" sz="3000" u="none" strike="noStrike" cap="none" dirty="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s-ES" sz="3000" dirty="0">
                <a:solidFill>
                  <a:srgbClr val="00FF00"/>
                </a:solidFill>
                <a:latin typeface="Arial" charset="0"/>
                <a:ea typeface="Arial" charset="0"/>
                <a:cs typeface="Arial" charset="0"/>
                <a:sym typeface="Cabin"/>
              </a:rPr>
              <a:t>-1</a:t>
            </a:r>
            <a:r>
              <a:rPr lang="es-ES" sz="3000" u="none" strike="noStrike" cap="none" dirty="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s-ES" sz="3000" dirty="0">
                <a:solidFill>
                  <a:srgbClr val="00FF00"/>
                </a:solidFill>
                <a:latin typeface="Arial" charset="0"/>
                <a:ea typeface="Arial" charset="0"/>
                <a:cs typeface="Arial" charset="0"/>
                <a:sym typeface="Cabin"/>
              </a:rPr>
              <a:t>-1</a:t>
            </a:r>
            <a:r>
              <a:rPr lang="es-ES" sz="3000" u="none" strike="noStrike" cap="none" dirty="0">
                <a:solidFill>
                  <a:srgbClr val="00FFFF"/>
                </a:solidFill>
                <a:latin typeface="Arial" charset="0"/>
                <a:ea typeface="Arial" charset="0"/>
                <a:cs typeface="Arial" charset="0"/>
                <a:sym typeface="Cabin"/>
              </a:rPr>
              <a:t>  </a:t>
            </a:r>
            <a:r>
              <a:rPr lang="es-ES" sz="3000" u="none" strike="noStrike" cap="none" dirty="0">
                <a:solidFill>
                  <a:srgbClr val="FF00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FF"/>
              </a:buClr>
              <a:buSzPct val="25000"/>
              <a:buFont typeface="Cabin"/>
              <a:buNone/>
            </a:pPr>
            <a:r>
              <a:rPr lang="es-ES" sz="3000" dirty="0">
                <a:solidFill>
                  <a:srgbClr val="00FF00"/>
                </a:solidFill>
                <a:latin typeface="Arial" charset="0"/>
                <a:ea typeface="Arial" charset="0"/>
                <a:cs typeface="Arial" charset="0"/>
                <a:sym typeface="Cabin"/>
              </a:rPr>
              <a:t>-1</a:t>
            </a:r>
            <a:r>
              <a:rPr lang="es-ES" sz="3000" u="none" strike="noStrike" cap="none" dirty="0">
                <a:solidFill>
                  <a:srgbClr val="00FFFF"/>
                </a:solidFill>
                <a:latin typeface="Arial" charset="0"/>
                <a:ea typeface="Arial" charset="0"/>
                <a:cs typeface="Arial" charset="0"/>
                <a:sym typeface="Cabin"/>
              </a:rPr>
              <a:t>  </a:t>
            </a:r>
            <a:r>
              <a:rPr lang="es-ES" sz="3000" u="none" strike="noStrike" cap="none" dirty="0">
                <a:solidFill>
                  <a:srgbClr val="FF00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FF"/>
              </a:buClr>
              <a:buSzPct val="25000"/>
              <a:buFont typeface="Cabin"/>
              <a:buNone/>
            </a:pPr>
            <a:r>
              <a:rPr lang="es-ES" sz="3000" dirty="0">
                <a:solidFill>
                  <a:srgbClr val="00FF00"/>
                </a:solidFill>
                <a:latin typeface="Arial" charset="0"/>
                <a:ea typeface="Arial" charset="0"/>
                <a:cs typeface="Arial" charset="0"/>
                <a:sym typeface="Cabin"/>
              </a:rPr>
              <a:t>-1</a:t>
            </a:r>
            <a:r>
              <a:rPr lang="es-ES" sz="3000" u="none" strike="noStrike" cap="none" dirty="0">
                <a:solidFill>
                  <a:srgbClr val="00FFFF"/>
                </a:solidFill>
                <a:latin typeface="Arial" charset="0"/>
                <a:ea typeface="Arial" charset="0"/>
                <a:cs typeface="Arial" charset="0"/>
                <a:sym typeface="Cabin"/>
              </a:rPr>
              <a:t>  </a:t>
            </a:r>
            <a:r>
              <a:rPr lang="es-ES" sz="3000" u="none" strike="noStrike" cap="none" dirty="0">
                <a:solidFill>
                  <a:srgbClr val="FF00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s-ES" sz="3000" u="none" strike="noStrike" cap="none" dirty="0">
                <a:solidFill>
                  <a:srgbClr val="FF7F00"/>
                </a:solidFill>
                <a:latin typeface="Arial" charset="0"/>
                <a:ea typeface="Arial" charset="0"/>
                <a:cs typeface="Arial" charset="0"/>
                <a:sym typeface="Cabin"/>
              </a:rPr>
              <a:t>Después </a:t>
            </a:r>
            <a:r>
              <a:rPr lang="es-ES" sz="3000" dirty="0">
                <a:solidFill>
                  <a:srgbClr val="00FFFF"/>
                </a:solidFill>
                <a:latin typeface="Arial" charset="0"/>
                <a:ea typeface="Arial" charset="0"/>
                <a:cs typeface="Arial" charset="0"/>
                <a:sym typeface="Cabin"/>
              </a:rPr>
              <a:t>-1</a:t>
            </a:r>
          </a:p>
        </p:txBody>
      </p:sp>
    </p:spTree>
    <p:extLst>
      <p:ext uri="{BB962C8B-B14F-4D97-AF65-F5344CB8AC3E}">
        <p14:creationId xmlns:p14="http://schemas.microsoft.com/office/powerpoint/2010/main" val="19797142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Shape 743"/>
          <p:cNvSpPr txBox="1"/>
          <p:nvPr/>
        </p:nvSpPr>
        <p:spPr>
          <a:xfrm>
            <a:off x="1537935" y="2023359"/>
            <a:ext cx="7748399"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noProof="1">
                <a:solidFill>
                  <a:srgbClr val="00FF00"/>
                </a:solidFill>
                <a:latin typeface="Courier New"/>
                <a:ea typeface="Courier New"/>
                <a:cs typeface="Courier New"/>
                <a:sym typeface="Courier New"/>
              </a:rPr>
              <a:t>menor =</a:t>
            </a:r>
            <a:r>
              <a:rPr lang="en-US" sz="2600" b="1" i="0" u="none" strike="noStrike" cap="none" noProof="1">
                <a:solidFill>
                  <a:srgbClr val="FF7F00"/>
                </a:solidFill>
                <a:latin typeface="Courier New"/>
                <a:ea typeface="Courier New"/>
                <a:cs typeface="Courier New"/>
                <a:sym typeface="Courier New"/>
              </a:rPr>
              <a:t> </a:t>
            </a:r>
            <a:r>
              <a:rPr lang="en-US" sz="2600" b="1" i="0" u="none" strike="noStrike" cap="none" noProof="1">
                <a:solidFill>
                  <a:srgbClr val="FFFF00"/>
                </a:solidFill>
                <a:latin typeface="Courier New"/>
                <a:ea typeface="Courier New"/>
                <a:cs typeface="Courier New"/>
                <a:sym typeface="Courier New"/>
              </a:rPr>
              <a:t>Ninguno</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noProof="1">
                <a:solidFill>
                  <a:srgbClr val="FFFF00"/>
                </a:solidFill>
                <a:latin typeface="Courier New"/>
                <a:ea typeface="Courier New"/>
                <a:cs typeface="Courier New"/>
                <a:sym typeface="Courier New"/>
              </a:rPr>
              <a:t>print</a:t>
            </a:r>
            <a:r>
              <a:rPr lang="en-US" sz="2600" b="1" i="0" u="none" strike="noStrike" cap="none" noProof="1">
                <a:solidFill>
                  <a:schemeClr val="bg1"/>
                </a:solidFill>
                <a:latin typeface="Courier New"/>
                <a:ea typeface="Courier New"/>
                <a:cs typeface="Courier New"/>
                <a:sym typeface="Courier New"/>
              </a:rPr>
              <a:t>(</a:t>
            </a:r>
            <a:r>
              <a:rPr lang="en-US" sz="2600" b="1" i="0" u="none" strike="noStrike" cap="none" noProof="1">
                <a:solidFill>
                  <a:srgbClr val="FF7F00"/>
                </a:solidFill>
                <a:latin typeface="Courier New"/>
                <a:ea typeface="Courier New"/>
                <a:cs typeface="Courier New"/>
                <a:sym typeface="Courier New"/>
              </a:rPr>
              <a:t>'Antes</a:t>
            </a:r>
            <a:r>
              <a:rPr lang="en-US" sz="2600" b="1" noProof="1">
                <a:solidFill>
                  <a:srgbClr val="FF7F00"/>
                </a:solidFill>
                <a:latin typeface="Courier New"/>
                <a:ea typeface="Courier New"/>
                <a:cs typeface="Courier New"/>
                <a:sym typeface="Courier New"/>
              </a:rPr>
              <a:t>'</a:t>
            </a:r>
            <a:r>
              <a:rPr lang="en-US" sz="2600" b="1" noProof="1">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noProof="1">
                <a:solidFill>
                  <a:srgbClr val="FFFF00"/>
                </a:solidFill>
                <a:latin typeface="Courier New"/>
                <a:ea typeface="Courier New"/>
                <a:cs typeface="Courier New"/>
                <a:sym typeface="Courier New"/>
              </a:rPr>
              <a:t>for </a:t>
            </a:r>
            <a:r>
              <a:rPr lang="en-US" sz="2600" b="1" i="0" u="none" strike="noStrike" cap="none" noProof="1">
                <a:solidFill>
                  <a:srgbClr val="FF00FF"/>
                </a:solidFill>
                <a:latin typeface="Courier New"/>
                <a:ea typeface="Courier New"/>
                <a:cs typeface="Courier New"/>
                <a:sym typeface="Courier New"/>
              </a:rPr>
              <a:t>valor </a:t>
            </a:r>
            <a:r>
              <a:rPr lang="en-US" sz="2600" b="1" i="0" u="none" strike="noStrike" cap="none" noProof="1">
                <a:solidFill>
                  <a:schemeClr val="lt1"/>
                </a:solidFill>
                <a:latin typeface="Courier New"/>
                <a:ea typeface="Courier New"/>
                <a:cs typeface="Courier New"/>
                <a:sym typeface="Courier New"/>
              </a:rPr>
              <a:t>in </a:t>
            </a:r>
            <a:r>
              <a:rPr lang="en-US" sz="2600" b="1" i="0" u="none" strike="noStrike" cap="none" noProof="1">
                <a:solidFill>
                  <a:srgbClr val="FF00FF"/>
                </a:solidFill>
                <a:latin typeface="Courier New"/>
                <a:ea typeface="Courier New"/>
                <a:cs typeface="Courier New"/>
                <a:sym typeface="Courier New"/>
              </a:rPr>
              <a:t>[9, 41, 12, 3, 74, 15] :</a:t>
            </a:r>
          </a:p>
          <a:p>
            <a:pPr lvl="0">
              <a:buClr>
                <a:srgbClr val="FF00FF"/>
              </a:buClr>
              <a:buSzPct val="25000"/>
            </a:pPr>
            <a:r>
              <a:rPr lang="en-US" sz="2600" b="1" i="0" u="none" strike="noStrike" cap="none" noProof="1">
                <a:solidFill>
                  <a:srgbClr val="FF00FF"/>
                </a:solidFill>
                <a:latin typeface="Courier New"/>
                <a:ea typeface="Courier New"/>
                <a:cs typeface="Courier New"/>
                <a:sym typeface="Courier New"/>
              </a:rPr>
              <a:t>    </a:t>
            </a:r>
            <a:r>
              <a:rPr lang="en-US" sz="2600" b="1" i="0" u="none" strike="noStrike" cap="none" noProof="1">
                <a:solidFill>
                  <a:srgbClr val="FFFF00"/>
                </a:solidFill>
                <a:latin typeface="Courier New"/>
                <a:ea typeface="Courier New"/>
                <a:cs typeface="Courier New"/>
                <a:sym typeface="Courier New"/>
              </a:rPr>
              <a:t>if </a:t>
            </a:r>
            <a:r>
              <a:rPr lang="en-US" sz="2600" b="1" noProof="1">
                <a:solidFill>
                  <a:srgbClr val="00FF00"/>
                </a:solidFill>
                <a:latin typeface="Courier New"/>
                <a:ea typeface="Courier New"/>
                <a:cs typeface="Courier New"/>
                <a:sym typeface="Courier New"/>
              </a:rPr>
              <a:t>menor </a:t>
            </a:r>
            <a:r>
              <a:rPr lang="en-US" sz="2600" b="1" u="none" strike="noStrike" cap="none" noProof="1">
                <a:solidFill>
                  <a:srgbClr val="FFFF00"/>
                </a:solidFill>
                <a:latin typeface="Courier New"/>
                <a:ea typeface="Courier New"/>
                <a:cs typeface="Courier New"/>
                <a:sym typeface="Courier New"/>
              </a:rPr>
              <a:t>is </a:t>
            </a:r>
            <a:r>
              <a:rPr lang="en-US" sz="2600" b="1" i="0" u="none" strike="noStrike" cap="none" noProof="1">
                <a:solidFill>
                  <a:srgbClr val="00FF00"/>
                </a:solidFill>
                <a:latin typeface="Courier New"/>
                <a:ea typeface="Courier New"/>
                <a:cs typeface="Courier New"/>
                <a:sym typeface="Courier New"/>
              </a:rPr>
              <a:t>Ninguno</a:t>
            </a:r>
            <a:r>
              <a:rPr lang="en-US" sz="2600" b="1" i="0" u="none" strike="noStrike" cap="none" noProof="1">
                <a:solidFill>
                  <a:srgbClr val="FF00FF"/>
                </a:solidFill>
                <a:latin typeface="Courier New"/>
                <a:ea typeface="Courier New"/>
                <a:cs typeface="Courier New"/>
                <a:sym typeface="Courier New"/>
              </a:rPr>
              <a:t>: </a:t>
            </a:r>
          </a:p>
          <a:p>
            <a:pPr lvl="0">
              <a:buClr>
                <a:srgbClr val="00FF00"/>
              </a:buClr>
              <a:buSzPct val="25000"/>
            </a:pPr>
            <a:r>
              <a:rPr lang="en-US" sz="2600" b="1" i="0" u="none" strike="noStrike" cap="none" noProof="1">
                <a:solidFill>
                  <a:srgbClr val="00FF00"/>
                </a:solidFill>
                <a:latin typeface="Courier New"/>
                <a:ea typeface="Courier New"/>
                <a:cs typeface="Courier New"/>
                <a:sym typeface="Courier New"/>
              </a:rPr>
              <a:t> </a:t>
            </a:r>
            <a:r>
              <a:rPr lang="en-US" sz="2600" b="1" noProof="1">
                <a:solidFill>
                  <a:srgbClr val="00FF00"/>
                </a:solidFill>
                <a:latin typeface="Courier New"/>
                <a:ea typeface="Courier New"/>
                <a:cs typeface="Courier New"/>
                <a:sym typeface="Courier New"/>
              </a:rPr>
              <a:t>menor </a:t>
            </a:r>
            <a:r>
              <a:rPr lang="en-US" sz="2600" b="1" i="0" u="none" strike="noStrike" cap="none" noProof="1">
                <a:solidFill>
                  <a:srgbClr val="FF00FF"/>
                </a:solidFill>
                <a:latin typeface="Courier New"/>
                <a:ea typeface="Courier New"/>
                <a:cs typeface="Courier New"/>
                <a:sym typeface="Courier New"/>
              </a:rPr>
              <a:t>= valor</a:t>
            </a:r>
          </a:p>
          <a:p>
            <a:pPr lvl="0">
              <a:buClr>
                <a:srgbClr val="FF00FF"/>
              </a:buClr>
              <a:buSzPct val="25000"/>
            </a:pPr>
            <a:r>
              <a:rPr lang="en-US" sz="2600" b="1" i="0" u="none" strike="noStrike" cap="none" noProof="1">
                <a:solidFill>
                  <a:srgbClr val="FF00FF"/>
                </a:solidFill>
                <a:latin typeface="Courier New"/>
                <a:ea typeface="Courier New"/>
                <a:cs typeface="Courier New"/>
                <a:sym typeface="Courier New"/>
              </a:rPr>
              <a:t>    </a:t>
            </a:r>
            <a:r>
              <a:rPr lang="en-US" sz="2600" b="1" i="0" u="none" strike="noStrike" cap="none" noProof="1">
                <a:solidFill>
                  <a:srgbClr val="FFFF00"/>
                </a:solidFill>
                <a:latin typeface="Courier New"/>
                <a:ea typeface="Courier New"/>
                <a:cs typeface="Courier New"/>
                <a:sym typeface="Courier New"/>
              </a:rPr>
              <a:t>elif</a:t>
            </a:r>
            <a:r>
              <a:rPr lang="en-US" sz="2600" b="1" i="0" u="none" strike="noStrike" cap="none" noProof="1">
                <a:solidFill>
                  <a:srgbClr val="FF00FF"/>
                </a:solidFill>
                <a:latin typeface="Courier New"/>
                <a:ea typeface="Courier New"/>
                <a:cs typeface="Courier New"/>
                <a:sym typeface="Courier New"/>
              </a:rPr>
              <a:t> valor &lt; </a:t>
            </a:r>
            <a:r>
              <a:rPr lang="en-US" sz="2600" b="1" noProof="1">
                <a:solidFill>
                  <a:srgbClr val="00FF00"/>
                </a:solidFill>
                <a:latin typeface="Courier New"/>
                <a:ea typeface="Courier New"/>
                <a:cs typeface="Courier New"/>
                <a:sym typeface="Courier New"/>
              </a:rPr>
              <a:t>menor </a:t>
            </a:r>
            <a:r>
              <a:rPr lang="en-US" sz="2600" b="1" i="0" u="none" strike="noStrike" cap="none" noProof="1">
                <a:solidFill>
                  <a:srgbClr val="FF00FF"/>
                </a:solidFill>
                <a:latin typeface="Courier New"/>
                <a:ea typeface="Courier New"/>
                <a:cs typeface="Courier New"/>
                <a:sym typeface="Courier New"/>
              </a:rPr>
              <a:t>: </a:t>
            </a:r>
          </a:p>
          <a:p>
            <a:pPr lvl="0">
              <a:buClr>
                <a:srgbClr val="00FF00"/>
              </a:buClr>
              <a:buSzPct val="25000"/>
            </a:pPr>
            <a:r>
              <a:rPr lang="en-US" sz="2600" b="1" i="0" u="none" strike="noStrike" cap="none" noProof="1">
                <a:solidFill>
                  <a:srgbClr val="00FF00"/>
                </a:solidFill>
                <a:latin typeface="Courier New"/>
                <a:ea typeface="Courier New"/>
                <a:cs typeface="Courier New"/>
                <a:sym typeface="Courier New"/>
              </a:rPr>
              <a:t> </a:t>
            </a:r>
            <a:r>
              <a:rPr lang="en-US" sz="2600" b="1" noProof="1">
                <a:solidFill>
                  <a:srgbClr val="00FF00"/>
                </a:solidFill>
                <a:latin typeface="Courier New"/>
                <a:ea typeface="Courier New"/>
                <a:cs typeface="Courier New"/>
                <a:sym typeface="Courier New"/>
              </a:rPr>
              <a:t>menor</a:t>
            </a:r>
            <a:r>
              <a:rPr lang="en-US" sz="2600" b="1" i="0" u="none" strike="noStrike" cap="none" noProof="1">
                <a:solidFill>
                  <a:srgbClr val="FF00FF"/>
                </a:solidFill>
                <a:latin typeface="Courier New"/>
                <a:ea typeface="Courier New"/>
                <a:cs typeface="Courier New"/>
                <a:sym typeface="Courier New"/>
              </a:rPr>
              <a:t> = valor</a:t>
            </a:r>
          </a:p>
          <a:p>
            <a:pPr lvl="0">
              <a:buClr>
                <a:srgbClr val="FF00FF"/>
              </a:buClr>
              <a:buSzPct val="25000"/>
            </a:pPr>
            <a:r>
              <a:rPr lang="en-US" sz="2600" b="1" i="0" u="none" strike="noStrike" cap="none" noProof="1">
                <a:solidFill>
                  <a:srgbClr val="FF00FF"/>
                </a:solidFill>
                <a:latin typeface="Courier New"/>
                <a:ea typeface="Courier New"/>
                <a:cs typeface="Courier New"/>
                <a:sym typeface="Courier New"/>
              </a:rPr>
              <a:t>    </a:t>
            </a:r>
            <a:r>
              <a:rPr lang="en-US" sz="2600" b="1" i="0" u="none" strike="noStrike" cap="none" noProof="1">
                <a:solidFill>
                  <a:srgbClr val="FFFF00"/>
                </a:solidFill>
                <a:latin typeface="Courier New"/>
                <a:ea typeface="Courier New"/>
                <a:cs typeface="Courier New"/>
                <a:sym typeface="Courier New"/>
              </a:rPr>
              <a:t>print</a:t>
            </a:r>
            <a:r>
              <a:rPr lang="en-US" sz="2600" b="1" noProof="1">
                <a:solidFill>
                  <a:schemeClr val="bg1"/>
                </a:solidFill>
                <a:latin typeface="Courier New"/>
                <a:ea typeface="Courier New"/>
                <a:cs typeface="Courier New"/>
                <a:sym typeface="Courier New"/>
              </a:rPr>
              <a:t>(</a:t>
            </a:r>
            <a:r>
              <a:rPr lang="en-US" sz="2600" b="1" noProof="1">
                <a:solidFill>
                  <a:srgbClr val="00FF00"/>
                </a:solidFill>
                <a:latin typeface="Courier New"/>
                <a:ea typeface="Courier New"/>
                <a:cs typeface="Courier New"/>
                <a:sym typeface="Courier New"/>
              </a:rPr>
              <a:t>menor, </a:t>
            </a:r>
            <a:r>
              <a:rPr lang="en-US" sz="2600" b="1" i="0" u="none" strike="noStrike" cap="none" noProof="1">
                <a:solidFill>
                  <a:srgbClr val="FF00FF"/>
                </a:solidFill>
                <a:latin typeface="Courier New"/>
                <a:ea typeface="Courier New"/>
                <a:cs typeface="Courier New"/>
                <a:sym typeface="Courier New"/>
              </a:rPr>
              <a:t>valor</a:t>
            </a:r>
            <a:r>
              <a:rPr lang="en-US" sz="2600" b="1" i="0" u="none" strike="noStrike" cap="none" noProof="1">
                <a:solidFill>
                  <a:schemeClr val="bg1"/>
                </a:solidFill>
                <a:latin typeface="Courier New"/>
                <a:ea typeface="Courier New"/>
                <a:cs typeface="Courier New"/>
                <a:sym typeface="Courier New"/>
              </a:rPr>
              <a:t>)</a:t>
            </a:r>
          </a:p>
          <a:p>
            <a:pPr lvl="0">
              <a:buClr>
                <a:srgbClr val="FFFF00"/>
              </a:buClr>
              <a:buSzPct val="25000"/>
            </a:pPr>
            <a:r>
              <a:rPr lang="en-US" sz="2600" b="1" i="0" u="none" strike="noStrike" cap="none" noProof="1">
                <a:solidFill>
                  <a:srgbClr val="FFFF00"/>
                </a:solidFill>
                <a:latin typeface="Courier New"/>
                <a:ea typeface="Courier New"/>
                <a:cs typeface="Courier New"/>
                <a:sym typeface="Courier New"/>
              </a:rPr>
              <a:t>print</a:t>
            </a:r>
            <a:r>
              <a:rPr lang="en-US" sz="2600" b="1" noProof="1">
                <a:solidFill>
                  <a:schemeClr val="bg1"/>
                </a:solidFill>
                <a:latin typeface="Courier New"/>
                <a:ea typeface="Courier New"/>
                <a:cs typeface="Courier New"/>
                <a:sym typeface="Courier New"/>
              </a:rPr>
              <a:t>(</a:t>
            </a:r>
            <a:r>
              <a:rPr lang="en-US" sz="2600" b="1" i="0" u="none" strike="noStrike" cap="none" noProof="1">
                <a:solidFill>
                  <a:srgbClr val="FF7F00"/>
                </a:solidFill>
                <a:latin typeface="Courier New"/>
                <a:ea typeface="Courier New"/>
                <a:cs typeface="Courier New"/>
                <a:sym typeface="Courier New"/>
              </a:rPr>
              <a:t>'Después', </a:t>
            </a:r>
            <a:r>
              <a:rPr lang="en-US" sz="2600" b="1" noProof="1">
                <a:solidFill>
                  <a:srgbClr val="00FF00"/>
                </a:solidFill>
                <a:latin typeface="Courier New"/>
                <a:ea typeface="Courier New"/>
                <a:cs typeface="Courier New"/>
                <a:sym typeface="Courier New"/>
              </a:rPr>
              <a:t>menor</a:t>
            </a:r>
            <a:r>
              <a:rPr lang="en-US" sz="2600" b="1" i="0" u="none" strike="noStrike" cap="none" noProof="1">
                <a:solidFill>
                  <a:schemeClr val="bg1"/>
                </a:solidFill>
                <a:latin typeface="Courier New"/>
                <a:ea typeface="Courier New"/>
                <a:cs typeface="Courier New"/>
                <a:sym typeface="Courier New"/>
              </a:rPr>
              <a:t>)</a:t>
            </a:r>
          </a:p>
        </p:txBody>
      </p:sp>
      <p:sp>
        <p:nvSpPr>
          <p:cNvPr id="744" name="Shape 744"/>
          <p:cNvSpPr txBox="1"/>
          <p:nvPr/>
        </p:nvSpPr>
        <p:spPr>
          <a:xfrm>
            <a:off x="10303846" y="2340236"/>
            <a:ext cx="3797399"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3000" u="none" strike="noStrike" cap="none" dirty="0">
                <a:solidFill>
                  <a:schemeClr val="lt1"/>
                </a:solidFill>
                <a:latin typeface="Arial" charset="0"/>
                <a:ea typeface="Arial" charset="0"/>
                <a:cs typeface="Arial" charset="0"/>
                <a:sym typeface="Cabin"/>
              </a:rPr>
              <a:t>$</a:t>
            </a:r>
            <a:r>
              <a:rPr lang="es-ES" sz="3000" u="none" strike="noStrike" cap="none" dirty="0">
                <a:solidFill>
                  <a:srgbClr val="FFFF00"/>
                </a:solidFill>
                <a:latin typeface="Arial" charset="0"/>
                <a:ea typeface="Arial" charset="0"/>
                <a:cs typeface="Arial" charset="0"/>
                <a:sym typeface="Cabin"/>
              </a:rPr>
              <a:t> python smallest.py </a:t>
            </a:r>
          </a:p>
          <a:p>
            <a:pPr marL="0" marR="0" lvl="0" indent="0" algn="l" rtl="0">
              <a:lnSpc>
                <a:spcPct val="100000"/>
              </a:lnSpc>
              <a:spcBef>
                <a:spcPts val="0"/>
              </a:spcBef>
              <a:spcAft>
                <a:spcPts val="0"/>
              </a:spcAft>
              <a:buClr>
                <a:srgbClr val="FF7F00"/>
              </a:buClr>
              <a:buSzPct val="25000"/>
              <a:buFont typeface="Cabin"/>
              <a:buNone/>
            </a:pPr>
            <a:r>
              <a:rPr lang="es-ES" sz="3000" u="none" strike="noStrike" cap="none" dirty="0">
                <a:solidFill>
                  <a:srgbClr val="FF7F00"/>
                </a:solidFill>
                <a:latin typeface="Arial" charset="0"/>
                <a:ea typeface="Arial" charset="0"/>
                <a:cs typeface="Arial" charset="0"/>
                <a:sym typeface="Cabin"/>
              </a:rPr>
              <a:t>Antes</a:t>
            </a:r>
          </a:p>
          <a:p>
            <a:pPr marL="0" marR="0" lvl="0" indent="0" algn="l" rtl="0">
              <a:lnSpc>
                <a:spcPct val="100000"/>
              </a:lnSpc>
              <a:spcBef>
                <a:spcPts val="0"/>
              </a:spcBef>
              <a:spcAft>
                <a:spcPts val="0"/>
              </a:spcAft>
              <a:buClr>
                <a:srgbClr val="00FF00"/>
              </a:buClr>
              <a:buSzPct val="25000"/>
              <a:buFont typeface="Cabin"/>
              <a:buNone/>
            </a:pPr>
            <a:r>
              <a:rPr lang="es-ES" sz="3000" u="none" strike="noStrike" cap="none" dirty="0">
                <a:solidFill>
                  <a:srgbClr val="00FF00"/>
                </a:solidFill>
                <a:latin typeface="Arial" charset="0"/>
                <a:ea typeface="Arial" charset="0"/>
                <a:cs typeface="Arial" charset="0"/>
                <a:sym typeface="Cabin"/>
              </a:rPr>
              <a:t>9</a:t>
            </a:r>
            <a:r>
              <a:rPr lang="es-ES" sz="3000" u="none" strike="noStrike" cap="none" dirty="0">
                <a:solidFill>
                  <a:srgbClr val="FF00FF"/>
                </a:solidFill>
                <a:latin typeface="Arial" charset="0"/>
                <a:ea typeface="Arial" charset="0"/>
                <a:cs typeface="Arial" charset="0"/>
                <a:sym typeface="Cabin"/>
              </a:rPr>
              <a:t> 9</a:t>
            </a:r>
          </a:p>
          <a:p>
            <a:pPr marL="0" marR="0" lvl="0" indent="0" algn="l" rtl="0">
              <a:lnSpc>
                <a:spcPct val="100000"/>
              </a:lnSpc>
              <a:spcBef>
                <a:spcPts val="0"/>
              </a:spcBef>
              <a:spcAft>
                <a:spcPts val="0"/>
              </a:spcAft>
              <a:buClr>
                <a:srgbClr val="00FF00"/>
              </a:buClr>
              <a:buSzPct val="25000"/>
              <a:buFont typeface="Cabin"/>
              <a:buNone/>
            </a:pPr>
            <a:r>
              <a:rPr lang="es-ES" sz="3000" u="none" strike="noStrike" cap="none" dirty="0">
                <a:solidFill>
                  <a:srgbClr val="00FF00"/>
                </a:solidFill>
                <a:latin typeface="Arial" charset="0"/>
                <a:ea typeface="Arial" charset="0"/>
                <a:cs typeface="Arial" charset="0"/>
                <a:sym typeface="Cabin"/>
              </a:rPr>
              <a:t>9</a:t>
            </a:r>
            <a:r>
              <a:rPr lang="es-ES" sz="3000" u="none" strike="noStrike" cap="none" dirty="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00"/>
              </a:buClr>
              <a:buSzPct val="25000"/>
              <a:buFont typeface="Cabin"/>
              <a:buNone/>
            </a:pPr>
            <a:r>
              <a:rPr lang="es-ES" sz="3000" u="none" strike="noStrike" cap="none" dirty="0">
                <a:solidFill>
                  <a:srgbClr val="00FF00"/>
                </a:solidFill>
                <a:latin typeface="Arial" charset="0"/>
                <a:ea typeface="Arial" charset="0"/>
                <a:cs typeface="Arial" charset="0"/>
                <a:sym typeface="Cabin"/>
              </a:rPr>
              <a:t>9</a:t>
            </a:r>
            <a:r>
              <a:rPr lang="es-ES" sz="3000" u="none" strike="noStrike" cap="none" dirty="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00"/>
              </a:buClr>
              <a:buSzPct val="25000"/>
              <a:buFont typeface="Cabin"/>
              <a:buNone/>
            </a:pPr>
            <a:r>
              <a:rPr lang="es-ES" sz="3000" u="none" strike="noStrike" cap="none" dirty="0">
                <a:solidFill>
                  <a:srgbClr val="00FF00"/>
                </a:solidFill>
                <a:latin typeface="Arial" charset="0"/>
                <a:ea typeface="Arial" charset="0"/>
                <a:cs typeface="Arial" charset="0"/>
                <a:sym typeface="Cabin"/>
              </a:rPr>
              <a:t>3</a:t>
            </a:r>
            <a:r>
              <a:rPr lang="es-ES" sz="3000" u="none" strike="noStrike" cap="none" dirty="0">
                <a:solidFill>
                  <a:srgbClr val="FF00FF"/>
                </a:solidFill>
                <a:latin typeface="Arial" charset="0"/>
                <a:ea typeface="Arial" charset="0"/>
                <a:cs typeface="Arial" charset="0"/>
                <a:sym typeface="Cabin"/>
              </a:rPr>
              <a:t> 3</a:t>
            </a:r>
          </a:p>
          <a:p>
            <a:pPr marL="0" marR="0" lvl="0" indent="0" algn="l" rtl="0">
              <a:lnSpc>
                <a:spcPct val="100000"/>
              </a:lnSpc>
              <a:spcBef>
                <a:spcPts val="0"/>
              </a:spcBef>
              <a:spcAft>
                <a:spcPts val="0"/>
              </a:spcAft>
              <a:buClr>
                <a:srgbClr val="00FF00"/>
              </a:buClr>
              <a:buSzPct val="25000"/>
              <a:buFont typeface="Cabin"/>
              <a:buNone/>
            </a:pPr>
            <a:r>
              <a:rPr lang="es-ES" sz="3000" u="none" strike="noStrike" cap="none" dirty="0">
                <a:solidFill>
                  <a:srgbClr val="00FF00"/>
                </a:solidFill>
                <a:latin typeface="Arial" charset="0"/>
                <a:ea typeface="Arial" charset="0"/>
                <a:cs typeface="Arial" charset="0"/>
                <a:sym typeface="Cabin"/>
              </a:rPr>
              <a:t>3</a:t>
            </a:r>
            <a:r>
              <a:rPr lang="es-ES" sz="3000" u="none" strike="noStrike" cap="none" dirty="0">
                <a:solidFill>
                  <a:srgbClr val="FF00FF"/>
                </a:solidFill>
                <a:latin typeface="Arial" charset="0"/>
                <a:ea typeface="Arial" charset="0"/>
                <a:cs typeface="Arial" charset="0"/>
                <a:sym typeface="Cabin"/>
              </a:rPr>
              <a:t> 74</a:t>
            </a:r>
          </a:p>
          <a:p>
            <a:pPr marL="0" marR="0" lvl="0" indent="0" algn="l" rtl="0">
              <a:lnSpc>
                <a:spcPct val="100000"/>
              </a:lnSpc>
              <a:spcBef>
                <a:spcPts val="0"/>
              </a:spcBef>
              <a:spcAft>
                <a:spcPts val="0"/>
              </a:spcAft>
              <a:buClr>
                <a:srgbClr val="00FF00"/>
              </a:buClr>
              <a:buSzPct val="25000"/>
              <a:buFont typeface="Cabin"/>
              <a:buNone/>
            </a:pPr>
            <a:r>
              <a:rPr lang="es-ES" sz="3000" u="none" strike="noStrike" cap="none" dirty="0">
                <a:solidFill>
                  <a:srgbClr val="00FF00"/>
                </a:solidFill>
                <a:latin typeface="Arial" charset="0"/>
                <a:ea typeface="Arial" charset="0"/>
                <a:cs typeface="Arial" charset="0"/>
                <a:sym typeface="Cabin"/>
              </a:rPr>
              <a:t>3</a:t>
            </a:r>
            <a:r>
              <a:rPr lang="es-ES" sz="3000" u="none" strike="noStrike" cap="none" dirty="0">
                <a:solidFill>
                  <a:srgbClr val="FF00FF"/>
                </a:solidFill>
                <a:latin typeface="Arial" charset="0"/>
                <a:ea typeface="Arial" charset="0"/>
                <a:cs typeface="Arial" charset="0"/>
                <a:sym typeface="Cabin"/>
              </a:rPr>
              <a:t> 15</a:t>
            </a:r>
          </a:p>
          <a:p>
            <a:pPr marL="0" marR="0" lvl="0" indent="0" algn="l" rtl="0">
              <a:lnSpc>
                <a:spcPct val="100000"/>
              </a:lnSpc>
              <a:spcBef>
                <a:spcPts val="0"/>
              </a:spcBef>
              <a:spcAft>
                <a:spcPts val="0"/>
              </a:spcAft>
              <a:buClr>
                <a:srgbClr val="FF7F00"/>
              </a:buClr>
              <a:buSzPct val="25000"/>
              <a:buFont typeface="Cabin"/>
              <a:buNone/>
            </a:pPr>
            <a:r>
              <a:rPr lang="es-ES" sz="3000" u="none" strike="noStrike" cap="none" dirty="0">
                <a:solidFill>
                  <a:srgbClr val="FF7F00"/>
                </a:solidFill>
                <a:latin typeface="Arial" charset="0"/>
                <a:ea typeface="Arial" charset="0"/>
                <a:cs typeface="Arial" charset="0"/>
                <a:sym typeface="Cabin"/>
              </a:rPr>
              <a:t>Después </a:t>
            </a:r>
            <a:r>
              <a:rPr lang="es-ES" sz="3000" u="none" strike="noStrike" cap="none" dirty="0">
                <a:solidFill>
                  <a:srgbClr val="00FF00"/>
                </a:solidFill>
                <a:latin typeface="Arial" charset="0"/>
                <a:ea typeface="Arial" charset="0"/>
                <a:cs typeface="Arial" charset="0"/>
                <a:sym typeface="Cabin"/>
              </a:rPr>
              <a:t>3</a:t>
            </a:r>
          </a:p>
        </p:txBody>
      </p:sp>
      <p:sp>
        <p:nvSpPr>
          <p:cNvPr id="745" name="Shape 745"/>
          <p:cNvSpPr txBox="1"/>
          <p:nvPr/>
        </p:nvSpPr>
        <p:spPr>
          <a:xfrm>
            <a:off x="774085" y="7008158"/>
            <a:ext cx="14859000" cy="1168451"/>
          </a:xfrm>
          <a:prstGeom prst="rect">
            <a:avLst/>
          </a:prstGeom>
          <a:noFill/>
          <a:ln>
            <a:noFill/>
          </a:ln>
        </p:spPr>
        <p:txBody>
          <a:bodyPr lIns="0" tIns="0" rIns="0" bIns="0" anchor="ctr" anchorCtr="0">
            <a:noAutofit/>
          </a:bodyPr>
          <a:lstStyle/>
          <a:p>
            <a:pPr lvl="0">
              <a:lnSpc>
                <a:spcPct val="115000"/>
              </a:lnSpc>
              <a:buClr>
                <a:schemeClr val="lt1"/>
              </a:buClr>
              <a:buSzPct val="25000"/>
            </a:pPr>
            <a:r>
              <a:rPr lang="es-ES" sz="3200" u="none" strike="noStrike" cap="none" dirty="0">
                <a:solidFill>
                  <a:schemeClr val="lt1"/>
                </a:solidFill>
                <a:latin typeface="Arial" charset="0"/>
                <a:ea typeface="Arial" charset="0"/>
                <a:cs typeface="Arial" charset="0"/>
                <a:sym typeface="Cabin"/>
              </a:rPr>
              <a:t>Aún tenemos una variable que es </a:t>
            </a:r>
            <a:r>
              <a:rPr lang="es-ES" sz="3200" dirty="0">
                <a:solidFill>
                  <a:srgbClr val="00FF00"/>
                </a:solidFill>
                <a:latin typeface="Arial" charset="0"/>
                <a:ea typeface="Arial" charset="0"/>
                <a:cs typeface="Arial" charset="0"/>
                <a:sym typeface="Cabin"/>
              </a:rPr>
              <a:t>menor valor (</a:t>
            </a:r>
            <a:r>
              <a:rPr lang="es-ES" sz="3200" dirty="0" err="1">
                <a:solidFill>
                  <a:srgbClr val="00FF00"/>
                </a:solidFill>
                <a:latin typeface="Arial" charset="0"/>
                <a:ea typeface="Arial" charset="0"/>
                <a:cs typeface="Arial" charset="0"/>
                <a:sym typeface="Cabin"/>
              </a:rPr>
              <a:t>smallest</a:t>
            </a:r>
            <a:r>
              <a:rPr lang="es-ES" sz="3200" dirty="0">
                <a:solidFill>
                  <a:srgbClr val="00FF00"/>
                </a:solidFill>
                <a:latin typeface="Arial" charset="0"/>
                <a:ea typeface="Arial" charset="0"/>
                <a:cs typeface="Arial" charset="0"/>
                <a:sym typeface="Cabin"/>
              </a:rPr>
              <a:t>)</a:t>
            </a:r>
            <a:r>
              <a:rPr lang="es-ES" sz="3200" u="none" strike="noStrike" cap="none" dirty="0">
                <a:solidFill>
                  <a:schemeClr val="lt1"/>
                </a:solidFill>
                <a:latin typeface="Arial" charset="0"/>
                <a:ea typeface="Arial" charset="0"/>
                <a:cs typeface="Arial" charset="0"/>
                <a:sym typeface="Cabin"/>
              </a:rPr>
              <a:t> hasta ahora.  La primera vez en el bucle  </a:t>
            </a:r>
            <a:r>
              <a:rPr lang="es-ES" sz="3200" dirty="0">
                <a:solidFill>
                  <a:srgbClr val="00FF00"/>
                </a:solidFill>
                <a:latin typeface="Arial" charset="0"/>
                <a:ea typeface="Arial" charset="0"/>
                <a:cs typeface="Arial" charset="0"/>
                <a:sym typeface="Cabin"/>
              </a:rPr>
              <a:t>menor valor</a:t>
            </a:r>
            <a:r>
              <a:rPr lang="es-ES" sz="3200" u="none" strike="noStrike" cap="none" dirty="0">
                <a:solidFill>
                  <a:srgbClr val="00FF00"/>
                </a:solidFill>
                <a:latin typeface="Arial" charset="0"/>
                <a:ea typeface="Arial" charset="0"/>
                <a:cs typeface="Arial" charset="0"/>
                <a:sym typeface="Cabin"/>
              </a:rPr>
              <a:t> </a:t>
            </a:r>
            <a:r>
              <a:rPr lang="es-ES" sz="3200" dirty="0">
                <a:solidFill>
                  <a:schemeClr val="lt1"/>
                </a:solidFill>
                <a:latin typeface="Arial" charset="0"/>
                <a:ea typeface="Arial" charset="0"/>
                <a:cs typeface="Arial" charset="0"/>
                <a:sym typeface="Cabin"/>
              </a:rPr>
              <a:t>e</a:t>
            </a:r>
            <a:r>
              <a:rPr lang="es-ES" sz="3200" u="none" strike="noStrike" cap="none" dirty="0">
                <a:solidFill>
                  <a:schemeClr val="lt1"/>
                </a:solidFill>
                <a:latin typeface="Arial" charset="0"/>
                <a:ea typeface="Arial" charset="0"/>
                <a:cs typeface="Arial" charset="0"/>
                <a:sym typeface="Cabin"/>
              </a:rPr>
              <a:t>s </a:t>
            </a:r>
            <a:r>
              <a:rPr lang="es-ES" sz="3200" u="none" strike="noStrike" cap="none" dirty="0">
                <a:solidFill>
                  <a:srgbClr val="FFFF00"/>
                </a:solidFill>
                <a:latin typeface="Arial" charset="0"/>
                <a:ea typeface="Arial" charset="0"/>
                <a:cs typeface="Arial" charset="0"/>
                <a:sym typeface="Cabin"/>
              </a:rPr>
              <a:t>Ninguno</a:t>
            </a:r>
            <a:r>
              <a:rPr lang="es-ES" sz="3200" u="none" strike="noStrike" cap="none" dirty="0">
                <a:solidFill>
                  <a:schemeClr val="lt1"/>
                </a:solidFill>
                <a:latin typeface="Arial" charset="0"/>
                <a:ea typeface="Arial" charset="0"/>
                <a:cs typeface="Arial" charset="0"/>
                <a:sym typeface="Cabin"/>
              </a:rPr>
              <a:t>, entonces tomamos el primer </a:t>
            </a:r>
            <a:r>
              <a:rPr lang="es-ES" sz="3200" u="none" strike="noStrike" cap="none" dirty="0">
                <a:solidFill>
                  <a:srgbClr val="FF00FF"/>
                </a:solidFill>
                <a:latin typeface="Arial" charset="0"/>
                <a:ea typeface="Arial" charset="0"/>
                <a:cs typeface="Arial" charset="0"/>
                <a:sym typeface="Cabin"/>
              </a:rPr>
              <a:t>valor</a:t>
            </a:r>
            <a:r>
              <a:rPr lang="es-ES" sz="3200" u="none" strike="noStrike" cap="none" dirty="0">
                <a:solidFill>
                  <a:schemeClr val="lt1"/>
                </a:solidFill>
                <a:latin typeface="Arial" charset="0"/>
                <a:ea typeface="Arial" charset="0"/>
                <a:cs typeface="Arial" charset="0"/>
                <a:sym typeface="Cabin"/>
              </a:rPr>
              <a:t> como  </a:t>
            </a:r>
            <a:r>
              <a:rPr lang="es-ES" sz="3200" u="none" strike="noStrike" cap="none" dirty="0">
                <a:solidFill>
                  <a:srgbClr val="00FF00"/>
                </a:solidFill>
                <a:latin typeface="Arial" charset="0"/>
                <a:ea typeface="Arial" charset="0"/>
                <a:cs typeface="Arial" charset="0"/>
                <a:sym typeface="Cabin"/>
              </a:rPr>
              <a:t>menor valor</a:t>
            </a:r>
            <a:r>
              <a:rPr lang="es-ES" sz="3200" u="none" strike="noStrike" cap="none" dirty="0">
                <a:solidFill>
                  <a:schemeClr val="lt1"/>
                </a:solidFill>
                <a:latin typeface="Arial" charset="0"/>
                <a:ea typeface="Arial" charset="0"/>
                <a:cs typeface="Arial" charset="0"/>
                <a:sym typeface="Cabin"/>
              </a:rPr>
              <a:t>.</a:t>
            </a:r>
          </a:p>
        </p:txBody>
      </p:sp>
      <p:sp>
        <p:nvSpPr>
          <p:cNvPr id="746" name="Shape 746"/>
          <p:cNvSpPr txBox="1">
            <a:spLocks noGrp="1"/>
          </p:cNvSpPr>
          <p:nvPr>
            <p:ph type="title"/>
          </p:nvPr>
        </p:nvSpPr>
        <p:spPr>
          <a:xfrm>
            <a:off x="0" y="817418"/>
            <a:ext cx="16256000" cy="2178030"/>
          </a:xfrm>
          <a:prstGeom prst="rect">
            <a:avLst/>
          </a:prstGeom>
          <a:noFill/>
          <a:ln>
            <a:noFill/>
          </a:ln>
        </p:spPr>
        <p:txBody>
          <a:bodyPr lIns="38100" tIns="38100" rIns="38100" bIns="38100" anchor="ctr" anchorCtr="0">
            <a:noAutofit/>
          </a:bodyPr>
          <a:lstStyle/>
          <a:p>
            <a:pPr lvl="0">
              <a:buClr>
                <a:srgbClr val="00FF00"/>
              </a:buClr>
              <a:buSzPct val="25000"/>
            </a:pPr>
            <a:r>
              <a:rPr lang="es-ES" sz="8000" b="1" dirty="0">
                <a:solidFill>
                  <a:srgbClr val="FFFF00"/>
                </a:solidFill>
                <a:latin typeface="Arial" charset="0"/>
                <a:ea typeface="Arial" charset="0"/>
                <a:cs typeface="Arial" charset="0"/>
                <a:sym typeface="Cabin"/>
              </a:rPr>
              <a:t>Cómo Encontrar el Menor Valor</a:t>
            </a:r>
            <a:endParaRPr lang="en-US" sz="7600" b="1" dirty="0">
              <a:solidFill>
                <a:srgbClr val="FFFF00"/>
              </a:solidFill>
              <a:latin typeface="Arial" charset="0"/>
              <a:ea typeface="Arial" charset="0"/>
              <a:cs typeface="Arial" charset="0"/>
              <a:sym typeface="Cabin"/>
            </a:endParaRPr>
          </a:p>
        </p:txBody>
      </p:sp>
    </p:spTree>
    <p:extLst>
      <p:ext uri="{BB962C8B-B14F-4D97-AF65-F5344CB8AC3E}">
        <p14:creationId xmlns:p14="http://schemas.microsoft.com/office/powerpoint/2010/main" val="5511133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Shape 75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ES" sz="7600" u="none" strike="noStrike" cap="none" dirty="0">
                <a:solidFill>
                  <a:srgbClr val="FFFF00"/>
                </a:solidFill>
                <a:latin typeface="Arial" charset="0"/>
                <a:ea typeface="Arial" charset="0"/>
                <a:cs typeface="Arial" charset="0"/>
                <a:sym typeface="Cabin"/>
              </a:rPr>
              <a:t>Los Operadores </a:t>
            </a:r>
            <a:r>
              <a:rPr lang="es-ES" sz="7600" dirty="0">
                <a:solidFill>
                  <a:srgbClr val="FFFF00"/>
                </a:solidFill>
                <a:latin typeface="Arial" charset="0"/>
                <a:ea typeface="Arial" charset="0"/>
                <a:cs typeface="Arial" charset="0"/>
                <a:sym typeface="Cabin"/>
              </a:rPr>
              <a:t>“</a:t>
            </a:r>
            <a:r>
              <a:rPr lang="es-ES" sz="7600" u="none" strike="noStrike" cap="none" dirty="0">
                <a:solidFill>
                  <a:srgbClr val="00FFFF"/>
                </a:solidFill>
                <a:latin typeface="Arial" charset="0"/>
                <a:ea typeface="Arial" charset="0"/>
                <a:cs typeface="Arial" charset="0"/>
                <a:sym typeface="Cabin"/>
              </a:rPr>
              <a:t>is</a:t>
            </a:r>
            <a:r>
              <a:rPr lang="es-ES" sz="7600" dirty="0">
                <a:solidFill>
                  <a:srgbClr val="FFFF00"/>
                </a:solidFill>
                <a:latin typeface="Arial" charset="0"/>
                <a:ea typeface="Arial" charset="0"/>
                <a:cs typeface="Arial" charset="0"/>
                <a:sym typeface="Cabin"/>
              </a:rPr>
              <a:t>”</a:t>
            </a:r>
            <a:r>
              <a:rPr lang="es-ES" sz="7600" u="none" strike="noStrike" cap="none" dirty="0">
                <a:solidFill>
                  <a:srgbClr val="FFFF00"/>
                </a:solidFill>
                <a:latin typeface="Arial" charset="0"/>
                <a:ea typeface="Arial" charset="0"/>
                <a:cs typeface="Arial" charset="0"/>
                <a:sym typeface="Cabin"/>
              </a:rPr>
              <a:t> e </a:t>
            </a:r>
            <a:r>
              <a:rPr lang="es-ES" sz="7600" dirty="0">
                <a:solidFill>
                  <a:srgbClr val="FFFF00"/>
                </a:solidFill>
                <a:latin typeface="Arial" charset="0"/>
                <a:ea typeface="Arial" charset="0"/>
                <a:cs typeface="Arial" charset="0"/>
                <a:sym typeface="Cabin"/>
              </a:rPr>
              <a:t>“</a:t>
            </a:r>
            <a:r>
              <a:rPr lang="es-ES" sz="7600" u="none" strike="noStrike" cap="none" dirty="0">
                <a:solidFill>
                  <a:srgbClr val="FF9900"/>
                </a:solidFill>
                <a:latin typeface="Arial" charset="0"/>
                <a:ea typeface="Arial" charset="0"/>
                <a:cs typeface="Arial" charset="0"/>
                <a:sym typeface="Cabin"/>
              </a:rPr>
              <a:t>is not</a:t>
            </a:r>
            <a:r>
              <a:rPr lang="es-ES" sz="7600" dirty="0">
                <a:solidFill>
                  <a:srgbClr val="FFFF00"/>
                </a:solidFill>
                <a:latin typeface="Arial" charset="0"/>
                <a:ea typeface="Arial" charset="0"/>
                <a:cs typeface="Arial" charset="0"/>
                <a:sym typeface="Cabin"/>
              </a:rPr>
              <a:t>”</a:t>
            </a:r>
            <a:endParaRPr lang="es-ES" sz="7600" u="none" strike="noStrike" cap="none" dirty="0">
              <a:solidFill>
                <a:srgbClr val="FFFF00"/>
              </a:solidFill>
              <a:latin typeface="Arial" charset="0"/>
              <a:ea typeface="Arial" charset="0"/>
              <a:cs typeface="Arial" charset="0"/>
              <a:sym typeface="Cabin"/>
            </a:endParaRPr>
          </a:p>
        </p:txBody>
      </p:sp>
      <p:sp>
        <p:nvSpPr>
          <p:cNvPr id="752" name="Shape 752"/>
          <p:cNvSpPr txBox="1">
            <a:spLocks noGrp="1"/>
          </p:cNvSpPr>
          <p:nvPr>
            <p:ph idx="1"/>
          </p:nvPr>
        </p:nvSpPr>
        <p:spPr>
          <a:xfrm>
            <a:off x="8093395" y="1737106"/>
            <a:ext cx="7639176" cy="5702399"/>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s-ES" sz="3400" b="0" u="none" strike="noStrike" cap="none" dirty="0">
                <a:solidFill>
                  <a:schemeClr val="lt1"/>
                </a:solidFill>
                <a:latin typeface="Arial" charset="0"/>
                <a:ea typeface="Arial" charset="0"/>
                <a:cs typeface="Arial" charset="0"/>
                <a:sym typeface="Cabin"/>
              </a:rPr>
              <a:t>Python tiene un operador</a:t>
            </a:r>
            <a:r>
              <a:rPr lang="es-ES" sz="3400" b="0" dirty="0">
                <a:solidFill>
                  <a:schemeClr val="lt1"/>
                </a:solidFill>
                <a:latin typeface="Arial" charset="0"/>
                <a:ea typeface="Arial" charset="0"/>
                <a:cs typeface="Arial" charset="0"/>
                <a:sym typeface="Cabin"/>
              </a:rPr>
              <a:t> </a:t>
            </a:r>
            <a:r>
              <a:rPr lang="es-ES" sz="3400" b="0" u="none" strike="noStrike" cap="none" dirty="0">
                <a:solidFill>
                  <a:srgbClr val="00FFFF"/>
                </a:solidFill>
                <a:latin typeface="Arial" charset="0"/>
                <a:ea typeface="Arial" charset="0"/>
                <a:cs typeface="Arial" charset="0"/>
                <a:sym typeface="Cabin"/>
              </a:rPr>
              <a:t>is</a:t>
            </a:r>
            <a:r>
              <a:rPr lang="es-ES" sz="3400" b="0" u="none" strike="noStrike" cap="none" dirty="0">
                <a:solidFill>
                  <a:schemeClr val="lt1"/>
                </a:solidFill>
                <a:latin typeface="Arial" charset="0"/>
                <a:ea typeface="Arial" charset="0"/>
                <a:cs typeface="Arial" charset="0"/>
                <a:sym typeface="Cabin"/>
              </a:rPr>
              <a:t> </a:t>
            </a:r>
            <a:r>
              <a:rPr lang="es-ES" sz="3400" b="0" dirty="0">
                <a:solidFill>
                  <a:srgbClr val="00FFFF"/>
                </a:solidFill>
                <a:latin typeface="Arial" charset="0"/>
                <a:ea typeface="Arial" charset="0"/>
                <a:cs typeface="Arial" charset="0"/>
                <a:sym typeface="Cabin"/>
              </a:rPr>
              <a:t>(es) </a:t>
            </a:r>
            <a:r>
              <a:rPr lang="es-ES" sz="3400" b="0" u="none" strike="noStrike" cap="none" dirty="0">
                <a:solidFill>
                  <a:schemeClr val="lt1"/>
                </a:solidFill>
                <a:latin typeface="Arial" charset="0"/>
                <a:ea typeface="Arial" charset="0"/>
                <a:cs typeface="Arial" charset="0"/>
                <a:sym typeface="Cabin"/>
              </a:rPr>
              <a:t>que puede ser utilizado en expresiones lógicas</a:t>
            </a:r>
          </a:p>
          <a:p>
            <a:pPr marL="749300" marR="0" lvl="0" indent="-358394" algn="l" rtl="0">
              <a:lnSpc>
                <a:spcPct val="100000"/>
              </a:lnSpc>
              <a:spcBef>
                <a:spcPts val="3500"/>
              </a:spcBef>
              <a:spcAft>
                <a:spcPts val="0"/>
              </a:spcAft>
              <a:buClr>
                <a:schemeClr val="lt1"/>
              </a:buClr>
              <a:buSzPct val="100000"/>
              <a:buFont typeface="Cabin"/>
              <a:buChar char="•"/>
            </a:pPr>
            <a:r>
              <a:rPr lang="es-ES" sz="3400" b="0" u="none" strike="noStrike" cap="none" dirty="0">
                <a:solidFill>
                  <a:schemeClr val="lt1"/>
                </a:solidFill>
                <a:latin typeface="Arial" charset="0"/>
                <a:ea typeface="Arial" charset="0"/>
                <a:cs typeface="Arial" charset="0"/>
                <a:sym typeface="Cabin"/>
              </a:rPr>
              <a:t>Implica que </a:t>
            </a:r>
            <a:r>
              <a:rPr lang="es-ES" sz="3400" b="0" dirty="0">
                <a:solidFill>
                  <a:schemeClr val="lt1"/>
                </a:solidFill>
                <a:latin typeface="Arial" charset="0"/>
                <a:ea typeface="Arial" charset="0"/>
                <a:cs typeface="Arial" charset="0"/>
                <a:sym typeface="Cabin"/>
              </a:rPr>
              <a:t>“</a:t>
            </a:r>
            <a:r>
              <a:rPr lang="es-ES" sz="3400" b="0" u="none" strike="noStrike" cap="none" dirty="0">
                <a:solidFill>
                  <a:srgbClr val="00FFFF"/>
                </a:solidFill>
                <a:latin typeface="Arial" charset="0"/>
                <a:ea typeface="Arial" charset="0"/>
                <a:cs typeface="Arial" charset="0"/>
                <a:sym typeface="Cabin"/>
              </a:rPr>
              <a:t>es el mismo que</a:t>
            </a:r>
            <a:r>
              <a:rPr lang="es-ES" sz="3400" b="0" dirty="0">
                <a:solidFill>
                  <a:schemeClr val="lt1"/>
                </a:solidFill>
                <a:latin typeface="Arial" charset="0"/>
                <a:ea typeface="Arial" charset="0"/>
                <a:cs typeface="Arial" charset="0"/>
                <a:sym typeface="Cabin"/>
              </a:rPr>
              <a:t>”</a:t>
            </a:r>
          </a:p>
          <a:p>
            <a:pPr marL="749300" marR="0" lvl="0" indent="-358394" algn="l" rtl="0">
              <a:lnSpc>
                <a:spcPct val="100000"/>
              </a:lnSpc>
              <a:spcBef>
                <a:spcPts val="3500"/>
              </a:spcBef>
              <a:spcAft>
                <a:spcPts val="0"/>
              </a:spcAft>
              <a:buClr>
                <a:schemeClr val="lt1"/>
              </a:buClr>
              <a:buSzPct val="100000"/>
              <a:buFont typeface="Cabin"/>
              <a:buChar char="•"/>
            </a:pPr>
            <a:r>
              <a:rPr lang="es-ES" sz="3400" b="0" u="none" strike="noStrike" cap="none" dirty="0">
                <a:solidFill>
                  <a:schemeClr val="lt1"/>
                </a:solidFill>
                <a:latin typeface="Arial" charset="0"/>
                <a:ea typeface="Arial" charset="0"/>
                <a:cs typeface="Arial" charset="0"/>
                <a:sym typeface="Cabin"/>
              </a:rPr>
              <a:t>Similar a, pero más fuerte que </a:t>
            </a:r>
            <a:r>
              <a:rPr lang="es-ES" sz="3400" b="0" u="none" strike="noStrike" cap="none" dirty="0">
                <a:solidFill>
                  <a:srgbClr val="00FFFF"/>
                </a:solidFill>
                <a:latin typeface="Arial" charset="0"/>
                <a:ea typeface="Arial" charset="0"/>
                <a:cs typeface="Arial" charset="0"/>
                <a:sym typeface="Cabin"/>
              </a:rPr>
              <a:t>==</a:t>
            </a:r>
          </a:p>
          <a:p>
            <a:pPr marL="749300" marR="0" lvl="0" indent="-358394" algn="l" rtl="0">
              <a:lnSpc>
                <a:spcPct val="100000"/>
              </a:lnSpc>
              <a:spcBef>
                <a:spcPts val="3500"/>
              </a:spcBef>
              <a:spcAft>
                <a:spcPts val="0"/>
              </a:spcAft>
              <a:buClr>
                <a:schemeClr val="lt1"/>
              </a:buClr>
              <a:buSzPct val="100000"/>
              <a:buFont typeface="Cabin"/>
              <a:buChar char="•"/>
            </a:pPr>
            <a:r>
              <a:rPr lang="es-ES" sz="3400" b="0" u="none" strike="noStrike" cap="none" dirty="0">
                <a:solidFill>
                  <a:srgbClr val="FF7F00"/>
                </a:solidFill>
                <a:latin typeface="Arial" charset="0"/>
                <a:ea typeface="Arial" charset="0"/>
                <a:cs typeface="Arial" charset="0"/>
                <a:sym typeface="Cabin"/>
              </a:rPr>
              <a:t>is </a:t>
            </a:r>
            <a:r>
              <a:rPr lang="es-ES" sz="3400" b="0" dirty="0">
                <a:solidFill>
                  <a:srgbClr val="FF7F00"/>
                </a:solidFill>
                <a:latin typeface="Arial" charset="0"/>
                <a:ea typeface="Arial" charset="0"/>
                <a:cs typeface="Arial" charset="0"/>
                <a:sym typeface="Cabin"/>
              </a:rPr>
              <a:t>not (no es) </a:t>
            </a:r>
            <a:r>
              <a:rPr lang="es-ES" sz="3400" b="0" u="none" strike="noStrike" cap="none" dirty="0">
                <a:solidFill>
                  <a:schemeClr val="lt1"/>
                </a:solidFill>
                <a:latin typeface="Arial" charset="0"/>
                <a:ea typeface="Arial" charset="0"/>
                <a:cs typeface="Arial" charset="0"/>
                <a:sym typeface="Cabin"/>
              </a:rPr>
              <a:t>también es un operador lógico</a:t>
            </a:r>
          </a:p>
        </p:txBody>
      </p:sp>
      <p:sp>
        <p:nvSpPr>
          <p:cNvPr id="753" name="Shape 753"/>
          <p:cNvSpPr txBox="1"/>
          <p:nvPr/>
        </p:nvSpPr>
        <p:spPr>
          <a:xfrm>
            <a:off x="749640" y="2563540"/>
            <a:ext cx="7971726" cy="4984799"/>
          </a:xfrm>
          <a:prstGeom prst="rect">
            <a:avLst/>
          </a:prstGeom>
          <a:noFill/>
          <a:ln>
            <a:noFill/>
          </a:ln>
        </p:spPr>
        <p:txBody>
          <a:bodyPr lIns="0" tIns="0" rIns="0" bIns="0" anchor="ctr" anchorCtr="0">
            <a:noAutofit/>
          </a:bodyPr>
          <a:lstStyle/>
          <a:p>
            <a:pPr lvl="0">
              <a:buClr>
                <a:srgbClr val="00FF00"/>
              </a:buClr>
              <a:buSzPct val="25000"/>
            </a:pPr>
            <a:r>
              <a:rPr lang="en-US" sz="2600" b="1" noProof="1">
                <a:solidFill>
                  <a:srgbClr val="00FF00"/>
                </a:solidFill>
                <a:latin typeface="Courier New"/>
                <a:ea typeface="Courier New"/>
                <a:cs typeface="Courier New"/>
                <a:sym typeface="Courier New"/>
              </a:rPr>
              <a:t>menor </a:t>
            </a:r>
            <a:r>
              <a:rPr lang="en-US" sz="2600" b="1" i="0" u="none" strike="noStrike" cap="none" noProof="1">
                <a:solidFill>
                  <a:schemeClr val="lt1"/>
                </a:solidFill>
                <a:latin typeface="Courier New"/>
                <a:ea typeface="Courier New"/>
                <a:cs typeface="Courier New"/>
                <a:sym typeface="Courier New"/>
              </a:rPr>
              <a:t>= </a:t>
            </a:r>
            <a:r>
              <a:rPr lang="en-US" sz="2600" b="1" i="0" u="none" strike="noStrike" cap="none" noProof="1">
                <a:solidFill>
                  <a:srgbClr val="FFFF00"/>
                </a:solidFill>
                <a:latin typeface="Courier New"/>
                <a:ea typeface="Courier New"/>
                <a:cs typeface="Courier New"/>
                <a:sym typeface="Courier New"/>
              </a:rPr>
              <a:t>Ninguno</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noProof="1">
                <a:solidFill>
                  <a:srgbClr val="FFFF00"/>
                </a:solidFill>
                <a:latin typeface="Courier New"/>
                <a:ea typeface="Courier New"/>
                <a:cs typeface="Courier New"/>
                <a:sym typeface="Courier New"/>
              </a:rPr>
              <a:t>print</a:t>
            </a:r>
            <a:r>
              <a:rPr lang="en-US" sz="2600" b="1" noProof="1">
                <a:solidFill>
                  <a:schemeClr val="lt1"/>
                </a:solidFill>
                <a:latin typeface="Courier New"/>
                <a:ea typeface="Courier New"/>
                <a:cs typeface="Courier New"/>
                <a:sym typeface="Courier New"/>
              </a:rPr>
              <a:t>('Antes')</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noProof="1">
                <a:solidFill>
                  <a:srgbClr val="FFFF00"/>
                </a:solidFill>
                <a:latin typeface="Courier New"/>
                <a:ea typeface="Courier New"/>
                <a:cs typeface="Courier New"/>
                <a:sym typeface="Courier New"/>
              </a:rPr>
              <a:t>for </a:t>
            </a:r>
            <a:r>
              <a:rPr lang="en-US" sz="2600" b="1" i="0" u="none" strike="noStrike" cap="none" noProof="1">
                <a:solidFill>
                  <a:schemeClr val="lt1"/>
                </a:solidFill>
                <a:latin typeface="Courier New"/>
                <a:ea typeface="Courier New"/>
                <a:cs typeface="Courier New"/>
                <a:sym typeface="Courier New"/>
              </a:rPr>
              <a:t>valor </a:t>
            </a:r>
            <a:r>
              <a:rPr lang="en-US" sz="2600" b="1" noProof="1">
                <a:solidFill>
                  <a:srgbClr val="FFFF00"/>
                </a:solidFill>
                <a:latin typeface="Courier New"/>
                <a:ea typeface="Courier New"/>
                <a:cs typeface="Courier New"/>
                <a:sym typeface="Courier New"/>
              </a:rPr>
              <a:t>i</a:t>
            </a:r>
            <a:r>
              <a:rPr lang="en-US" sz="2600" b="1" i="0" u="none" strike="noStrike" cap="none" noProof="1">
                <a:solidFill>
                  <a:srgbClr val="FFFF00"/>
                </a:solidFill>
                <a:latin typeface="Courier New"/>
                <a:ea typeface="Courier New"/>
                <a:cs typeface="Courier New"/>
                <a:sym typeface="Courier New"/>
              </a:rPr>
              <a:t>n </a:t>
            </a:r>
            <a:r>
              <a:rPr lang="en-US" sz="2600" b="1" i="0" u="none" strike="noStrike" cap="none" noProof="1">
                <a:solidFill>
                  <a:schemeClr val="lt1"/>
                </a:solidFill>
                <a:latin typeface="Courier New"/>
                <a:ea typeface="Courier New"/>
                <a:cs typeface="Courier New"/>
                <a:sym typeface="Courier New"/>
              </a:rPr>
              <a:t>[3, 41, 12, 9, 74, 15] :</a:t>
            </a:r>
          </a:p>
          <a:p>
            <a:pPr lvl="0">
              <a:buClr>
                <a:schemeClr val="lt1"/>
              </a:buClr>
              <a:buSzPct val="25000"/>
            </a:pPr>
            <a:r>
              <a:rPr lang="en-US" sz="2600" b="1" i="0" u="none" strike="noStrike" cap="none" noProof="1">
                <a:solidFill>
                  <a:schemeClr val="lt1"/>
                </a:solidFill>
                <a:latin typeface="Courier New"/>
                <a:ea typeface="Courier New"/>
                <a:cs typeface="Courier New"/>
                <a:sym typeface="Courier New"/>
              </a:rPr>
              <a:t>    </a:t>
            </a:r>
            <a:r>
              <a:rPr lang="en-US" sz="2600" b="1" i="0" u="none" strike="noStrike" cap="none" noProof="1">
                <a:solidFill>
                  <a:srgbClr val="FFFF00"/>
                </a:solidFill>
                <a:latin typeface="Courier New"/>
                <a:ea typeface="Courier New"/>
                <a:cs typeface="Courier New"/>
                <a:sym typeface="Courier New"/>
              </a:rPr>
              <a:t>if </a:t>
            </a:r>
            <a:r>
              <a:rPr lang="en-US" sz="2600" b="1" noProof="1">
                <a:solidFill>
                  <a:srgbClr val="00FF00"/>
                </a:solidFill>
                <a:latin typeface="Courier New"/>
                <a:ea typeface="Courier New"/>
                <a:cs typeface="Courier New"/>
                <a:sym typeface="Courier New"/>
              </a:rPr>
              <a:t>menor </a:t>
            </a:r>
            <a:r>
              <a:rPr lang="en-US" sz="2600" b="1" i="0" u="none" strike="noStrike" cap="none" noProof="1">
                <a:solidFill>
                  <a:srgbClr val="00FFFF"/>
                </a:solidFill>
                <a:latin typeface="Courier New"/>
                <a:ea typeface="Courier New"/>
                <a:cs typeface="Courier New"/>
                <a:sym typeface="Courier New"/>
              </a:rPr>
              <a:t>is </a:t>
            </a:r>
            <a:r>
              <a:rPr lang="en-US" sz="2600" b="1" i="0" u="none" strike="noStrike" cap="none" noProof="1">
                <a:solidFill>
                  <a:srgbClr val="FFFF00"/>
                </a:solidFill>
                <a:latin typeface="Courier New"/>
                <a:ea typeface="Courier New"/>
                <a:cs typeface="Courier New"/>
                <a:sym typeface="Courier New"/>
              </a:rPr>
              <a:t>Ninguno</a:t>
            </a:r>
            <a:r>
              <a:rPr lang="en-US" sz="2600" b="1" i="0" u="none" strike="noStrike" cap="none" noProof="1">
                <a:solidFill>
                  <a:schemeClr val="lt1"/>
                </a:solidFill>
                <a:latin typeface="Courier New"/>
                <a:ea typeface="Courier New"/>
                <a:cs typeface="Courier New"/>
                <a:sym typeface="Courier New"/>
              </a:rPr>
              <a:t>: </a:t>
            </a:r>
          </a:p>
          <a:p>
            <a:pPr lvl="0">
              <a:buClr>
                <a:schemeClr val="lt1"/>
              </a:buClr>
              <a:buSzPct val="25000"/>
            </a:pPr>
            <a:r>
              <a:rPr lang="en-US" sz="2600" b="1" i="0" u="none" strike="noStrike" cap="none" noProof="1">
                <a:solidFill>
                  <a:schemeClr val="lt1"/>
                </a:solidFill>
                <a:latin typeface="Courier New"/>
                <a:ea typeface="Courier New"/>
                <a:cs typeface="Courier New"/>
                <a:sym typeface="Courier New"/>
              </a:rPr>
              <a:t> </a:t>
            </a:r>
            <a:r>
              <a:rPr lang="en-US" sz="2600" b="1" noProof="1">
                <a:solidFill>
                  <a:srgbClr val="00FF00"/>
                </a:solidFill>
                <a:latin typeface="Courier New"/>
                <a:ea typeface="Courier New"/>
                <a:cs typeface="Courier New"/>
                <a:sym typeface="Courier New"/>
              </a:rPr>
              <a:t>menor </a:t>
            </a:r>
            <a:r>
              <a:rPr lang="en-US" sz="2600" b="1" i="0" u="none" strike="noStrike" cap="none" noProof="1">
                <a:solidFill>
                  <a:schemeClr val="lt1"/>
                </a:solidFill>
                <a:latin typeface="Courier New"/>
                <a:ea typeface="Courier New"/>
                <a:cs typeface="Courier New"/>
                <a:sym typeface="Courier New"/>
              </a:rPr>
              <a:t>= valor</a:t>
            </a:r>
          </a:p>
          <a:p>
            <a:pPr lvl="0">
              <a:buClr>
                <a:schemeClr val="lt1"/>
              </a:buClr>
              <a:buSzPct val="25000"/>
            </a:pPr>
            <a:r>
              <a:rPr lang="en-US" sz="2600" b="1" i="0" u="none" strike="noStrike" cap="none" noProof="1">
                <a:solidFill>
                  <a:schemeClr val="lt1"/>
                </a:solidFill>
                <a:latin typeface="Courier New"/>
                <a:ea typeface="Courier New"/>
                <a:cs typeface="Courier New"/>
                <a:sym typeface="Courier New"/>
              </a:rPr>
              <a:t>    </a:t>
            </a:r>
            <a:r>
              <a:rPr lang="en-US" sz="2600" b="1" i="0" u="none" strike="noStrike" cap="none" noProof="1">
                <a:solidFill>
                  <a:srgbClr val="FFFF00"/>
                </a:solidFill>
                <a:latin typeface="Courier New"/>
                <a:ea typeface="Courier New"/>
                <a:cs typeface="Courier New"/>
                <a:sym typeface="Courier New"/>
              </a:rPr>
              <a:t>elif</a:t>
            </a:r>
            <a:r>
              <a:rPr lang="en-US" sz="2600" b="1" i="0" u="none" strike="noStrike" cap="none" noProof="1">
                <a:solidFill>
                  <a:schemeClr val="lt1"/>
                </a:solidFill>
                <a:latin typeface="Courier New"/>
                <a:ea typeface="Courier New"/>
                <a:cs typeface="Courier New"/>
                <a:sym typeface="Courier New"/>
              </a:rPr>
              <a:t> valor &lt; </a:t>
            </a:r>
            <a:r>
              <a:rPr lang="en-US" sz="2600" b="1" noProof="1">
                <a:solidFill>
                  <a:srgbClr val="00FF00"/>
                </a:solidFill>
                <a:latin typeface="Courier New"/>
                <a:ea typeface="Courier New"/>
                <a:cs typeface="Courier New"/>
                <a:sym typeface="Courier New"/>
              </a:rPr>
              <a:t>menor </a:t>
            </a:r>
            <a:r>
              <a:rPr lang="en-US" sz="2600" b="1" i="0" u="none" strike="noStrike" cap="none" noProof="1">
                <a:solidFill>
                  <a:schemeClr val="lt1"/>
                </a:solidFill>
                <a:latin typeface="Courier New"/>
                <a:ea typeface="Courier New"/>
                <a:cs typeface="Courier New"/>
                <a:sym typeface="Courier New"/>
              </a:rPr>
              <a:t>: </a:t>
            </a:r>
          </a:p>
          <a:p>
            <a:pPr lvl="0">
              <a:buClr>
                <a:schemeClr val="lt1"/>
              </a:buClr>
              <a:buSzPct val="25000"/>
            </a:pPr>
            <a:r>
              <a:rPr lang="en-US" sz="2600" b="1" i="0" u="none" strike="noStrike" cap="none" noProof="1">
                <a:solidFill>
                  <a:schemeClr val="lt1"/>
                </a:solidFill>
                <a:latin typeface="Courier New"/>
                <a:ea typeface="Courier New"/>
                <a:cs typeface="Courier New"/>
                <a:sym typeface="Courier New"/>
              </a:rPr>
              <a:t> </a:t>
            </a:r>
            <a:r>
              <a:rPr lang="en-US" sz="2600" b="1" noProof="1">
                <a:solidFill>
                  <a:srgbClr val="00FF00"/>
                </a:solidFill>
                <a:latin typeface="Courier New"/>
                <a:ea typeface="Courier New"/>
                <a:cs typeface="Courier New"/>
                <a:sym typeface="Courier New"/>
              </a:rPr>
              <a:t>menor </a:t>
            </a:r>
            <a:r>
              <a:rPr lang="en-US" sz="2600" b="1" i="0" u="none" strike="noStrike" cap="none" noProof="1">
                <a:solidFill>
                  <a:schemeClr val="lt1"/>
                </a:solidFill>
                <a:latin typeface="Courier New"/>
                <a:ea typeface="Courier New"/>
                <a:cs typeface="Courier New"/>
                <a:sym typeface="Courier New"/>
              </a:rPr>
              <a:t>= valor</a:t>
            </a:r>
          </a:p>
          <a:p>
            <a:pPr lvl="0">
              <a:buClr>
                <a:schemeClr val="lt1"/>
              </a:buClr>
              <a:buSzPct val="25000"/>
            </a:pPr>
            <a:r>
              <a:rPr lang="en-US" sz="2600" b="1" i="0" u="none" strike="noStrike" cap="none" noProof="1">
                <a:solidFill>
                  <a:schemeClr val="lt1"/>
                </a:solidFill>
                <a:latin typeface="Courier New"/>
                <a:ea typeface="Courier New"/>
                <a:cs typeface="Courier New"/>
                <a:sym typeface="Courier New"/>
              </a:rPr>
              <a:t>    </a:t>
            </a:r>
            <a:r>
              <a:rPr lang="en-US" sz="2600" b="1" i="0" u="none" strike="noStrike" cap="none" noProof="1">
                <a:solidFill>
                  <a:srgbClr val="FFFF00"/>
                </a:solidFill>
                <a:latin typeface="Courier New"/>
                <a:ea typeface="Courier New"/>
                <a:cs typeface="Courier New"/>
                <a:sym typeface="Courier New"/>
              </a:rPr>
              <a:t>print</a:t>
            </a:r>
            <a:r>
              <a:rPr lang="en-US" sz="2600" b="1" i="0" u="none" strike="noStrike" cap="none" noProof="1">
                <a:solidFill>
                  <a:schemeClr val="lt1"/>
                </a:solidFill>
                <a:latin typeface="Courier New"/>
                <a:ea typeface="Courier New"/>
                <a:cs typeface="Courier New"/>
                <a:sym typeface="Courier New"/>
              </a:rPr>
              <a:t> </a:t>
            </a:r>
            <a:r>
              <a:rPr lang="en-US" sz="2600" b="1" noProof="1">
                <a:solidFill>
                  <a:srgbClr val="00FF00"/>
                </a:solidFill>
                <a:latin typeface="Courier New"/>
                <a:ea typeface="Courier New"/>
                <a:cs typeface="Courier New"/>
                <a:sym typeface="Courier New"/>
              </a:rPr>
              <a:t>menor</a:t>
            </a:r>
            <a:r>
              <a:rPr lang="en-US" sz="2600" b="1" i="0" u="none" strike="noStrike" cap="none" noProof="1">
                <a:solidFill>
                  <a:schemeClr val="lt1"/>
                </a:solidFill>
                <a:latin typeface="Courier New"/>
                <a:ea typeface="Courier New"/>
                <a:cs typeface="Courier New"/>
                <a:sym typeface="Courier New"/>
              </a:rPr>
              <a:t>, valor</a:t>
            </a:r>
          </a:p>
          <a:p>
            <a:pPr marL="0" marR="0" lvl="0" indent="0" algn="l" rtl="0">
              <a:lnSpc>
                <a:spcPct val="100000"/>
              </a:lnSpc>
              <a:spcBef>
                <a:spcPts val="0"/>
              </a:spcBef>
              <a:spcAft>
                <a:spcPts val="0"/>
              </a:spcAft>
              <a:buClr>
                <a:schemeClr val="lt1"/>
              </a:buClr>
              <a:buSzPct val="25000"/>
              <a:buFont typeface="Cabin"/>
              <a:buNone/>
            </a:pPr>
            <a:endParaRPr lang="en-US" sz="2600" b="1" i="0" u="none" strike="noStrike" cap="none" noProof="1">
              <a:solidFill>
                <a:schemeClr val="lt1"/>
              </a:solidFill>
              <a:latin typeface="Courier New"/>
              <a:ea typeface="Courier New"/>
              <a:cs typeface="Courier New"/>
              <a:sym typeface="Courier New"/>
            </a:endParaRPr>
          </a:p>
          <a:p>
            <a:pPr lvl="0">
              <a:buClr>
                <a:srgbClr val="FFFF00"/>
              </a:buClr>
              <a:buSzPct val="25000"/>
            </a:pPr>
            <a:r>
              <a:rPr lang="en-US" sz="2600" b="1" i="0" u="none" strike="noStrike" cap="none" noProof="1">
                <a:solidFill>
                  <a:srgbClr val="FFFF00"/>
                </a:solidFill>
                <a:latin typeface="Courier New"/>
                <a:ea typeface="Courier New"/>
                <a:cs typeface="Courier New"/>
                <a:sym typeface="Courier New"/>
              </a:rPr>
              <a:t>print</a:t>
            </a:r>
            <a:r>
              <a:rPr lang="en-US" sz="2600" b="1" noProof="1">
                <a:solidFill>
                  <a:schemeClr val="lt1"/>
                </a:solidFill>
                <a:latin typeface="Courier New"/>
                <a:ea typeface="Courier New"/>
                <a:cs typeface="Courier New"/>
                <a:sym typeface="Courier New"/>
              </a:rPr>
              <a:t>(</a:t>
            </a:r>
            <a:r>
              <a:rPr lang="en-US" sz="2600" b="1" i="0" u="none" strike="noStrike" cap="none" noProof="1">
                <a:solidFill>
                  <a:schemeClr val="lt1"/>
                </a:solidFill>
                <a:latin typeface="Courier New"/>
                <a:ea typeface="Courier New"/>
                <a:cs typeface="Courier New"/>
                <a:sym typeface="Courier New"/>
              </a:rPr>
              <a:t>'Después', </a:t>
            </a:r>
            <a:r>
              <a:rPr lang="en-US" sz="2600" b="1" noProof="1">
                <a:solidFill>
                  <a:srgbClr val="00FF00"/>
                </a:solidFill>
                <a:latin typeface="Courier New"/>
                <a:ea typeface="Courier New"/>
                <a:cs typeface="Courier New"/>
                <a:sym typeface="Courier New"/>
              </a:rPr>
              <a:t>menor</a:t>
            </a:r>
            <a:r>
              <a:rPr lang="en-US" sz="2600" b="1" i="0" u="none" strike="noStrike" cap="none" noProof="1">
                <a:solidFill>
                  <a:schemeClr val="bg1"/>
                </a:solidFill>
                <a:latin typeface="Courier New"/>
                <a:ea typeface="Courier New"/>
                <a:cs typeface="Courier New"/>
                <a:sym typeface="Courier New"/>
              </a:rPr>
              <a:t>)</a:t>
            </a:r>
          </a:p>
        </p:txBody>
      </p:sp>
    </p:spTree>
    <p:extLst>
      <p:ext uri="{BB962C8B-B14F-4D97-AF65-F5344CB8AC3E}">
        <p14:creationId xmlns:p14="http://schemas.microsoft.com/office/powerpoint/2010/main" val="14070058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60" name="Shape 76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ES" sz="7600" u="none" strike="noStrike" cap="none" dirty="0">
                <a:solidFill>
                  <a:srgbClr val="FFFF00"/>
                </a:solidFill>
                <a:latin typeface="Arial" charset="0"/>
                <a:ea typeface="Arial" charset="0"/>
                <a:cs typeface="Arial" charset="0"/>
                <a:sym typeface="Cabin"/>
              </a:rPr>
              <a:t>Síntesis</a:t>
            </a:r>
          </a:p>
        </p:txBody>
      </p:sp>
      <p:sp>
        <p:nvSpPr>
          <p:cNvPr id="758" name="Shape 758"/>
          <p:cNvSpPr txBox="1">
            <a:spLocks noGrp="1"/>
          </p:cNvSpPr>
          <p:nvPr>
            <p:ph idx="1"/>
          </p:nvPr>
        </p:nvSpPr>
        <p:spPr>
          <a:xfrm>
            <a:off x="921091" y="2360364"/>
            <a:ext cx="14630400" cy="5902068"/>
          </a:xfrm>
          <a:prstGeom prst="rect">
            <a:avLst/>
          </a:prstGeom>
          <a:noFill/>
          <a:ln>
            <a:noFill/>
          </a:ln>
        </p:spPr>
        <p:txBody>
          <a:bodyPr lIns="38100" tIns="38100" rIns="38100" bIns="38100" anchor="t" anchorCtr="0">
            <a:noAutofit/>
          </a:bodyPr>
          <a:lstStyle/>
          <a:p>
            <a:pPr marL="685800" marR="0" lvl="0" indent="-394461" algn="l" rtl="0">
              <a:lnSpc>
                <a:spcPct val="100000"/>
              </a:lnSpc>
              <a:spcBef>
                <a:spcPts val="0"/>
              </a:spcBef>
              <a:spcAft>
                <a:spcPts val="0"/>
              </a:spcAft>
              <a:buClr>
                <a:schemeClr val="lt1"/>
              </a:buClr>
              <a:buSzPct val="100000"/>
              <a:buFont typeface="Cabin"/>
              <a:buChar char="•"/>
            </a:pPr>
            <a:r>
              <a:rPr lang="es-ES" sz="3600" b="0" u="none" strike="noStrike" cap="none" dirty="0">
                <a:solidFill>
                  <a:schemeClr val="lt1"/>
                </a:solidFill>
                <a:latin typeface="Arial" charset="0"/>
                <a:ea typeface="Arial" charset="0"/>
                <a:cs typeface="Arial" charset="0"/>
                <a:sym typeface="Cabin"/>
              </a:rPr>
              <a:t>Bucle While (indefinido)</a:t>
            </a:r>
          </a:p>
          <a:p>
            <a:pPr marL="685800" marR="0" lvl="0" indent="-394461" algn="l" rtl="0">
              <a:lnSpc>
                <a:spcPct val="100000"/>
              </a:lnSpc>
              <a:spcBef>
                <a:spcPts val="3500"/>
              </a:spcBef>
              <a:spcAft>
                <a:spcPts val="0"/>
              </a:spcAft>
              <a:buClr>
                <a:schemeClr val="lt1"/>
              </a:buClr>
              <a:buSzPct val="100000"/>
              <a:buFont typeface="Cabin"/>
              <a:buChar char="•"/>
            </a:pPr>
            <a:r>
              <a:rPr lang="es-ES" sz="3600" b="0" u="none" strike="noStrike" cap="none" dirty="0">
                <a:solidFill>
                  <a:schemeClr val="lt1"/>
                </a:solidFill>
                <a:latin typeface="Arial" charset="0"/>
                <a:ea typeface="Arial" charset="0"/>
                <a:cs typeface="Arial" charset="0"/>
                <a:sym typeface="Cabin"/>
              </a:rPr>
              <a:t>Bucles infinitos</a:t>
            </a:r>
          </a:p>
          <a:p>
            <a:pPr marL="685800" marR="0" lvl="0" indent="-394461" algn="l" rtl="0">
              <a:lnSpc>
                <a:spcPct val="100000"/>
              </a:lnSpc>
              <a:spcBef>
                <a:spcPts val="3500"/>
              </a:spcBef>
              <a:spcAft>
                <a:spcPts val="0"/>
              </a:spcAft>
              <a:buClr>
                <a:schemeClr val="lt1"/>
              </a:buClr>
              <a:buSzPct val="100000"/>
              <a:buFont typeface="Cabin"/>
              <a:buChar char="•"/>
            </a:pPr>
            <a:r>
              <a:rPr lang="es-ES" sz="3600" b="0" u="none" strike="noStrike" cap="none" dirty="0">
                <a:solidFill>
                  <a:schemeClr val="lt1"/>
                </a:solidFill>
                <a:latin typeface="Arial" charset="0"/>
                <a:ea typeface="Arial" charset="0"/>
                <a:cs typeface="Arial" charset="0"/>
                <a:sym typeface="Cabin"/>
              </a:rPr>
              <a:t>Uso de Break</a:t>
            </a:r>
          </a:p>
          <a:p>
            <a:pPr marL="685800" marR="0" lvl="0" indent="-394462" algn="l" rtl="0">
              <a:lnSpc>
                <a:spcPct val="100000"/>
              </a:lnSpc>
              <a:spcBef>
                <a:spcPts val="3500"/>
              </a:spcBef>
              <a:spcAft>
                <a:spcPts val="0"/>
              </a:spcAft>
              <a:buClr>
                <a:schemeClr val="lt1"/>
              </a:buClr>
              <a:buSzPct val="100000"/>
              <a:buFont typeface="Cabin"/>
              <a:buChar char="•"/>
            </a:pPr>
            <a:r>
              <a:rPr lang="es-ES" sz="3600" b="0" u="none" strike="noStrike" cap="none" dirty="0">
                <a:solidFill>
                  <a:schemeClr val="lt1"/>
                </a:solidFill>
                <a:latin typeface="Arial" charset="0"/>
                <a:ea typeface="Arial" charset="0"/>
                <a:cs typeface="Arial" charset="0"/>
                <a:sym typeface="Cabin"/>
              </a:rPr>
              <a:t>Uso de Continue</a:t>
            </a:r>
          </a:p>
        </p:txBody>
      </p:sp>
      <p:sp>
        <p:nvSpPr>
          <p:cNvPr id="759" name="Shape 759"/>
          <p:cNvSpPr txBox="1">
            <a:spLocks noGrp="1"/>
          </p:cNvSpPr>
          <p:nvPr>
            <p:ph type="body" idx="4294967295"/>
          </p:nvPr>
        </p:nvSpPr>
        <p:spPr>
          <a:xfrm>
            <a:off x="9353550" y="2263625"/>
            <a:ext cx="6902450" cy="5702300"/>
          </a:xfrm>
          <a:prstGeom prst="rect">
            <a:avLst/>
          </a:prstGeom>
          <a:noFill/>
          <a:ln>
            <a:noFill/>
          </a:ln>
        </p:spPr>
        <p:txBody>
          <a:bodyPr lIns="38100" tIns="38100" rIns="38100" bIns="38100" anchor="t" anchorCtr="0">
            <a:noAutofit/>
          </a:bodyPr>
          <a:lstStyle/>
          <a:p>
            <a:pPr marL="685800" marR="0" lvl="0" indent="-394462" algn="l" rtl="0">
              <a:lnSpc>
                <a:spcPct val="100000"/>
              </a:lnSpc>
              <a:spcBef>
                <a:spcPts val="3500"/>
              </a:spcBef>
              <a:spcAft>
                <a:spcPts val="0"/>
              </a:spcAft>
              <a:buClr>
                <a:schemeClr val="lt1"/>
              </a:buClr>
              <a:buSzPct val="100000"/>
              <a:buFont typeface="Cabin"/>
              <a:buChar char="•"/>
            </a:pPr>
            <a:r>
              <a:rPr lang="es-ES" sz="3600" b="0" u="none" strike="noStrike" cap="none" dirty="0">
                <a:solidFill>
                  <a:schemeClr val="lt1"/>
                </a:solidFill>
                <a:latin typeface="Arial" charset="0"/>
                <a:ea typeface="Arial" charset="0"/>
                <a:cs typeface="Arial" charset="0"/>
                <a:sym typeface="Cabin"/>
              </a:rPr>
              <a:t>Bucle For (definido)</a:t>
            </a:r>
          </a:p>
          <a:p>
            <a:pPr marL="685800" marR="0" lvl="0" indent="-394462" algn="l" rtl="0">
              <a:lnSpc>
                <a:spcPct val="100000"/>
              </a:lnSpc>
              <a:spcBef>
                <a:spcPts val="3500"/>
              </a:spcBef>
              <a:spcAft>
                <a:spcPts val="0"/>
              </a:spcAft>
              <a:buClr>
                <a:schemeClr val="lt1"/>
              </a:buClr>
              <a:buSzPct val="100000"/>
              <a:buFont typeface="Cabin"/>
              <a:buChar char="•"/>
            </a:pPr>
            <a:r>
              <a:rPr lang="es-ES" sz="3600" b="0" u="none" strike="noStrike" cap="none" dirty="0">
                <a:solidFill>
                  <a:schemeClr val="lt1"/>
                </a:solidFill>
                <a:latin typeface="Arial" charset="0"/>
                <a:ea typeface="Arial" charset="0"/>
                <a:cs typeface="Arial" charset="0"/>
                <a:sym typeface="Cabin"/>
              </a:rPr>
              <a:t>Variables de iteración</a:t>
            </a:r>
          </a:p>
          <a:p>
            <a:pPr marL="685800" marR="0" lvl="0" indent="-394462" algn="l" rtl="0">
              <a:lnSpc>
                <a:spcPct val="100000"/>
              </a:lnSpc>
              <a:spcBef>
                <a:spcPts val="3500"/>
              </a:spcBef>
              <a:spcAft>
                <a:spcPts val="0"/>
              </a:spcAft>
              <a:buClr>
                <a:schemeClr val="lt1"/>
              </a:buClr>
              <a:buSzPct val="100000"/>
              <a:buFont typeface="Cabin"/>
              <a:buChar char="•"/>
            </a:pPr>
            <a:r>
              <a:rPr lang="es-ES" sz="3600" b="0" dirty="0">
                <a:solidFill>
                  <a:schemeClr val="lt1"/>
                </a:solidFill>
                <a:latin typeface="Arial" charset="0"/>
                <a:ea typeface="Arial" charset="0"/>
                <a:cs typeface="Arial" charset="0"/>
                <a:sym typeface="Cabin"/>
              </a:rPr>
              <a:t>Lenguajes de bucle</a:t>
            </a:r>
          </a:p>
          <a:p>
            <a:pPr marL="685800" marR="0" lvl="0" indent="-394462" algn="l" rtl="0">
              <a:lnSpc>
                <a:spcPct val="100000"/>
              </a:lnSpc>
              <a:spcBef>
                <a:spcPts val="3500"/>
              </a:spcBef>
              <a:spcAft>
                <a:spcPts val="0"/>
              </a:spcAft>
              <a:buClr>
                <a:schemeClr val="lt1"/>
              </a:buClr>
              <a:buSzPct val="100000"/>
              <a:buFont typeface="Cabin"/>
              <a:buChar char="•"/>
            </a:pPr>
            <a:r>
              <a:rPr lang="es-ES" sz="3600" b="0" u="none" strike="noStrike" cap="none" dirty="0">
                <a:solidFill>
                  <a:schemeClr val="lt1"/>
                </a:solidFill>
                <a:latin typeface="Arial" charset="0"/>
                <a:ea typeface="Arial" charset="0"/>
                <a:cs typeface="Arial" charset="0"/>
                <a:sym typeface="Cabin"/>
              </a:rPr>
              <a:t>Mayor o menor</a:t>
            </a:r>
          </a:p>
        </p:txBody>
      </p:sp>
    </p:spTree>
    <p:extLst>
      <p:ext uri="{BB962C8B-B14F-4D97-AF65-F5344CB8AC3E}">
        <p14:creationId xmlns:p14="http://schemas.microsoft.com/office/powerpoint/2010/main" val="16264410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Shape 765"/>
          <p:cNvSpPr txBox="1">
            <a:spLocks noGrp="1"/>
          </p:cNvSpPr>
          <p:nvPr>
            <p:ph type="title"/>
          </p:nvPr>
        </p:nvSpPr>
        <p:spPr>
          <a:xfrm>
            <a:off x="1155700" y="817418"/>
            <a:ext cx="13932000" cy="1127856"/>
          </a:xfrm>
          <a:prstGeom prst="rect">
            <a:avLst/>
          </a:prstGeom>
        </p:spPr>
        <p:txBody>
          <a:bodyPr lIns="91425" tIns="91425" rIns="91425" bIns="91425" anchor="ctr" anchorCtr="0">
            <a:noAutofit/>
          </a:bodyPr>
          <a:lstStyle/>
          <a:p>
            <a:pPr lvl="0"/>
            <a:r>
              <a:rPr lang="es-ES" sz="3600" b="1" dirty="0">
                <a:solidFill>
                  <a:srgbClr val="FFFF00"/>
                </a:solidFill>
              </a:rPr>
              <a:t>Agradecimientos / Colaboraciones</a:t>
            </a:r>
            <a:endParaRPr lang="en-US" sz="3600" b="1" dirty="0">
              <a:solidFill>
                <a:srgbClr val="FFFF00"/>
              </a:solidFill>
            </a:endParaRPr>
          </a:p>
        </p:txBody>
      </p:sp>
      <p:sp>
        <p:nvSpPr>
          <p:cNvPr id="766" name="Shape 766"/>
          <p:cNvSpPr txBox="1"/>
          <p:nvPr/>
        </p:nvSpPr>
        <p:spPr>
          <a:xfrm>
            <a:off x="1155700" y="2143125"/>
            <a:ext cx="6797699" cy="5984318"/>
          </a:xfrm>
          <a:prstGeom prst="rect">
            <a:avLst/>
          </a:prstGeom>
          <a:noFill/>
          <a:ln>
            <a:noFill/>
          </a:ln>
        </p:spPr>
        <p:txBody>
          <a:bodyPr lIns="91425" tIns="91425" rIns="91425" bIns="91425" anchor="t" anchorCtr="0">
            <a:noAutofit/>
          </a:bodyPr>
          <a:lstStyle/>
          <a:p>
            <a:pPr lvl="0"/>
            <a:r>
              <a:rPr lang="es-ES" sz="1800" dirty="0">
                <a:solidFill>
                  <a:srgbClr val="FFFFFF"/>
                </a:solidFill>
              </a:rPr>
              <a:t>Estas diapositivas están protegidas por derechos de autor 2010-  Charles R. Severance (</a:t>
            </a:r>
            <a:r>
              <a:rPr lang="es-ES" sz="1800" u="sng" dirty="0">
                <a:solidFill>
                  <a:srgbClr val="FFFF00"/>
                </a:solidFill>
                <a:hlinkClick r:id="rId3"/>
              </a:rPr>
              <a:t>www.dr-chuck.com</a:t>
            </a:r>
            <a:r>
              <a:rPr lang="es-ES" sz="1800" dirty="0">
                <a:solidFill>
                  <a:srgbClr val="FFFFFF"/>
                </a:solidFill>
              </a:rPr>
              <a:t>) de la Facultad de Información de la Universidad de Michigan y </a:t>
            </a:r>
            <a:r>
              <a:rPr lang="es-ES" sz="1800" u="sng" dirty="0">
                <a:solidFill>
                  <a:srgbClr val="FFFF00"/>
                </a:solidFill>
                <a:hlinkClick r:id="rId4"/>
              </a:rPr>
              <a:t>open.umich.edu</a:t>
            </a:r>
            <a:r>
              <a:rPr lang="es-ES" sz="1800" u="sng" dirty="0">
                <a:solidFill>
                  <a:schemeClr val="bg1"/>
                </a:solidFill>
              </a:rPr>
              <a:t>,</a:t>
            </a:r>
            <a:r>
              <a:rPr lang="es-ES" sz="1800" dirty="0">
                <a:solidFill>
                  <a:srgbClr val="FFFFFF"/>
                </a:solidFill>
              </a:rPr>
              <a:t> y se ponen a disposición bajo licencia de Creative Commons Attribution 4.0. Por favor, conserve esta última diapositiva en todas las copias del documento para cumplir con los requisitos de atribución de la licencia. Si realiza algún cambio, agregue su nombre y el de su organización a la lista de colaboradores en esta página cuando republique los materiales.</a:t>
            </a:r>
          </a:p>
          <a:p>
            <a:pPr lvl="0"/>
            <a:endParaRPr lang="es-ES" sz="1800" dirty="0">
              <a:solidFill>
                <a:srgbClr val="FFFFFF"/>
              </a:solidFill>
            </a:endParaRPr>
          </a:p>
          <a:p>
            <a:pPr lvl="0"/>
            <a:r>
              <a:rPr lang="es-ES" sz="1800" dirty="0">
                <a:solidFill>
                  <a:srgbClr val="FFFFFF"/>
                </a:solidFill>
              </a:rPr>
              <a:t>Desarrollo inicial: Charles Severance, Facultad de Información de la Universidad de Michigan</a:t>
            </a:r>
          </a:p>
          <a:p>
            <a:pPr lvl="0"/>
            <a:endParaRPr lang="es-ES" sz="1800" dirty="0">
              <a:solidFill>
                <a:srgbClr val="FFFFFF"/>
              </a:solidFill>
            </a:endParaRPr>
          </a:p>
          <a:p>
            <a:pPr lvl="0"/>
            <a:r>
              <a:rPr lang="es-ES" sz="1800" dirty="0">
                <a:solidFill>
                  <a:srgbClr val="FFFFFF"/>
                </a:solidFill>
              </a:rPr>
              <a:t>… Ingrese nuevos colaboradores y traductores aquí</a:t>
            </a:r>
            <a:endParaRPr lang="en-US" sz="1800" dirty="0">
              <a:solidFill>
                <a:srgbClr val="FFFFFF"/>
              </a:solidFill>
            </a:endParaRPr>
          </a:p>
        </p:txBody>
      </p:sp>
      <p:pic>
        <p:nvPicPr>
          <p:cNvPr id="767" name="Shape 767"/>
          <p:cNvPicPr preferRelativeResize="0"/>
          <p:nvPr/>
        </p:nvPicPr>
        <p:blipFill rotWithShape="1">
          <a:blip r:embed="rId5">
            <a:alphaModFix/>
          </a:blip>
          <a:srcRect/>
          <a:stretch/>
        </p:blipFill>
        <p:spPr>
          <a:xfrm>
            <a:off x="437900" y="920474"/>
            <a:ext cx="1024800" cy="1024800"/>
          </a:xfrm>
          <a:prstGeom prst="rect">
            <a:avLst/>
          </a:prstGeom>
          <a:noFill/>
          <a:ln>
            <a:noFill/>
          </a:ln>
        </p:spPr>
      </p:pic>
      <p:pic>
        <p:nvPicPr>
          <p:cNvPr id="768" name="Shape 768"/>
          <p:cNvPicPr preferRelativeResize="0"/>
          <p:nvPr/>
        </p:nvPicPr>
        <p:blipFill rotWithShape="1">
          <a:blip r:embed="rId6">
            <a:alphaModFix/>
          </a:blip>
          <a:srcRect/>
          <a:stretch/>
        </p:blipFill>
        <p:spPr>
          <a:xfrm>
            <a:off x="13836901" y="1098674"/>
            <a:ext cx="1968599" cy="668400"/>
          </a:xfrm>
          <a:prstGeom prst="rect">
            <a:avLst/>
          </a:prstGeom>
          <a:noFill/>
          <a:ln>
            <a:noFill/>
          </a:ln>
        </p:spPr>
      </p:pic>
      <p:sp>
        <p:nvSpPr>
          <p:cNvPr id="769" name="Shape 769"/>
          <p:cNvSpPr txBox="1"/>
          <p:nvPr/>
        </p:nvSpPr>
        <p:spPr>
          <a:xfrm>
            <a:off x="8704400" y="2143125"/>
            <a:ext cx="6797699" cy="5984318"/>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a:t>
            </a:r>
          </a:p>
        </p:txBody>
      </p:sp>
    </p:spTree>
    <p:extLst>
      <p:ext uri="{BB962C8B-B14F-4D97-AF65-F5344CB8AC3E}">
        <p14:creationId xmlns:p14="http://schemas.microsoft.com/office/powerpoint/2010/main" val="2142349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FFFF00"/>
              </a:buClr>
              <a:buSzPct val="25000"/>
            </a:pPr>
            <a:r>
              <a:rPr lang="es-AR" sz="7600" dirty="0">
                <a:solidFill>
                  <a:srgbClr val="FFFF00"/>
                </a:solidFill>
                <a:latin typeface="Arial" charset="0"/>
                <a:ea typeface="Arial" charset="0"/>
                <a:cs typeface="Arial" charset="0"/>
                <a:sym typeface="Cabin"/>
              </a:rPr>
              <a:t>Romper un Bucle</a:t>
            </a:r>
            <a:endParaRPr lang="en-US" sz="7600" u="none" strike="noStrike" cap="none" dirty="0">
              <a:solidFill>
                <a:srgbClr val="FFFF00"/>
              </a:solidFill>
              <a:latin typeface="Arial" charset="0"/>
              <a:ea typeface="Arial" charset="0"/>
              <a:cs typeface="Arial" charset="0"/>
              <a:sym typeface="Cabin"/>
            </a:endParaRPr>
          </a:p>
        </p:txBody>
      </p:sp>
      <p:sp>
        <p:nvSpPr>
          <p:cNvPr id="301" name="Shape 301"/>
          <p:cNvSpPr txBox="1">
            <a:spLocks noGrp="1"/>
          </p:cNvSpPr>
          <p:nvPr>
            <p:ph idx="1"/>
          </p:nvPr>
        </p:nvSpPr>
        <p:spPr>
          <a:xfrm>
            <a:off x="1155700" y="2221720"/>
            <a:ext cx="13932000" cy="2701025"/>
          </a:xfrm>
          <a:prstGeom prst="rect">
            <a:avLst/>
          </a:prstGeom>
          <a:noFill/>
          <a:ln>
            <a:noFill/>
          </a:ln>
        </p:spPr>
        <p:txBody>
          <a:bodyPr lIns="38100" tIns="38100" rIns="38100" bIns="38100" anchor="ctr" anchorCtr="0">
            <a:noAutofit/>
          </a:bodyPr>
          <a:lstStyle/>
          <a:p>
            <a:pPr marL="749300" lvl="0" indent="-533400">
              <a:spcBef>
                <a:spcPts val="0"/>
              </a:spcBef>
              <a:buClr>
                <a:schemeClr val="lt1"/>
              </a:buClr>
              <a:buSzPct val="171000"/>
              <a:buFont typeface="Cabin"/>
              <a:buChar char="•"/>
            </a:pPr>
            <a:r>
              <a:rPr lang="es-AR" sz="3600" b="0" dirty="0">
                <a:solidFill>
                  <a:schemeClr val="lt1"/>
                </a:solidFill>
                <a:latin typeface="Arial" charset="0"/>
                <a:ea typeface="Arial" charset="0"/>
                <a:cs typeface="Arial" charset="0"/>
                <a:sym typeface="Cabin"/>
              </a:rPr>
              <a:t>El enunciado </a:t>
            </a:r>
            <a:r>
              <a:rPr lang="es-AR" sz="3600" b="0" dirty="0">
                <a:solidFill>
                  <a:srgbClr val="FFFF00"/>
                </a:solidFill>
                <a:latin typeface="Arial" charset="0"/>
                <a:ea typeface="Arial" charset="0"/>
                <a:cs typeface="Arial" charset="0"/>
                <a:sym typeface="Cabin"/>
              </a:rPr>
              <a:t>break (romper) </a:t>
            </a:r>
            <a:r>
              <a:rPr lang="es-AR" sz="3600" b="0" dirty="0">
                <a:solidFill>
                  <a:schemeClr val="lt1"/>
                </a:solidFill>
                <a:latin typeface="Arial" charset="0"/>
                <a:ea typeface="Arial" charset="0"/>
                <a:cs typeface="Arial" charset="0"/>
                <a:sym typeface="Cabin"/>
              </a:rPr>
              <a:t>termina el bucle actual y salta al enunciado que le sigue inmediatamente al bucle</a:t>
            </a:r>
          </a:p>
          <a:p>
            <a:pPr marL="749300" lvl="0" indent="-533400">
              <a:spcBef>
                <a:spcPts val="3500"/>
              </a:spcBef>
              <a:buClr>
                <a:schemeClr val="lt1"/>
              </a:buClr>
              <a:buSzPct val="171000"/>
              <a:buFont typeface="Cabin"/>
              <a:buChar char="•"/>
            </a:pPr>
            <a:r>
              <a:rPr lang="es-AR" sz="3600" b="0" dirty="0">
                <a:solidFill>
                  <a:schemeClr val="lt1"/>
                </a:solidFill>
                <a:latin typeface="Arial" charset="0"/>
                <a:ea typeface="Arial" charset="0"/>
                <a:cs typeface="Arial" charset="0"/>
                <a:sym typeface="Cabin"/>
              </a:rPr>
              <a:t>Es como una prueba de bucle que puede suceder en cualquier lado en el cuerpo del bucle</a:t>
            </a:r>
          </a:p>
        </p:txBody>
      </p:sp>
      <p:sp>
        <p:nvSpPr>
          <p:cNvPr id="303" name="Shape 303"/>
          <p:cNvSpPr txBox="1"/>
          <p:nvPr/>
        </p:nvSpPr>
        <p:spPr>
          <a:xfrm>
            <a:off x="10817225" y="4843685"/>
            <a:ext cx="2435099" cy="3324300"/>
          </a:xfrm>
          <a:prstGeom prst="rect">
            <a:avLst/>
          </a:prstGeom>
          <a:noFill/>
          <a:ln>
            <a:noFill/>
          </a:ln>
        </p:spPr>
        <p:txBody>
          <a:bodyPr lIns="0" tIns="0" rIns="0" bIns="0" anchor="ctr" anchorCtr="0">
            <a:noAutofit/>
          </a:bodyPr>
          <a:lstStyle/>
          <a:p>
            <a:pPr lvl="0">
              <a:buClr>
                <a:schemeClr val="lt1"/>
              </a:buClr>
              <a:buSzPct val="25000"/>
            </a:pPr>
            <a:r>
              <a:rPr lang="es-AR" sz="3600" dirty="0">
                <a:solidFill>
                  <a:schemeClr val="lt1"/>
                </a:solidFill>
                <a:latin typeface="Arial" charset="0"/>
                <a:ea typeface="Arial" charset="0"/>
                <a:cs typeface="Arial" charset="0"/>
                <a:sym typeface="Cabin"/>
              </a:rPr>
              <a:t>&gt; </a:t>
            </a:r>
            <a:r>
              <a:rPr lang="es-AR" sz="3200" dirty="0">
                <a:solidFill>
                  <a:srgbClr val="00FF00"/>
                </a:solidFill>
                <a:latin typeface="Arial" charset="0"/>
                <a:ea typeface="Arial" charset="0"/>
                <a:cs typeface="Arial" charset="0"/>
                <a:sym typeface="Cabin"/>
              </a:rPr>
              <a:t>hola</a:t>
            </a:r>
          </a:p>
          <a:p>
            <a:pPr lvl="0">
              <a:buClr>
                <a:schemeClr val="lt1"/>
              </a:buClr>
              <a:buSzPct val="25000"/>
            </a:pPr>
            <a:r>
              <a:rPr lang="es-AR" sz="3200" dirty="0">
                <a:solidFill>
                  <a:schemeClr val="lt1"/>
                </a:solidFill>
                <a:latin typeface="Arial" charset="0"/>
                <a:ea typeface="Arial" charset="0"/>
                <a:cs typeface="Arial" charset="0"/>
                <a:sym typeface="Cabin"/>
              </a:rPr>
              <a:t>hola</a:t>
            </a:r>
          </a:p>
          <a:p>
            <a:pPr lvl="0">
              <a:buClr>
                <a:schemeClr val="lt1"/>
              </a:buClr>
              <a:buSzPct val="25000"/>
            </a:pPr>
            <a:r>
              <a:rPr lang="es-AR" sz="3200" dirty="0">
                <a:solidFill>
                  <a:schemeClr val="lt1"/>
                </a:solidFill>
                <a:latin typeface="Arial" charset="0"/>
                <a:ea typeface="Arial" charset="0"/>
                <a:cs typeface="Arial" charset="0"/>
                <a:sym typeface="Cabin"/>
              </a:rPr>
              <a:t>&gt; </a:t>
            </a:r>
            <a:r>
              <a:rPr lang="es-AR" sz="3200" dirty="0">
                <a:solidFill>
                  <a:srgbClr val="00FF00"/>
                </a:solidFill>
                <a:latin typeface="Arial" charset="0"/>
                <a:ea typeface="Arial" charset="0"/>
                <a:cs typeface="Arial" charset="0"/>
                <a:sym typeface="Cabin"/>
              </a:rPr>
              <a:t>finished</a:t>
            </a:r>
          </a:p>
          <a:p>
            <a:pPr lvl="0">
              <a:buClr>
                <a:schemeClr val="lt1"/>
              </a:buClr>
              <a:buSzPct val="25000"/>
            </a:pPr>
            <a:r>
              <a:rPr lang="es-AR" sz="3200" dirty="0">
                <a:solidFill>
                  <a:schemeClr val="lt1"/>
                </a:solidFill>
                <a:latin typeface="Arial" charset="0"/>
                <a:ea typeface="Arial" charset="0"/>
                <a:cs typeface="Arial" charset="0"/>
                <a:sym typeface="Cabin"/>
              </a:rPr>
              <a:t>finalizado</a:t>
            </a:r>
          </a:p>
          <a:p>
            <a:pPr lvl="0">
              <a:buClr>
                <a:schemeClr val="lt1"/>
              </a:buClr>
              <a:buSzPct val="25000"/>
            </a:pPr>
            <a:r>
              <a:rPr lang="es-AR" sz="3200" dirty="0">
                <a:solidFill>
                  <a:schemeClr val="lt1"/>
                </a:solidFill>
                <a:latin typeface="Arial" charset="0"/>
                <a:ea typeface="Arial" charset="0"/>
                <a:cs typeface="Arial" charset="0"/>
                <a:sym typeface="Cabin"/>
              </a:rPr>
              <a:t>&gt; </a:t>
            </a:r>
            <a:r>
              <a:rPr lang="es-AR" sz="3200" dirty="0">
                <a:solidFill>
                  <a:srgbClr val="00FF00"/>
                </a:solidFill>
                <a:latin typeface="Arial" charset="0"/>
                <a:ea typeface="Arial" charset="0"/>
                <a:cs typeface="Arial" charset="0"/>
                <a:sym typeface="Cabin"/>
              </a:rPr>
              <a:t>done</a:t>
            </a:r>
          </a:p>
          <a:p>
            <a:pPr lvl="0">
              <a:buClr>
                <a:schemeClr val="lt1"/>
              </a:buClr>
              <a:buSzPct val="25000"/>
            </a:pPr>
            <a:r>
              <a:rPr lang="es-AR" sz="3200" dirty="0">
                <a:solidFill>
                  <a:schemeClr val="lt1"/>
                </a:solidFill>
                <a:latin typeface="Arial" charset="0"/>
                <a:ea typeface="Arial" charset="0"/>
                <a:cs typeface="Arial" charset="0"/>
                <a:sym typeface="Cabin"/>
              </a:rPr>
              <a:t>terminado</a:t>
            </a:r>
          </a:p>
        </p:txBody>
      </p:sp>
      <p:cxnSp>
        <p:nvCxnSpPr>
          <p:cNvPr id="304" name="Shape 304"/>
          <p:cNvCxnSpPr/>
          <p:nvPr/>
        </p:nvCxnSpPr>
        <p:spPr>
          <a:xfrm flipH="1" flipV="1">
            <a:off x="3082749" y="7350777"/>
            <a:ext cx="574851" cy="349299"/>
          </a:xfrm>
          <a:prstGeom prst="straightConnector1">
            <a:avLst/>
          </a:prstGeom>
          <a:noFill/>
          <a:ln w="50800" cap="rnd" cmpd="sng">
            <a:solidFill>
              <a:srgbClr val="FFFF00"/>
            </a:solidFill>
            <a:prstDash val="solid"/>
            <a:miter/>
            <a:headEnd type="stealth" w="med" len="med"/>
            <a:tailEnd type="none" w="med" len="med"/>
          </a:ln>
        </p:spPr>
      </p:cxnSp>
      <p:cxnSp>
        <p:nvCxnSpPr>
          <p:cNvPr id="305" name="Shape 305"/>
          <p:cNvCxnSpPr/>
          <p:nvPr/>
        </p:nvCxnSpPr>
        <p:spPr>
          <a:xfrm flipV="1">
            <a:off x="3082749" y="6817379"/>
            <a:ext cx="2332038" cy="533398"/>
          </a:xfrm>
          <a:prstGeom prst="straightConnector1">
            <a:avLst/>
          </a:prstGeom>
          <a:noFill/>
          <a:ln w="50800" cap="rnd" cmpd="sng">
            <a:solidFill>
              <a:srgbClr val="FFFF00"/>
            </a:solidFill>
            <a:prstDash val="solid"/>
            <a:miter/>
            <a:headEnd type="stealth" w="med" len="med"/>
            <a:tailEnd type="none" w="med" len="med"/>
          </a:ln>
        </p:spPr>
      </p:cxnSp>
      <p:sp>
        <p:nvSpPr>
          <p:cNvPr id="8" name="Shape 295"/>
          <p:cNvSpPr txBox="1"/>
          <p:nvPr/>
        </p:nvSpPr>
        <p:spPr>
          <a:xfrm>
            <a:off x="3774650" y="5005036"/>
            <a:ext cx="6430500" cy="29822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FFFF00"/>
                </a:solidFill>
                <a:latin typeface="Courier New"/>
                <a:ea typeface="Courier New"/>
                <a:cs typeface="Courier New"/>
                <a:sym typeface="Courier New"/>
              </a:rPr>
              <a:t>while</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FF9900"/>
                </a:solidFill>
                <a:latin typeface="Courier New"/>
                <a:ea typeface="Courier New"/>
                <a:cs typeface="Courier New"/>
                <a:sym typeface="Courier New"/>
              </a:rPr>
              <a:t>True</a:t>
            </a:r>
            <a:r>
              <a:rPr lang="es-ES" sz="30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00FF00"/>
                </a:solidFill>
                <a:latin typeface="Courier New"/>
                <a:ea typeface="Courier New"/>
                <a:cs typeface="Courier New"/>
                <a:sym typeface="Courier New"/>
              </a:rPr>
              <a:t>línea</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00FFFF"/>
                </a:solidFill>
                <a:latin typeface="Courier New"/>
                <a:ea typeface="Courier New"/>
                <a:cs typeface="Courier New"/>
                <a:sym typeface="Courier New"/>
              </a:rPr>
              <a:t>=</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FF9900"/>
                </a:solidFill>
                <a:latin typeface="Courier New"/>
                <a:ea typeface="Courier New"/>
                <a:cs typeface="Courier New"/>
                <a:sym typeface="Courier New"/>
              </a:rPr>
              <a:t>input(</a:t>
            </a:r>
            <a:r>
              <a:rPr lang="es-ES" sz="3000" b="1" i="0" u="none" strike="noStrike" cap="none" dirty="0">
                <a:solidFill>
                  <a:srgbClr val="FFFFFF"/>
                </a:solidFill>
                <a:latin typeface="Courier New"/>
                <a:ea typeface="Courier New"/>
                <a:cs typeface="Courier New"/>
                <a:sym typeface="Courier New"/>
              </a:rPr>
              <a:t>'&gt; '</a:t>
            </a:r>
            <a:r>
              <a:rPr lang="es-ES" sz="3000" b="1" i="0" u="none" strike="noStrike" cap="none" dirty="0">
                <a:solidFill>
                  <a:srgbClr val="FF9900"/>
                </a:solidFill>
                <a:latin typeface="Courier New"/>
                <a:ea typeface="Courier New"/>
                <a:cs typeface="Courier New"/>
                <a:sym typeface="Courier New"/>
              </a:rPr>
              <a:t>)</a:t>
            </a:r>
          </a:p>
          <a:p>
            <a:pPr lvl="0">
              <a:buClr>
                <a:schemeClr val="lt1"/>
              </a:buClr>
              <a:buSzPct val="25000"/>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if</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00FF00"/>
                </a:solidFill>
                <a:latin typeface="Courier New"/>
                <a:ea typeface="Courier New"/>
                <a:cs typeface="Courier New"/>
                <a:sym typeface="Courier New"/>
              </a:rPr>
              <a:t>línea</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00FFFF"/>
                </a:solidFill>
                <a:latin typeface="Courier New"/>
                <a:ea typeface="Courier New"/>
                <a:cs typeface="Courier New"/>
                <a:sym typeface="Courier New"/>
              </a:rPr>
              <a:t>==</a:t>
            </a:r>
            <a:r>
              <a:rPr lang="es-ES" sz="3000" b="1" i="0" u="none" strike="noStrike" cap="none" dirty="0">
                <a:solidFill>
                  <a:srgbClr val="FF9900"/>
                </a:solidFill>
                <a:latin typeface="Courier New"/>
                <a:ea typeface="Courier New"/>
                <a:cs typeface="Courier New"/>
                <a:sym typeface="Courier New"/>
              </a:rPr>
              <a:t> </a:t>
            </a:r>
            <a:r>
              <a:rPr lang="es-ES" sz="3000" b="1" dirty="0">
                <a:solidFill>
                  <a:srgbClr val="FFFFFF"/>
                </a:solidFill>
                <a:latin typeface="Courier New"/>
                <a:ea typeface="Courier New"/>
                <a:cs typeface="Courier New"/>
                <a:sym typeface="Courier New"/>
              </a:rPr>
              <a:t>'terminado</a:t>
            </a:r>
            <a:r>
              <a:rPr lang="es-ES" sz="3000" b="1" i="0" u="none" strike="noStrike" cap="none" dirty="0">
                <a:solidFill>
                  <a:srgbClr val="FFFFFF"/>
                </a:solidFill>
                <a:latin typeface="Courier New"/>
                <a:ea typeface="Courier New"/>
                <a:cs typeface="Courier New"/>
                <a:sym typeface="Courier New"/>
              </a:rPr>
              <a:t>'</a:t>
            </a:r>
            <a:r>
              <a:rPr lang="es-ES" sz="3000" b="1" i="0" u="none" strike="noStrike" cap="none" dirty="0">
                <a:solidFill>
                  <a:srgbClr val="FF7F00"/>
                </a:solidFill>
                <a:latin typeface="Courier New"/>
                <a:ea typeface="Courier New"/>
                <a:cs typeface="Courier New"/>
                <a:sym typeface="Courier New"/>
              </a:rPr>
              <a:t> </a:t>
            </a:r>
            <a:r>
              <a:rPr lang="es-ES" sz="30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FFFF00"/>
                </a:solidFill>
                <a:latin typeface="Courier New"/>
                <a:ea typeface="Courier New"/>
                <a:cs typeface="Courier New"/>
                <a:sym typeface="Courier New"/>
              </a:rPr>
              <a:t>break</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print</a:t>
            </a:r>
            <a:r>
              <a:rPr lang="es-ES" sz="3000" b="1" dirty="0">
                <a:solidFill>
                  <a:schemeClr val="lt1"/>
                </a:solidFill>
                <a:latin typeface="Courier New"/>
                <a:ea typeface="Courier New"/>
                <a:cs typeface="Courier New"/>
                <a:sym typeface="Courier New"/>
              </a:rPr>
              <a:t>(</a:t>
            </a:r>
            <a:r>
              <a:rPr lang="es-ES" sz="3000" b="1" i="0" u="none" strike="noStrike" cap="none" dirty="0">
                <a:solidFill>
                  <a:srgbClr val="00FF00"/>
                </a:solidFill>
                <a:latin typeface="Courier New"/>
                <a:ea typeface="Courier New"/>
                <a:cs typeface="Courier New"/>
                <a:sym typeface="Courier New"/>
              </a:rPr>
              <a:t>línea</a:t>
            </a:r>
            <a:r>
              <a:rPr lang="es-ES" sz="30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FFFF00"/>
                </a:solidFill>
                <a:latin typeface="Courier New"/>
                <a:ea typeface="Courier New"/>
                <a:cs typeface="Courier New"/>
                <a:sym typeface="Courier New"/>
              </a:rPr>
              <a:t>print</a:t>
            </a:r>
            <a:r>
              <a:rPr lang="es-ES" sz="3000" b="1" dirty="0">
                <a:solidFill>
                  <a:schemeClr val="lt1"/>
                </a:solidFill>
                <a:latin typeface="Courier New"/>
                <a:ea typeface="Courier New"/>
                <a:cs typeface="Courier New"/>
                <a:sym typeface="Courier New"/>
              </a:rPr>
              <a:t>(</a:t>
            </a:r>
            <a:r>
              <a:rPr lang="es-ES" sz="3000" b="1" i="0" u="none" strike="noStrike" cap="none" dirty="0">
                <a:solidFill>
                  <a:srgbClr val="FFFFFF"/>
                </a:solidFill>
                <a:latin typeface="Courier New"/>
                <a:ea typeface="Courier New"/>
                <a:cs typeface="Courier New"/>
                <a:sym typeface="Courier New"/>
              </a:rPr>
              <a:t>'Terminado')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1" name="Shape 311"/>
          <p:cNvSpPr/>
          <p:nvPr/>
        </p:nvSpPr>
        <p:spPr>
          <a:xfrm>
            <a:off x="9601200" y="1288943"/>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AR" sz="2600" u="none" strike="noStrike" cap="none" dirty="0">
                <a:solidFill>
                  <a:srgbClr val="FF9900"/>
                </a:solidFill>
                <a:latin typeface="Arial" charset="0"/>
                <a:ea typeface="Arial" charset="0"/>
                <a:cs typeface="Arial" charset="0"/>
                <a:sym typeface="Cabin"/>
              </a:rPr>
              <a:t>¿ </a:t>
            </a:r>
            <a:r>
              <a:rPr lang="es-AR" sz="2600" u="none" strike="noStrike" cap="none" dirty="0" err="1">
                <a:solidFill>
                  <a:srgbClr val="FF9900"/>
                </a:solidFill>
                <a:latin typeface="Arial" charset="0"/>
                <a:ea typeface="Arial" charset="0"/>
                <a:cs typeface="Arial" charset="0"/>
                <a:sym typeface="Cabin"/>
              </a:rPr>
              <a:t>Verdade</a:t>
            </a:r>
            <a:r>
              <a:rPr lang="es-AR" sz="2600" u="none" strike="noStrike" cap="none" dirty="0">
                <a:solidFill>
                  <a:srgbClr val="FF9900"/>
                </a:solidFill>
                <a:latin typeface="Arial" charset="0"/>
                <a:ea typeface="Arial" charset="0"/>
                <a:cs typeface="Arial" charset="0"/>
                <a:sym typeface="Cabin"/>
              </a:rPr>
              <a:t>-ro</a:t>
            </a:r>
            <a:r>
              <a:rPr lang="en-US" sz="2600" u="none" strike="noStrike" cap="none" dirty="0">
                <a:solidFill>
                  <a:srgbClr val="FF9900"/>
                </a:solidFill>
                <a:latin typeface="Arial" charset="0"/>
                <a:ea typeface="Arial" charset="0"/>
                <a:cs typeface="Arial" charset="0"/>
                <a:sym typeface="Cabin"/>
              </a:rPr>
              <a:t>?</a:t>
            </a:r>
          </a:p>
        </p:txBody>
      </p:sp>
      <p:cxnSp>
        <p:nvCxnSpPr>
          <p:cNvPr id="312" name="Shape 312"/>
          <p:cNvCxnSpPr/>
          <p:nvPr/>
        </p:nvCxnSpPr>
        <p:spPr>
          <a:xfrm rot="10800000" flipH="1">
            <a:off x="10985100" y="2597143"/>
            <a:ext cx="51300" cy="3954599"/>
          </a:xfrm>
          <a:prstGeom prst="straightConnector1">
            <a:avLst/>
          </a:prstGeom>
          <a:noFill/>
          <a:ln w="76200" cap="rnd" cmpd="sng">
            <a:solidFill>
              <a:srgbClr val="00FFFF"/>
            </a:solidFill>
            <a:prstDash val="solid"/>
            <a:miter/>
            <a:headEnd type="none" w="med" len="med"/>
            <a:tailEnd type="stealth" w="med" len="med"/>
          </a:ln>
        </p:spPr>
      </p:cxnSp>
      <p:cxnSp>
        <p:nvCxnSpPr>
          <p:cNvPr id="313" name="Shape 313"/>
          <p:cNvCxnSpPr/>
          <p:nvPr/>
        </p:nvCxnSpPr>
        <p:spPr>
          <a:xfrm rot="10800000">
            <a:off x="12382475" y="1917568"/>
            <a:ext cx="777899" cy="15899"/>
          </a:xfrm>
          <a:prstGeom prst="straightConnector1">
            <a:avLst/>
          </a:prstGeom>
          <a:noFill/>
          <a:ln w="76200" cap="rnd" cmpd="sng">
            <a:solidFill>
              <a:srgbClr val="00FFFF"/>
            </a:solidFill>
            <a:prstDash val="solid"/>
            <a:miter/>
            <a:headEnd type="none" w="med" len="med"/>
            <a:tailEnd type="none" w="med" len="med"/>
          </a:ln>
        </p:spPr>
      </p:cxnSp>
      <p:cxnSp>
        <p:nvCxnSpPr>
          <p:cNvPr id="314" name="Shape 314"/>
          <p:cNvCxnSpPr>
            <a:stCxn id="315" idx="0"/>
            <a:endCxn id="316" idx="2"/>
          </p:cNvCxnSpPr>
          <p:nvPr/>
        </p:nvCxnSpPr>
        <p:spPr>
          <a:xfrm rot="10800000" flipH="1">
            <a:off x="13169949" y="3321143"/>
            <a:ext cx="50700" cy="2044500"/>
          </a:xfrm>
          <a:prstGeom prst="straightConnector1">
            <a:avLst/>
          </a:prstGeom>
          <a:noFill/>
          <a:ln w="76200" cap="rnd" cmpd="sng">
            <a:solidFill>
              <a:srgbClr val="00FFFF"/>
            </a:solidFill>
            <a:prstDash val="solid"/>
            <a:miter/>
            <a:headEnd type="none" w="med" len="med"/>
            <a:tailEnd type="none" w="med" len="med"/>
          </a:ln>
        </p:spPr>
      </p:cxnSp>
      <p:cxnSp>
        <p:nvCxnSpPr>
          <p:cNvPr id="317" name="Shape 317"/>
          <p:cNvCxnSpPr/>
          <p:nvPr/>
        </p:nvCxnSpPr>
        <p:spPr>
          <a:xfrm>
            <a:off x="10973000" y="6551743"/>
            <a:ext cx="2223899" cy="0"/>
          </a:xfrm>
          <a:prstGeom prst="straightConnector1">
            <a:avLst/>
          </a:prstGeom>
          <a:noFill/>
          <a:ln w="76200" cap="rnd" cmpd="sng">
            <a:solidFill>
              <a:srgbClr val="00FFFF"/>
            </a:solidFill>
            <a:prstDash val="solid"/>
            <a:miter/>
            <a:headEnd type="none" w="med" len="med"/>
            <a:tailEnd type="none" w="med" len="med"/>
          </a:ln>
        </p:spPr>
      </p:cxnSp>
      <p:cxnSp>
        <p:nvCxnSpPr>
          <p:cNvPr id="318" name="Shape 318"/>
          <p:cNvCxnSpPr/>
          <p:nvPr/>
        </p:nvCxnSpPr>
        <p:spPr>
          <a:xfrm flipH="1">
            <a:off x="9245574" y="1933468"/>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319" name="Shape 319"/>
          <p:cNvCxnSpPr/>
          <p:nvPr/>
        </p:nvCxnSpPr>
        <p:spPr>
          <a:xfrm rot="10800000" flipH="1">
            <a:off x="10942636" y="7061217"/>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320" name="Shape 320"/>
          <p:cNvCxnSpPr/>
          <p:nvPr/>
        </p:nvCxnSpPr>
        <p:spPr>
          <a:xfrm rot="10800000" flipH="1">
            <a:off x="9202736" y="1923954"/>
            <a:ext cx="58800" cy="5154599"/>
          </a:xfrm>
          <a:prstGeom prst="straightConnector1">
            <a:avLst/>
          </a:prstGeom>
          <a:noFill/>
          <a:ln w="76200" cap="rnd" cmpd="sng">
            <a:solidFill>
              <a:srgbClr val="00FFFF"/>
            </a:solidFill>
            <a:prstDash val="solid"/>
            <a:miter/>
            <a:headEnd type="stealth" w="med" len="med"/>
            <a:tailEnd type="none" w="med" len="med"/>
          </a:ln>
        </p:spPr>
      </p:cxnSp>
      <p:cxnSp>
        <p:nvCxnSpPr>
          <p:cNvPr id="321" name="Shape 321"/>
          <p:cNvCxnSpPr/>
          <p:nvPr/>
        </p:nvCxnSpPr>
        <p:spPr>
          <a:xfrm>
            <a:off x="9216150" y="7041543"/>
            <a:ext cx="1723200" cy="36899"/>
          </a:xfrm>
          <a:prstGeom prst="straightConnector1">
            <a:avLst/>
          </a:prstGeom>
          <a:noFill/>
          <a:ln w="76200" cap="rnd" cmpd="sng">
            <a:solidFill>
              <a:srgbClr val="00FFFF"/>
            </a:solidFill>
            <a:prstDash val="solid"/>
            <a:miter/>
            <a:headEnd type="none" w="med" len="med"/>
            <a:tailEnd type="none" w="med" len="med"/>
          </a:ln>
        </p:spPr>
      </p:cxnSp>
      <p:sp>
        <p:nvSpPr>
          <p:cNvPr id="322" name="Shape 322"/>
          <p:cNvSpPr txBox="1"/>
          <p:nvPr/>
        </p:nvSpPr>
        <p:spPr>
          <a:xfrm>
            <a:off x="8721725" y="1174643"/>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No</a:t>
            </a:r>
          </a:p>
        </p:txBody>
      </p:sp>
      <p:sp>
        <p:nvSpPr>
          <p:cNvPr id="323" name="Shape 323"/>
          <p:cNvSpPr txBox="1"/>
          <p:nvPr/>
        </p:nvSpPr>
        <p:spPr>
          <a:xfrm>
            <a:off x="9499600" y="7677043"/>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2800" u="none" strike="noStrike" cap="none" dirty="0" err="1">
                <a:solidFill>
                  <a:schemeClr val="lt1"/>
                </a:solidFill>
                <a:latin typeface="Arial" charset="0"/>
                <a:ea typeface="Arial" charset="0"/>
                <a:cs typeface="Arial" charset="0"/>
                <a:sym typeface="Cabin"/>
              </a:rPr>
              <a:t>print</a:t>
            </a:r>
            <a:r>
              <a:rPr lang="es-ES" sz="2800" u="none" strike="noStrike" cap="none" dirty="0">
                <a:solidFill>
                  <a:schemeClr val="lt1"/>
                </a:solidFill>
                <a:latin typeface="Arial" charset="0"/>
                <a:ea typeface="Arial" charset="0"/>
                <a:cs typeface="Arial" charset="0"/>
                <a:sym typeface="Cabin"/>
              </a:rPr>
              <a:t>('Terminado')</a:t>
            </a:r>
          </a:p>
        </p:txBody>
      </p:sp>
      <p:sp>
        <p:nvSpPr>
          <p:cNvPr id="324" name="Shape 324"/>
          <p:cNvSpPr txBox="1"/>
          <p:nvPr/>
        </p:nvSpPr>
        <p:spPr>
          <a:xfrm>
            <a:off x="12838111" y="1174643"/>
            <a:ext cx="1049125"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a:solidFill>
                  <a:schemeClr val="lt1"/>
                </a:solidFill>
                <a:latin typeface="Arial" charset="0"/>
                <a:ea typeface="Arial" charset="0"/>
                <a:cs typeface="Arial" charset="0"/>
                <a:sym typeface="Cabin"/>
              </a:rPr>
              <a:t>Sí</a:t>
            </a:r>
          </a:p>
        </p:txBody>
      </p:sp>
      <p:sp>
        <p:nvSpPr>
          <p:cNvPr id="316" name="Shape 316"/>
          <p:cNvSpPr txBox="1"/>
          <p:nvPr/>
        </p:nvSpPr>
        <p:spPr>
          <a:xfrm>
            <a:off x="11760200" y="2571643"/>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a:t>
            </a:r>
          </a:p>
        </p:txBody>
      </p:sp>
      <p:sp>
        <p:nvSpPr>
          <p:cNvPr id="315" name="Shape 315"/>
          <p:cNvSpPr txBox="1"/>
          <p:nvPr/>
        </p:nvSpPr>
        <p:spPr>
          <a:xfrm>
            <a:off x="11709400" y="5365643"/>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a:t>
            </a:r>
          </a:p>
        </p:txBody>
      </p:sp>
      <p:cxnSp>
        <p:nvCxnSpPr>
          <p:cNvPr id="325" name="Shape 325"/>
          <p:cNvCxnSpPr/>
          <p:nvPr/>
        </p:nvCxnSpPr>
        <p:spPr>
          <a:xfrm rot="10800000">
            <a:off x="14816037" y="4851254"/>
            <a:ext cx="1016099" cy="1490699"/>
          </a:xfrm>
          <a:prstGeom prst="straightConnector1">
            <a:avLst/>
          </a:prstGeom>
          <a:noFill/>
          <a:ln w="76200" cap="rnd" cmpd="sng">
            <a:solidFill>
              <a:srgbClr val="FFFF00"/>
            </a:solidFill>
            <a:prstDash val="solid"/>
            <a:miter/>
            <a:headEnd type="stealth" w="med" len="med"/>
            <a:tailEnd type="none" w="med" len="med"/>
          </a:ln>
        </p:spPr>
      </p:cxnSp>
      <p:cxnSp>
        <p:nvCxnSpPr>
          <p:cNvPr id="326" name="Shape 326"/>
          <p:cNvCxnSpPr/>
          <p:nvPr/>
        </p:nvCxnSpPr>
        <p:spPr>
          <a:xfrm rot="10800000" flipH="1">
            <a:off x="11952286" y="6316654"/>
            <a:ext cx="3849600" cy="1346100"/>
          </a:xfrm>
          <a:prstGeom prst="straightConnector1">
            <a:avLst/>
          </a:prstGeom>
          <a:noFill/>
          <a:ln w="76200" cap="rnd" cmpd="sng">
            <a:solidFill>
              <a:srgbClr val="FFFF00"/>
            </a:solidFill>
            <a:prstDash val="solid"/>
            <a:miter/>
            <a:headEnd type="stealth" w="med" len="med"/>
            <a:tailEnd type="none" w="med" len="med"/>
          </a:ln>
        </p:spPr>
      </p:cxnSp>
      <p:sp>
        <p:nvSpPr>
          <p:cNvPr id="327" name="Shape 327"/>
          <p:cNvSpPr txBox="1"/>
          <p:nvPr/>
        </p:nvSpPr>
        <p:spPr>
          <a:xfrm>
            <a:off x="1752600" y="1195375"/>
            <a:ext cx="6558000"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FFFF00"/>
                </a:solidFill>
                <a:latin typeface="Courier New"/>
                <a:ea typeface="Courier New"/>
                <a:cs typeface="Courier New"/>
                <a:sym typeface="Courier New"/>
              </a:rPr>
              <a:t>while</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FF9900"/>
                </a:solidFill>
                <a:latin typeface="Courier New"/>
                <a:ea typeface="Courier New"/>
                <a:cs typeface="Courier New"/>
                <a:sym typeface="Courier New"/>
              </a:rPr>
              <a:t>True</a:t>
            </a:r>
            <a:r>
              <a:rPr lang="es-ES" sz="30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00FF00"/>
                </a:solidFill>
                <a:latin typeface="Courier New"/>
                <a:ea typeface="Courier New"/>
                <a:cs typeface="Courier New"/>
                <a:sym typeface="Courier New"/>
              </a:rPr>
              <a:t>línea</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00FFFF"/>
                </a:solidFill>
                <a:latin typeface="Courier New"/>
                <a:ea typeface="Courier New"/>
                <a:cs typeface="Courier New"/>
                <a:sym typeface="Courier New"/>
              </a:rPr>
              <a:t>=</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FF9900"/>
                </a:solidFill>
                <a:latin typeface="Courier New"/>
                <a:ea typeface="Courier New"/>
                <a:cs typeface="Courier New"/>
                <a:sym typeface="Courier New"/>
              </a:rPr>
              <a:t>input(</a:t>
            </a:r>
            <a:r>
              <a:rPr lang="es-ES" sz="3000" b="1" i="0" u="none" strike="noStrike" cap="none" dirty="0">
                <a:solidFill>
                  <a:srgbClr val="FFFFFF"/>
                </a:solidFill>
                <a:latin typeface="Courier New"/>
                <a:ea typeface="Courier New"/>
                <a:cs typeface="Courier New"/>
                <a:sym typeface="Courier New"/>
              </a:rPr>
              <a:t>'&gt; '</a:t>
            </a:r>
            <a:r>
              <a:rPr lang="es-ES" sz="3000" b="1" i="0" u="none" strike="noStrike" cap="none" dirty="0">
                <a:solidFill>
                  <a:srgbClr val="FF99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if</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00FF00"/>
                </a:solidFill>
                <a:latin typeface="Courier New"/>
                <a:ea typeface="Courier New"/>
                <a:cs typeface="Courier New"/>
                <a:sym typeface="Courier New"/>
              </a:rPr>
              <a:t>línea</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00FFFF"/>
                </a:solidFill>
                <a:latin typeface="Courier New"/>
                <a:ea typeface="Courier New"/>
                <a:cs typeface="Courier New"/>
                <a:sym typeface="Courier New"/>
              </a:rPr>
              <a:t>==</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FFFFFF"/>
                </a:solidFill>
                <a:latin typeface="Courier New"/>
                <a:ea typeface="Courier New"/>
                <a:cs typeface="Courier New"/>
                <a:sym typeface="Courier New"/>
              </a:rPr>
              <a:t>'terminado'</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FFFF00"/>
                </a:solidFill>
                <a:latin typeface="Courier New"/>
                <a:ea typeface="Courier New"/>
                <a:cs typeface="Courier New"/>
                <a:sym typeface="Courier New"/>
              </a:rPr>
              <a:t>break</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print</a:t>
            </a:r>
            <a:r>
              <a:rPr lang="es-ES" sz="3000" b="1" dirty="0">
                <a:solidFill>
                  <a:schemeClr val="lt1"/>
                </a:solidFill>
                <a:latin typeface="Courier New"/>
                <a:ea typeface="Courier New"/>
                <a:cs typeface="Courier New"/>
                <a:sym typeface="Courier New"/>
              </a:rPr>
              <a:t>(</a:t>
            </a:r>
            <a:r>
              <a:rPr lang="es-ES" sz="3000" b="1" i="0" u="none" strike="noStrike" cap="none" dirty="0">
                <a:solidFill>
                  <a:srgbClr val="00FF00"/>
                </a:solidFill>
                <a:latin typeface="Courier New"/>
                <a:ea typeface="Courier New"/>
                <a:cs typeface="Courier New"/>
                <a:sym typeface="Courier New"/>
              </a:rPr>
              <a:t>línea</a:t>
            </a:r>
            <a:r>
              <a:rPr lang="es-ES" sz="3000" b="1" i="0" u="none" strike="noStrike" cap="none" dirty="0">
                <a:solidFill>
                  <a:schemeClr val="bg1"/>
                </a:solidFill>
                <a:latin typeface="Courier New"/>
                <a:ea typeface="Courier New"/>
                <a:cs typeface="Courier New"/>
                <a:sym typeface="Courier New"/>
              </a:rPr>
              <a:t>)</a:t>
            </a:r>
          </a:p>
          <a:p>
            <a:pPr lvl="0">
              <a:buClr>
                <a:srgbClr val="FFFF00"/>
              </a:buClr>
              <a:buSzPct val="25000"/>
            </a:pPr>
            <a:r>
              <a:rPr lang="es-ES" sz="3000" b="1" i="0" u="none" strike="noStrike" cap="none" dirty="0" err="1">
                <a:solidFill>
                  <a:srgbClr val="FFFF00"/>
                </a:solidFill>
                <a:latin typeface="Courier New"/>
                <a:ea typeface="Courier New"/>
                <a:cs typeface="Courier New"/>
                <a:sym typeface="Courier New"/>
              </a:rPr>
              <a:t>print</a:t>
            </a:r>
            <a:r>
              <a:rPr lang="es-ES" sz="3000" b="1" dirty="0">
                <a:solidFill>
                  <a:schemeClr val="lt1"/>
                </a:solidFill>
                <a:latin typeface="Courier New"/>
                <a:ea typeface="Courier New"/>
                <a:cs typeface="Courier New"/>
                <a:sym typeface="Courier New"/>
              </a:rPr>
              <a:t>(</a:t>
            </a:r>
            <a:r>
              <a:rPr lang="es-ES" sz="3000" b="1" dirty="0">
                <a:solidFill>
                  <a:srgbClr val="FFFFFF"/>
                </a:solidFill>
                <a:latin typeface="Courier New"/>
                <a:ea typeface="Courier New"/>
                <a:cs typeface="Courier New"/>
                <a:sym typeface="Courier New"/>
              </a:rPr>
              <a:t>'terminado</a:t>
            </a:r>
            <a:r>
              <a:rPr lang="es-ES" sz="3000" b="1" i="0" u="none" strike="noStrike" cap="none" dirty="0">
                <a:solidFill>
                  <a:srgbClr val="FFFFFF"/>
                </a:solidFill>
                <a:latin typeface="Courier New"/>
                <a:ea typeface="Courier New"/>
                <a:cs typeface="Courier New"/>
                <a:sym typeface="Courier New"/>
              </a:rPr>
              <a:t>')</a:t>
            </a:r>
          </a:p>
        </p:txBody>
      </p:sp>
      <p:cxnSp>
        <p:nvCxnSpPr>
          <p:cNvPr id="328" name="Shape 328"/>
          <p:cNvCxnSpPr/>
          <p:nvPr/>
        </p:nvCxnSpPr>
        <p:spPr>
          <a:xfrm rot="10800000">
            <a:off x="1318899" y="3504149"/>
            <a:ext cx="348900" cy="544500"/>
          </a:xfrm>
          <a:prstGeom prst="straightConnector1">
            <a:avLst/>
          </a:prstGeom>
          <a:noFill/>
          <a:ln w="50800" cap="rnd" cmpd="sng">
            <a:solidFill>
              <a:srgbClr val="FFFF00"/>
            </a:solidFill>
            <a:prstDash val="solid"/>
            <a:miter/>
            <a:headEnd type="stealth" w="med" len="med"/>
            <a:tailEnd type="none" w="med" len="med"/>
          </a:ln>
        </p:spPr>
      </p:cxnSp>
      <p:cxnSp>
        <p:nvCxnSpPr>
          <p:cNvPr id="329" name="Shape 329"/>
          <p:cNvCxnSpPr/>
          <p:nvPr/>
        </p:nvCxnSpPr>
        <p:spPr>
          <a:xfrm rot="10800000" flipH="1">
            <a:off x="1312400" y="3085225"/>
            <a:ext cx="1787100" cy="377099"/>
          </a:xfrm>
          <a:prstGeom prst="straightConnector1">
            <a:avLst/>
          </a:prstGeom>
          <a:noFill/>
          <a:ln w="50800" cap="rnd" cmpd="sng">
            <a:solidFill>
              <a:srgbClr val="FFFF00"/>
            </a:solidFill>
            <a:prstDash val="solid"/>
            <a:miter/>
            <a:headEnd type="stealth" w="med" len="med"/>
            <a:tailEnd type="none" w="med" len="med"/>
          </a:ln>
        </p:spPr>
      </p:cxnSp>
      <p:cxnSp>
        <p:nvCxnSpPr>
          <p:cNvPr id="330" name="Shape 330"/>
          <p:cNvCxnSpPr/>
          <p:nvPr/>
        </p:nvCxnSpPr>
        <p:spPr>
          <a:xfrm rot="10800000">
            <a:off x="13209400" y="3357568"/>
            <a:ext cx="1026899" cy="619799"/>
          </a:xfrm>
          <a:prstGeom prst="straightConnector1">
            <a:avLst/>
          </a:prstGeom>
          <a:noFill/>
          <a:ln w="76200" cap="rnd" cmpd="sng">
            <a:solidFill>
              <a:srgbClr val="00FFFF"/>
            </a:solidFill>
            <a:prstDash val="solid"/>
            <a:miter/>
            <a:headEnd type="none" w="med" len="med"/>
            <a:tailEnd type="none" w="med" len="med"/>
          </a:ln>
        </p:spPr>
      </p:cxnSp>
      <p:pic>
        <p:nvPicPr>
          <p:cNvPr id="331" name="Shape 331"/>
          <p:cNvPicPr preferRelativeResize="0"/>
          <p:nvPr/>
        </p:nvPicPr>
        <p:blipFill rotWithShape="1">
          <a:blip r:embed="rId3">
            <a:alphaModFix/>
          </a:blip>
          <a:srcRect/>
          <a:stretch/>
        </p:blipFill>
        <p:spPr>
          <a:xfrm>
            <a:off x="3066338" y="5150641"/>
            <a:ext cx="2184399" cy="2039937"/>
          </a:xfrm>
          <a:prstGeom prst="rect">
            <a:avLst/>
          </a:prstGeom>
          <a:noFill/>
          <a:ln>
            <a:noFill/>
          </a:ln>
        </p:spPr>
      </p:pic>
      <p:sp>
        <p:nvSpPr>
          <p:cNvPr id="332" name="Shape 332"/>
          <p:cNvSpPr txBox="1"/>
          <p:nvPr/>
        </p:nvSpPr>
        <p:spPr>
          <a:xfrm>
            <a:off x="415213" y="7362029"/>
            <a:ext cx="8615399" cy="5333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2400" u="sng" strike="noStrike" cap="none" dirty="0">
                <a:solidFill>
                  <a:srgbClr val="FFFF00"/>
                </a:solidFill>
                <a:latin typeface="Arial" charset="0"/>
                <a:ea typeface="Arial" charset="0"/>
                <a:cs typeface="Arial" charset="0"/>
                <a:sym typeface="Cabin"/>
                <a:hlinkClick r:id="rId4"/>
              </a:rPr>
              <a:t>http://en.wikipedia.org/wiki/Transporter_(Star_Trek)</a:t>
            </a:r>
          </a:p>
        </p:txBody>
      </p:sp>
      <p:sp>
        <p:nvSpPr>
          <p:cNvPr id="333" name="Shape 333"/>
          <p:cNvSpPr txBox="1"/>
          <p:nvPr/>
        </p:nvSpPr>
        <p:spPr>
          <a:xfrm>
            <a:off x="13665200" y="4044843"/>
            <a:ext cx="2184300"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500" u="none" strike="noStrike" cap="none" dirty="0">
                <a:solidFill>
                  <a:srgbClr val="FFFFFF"/>
                </a:solidFill>
                <a:latin typeface="Arial" charset="0"/>
                <a:ea typeface="Arial" charset="0"/>
                <a:cs typeface="Arial" charset="0"/>
                <a:sym typeface="Cabin"/>
              </a:rPr>
              <a:t>Break </a:t>
            </a:r>
          </a:p>
        </p:txBody>
      </p:sp>
      <p:cxnSp>
        <p:nvCxnSpPr>
          <p:cNvPr id="334" name="Shape 334"/>
          <p:cNvCxnSpPr/>
          <p:nvPr/>
        </p:nvCxnSpPr>
        <p:spPr>
          <a:xfrm rot="10800000">
            <a:off x="13213562" y="6092741"/>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335" name="Shape 335"/>
          <p:cNvCxnSpPr/>
          <p:nvPr/>
        </p:nvCxnSpPr>
        <p:spPr>
          <a:xfrm rot="10800000">
            <a:off x="13128537" y="1977092"/>
            <a:ext cx="14400" cy="566699"/>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3" name="Shape 343"/>
          <p:cNvSpPr txBox="1">
            <a:spLocks noGrp="1"/>
          </p:cNvSpPr>
          <p:nvPr>
            <p:ph type="title"/>
          </p:nvPr>
        </p:nvSpPr>
        <p:spPr>
          <a:xfrm>
            <a:off x="236272" y="1101291"/>
            <a:ext cx="16019728"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6400" u="none" strike="noStrike" cap="none" dirty="0">
                <a:solidFill>
                  <a:srgbClr val="FFFF00"/>
                </a:solidFill>
                <a:latin typeface="Arial" charset="0"/>
                <a:ea typeface="Arial" charset="0"/>
                <a:cs typeface="Arial" charset="0"/>
                <a:sym typeface="Cabin"/>
              </a:rPr>
              <a:t>Finalizar una Iteración con Continue</a:t>
            </a:r>
          </a:p>
        </p:txBody>
      </p:sp>
      <p:sp>
        <p:nvSpPr>
          <p:cNvPr id="340" name="Shape 340"/>
          <p:cNvSpPr txBox="1">
            <a:spLocks noGrp="1"/>
          </p:cNvSpPr>
          <p:nvPr>
            <p:ph idx="1"/>
          </p:nvPr>
        </p:nvSpPr>
        <p:spPr>
          <a:xfrm>
            <a:off x="1303383" y="2570548"/>
            <a:ext cx="13932000" cy="1654175"/>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r>
              <a:rPr lang="es-AR" sz="3600" b="0" u="none" strike="noStrike" cap="none" dirty="0">
                <a:solidFill>
                  <a:schemeClr val="lt1"/>
                </a:solidFill>
                <a:latin typeface="Arial" charset="0"/>
                <a:ea typeface="Arial" charset="0"/>
                <a:cs typeface="Arial" charset="0"/>
                <a:sym typeface="Cabin"/>
              </a:rPr>
              <a:t>El enunciado </a:t>
            </a:r>
            <a:r>
              <a:rPr lang="es-AR" sz="3600" b="0" u="none" strike="noStrike" cap="none" dirty="0">
                <a:solidFill>
                  <a:srgbClr val="FFFF00"/>
                </a:solidFill>
                <a:latin typeface="Arial" charset="0"/>
                <a:ea typeface="Arial" charset="0"/>
                <a:cs typeface="Arial" charset="0"/>
                <a:sym typeface="Cabin"/>
              </a:rPr>
              <a:t>continue (continuar)</a:t>
            </a:r>
            <a:r>
              <a:rPr lang="es-AR" sz="3600" b="0" dirty="0">
                <a:solidFill>
                  <a:schemeClr val="lt1"/>
                </a:solidFill>
                <a:latin typeface="Arial" charset="0"/>
                <a:ea typeface="Arial" charset="0"/>
                <a:cs typeface="Arial" charset="0"/>
                <a:sym typeface="Cabin"/>
              </a:rPr>
              <a:t> </a:t>
            </a:r>
            <a:r>
              <a:rPr lang="es-AR" sz="3600" b="0" u="none" strike="noStrike" cap="none" dirty="0">
                <a:solidFill>
                  <a:schemeClr val="lt1"/>
                </a:solidFill>
                <a:latin typeface="Arial" charset="0"/>
                <a:ea typeface="Arial" charset="0"/>
                <a:cs typeface="Arial" charset="0"/>
                <a:sym typeface="Cabin"/>
              </a:rPr>
              <a:t>termina la iteración actual y salta a la parte superior del bucle y comienza la siguiente iteración</a:t>
            </a:r>
          </a:p>
        </p:txBody>
      </p:sp>
      <p:sp>
        <p:nvSpPr>
          <p:cNvPr id="341" name="Shape 341"/>
          <p:cNvSpPr txBox="1"/>
          <p:nvPr/>
        </p:nvSpPr>
        <p:spPr>
          <a:xfrm>
            <a:off x="2960988" y="3676082"/>
            <a:ext cx="6032399"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FFFF00"/>
                </a:solidFill>
                <a:latin typeface="Courier New"/>
                <a:ea typeface="Courier New"/>
                <a:cs typeface="Courier New"/>
                <a:sym typeface="Courier New"/>
              </a:rPr>
              <a:t>while</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FF9900"/>
                </a:solidFill>
                <a:latin typeface="Courier New"/>
                <a:ea typeface="Courier New"/>
                <a:cs typeface="Courier New"/>
                <a:sym typeface="Courier New"/>
              </a:rPr>
              <a:t>True</a:t>
            </a:r>
            <a:r>
              <a:rPr lang="es-ES" sz="30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00FF00"/>
                </a:solidFill>
                <a:latin typeface="Courier New"/>
                <a:ea typeface="Courier New"/>
                <a:cs typeface="Courier New"/>
                <a:sym typeface="Courier New"/>
              </a:rPr>
              <a:t>line</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00FFFF"/>
                </a:solidFill>
                <a:latin typeface="Courier New"/>
                <a:ea typeface="Courier New"/>
                <a:cs typeface="Courier New"/>
                <a:sym typeface="Courier New"/>
              </a:rPr>
              <a:t>=</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FF9900"/>
                </a:solidFill>
                <a:latin typeface="Courier New"/>
                <a:ea typeface="Courier New"/>
                <a:cs typeface="Courier New"/>
                <a:sym typeface="Courier New"/>
              </a:rPr>
              <a:t>input(</a:t>
            </a:r>
            <a:r>
              <a:rPr lang="es-ES" sz="3000" b="1" i="0" u="none" strike="noStrike" cap="none" dirty="0">
                <a:solidFill>
                  <a:srgbClr val="FFFFFF"/>
                </a:solidFill>
                <a:latin typeface="Courier New"/>
                <a:ea typeface="Courier New"/>
                <a:cs typeface="Courier New"/>
                <a:sym typeface="Courier New"/>
              </a:rPr>
              <a:t>'&gt; '</a:t>
            </a:r>
            <a:r>
              <a:rPr lang="es-ES" sz="3000" b="1" i="0" u="none" strike="noStrike" cap="none" dirty="0">
                <a:solidFill>
                  <a:srgbClr val="FF99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if</a:t>
            </a:r>
            <a:r>
              <a:rPr lang="es-ES" sz="3000" b="1" i="0" u="none" strike="noStrike" cap="none" dirty="0">
                <a:solidFill>
                  <a:srgbClr val="00FF00"/>
                </a:solidFill>
                <a:latin typeface="Courier New"/>
                <a:ea typeface="Courier New"/>
                <a:cs typeface="Courier New"/>
                <a:sym typeface="Courier New"/>
              </a:rPr>
              <a:t> line[0]</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00FFFF"/>
                </a:solidFill>
                <a:latin typeface="Courier New"/>
                <a:ea typeface="Courier New"/>
                <a:cs typeface="Courier New"/>
                <a:sym typeface="Courier New"/>
              </a:rPr>
              <a:t>== </a:t>
            </a:r>
            <a:r>
              <a:rPr lang="es-ES" sz="3000" b="1" i="0" u="none" strike="noStrike" cap="none" dirty="0">
                <a:solidFill>
                  <a:srgbClr val="FFFFFF"/>
                </a:solidFill>
                <a:latin typeface="Courier New"/>
                <a:ea typeface="Courier New"/>
                <a:cs typeface="Courier New"/>
                <a:sym typeface="Courier New"/>
              </a:rPr>
              <a:t>'#'</a:t>
            </a:r>
            <a:r>
              <a:rPr lang="es-ES" sz="3000" b="1" i="0" u="none" strike="noStrike" cap="none" dirty="0">
                <a:solidFill>
                  <a:srgbClr val="FF7F00"/>
                </a:solidFill>
                <a:latin typeface="Courier New"/>
                <a:ea typeface="Courier New"/>
                <a:cs typeface="Courier New"/>
                <a:sym typeface="Courier New"/>
              </a:rPr>
              <a:t> </a:t>
            </a:r>
            <a:r>
              <a:rPr lang="es-ES" sz="30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continue</a:t>
            </a:r>
            <a:endParaRPr lang="es-ES"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if</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00FF00"/>
                </a:solidFill>
                <a:latin typeface="Courier New"/>
                <a:ea typeface="Courier New"/>
                <a:cs typeface="Courier New"/>
                <a:sym typeface="Courier New"/>
              </a:rPr>
              <a:t>line</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00FFFF"/>
                </a:solidFill>
                <a:latin typeface="Courier New"/>
                <a:ea typeface="Courier New"/>
                <a:cs typeface="Courier New"/>
                <a:sym typeface="Courier New"/>
              </a:rPr>
              <a:t>==</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FFFFFF"/>
                </a:solidFill>
                <a:latin typeface="Courier New"/>
                <a:ea typeface="Courier New"/>
                <a:cs typeface="Courier New"/>
                <a:sym typeface="Courier New"/>
              </a:rPr>
              <a:t>'terminado'</a:t>
            </a:r>
            <a:r>
              <a:rPr lang="es-ES" sz="3000" b="1" i="0" u="none" strike="noStrike" cap="none" dirty="0">
                <a:solidFill>
                  <a:srgbClr val="FF7F00"/>
                </a:solidFill>
                <a:latin typeface="Courier New"/>
                <a:ea typeface="Courier New"/>
                <a:cs typeface="Courier New"/>
                <a:sym typeface="Courier New"/>
              </a:rPr>
              <a:t> </a:t>
            </a:r>
            <a:r>
              <a:rPr lang="es-ES" sz="3000" b="1"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FFFF00"/>
                </a:solidFill>
                <a:latin typeface="Courier New"/>
                <a:ea typeface="Courier New"/>
                <a:cs typeface="Courier New"/>
                <a:sym typeface="Courier New"/>
              </a:rPr>
              <a:t>break</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print</a:t>
            </a:r>
            <a:r>
              <a:rPr lang="es-ES" sz="3000" b="1" dirty="0">
                <a:solidFill>
                  <a:schemeClr val="lt1"/>
                </a:solidFill>
                <a:latin typeface="Courier New"/>
                <a:ea typeface="Courier New"/>
                <a:cs typeface="Courier New"/>
                <a:sym typeface="Courier New"/>
              </a:rPr>
              <a:t>(</a:t>
            </a:r>
            <a:r>
              <a:rPr lang="es-ES" sz="3000" b="1" i="0" u="none" strike="noStrike" cap="none" dirty="0">
                <a:solidFill>
                  <a:srgbClr val="00FF00"/>
                </a:solidFill>
                <a:latin typeface="Courier New"/>
                <a:ea typeface="Courier New"/>
                <a:cs typeface="Courier New"/>
                <a:sym typeface="Courier New"/>
              </a:rPr>
              <a:t>line</a:t>
            </a:r>
            <a:r>
              <a:rPr lang="es-ES" sz="30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FFFF00"/>
                </a:solidFill>
                <a:latin typeface="Courier New"/>
                <a:ea typeface="Courier New"/>
                <a:cs typeface="Courier New"/>
                <a:sym typeface="Courier New"/>
              </a:rPr>
              <a:t>print</a:t>
            </a:r>
            <a:r>
              <a:rPr lang="es-ES" sz="3000" b="1" dirty="0">
                <a:solidFill>
                  <a:schemeClr val="lt1"/>
                </a:solidFill>
                <a:latin typeface="Courier New"/>
                <a:ea typeface="Courier New"/>
                <a:cs typeface="Courier New"/>
                <a:sym typeface="Courier New"/>
              </a:rPr>
              <a:t>(</a:t>
            </a:r>
            <a:r>
              <a:rPr lang="es-ES" sz="3000" b="1" i="0" u="none" strike="noStrike" cap="none" dirty="0">
                <a:solidFill>
                  <a:srgbClr val="FFFFFF"/>
                </a:solidFill>
                <a:latin typeface="Courier New"/>
                <a:ea typeface="Courier New"/>
                <a:cs typeface="Courier New"/>
                <a:sym typeface="Courier New"/>
              </a:rPr>
              <a:t>'Terminado')</a:t>
            </a:r>
          </a:p>
        </p:txBody>
      </p:sp>
      <p:sp>
        <p:nvSpPr>
          <p:cNvPr id="342" name="Shape 342"/>
          <p:cNvSpPr txBox="1"/>
          <p:nvPr/>
        </p:nvSpPr>
        <p:spPr>
          <a:xfrm>
            <a:off x="11102137" y="4224723"/>
            <a:ext cx="35765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3200" u="none" strike="noStrike" cap="none" dirty="0">
                <a:solidFill>
                  <a:schemeClr val="lt1"/>
                </a:solidFill>
                <a:latin typeface="Arial" charset="0"/>
                <a:ea typeface="Arial" charset="0"/>
                <a:cs typeface="Arial" charset="0"/>
                <a:sym typeface="Cabin"/>
              </a:rPr>
              <a:t>&gt; </a:t>
            </a:r>
            <a:r>
              <a:rPr lang="es-ES" sz="3200" u="none" strike="noStrike" cap="none" dirty="0">
                <a:solidFill>
                  <a:srgbClr val="00FF00"/>
                </a:solidFill>
                <a:latin typeface="Arial" charset="0"/>
                <a:ea typeface="Arial" charset="0"/>
                <a:cs typeface="Arial" charset="0"/>
                <a:sym typeface="Cabin"/>
              </a:rPr>
              <a:t>hola</a:t>
            </a:r>
          </a:p>
          <a:p>
            <a:pPr lvl="0">
              <a:buClr>
                <a:schemeClr val="lt1"/>
              </a:buClr>
              <a:buSzPct val="25000"/>
            </a:pPr>
            <a:r>
              <a:rPr lang="es-ES" sz="3200" dirty="0">
                <a:solidFill>
                  <a:schemeClr val="lt1"/>
                </a:solidFill>
                <a:latin typeface="Arial" charset="0"/>
                <a:ea typeface="Arial" charset="0"/>
                <a:cs typeface="Arial" charset="0"/>
                <a:sym typeface="Cabin"/>
              </a:rPr>
              <a:t>Hola </a:t>
            </a:r>
          </a:p>
          <a:p>
            <a:pPr marL="0" marR="0" lvl="0" indent="0" algn="l" rtl="0">
              <a:lnSpc>
                <a:spcPct val="100000"/>
              </a:lnSpc>
              <a:spcBef>
                <a:spcPts val="0"/>
              </a:spcBef>
              <a:spcAft>
                <a:spcPts val="0"/>
              </a:spcAft>
              <a:buClr>
                <a:schemeClr val="lt1"/>
              </a:buClr>
              <a:buSzPct val="25000"/>
              <a:buFont typeface="Cabin"/>
              <a:buNone/>
            </a:pPr>
            <a:r>
              <a:rPr lang="es-ES" sz="3200" u="none" strike="noStrike" cap="none" dirty="0">
                <a:solidFill>
                  <a:schemeClr val="lt1"/>
                </a:solidFill>
                <a:latin typeface="Arial" charset="0"/>
                <a:ea typeface="Arial" charset="0"/>
                <a:cs typeface="Arial" charset="0"/>
                <a:sym typeface="Cabin"/>
              </a:rPr>
              <a:t>&gt; </a:t>
            </a:r>
            <a:r>
              <a:rPr lang="es-ES" sz="3200" u="none" strike="noStrike" cap="none" dirty="0">
                <a:solidFill>
                  <a:srgbClr val="00FF00"/>
                </a:solidFill>
                <a:latin typeface="Arial" charset="0"/>
                <a:ea typeface="Arial" charset="0"/>
                <a:cs typeface="Arial" charset="0"/>
                <a:sym typeface="Cabin"/>
              </a:rPr>
              <a:t># no imprimir esto</a:t>
            </a:r>
          </a:p>
          <a:p>
            <a:pPr marL="0" marR="0" lvl="0" indent="0" algn="l" rtl="0">
              <a:lnSpc>
                <a:spcPct val="100000"/>
              </a:lnSpc>
              <a:spcBef>
                <a:spcPts val="0"/>
              </a:spcBef>
              <a:spcAft>
                <a:spcPts val="0"/>
              </a:spcAft>
              <a:buClr>
                <a:schemeClr val="lt1"/>
              </a:buClr>
              <a:buSzPct val="25000"/>
              <a:buFont typeface="Cabin"/>
              <a:buNone/>
            </a:pPr>
            <a:r>
              <a:rPr lang="es-ES" sz="3200" u="none" strike="noStrike" cap="none" dirty="0">
                <a:solidFill>
                  <a:schemeClr val="lt1"/>
                </a:solidFill>
                <a:latin typeface="Arial" charset="0"/>
                <a:ea typeface="Arial" charset="0"/>
                <a:cs typeface="Arial" charset="0"/>
                <a:sym typeface="Cabin"/>
              </a:rPr>
              <a:t>&gt; </a:t>
            </a:r>
            <a:r>
              <a:rPr lang="es-ES" sz="3200" u="none" strike="noStrike" cap="none" dirty="0">
                <a:solidFill>
                  <a:srgbClr val="00FF00"/>
                </a:solidFill>
                <a:latin typeface="Arial" charset="0"/>
                <a:ea typeface="Arial" charset="0"/>
                <a:cs typeface="Arial" charset="0"/>
                <a:sym typeface="Cabin"/>
              </a:rPr>
              <a:t>Imprimir esto</a:t>
            </a:r>
          </a:p>
          <a:p>
            <a:pPr marL="0" marR="0" lvl="0" indent="0" algn="l" rtl="0">
              <a:lnSpc>
                <a:spcPct val="100000"/>
              </a:lnSpc>
              <a:spcBef>
                <a:spcPts val="0"/>
              </a:spcBef>
              <a:spcAft>
                <a:spcPts val="0"/>
              </a:spcAft>
              <a:buClr>
                <a:schemeClr val="lt1"/>
              </a:buClr>
              <a:buSzPct val="25000"/>
              <a:buFont typeface="Cabin"/>
              <a:buNone/>
            </a:pPr>
            <a:r>
              <a:rPr lang="es-ES" sz="3200" u="none" strike="noStrike" cap="none" dirty="0">
                <a:solidFill>
                  <a:schemeClr val="lt1"/>
                </a:solidFill>
                <a:latin typeface="Arial" charset="0"/>
                <a:ea typeface="Arial" charset="0"/>
                <a:cs typeface="Arial" charset="0"/>
                <a:sym typeface="Cabin"/>
              </a:rPr>
              <a:t>imprimir esto</a:t>
            </a:r>
          </a:p>
          <a:p>
            <a:pPr marL="0" marR="0" lvl="0" indent="0" algn="l" rtl="0">
              <a:lnSpc>
                <a:spcPct val="100000"/>
              </a:lnSpc>
              <a:spcBef>
                <a:spcPts val="0"/>
              </a:spcBef>
              <a:spcAft>
                <a:spcPts val="0"/>
              </a:spcAft>
              <a:buClr>
                <a:schemeClr val="lt1"/>
              </a:buClr>
              <a:buSzPct val="25000"/>
              <a:buFont typeface="Cabin"/>
              <a:buNone/>
            </a:pPr>
            <a:r>
              <a:rPr lang="es-ES" sz="3200" u="none" strike="noStrike" cap="none" dirty="0">
                <a:solidFill>
                  <a:schemeClr val="lt1"/>
                </a:solidFill>
                <a:latin typeface="Arial" charset="0"/>
                <a:ea typeface="Arial" charset="0"/>
                <a:cs typeface="Arial" charset="0"/>
                <a:sym typeface="Cabin"/>
              </a:rPr>
              <a:t>&gt; </a:t>
            </a:r>
            <a:r>
              <a:rPr lang="es-ES" sz="3200" u="none" strike="noStrike" cap="none" dirty="0">
                <a:solidFill>
                  <a:srgbClr val="00FF00"/>
                </a:solidFill>
                <a:latin typeface="Arial" charset="0"/>
                <a:ea typeface="Arial" charset="0"/>
                <a:cs typeface="Arial" charset="0"/>
                <a:sym typeface="Cabin"/>
              </a:rPr>
              <a:t>terminado</a:t>
            </a:r>
          </a:p>
          <a:p>
            <a:pPr marL="0" marR="0" lvl="0" indent="0" algn="l" rtl="0">
              <a:lnSpc>
                <a:spcPct val="100000"/>
              </a:lnSpc>
              <a:spcBef>
                <a:spcPts val="0"/>
              </a:spcBef>
              <a:spcAft>
                <a:spcPts val="0"/>
              </a:spcAft>
              <a:buClr>
                <a:schemeClr val="lt1"/>
              </a:buClr>
              <a:buSzPct val="25000"/>
              <a:buFont typeface="Cabin"/>
              <a:buNone/>
            </a:pPr>
            <a:r>
              <a:rPr lang="es-ES" sz="3200" u="none" strike="noStrike" cap="none" dirty="0">
                <a:solidFill>
                  <a:schemeClr val="lt1"/>
                </a:solidFill>
                <a:latin typeface="Arial" charset="0"/>
                <a:ea typeface="Arial" charset="0"/>
                <a:cs typeface="Arial" charset="0"/>
                <a:sym typeface="Cabin"/>
              </a:rPr>
              <a:t>Terminado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9" name="Shape 349"/>
          <p:cNvSpPr txBox="1">
            <a:spLocks noGrp="1"/>
          </p:cNvSpPr>
          <p:nvPr>
            <p:ph idx="1"/>
          </p:nvPr>
        </p:nvSpPr>
        <p:spPr>
          <a:xfrm>
            <a:off x="1303370" y="2520202"/>
            <a:ext cx="13932000" cy="1768475"/>
          </a:xfrm>
          <a:prstGeom prst="rect">
            <a:avLst/>
          </a:prstGeom>
          <a:noFill/>
          <a:ln>
            <a:noFill/>
          </a:ln>
        </p:spPr>
        <p:txBody>
          <a:bodyPr lIns="38100" tIns="38100" rIns="38100" bIns="38100" anchor="ctr" anchorCtr="0">
            <a:noAutofit/>
          </a:bodyPr>
          <a:lstStyle/>
          <a:p>
            <a:pPr lvl="0">
              <a:spcBef>
                <a:spcPts val="0"/>
              </a:spcBef>
            </a:pPr>
            <a:r>
              <a:rPr lang="es-AR" sz="3600" b="0" dirty="0">
                <a:solidFill>
                  <a:schemeClr val="lt1"/>
                </a:solidFill>
                <a:latin typeface="Arial" charset="0"/>
                <a:ea typeface="Arial" charset="0"/>
                <a:cs typeface="Arial" charset="0"/>
                <a:sym typeface="Cabin"/>
              </a:rPr>
              <a:t>El enunciado </a:t>
            </a:r>
            <a:r>
              <a:rPr lang="es-AR" sz="3600" b="0" dirty="0">
                <a:solidFill>
                  <a:srgbClr val="FFFF00"/>
                </a:solidFill>
                <a:latin typeface="Arial" charset="0"/>
                <a:ea typeface="Arial" charset="0"/>
                <a:cs typeface="Arial" charset="0"/>
                <a:sym typeface="Cabin"/>
              </a:rPr>
              <a:t>continue (continuar)</a:t>
            </a:r>
            <a:r>
              <a:rPr lang="es-AR" sz="3600" b="0" dirty="0">
                <a:solidFill>
                  <a:schemeClr val="lt1"/>
                </a:solidFill>
                <a:latin typeface="Arial" charset="0"/>
                <a:ea typeface="Arial" charset="0"/>
                <a:cs typeface="Arial" charset="0"/>
                <a:sym typeface="Cabin"/>
              </a:rPr>
              <a:t> termina </a:t>
            </a:r>
            <a:r>
              <a:rPr lang="es-AR" sz="3600" b="0" u="none" strike="noStrike" cap="none" dirty="0">
                <a:solidFill>
                  <a:schemeClr val="lt1"/>
                </a:solidFill>
                <a:latin typeface="Arial" charset="0"/>
                <a:ea typeface="Arial" charset="0"/>
                <a:cs typeface="Arial" charset="0"/>
                <a:sym typeface="Cabin"/>
              </a:rPr>
              <a:t>la </a:t>
            </a:r>
            <a:r>
              <a:rPr lang="es-AR" sz="3600" b="0" u="none" strike="noStrike" cap="none" dirty="0">
                <a:solidFill>
                  <a:srgbClr val="00FFFF"/>
                </a:solidFill>
                <a:latin typeface="Arial" charset="0"/>
                <a:ea typeface="Arial" charset="0"/>
                <a:cs typeface="Arial" charset="0"/>
                <a:sym typeface="Cabin"/>
              </a:rPr>
              <a:t>iteración actual </a:t>
            </a:r>
            <a:r>
              <a:rPr lang="es-AR" sz="3600" b="0" dirty="0">
                <a:solidFill>
                  <a:schemeClr val="lt1"/>
                </a:solidFill>
                <a:latin typeface="Arial" charset="0"/>
                <a:ea typeface="Arial" charset="0"/>
                <a:cs typeface="Arial" charset="0"/>
                <a:sym typeface="Cabin"/>
              </a:rPr>
              <a:t>y salta a la </a:t>
            </a:r>
            <a:r>
              <a:rPr lang="es-AR" sz="3600" b="0" u="none" strike="noStrike" cap="none" dirty="0">
                <a:solidFill>
                  <a:srgbClr val="FFFF00"/>
                </a:solidFill>
                <a:latin typeface="Arial" charset="0"/>
                <a:ea typeface="Arial" charset="0"/>
                <a:cs typeface="Arial" charset="0"/>
                <a:sym typeface="Cabin"/>
              </a:rPr>
              <a:t>parte superior del bucle</a:t>
            </a:r>
            <a:r>
              <a:rPr lang="es-AR" sz="3600" b="0" u="none" strike="noStrike" cap="none" dirty="0">
                <a:solidFill>
                  <a:schemeClr val="lt1"/>
                </a:solidFill>
                <a:latin typeface="Arial" charset="0"/>
                <a:ea typeface="Arial" charset="0"/>
                <a:cs typeface="Arial" charset="0"/>
                <a:sym typeface="Cabin"/>
              </a:rPr>
              <a:t> y comienza la siguiente iteración</a:t>
            </a:r>
          </a:p>
        </p:txBody>
      </p:sp>
      <p:sp>
        <p:nvSpPr>
          <p:cNvPr id="350" name="Shape 350"/>
          <p:cNvSpPr txBox="1"/>
          <p:nvPr/>
        </p:nvSpPr>
        <p:spPr>
          <a:xfrm>
            <a:off x="2987796" y="3813949"/>
            <a:ext cx="6865888"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FFFF00"/>
                </a:solidFill>
                <a:latin typeface="Courier New"/>
                <a:ea typeface="Courier New"/>
                <a:cs typeface="Courier New"/>
                <a:sym typeface="Courier New"/>
              </a:rPr>
              <a:t>while</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FF9900"/>
                </a:solidFill>
                <a:latin typeface="Courier New"/>
                <a:ea typeface="Courier New"/>
                <a:cs typeface="Courier New"/>
                <a:sym typeface="Courier New"/>
              </a:rPr>
              <a:t>True</a:t>
            </a:r>
            <a:r>
              <a:rPr lang="es-ES" sz="30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00FF00"/>
                </a:solidFill>
                <a:latin typeface="Courier New"/>
                <a:ea typeface="Courier New"/>
                <a:cs typeface="Courier New"/>
                <a:sym typeface="Courier New"/>
              </a:rPr>
              <a:t>línea</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00FFFF"/>
                </a:solidFill>
                <a:latin typeface="Courier New"/>
                <a:ea typeface="Courier New"/>
                <a:cs typeface="Courier New"/>
                <a:sym typeface="Courier New"/>
              </a:rPr>
              <a:t>=</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FF9900"/>
                </a:solidFill>
                <a:latin typeface="Courier New"/>
                <a:ea typeface="Courier New"/>
                <a:cs typeface="Courier New"/>
                <a:sym typeface="Courier New"/>
              </a:rPr>
              <a:t>input(</a:t>
            </a:r>
            <a:r>
              <a:rPr lang="es-ES" sz="3000" b="1" i="0" u="none" strike="noStrike" cap="none" dirty="0">
                <a:solidFill>
                  <a:srgbClr val="FFFFFF"/>
                </a:solidFill>
                <a:latin typeface="Courier New"/>
                <a:ea typeface="Courier New"/>
                <a:cs typeface="Courier New"/>
                <a:sym typeface="Courier New"/>
              </a:rPr>
              <a:t>'&gt; '</a:t>
            </a:r>
            <a:r>
              <a:rPr lang="es-ES" sz="3000" b="1" i="0" u="none" strike="noStrike" cap="none" dirty="0">
                <a:solidFill>
                  <a:srgbClr val="FF99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if</a:t>
            </a:r>
            <a:r>
              <a:rPr lang="es-ES" sz="3000" b="1" i="0" u="none" strike="noStrike" cap="none" dirty="0">
                <a:solidFill>
                  <a:srgbClr val="00FF00"/>
                </a:solidFill>
                <a:latin typeface="Courier New"/>
                <a:ea typeface="Courier New"/>
                <a:cs typeface="Courier New"/>
                <a:sym typeface="Courier New"/>
              </a:rPr>
              <a:t> línea[0]</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00FFFF"/>
                </a:solidFill>
                <a:latin typeface="Courier New"/>
                <a:ea typeface="Courier New"/>
                <a:cs typeface="Courier New"/>
                <a:sym typeface="Courier New"/>
              </a:rPr>
              <a:t>== </a:t>
            </a:r>
            <a:r>
              <a:rPr lang="es-ES" sz="3000" b="1" i="0" u="none" strike="noStrike" cap="none" dirty="0">
                <a:solidFill>
                  <a:srgbClr val="FFFFFF"/>
                </a:solidFill>
                <a:latin typeface="Courier New"/>
                <a:ea typeface="Courier New"/>
                <a:cs typeface="Courier New"/>
                <a:sym typeface="Courier New"/>
              </a:rPr>
              <a:t>'#'</a:t>
            </a:r>
            <a:r>
              <a:rPr lang="es-ES" sz="3000" b="1" i="0" u="none" strike="noStrike" cap="none" dirty="0">
                <a:solidFill>
                  <a:srgbClr val="FF7F00"/>
                </a:solidFill>
                <a:latin typeface="Courier New"/>
                <a:ea typeface="Courier New"/>
                <a:cs typeface="Courier New"/>
                <a:sym typeface="Courier New"/>
              </a:rPr>
              <a:t> </a:t>
            </a:r>
            <a:r>
              <a:rPr lang="es-ES" sz="3000" b="1" i="0" u="none" strike="noStrike" cap="none" dirty="0">
                <a:solidFill>
                  <a:srgbClr val="FFFF00"/>
                </a:solidFill>
                <a:latin typeface="Courier New"/>
                <a:ea typeface="Courier New"/>
                <a:cs typeface="Courier New"/>
                <a:sym typeface="Courier New"/>
              </a:rPr>
              <a:t>:</a:t>
            </a:r>
            <a:r>
              <a:rPr lang="es-ES" sz="30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continue</a:t>
            </a:r>
            <a:endParaRPr lang="es-ES"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if</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00FF00"/>
                </a:solidFill>
                <a:latin typeface="Courier New"/>
                <a:ea typeface="Courier New"/>
                <a:cs typeface="Courier New"/>
                <a:sym typeface="Courier New"/>
              </a:rPr>
              <a:t>línea</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00FFFF"/>
                </a:solidFill>
                <a:latin typeface="Courier New"/>
                <a:ea typeface="Courier New"/>
                <a:cs typeface="Courier New"/>
                <a:sym typeface="Courier New"/>
              </a:rPr>
              <a:t>==</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FFFFFF"/>
                </a:solidFill>
                <a:latin typeface="Courier New"/>
                <a:ea typeface="Courier New"/>
                <a:cs typeface="Courier New"/>
                <a:sym typeface="Courier New"/>
              </a:rPr>
              <a:t>'terminado'</a:t>
            </a:r>
            <a:r>
              <a:rPr lang="es-ES" sz="3000" b="1" i="0" u="none" strike="noStrike" cap="none" dirty="0">
                <a:solidFill>
                  <a:srgbClr val="FF7F00"/>
                </a:solidFill>
                <a:latin typeface="Courier New"/>
                <a:ea typeface="Courier New"/>
                <a:cs typeface="Courier New"/>
                <a:sym typeface="Courier New"/>
              </a:rPr>
              <a:t> </a:t>
            </a:r>
            <a:r>
              <a:rPr lang="es-ES" sz="30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FFFF00"/>
                </a:solidFill>
                <a:latin typeface="Courier New"/>
                <a:ea typeface="Courier New"/>
                <a:cs typeface="Courier New"/>
                <a:sym typeface="Courier New"/>
              </a:rPr>
              <a:t>break</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print</a:t>
            </a:r>
            <a:r>
              <a:rPr lang="es-ES" sz="3000" b="1" dirty="0">
                <a:solidFill>
                  <a:schemeClr val="lt1"/>
                </a:solidFill>
                <a:latin typeface="Courier New"/>
                <a:ea typeface="Courier New"/>
                <a:cs typeface="Courier New"/>
                <a:sym typeface="Courier New"/>
              </a:rPr>
              <a:t>(</a:t>
            </a:r>
            <a:r>
              <a:rPr lang="es-ES" sz="3000" b="1" i="0" u="none" strike="noStrike" cap="none" dirty="0">
                <a:solidFill>
                  <a:srgbClr val="00FF00"/>
                </a:solidFill>
                <a:latin typeface="Courier New"/>
                <a:ea typeface="Courier New"/>
                <a:cs typeface="Courier New"/>
                <a:sym typeface="Courier New"/>
              </a:rPr>
              <a:t>línea</a:t>
            </a:r>
            <a:r>
              <a:rPr lang="es-ES" sz="30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FFFF00"/>
                </a:solidFill>
                <a:latin typeface="Courier New"/>
                <a:ea typeface="Courier New"/>
                <a:cs typeface="Courier New"/>
                <a:sym typeface="Courier New"/>
              </a:rPr>
              <a:t>print</a:t>
            </a:r>
            <a:r>
              <a:rPr lang="es-ES" sz="3000" b="1" dirty="0">
                <a:solidFill>
                  <a:schemeClr val="lt1"/>
                </a:solidFill>
                <a:latin typeface="Courier New"/>
                <a:ea typeface="Courier New"/>
                <a:cs typeface="Courier New"/>
                <a:sym typeface="Courier New"/>
              </a:rPr>
              <a:t>(</a:t>
            </a:r>
            <a:r>
              <a:rPr lang="es-ES" sz="3000" b="1" i="0" u="none" strike="noStrike" cap="none" dirty="0">
                <a:solidFill>
                  <a:srgbClr val="FFFFFF"/>
                </a:solidFill>
                <a:latin typeface="Courier New"/>
                <a:ea typeface="Courier New"/>
                <a:cs typeface="Courier New"/>
                <a:sym typeface="Courier New"/>
              </a:rPr>
              <a:t>'Terminado')</a:t>
            </a:r>
          </a:p>
        </p:txBody>
      </p:sp>
      <p:cxnSp>
        <p:nvCxnSpPr>
          <p:cNvPr id="352" name="Shape 352"/>
          <p:cNvCxnSpPr/>
          <p:nvPr/>
        </p:nvCxnSpPr>
        <p:spPr>
          <a:xfrm flipH="1">
            <a:off x="2987796" y="4755751"/>
            <a:ext cx="150899" cy="719999"/>
          </a:xfrm>
          <a:prstGeom prst="straightConnector1">
            <a:avLst/>
          </a:prstGeom>
          <a:noFill/>
          <a:ln w="50800" cap="rnd" cmpd="sng">
            <a:solidFill>
              <a:srgbClr val="FFFF00"/>
            </a:solidFill>
            <a:prstDash val="solid"/>
            <a:miter/>
            <a:headEnd type="stealth" w="med" len="med"/>
            <a:tailEnd type="none" w="med" len="med"/>
          </a:ln>
        </p:spPr>
      </p:cxnSp>
      <p:cxnSp>
        <p:nvCxnSpPr>
          <p:cNvPr id="353" name="Shape 353"/>
          <p:cNvCxnSpPr/>
          <p:nvPr/>
        </p:nvCxnSpPr>
        <p:spPr>
          <a:xfrm>
            <a:off x="2874961" y="5475750"/>
            <a:ext cx="1907099" cy="440399"/>
          </a:xfrm>
          <a:prstGeom prst="straightConnector1">
            <a:avLst/>
          </a:prstGeom>
          <a:noFill/>
          <a:ln w="50800" cap="rnd" cmpd="sng">
            <a:solidFill>
              <a:srgbClr val="FFFF00"/>
            </a:solidFill>
            <a:prstDash val="solid"/>
            <a:miter/>
            <a:headEnd type="stealth" w="med" len="med"/>
            <a:tailEnd type="none" w="med" len="med"/>
          </a:ln>
        </p:spPr>
      </p:cxnSp>
      <p:sp>
        <p:nvSpPr>
          <p:cNvPr id="9" name="Shape 343"/>
          <p:cNvSpPr txBox="1">
            <a:spLocks noGrp="1"/>
          </p:cNvSpPr>
          <p:nvPr>
            <p:ph type="title"/>
          </p:nvPr>
        </p:nvSpPr>
        <p:spPr>
          <a:xfrm>
            <a:off x="236272" y="1101291"/>
            <a:ext cx="16019728" cy="1247721"/>
          </a:xfrm>
          <a:prstGeom prst="rect">
            <a:avLst/>
          </a:prstGeom>
          <a:noFill/>
          <a:ln>
            <a:noFill/>
          </a:ln>
        </p:spPr>
        <p:txBody>
          <a:bodyPr lIns="38100" tIns="38100" rIns="38100" bIns="38100" anchor="ctr" anchorCtr="0">
            <a:noAutofit/>
          </a:bodyPr>
          <a:lstStyle/>
          <a:p>
            <a:pPr lvl="0">
              <a:spcBef>
                <a:spcPts val="0"/>
              </a:spcBef>
              <a:buClr>
                <a:srgbClr val="FFFF00"/>
              </a:buClr>
              <a:buSzPct val="25000"/>
            </a:pPr>
            <a:r>
              <a:rPr lang="es-AR" sz="6400" dirty="0">
                <a:solidFill>
                  <a:srgbClr val="FFFF00"/>
                </a:solidFill>
                <a:latin typeface="Arial" charset="0"/>
                <a:ea typeface="Arial" charset="0"/>
                <a:cs typeface="Arial" charset="0"/>
                <a:sym typeface="Cabin"/>
              </a:rPr>
              <a:t>Finalizar una Iteración con Continue</a:t>
            </a:r>
            <a:endParaRPr lang="en-US" sz="6400" u="none" strike="noStrike" cap="none" dirty="0">
              <a:solidFill>
                <a:srgbClr val="FFFF00"/>
              </a:solidFill>
              <a:latin typeface="Arial" charset="0"/>
              <a:ea typeface="Arial" charset="0"/>
              <a:cs typeface="Arial" charset="0"/>
              <a:sym typeface="Cabin"/>
            </a:endParaRPr>
          </a:p>
        </p:txBody>
      </p:sp>
      <p:sp>
        <p:nvSpPr>
          <p:cNvPr id="11" name="Shape 342"/>
          <p:cNvSpPr txBox="1"/>
          <p:nvPr/>
        </p:nvSpPr>
        <p:spPr>
          <a:xfrm>
            <a:off x="11102137" y="4224723"/>
            <a:ext cx="35765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3200" u="none" strike="noStrike" cap="none" dirty="0">
                <a:solidFill>
                  <a:schemeClr val="lt1"/>
                </a:solidFill>
                <a:latin typeface="Arial" charset="0"/>
                <a:ea typeface="Arial" charset="0"/>
                <a:cs typeface="Arial" charset="0"/>
                <a:sym typeface="Cabin"/>
              </a:rPr>
              <a:t>&gt; </a:t>
            </a:r>
            <a:r>
              <a:rPr lang="es-ES" sz="3200" u="none" strike="noStrike" cap="none" dirty="0">
                <a:solidFill>
                  <a:srgbClr val="00FF00"/>
                </a:solidFill>
                <a:latin typeface="Arial" charset="0"/>
                <a:ea typeface="Arial" charset="0"/>
                <a:cs typeface="Arial" charset="0"/>
                <a:sym typeface="Cabin"/>
              </a:rPr>
              <a:t>hola</a:t>
            </a:r>
          </a:p>
          <a:p>
            <a:pPr lvl="0">
              <a:buClr>
                <a:schemeClr val="lt1"/>
              </a:buClr>
              <a:buSzPct val="25000"/>
            </a:pPr>
            <a:r>
              <a:rPr lang="es-ES" sz="3200" dirty="0">
                <a:solidFill>
                  <a:schemeClr val="lt1"/>
                </a:solidFill>
                <a:latin typeface="Arial" charset="0"/>
                <a:ea typeface="Arial" charset="0"/>
                <a:cs typeface="Arial" charset="0"/>
                <a:sym typeface="Cabin"/>
              </a:rPr>
              <a:t>hola</a:t>
            </a:r>
          </a:p>
          <a:p>
            <a:pPr marL="0" marR="0" lvl="0" indent="0" algn="l" rtl="0">
              <a:lnSpc>
                <a:spcPct val="100000"/>
              </a:lnSpc>
              <a:spcBef>
                <a:spcPts val="0"/>
              </a:spcBef>
              <a:spcAft>
                <a:spcPts val="0"/>
              </a:spcAft>
              <a:buClr>
                <a:schemeClr val="lt1"/>
              </a:buClr>
              <a:buSzPct val="25000"/>
              <a:buFont typeface="Cabin"/>
              <a:buNone/>
            </a:pPr>
            <a:r>
              <a:rPr lang="es-ES" sz="3200" u="none" strike="noStrike" cap="none" dirty="0">
                <a:solidFill>
                  <a:schemeClr val="lt1"/>
                </a:solidFill>
                <a:latin typeface="Arial" charset="0"/>
                <a:ea typeface="Arial" charset="0"/>
                <a:cs typeface="Arial" charset="0"/>
                <a:sym typeface="Cabin"/>
              </a:rPr>
              <a:t>&gt; </a:t>
            </a:r>
            <a:r>
              <a:rPr lang="es-ES" sz="3200" u="none" strike="noStrike" cap="none" dirty="0">
                <a:solidFill>
                  <a:srgbClr val="00FF00"/>
                </a:solidFill>
                <a:latin typeface="Arial" charset="0"/>
                <a:ea typeface="Arial" charset="0"/>
                <a:cs typeface="Arial" charset="0"/>
                <a:sym typeface="Cabin"/>
              </a:rPr>
              <a:t># no imprimir esto</a:t>
            </a:r>
          </a:p>
          <a:p>
            <a:pPr marL="0" marR="0" lvl="0" indent="0" algn="l" rtl="0">
              <a:lnSpc>
                <a:spcPct val="100000"/>
              </a:lnSpc>
              <a:spcBef>
                <a:spcPts val="0"/>
              </a:spcBef>
              <a:spcAft>
                <a:spcPts val="0"/>
              </a:spcAft>
              <a:buClr>
                <a:schemeClr val="lt1"/>
              </a:buClr>
              <a:buSzPct val="25000"/>
              <a:buFont typeface="Cabin"/>
              <a:buNone/>
            </a:pPr>
            <a:r>
              <a:rPr lang="es-ES" sz="3200" u="none" strike="noStrike" cap="none" dirty="0">
                <a:solidFill>
                  <a:schemeClr val="lt1"/>
                </a:solidFill>
                <a:latin typeface="Arial" charset="0"/>
                <a:ea typeface="Arial" charset="0"/>
                <a:cs typeface="Arial" charset="0"/>
                <a:sym typeface="Cabin"/>
              </a:rPr>
              <a:t>&gt; </a:t>
            </a:r>
            <a:r>
              <a:rPr lang="es-ES" sz="3200" u="none" strike="noStrike" cap="none" dirty="0">
                <a:solidFill>
                  <a:srgbClr val="00FF00"/>
                </a:solidFill>
                <a:latin typeface="Arial" charset="0"/>
                <a:ea typeface="Arial" charset="0"/>
                <a:cs typeface="Arial" charset="0"/>
                <a:sym typeface="Cabin"/>
              </a:rPr>
              <a:t>Imprimir esto</a:t>
            </a:r>
          </a:p>
          <a:p>
            <a:pPr marL="0" marR="0" lvl="0" indent="0" algn="l" rtl="0">
              <a:lnSpc>
                <a:spcPct val="100000"/>
              </a:lnSpc>
              <a:spcBef>
                <a:spcPts val="0"/>
              </a:spcBef>
              <a:spcAft>
                <a:spcPts val="0"/>
              </a:spcAft>
              <a:buClr>
                <a:schemeClr val="lt1"/>
              </a:buClr>
              <a:buSzPct val="25000"/>
              <a:buFont typeface="Cabin"/>
              <a:buNone/>
            </a:pPr>
            <a:r>
              <a:rPr lang="es-ES" sz="3200" u="none" strike="noStrike" cap="none" dirty="0">
                <a:solidFill>
                  <a:schemeClr val="lt1"/>
                </a:solidFill>
                <a:latin typeface="Arial" charset="0"/>
                <a:ea typeface="Arial" charset="0"/>
                <a:cs typeface="Arial" charset="0"/>
                <a:sym typeface="Cabin"/>
              </a:rPr>
              <a:t>imprimir esto</a:t>
            </a:r>
          </a:p>
          <a:p>
            <a:pPr marL="0" marR="0" lvl="0" indent="0" algn="l" rtl="0">
              <a:lnSpc>
                <a:spcPct val="100000"/>
              </a:lnSpc>
              <a:spcBef>
                <a:spcPts val="0"/>
              </a:spcBef>
              <a:spcAft>
                <a:spcPts val="0"/>
              </a:spcAft>
              <a:buClr>
                <a:schemeClr val="lt1"/>
              </a:buClr>
              <a:buSzPct val="25000"/>
              <a:buFont typeface="Cabin"/>
              <a:buNone/>
            </a:pPr>
            <a:r>
              <a:rPr lang="es-ES" sz="3200" u="none" strike="noStrike" cap="none" dirty="0">
                <a:solidFill>
                  <a:schemeClr val="lt1"/>
                </a:solidFill>
                <a:latin typeface="Arial" charset="0"/>
                <a:ea typeface="Arial" charset="0"/>
                <a:cs typeface="Arial" charset="0"/>
                <a:sym typeface="Cabin"/>
              </a:rPr>
              <a:t>&gt; </a:t>
            </a:r>
            <a:r>
              <a:rPr lang="es-ES" sz="3200" u="none" strike="noStrike" cap="none" dirty="0">
                <a:solidFill>
                  <a:srgbClr val="00FF00"/>
                </a:solidFill>
                <a:latin typeface="Arial" charset="0"/>
                <a:ea typeface="Arial" charset="0"/>
                <a:cs typeface="Arial" charset="0"/>
                <a:sym typeface="Cabin"/>
              </a:rPr>
              <a:t>terminado</a:t>
            </a:r>
          </a:p>
          <a:p>
            <a:pPr marL="0" marR="0" lvl="0" indent="0" algn="l" rtl="0">
              <a:lnSpc>
                <a:spcPct val="100000"/>
              </a:lnSpc>
              <a:spcBef>
                <a:spcPts val="0"/>
              </a:spcBef>
              <a:spcAft>
                <a:spcPts val="0"/>
              </a:spcAft>
              <a:buClr>
                <a:schemeClr val="lt1"/>
              </a:buClr>
              <a:buSzPct val="25000"/>
              <a:buFont typeface="Cabin"/>
              <a:buNone/>
            </a:pPr>
            <a:r>
              <a:rPr lang="es-ES" sz="3200" u="none" strike="noStrike" cap="none" dirty="0">
                <a:solidFill>
                  <a:schemeClr val="lt1"/>
                </a:solidFill>
                <a:latin typeface="Arial" charset="0"/>
                <a:ea typeface="Arial" charset="0"/>
                <a:cs typeface="Arial" charset="0"/>
                <a:sym typeface="Cabin"/>
              </a:rPr>
              <a:t>Terminado</a:t>
            </a:r>
          </a:p>
        </p:txBody>
      </p:sp>
    </p:spTree>
  </p:cSld>
  <p:clrMapOvr>
    <a:masterClrMapping/>
  </p:clrMapOvr>
</p:sld>
</file>

<file path=ppt/theme/theme1.xml><?xml version="1.0" encoding="utf-8"?>
<a:theme xmlns:a="http://schemas.openxmlformats.org/drawingml/2006/main" name="150831 Lung MOOC Hayman Early Stage Definitive_JK-090815">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071215_powerpoint_template_b.thmx</Template>
  <TotalTime>6993</TotalTime>
  <Words>3203</Words>
  <Application>Microsoft Office PowerPoint</Application>
  <PresentationFormat>Custom</PresentationFormat>
  <Paragraphs>522</Paragraphs>
  <Slides>54</Slides>
  <Notes>54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Cabin</vt:lpstr>
      <vt:lpstr>Comic Sans MS</vt:lpstr>
      <vt:lpstr>Courier New</vt:lpstr>
      <vt:lpstr>Gill Sans SemiBold</vt:lpstr>
      <vt:lpstr>150831 Lung MOOC Hayman Early Stage Definitive_JK-090815</vt:lpstr>
      <vt:lpstr>Bucles e Iteración</vt:lpstr>
      <vt:lpstr>Pasos Repetidos</vt:lpstr>
      <vt:lpstr>Un Bucle Infinito</vt:lpstr>
      <vt:lpstr>Otro Bucle</vt:lpstr>
      <vt:lpstr>Romper un Bucle</vt:lpstr>
      <vt:lpstr>Romper un Bucle</vt:lpstr>
      <vt:lpstr>PowerPoint Presentation</vt:lpstr>
      <vt:lpstr>Finalizar una Iteración con Continue</vt:lpstr>
      <vt:lpstr>Finalizar una Iteración con Continue</vt:lpstr>
      <vt:lpstr>PowerPoint Presentation</vt:lpstr>
      <vt:lpstr>Bucles Indefinidos</vt:lpstr>
      <vt:lpstr>Bucles Definidos</vt:lpstr>
      <vt:lpstr>Bucles Definidos</vt:lpstr>
      <vt:lpstr>Un Bucle Definido Simple</vt:lpstr>
      <vt:lpstr>Un Bucle Definido con Cadenas</vt:lpstr>
      <vt:lpstr>Un Bucle Definido Simple</vt:lpstr>
      <vt:lpstr>Observando a In...</vt:lpstr>
      <vt:lpstr>PowerPoint Presentation</vt:lpstr>
      <vt:lpstr>PowerPoint Presentation</vt:lpstr>
      <vt:lpstr>Bucles Definidos</vt:lpstr>
      <vt:lpstr>Lenguajes de Bucle: Lo Que Hacemos en los Bucles Nota: Aunque estos ejemplos sean simples, los patrones se aplican a todos los tipos de bucles</vt:lpstr>
      <vt:lpstr>Creando Bucles “inteligentes”</vt:lpstr>
      <vt:lpstr>Iteración de un conjunto</vt:lpstr>
      <vt:lpstr>¿Cuál es el número mayor?</vt:lpstr>
      <vt:lpstr>¿Cuál es el número mayor?</vt:lpstr>
      <vt:lpstr>¿Cuál es el número mayor?</vt:lpstr>
      <vt:lpstr>¿Cuál es el número mayor?</vt:lpstr>
      <vt:lpstr>¿Cuál es el número mayor?</vt:lpstr>
      <vt:lpstr>¿Cuál es el número mayor?</vt:lpstr>
      <vt:lpstr>¿Cuál es el número mayor?</vt:lpstr>
      <vt:lpstr>¿Cuál es el número mayor?</vt:lpstr>
      <vt:lpstr>¿Cuál es el número mayor?</vt:lpstr>
      <vt:lpstr>¿Cuál es el número mayor?</vt:lpstr>
      <vt:lpstr>¿Cuál es el número mayor?</vt:lpstr>
      <vt:lpstr>¿Cuál es el número mayor?</vt:lpstr>
      <vt:lpstr>¿Cuál es el número mayor?</vt:lpstr>
      <vt:lpstr>¿Cuál es el número mayor?</vt:lpstr>
      <vt:lpstr>¿Cuál es el número mayor?</vt:lpstr>
      <vt:lpstr>¿Cuál es el número mayor?</vt:lpstr>
      <vt:lpstr>¿Cuál es el número mayor?</vt:lpstr>
      <vt:lpstr>Para encontrar el mayor valor</vt:lpstr>
      <vt:lpstr>Más Lenguajes de Bucle</vt:lpstr>
      <vt:lpstr>Conteo en un Bucle</vt:lpstr>
      <vt:lpstr>Suma en un Bucle</vt:lpstr>
      <vt:lpstr>Sacar el Promedio en un Bucle</vt:lpstr>
      <vt:lpstr>Filtrar en un Bucle</vt:lpstr>
      <vt:lpstr>Búsqueda Utilizando una Variable Booleana</vt:lpstr>
      <vt:lpstr>Cómo Encontrar el Menor Valor</vt:lpstr>
      <vt:lpstr>Cómo Encontrar el Menor Valor</vt:lpstr>
      <vt:lpstr>Cómo Encontrar el Menor Valor</vt:lpstr>
      <vt:lpstr>Cómo Encontrar el Menor Valor</vt:lpstr>
      <vt:lpstr>Los Operadores “is” e “is not”</vt:lpstr>
      <vt:lpstr>Síntesis</vt:lpstr>
      <vt:lpstr>Agradecimientos / Colaboraciones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Loops and Iteration</dc:title>
  <dc:creator>Usuario</dc:creator>
  <cp:lastModifiedBy>Juan Carlos Pérez Castellanos</cp:lastModifiedBy>
  <cp:revision>84</cp:revision>
  <dcterms:modified xsi:type="dcterms:W3CDTF">2020-05-02T18:33:03Z</dcterms:modified>
</cp:coreProperties>
</file>