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7" r:id="rId1"/>
  </p:sldMasterIdLst>
  <p:notesMasterIdLst>
    <p:notesMasterId r:id="rId37"/>
  </p:notesMasterIdLst>
  <p:sldIdLst>
    <p:sldId id="256" r:id="rId2"/>
    <p:sldId id="257" r:id="rId3"/>
    <p:sldId id="292" r:id="rId4"/>
    <p:sldId id="258" r:id="rId5"/>
    <p:sldId id="296" r:id="rId6"/>
    <p:sldId id="260" r:id="rId7"/>
    <p:sldId id="293" r:id="rId8"/>
    <p:sldId id="298" r:id="rId9"/>
    <p:sldId id="299" r:id="rId10"/>
    <p:sldId id="300" r:id="rId11"/>
    <p:sldId id="301" r:id="rId12"/>
    <p:sldId id="263" r:id="rId13"/>
    <p:sldId id="264" r:id="rId14"/>
    <p:sldId id="294"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7" r:id="rId30"/>
    <p:sldId id="318" r:id="rId31"/>
    <p:sldId id="319" r:id="rId32"/>
    <p:sldId id="320" r:id="rId33"/>
    <p:sldId id="321" r:id="rId34"/>
    <p:sldId id="322" r:id="rId35"/>
    <p:sldId id="323" r:id="rId3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EBDD4"/>
    <a:srgbClr val="FF545A"/>
    <a:srgbClr val="FF898B"/>
    <a:srgbClr val="00FA00"/>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014B03-8F40-49A2-A0EB-D18ED94CC971}">
  <a:tblStyle styleId="{54014B03-8F40-49A2-A0EB-D18ED94CC971}"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p:restoredTop sz="92518" autoAdjust="0"/>
  </p:normalViewPr>
  <p:slideViewPr>
    <p:cSldViewPr snapToGrid="0" snapToObjects="1">
      <p:cViewPr>
        <p:scale>
          <a:sx n="50" d="100"/>
          <a:sy n="50" d="100"/>
        </p:scale>
        <p:origin x="1192" y="48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4360631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chemeClr val="dk2"/>
              </a:buClr>
              <a:buSzPct val="78571"/>
              <a:buFont typeface="Arial"/>
              <a:buNone/>
              <a:tabLst/>
              <a:defRPr/>
            </a:pPr>
            <a:r>
              <a:rPr lang="es-AR" sz="1200" kern="1200" dirty="0" smtClean="0">
                <a:solidFill>
                  <a:schemeClr val="tx1"/>
                </a:solidFill>
                <a:latin typeface="+mn-lt"/>
                <a:ea typeface="+mn-ea"/>
                <a:cs typeface="+mn-cs"/>
              </a:rPr>
              <a:t>Nota de Chuck.</a:t>
            </a:r>
            <a:r>
              <a:rPr lang="es-AR" sz="1200" kern="1200" baseline="0" dirty="0" smtClean="0">
                <a:solidFill>
                  <a:schemeClr val="tx1"/>
                </a:solidFill>
                <a:latin typeface="+mn-lt"/>
                <a:ea typeface="+mn-ea"/>
                <a:cs typeface="+mn-cs"/>
              </a:rPr>
              <a:t> </a:t>
            </a:r>
            <a:r>
              <a:rPr lang="es-AR" sz="1200" kern="1200" dirty="0" smtClean="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 página de agradecimientos al final. </a:t>
            </a:r>
            <a:endParaRPr lang="es-ES" sz="1200" kern="1200" dirty="0" smtClean="0">
              <a:solidFill>
                <a:schemeClr val="tx1"/>
              </a:solidFill>
              <a:latin typeface="+mn-lt"/>
              <a:ea typeface="+mn-ea"/>
              <a:cs typeface="+mn-cs"/>
            </a:endParaRPr>
          </a:p>
          <a:p>
            <a:pPr lvl="0" rtl="0">
              <a:spcBef>
                <a:spcPts val="0"/>
              </a:spcBef>
              <a:buClr>
                <a:schemeClr val="dk2"/>
              </a:buClr>
              <a:buSzPct val="78571"/>
              <a:buFont typeface="Arial"/>
              <a:buNone/>
            </a:pPr>
            <a:endParaRPr lang="en-US" dirty="0" smtClean="0">
              <a:solidFill>
                <a:schemeClr val="dk2"/>
              </a:solidFill>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402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dirty="0"/>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1880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5840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822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81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165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792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549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261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523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761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60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2242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9596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5677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2178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39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4876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8994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666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6530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458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8950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274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82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426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81156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6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2153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97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dirty="0"/>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642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48274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53"/>
        <p:cNvGrpSpPr/>
        <p:nvPr/>
      </p:nvGrpSpPr>
      <p:grpSpPr>
        <a:xfrm>
          <a:off x="0" y="0"/>
          <a:ext cx="0" cy="0"/>
          <a:chOff x="0" y="0"/>
          <a:chExt cx="0" cy="0"/>
        </a:xfrm>
      </p:grpSpPr>
    </p:spTree>
    <p:extLst>
      <p:ext uri="{BB962C8B-B14F-4D97-AF65-F5344CB8AC3E}">
        <p14:creationId xmlns:p14="http://schemas.microsoft.com/office/powerpoint/2010/main" val="148886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15" r:id="rId10"/>
    <p:sldLayoutId id="2147483716" r:id="rId11"/>
  </p:sldLayoutIdLst>
  <p:timing>
    <p:tnLst>
      <p:par>
        <p:cTn id="1" dur="indefinite" restart="never" nodeType="tmRoot"/>
      </p:par>
    </p:tnLst>
  </p:timing>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image" Target="../media/image2.jpg"/><Relationship Id="rId5"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en.wikipedia.org/wiki/Mnemon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632178" y="2233529"/>
            <a:ext cx="14991644" cy="1247721"/>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Variables, Expresiones</a:t>
            </a:r>
            <a:br>
              <a:rPr lang="es-AR" sz="7600" u="none" strike="noStrike" cap="none" dirty="0" smtClean="0">
                <a:solidFill>
                  <a:srgbClr val="FFFF00"/>
                </a:solidFill>
                <a:latin typeface="Arial" charset="0"/>
                <a:ea typeface="Arial" charset="0"/>
                <a:cs typeface="Arial" charset="0"/>
                <a:sym typeface="Cabin"/>
              </a:rPr>
            </a:br>
            <a:r>
              <a:rPr lang="es-AR" sz="7600" u="none" strike="noStrike" cap="none" dirty="0" smtClean="0">
                <a:solidFill>
                  <a:srgbClr val="FFFF00"/>
                </a:solidFill>
                <a:latin typeface="Arial" charset="0"/>
                <a:ea typeface="Arial" charset="0"/>
                <a:cs typeface="Arial" charset="0"/>
                <a:sym typeface="Cabin"/>
              </a:rPr>
              <a:t>y Enunciados</a:t>
            </a:r>
            <a:endParaRPr lang="es-AR" sz="7600" u="none" strike="noStrike" cap="none" dirty="0">
              <a:solidFill>
                <a:srgbClr val="FFFF00"/>
              </a:solidFill>
              <a:latin typeface="Arial" charset="0"/>
              <a:ea typeface="Arial" charset="0"/>
              <a:cs typeface="Arial" charset="0"/>
              <a:sym typeface="Cabin"/>
            </a:endParaRPr>
          </a:p>
        </p:txBody>
      </p:sp>
      <p:sp>
        <p:nvSpPr>
          <p:cNvPr id="242" name="Shape 242"/>
          <p:cNvSpPr txBox="1">
            <a:spLocks noGrp="1"/>
          </p:cNvSpPr>
          <p:nvPr>
            <p:ph idx="1"/>
          </p:nvPr>
        </p:nvSpPr>
        <p:spPr>
          <a:xfrm>
            <a:off x="812800" y="3804147"/>
            <a:ext cx="14630400" cy="5902068"/>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4800" b="0" u="none" strike="noStrike" cap="none" dirty="0" smtClean="0">
                <a:solidFill>
                  <a:schemeClr val="lt1"/>
                </a:solidFill>
                <a:latin typeface="Arial" charset="0"/>
                <a:ea typeface="Arial" charset="0"/>
                <a:cs typeface="Arial" charset="0"/>
                <a:sym typeface="Cabin"/>
              </a:rPr>
              <a:t>Capítulo 2</a:t>
            </a:r>
            <a:endParaRPr lang="es-AR" sz="4800" b="0" u="none" strike="noStrike" cap="none" dirty="0">
              <a:solidFill>
                <a:schemeClr val="lt1"/>
              </a:solidFill>
              <a:latin typeface="Arial" charset="0"/>
              <a:ea typeface="Arial" charset="0"/>
              <a:cs typeface="Arial" charset="0"/>
              <a:sym typeface="Cabin"/>
            </a:endParaRPr>
          </a:p>
        </p:txBody>
      </p:sp>
      <p:sp>
        <p:nvSpPr>
          <p:cNvPr id="243" name="Shape 243"/>
          <p:cNvSpPr txBox="1"/>
          <p:nvPr/>
        </p:nvSpPr>
        <p:spPr>
          <a:xfrm>
            <a:off x="4081448" y="7131044"/>
            <a:ext cx="83286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Python para Todos</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44" name="Shape 244"/>
          <p:cNvPicPr preferRelativeResize="0"/>
          <p:nvPr/>
        </p:nvPicPr>
        <p:blipFill rotWithShape="1">
          <a:blip r:embed="rId4">
            <a:alphaModFix/>
          </a:blip>
          <a:srcRect/>
          <a:stretch/>
        </p:blipFill>
        <p:spPr>
          <a:xfrm>
            <a:off x="13800662" y="7435344"/>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smtClean="0">
                <a:solidFill>
                  <a:srgbClr val="FFFF00"/>
                </a:solidFill>
                <a:latin typeface="Courier New"/>
                <a:ea typeface="Courier New"/>
                <a:cs typeface="Courier New"/>
                <a:sym typeface="Courier New"/>
              </a:rPr>
              <a:t>print(x1q3p9afd)</a:t>
            </a:r>
            <a:endParaRPr lang="en-US" sz="3000" b="0" i="0" u="none" strike="noStrike" cap="none" dirty="0">
              <a:solidFill>
                <a:srgbClr val="FFFF00"/>
              </a:solidFill>
              <a:latin typeface="Courier New"/>
              <a:ea typeface="Courier New"/>
              <a:cs typeface="Courier New"/>
              <a:sym typeface="Courier New"/>
            </a:endParaRPr>
          </a:p>
        </p:txBody>
      </p:sp>
      <p:sp>
        <p:nvSpPr>
          <p:cNvPr id="520" name="Shape 520"/>
          <p:cNvSpPr txBox="1"/>
          <p:nvPr/>
        </p:nvSpPr>
        <p:spPr>
          <a:xfrm>
            <a:off x="11531600" y="1676400"/>
            <a:ext cx="21098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dirty="0">
                <a:solidFill>
                  <a:srgbClr val="00FF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dirty="0">
                <a:solidFill>
                  <a:srgbClr val="00FF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dirty="0">
                <a:solidFill>
                  <a:srgbClr val="00FF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dirty="0" smtClean="0">
                <a:solidFill>
                  <a:srgbClr val="00FFFF"/>
                </a:solidFill>
                <a:latin typeface="Courier New"/>
                <a:ea typeface="Courier New"/>
                <a:cs typeface="Courier New"/>
                <a:sym typeface="Courier New"/>
              </a:rPr>
              <a:t>print(c)</a:t>
            </a:r>
            <a:endParaRPr lang="en-US" sz="3000" b="0" i="0" u="none" strike="noStrike" cap="none" dirty="0">
              <a:solidFill>
                <a:srgbClr val="00FFFF"/>
              </a:solidFill>
              <a:latin typeface="Courier New"/>
              <a:ea typeface="Courier New"/>
              <a:cs typeface="Courier New"/>
              <a:sym typeface="Courier New"/>
            </a:endParaRPr>
          </a:p>
        </p:txBody>
      </p:sp>
      <p:sp>
        <p:nvSpPr>
          <p:cNvPr id="521" name="Shape 521"/>
          <p:cNvSpPr txBox="1"/>
          <p:nvPr/>
        </p:nvSpPr>
        <p:spPr>
          <a:xfrm>
            <a:off x="1536700" y="6057900"/>
            <a:ext cx="3860400" cy="1219199"/>
          </a:xfrm>
          <a:prstGeom prst="rect">
            <a:avLst/>
          </a:prstGeom>
          <a:noFill/>
          <a:ln>
            <a:noFill/>
          </a:ln>
        </p:spPr>
        <p:txBody>
          <a:bodyPr lIns="0" tIns="0" rIns="0" bIns="0" anchor="ctr" anchorCtr="0">
            <a:noAutofit/>
          </a:bodyPr>
          <a:lstStyle/>
          <a:p>
            <a:pPr algn="ctr">
              <a:buClr>
                <a:schemeClr val="lt1"/>
              </a:buClr>
              <a:buSzPct val="25000"/>
            </a:pPr>
            <a:r>
              <a:rPr lang="es-AR" sz="3800" dirty="0">
                <a:solidFill>
                  <a:schemeClr val="lt1"/>
                </a:solidFill>
                <a:latin typeface="Arial" charset="0"/>
                <a:ea typeface="Arial" charset="0"/>
                <a:cs typeface="Arial" charset="0"/>
                <a:sym typeface="Cabin"/>
              </a:rPr>
              <a:t>¿Qué </a:t>
            </a:r>
            <a:r>
              <a:rPr lang="es-AR" sz="3800" dirty="0" smtClean="0">
                <a:solidFill>
                  <a:schemeClr val="lt1"/>
                </a:solidFill>
                <a:latin typeface="Arial" charset="0"/>
                <a:ea typeface="Arial" charset="0"/>
                <a:cs typeface="Arial" charset="0"/>
                <a:sym typeface="Cabin"/>
              </a:rPr>
              <a:t>están </a:t>
            </a:r>
            <a:r>
              <a:rPr lang="es-AR" sz="3800" dirty="0">
                <a:solidFill>
                  <a:schemeClr val="lt1"/>
                </a:solidFill>
                <a:latin typeface="Arial" charset="0"/>
                <a:ea typeface="Arial" charset="0"/>
                <a:cs typeface="Arial" charset="0"/>
                <a:sym typeface="Cabin"/>
              </a:rPr>
              <a:t>haciendo </a:t>
            </a:r>
            <a:r>
              <a:rPr lang="es-AR" sz="3800" dirty="0" smtClean="0">
                <a:solidFill>
                  <a:schemeClr val="lt1"/>
                </a:solidFill>
                <a:latin typeface="Arial" charset="0"/>
                <a:ea typeface="Arial" charset="0"/>
                <a:cs typeface="Arial" charset="0"/>
                <a:sym typeface="Cabin"/>
              </a:rPr>
              <a:t>estos códigos?</a:t>
            </a:r>
            <a:endParaRPr lang="es-AR" sz="3800"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371262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smtClean="0">
                <a:solidFill>
                  <a:srgbClr val="FFFF00"/>
                </a:solidFill>
                <a:latin typeface="Courier New"/>
                <a:ea typeface="Courier New"/>
                <a:cs typeface="Courier New"/>
                <a:sym typeface="Courier New"/>
              </a:rPr>
              <a:t>print(x1q3p9afd)</a:t>
            </a:r>
            <a:endParaRPr lang="en-US" sz="3000" b="0" i="0" u="none" strike="noStrike" cap="none" dirty="0">
              <a:solidFill>
                <a:srgbClr val="FFFF00"/>
              </a:solidFill>
              <a:latin typeface="Courier New"/>
              <a:ea typeface="Courier New"/>
              <a:cs typeface="Courier New"/>
              <a:sym typeface="Courier New"/>
            </a:endParaRPr>
          </a:p>
        </p:txBody>
      </p:sp>
      <p:sp>
        <p:nvSpPr>
          <p:cNvPr id="527" name="Shape 527"/>
          <p:cNvSpPr txBox="1"/>
          <p:nvPr/>
        </p:nvSpPr>
        <p:spPr>
          <a:xfrm>
            <a:off x="7137400" y="5499100"/>
            <a:ext cx="6018530"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smtClean="0">
                <a:solidFill>
                  <a:srgbClr val="00FF00"/>
                </a:solidFill>
                <a:latin typeface="Courier New"/>
                <a:ea typeface="Courier New"/>
                <a:cs typeface="Courier New"/>
                <a:sym typeface="Courier New"/>
              </a:rPr>
              <a:t>Horas = </a:t>
            </a:r>
            <a:r>
              <a:rPr lang="en-US" sz="3000" b="0" i="0" u="none" strike="noStrike" cap="none" dirty="0">
                <a:solidFill>
                  <a:srgbClr val="00FF00"/>
                </a:solidFill>
                <a:latin typeface="Courier New"/>
                <a:ea typeface="Courier New"/>
                <a:cs typeface="Courier New"/>
                <a:sym typeface="Courier New"/>
              </a:rPr>
              <a:t>35.0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smtClean="0">
                <a:solidFill>
                  <a:srgbClr val="00FF00"/>
                </a:solidFill>
                <a:latin typeface="Courier New"/>
                <a:ea typeface="Courier New"/>
                <a:cs typeface="Courier New"/>
                <a:sym typeface="Courier New"/>
              </a:rPr>
              <a:t>Tarifa = </a:t>
            </a:r>
            <a:r>
              <a:rPr lang="en-US" sz="3000" b="0" i="0" u="none" strike="noStrike" cap="none" dirty="0">
                <a:solidFill>
                  <a:srgbClr val="00FF00"/>
                </a:solidFill>
                <a:latin typeface="Courier New"/>
                <a:ea typeface="Courier New"/>
                <a:cs typeface="Courier New"/>
                <a:sym typeface="Courier New"/>
              </a:rPr>
              <a:t>12.50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smtClean="0">
                <a:solidFill>
                  <a:srgbClr val="00FF00"/>
                </a:solidFill>
                <a:latin typeface="Courier New"/>
                <a:ea typeface="Courier New"/>
                <a:cs typeface="Courier New"/>
                <a:sym typeface="Courier New"/>
              </a:rPr>
              <a:t>Salario = horas * tarifa</a:t>
            </a:r>
            <a:endParaRPr lang="en-US" sz="3000" b="0"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dirty="0" smtClean="0">
                <a:solidFill>
                  <a:srgbClr val="00FF00"/>
                </a:solidFill>
                <a:latin typeface="Courier New"/>
                <a:ea typeface="Courier New"/>
                <a:cs typeface="Courier New"/>
                <a:sym typeface="Courier New"/>
              </a:rPr>
              <a:t>print(salario)</a:t>
            </a:r>
            <a:endParaRPr lang="en-US" sz="3000" b="0" i="0" u="none" strike="noStrike" cap="none" dirty="0">
              <a:solidFill>
                <a:srgbClr val="00FF00"/>
              </a:solidFill>
              <a:latin typeface="Courier New"/>
              <a:ea typeface="Courier New"/>
              <a:cs typeface="Courier New"/>
              <a:sym typeface="Courier New"/>
            </a:endParaRPr>
          </a:p>
        </p:txBody>
      </p:sp>
      <p:sp>
        <p:nvSpPr>
          <p:cNvPr id="528" name="Shape 528"/>
          <p:cNvSpPr txBox="1"/>
          <p:nvPr/>
        </p:nvSpPr>
        <p:spPr>
          <a:xfrm>
            <a:off x="11531600" y="1676400"/>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dirty="0">
                <a:solidFill>
                  <a:srgbClr val="00FF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dirty="0">
                <a:solidFill>
                  <a:srgbClr val="00FF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dirty="0">
                <a:solidFill>
                  <a:srgbClr val="00FF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dirty="0" smtClean="0">
                <a:solidFill>
                  <a:srgbClr val="00FFFF"/>
                </a:solidFill>
                <a:latin typeface="Courier New"/>
                <a:ea typeface="Courier New"/>
                <a:cs typeface="Courier New"/>
                <a:sym typeface="Courier New"/>
              </a:rPr>
              <a:t>print(c)</a:t>
            </a:r>
            <a:endParaRPr lang="en-US" sz="3000" b="0" i="0" u="none" strike="noStrike" cap="none" dirty="0">
              <a:solidFill>
                <a:srgbClr val="00FFFF"/>
              </a:solidFill>
              <a:latin typeface="Courier New"/>
              <a:ea typeface="Courier New"/>
              <a:cs typeface="Courier New"/>
              <a:sym typeface="Courier New"/>
            </a:endParaRPr>
          </a:p>
        </p:txBody>
      </p:sp>
      <p:sp>
        <p:nvSpPr>
          <p:cNvPr id="529" name="Shape 529"/>
          <p:cNvSpPr txBox="1"/>
          <p:nvPr/>
        </p:nvSpPr>
        <p:spPr>
          <a:xfrm>
            <a:off x="1536700" y="6057900"/>
            <a:ext cx="3860400" cy="1219199"/>
          </a:xfrm>
          <a:prstGeom prst="rect">
            <a:avLst/>
          </a:prstGeom>
          <a:noFill/>
          <a:ln>
            <a:noFill/>
          </a:ln>
        </p:spPr>
        <p:txBody>
          <a:bodyPr lIns="0" tIns="0" rIns="0" bIns="0" anchor="ctr" anchorCtr="0">
            <a:noAutofit/>
          </a:bodyPr>
          <a:lstStyle/>
          <a:p>
            <a:pPr algn="ctr">
              <a:buClr>
                <a:schemeClr val="lt1"/>
              </a:buClr>
              <a:buSzPct val="25000"/>
            </a:pPr>
            <a:r>
              <a:rPr lang="es-AR" sz="3800" dirty="0">
                <a:solidFill>
                  <a:schemeClr val="lt1"/>
                </a:solidFill>
                <a:latin typeface="Arial" charset="0"/>
                <a:ea typeface="Arial" charset="0"/>
                <a:cs typeface="Arial" charset="0"/>
                <a:sym typeface="Cabin"/>
              </a:rPr>
              <a:t>¿Qué </a:t>
            </a:r>
            <a:r>
              <a:rPr lang="es-AR" sz="3800" dirty="0" smtClean="0">
                <a:solidFill>
                  <a:schemeClr val="lt1"/>
                </a:solidFill>
                <a:latin typeface="Arial" charset="0"/>
                <a:ea typeface="Arial" charset="0"/>
                <a:cs typeface="Arial" charset="0"/>
                <a:sym typeface="Cabin"/>
              </a:rPr>
              <a:t>están </a:t>
            </a:r>
            <a:r>
              <a:rPr lang="es-AR" sz="3800" dirty="0">
                <a:solidFill>
                  <a:schemeClr val="lt1"/>
                </a:solidFill>
                <a:latin typeface="Arial" charset="0"/>
                <a:ea typeface="Arial" charset="0"/>
                <a:cs typeface="Arial" charset="0"/>
                <a:sym typeface="Cabin"/>
              </a:rPr>
              <a:t>haciendo </a:t>
            </a:r>
            <a:r>
              <a:rPr lang="es-AR" sz="3800" dirty="0" smtClean="0">
                <a:solidFill>
                  <a:schemeClr val="lt1"/>
                </a:solidFill>
                <a:latin typeface="Arial" charset="0"/>
                <a:ea typeface="Arial" charset="0"/>
                <a:cs typeface="Arial" charset="0"/>
                <a:sym typeface="Cabin"/>
              </a:rPr>
              <a:t>estos códigos?</a:t>
            </a:r>
            <a:endParaRPr lang="es-AR" sz="3800"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endParaRPr lang="en-US"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812899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Enunciados de Asignación</a:t>
            </a:r>
            <a:endParaRPr lang="es-AR" sz="7600" u="none" strike="noStrike" cap="none" dirty="0">
              <a:solidFill>
                <a:srgbClr val="FFFF00"/>
              </a:solidFill>
              <a:latin typeface="Arial" charset="0"/>
              <a:ea typeface="Arial" charset="0"/>
              <a:cs typeface="Arial" charset="0"/>
              <a:sym typeface="Cabin"/>
            </a:endParaRPr>
          </a:p>
        </p:txBody>
      </p:sp>
      <p:sp>
        <p:nvSpPr>
          <p:cNvPr id="313" name="Shape 313"/>
          <p:cNvSpPr txBox="1">
            <a:spLocks noGrp="1"/>
          </p:cNvSpPr>
          <p:nvPr>
            <p:ph idx="1"/>
          </p:nvPr>
        </p:nvSpPr>
        <p:spPr>
          <a:xfrm>
            <a:off x="812800" y="2133601"/>
            <a:ext cx="14630400" cy="314324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s-AR" sz="3600" b="0" u="none" strike="noStrike" cap="none" dirty="0" smtClean="0">
                <a:solidFill>
                  <a:schemeClr val="lt1"/>
                </a:solidFill>
                <a:latin typeface="Arial" charset="0"/>
                <a:ea typeface="Arial" charset="0"/>
                <a:cs typeface="Arial" charset="0"/>
                <a:sym typeface="Cabin"/>
              </a:rPr>
              <a:t>Asignamos un valor a una variable utilizando el enunciado de asignación (=)</a:t>
            </a:r>
            <a:br>
              <a:rPr lang="es-AR" sz="3600" b="0" u="none" strike="noStrike" cap="none" dirty="0" smtClean="0">
                <a:solidFill>
                  <a:schemeClr val="lt1"/>
                </a:solidFill>
                <a:latin typeface="Arial" charset="0"/>
                <a:ea typeface="Arial" charset="0"/>
                <a:cs typeface="Arial" charset="0"/>
                <a:sym typeface="Cabin"/>
              </a:rPr>
            </a:br>
            <a:endParaRPr lang="es-AR" sz="1000" b="0" u="none" strike="noStrike" cap="none" dirty="0" smtClean="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0"/>
              </a:spcAft>
              <a:buSzPct val="100000"/>
              <a:buFont typeface="Cabin"/>
            </a:pPr>
            <a:r>
              <a:rPr lang="es-AR" sz="3600" b="0" u="none" strike="noStrike" cap="none" dirty="0" smtClean="0">
                <a:solidFill>
                  <a:schemeClr val="lt1"/>
                </a:solidFill>
                <a:latin typeface="Arial" charset="0"/>
                <a:ea typeface="Arial" charset="0"/>
                <a:cs typeface="Arial" charset="0"/>
                <a:sym typeface="Cabin"/>
              </a:rPr>
              <a:t>Un enunciado de asignación consta de una </a:t>
            </a:r>
            <a:r>
              <a:rPr lang="es-AR" sz="3600" b="0" u="none" strike="noStrike" cap="none" dirty="0" smtClean="0">
                <a:solidFill>
                  <a:srgbClr val="FFFF00"/>
                </a:solidFill>
                <a:latin typeface="Arial" charset="0"/>
                <a:ea typeface="Arial" charset="0"/>
                <a:cs typeface="Arial" charset="0"/>
                <a:sym typeface="Cabin"/>
              </a:rPr>
              <a:t>expresión en el lado derecho</a:t>
            </a:r>
            <a:r>
              <a:rPr lang="es-AR" sz="3600" b="0" u="none" strike="noStrike" cap="none" dirty="0" smtClean="0">
                <a:solidFill>
                  <a:schemeClr val="lt1"/>
                </a:solidFill>
                <a:latin typeface="Arial" charset="0"/>
                <a:ea typeface="Arial" charset="0"/>
                <a:cs typeface="Arial" charset="0"/>
                <a:sym typeface="Cabin"/>
              </a:rPr>
              <a:t> y una </a:t>
            </a:r>
            <a:r>
              <a:rPr lang="es-AR" sz="3600" b="0" u="none" strike="noStrike" cap="none" dirty="0" smtClean="0">
                <a:solidFill>
                  <a:srgbClr val="00FF00"/>
                </a:solidFill>
                <a:latin typeface="Arial" charset="0"/>
                <a:ea typeface="Arial" charset="0"/>
                <a:cs typeface="Arial" charset="0"/>
                <a:sym typeface="Cabin"/>
              </a:rPr>
              <a:t>variable</a:t>
            </a:r>
            <a:r>
              <a:rPr lang="es-AR" sz="3600" b="0" u="none" strike="noStrike" cap="none" dirty="0" smtClean="0">
                <a:solidFill>
                  <a:schemeClr val="lt1"/>
                </a:solidFill>
                <a:latin typeface="Arial" charset="0"/>
                <a:ea typeface="Arial" charset="0"/>
                <a:cs typeface="Arial" charset="0"/>
                <a:sym typeface="Cabin"/>
              </a:rPr>
              <a:t> para almacenar el resultado</a:t>
            </a:r>
            <a:endParaRPr lang="es-AR" sz="3600" b="0" u="none" strike="noStrike" cap="none" dirty="0">
              <a:solidFill>
                <a:schemeClr val="lt1"/>
              </a:solidFill>
              <a:latin typeface="Arial" charset="0"/>
              <a:ea typeface="Arial" charset="0"/>
              <a:cs typeface="Arial" charset="0"/>
              <a:sym typeface="Cabin"/>
            </a:endParaRPr>
          </a:p>
        </p:txBody>
      </p:sp>
      <p:sp>
        <p:nvSpPr>
          <p:cNvPr id="314" name="Shape 314"/>
          <p:cNvSpPr txBox="1"/>
          <p:nvPr/>
        </p:nvSpPr>
        <p:spPr>
          <a:xfrm>
            <a:off x="4252109" y="6134100"/>
            <a:ext cx="10078835"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b="1" i="0" u="none" strike="noStrike" cap="none" dirty="0">
                <a:solidFill>
                  <a:srgbClr val="00FF00"/>
                </a:solidFill>
                <a:latin typeface="Courier New"/>
                <a:ea typeface="Courier New"/>
                <a:cs typeface="Courier New"/>
                <a:sym typeface="Courier New"/>
              </a:rPr>
              <a:t>x</a:t>
            </a:r>
            <a:r>
              <a:rPr lang="en-US" sz="4000" b="1" i="0" u="none" strike="noStrike" cap="none" dirty="0">
                <a:solidFill>
                  <a:schemeClr val="lt1"/>
                </a:solidFill>
                <a:latin typeface="Courier New"/>
                <a:ea typeface="Courier New"/>
                <a:cs typeface="Courier New"/>
                <a:sym typeface="Courier New"/>
              </a:rPr>
              <a:t> = 3.9 </a:t>
            </a:r>
            <a:r>
              <a:rPr lang="en-US" sz="4000" b="1" i="0" u="none" strike="noStrike" cap="none" dirty="0">
                <a:solidFill>
                  <a:srgbClr val="00FFFF"/>
                </a:solidFill>
                <a:latin typeface="Courier New"/>
                <a:ea typeface="Courier New"/>
                <a:cs typeface="Courier New"/>
                <a:sym typeface="Courier New"/>
              </a:rPr>
              <a:t>*</a:t>
            </a:r>
            <a:r>
              <a:rPr lang="en-US" sz="4000" b="1" i="0" u="none" strike="noStrike" cap="none" dirty="0">
                <a:solidFill>
                  <a:schemeClr val="lt1"/>
                </a:solidFill>
                <a:latin typeface="Courier New"/>
                <a:ea typeface="Courier New"/>
                <a:cs typeface="Courier New"/>
                <a:sym typeface="Courier New"/>
              </a:rPr>
              <a:t> </a:t>
            </a:r>
            <a:r>
              <a:rPr lang="en-US" sz="4000" b="1" i="0" u="none" strike="noStrike" cap="none" dirty="0">
                <a:solidFill>
                  <a:srgbClr val="00FF00"/>
                </a:solidFill>
                <a:latin typeface="Courier New"/>
                <a:ea typeface="Courier New"/>
                <a:cs typeface="Courier New"/>
                <a:sym typeface="Courier New"/>
              </a:rPr>
              <a:t>x </a:t>
            </a:r>
            <a:r>
              <a:rPr lang="en-US" sz="4000" b="1" i="0" u="none" strike="noStrike" cap="none" dirty="0">
                <a:solidFill>
                  <a:srgbClr val="00FFFF"/>
                </a:solidFill>
                <a:latin typeface="Courier New"/>
                <a:ea typeface="Courier New"/>
                <a:cs typeface="Courier New"/>
                <a:sym typeface="Courier New"/>
              </a:rPr>
              <a:t>*</a:t>
            </a:r>
            <a:r>
              <a:rPr lang="en-US" sz="4000" b="1" i="0" u="none" strike="noStrike" cap="none" dirty="0">
                <a:solidFill>
                  <a:schemeClr val="lt1"/>
                </a:solidFill>
                <a:latin typeface="Courier New"/>
                <a:ea typeface="Courier New"/>
                <a:cs typeface="Courier New"/>
                <a:sym typeface="Courier New"/>
              </a:rPr>
              <a:t> ( 1 </a:t>
            </a:r>
            <a:r>
              <a:rPr lang="en-US" sz="4000" b="1" i="0" u="none" strike="noStrike" cap="none" dirty="0">
                <a:solidFill>
                  <a:srgbClr val="00FFFF"/>
                </a:solidFill>
                <a:latin typeface="Courier New"/>
                <a:ea typeface="Courier New"/>
                <a:cs typeface="Courier New"/>
                <a:sym typeface="Courier New"/>
              </a:rPr>
              <a:t>-</a:t>
            </a:r>
            <a:r>
              <a:rPr lang="en-US" sz="4000" b="1" i="0" u="none" strike="noStrike" cap="none" dirty="0">
                <a:solidFill>
                  <a:schemeClr val="lt1"/>
                </a:solidFill>
                <a:latin typeface="Courier New"/>
                <a:ea typeface="Courier New"/>
                <a:cs typeface="Courier New"/>
                <a:sym typeface="Courier New"/>
              </a:rPr>
              <a:t> </a:t>
            </a:r>
            <a:r>
              <a:rPr lang="en-US" sz="4000" b="1" i="0" u="none" strike="noStrike" cap="none" dirty="0">
                <a:solidFill>
                  <a:srgbClr val="00FF00"/>
                </a:solidFill>
                <a:latin typeface="Courier New"/>
                <a:ea typeface="Courier New"/>
                <a:cs typeface="Courier New"/>
                <a:sym typeface="Courier New"/>
              </a:rPr>
              <a:t>x</a:t>
            </a:r>
            <a:r>
              <a:rPr lang="en-US" sz="4000" b="1" i="0" u="none" strike="noStrike" cap="none" dirty="0">
                <a:solidFill>
                  <a:schemeClr val="lt1"/>
                </a:solidFill>
                <a:latin typeface="Courier New"/>
                <a:ea typeface="Courier New"/>
                <a:cs typeface="Courier New"/>
                <a:sym typeface="Courier New"/>
              </a:rPr>
              <a:t> )</a:t>
            </a:r>
          </a:p>
        </p:txBody>
      </p:sp>
      <p:sp>
        <p:nvSpPr>
          <p:cNvPr id="315" name="Shape 315"/>
          <p:cNvSpPr txBox="1"/>
          <p:nvPr/>
        </p:nvSpPr>
        <p:spPr>
          <a:xfrm>
            <a:off x="5248625" y="6081811"/>
            <a:ext cx="6324599"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839963"/>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b="1" u="none" strike="noStrike" cap="none" dirty="0">
                <a:solidFill>
                  <a:srgbClr val="00FF00"/>
                </a:solidFill>
                <a:latin typeface="Courier" charset="0"/>
                <a:ea typeface="Courier" charset="0"/>
                <a:cs typeface="Courier" charset="0"/>
                <a:sym typeface="Cabin"/>
              </a:rPr>
              <a:t>x</a:t>
            </a:r>
            <a:r>
              <a:rPr lang="en-US" sz="4000" b="1" u="none" strike="noStrike" cap="none" dirty="0">
                <a:solidFill>
                  <a:srgbClr val="FF00FF"/>
                </a:solidFill>
                <a:latin typeface="Courier" charset="0"/>
                <a:ea typeface="Courier" charset="0"/>
                <a:cs typeface="Courier" charset="0"/>
                <a:sym typeface="Cabin"/>
              </a:rPr>
              <a:t> </a:t>
            </a:r>
            <a:r>
              <a:rPr lang="en-US" sz="4000" b="1" u="none" strike="noStrike" cap="none" dirty="0">
                <a:solidFill>
                  <a:srgbClr val="FFFFFF"/>
                </a:solidFill>
                <a:latin typeface="Courier" charset="0"/>
                <a:ea typeface="Courier" charset="0"/>
                <a:cs typeface="Courier" charset="0"/>
                <a:sym typeface="Cabin"/>
              </a:rPr>
              <a:t>=</a:t>
            </a:r>
            <a:r>
              <a:rPr lang="en-US" sz="4000" b="1" u="none" strike="noStrike" cap="none" dirty="0">
                <a:solidFill>
                  <a:schemeClr val="lt1"/>
                </a:solidFill>
                <a:latin typeface="Courier" charset="0"/>
                <a:ea typeface="Courier" charset="0"/>
                <a:cs typeface="Courier" charset="0"/>
                <a:sym typeface="Cabin"/>
              </a:rPr>
              <a:t> </a:t>
            </a:r>
            <a:r>
              <a:rPr lang="en-US" sz="4000" b="1" u="none" strike="noStrike" cap="none" dirty="0" smtClean="0">
                <a:solidFill>
                  <a:srgbClr val="FFFF00"/>
                </a:solidFill>
                <a:latin typeface="Courier" charset="0"/>
                <a:ea typeface="Courier" charset="0"/>
                <a:cs typeface="Courier" charset="0"/>
                <a:sym typeface="Cabin"/>
              </a:rPr>
              <a:t>3.9 *  x  * ( 1  -  x )</a:t>
            </a:r>
            <a:endParaRPr lang="en-US" sz="4000" b="1" u="none" strike="noStrike" cap="none" dirty="0">
              <a:solidFill>
                <a:srgbClr val="FFFF00"/>
              </a:solidFill>
              <a:latin typeface="Courier" charset="0"/>
              <a:ea typeface="Courier" charset="0"/>
              <a:cs typeface="Courier" charset="0"/>
              <a:sym typeface="Cabin"/>
            </a:endParaRPr>
          </a:p>
        </p:txBody>
      </p:sp>
      <p:sp>
        <p:nvSpPr>
          <p:cNvPr id="321" name="Shape 321"/>
          <p:cNvSpPr txBox="1"/>
          <p:nvPr/>
        </p:nvSpPr>
        <p:spPr>
          <a:xfrm>
            <a:off x="10668000" y="1293715"/>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dirty="0">
                <a:solidFill>
                  <a:schemeClr val="lt1"/>
                </a:solidFill>
                <a:latin typeface="Arial" charset="0"/>
                <a:ea typeface="Arial" charset="0"/>
                <a:cs typeface="Arial" charset="0"/>
                <a:sym typeface="Cabin"/>
              </a:rPr>
              <a:t> </a:t>
            </a:r>
            <a:r>
              <a:rPr lang="en-US" sz="4900" u="none" strike="noStrike" cap="none" dirty="0">
                <a:solidFill>
                  <a:schemeClr val="lt1"/>
                </a:solidFill>
                <a:latin typeface="Arial" charset="0"/>
                <a:ea typeface="Arial" charset="0"/>
                <a:cs typeface="Arial" charset="0"/>
                <a:sym typeface="Cabin"/>
              </a:rPr>
              <a:t>0.6</a:t>
            </a:r>
          </a:p>
        </p:txBody>
      </p:sp>
      <p:sp>
        <p:nvSpPr>
          <p:cNvPr id="322" name="Shape 322"/>
          <p:cNvSpPr txBox="1"/>
          <p:nvPr/>
        </p:nvSpPr>
        <p:spPr>
          <a:xfrm>
            <a:off x="9813925" y="1490565"/>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dirty="0">
                <a:solidFill>
                  <a:srgbClr val="00FF00"/>
                </a:solidFill>
                <a:latin typeface="Arial" charset="0"/>
                <a:ea typeface="Arial" charset="0"/>
                <a:cs typeface="Arial" charset="0"/>
                <a:sym typeface="Cabin"/>
              </a:rPr>
              <a:t>x</a:t>
            </a:r>
          </a:p>
        </p:txBody>
      </p:sp>
      <p:sp>
        <p:nvSpPr>
          <p:cNvPr id="323" name="Shape 323"/>
          <p:cNvSpPr txBox="1"/>
          <p:nvPr/>
        </p:nvSpPr>
        <p:spPr>
          <a:xfrm>
            <a:off x="581025" y="6186340"/>
            <a:ext cx="7959860" cy="1663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s-AR" sz="3600" dirty="0" smtClean="0">
                <a:solidFill>
                  <a:srgbClr val="FFFF00"/>
                </a:solidFill>
                <a:latin typeface="Arial" charset="0"/>
                <a:ea typeface="Arial" charset="0"/>
                <a:cs typeface="Arial" charset="0"/>
                <a:sym typeface="Cabin"/>
              </a:rPr>
              <a:t>El lado derecho es una expresión</a:t>
            </a:r>
            <a:r>
              <a:rPr lang="es-AR" sz="3600" u="none" strike="noStrike" cap="none" dirty="0" smtClean="0">
                <a:solidFill>
                  <a:srgbClr val="FFFF00"/>
                </a:solidFill>
                <a:latin typeface="Arial" charset="0"/>
                <a:ea typeface="Arial" charset="0"/>
                <a:cs typeface="Arial" charset="0"/>
                <a:sym typeface="Cabin"/>
              </a:rPr>
              <a:t>. </a:t>
            </a:r>
            <a:r>
              <a:rPr lang="es-AR" sz="3600" u="none" strike="noStrike" cap="none" dirty="0" smtClean="0">
                <a:solidFill>
                  <a:srgbClr val="FF9900"/>
                </a:solidFill>
                <a:latin typeface="Arial" charset="0"/>
                <a:ea typeface="Arial" charset="0"/>
                <a:cs typeface="Arial" charset="0"/>
                <a:sym typeface="Cabin"/>
              </a:rPr>
              <a:t>Una vez evaluada la expresión,</a:t>
            </a:r>
            <a:r>
              <a:rPr lang="es-AR" sz="3600" u="none" strike="noStrike" cap="none" dirty="0" smtClean="0">
                <a:solidFill>
                  <a:schemeClr val="lt1"/>
                </a:solidFill>
                <a:latin typeface="Arial" charset="0"/>
                <a:ea typeface="Arial" charset="0"/>
                <a:cs typeface="Arial" charset="0"/>
                <a:sym typeface="Cabin"/>
              </a:rPr>
              <a:t> </a:t>
            </a:r>
            <a:r>
              <a:rPr lang="es-AR" sz="3600" u="none" strike="noStrike" cap="none" dirty="0" smtClean="0">
                <a:solidFill>
                  <a:srgbClr val="00FF00"/>
                </a:solidFill>
                <a:latin typeface="Arial" charset="0"/>
                <a:ea typeface="Arial" charset="0"/>
                <a:cs typeface="Arial" charset="0"/>
                <a:sym typeface="Cabin"/>
              </a:rPr>
              <a:t>el resultado se coloca en (se asigna a) x.</a:t>
            </a:r>
            <a:endParaRPr lang="es-AR" sz="3600" u="none" strike="noStrike" cap="none" dirty="0">
              <a:solidFill>
                <a:srgbClr val="00FF00"/>
              </a:solidFill>
              <a:latin typeface="Arial" charset="0"/>
              <a:ea typeface="Arial" charset="0"/>
              <a:cs typeface="Arial" charset="0"/>
              <a:sym typeface="Cabin"/>
            </a:endParaRPr>
          </a:p>
        </p:txBody>
      </p:sp>
      <p:sp>
        <p:nvSpPr>
          <p:cNvPr id="324" name="Shape 324"/>
          <p:cNvSpPr txBox="1"/>
          <p:nvPr/>
        </p:nvSpPr>
        <p:spPr>
          <a:xfrm>
            <a:off x="9423511" y="3528863"/>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25" name="Shape 325"/>
          <p:cNvSpPr txBox="1"/>
          <p:nvPr/>
        </p:nvSpPr>
        <p:spPr>
          <a:xfrm>
            <a:off x="13244725" y="3634826"/>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26" name="Shape 326"/>
          <p:cNvCxnSpPr/>
          <p:nvPr/>
        </p:nvCxnSpPr>
        <p:spPr>
          <a:xfrm flipV="1">
            <a:off x="10100344" y="2571925"/>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p:nvPr/>
        </p:nvCxnSpPr>
        <p:spPr>
          <a:xfrm flipH="1" flipV="1">
            <a:off x="11739325" y="2571926"/>
            <a:ext cx="1696621" cy="1147467"/>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497415"/>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0.4</a:t>
            </a:r>
          </a:p>
        </p:txBody>
      </p:sp>
      <p:cxnSp>
        <p:nvCxnSpPr>
          <p:cNvPr id="329" name="Shape 329"/>
          <p:cNvCxnSpPr/>
          <p:nvPr/>
        </p:nvCxnSpPr>
        <p:spPr>
          <a:xfrm flipH="1" flipV="1">
            <a:off x="8085136" y="4900614"/>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a:stCxn id="332" idx="0"/>
          </p:cNvCxnSpPr>
          <p:nvPr/>
        </p:nvCxnSpPr>
        <p:spPr>
          <a:xfrm flipH="1" flipV="1">
            <a:off x="9988916" y="4900614"/>
            <a:ext cx="993034" cy="2117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7018240"/>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5022827"/>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900614"/>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581025" y="1085850"/>
            <a:ext cx="6578599"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Una variable es un lugar de la memoria que se utiliza para guardar un valor (</a:t>
            </a:r>
            <a:r>
              <a:rPr lang="es-AR" sz="3600" u="none" strike="noStrike" cap="none" dirty="0" smtClean="0">
                <a:solidFill>
                  <a:srgbClr val="FFFFFF"/>
                </a:solidFill>
                <a:latin typeface="Arial" charset="0"/>
                <a:ea typeface="Arial" charset="0"/>
                <a:cs typeface="Arial" charset="0"/>
                <a:sym typeface="Cabin"/>
              </a:rPr>
              <a:t>0.6</a:t>
            </a:r>
            <a:r>
              <a:rPr lang="es-AR" sz="3600" u="none" strike="noStrike" cap="none" dirty="0" smtClean="0">
                <a:solidFill>
                  <a:srgbClr val="00FF00"/>
                </a:solidFill>
                <a:latin typeface="Arial" charset="0"/>
                <a:ea typeface="Arial" charset="0"/>
                <a:cs typeface="Arial" charset="0"/>
                <a:sym typeface="Cabin"/>
              </a:rPr>
              <a:t>)</a:t>
            </a:r>
            <a:endParaRPr lang="es-AR" sz="3600" u="none" strike="noStrike" cap="none" dirty="0">
              <a:solidFill>
                <a:srgbClr val="00FF00"/>
              </a:solidFill>
              <a:latin typeface="Arial" charset="0"/>
              <a:ea typeface="Arial" charset="0"/>
              <a:cs typeface="Arial" charset="0"/>
              <a:sym typeface="Cabin"/>
            </a:endParaRPr>
          </a:p>
        </p:txBody>
      </p:sp>
      <p:cxnSp>
        <p:nvCxnSpPr>
          <p:cNvPr id="24" name="Shape 331"/>
          <p:cNvCxnSpPr/>
          <p:nvPr/>
        </p:nvCxnSpPr>
        <p:spPr>
          <a:xfrm flipV="1">
            <a:off x="11453192" y="6119614"/>
            <a:ext cx="1075640" cy="898626"/>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83160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smtClean="0">
                <a:solidFill>
                  <a:srgbClr val="00FF00"/>
                </a:solidFill>
                <a:latin typeface="Courier" charset="0"/>
                <a:ea typeface="Courier" charset="0"/>
                <a:cs typeface="Courier" charset="0"/>
                <a:sym typeface="Cabin"/>
              </a:rPr>
              <a:t>x</a:t>
            </a:r>
            <a:r>
              <a:rPr lang="en-US" sz="4000" u="none" strike="noStrike" cap="none" dirty="0" smtClean="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smtClean="0">
                <a:solidFill>
                  <a:srgbClr val="FFFF00"/>
                </a:solidFill>
                <a:latin typeface="Courier" charset="0"/>
                <a:ea typeface="Courier" charset="0"/>
                <a:cs typeface="Courier" charset="0"/>
                <a:sym typeface="Cabin"/>
              </a:rPr>
              <a:t>3.9 *  x  * ( 1  -  x )</a:t>
            </a:r>
            <a:endParaRPr lang="en-US" sz="4000" u="none" strike="noStrike" cap="none" dirty="0">
              <a:solidFill>
                <a:srgbClr val="FFFF00"/>
              </a:solidFill>
              <a:latin typeface="Courier" charset="0"/>
              <a:ea typeface="Courier" charset="0"/>
              <a:cs typeface="Courier" charset="0"/>
              <a:sym typeface="Cabin"/>
            </a:endParaRPr>
          </a:p>
        </p:txBody>
      </p:sp>
      <p:sp>
        <p:nvSpPr>
          <p:cNvPr id="321" name="Shape 321"/>
          <p:cNvSpPr txBox="1"/>
          <p:nvPr/>
        </p:nvSpPr>
        <p:spPr>
          <a:xfrm>
            <a:off x="10668000" y="128536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chemeClr val="lt1"/>
              </a:buClr>
              <a:buSzPct val="25000"/>
            </a:pPr>
            <a:r>
              <a:rPr lang="en-US" sz="4900" dirty="0" smtClean="0">
                <a:solidFill>
                  <a:schemeClr val="lt1"/>
                </a:solidFill>
                <a:latin typeface="Arial" charset="0"/>
                <a:ea typeface="Arial" charset="0"/>
                <a:cs typeface="Arial" charset="0"/>
                <a:sym typeface="Cabin"/>
              </a:rPr>
              <a:t> 0.6    0.936</a:t>
            </a:r>
            <a:endParaRPr lang="en-US" sz="4900" dirty="0">
              <a:solidFill>
                <a:schemeClr val="lt1"/>
              </a:solidFill>
              <a:latin typeface="Arial" charset="0"/>
              <a:ea typeface="Arial" charset="0"/>
              <a:cs typeface="Arial" charset="0"/>
              <a:sym typeface="Cabin"/>
            </a:endParaRPr>
          </a:p>
        </p:txBody>
      </p:sp>
      <p:sp>
        <p:nvSpPr>
          <p:cNvPr id="322" name="Shape 322"/>
          <p:cNvSpPr txBox="1"/>
          <p:nvPr/>
        </p:nvSpPr>
        <p:spPr>
          <a:xfrm>
            <a:off x="9813925" y="148221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dirty="0">
                <a:solidFill>
                  <a:srgbClr val="00FF00"/>
                </a:solidFill>
                <a:latin typeface="Arial" charset="0"/>
                <a:ea typeface="Arial" charset="0"/>
                <a:cs typeface="Arial" charset="0"/>
                <a:sym typeface="Cabin"/>
              </a:rPr>
              <a:t>x</a:t>
            </a:r>
          </a:p>
        </p:txBody>
      </p:sp>
      <p:sp>
        <p:nvSpPr>
          <p:cNvPr id="328" name="Shape 328"/>
          <p:cNvSpPr txBox="1"/>
          <p:nvPr/>
        </p:nvSpPr>
        <p:spPr>
          <a:xfrm>
            <a:off x="12150725" y="548906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0.4</a:t>
            </a:r>
          </a:p>
        </p:txBody>
      </p:sp>
      <p:cxnSp>
        <p:nvCxnSpPr>
          <p:cNvPr id="331" name="Shape 331"/>
          <p:cNvCxnSpPr/>
          <p:nvPr/>
        </p:nvCxnSpPr>
        <p:spPr>
          <a:xfrm flipV="1">
            <a:off x="11453192" y="6111259"/>
            <a:ext cx="1075640" cy="898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700988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501447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892259"/>
            <a:ext cx="520800" cy="660300"/>
          </a:xfrm>
          <a:prstGeom prst="straightConnector1">
            <a:avLst/>
          </a:prstGeom>
          <a:noFill/>
          <a:ln w="63500" cap="rnd" cmpd="sng">
            <a:solidFill>
              <a:srgbClr val="FF9900"/>
            </a:solidFill>
            <a:prstDash val="solid"/>
            <a:miter/>
            <a:headEnd type="stealth" w="med" len="med"/>
            <a:tailEnd type="none" w="med" len="med"/>
          </a:ln>
        </p:spPr>
      </p:cxnSp>
      <p:cxnSp>
        <p:nvCxnSpPr>
          <p:cNvPr id="18" name="Shape 348"/>
          <p:cNvCxnSpPr/>
          <p:nvPr/>
        </p:nvCxnSpPr>
        <p:spPr>
          <a:xfrm flipH="1">
            <a:off x="10944311" y="147427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19" name="Shape 349"/>
          <p:cNvCxnSpPr/>
          <p:nvPr/>
        </p:nvCxnSpPr>
        <p:spPr>
          <a:xfrm>
            <a:off x="10944225" y="1456810"/>
            <a:ext cx="572999" cy="798600"/>
          </a:xfrm>
          <a:prstGeom prst="straightConnector1">
            <a:avLst/>
          </a:prstGeom>
          <a:noFill/>
          <a:ln w="63500" cap="rnd" cmpd="sng">
            <a:solidFill>
              <a:srgbClr val="FFFF00"/>
            </a:solidFill>
            <a:prstDash val="solid"/>
            <a:miter/>
            <a:headEnd type="none" w="med" len="med"/>
            <a:tailEnd type="none" w="med" len="med"/>
          </a:ln>
        </p:spPr>
      </p:cxnSp>
      <p:sp>
        <p:nvSpPr>
          <p:cNvPr id="20" name="Shape 343"/>
          <p:cNvSpPr txBox="1"/>
          <p:nvPr/>
        </p:nvSpPr>
        <p:spPr>
          <a:xfrm>
            <a:off x="618357" y="5851475"/>
            <a:ext cx="7663862" cy="2070100"/>
          </a:xfrm>
          <a:prstGeom prst="rect">
            <a:avLst/>
          </a:prstGeom>
          <a:noFill/>
          <a:ln>
            <a:noFill/>
          </a:ln>
        </p:spPr>
        <p:txBody>
          <a:bodyPr lIns="0" tIns="0" rIns="0" bIns="0" anchor="ctr" anchorCtr="0">
            <a:noAutofit/>
          </a:bodyPr>
          <a:lstStyle/>
          <a:p>
            <a:pPr>
              <a:buClr>
                <a:srgbClr val="FFFF00"/>
              </a:buClr>
              <a:buSzPct val="25000"/>
            </a:pPr>
            <a:r>
              <a:rPr lang="es-AR" sz="3200" dirty="0">
                <a:solidFill>
                  <a:srgbClr val="FFFF00"/>
                </a:solidFill>
                <a:latin typeface="Arial" charset="0"/>
                <a:ea typeface="Arial" charset="0"/>
                <a:cs typeface="Arial" charset="0"/>
                <a:sym typeface="Cabin"/>
              </a:rPr>
              <a:t>El lado derecho es una expresión. </a:t>
            </a:r>
            <a:r>
              <a:rPr lang="es-AR" sz="3200" dirty="0">
                <a:solidFill>
                  <a:srgbClr val="FF9900"/>
                </a:solidFill>
                <a:latin typeface="Arial" charset="0"/>
                <a:ea typeface="Arial" charset="0"/>
                <a:cs typeface="Arial" charset="0"/>
                <a:sym typeface="Cabin"/>
              </a:rPr>
              <a:t>Una vez evaluada la expresión,</a:t>
            </a:r>
            <a:r>
              <a:rPr lang="es-AR" sz="3200" dirty="0">
                <a:solidFill>
                  <a:schemeClr val="lt1"/>
                </a:solidFill>
                <a:latin typeface="Arial" charset="0"/>
                <a:ea typeface="Arial" charset="0"/>
                <a:cs typeface="Arial" charset="0"/>
                <a:sym typeface="Cabin"/>
              </a:rPr>
              <a:t> </a:t>
            </a:r>
            <a:r>
              <a:rPr lang="es-AR" sz="3200" dirty="0">
                <a:solidFill>
                  <a:srgbClr val="00FF00"/>
                </a:solidFill>
                <a:latin typeface="Arial" charset="0"/>
                <a:ea typeface="Arial" charset="0"/>
                <a:cs typeface="Arial" charset="0"/>
                <a:sym typeface="Cabin"/>
              </a:rPr>
              <a:t>el resultado se coloca en (se asigna a) </a:t>
            </a:r>
            <a:r>
              <a:rPr lang="es-AR" sz="3200" dirty="0" smtClean="0">
                <a:solidFill>
                  <a:srgbClr val="00FF00"/>
                </a:solidFill>
                <a:latin typeface="Arial" charset="0"/>
                <a:ea typeface="Arial" charset="0"/>
                <a:cs typeface="Arial" charset="0"/>
                <a:sym typeface="Cabin"/>
              </a:rPr>
              <a:t>la variable que está a la izquierda (es decir, x).</a:t>
            </a:r>
            <a:endParaRPr lang="es-AR" sz="3200" dirty="0">
              <a:solidFill>
                <a:srgbClr val="00FF00"/>
              </a:solidFill>
              <a:latin typeface="Arial" charset="0"/>
              <a:ea typeface="Arial" charset="0"/>
              <a:cs typeface="Arial" charset="0"/>
              <a:sym typeface="Cabin"/>
            </a:endParaRPr>
          </a:p>
        </p:txBody>
      </p:sp>
      <p:sp>
        <p:nvSpPr>
          <p:cNvPr id="21" name="Shape 346"/>
          <p:cNvSpPr txBox="1"/>
          <p:nvPr/>
        </p:nvSpPr>
        <p:spPr>
          <a:xfrm>
            <a:off x="581025" y="1074144"/>
            <a:ext cx="7504111" cy="2159000"/>
          </a:xfrm>
          <a:prstGeom prst="rect">
            <a:avLst/>
          </a:prstGeom>
          <a:noFill/>
          <a:ln>
            <a:noFill/>
          </a:ln>
        </p:spPr>
        <p:txBody>
          <a:bodyPr lIns="0" tIns="0" rIns="0" bIns="0" anchor="ctr" anchorCtr="0">
            <a:noAutofit/>
          </a:bodyPr>
          <a:lstStyle/>
          <a:p>
            <a:pPr lvl="0">
              <a:buClr>
                <a:srgbClr val="00FF00"/>
              </a:buClr>
              <a:buSzPct val="25000"/>
            </a:pPr>
            <a:r>
              <a:rPr lang="es-AR" sz="3200" dirty="0" smtClean="0">
                <a:solidFill>
                  <a:srgbClr val="00FF00"/>
                </a:solidFill>
                <a:latin typeface="Arial" charset="0"/>
                <a:ea typeface="Arial" charset="0"/>
                <a:cs typeface="Arial" charset="0"/>
                <a:sym typeface="Cabin"/>
              </a:rPr>
              <a:t>Una</a:t>
            </a:r>
            <a:r>
              <a:rPr lang="es-AR" sz="3200" u="none" strike="noStrike" cap="none" dirty="0" smtClean="0">
                <a:solidFill>
                  <a:srgbClr val="00FF00"/>
                </a:solidFill>
                <a:latin typeface="Arial" charset="0"/>
                <a:ea typeface="Arial" charset="0"/>
                <a:cs typeface="Arial" charset="0"/>
                <a:sym typeface="Cabin"/>
              </a:rPr>
              <a:t> variable </a:t>
            </a:r>
            <a:r>
              <a:rPr lang="es-AR" sz="3200" dirty="0">
                <a:solidFill>
                  <a:srgbClr val="00FF00"/>
                </a:solidFill>
                <a:latin typeface="Arial" charset="0"/>
                <a:ea typeface="Arial" charset="0"/>
                <a:cs typeface="Arial" charset="0"/>
                <a:sym typeface="Cabin"/>
              </a:rPr>
              <a:t>es </a:t>
            </a:r>
            <a:r>
              <a:rPr lang="es-AR" sz="3200" dirty="0" smtClean="0">
                <a:solidFill>
                  <a:srgbClr val="00FF00"/>
                </a:solidFill>
                <a:latin typeface="Arial" charset="0"/>
                <a:ea typeface="Arial" charset="0"/>
                <a:cs typeface="Arial" charset="0"/>
                <a:sym typeface="Cabin"/>
              </a:rPr>
              <a:t>un </a:t>
            </a:r>
            <a:r>
              <a:rPr lang="es-AR" sz="3200" dirty="0">
                <a:solidFill>
                  <a:srgbClr val="00FF00"/>
                </a:solidFill>
                <a:latin typeface="Arial" charset="0"/>
                <a:ea typeface="Arial" charset="0"/>
                <a:cs typeface="Arial" charset="0"/>
                <a:sym typeface="Cabin"/>
              </a:rPr>
              <a:t>lugar de la memoria que se utiliza para para </a:t>
            </a:r>
            <a:r>
              <a:rPr lang="es-AR" sz="3200" u="none" strike="noStrike" cap="none" dirty="0" smtClean="0">
                <a:solidFill>
                  <a:srgbClr val="00FF00"/>
                </a:solidFill>
                <a:latin typeface="Arial" charset="0"/>
                <a:ea typeface="Arial" charset="0"/>
                <a:cs typeface="Arial" charset="0"/>
                <a:sym typeface="Cabin"/>
              </a:rPr>
              <a:t>almacenar un valor. El valor almacenado en una variable puede actualizarse reemplazando el valor anterior (</a:t>
            </a:r>
            <a:r>
              <a:rPr lang="es-AR" sz="3200" u="none" strike="noStrike" cap="none" dirty="0" smtClean="0">
                <a:solidFill>
                  <a:srgbClr val="FFFFFF"/>
                </a:solidFill>
                <a:latin typeface="Arial" charset="0"/>
                <a:ea typeface="Arial" charset="0"/>
                <a:cs typeface="Arial" charset="0"/>
                <a:sym typeface="Cabin"/>
              </a:rPr>
              <a:t>0.6</a:t>
            </a:r>
            <a:r>
              <a:rPr lang="es-AR" sz="3200" u="none" strike="noStrike" cap="none" dirty="0" smtClean="0">
                <a:solidFill>
                  <a:srgbClr val="00FF00"/>
                </a:solidFill>
                <a:latin typeface="Arial" charset="0"/>
                <a:ea typeface="Arial" charset="0"/>
                <a:cs typeface="Arial" charset="0"/>
                <a:sym typeface="Cabin"/>
              </a:rPr>
              <a:t>) </a:t>
            </a:r>
            <a:r>
              <a:rPr lang="es-AR" sz="3200" dirty="0" smtClean="0">
                <a:solidFill>
                  <a:srgbClr val="00FF00"/>
                </a:solidFill>
                <a:latin typeface="Arial" charset="0"/>
                <a:ea typeface="Arial" charset="0"/>
                <a:cs typeface="Arial" charset="0"/>
                <a:sym typeface="Cabin"/>
              </a:rPr>
              <a:t>con uno nuevo</a:t>
            </a:r>
            <a:r>
              <a:rPr lang="es-AR" sz="3200" u="none" strike="noStrike" cap="none" dirty="0" smtClean="0">
                <a:solidFill>
                  <a:srgbClr val="00FF00"/>
                </a:solidFill>
                <a:latin typeface="Arial" charset="0"/>
                <a:ea typeface="Arial" charset="0"/>
                <a:cs typeface="Arial" charset="0"/>
                <a:sym typeface="Cabin"/>
              </a:rPr>
              <a:t> (</a:t>
            </a:r>
            <a:r>
              <a:rPr lang="es-AR" sz="3200" u="none" strike="noStrike" cap="none" dirty="0" smtClean="0">
                <a:solidFill>
                  <a:srgbClr val="FFFFFF"/>
                </a:solidFill>
                <a:latin typeface="Arial" charset="0"/>
                <a:ea typeface="Arial" charset="0"/>
                <a:cs typeface="Arial" charset="0"/>
                <a:sym typeface="Cabin"/>
              </a:rPr>
              <a:t>0.936</a:t>
            </a:r>
            <a:r>
              <a:rPr lang="es-AR" sz="3200" u="none" strike="noStrike" cap="none" dirty="0" smtClean="0">
                <a:solidFill>
                  <a:srgbClr val="00FF00"/>
                </a:solidFill>
                <a:latin typeface="Arial" charset="0"/>
                <a:ea typeface="Arial" charset="0"/>
                <a:cs typeface="Arial" charset="0"/>
                <a:sym typeface="Cabin"/>
              </a:rPr>
              <a:t>).</a:t>
            </a:r>
            <a:endParaRPr lang="es-AR" sz="3200" u="none" strike="noStrike" cap="none" dirty="0">
              <a:solidFill>
                <a:srgbClr val="00FF00"/>
              </a:solidFill>
              <a:latin typeface="Arial" charset="0"/>
              <a:ea typeface="Arial" charset="0"/>
              <a:cs typeface="Arial" charset="0"/>
              <a:sym typeface="Cabin"/>
            </a:endParaRPr>
          </a:p>
        </p:txBody>
      </p:sp>
      <p:sp>
        <p:nvSpPr>
          <p:cNvPr id="33" name="Shape 324"/>
          <p:cNvSpPr txBox="1"/>
          <p:nvPr/>
        </p:nvSpPr>
        <p:spPr>
          <a:xfrm>
            <a:off x="9423511" y="352050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4" name="Shape 325"/>
          <p:cNvSpPr txBox="1"/>
          <p:nvPr/>
        </p:nvSpPr>
        <p:spPr>
          <a:xfrm>
            <a:off x="13244725" y="362647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5" name="Shape 326"/>
          <p:cNvCxnSpPr/>
          <p:nvPr/>
        </p:nvCxnSpPr>
        <p:spPr>
          <a:xfrm flipV="1">
            <a:off x="10100344" y="256357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6" name="Shape 327"/>
          <p:cNvCxnSpPr/>
          <p:nvPr/>
        </p:nvCxnSpPr>
        <p:spPr>
          <a:xfrm flipH="1" flipV="1">
            <a:off x="11739325" y="2563571"/>
            <a:ext cx="1696621" cy="1147467"/>
          </a:xfrm>
          <a:prstGeom prst="straightConnector1">
            <a:avLst/>
          </a:prstGeom>
          <a:noFill/>
          <a:ln w="63500" cap="rnd" cmpd="sng">
            <a:solidFill>
              <a:schemeClr val="lt1"/>
            </a:solidFill>
            <a:prstDash val="solid"/>
            <a:miter/>
            <a:headEnd type="stealth" w="med" len="med"/>
            <a:tailEnd type="none" w="med" len="med"/>
          </a:ln>
        </p:spPr>
      </p:cxnSp>
      <p:cxnSp>
        <p:nvCxnSpPr>
          <p:cNvPr id="37" name="Shape 329"/>
          <p:cNvCxnSpPr/>
          <p:nvPr/>
        </p:nvCxnSpPr>
        <p:spPr>
          <a:xfrm flipH="1" flipV="1">
            <a:off x="8085136" y="489225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8" name="Shape 330"/>
          <p:cNvCxnSpPr/>
          <p:nvPr/>
        </p:nvCxnSpPr>
        <p:spPr>
          <a:xfrm flipH="1" flipV="1">
            <a:off x="9988916" y="4892259"/>
            <a:ext cx="993034" cy="2117626"/>
          </a:xfrm>
          <a:prstGeom prst="straightConnector1">
            <a:avLst/>
          </a:prstGeom>
          <a:noFill/>
          <a:ln w="63500" cap="rnd" cmpd="sng">
            <a:solidFill>
              <a:srgbClr val="FF9900"/>
            </a:solidFill>
            <a:prstDash val="solid"/>
            <a:miter/>
            <a:headEnd type="stealth" w="med" len="med"/>
            <a:tailEnd type="none" w="med" len="med"/>
          </a:ln>
        </p:spPr>
      </p:cxnSp>
    </p:spTree>
    <p:extLst>
      <p:ext uri="{BB962C8B-B14F-4D97-AF65-F5344CB8AC3E}">
        <p14:creationId xmlns:p14="http://schemas.microsoft.com/office/powerpoint/2010/main" val="322023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7200" dirty="0" smtClean="0">
                <a:solidFill>
                  <a:srgbClr val="FFFF00"/>
                </a:solidFill>
              </a:rPr>
              <a:t>Expresiones</a:t>
            </a:r>
            <a:endParaRPr lang="es-AR" sz="7200" dirty="0">
              <a:solidFill>
                <a:srgbClr val="FFFF00"/>
              </a:solidFill>
            </a:endParaRPr>
          </a:p>
        </p:txBody>
      </p:sp>
    </p:spTree>
    <p:extLst>
      <p:ext uri="{BB962C8B-B14F-4D97-AF65-F5344CB8AC3E}">
        <p14:creationId xmlns:p14="http://schemas.microsoft.com/office/powerpoint/2010/main" val="422156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Expresiones Numéricas</a:t>
            </a:r>
            <a:endParaRPr lang="es-AR" sz="7600" u="none" strike="noStrike" cap="none" dirty="0">
              <a:solidFill>
                <a:srgbClr val="FFFF00"/>
              </a:solidFill>
              <a:latin typeface="Arial" charset="0"/>
              <a:ea typeface="Arial" charset="0"/>
              <a:cs typeface="Arial" charset="0"/>
              <a:sym typeface="Cabin"/>
            </a:endParaRPr>
          </a:p>
        </p:txBody>
      </p:sp>
      <p:sp>
        <p:nvSpPr>
          <p:cNvPr id="355" name="Shape 355"/>
          <p:cNvSpPr txBox="1">
            <a:spLocks noGrp="1"/>
          </p:cNvSpPr>
          <p:nvPr>
            <p:ph idx="1"/>
          </p:nvPr>
        </p:nvSpPr>
        <p:spPr>
          <a:xfrm>
            <a:off x="612280" y="2150310"/>
            <a:ext cx="90360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Dada la falta de símbolos matem</a:t>
            </a:r>
            <a:r>
              <a:rPr lang="es-AR" sz="3600" b="0" dirty="0" smtClean="0">
                <a:solidFill>
                  <a:schemeClr val="lt1"/>
                </a:solidFill>
                <a:latin typeface="Arial" charset="0"/>
                <a:ea typeface="Arial" charset="0"/>
                <a:cs typeface="Arial" charset="0"/>
                <a:sym typeface="Cabin"/>
              </a:rPr>
              <a:t>áticos en los teclados de la computadora, utilizamos el “lenguaje de la computadora” para expresar las operaciones matemáticas clásicas</a:t>
            </a:r>
            <a:endParaRPr lang="es-AR" sz="3600" b="0" u="none" strike="noStrike" cap="none" dirty="0"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El asterisco es la multiplicación</a:t>
            </a:r>
          </a:p>
          <a:p>
            <a:pPr marL="749300" marR="0" lvl="0" indent="-371094" algn="l" rtl="0">
              <a:lnSpc>
                <a:spcPct val="100000"/>
              </a:lnSpc>
              <a:spcBef>
                <a:spcPts val="3500"/>
              </a:spcBef>
              <a:spcAft>
                <a:spcPts val="0"/>
              </a:spcAft>
              <a:buClr>
                <a:schemeClr val="lt1"/>
              </a:buClr>
              <a:buSzPct val="100000"/>
              <a:buFont typeface="Cabin"/>
              <a:buChar char="•"/>
            </a:pPr>
            <a:r>
              <a:rPr lang="es-AR" sz="3600" b="0" dirty="0" smtClean="0">
                <a:solidFill>
                  <a:schemeClr val="lt1"/>
                </a:solidFill>
                <a:latin typeface="Arial" charset="0"/>
                <a:ea typeface="Arial" charset="0"/>
                <a:cs typeface="Arial" charset="0"/>
                <a:sym typeface="Cabin"/>
              </a:rPr>
              <a:t>La potenciación</a:t>
            </a:r>
            <a:r>
              <a:rPr lang="es-AR" sz="3600" b="0" u="none" strike="noStrike" cap="none" dirty="0" smtClean="0">
                <a:solidFill>
                  <a:schemeClr val="lt1"/>
                </a:solidFill>
                <a:latin typeface="Arial" charset="0"/>
                <a:ea typeface="Arial" charset="0"/>
                <a:cs typeface="Arial" charset="0"/>
                <a:sym typeface="Cabin"/>
              </a:rPr>
              <a:t> (elevar a la potencia) tiene un aspecto diferente que en matemáticas</a:t>
            </a:r>
            <a:endParaRPr lang="es-AR" sz="3600" b="0" u="none" strike="noStrike" cap="none" dirty="0">
              <a:solidFill>
                <a:schemeClr val="lt1"/>
              </a:solidFill>
              <a:latin typeface="Arial" charset="0"/>
              <a:ea typeface="Arial" charset="0"/>
              <a:cs typeface="Arial" charset="0"/>
              <a:sym typeface="Cabin"/>
            </a:endParaRPr>
          </a:p>
        </p:txBody>
      </p:sp>
      <p:graphicFrame>
        <p:nvGraphicFramePr>
          <p:cNvPr id="356" name="Shape 356"/>
          <p:cNvGraphicFramePr/>
          <p:nvPr>
            <p:extLst/>
          </p:nvPr>
        </p:nvGraphicFramePr>
        <p:xfrm>
          <a:off x="10137280" y="2305885"/>
          <a:ext cx="5025250" cy="5567275"/>
        </p:xfrm>
        <a:graphic>
          <a:graphicData uri="http://schemas.openxmlformats.org/drawingml/2006/table">
            <a:tbl>
              <a:tblPr>
                <a:noFill/>
                <a:tableStyleId>{54014B03-8F40-49A2-A0EB-D18ED94CC971}</a:tableStyleId>
              </a:tblPr>
              <a:tblGrid>
                <a:gridCol w="2398575"/>
                <a:gridCol w="2626675"/>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s-AR" sz="3200" b="0" i="0" u="none" noProof="0" dirty="0" smtClean="0">
                          <a:solidFill>
                            <a:srgbClr val="00FFFF"/>
                          </a:solidFill>
                          <a:latin typeface="Arial" charset="0"/>
                          <a:ea typeface="Arial" charset="0"/>
                          <a:cs typeface="Arial" charset="0"/>
                          <a:sym typeface="Cabin"/>
                        </a:rPr>
                        <a:t>Operador</a:t>
                      </a:r>
                      <a:endParaRPr lang="es-AR" sz="3200" b="0" i="0" u="none" noProof="0"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s-AR" sz="3200" b="0" i="0" u="none" noProof="0" dirty="0" smtClean="0">
                          <a:solidFill>
                            <a:schemeClr val="lt1"/>
                          </a:solidFill>
                          <a:latin typeface="Arial" charset="0"/>
                          <a:ea typeface="Arial" charset="0"/>
                          <a:cs typeface="Arial" charset="0"/>
                          <a:sym typeface="Cabin"/>
                        </a:rPr>
                        <a:t>Operación</a:t>
                      </a:r>
                      <a:endParaRPr lang="es-AR" sz="32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s-AR" sz="3100" b="0" i="0" u="none" noProof="0" dirty="0" smtClean="0">
                          <a:solidFill>
                            <a:srgbClr val="00FFFF"/>
                          </a:solidFill>
                          <a:latin typeface="Arial" charset="0"/>
                          <a:ea typeface="Arial" charset="0"/>
                          <a:cs typeface="Arial" charset="0"/>
                          <a:sym typeface="Cabin"/>
                        </a:rPr>
                        <a:t>+</a:t>
                      </a:r>
                      <a:endParaRPr lang="es-AR" sz="3100" b="0" i="0" u="none" noProof="0"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smtClean="0">
                          <a:solidFill>
                            <a:schemeClr val="lt1"/>
                          </a:solidFill>
                          <a:latin typeface="Arial" charset="0"/>
                          <a:ea typeface="Arial" charset="0"/>
                          <a:cs typeface="Arial" charset="0"/>
                          <a:sym typeface="Cabin"/>
                        </a:rPr>
                        <a:t>Suma</a:t>
                      </a:r>
                      <a:endParaRPr lang="es-AR" sz="31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s-AR" sz="3100" b="0" i="0" u="none" noProof="0" dirty="0" smtClean="0">
                          <a:solidFill>
                            <a:srgbClr val="00FFFF"/>
                          </a:solidFill>
                          <a:latin typeface="Arial" charset="0"/>
                          <a:ea typeface="Arial" charset="0"/>
                          <a:cs typeface="Arial" charset="0"/>
                          <a:sym typeface="Cabin"/>
                        </a:rPr>
                        <a:t>-</a:t>
                      </a:r>
                      <a:endParaRPr lang="es-AR" sz="3100" b="0" i="0" u="none" noProof="0"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smtClean="0">
                          <a:solidFill>
                            <a:schemeClr val="lt1"/>
                          </a:solidFill>
                          <a:latin typeface="Arial" charset="0"/>
                          <a:ea typeface="Arial" charset="0"/>
                          <a:cs typeface="Arial" charset="0"/>
                          <a:sym typeface="Cabin"/>
                        </a:rPr>
                        <a:t>Resta</a:t>
                      </a:r>
                      <a:endParaRPr lang="es-AR" sz="31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s-AR" sz="3100" b="0" i="0" u="none" noProof="0" dirty="0" smtClean="0">
                          <a:solidFill>
                            <a:srgbClr val="00FFFF"/>
                          </a:solidFill>
                          <a:latin typeface="Arial" charset="0"/>
                          <a:ea typeface="Arial" charset="0"/>
                          <a:cs typeface="Arial" charset="0"/>
                          <a:sym typeface="Cabin"/>
                        </a:rPr>
                        <a:t>*</a:t>
                      </a:r>
                      <a:endParaRPr lang="es-AR" sz="3100" b="0" i="0" u="none" noProof="0"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smtClean="0">
                          <a:solidFill>
                            <a:schemeClr val="lt1"/>
                          </a:solidFill>
                          <a:latin typeface="Arial" charset="0"/>
                          <a:ea typeface="Arial" charset="0"/>
                          <a:cs typeface="Arial" charset="0"/>
                          <a:sym typeface="Cabin"/>
                        </a:rPr>
                        <a:t>Multiplicación</a:t>
                      </a:r>
                      <a:endParaRPr lang="es-AR" sz="31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s-AR" sz="3100" b="0" i="0" u="none" noProof="0" dirty="0" smtClean="0">
                          <a:solidFill>
                            <a:srgbClr val="00FFFF"/>
                          </a:solidFill>
                          <a:latin typeface="Arial" charset="0"/>
                          <a:ea typeface="Arial" charset="0"/>
                          <a:cs typeface="Arial" charset="0"/>
                          <a:sym typeface="Cabin"/>
                        </a:rPr>
                        <a:t>/</a:t>
                      </a:r>
                      <a:endParaRPr lang="es-AR" sz="3100" b="0" i="0" u="none" noProof="0"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smtClean="0">
                          <a:solidFill>
                            <a:schemeClr val="lt1"/>
                          </a:solidFill>
                          <a:latin typeface="Arial" charset="0"/>
                          <a:ea typeface="Arial" charset="0"/>
                          <a:cs typeface="Arial" charset="0"/>
                          <a:sym typeface="Cabin"/>
                        </a:rPr>
                        <a:t>División</a:t>
                      </a:r>
                      <a:endParaRPr lang="es-AR" sz="31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s-AR" sz="3100" b="0" i="0" u="none" noProof="0" dirty="0" smtClean="0">
                          <a:solidFill>
                            <a:srgbClr val="00FFFF"/>
                          </a:solidFill>
                          <a:latin typeface="Arial" charset="0"/>
                          <a:ea typeface="Arial" charset="0"/>
                          <a:cs typeface="Arial" charset="0"/>
                          <a:sym typeface="Cabin"/>
                        </a:rPr>
                        <a:t>**</a:t>
                      </a:r>
                      <a:endParaRPr lang="es-AR" sz="3100" b="0" i="0" u="none" noProof="0"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smtClean="0">
                          <a:solidFill>
                            <a:schemeClr val="lt1"/>
                          </a:solidFill>
                          <a:latin typeface="Arial" charset="0"/>
                          <a:ea typeface="Arial" charset="0"/>
                          <a:cs typeface="Arial" charset="0"/>
                          <a:sym typeface="Cabin"/>
                        </a:rPr>
                        <a:t>Potencia</a:t>
                      </a:r>
                      <a:endParaRPr lang="es-AR" sz="31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s-AR" sz="3100" b="0" i="0" u="none" noProof="0" dirty="0" smtClean="0">
                          <a:solidFill>
                            <a:srgbClr val="00FFFF"/>
                          </a:solidFill>
                          <a:latin typeface="Arial" charset="0"/>
                          <a:ea typeface="Arial" charset="0"/>
                          <a:cs typeface="Arial" charset="0"/>
                          <a:sym typeface="Cabin"/>
                        </a:rPr>
                        <a:t>%</a:t>
                      </a:r>
                      <a:endParaRPr lang="es-AR" sz="3100" b="0" i="0" u="none" noProof="0"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3100" b="0" i="0" u="none" noProof="0" dirty="0" smtClean="0">
                          <a:solidFill>
                            <a:schemeClr val="lt1"/>
                          </a:solidFill>
                          <a:latin typeface="Arial" charset="0"/>
                          <a:ea typeface="Arial" charset="0"/>
                          <a:cs typeface="Arial" charset="0"/>
                          <a:sym typeface="Cabin"/>
                        </a:rPr>
                        <a:t>Resto</a:t>
                      </a:r>
                      <a:endParaRPr lang="es-AR" sz="31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78165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250965" y="2400300"/>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xx</a:t>
            </a:r>
            <a:r>
              <a:rPr lang="en-US" sz="3000" b="1" i="0" u="none" strike="noStrike" cap="none" dirty="0">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xx</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FF00"/>
                </a:solidFill>
                <a:latin typeface="Courier New"/>
                <a:ea typeface="Courier New"/>
                <a:cs typeface="Courier New"/>
                <a:sym typeface="Courier New"/>
              </a:rPr>
              <a:t>xx</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2</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00FF00"/>
                </a:solidFill>
                <a:latin typeface="Courier New"/>
                <a:ea typeface="Courier New"/>
                <a:cs typeface="Courier New"/>
                <a:sym typeface="Courier New"/>
              </a:rPr>
              <a:t>xx</a:t>
            </a:r>
            <a:r>
              <a:rPr lang="en-US" sz="3000" b="1" dirty="0">
                <a:solidFill>
                  <a:srgbClr val="FF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yy</a:t>
            </a:r>
            <a:r>
              <a:rPr lang="en-US" sz="3000" b="1" i="0" u="none" strike="noStrike" cap="none" dirty="0">
                <a:solidFill>
                  <a:schemeClr val="lt1"/>
                </a:solidFill>
                <a:latin typeface="Courier New"/>
                <a:ea typeface="Courier New"/>
                <a:cs typeface="Courier New"/>
                <a:sym typeface="Courier New"/>
              </a:rPr>
              <a:t> = 440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12</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00FF00"/>
                </a:solidFill>
                <a:latin typeface="Courier New"/>
                <a:ea typeface="Courier New"/>
                <a:cs typeface="Courier New"/>
                <a:sym typeface="Courier New"/>
              </a:rPr>
              <a:t>yy</a:t>
            </a:r>
            <a:r>
              <a:rPr lang="en-US" sz="3000" b="1" dirty="0">
                <a:solidFill>
                  <a:srgbClr val="FF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zz</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FF00"/>
                </a:solidFill>
                <a:latin typeface="Courier New"/>
                <a:ea typeface="Courier New"/>
                <a:cs typeface="Courier New"/>
                <a:sym typeface="Courier New"/>
              </a:rPr>
              <a:t>yy</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1000</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00FA00"/>
                </a:solidFill>
                <a:latin typeface="Courier New"/>
                <a:ea typeface="Courier New"/>
                <a:cs typeface="Courier New"/>
                <a:sym typeface="Courier New"/>
              </a:rPr>
              <a:t>zz</a:t>
            </a:r>
            <a:r>
              <a:rPr lang="en-US" sz="3000" b="1" dirty="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chemeClr val="lt1"/>
                </a:solidFill>
                <a:latin typeface="Courier New"/>
                <a:ea typeface="Courier New"/>
                <a:cs typeface="Courier New"/>
                <a:sym typeface="Courier New"/>
              </a:rPr>
              <a:t>5.28</a:t>
            </a:r>
            <a:endParaRPr lang="en-US" sz="3000" b="1" i="0" u="none" strike="noStrike" cap="none" dirty="0">
              <a:solidFill>
                <a:schemeClr val="lt1"/>
              </a:solidFill>
              <a:latin typeface="Courier New"/>
              <a:ea typeface="Courier New"/>
              <a:cs typeface="Courier New"/>
              <a:sym typeface="Courier New"/>
            </a:endParaRPr>
          </a:p>
        </p:txBody>
      </p:sp>
      <p:sp>
        <p:nvSpPr>
          <p:cNvPr id="362" name="Shape 362"/>
          <p:cNvSpPr txBox="1"/>
          <p:nvPr/>
        </p:nvSpPr>
        <p:spPr>
          <a:xfrm>
            <a:off x="6597665" y="229870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a:t>
            </a:r>
            <a:r>
              <a:rPr lang="en-US" sz="3000" b="1" i="0" u="none" strike="noStrike" cap="none" dirty="0">
                <a:solidFill>
                  <a:srgbClr val="00FF00"/>
                </a:solidFill>
                <a:latin typeface="Courier New"/>
                <a:ea typeface="Courier New"/>
                <a:cs typeface="Courier New"/>
                <a:sym typeface="Courier New"/>
              </a:rPr>
              <a:t> jj</a:t>
            </a:r>
            <a:r>
              <a:rPr lang="en-US" sz="3000" b="1" i="0" u="none" strike="noStrike" cap="none" dirty="0">
                <a:solidFill>
                  <a:schemeClr val="lt1"/>
                </a:solidFill>
                <a:latin typeface="Courier New"/>
                <a:ea typeface="Courier New"/>
                <a:cs typeface="Courier New"/>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kk</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FF00"/>
                </a:solidFill>
                <a:latin typeface="Courier New"/>
                <a:ea typeface="Courier New"/>
                <a:cs typeface="Courier New"/>
                <a:sym typeface="Courier New"/>
              </a:rPr>
              <a:t>jj</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FF"/>
                </a:solidFill>
                <a:latin typeface="Courier New"/>
                <a:ea typeface="Courier New"/>
                <a:cs typeface="Courier New"/>
                <a:sym typeface="Courier New"/>
              </a:rPr>
              <a:t>% </a:t>
            </a:r>
            <a:r>
              <a:rPr lang="en-US" sz="3000" b="1" i="0" u="none" strike="noStrike" cap="none" dirty="0">
                <a:solidFill>
                  <a:schemeClr val="lt1"/>
                </a:solidFill>
                <a:latin typeface="Courier New"/>
                <a:ea typeface="Courier New"/>
                <a:cs typeface="Courier New"/>
                <a:sym typeface="Courier New"/>
              </a:rPr>
              <a:t>5</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00FF00"/>
                </a:solidFill>
                <a:latin typeface="Courier New"/>
                <a:ea typeface="Courier New"/>
                <a:cs typeface="Courier New"/>
                <a:sym typeface="Courier New"/>
              </a:rPr>
              <a:t>kk</a:t>
            </a:r>
            <a:r>
              <a:rPr lang="en-US" sz="3000" b="1" dirty="0">
                <a:solidFill>
                  <a:srgbClr val="FF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rgbClr val="FFC000"/>
                </a:solidFill>
                <a:latin typeface="Courier New"/>
                <a:ea typeface="Courier New"/>
                <a:cs typeface="Courier New"/>
                <a:sym typeface="Courier New"/>
              </a:rPr>
              <a:t>3</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4 </a:t>
            </a:r>
            <a:r>
              <a:rPr lang="en-US" sz="3000" b="1" i="0" u="none" strike="noStrike" cap="none" dirty="0">
                <a:solidFill>
                  <a:srgbClr val="00FFFF"/>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chemeClr val="lt1"/>
                </a:solidFill>
                <a:latin typeface="Courier New"/>
                <a:ea typeface="Courier New"/>
                <a:cs typeface="Courier New"/>
                <a:sym typeface="Courier New"/>
              </a:rPr>
              <a:t>3</a:t>
            </a:r>
            <a:r>
              <a:rPr lang="en-US" sz="3000" b="1" dirty="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64</a:t>
            </a:r>
          </a:p>
        </p:txBody>
      </p:sp>
      <p:graphicFrame>
        <p:nvGraphicFramePr>
          <p:cNvPr id="363" name="Shape 363"/>
          <p:cNvGraphicFramePr/>
          <p:nvPr>
            <p:extLst/>
          </p:nvPr>
        </p:nvGraphicFramePr>
        <p:xfrm>
          <a:off x="11307640" y="2965450"/>
          <a:ext cx="3752000" cy="4556125"/>
        </p:xfrm>
        <a:graphic>
          <a:graphicData uri="http://schemas.openxmlformats.org/drawingml/2006/table">
            <a:tbl>
              <a:tblPr>
                <a:noFill/>
                <a:tableStyleId>{54014B03-8F40-49A2-A0EB-D18ED94CC971}</a:tableStyleId>
              </a:tblPr>
              <a:tblGrid>
                <a:gridCol w="1876000"/>
                <a:gridCol w="1876000"/>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s-AR" sz="2400" b="0" i="0" u="none" noProof="0" dirty="0" smtClean="0">
                          <a:solidFill>
                            <a:srgbClr val="00FFFF"/>
                          </a:solidFill>
                          <a:latin typeface="Arial" charset="0"/>
                          <a:ea typeface="Arial" charset="0"/>
                          <a:cs typeface="Arial" charset="0"/>
                          <a:sym typeface="Cabin"/>
                        </a:rPr>
                        <a:t>Operador</a:t>
                      </a:r>
                      <a:endParaRPr lang="es-AR" sz="2400" b="0" i="0" u="none" noProof="0"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s-AR" sz="2400" b="0" i="0" u="none" noProof="0" dirty="0" smtClean="0">
                          <a:solidFill>
                            <a:schemeClr val="lt1"/>
                          </a:solidFill>
                          <a:latin typeface="Arial" charset="0"/>
                          <a:ea typeface="Arial" charset="0"/>
                          <a:cs typeface="Arial" charset="0"/>
                          <a:sym typeface="Cabin"/>
                        </a:rPr>
                        <a:t>Operación</a:t>
                      </a:r>
                      <a:endParaRPr lang="es-AR" sz="24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s-AR" sz="2300" b="0" i="0" u="none" noProof="0" dirty="0" smtClean="0">
                          <a:solidFill>
                            <a:srgbClr val="00FFFF"/>
                          </a:solidFill>
                          <a:latin typeface="Arial" charset="0"/>
                          <a:ea typeface="Arial" charset="0"/>
                          <a:cs typeface="Arial" charset="0"/>
                          <a:sym typeface="Cabin"/>
                        </a:rPr>
                        <a:t>+</a:t>
                      </a:r>
                      <a:endParaRPr lang="es-AR" sz="2300" b="0" i="0" u="none" noProof="0"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2300" b="0" i="0" u="none" noProof="0" dirty="0" smtClean="0">
                          <a:solidFill>
                            <a:schemeClr val="lt1"/>
                          </a:solidFill>
                          <a:latin typeface="Arial" charset="0"/>
                          <a:ea typeface="Arial" charset="0"/>
                          <a:cs typeface="Arial" charset="0"/>
                          <a:sym typeface="Cabin"/>
                        </a:rPr>
                        <a:t>Suma</a:t>
                      </a:r>
                      <a:endParaRPr lang="es-AR" sz="23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s-AR" sz="2300" b="0" i="0" u="none" noProof="0" dirty="0" smtClean="0">
                          <a:solidFill>
                            <a:srgbClr val="00FFFF"/>
                          </a:solidFill>
                          <a:latin typeface="Arial" charset="0"/>
                          <a:ea typeface="Arial" charset="0"/>
                          <a:cs typeface="Arial" charset="0"/>
                          <a:sym typeface="Cabin"/>
                        </a:rPr>
                        <a:t>-</a:t>
                      </a:r>
                      <a:endParaRPr lang="es-AR" sz="2300" b="0" i="0" u="none" noProof="0"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2300" b="0" i="0" u="none" noProof="0" dirty="0" smtClean="0">
                          <a:solidFill>
                            <a:schemeClr val="lt1"/>
                          </a:solidFill>
                          <a:latin typeface="Arial" charset="0"/>
                          <a:ea typeface="Arial" charset="0"/>
                          <a:cs typeface="Arial" charset="0"/>
                          <a:sym typeface="Cabin"/>
                        </a:rPr>
                        <a:t>Resta</a:t>
                      </a:r>
                      <a:endParaRPr lang="es-AR" sz="23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s-AR" sz="2300" b="0" i="0" u="none" noProof="0" dirty="0" smtClean="0">
                          <a:solidFill>
                            <a:srgbClr val="00FFFF"/>
                          </a:solidFill>
                          <a:latin typeface="Arial" charset="0"/>
                          <a:ea typeface="Arial" charset="0"/>
                          <a:cs typeface="Arial" charset="0"/>
                          <a:sym typeface="Cabin"/>
                        </a:rPr>
                        <a:t>*</a:t>
                      </a:r>
                      <a:endParaRPr lang="es-AR" sz="2300" b="0" i="0" u="none" noProof="0"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2300" b="0" i="0" u="none" noProof="0" dirty="0" smtClean="0">
                          <a:solidFill>
                            <a:schemeClr val="lt1"/>
                          </a:solidFill>
                          <a:latin typeface="Arial" charset="0"/>
                          <a:ea typeface="Arial" charset="0"/>
                          <a:cs typeface="Arial" charset="0"/>
                          <a:sym typeface="Cabin"/>
                        </a:rPr>
                        <a:t>Multiplicación</a:t>
                      </a:r>
                      <a:endParaRPr lang="es-AR" sz="23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s-AR" sz="2300" b="0" i="0" u="none" noProof="0" dirty="0" smtClean="0">
                          <a:solidFill>
                            <a:srgbClr val="00FFFF"/>
                          </a:solidFill>
                          <a:latin typeface="Arial" charset="0"/>
                          <a:ea typeface="Arial" charset="0"/>
                          <a:cs typeface="Arial" charset="0"/>
                          <a:sym typeface="Cabin"/>
                        </a:rPr>
                        <a:t>/</a:t>
                      </a:r>
                      <a:endParaRPr lang="es-AR" sz="2300" b="0" i="0" u="none" noProof="0"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2300" b="0" i="0" u="none" noProof="0" dirty="0" smtClean="0">
                          <a:solidFill>
                            <a:schemeClr val="lt1"/>
                          </a:solidFill>
                          <a:latin typeface="Arial" charset="0"/>
                          <a:ea typeface="Arial" charset="0"/>
                          <a:cs typeface="Arial" charset="0"/>
                          <a:sym typeface="Cabin"/>
                        </a:rPr>
                        <a:t>División</a:t>
                      </a:r>
                      <a:endParaRPr lang="es-AR" sz="23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s-AR" sz="2300" b="0" i="0" u="none" noProof="0" dirty="0" smtClean="0">
                          <a:solidFill>
                            <a:srgbClr val="00FFFF"/>
                          </a:solidFill>
                          <a:latin typeface="Arial" charset="0"/>
                          <a:ea typeface="Arial" charset="0"/>
                          <a:cs typeface="Arial" charset="0"/>
                          <a:sym typeface="Cabin"/>
                        </a:rPr>
                        <a:t>**</a:t>
                      </a:r>
                      <a:endParaRPr lang="es-AR" sz="2300" b="0" i="0" u="none" noProof="0"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2300" b="0" i="0" u="none" noProof="0" dirty="0" smtClean="0">
                          <a:solidFill>
                            <a:schemeClr val="lt1"/>
                          </a:solidFill>
                          <a:latin typeface="Arial" charset="0"/>
                          <a:ea typeface="Arial" charset="0"/>
                          <a:cs typeface="Arial" charset="0"/>
                          <a:sym typeface="Cabin"/>
                        </a:rPr>
                        <a:t>Potencia</a:t>
                      </a:r>
                      <a:endParaRPr lang="es-AR" sz="23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s-AR" sz="2300" b="0" i="0" u="none" noProof="0" dirty="0" smtClean="0">
                          <a:solidFill>
                            <a:srgbClr val="00FFFF"/>
                          </a:solidFill>
                          <a:latin typeface="Arial" charset="0"/>
                          <a:ea typeface="Arial" charset="0"/>
                          <a:cs typeface="Arial" charset="0"/>
                          <a:sym typeface="Cabin"/>
                        </a:rPr>
                        <a:t>%</a:t>
                      </a:r>
                      <a:endParaRPr lang="es-AR" sz="2300" b="0" i="0" u="none" noProof="0" dirty="0">
                        <a:solidFill>
                          <a:srgbClr val="00FFFF"/>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s-AR" sz="2300" b="0" i="0" u="none" noProof="0" dirty="0" smtClean="0">
                          <a:solidFill>
                            <a:schemeClr val="lt1"/>
                          </a:solidFill>
                          <a:latin typeface="Arial" charset="0"/>
                          <a:ea typeface="Arial" charset="0"/>
                          <a:cs typeface="Arial" charset="0"/>
                          <a:sym typeface="Cabin"/>
                        </a:rPr>
                        <a:t>Resto</a:t>
                      </a:r>
                      <a:endParaRPr lang="es-AR" sz="2300" b="0" i="0" u="none" noProof="0"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cxnSp>
        <p:nvCxnSpPr>
          <p:cNvPr id="364" name="Shape 364"/>
          <p:cNvCxnSpPr/>
          <p:nvPr/>
        </p:nvCxnSpPr>
        <p:spPr>
          <a:xfrm>
            <a:off x="7956565" y="6210300"/>
            <a:ext cx="12699" cy="595311"/>
          </a:xfrm>
          <a:prstGeom prst="straightConnector1">
            <a:avLst/>
          </a:prstGeom>
          <a:noFill/>
          <a:ln w="25400" cap="rnd" cmpd="sng">
            <a:solidFill>
              <a:schemeClr val="lt1"/>
            </a:solidFill>
            <a:prstDash val="solid"/>
            <a:miter/>
            <a:headEnd type="none" w="med" len="med"/>
            <a:tailEnd type="none" w="med" len="med"/>
          </a:ln>
        </p:spPr>
      </p:cxnSp>
      <p:cxnSp>
        <p:nvCxnSpPr>
          <p:cNvPr id="365" name="Shape 365"/>
          <p:cNvCxnSpPr/>
          <p:nvPr/>
        </p:nvCxnSpPr>
        <p:spPr>
          <a:xfrm rot="10800000" flipH="1">
            <a:off x="7956565" y="6210300"/>
            <a:ext cx="2035175" cy="25399"/>
          </a:xfrm>
          <a:prstGeom prst="straightConnector1">
            <a:avLst/>
          </a:prstGeom>
          <a:noFill/>
          <a:ln w="25400" cap="rnd" cmpd="sng">
            <a:solidFill>
              <a:schemeClr val="lt1"/>
            </a:solidFill>
            <a:prstDash val="solid"/>
            <a:miter/>
            <a:headEnd type="none" w="med" len="med"/>
            <a:tailEnd type="none" w="med" len="med"/>
          </a:ln>
        </p:spPr>
      </p:cxnSp>
      <p:sp>
        <p:nvSpPr>
          <p:cNvPr id="366" name="Shape 366"/>
          <p:cNvSpPr txBox="1"/>
          <p:nvPr/>
        </p:nvSpPr>
        <p:spPr>
          <a:xfrm>
            <a:off x="7331090" y="62738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5</a:t>
            </a:r>
          </a:p>
        </p:txBody>
      </p:sp>
      <p:sp>
        <p:nvSpPr>
          <p:cNvPr id="367" name="Shape 367"/>
          <p:cNvSpPr txBox="1"/>
          <p:nvPr/>
        </p:nvSpPr>
        <p:spPr>
          <a:xfrm>
            <a:off x="8096265" y="62738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23</a:t>
            </a:r>
          </a:p>
        </p:txBody>
      </p:sp>
      <p:sp>
        <p:nvSpPr>
          <p:cNvPr id="368" name="Shape 368"/>
          <p:cNvSpPr txBox="1"/>
          <p:nvPr/>
        </p:nvSpPr>
        <p:spPr>
          <a:xfrm>
            <a:off x="8340740" y="5605462"/>
            <a:ext cx="110013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4 R 3</a:t>
            </a:r>
          </a:p>
        </p:txBody>
      </p:sp>
      <p:sp>
        <p:nvSpPr>
          <p:cNvPr id="369" name="Shape 369"/>
          <p:cNvSpPr txBox="1"/>
          <p:nvPr/>
        </p:nvSpPr>
        <p:spPr>
          <a:xfrm>
            <a:off x="8096265" y="67310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20</a:t>
            </a:r>
          </a:p>
        </p:txBody>
      </p:sp>
      <p:cxnSp>
        <p:nvCxnSpPr>
          <p:cNvPr id="370" name="Shape 370"/>
          <p:cNvCxnSpPr/>
          <p:nvPr/>
        </p:nvCxnSpPr>
        <p:spPr>
          <a:xfrm>
            <a:off x="8020065" y="7440611"/>
            <a:ext cx="584200" cy="0"/>
          </a:xfrm>
          <a:prstGeom prst="straightConnector1">
            <a:avLst/>
          </a:prstGeom>
          <a:noFill/>
          <a:ln w="25400" cap="rnd" cmpd="sng">
            <a:solidFill>
              <a:schemeClr val="lt1"/>
            </a:solidFill>
            <a:prstDash val="solid"/>
            <a:miter/>
            <a:headEnd type="none" w="med" len="med"/>
            <a:tailEnd type="none" w="med" len="med"/>
          </a:ln>
        </p:spPr>
      </p:cxnSp>
      <p:sp>
        <p:nvSpPr>
          <p:cNvPr id="371" name="Shape 371"/>
          <p:cNvSpPr txBox="1"/>
          <p:nvPr/>
        </p:nvSpPr>
        <p:spPr>
          <a:xfrm>
            <a:off x="8324865" y="75057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rgbClr val="FFC000"/>
                </a:solidFill>
                <a:latin typeface="Arial" charset="0"/>
                <a:ea typeface="Arial" charset="0"/>
                <a:cs typeface="Arial" charset="0"/>
                <a:sym typeface="Cabin"/>
              </a:rPr>
              <a:t>3</a:t>
            </a:r>
          </a:p>
        </p:txBody>
      </p:sp>
      <p:sp>
        <p:nvSpPr>
          <p:cNvPr id="372" name="Shape 372"/>
          <p:cNvSpPr txBox="1">
            <a:spLocks noGrp="1"/>
          </p:cNvSpPr>
          <p:nvPr>
            <p:ph type="title"/>
          </p:nvPr>
        </p:nvSpPr>
        <p:spPr>
          <a:xfrm>
            <a:off x="812800" y="997329"/>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Expresiones Numéricas</a:t>
            </a:r>
            <a:endParaRPr lang="es-AR" sz="7600"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1282817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Orden de Evaluación</a:t>
            </a:r>
            <a:endParaRPr lang="es-AR" sz="7600" u="none" strike="noStrike" cap="none" dirty="0">
              <a:solidFill>
                <a:srgbClr val="FFFF00"/>
              </a:solidFill>
              <a:latin typeface="Arial" charset="0"/>
              <a:ea typeface="Arial" charset="0"/>
              <a:cs typeface="Arial" charset="0"/>
              <a:sym typeface="Cabin"/>
            </a:endParaRPr>
          </a:p>
        </p:txBody>
      </p:sp>
      <p:sp>
        <p:nvSpPr>
          <p:cNvPr id="378" name="Shape 378"/>
          <p:cNvSpPr txBox="1">
            <a:spLocks noGrp="1"/>
          </p:cNvSpPr>
          <p:nvPr>
            <p:ph idx="1"/>
          </p:nvPr>
        </p:nvSpPr>
        <p:spPr>
          <a:xfrm>
            <a:off x="812800" y="2050050"/>
            <a:ext cx="14630400" cy="40004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Cuando introducimos una cadena de operadores,                                         Python debe saber cuál tiene que hacer primero</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Esto recibe </a:t>
            </a:r>
            <a:r>
              <a:rPr lang="es-AR" sz="3600" b="0" dirty="0" smtClean="0">
                <a:solidFill>
                  <a:schemeClr val="lt1"/>
                </a:solidFill>
                <a:latin typeface="Arial" charset="0"/>
                <a:ea typeface="Arial" charset="0"/>
                <a:cs typeface="Arial" charset="0"/>
                <a:sym typeface="Cabin"/>
              </a:rPr>
              <a:t>el nombre de </a:t>
            </a:r>
            <a:r>
              <a:rPr lang="es-AR" sz="3600" b="0" i="0" u="none" strike="noStrike" cap="none" dirty="0" smtClean="0">
                <a:solidFill>
                  <a:schemeClr val="lt1"/>
                </a:solidFill>
                <a:latin typeface="Arial"/>
                <a:ea typeface="Arial"/>
                <a:cs typeface="Arial"/>
                <a:sym typeface="Arial"/>
              </a:rPr>
              <a:t>“</a:t>
            </a:r>
            <a:r>
              <a:rPr lang="es-AR" sz="3600" b="0" u="none" strike="noStrike" cap="none" dirty="0" smtClean="0">
                <a:solidFill>
                  <a:srgbClr val="00FFFF"/>
                </a:solidFill>
                <a:latin typeface="Arial" charset="0"/>
                <a:ea typeface="Arial" charset="0"/>
                <a:cs typeface="Arial" charset="0"/>
                <a:sym typeface="Cabin"/>
              </a:rPr>
              <a:t>precedencia del operador</a:t>
            </a:r>
            <a:r>
              <a:rPr lang="es-AR" sz="3600" b="0" i="0" u="none" strike="noStrike" cap="none" dirty="0" smtClean="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Ahora, ¿qué operador “tiene precedencia” sobre los otros?</a:t>
            </a:r>
            <a:endParaRPr lang="es-AR" sz="3600" b="0" u="none" strike="noStrike" cap="none" dirty="0">
              <a:solidFill>
                <a:schemeClr val="lt1"/>
              </a:solidFill>
              <a:latin typeface="Arial" charset="0"/>
              <a:ea typeface="Arial" charset="0"/>
              <a:cs typeface="Arial" charset="0"/>
              <a:sym typeface="Cabin"/>
            </a:endParaRPr>
          </a:p>
        </p:txBody>
      </p:sp>
      <p:sp>
        <p:nvSpPr>
          <p:cNvPr id="379" name="Shape 379"/>
          <p:cNvSpPr txBox="1"/>
          <p:nvPr/>
        </p:nvSpPr>
        <p:spPr>
          <a:xfrm>
            <a:off x="3756025" y="6548995"/>
            <a:ext cx="874395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400" b="1" u="none" strike="noStrike" cap="none" dirty="0">
                <a:solidFill>
                  <a:srgbClr val="00FF00"/>
                </a:solidFill>
                <a:latin typeface="Courier" charset="0"/>
                <a:ea typeface="Courier" charset="0"/>
                <a:cs typeface="Courier" charset="0"/>
                <a:sym typeface="Cabin"/>
              </a:rPr>
              <a:t>x</a:t>
            </a:r>
            <a:r>
              <a:rPr lang="en-US" sz="4400" b="1" u="none" strike="noStrike" cap="none" dirty="0">
                <a:solidFill>
                  <a:schemeClr val="lt1"/>
                </a:solidFill>
                <a:latin typeface="Courier" charset="0"/>
                <a:ea typeface="Courier" charset="0"/>
                <a:cs typeface="Courier" charset="0"/>
                <a:sym typeface="Cabin"/>
              </a:rPr>
              <a:t> = 1</a:t>
            </a:r>
            <a:r>
              <a:rPr lang="en-US" sz="4400" b="1" u="none" strike="noStrike" cap="none" dirty="0">
                <a:solidFill>
                  <a:srgbClr val="00FFFF"/>
                </a:solidFill>
                <a:latin typeface="Courier" charset="0"/>
                <a:ea typeface="Courier" charset="0"/>
                <a:cs typeface="Courier" charset="0"/>
                <a:sym typeface="Cabin"/>
              </a:rPr>
              <a:t> +</a:t>
            </a:r>
            <a:r>
              <a:rPr lang="en-US" sz="4400" b="1" u="none" strike="noStrike" cap="none" dirty="0">
                <a:solidFill>
                  <a:schemeClr val="lt1"/>
                </a:solidFill>
                <a:latin typeface="Courier" charset="0"/>
                <a:ea typeface="Courier" charset="0"/>
                <a:cs typeface="Courier" charset="0"/>
                <a:sym typeface="Cabin"/>
              </a:rPr>
              <a:t> 2 </a:t>
            </a:r>
            <a:r>
              <a:rPr lang="en-US" sz="4400" b="1" u="none" strike="noStrike" cap="none" dirty="0">
                <a:solidFill>
                  <a:srgbClr val="00FFFF"/>
                </a:solidFill>
                <a:latin typeface="Courier" charset="0"/>
                <a:ea typeface="Courier" charset="0"/>
                <a:cs typeface="Courier" charset="0"/>
                <a:sym typeface="Cabin"/>
              </a:rPr>
              <a:t>* </a:t>
            </a:r>
            <a:r>
              <a:rPr lang="en-US" sz="4400" b="1" u="none" strike="noStrike" cap="none" dirty="0">
                <a:solidFill>
                  <a:schemeClr val="lt1"/>
                </a:solidFill>
                <a:latin typeface="Courier" charset="0"/>
                <a:ea typeface="Courier" charset="0"/>
                <a:cs typeface="Courier" charset="0"/>
                <a:sym typeface="Cabin"/>
              </a:rPr>
              <a:t>3 </a:t>
            </a:r>
            <a:r>
              <a:rPr lang="en-US" sz="4400" b="1" u="none" strike="noStrike" cap="none" dirty="0">
                <a:solidFill>
                  <a:srgbClr val="00FFFF"/>
                </a:solidFill>
                <a:latin typeface="Courier" charset="0"/>
                <a:ea typeface="Courier" charset="0"/>
                <a:cs typeface="Courier" charset="0"/>
                <a:sym typeface="Cabin"/>
              </a:rPr>
              <a:t>- </a:t>
            </a:r>
            <a:r>
              <a:rPr lang="en-US" sz="4400" b="1" u="none" strike="noStrike" cap="none" dirty="0">
                <a:solidFill>
                  <a:schemeClr val="lt1"/>
                </a:solidFill>
                <a:latin typeface="Courier" charset="0"/>
                <a:ea typeface="Courier" charset="0"/>
                <a:cs typeface="Courier" charset="0"/>
                <a:sym typeface="Cabin"/>
              </a:rPr>
              <a:t>4</a:t>
            </a:r>
            <a:r>
              <a:rPr lang="en-US" sz="4400" b="1" u="none" strike="noStrike" cap="none" dirty="0">
                <a:solidFill>
                  <a:srgbClr val="00FFFF"/>
                </a:solidFill>
                <a:latin typeface="Courier" charset="0"/>
                <a:ea typeface="Courier" charset="0"/>
                <a:cs typeface="Courier" charset="0"/>
                <a:sym typeface="Cabin"/>
              </a:rPr>
              <a:t> / </a:t>
            </a:r>
            <a:r>
              <a:rPr lang="en-US" sz="4400" b="1" u="none" strike="noStrike" cap="none" dirty="0">
                <a:solidFill>
                  <a:schemeClr val="lt1"/>
                </a:solidFill>
                <a:latin typeface="Courier" charset="0"/>
                <a:ea typeface="Courier" charset="0"/>
                <a:cs typeface="Courier" charset="0"/>
                <a:sym typeface="Cabin"/>
              </a:rPr>
              <a:t>5 </a:t>
            </a:r>
            <a:r>
              <a:rPr lang="en-US" sz="4400" b="1" u="none" strike="noStrike" cap="none" dirty="0">
                <a:solidFill>
                  <a:srgbClr val="00FFFF"/>
                </a:solidFill>
                <a:latin typeface="Courier" charset="0"/>
                <a:ea typeface="Courier" charset="0"/>
                <a:cs typeface="Courier" charset="0"/>
                <a:sym typeface="Cabin"/>
              </a:rPr>
              <a:t>** </a:t>
            </a:r>
            <a:r>
              <a:rPr lang="en-US" sz="4400" b="1" u="none" strike="noStrike" cap="none" dirty="0">
                <a:solidFill>
                  <a:schemeClr val="lt1"/>
                </a:solidFill>
                <a:latin typeface="Courier" charset="0"/>
                <a:ea typeface="Courier" charset="0"/>
                <a:cs typeface="Courier" charset="0"/>
                <a:sym typeface="Cabin"/>
              </a:rPr>
              <a:t>6</a:t>
            </a:r>
          </a:p>
        </p:txBody>
      </p:sp>
    </p:spTree>
    <p:extLst>
      <p:ext uri="{BB962C8B-B14F-4D97-AF65-F5344CB8AC3E}">
        <p14:creationId xmlns:p14="http://schemas.microsoft.com/office/powerpoint/2010/main" val="1697788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Reglas de Precedencia del Operador</a:t>
            </a:r>
            <a:endParaRPr lang="es-AR" sz="7600" u="none" strike="noStrike" cap="none" dirty="0">
              <a:solidFill>
                <a:srgbClr val="FFFF00"/>
              </a:solidFill>
              <a:latin typeface="Arial" charset="0"/>
              <a:ea typeface="Arial" charset="0"/>
              <a:cs typeface="Arial" charset="0"/>
              <a:sym typeface="Cabin"/>
            </a:endParaRPr>
          </a:p>
        </p:txBody>
      </p:sp>
      <p:sp>
        <p:nvSpPr>
          <p:cNvPr id="385" name="Shape 385"/>
          <p:cNvSpPr txBox="1">
            <a:spLocks noGrp="1"/>
          </p:cNvSpPr>
          <p:nvPr>
            <p:ph idx="1"/>
          </p:nvPr>
        </p:nvSpPr>
        <p:spPr>
          <a:xfrm>
            <a:off x="796090" y="2230505"/>
            <a:ext cx="14630400" cy="5902068"/>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s-AR" sz="3200" b="0" u="none" strike="noStrike" cap="none" dirty="0" smtClean="0">
                <a:solidFill>
                  <a:schemeClr val="lt1"/>
                </a:solidFill>
                <a:latin typeface="Arial" charset="0"/>
                <a:ea typeface="Arial" charset="0"/>
                <a:cs typeface="Arial" charset="0"/>
                <a:sym typeface="Cabin"/>
              </a:rPr>
              <a:t>De la regla de precedencia más alta a la regla de precedencia más baja:</a:t>
            </a:r>
          </a:p>
          <a:p>
            <a:pPr marL="1041400" marR="0" lvl="1" indent="-345694" algn="l" rtl="0">
              <a:lnSpc>
                <a:spcPct val="100000"/>
              </a:lnSpc>
              <a:spcBef>
                <a:spcPts val="3500"/>
              </a:spcBef>
              <a:spcAft>
                <a:spcPts val="0"/>
              </a:spcAft>
              <a:buClr>
                <a:schemeClr val="lt1"/>
              </a:buClr>
              <a:buSzPct val="100000"/>
              <a:buFont typeface="Cabin"/>
            </a:pPr>
            <a:r>
              <a:rPr lang="es-AR" sz="3200" b="0" u="none" strike="noStrike" cap="none" dirty="0" smtClean="0">
                <a:solidFill>
                  <a:schemeClr val="lt1"/>
                </a:solidFill>
                <a:latin typeface="Arial" charset="0"/>
                <a:ea typeface="Arial" charset="0"/>
                <a:cs typeface="Arial" charset="0"/>
                <a:sym typeface="Cabin"/>
              </a:rPr>
              <a:t>Siempre se respetan los paréntesis</a:t>
            </a:r>
          </a:p>
          <a:p>
            <a:pPr marL="1041400" marR="0" lvl="1" indent="-345694" algn="l" rtl="0">
              <a:lnSpc>
                <a:spcPct val="100000"/>
              </a:lnSpc>
              <a:spcBef>
                <a:spcPts val="3500"/>
              </a:spcBef>
              <a:spcAft>
                <a:spcPts val="0"/>
              </a:spcAft>
              <a:buClr>
                <a:schemeClr val="lt1"/>
              </a:buClr>
              <a:buSzPct val="100000"/>
              <a:buFont typeface="Cabin"/>
            </a:pPr>
            <a:r>
              <a:rPr lang="es-AR" sz="3200" b="0" u="none" strike="noStrike" cap="none" dirty="0" smtClean="0">
                <a:solidFill>
                  <a:schemeClr val="lt1"/>
                </a:solidFill>
                <a:latin typeface="Arial" charset="0"/>
                <a:ea typeface="Arial" charset="0"/>
                <a:cs typeface="Arial" charset="0"/>
                <a:sym typeface="Cabin"/>
              </a:rPr>
              <a:t>Potenciación (elevar a la potencia)</a:t>
            </a:r>
          </a:p>
          <a:p>
            <a:pPr marL="1041400" marR="0" lvl="1" indent="-345694" algn="l" rtl="0">
              <a:lnSpc>
                <a:spcPct val="100000"/>
              </a:lnSpc>
              <a:spcBef>
                <a:spcPts val="3500"/>
              </a:spcBef>
              <a:spcAft>
                <a:spcPts val="0"/>
              </a:spcAft>
              <a:buClr>
                <a:schemeClr val="lt1"/>
              </a:buClr>
              <a:buSzPct val="100000"/>
              <a:buFont typeface="Cabin"/>
            </a:pPr>
            <a:r>
              <a:rPr lang="es-AR" sz="3200" b="0" u="none" strike="noStrike" cap="none" dirty="0" smtClean="0">
                <a:solidFill>
                  <a:schemeClr val="lt1"/>
                </a:solidFill>
                <a:latin typeface="Arial" charset="0"/>
                <a:ea typeface="Arial" charset="0"/>
                <a:cs typeface="Arial" charset="0"/>
                <a:sym typeface="Cabin"/>
              </a:rPr>
              <a:t>Multiplicación, división, resto</a:t>
            </a:r>
          </a:p>
          <a:p>
            <a:pPr marL="1041400" marR="0" lvl="1" indent="-345694" algn="l" rtl="0">
              <a:lnSpc>
                <a:spcPct val="100000"/>
              </a:lnSpc>
              <a:spcBef>
                <a:spcPts val="3500"/>
              </a:spcBef>
              <a:spcAft>
                <a:spcPts val="0"/>
              </a:spcAft>
              <a:buClr>
                <a:schemeClr val="lt1"/>
              </a:buClr>
              <a:buSzPct val="100000"/>
              <a:buFont typeface="Cabin"/>
            </a:pPr>
            <a:r>
              <a:rPr lang="es-AR" sz="3200" b="0" u="none" strike="noStrike" cap="none" dirty="0" smtClean="0">
                <a:solidFill>
                  <a:schemeClr val="lt1"/>
                </a:solidFill>
                <a:latin typeface="Arial" charset="0"/>
                <a:ea typeface="Arial" charset="0"/>
                <a:cs typeface="Arial" charset="0"/>
                <a:sym typeface="Cabin"/>
              </a:rPr>
              <a:t>Suma y resta</a:t>
            </a:r>
          </a:p>
          <a:p>
            <a:pPr marL="1041400" marR="0" lvl="1" indent="-345694" algn="l" rtl="0">
              <a:lnSpc>
                <a:spcPct val="100000"/>
              </a:lnSpc>
              <a:spcBef>
                <a:spcPts val="3500"/>
              </a:spcBef>
              <a:spcAft>
                <a:spcPts val="0"/>
              </a:spcAft>
              <a:buClr>
                <a:schemeClr val="lt1"/>
              </a:buClr>
              <a:buSzPct val="100000"/>
              <a:buFont typeface="Cabin"/>
            </a:pPr>
            <a:r>
              <a:rPr lang="es-AR" sz="3200" b="0" u="none" strike="noStrike" cap="none" dirty="0" smtClean="0">
                <a:solidFill>
                  <a:schemeClr val="lt1"/>
                </a:solidFill>
                <a:latin typeface="Arial" charset="0"/>
                <a:ea typeface="Arial" charset="0"/>
                <a:cs typeface="Arial" charset="0"/>
                <a:sym typeface="Cabin"/>
              </a:rPr>
              <a:t>Izquierda a derecha</a:t>
            </a:r>
            <a:endParaRPr lang="es-AR" sz="3200" b="0" u="none" strike="noStrike" cap="none" dirty="0">
              <a:solidFill>
                <a:schemeClr val="lt1"/>
              </a:solidFill>
              <a:latin typeface="Arial" charset="0"/>
              <a:ea typeface="Arial" charset="0"/>
              <a:cs typeface="Arial" charset="0"/>
              <a:sym typeface="Cabin"/>
            </a:endParaRPr>
          </a:p>
        </p:txBody>
      </p:sp>
      <p:grpSp>
        <p:nvGrpSpPr>
          <p:cNvPr id="386" name="Shape 386"/>
          <p:cNvGrpSpPr/>
          <p:nvPr/>
        </p:nvGrpSpPr>
        <p:grpSpPr>
          <a:xfrm>
            <a:off x="11509514" y="3289795"/>
            <a:ext cx="3891764" cy="3020428"/>
            <a:chOff x="0" y="-210126"/>
            <a:chExt cx="2522536" cy="3020428"/>
          </a:xfrm>
        </p:grpSpPr>
        <p:sp>
          <p:nvSpPr>
            <p:cNvPr id="387" name="Shape 387"/>
            <p:cNvSpPr txBox="1"/>
            <p:nvPr/>
          </p:nvSpPr>
          <p:spPr>
            <a:xfrm>
              <a:off x="0" y="-210126"/>
              <a:ext cx="2262187" cy="302042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3600" u="none" strike="noStrike" cap="none" dirty="0" smtClean="0">
                  <a:solidFill>
                    <a:srgbClr val="FF00FF"/>
                  </a:solidFill>
                  <a:latin typeface="Arial" charset="0"/>
                  <a:ea typeface="Arial" charset="0"/>
                  <a:cs typeface="Arial" charset="0"/>
                  <a:sym typeface="Cabin"/>
                </a:rPr>
                <a:t>Paréntesis</a:t>
              </a:r>
            </a:p>
            <a:p>
              <a:pPr marL="0" marR="0" lvl="0" indent="0" algn="ctr" rtl="0">
                <a:lnSpc>
                  <a:spcPct val="100000"/>
                </a:lnSpc>
                <a:spcBef>
                  <a:spcPts val="0"/>
                </a:spcBef>
                <a:spcAft>
                  <a:spcPts val="0"/>
                </a:spcAft>
                <a:buClr>
                  <a:srgbClr val="FF0000"/>
                </a:buClr>
                <a:buSzPct val="25000"/>
                <a:buFont typeface="Cabin"/>
                <a:buNone/>
              </a:pPr>
              <a:r>
                <a:rPr lang="es-AR" sz="3600" u="none" strike="noStrike" cap="none" dirty="0" smtClean="0">
                  <a:solidFill>
                    <a:srgbClr val="00FFFF"/>
                  </a:solidFill>
                  <a:latin typeface="Arial" charset="0"/>
                  <a:ea typeface="Arial" charset="0"/>
                  <a:cs typeface="Arial" charset="0"/>
                  <a:sym typeface="Cabin"/>
                </a:rPr>
                <a:t>Potencia</a:t>
              </a:r>
            </a:p>
            <a:p>
              <a:pPr marL="0" marR="0" lvl="0" indent="0" algn="ctr" rtl="0">
                <a:lnSpc>
                  <a:spcPct val="100000"/>
                </a:lnSpc>
                <a:spcBef>
                  <a:spcPts val="0"/>
                </a:spcBef>
                <a:spcAft>
                  <a:spcPts val="0"/>
                </a:spcAft>
                <a:buClr>
                  <a:srgbClr val="00FF00"/>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Multiplicación</a:t>
              </a:r>
            </a:p>
            <a:p>
              <a:pPr marL="0" marR="0" lvl="0" indent="0" algn="ctr" rtl="0">
                <a:lnSpc>
                  <a:spcPct val="100000"/>
                </a:lnSpc>
                <a:spcBef>
                  <a:spcPts val="0"/>
                </a:spcBef>
                <a:spcAft>
                  <a:spcPts val="0"/>
                </a:spcAft>
                <a:buClr>
                  <a:srgbClr val="FF7F00"/>
                </a:buClr>
                <a:buSzPct val="25000"/>
                <a:buFont typeface="Cabin"/>
                <a:buNone/>
              </a:pPr>
              <a:r>
                <a:rPr lang="es-AR" sz="3600" u="none" strike="noStrike" cap="none" dirty="0" smtClean="0">
                  <a:solidFill>
                    <a:srgbClr val="FF9900"/>
                  </a:solidFill>
                  <a:latin typeface="Arial" charset="0"/>
                  <a:ea typeface="Arial" charset="0"/>
                  <a:cs typeface="Arial" charset="0"/>
                  <a:sym typeface="Cabin"/>
                </a:rPr>
                <a:t>Suma</a:t>
              </a:r>
            </a:p>
            <a:p>
              <a:pPr marL="0" marR="0" lvl="0" indent="0" algn="ctr" rtl="0">
                <a:lnSpc>
                  <a:spcPct val="100000"/>
                </a:lnSpc>
                <a:spcBef>
                  <a:spcPts val="0"/>
                </a:spcBef>
                <a:spcAft>
                  <a:spcPts val="0"/>
                </a:spcAft>
                <a:buClr>
                  <a:srgbClr val="FFFF00"/>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Izquierda a derecha</a:t>
              </a:r>
              <a:endParaRPr lang="es-AR" sz="3600" u="none" strike="noStrike" cap="none" dirty="0">
                <a:solidFill>
                  <a:srgbClr val="FFFF00"/>
                </a:solidFill>
                <a:latin typeface="Arial" charset="0"/>
                <a:ea typeface="Arial" charset="0"/>
                <a:cs typeface="Arial" charset="0"/>
                <a:sym typeface="Cabin"/>
              </a:endParaRPr>
            </a:p>
          </p:txBody>
        </p:sp>
        <p:cxnSp>
          <p:nvCxnSpPr>
            <p:cNvPr id="388" name="Shape 388"/>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extLst>
      <p:ext uri="{BB962C8B-B14F-4D97-AF65-F5344CB8AC3E}">
        <p14:creationId xmlns:p14="http://schemas.microsoft.com/office/powerpoint/2010/main" val="944450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800" u="none" strike="noStrike" cap="none" dirty="0" smtClean="0">
                <a:solidFill>
                  <a:srgbClr val="FFFF00"/>
                </a:solidFill>
                <a:latin typeface="Arial" charset="0"/>
                <a:ea typeface="Arial" charset="0"/>
                <a:cs typeface="Arial" charset="0"/>
                <a:sym typeface="Cabin"/>
              </a:rPr>
              <a:t>Constantes</a:t>
            </a:r>
            <a:endParaRPr lang="es-AR" sz="7800" u="none" strike="noStrike" cap="none" dirty="0">
              <a:solidFill>
                <a:srgbClr val="FFFF00"/>
              </a:solidFill>
              <a:latin typeface="Arial" charset="0"/>
              <a:ea typeface="Arial" charset="0"/>
              <a:cs typeface="Arial" charset="0"/>
              <a:sym typeface="Cabin"/>
            </a:endParaRPr>
          </a:p>
        </p:txBody>
      </p:sp>
      <p:sp>
        <p:nvSpPr>
          <p:cNvPr id="251" name="Shape 251"/>
          <p:cNvSpPr txBox="1">
            <a:spLocks noGrp="1"/>
          </p:cNvSpPr>
          <p:nvPr>
            <p:ph idx="1"/>
          </p:nvPr>
        </p:nvSpPr>
        <p:spPr>
          <a:xfrm>
            <a:off x="556983" y="1539892"/>
            <a:ext cx="14630400" cy="5902068"/>
          </a:xfrm>
          <a:prstGeom prst="rect">
            <a:avLst/>
          </a:prstGeom>
          <a:noFill/>
          <a:ln>
            <a:noFill/>
          </a:ln>
        </p:spPr>
        <p:txBody>
          <a:bodyPr lIns="50800" tIns="50800" rIns="50800" bIns="50800" anchor="ctr" anchorCtr="0">
            <a:noAutofit/>
          </a:bodyPr>
          <a:lstStyle/>
          <a:p>
            <a:pPr marL="1104900" lvl="0" indent="-603377">
              <a:spcBef>
                <a:spcPts val="0"/>
              </a:spcBef>
              <a:buClr>
                <a:srgbClr val="FF9900"/>
              </a:buClr>
              <a:buSzPct val="100000"/>
              <a:buFont typeface="Cabin"/>
              <a:buChar char="•"/>
            </a:pPr>
            <a:r>
              <a:rPr lang="es-AR" sz="3600" b="0" dirty="0" smtClean="0">
                <a:solidFill>
                  <a:srgbClr val="FFFFFF"/>
                </a:solidFill>
                <a:latin typeface="Arial" charset="0"/>
                <a:ea typeface="Arial" charset="0"/>
                <a:cs typeface="Arial" charset="0"/>
                <a:sym typeface="Cabin"/>
              </a:rPr>
              <a:t>Los </a:t>
            </a:r>
            <a:r>
              <a:rPr lang="es-AR" sz="3600" b="0" u="none" strike="noStrike" cap="none" dirty="0" smtClean="0">
                <a:solidFill>
                  <a:srgbClr val="FF9900"/>
                </a:solidFill>
                <a:latin typeface="Arial" charset="0"/>
                <a:ea typeface="Arial" charset="0"/>
                <a:cs typeface="Arial" charset="0"/>
                <a:sym typeface="Cabin"/>
              </a:rPr>
              <a:t>valores fijos </a:t>
            </a:r>
            <a:r>
              <a:rPr lang="es-AR" sz="3600" b="0" u="none" strike="noStrike" cap="none" dirty="0" smtClean="0">
                <a:solidFill>
                  <a:srgbClr val="FFFFFF"/>
                </a:solidFill>
                <a:latin typeface="Arial" charset="0"/>
                <a:ea typeface="Arial" charset="0"/>
                <a:cs typeface="Arial" charset="0"/>
                <a:sym typeface="Cabin"/>
              </a:rPr>
              <a:t>como los números, letras y </a:t>
            </a:r>
            <a:r>
              <a:rPr lang="es-AR" sz="3600" b="0" dirty="0" smtClean="0">
                <a:solidFill>
                  <a:srgbClr val="FFFFFF"/>
                </a:solidFill>
                <a:latin typeface="Arial" charset="0"/>
                <a:ea typeface="Arial" charset="0"/>
                <a:cs typeface="Arial" charset="0"/>
                <a:sym typeface="Cabin"/>
              </a:rPr>
              <a:t>cadenas </a:t>
            </a:r>
            <a:r>
              <a:rPr lang="es-AR" sz="3600" b="0" u="none" strike="noStrike" cap="none" dirty="0" smtClean="0">
                <a:solidFill>
                  <a:srgbClr val="FFFFFF"/>
                </a:solidFill>
                <a:latin typeface="Arial" charset="0"/>
                <a:ea typeface="Arial" charset="0"/>
                <a:cs typeface="Arial" charset="0"/>
                <a:sym typeface="Cabin"/>
              </a:rPr>
              <a:t>reciben el nombre de </a:t>
            </a:r>
            <a:r>
              <a:rPr lang="es-AR" sz="3600" b="0" i="0" u="none" strike="noStrike" cap="none" dirty="0" smtClean="0">
                <a:solidFill>
                  <a:srgbClr val="FF9900"/>
                </a:solidFill>
                <a:latin typeface="Arial"/>
                <a:ea typeface="Arial"/>
                <a:cs typeface="Arial"/>
                <a:sym typeface="Arial"/>
              </a:rPr>
              <a:t>“</a:t>
            </a:r>
            <a:r>
              <a:rPr lang="es-AR" sz="3600" b="0" u="none" strike="noStrike" cap="none" dirty="0" smtClean="0">
                <a:solidFill>
                  <a:srgbClr val="FF9900"/>
                </a:solidFill>
                <a:latin typeface="Arial" charset="0"/>
                <a:ea typeface="Arial" charset="0"/>
                <a:cs typeface="Arial" charset="0"/>
                <a:sym typeface="Cabin"/>
              </a:rPr>
              <a:t>constantes</a:t>
            </a:r>
            <a:r>
              <a:rPr lang="es-AR" sz="3600" b="0" i="0" u="none" strike="noStrike" cap="none" dirty="0" smtClean="0">
                <a:solidFill>
                  <a:srgbClr val="FF9900"/>
                </a:solidFill>
                <a:latin typeface="Arial"/>
                <a:ea typeface="Arial"/>
                <a:cs typeface="Arial"/>
                <a:sym typeface="Arial"/>
              </a:rPr>
              <a:t>”</a:t>
            </a:r>
            <a:r>
              <a:rPr lang="es-AR" sz="3600" b="0" u="none" strike="noStrike" cap="none" dirty="0" smtClean="0">
                <a:solidFill>
                  <a:srgbClr val="FF9900"/>
                </a:solidFill>
                <a:latin typeface="Arial" charset="0"/>
                <a:ea typeface="Arial" charset="0"/>
                <a:cs typeface="Arial" charset="0"/>
                <a:sym typeface="Cabin"/>
              </a:rPr>
              <a:t> </a:t>
            </a:r>
            <a:r>
              <a:rPr lang="es-AR" sz="3600" b="0" u="none" strike="noStrike" cap="none" dirty="0" smtClean="0">
                <a:solidFill>
                  <a:srgbClr val="FFFFFF"/>
                </a:solidFill>
                <a:latin typeface="Arial" charset="0"/>
                <a:ea typeface="Arial" charset="0"/>
                <a:cs typeface="Arial" charset="0"/>
                <a:sym typeface="Cabin"/>
              </a:rPr>
              <a:t>porque su valor no cambia</a:t>
            </a:r>
          </a:p>
          <a:p>
            <a:pPr marL="1104900" lvl="0" indent="-603377">
              <a:spcBef>
                <a:spcPts val="2300"/>
              </a:spcBef>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Las </a:t>
            </a:r>
            <a:r>
              <a:rPr lang="es-AR" sz="3600" b="0" dirty="0" smtClean="0">
                <a:solidFill>
                  <a:srgbClr val="FF9900"/>
                </a:solidFill>
                <a:latin typeface="Arial" charset="0"/>
                <a:ea typeface="Arial" charset="0"/>
                <a:cs typeface="Arial" charset="0"/>
                <a:sym typeface="Cabin"/>
              </a:rPr>
              <a:t>constantes </a:t>
            </a:r>
            <a:r>
              <a:rPr lang="es-AR" sz="3600" b="0" dirty="0" smtClean="0">
                <a:solidFill>
                  <a:schemeClr val="lt1"/>
                </a:solidFill>
                <a:latin typeface="Arial" charset="0"/>
                <a:ea typeface="Arial" charset="0"/>
                <a:cs typeface="Arial" charset="0"/>
                <a:sym typeface="Cabin"/>
              </a:rPr>
              <a:t>n</a:t>
            </a:r>
            <a:r>
              <a:rPr lang="es-AR" sz="3600" b="0" u="none" strike="noStrike" cap="none" dirty="0" smtClean="0">
                <a:solidFill>
                  <a:schemeClr val="lt1"/>
                </a:solidFill>
                <a:latin typeface="Arial" charset="0"/>
                <a:ea typeface="Arial" charset="0"/>
                <a:cs typeface="Arial" charset="0"/>
                <a:sym typeface="Cabin"/>
              </a:rPr>
              <a:t>uméricas son las que usted espera</a:t>
            </a:r>
          </a:p>
          <a:p>
            <a:pPr marL="1104900" lvl="0" indent="-603377">
              <a:spcBef>
                <a:spcPts val="2300"/>
              </a:spcBef>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Las </a:t>
            </a:r>
            <a:r>
              <a:rPr lang="es-AR" sz="3600" b="0" dirty="0" smtClean="0">
                <a:solidFill>
                  <a:srgbClr val="FF9900"/>
                </a:solidFill>
                <a:latin typeface="Arial" charset="0"/>
                <a:ea typeface="Arial" charset="0"/>
                <a:cs typeface="Arial" charset="0"/>
                <a:sym typeface="Cabin"/>
              </a:rPr>
              <a:t>constantes </a:t>
            </a:r>
            <a:r>
              <a:rPr lang="es-AR" sz="3600" b="0" u="none" strike="noStrike" cap="none" dirty="0" smtClean="0">
                <a:solidFill>
                  <a:schemeClr val="lt1"/>
                </a:solidFill>
                <a:latin typeface="Arial" charset="0"/>
                <a:ea typeface="Arial" charset="0"/>
                <a:cs typeface="Arial" charset="0"/>
                <a:sym typeface="Cabin"/>
              </a:rPr>
              <a:t>de la cadena son comillas simples (') o dobles (")</a:t>
            </a:r>
            <a:br>
              <a:rPr lang="es-AR" sz="3600" b="0" u="none" strike="noStrike" cap="none" dirty="0" smtClean="0">
                <a:solidFill>
                  <a:schemeClr val="lt1"/>
                </a:solidFill>
                <a:latin typeface="Arial" charset="0"/>
                <a:ea typeface="Arial" charset="0"/>
                <a:cs typeface="Arial" charset="0"/>
                <a:sym typeface="Cabin"/>
              </a:rPr>
            </a:br>
            <a:endParaRPr lang="es-AR" sz="3600" b="0" u="none" strike="noStrike" cap="none" dirty="0">
              <a:solidFill>
                <a:schemeClr val="lt1"/>
              </a:solidFill>
              <a:latin typeface="Arial" charset="0"/>
              <a:ea typeface="Arial" charset="0"/>
              <a:cs typeface="Arial" charset="0"/>
              <a:sym typeface="Cabin"/>
            </a:endParaRPr>
          </a:p>
        </p:txBody>
      </p:sp>
      <p:sp>
        <p:nvSpPr>
          <p:cNvPr id="252" name="Shape 252"/>
          <p:cNvSpPr txBox="1"/>
          <p:nvPr/>
        </p:nvSpPr>
        <p:spPr>
          <a:xfrm>
            <a:off x="10269537" y="5805168"/>
            <a:ext cx="5986463" cy="3125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FF9900"/>
                </a:solidFill>
                <a:latin typeface="Courier New"/>
                <a:ea typeface="Courier New"/>
                <a:cs typeface="Courier New"/>
                <a:sym typeface="Courier New"/>
              </a:rPr>
              <a:t>123</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123</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FF9900"/>
                </a:solidFill>
                <a:latin typeface="Courier New"/>
                <a:ea typeface="Courier New"/>
                <a:cs typeface="Courier New"/>
                <a:sym typeface="Courier New"/>
              </a:rPr>
              <a:t>98.6</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98.6</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a:t>
            </a:r>
            <a:r>
              <a:rPr lang="en-US" sz="3000" b="1" i="0" u="none" strike="noStrike" cap="none" dirty="0">
                <a:solidFill>
                  <a:srgbClr val="FFFF00"/>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FF9900"/>
                </a:solidFill>
                <a:latin typeface="Courier New"/>
                <a:ea typeface="Courier New"/>
                <a:cs typeface="Courier New"/>
                <a:sym typeface="Courier New"/>
              </a:rPr>
              <a:t>'Hola mundo'</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chemeClr val="lt1"/>
                </a:solidFill>
                <a:latin typeface="Courier New"/>
                <a:ea typeface="Courier New"/>
                <a:cs typeface="Courier New"/>
                <a:sym typeface="Courier New"/>
              </a:rPr>
              <a:t>Hola mundo</a:t>
            </a:r>
            <a:endParaRPr lang="en-US" sz="3000" b="1" i="0" u="none" strike="noStrike" cap="none" dirty="0">
              <a:solidFill>
                <a:schemeClr val="lt1"/>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6" name="Shape 396"/>
          <p:cNvSpPr txBox="1"/>
          <p:nvPr/>
        </p:nvSpPr>
        <p:spPr>
          <a:xfrm>
            <a:off x="10307636" y="1124280"/>
            <a:ext cx="46275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FF"/>
                </a:solidFill>
                <a:latin typeface="Courier" charset="0"/>
                <a:ea typeface="Courier" charset="0"/>
                <a:cs typeface="Courier" charset="0"/>
                <a:sym typeface="Cabin"/>
              </a:rPr>
              <a:t>2 ** 3</a:t>
            </a:r>
            <a:r>
              <a:rPr lang="en-US" sz="3200" u="none" strike="noStrike" cap="none" dirty="0">
                <a:solidFill>
                  <a:schemeClr val="lt1"/>
                </a:solidFill>
                <a:latin typeface="Courier" charset="0"/>
                <a:ea typeface="Courier" charset="0"/>
                <a:cs typeface="Courier" charset="0"/>
                <a:sym typeface="Cabin"/>
              </a:rPr>
              <a:t> / 4 * 5</a:t>
            </a:r>
          </a:p>
        </p:txBody>
      </p:sp>
      <p:sp>
        <p:nvSpPr>
          <p:cNvPr id="397" name="Shape 397"/>
          <p:cNvSpPr txBox="1"/>
          <p:nvPr/>
        </p:nvSpPr>
        <p:spPr>
          <a:xfrm>
            <a:off x="10891836" y="2673680"/>
            <a:ext cx="40433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8 / 4</a:t>
            </a:r>
            <a:r>
              <a:rPr lang="en-US" sz="3200" u="none" strike="noStrike" cap="none" dirty="0">
                <a:solidFill>
                  <a:schemeClr val="lt1"/>
                </a:solidFill>
                <a:latin typeface="Courier" charset="0"/>
                <a:ea typeface="Courier" charset="0"/>
                <a:cs typeface="Courier" charset="0"/>
                <a:sym typeface="Cabin"/>
              </a:rPr>
              <a:t> * 5</a:t>
            </a:r>
          </a:p>
        </p:txBody>
      </p:sp>
      <p:cxnSp>
        <p:nvCxnSpPr>
          <p:cNvPr id="398" name="Shape 398"/>
          <p:cNvCxnSpPr/>
          <p:nvPr/>
        </p:nvCxnSpPr>
        <p:spPr>
          <a:xfrm rot="10800000">
            <a:off x="11917975" y="1819904"/>
            <a:ext cx="277199" cy="837900"/>
          </a:xfrm>
          <a:prstGeom prst="straightConnector1">
            <a:avLst/>
          </a:prstGeom>
          <a:noFill/>
          <a:ln w="63500" cap="rnd" cmpd="sng">
            <a:solidFill>
              <a:srgbClr val="00FFFF"/>
            </a:solidFill>
            <a:prstDash val="solid"/>
            <a:miter/>
            <a:headEnd type="stealth" w="med" len="med"/>
            <a:tailEnd type="none" w="med" len="med"/>
          </a:ln>
        </p:spPr>
      </p:cxnSp>
      <p:sp>
        <p:nvSpPr>
          <p:cNvPr id="399" name="Shape 399"/>
          <p:cNvSpPr txBox="1"/>
          <p:nvPr/>
        </p:nvSpPr>
        <p:spPr>
          <a:xfrm>
            <a:off x="11298236" y="4134180"/>
            <a:ext cx="32178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2 * 5</a:t>
            </a:r>
          </a:p>
        </p:txBody>
      </p:sp>
      <p:cxnSp>
        <p:nvCxnSpPr>
          <p:cNvPr id="400" name="Shape 400"/>
          <p:cNvCxnSpPr/>
          <p:nvPr/>
        </p:nvCxnSpPr>
        <p:spPr>
          <a:xfrm flipV="1">
            <a:off x="12322173" y="3481706"/>
            <a:ext cx="74752" cy="652474"/>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1590336" y="5772480"/>
            <a:ext cx="225901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 + 10</a:t>
            </a:r>
          </a:p>
        </p:txBody>
      </p:sp>
      <p:cxnSp>
        <p:nvCxnSpPr>
          <p:cNvPr id="402" name="Shape 402"/>
          <p:cNvCxnSpPr>
            <a:endCxn id="399" idx="2"/>
          </p:cNvCxnSpPr>
          <p:nvPr/>
        </p:nvCxnSpPr>
        <p:spPr>
          <a:xfrm flipV="1">
            <a:off x="12785524" y="4934279"/>
            <a:ext cx="121644" cy="863725"/>
          </a:xfrm>
          <a:prstGeom prst="straightConnector1">
            <a:avLst/>
          </a:prstGeom>
          <a:noFill/>
          <a:ln w="63500" cap="rnd" cmpd="sng">
            <a:solidFill>
              <a:srgbClr val="00FF00"/>
            </a:solidFill>
            <a:prstDash val="solid"/>
            <a:miter/>
            <a:headEnd type="stealth" w="med" len="med"/>
            <a:tailEnd type="none" w="med" len="med"/>
          </a:ln>
        </p:spPr>
      </p:cxnSp>
      <p:sp>
        <p:nvSpPr>
          <p:cNvPr id="403" name="Shape 403"/>
          <p:cNvSpPr txBox="1"/>
          <p:nvPr/>
        </p:nvSpPr>
        <p:spPr>
          <a:xfrm>
            <a:off x="12085636" y="706788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11</a:t>
            </a:r>
          </a:p>
        </p:txBody>
      </p:sp>
      <p:cxnSp>
        <p:nvCxnSpPr>
          <p:cNvPr id="404" name="Shape 404"/>
          <p:cNvCxnSpPr/>
          <p:nvPr/>
        </p:nvCxnSpPr>
        <p:spPr>
          <a:xfrm rot="10800000">
            <a:off x="12225274" y="6442429"/>
            <a:ext cx="96899" cy="708000"/>
          </a:xfrm>
          <a:prstGeom prst="straightConnector1">
            <a:avLst/>
          </a:prstGeom>
          <a:noFill/>
          <a:ln w="63500" cap="rnd" cmpd="sng">
            <a:solidFill>
              <a:srgbClr val="FF9900"/>
            </a:solidFill>
            <a:prstDash val="solid"/>
            <a:miter/>
            <a:headEnd type="stealth" w="med" len="med"/>
            <a:tailEnd type="none" w="med" len="med"/>
          </a:ln>
        </p:spPr>
      </p:cxnSp>
      <p:sp>
        <p:nvSpPr>
          <p:cNvPr id="405" name="Shape 405"/>
          <p:cNvSpPr txBox="1"/>
          <p:nvPr/>
        </p:nvSpPr>
        <p:spPr>
          <a:xfrm>
            <a:off x="1455723" y="1443355"/>
            <a:ext cx="7351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lt1"/>
                </a:solidFill>
                <a:latin typeface="Courier New"/>
                <a:ea typeface="Courier New"/>
                <a:cs typeface="Courier New"/>
                <a:sym typeface="Courier New"/>
              </a:rPr>
              <a:t>&gt;&gt;&gt; </a:t>
            </a:r>
            <a:r>
              <a:rPr lang="en-US" sz="3600" b="1" i="0" u="none" strike="noStrike" cap="none" dirty="0">
                <a:solidFill>
                  <a:srgbClr val="FFFF00"/>
                </a:solidFill>
                <a:latin typeface="Courier New"/>
                <a:ea typeface="Courier New"/>
                <a:cs typeface="Courier New"/>
                <a:sym typeface="Courier New"/>
              </a:rPr>
              <a:t>x = 1 + 2 ** 3 / 4 * 5</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lt1"/>
                </a:solidFill>
                <a:latin typeface="Courier New"/>
                <a:ea typeface="Courier New"/>
                <a:cs typeface="Courier New"/>
                <a:sym typeface="Courier New"/>
              </a:rPr>
              <a:t>&gt;&gt;&gt; </a:t>
            </a:r>
            <a:r>
              <a:rPr lang="en-US" sz="3600" b="1" i="0" u="none" strike="noStrike" cap="none" dirty="0" smtClean="0">
                <a:solidFill>
                  <a:srgbClr val="FFFF00"/>
                </a:solidFill>
                <a:latin typeface="Courier New"/>
                <a:ea typeface="Courier New"/>
                <a:cs typeface="Courier New"/>
                <a:sym typeface="Courier New"/>
              </a:rPr>
              <a:t>print(x)</a:t>
            </a:r>
            <a:endParaRPr lang="en-US" sz="36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smtClean="0">
                <a:solidFill>
                  <a:schemeClr val="lt1"/>
                </a:solidFill>
                <a:latin typeface="Courier New"/>
                <a:ea typeface="Courier New"/>
                <a:cs typeface="Courier New"/>
                <a:sym typeface="Courier New"/>
              </a:rPr>
              <a:t>11.0</a:t>
            </a:r>
            <a:endParaRPr lang="en-US" sz="3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lt1"/>
                </a:solidFill>
                <a:latin typeface="Courier New"/>
                <a:ea typeface="Courier New"/>
                <a:cs typeface="Courier New"/>
                <a:sym typeface="Courier New"/>
              </a:rPr>
              <a:t>&gt;&gt;&gt; </a:t>
            </a:r>
          </a:p>
        </p:txBody>
      </p:sp>
      <p:grpSp>
        <p:nvGrpSpPr>
          <p:cNvPr id="18" name="Shape 386"/>
          <p:cNvGrpSpPr/>
          <p:nvPr/>
        </p:nvGrpSpPr>
        <p:grpSpPr>
          <a:xfrm>
            <a:off x="3242938" y="4584276"/>
            <a:ext cx="3338701" cy="3020428"/>
            <a:chOff x="0" y="-349272"/>
            <a:chExt cx="2522536" cy="3020428"/>
          </a:xfrm>
        </p:grpSpPr>
        <p:sp>
          <p:nvSpPr>
            <p:cNvPr id="19" name="Shape 387"/>
            <p:cNvSpPr txBox="1"/>
            <p:nvPr/>
          </p:nvSpPr>
          <p:spPr>
            <a:xfrm>
              <a:off x="0" y="-349272"/>
              <a:ext cx="2262187" cy="302042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3600" u="none" strike="noStrike" cap="none" dirty="0" smtClean="0">
                  <a:solidFill>
                    <a:srgbClr val="FF00FF"/>
                  </a:solidFill>
                  <a:latin typeface="Arial" charset="0"/>
                  <a:ea typeface="Arial" charset="0"/>
                  <a:cs typeface="Arial" charset="0"/>
                  <a:sym typeface="Cabin"/>
                </a:rPr>
                <a:t>Paréntesis</a:t>
              </a:r>
            </a:p>
            <a:p>
              <a:pPr marL="0" marR="0" lvl="0" indent="0" algn="ctr" rtl="0">
                <a:lnSpc>
                  <a:spcPct val="100000"/>
                </a:lnSpc>
                <a:spcBef>
                  <a:spcPts val="0"/>
                </a:spcBef>
                <a:spcAft>
                  <a:spcPts val="0"/>
                </a:spcAft>
                <a:buClr>
                  <a:srgbClr val="FF0000"/>
                </a:buClr>
                <a:buSzPct val="25000"/>
                <a:buFont typeface="Cabin"/>
                <a:buNone/>
              </a:pPr>
              <a:r>
                <a:rPr lang="es-AR" sz="3600" u="none" strike="noStrike" cap="none" dirty="0" smtClean="0">
                  <a:solidFill>
                    <a:srgbClr val="00FFFF"/>
                  </a:solidFill>
                  <a:latin typeface="Arial" charset="0"/>
                  <a:ea typeface="Arial" charset="0"/>
                  <a:cs typeface="Arial" charset="0"/>
                  <a:sym typeface="Cabin"/>
                </a:rPr>
                <a:t>Potencia</a:t>
              </a:r>
            </a:p>
            <a:p>
              <a:pPr marL="0" marR="0" lvl="0" indent="0" algn="ctr" rtl="0">
                <a:lnSpc>
                  <a:spcPct val="100000"/>
                </a:lnSpc>
                <a:spcBef>
                  <a:spcPts val="0"/>
                </a:spcBef>
                <a:spcAft>
                  <a:spcPts val="0"/>
                </a:spcAft>
                <a:buClr>
                  <a:srgbClr val="00FF00"/>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Multiplicación</a:t>
              </a:r>
            </a:p>
            <a:p>
              <a:pPr marL="0" marR="0" lvl="0" indent="0" algn="ctr" rtl="0">
                <a:lnSpc>
                  <a:spcPct val="100000"/>
                </a:lnSpc>
                <a:spcBef>
                  <a:spcPts val="0"/>
                </a:spcBef>
                <a:spcAft>
                  <a:spcPts val="0"/>
                </a:spcAft>
                <a:buClr>
                  <a:srgbClr val="FF7F00"/>
                </a:buClr>
                <a:buSzPct val="25000"/>
                <a:buFont typeface="Cabin"/>
                <a:buNone/>
              </a:pPr>
              <a:r>
                <a:rPr lang="es-AR" sz="3600" u="none" strike="noStrike" cap="none" dirty="0" smtClean="0">
                  <a:solidFill>
                    <a:srgbClr val="FF9900"/>
                  </a:solidFill>
                  <a:latin typeface="Arial" charset="0"/>
                  <a:ea typeface="Arial" charset="0"/>
                  <a:cs typeface="Arial" charset="0"/>
                  <a:sym typeface="Cabin"/>
                </a:rPr>
                <a:t>Suma</a:t>
              </a:r>
            </a:p>
            <a:p>
              <a:pPr marL="0" marR="0" lvl="0" indent="0" algn="ctr" rtl="0">
                <a:lnSpc>
                  <a:spcPct val="100000"/>
                </a:lnSpc>
                <a:spcBef>
                  <a:spcPts val="0"/>
                </a:spcBef>
                <a:spcAft>
                  <a:spcPts val="0"/>
                </a:spcAft>
                <a:buClr>
                  <a:srgbClr val="FFFF00"/>
                </a:buClr>
                <a:buSzPct val="25000"/>
                <a:buFont typeface="Cabin"/>
                <a:buNone/>
              </a:pPr>
              <a:r>
                <a:rPr lang="es-AR" sz="3600" u="none" strike="noStrike" cap="none" dirty="0" smtClean="0">
                  <a:solidFill>
                    <a:srgbClr val="FFFF00"/>
                  </a:solidFill>
                  <a:latin typeface="Arial" charset="0"/>
                  <a:ea typeface="Arial" charset="0"/>
                  <a:cs typeface="Arial" charset="0"/>
                  <a:sym typeface="Cabin"/>
                </a:rPr>
                <a:t>Izquierda a derecha</a:t>
              </a:r>
              <a:endParaRPr lang="es-AR" sz="3600" u="none" strike="noStrike" cap="none" dirty="0">
                <a:solidFill>
                  <a:srgbClr val="FFFF00"/>
                </a:solidFill>
                <a:latin typeface="Arial" charset="0"/>
                <a:ea typeface="Arial" charset="0"/>
                <a:cs typeface="Arial" charset="0"/>
                <a:sym typeface="Cabin"/>
              </a:endParaRPr>
            </a:p>
          </p:txBody>
        </p:sp>
        <p:cxnSp>
          <p:nvCxnSpPr>
            <p:cNvPr id="20" name="Shape 388"/>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extLst>
      <p:ext uri="{BB962C8B-B14F-4D97-AF65-F5344CB8AC3E}">
        <p14:creationId xmlns:p14="http://schemas.microsoft.com/office/powerpoint/2010/main" val="1724573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812800" y="617005"/>
            <a:ext cx="13846924"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Precedencia del Operador</a:t>
            </a:r>
            <a:endParaRPr lang="es-AR" sz="7600" u="none" strike="noStrike" cap="none" dirty="0">
              <a:solidFill>
                <a:srgbClr val="FFFF00"/>
              </a:solidFill>
              <a:latin typeface="Arial" charset="0"/>
              <a:ea typeface="Arial" charset="0"/>
              <a:cs typeface="Arial" charset="0"/>
              <a:sym typeface="Cabin"/>
            </a:endParaRPr>
          </a:p>
        </p:txBody>
      </p:sp>
      <p:sp>
        <p:nvSpPr>
          <p:cNvPr id="411" name="Shape 411"/>
          <p:cNvSpPr txBox="1">
            <a:spLocks noGrp="1"/>
          </p:cNvSpPr>
          <p:nvPr>
            <p:ph idx="1"/>
          </p:nvPr>
        </p:nvSpPr>
        <p:spPr>
          <a:xfrm>
            <a:off x="812800" y="2672047"/>
            <a:ext cx="14630400" cy="50673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Recuerde las reglas de arriba hacia abajo</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Cuando </a:t>
            </a:r>
            <a:r>
              <a:rPr lang="es-AR" sz="3600" b="0" dirty="0" smtClean="0">
                <a:solidFill>
                  <a:schemeClr val="lt1"/>
                </a:solidFill>
                <a:latin typeface="Arial" charset="0"/>
                <a:ea typeface="Arial" charset="0"/>
                <a:cs typeface="Arial" charset="0"/>
                <a:sym typeface="Cabin"/>
              </a:rPr>
              <a:t>escribe un código,</a:t>
            </a:r>
            <a:r>
              <a:rPr lang="es-AR" sz="3600" b="0" u="none" strike="noStrike" cap="none" dirty="0" smtClean="0">
                <a:solidFill>
                  <a:schemeClr val="lt1"/>
                </a:solidFill>
                <a:latin typeface="Arial" charset="0"/>
                <a:ea typeface="Arial" charset="0"/>
                <a:cs typeface="Arial" charset="0"/>
                <a:sym typeface="Cabin"/>
              </a:rPr>
              <a:t> utilice paréntesis</a:t>
            </a:r>
          </a:p>
          <a:p>
            <a:pPr marL="749300" marR="0" lvl="0" indent="-371094" algn="l" rtl="0">
              <a:lnSpc>
                <a:spcPct val="100000"/>
              </a:lnSpc>
              <a:spcBef>
                <a:spcPts val="3500"/>
              </a:spcBef>
              <a:spcAft>
                <a:spcPts val="0"/>
              </a:spcAft>
              <a:buClr>
                <a:schemeClr val="lt1"/>
              </a:buClr>
              <a:buSzPct val="100000"/>
              <a:buFont typeface="Cabin"/>
              <a:buChar char="•"/>
            </a:pPr>
            <a:r>
              <a:rPr lang="es-AR" sz="3600" b="0" dirty="0" smtClean="0">
                <a:solidFill>
                  <a:schemeClr val="lt1"/>
                </a:solidFill>
                <a:latin typeface="Arial" charset="0"/>
                <a:ea typeface="Arial" charset="0"/>
                <a:cs typeface="Arial" charset="0"/>
                <a:sym typeface="Cabin"/>
              </a:rPr>
              <a:t>Cuando escribe un código,</a:t>
            </a:r>
            <a:r>
              <a:rPr lang="es-AR" sz="3600" b="0" u="none" strike="noStrike" cap="none" dirty="0" smtClean="0">
                <a:solidFill>
                  <a:schemeClr val="lt1"/>
                </a:solidFill>
                <a:latin typeface="Arial" charset="0"/>
                <a:ea typeface="Arial" charset="0"/>
                <a:cs typeface="Arial" charset="0"/>
                <a:sym typeface="Cabin"/>
              </a:rPr>
              <a:t>  use las expresiones matemáticas más simples que le sea posible para que sean fáciles de entender</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Divida las series de operaciones matemáticas largas </a:t>
            </a:r>
            <a:r>
              <a:rPr lang="es-AR" sz="3600" b="0" dirty="0" smtClean="0">
                <a:solidFill>
                  <a:schemeClr val="lt1"/>
                </a:solidFill>
                <a:latin typeface="Arial" charset="0"/>
                <a:ea typeface="Arial" charset="0"/>
                <a:cs typeface="Arial" charset="0"/>
                <a:sym typeface="Cabin"/>
              </a:rPr>
              <a:t>para que sean más claras</a:t>
            </a:r>
            <a:endParaRPr lang="es-AR" sz="3600" b="0" u="none" strike="noStrike" cap="none" dirty="0">
              <a:solidFill>
                <a:schemeClr val="lt1"/>
              </a:solidFill>
              <a:latin typeface="Arial" charset="0"/>
              <a:ea typeface="Arial" charset="0"/>
              <a:cs typeface="Arial" charset="0"/>
              <a:sym typeface="Cabin"/>
            </a:endParaRPr>
          </a:p>
        </p:txBody>
      </p:sp>
      <p:grpSp>
        <p:nvGrpSpPr>
          <p:cNvPr id="412" name="Shape 412"/>
          <p:cNvGrpSpPr/>
          <p:nvPr/>
        </p:nvGrpSpPr>
        <p:grpSpPr>
          <a:xfrm>
            <a:off x="11767343" y="2123271"/>
            <a:ext cx="3249613" cy="2324099"/>
            <a:chOff x="0" y="0"/>
            <a:chExt cx="2541585"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3100" u="none" strike="noStrike" cap="none" dirty="0" smtClean="0">
                  <a:solidFill>
                    <a:srgbClr val="FF00FF"/>
                  </a:solidFill>
                  <a:latin typeface="Arial" charset="0"/>
                  <a:ea typeface="Arial" charset="0"/>
                  <a:cs typeface="Arial" charset="0"/>
                  <a:sym typeface="Cabin"/>
                </a:rPr>
                <a:t>Paréntesis</a:t>
              </a:r>
            </a:p>
            <a:p>
              <a:pPr marL="0" marR="0" lvl="0" indent="0" algn="ctr" rtl="0">
                <a:lnSpc>
                  <a:spcPct val="100000"/>
                </a:lnSpc>
                <a:spcBef>
                  <a:spcPts val="0"/>
                </a:spcBef>
                <a:spcAft>
                  <a:spcPts val="0"/>
                </a:spcAft>
                <a:buClr>
                  <a:srgbClr val="FF0000"/>
                </a:buClr>
                <a:buSzPct val="25000"/>
                <a:buFont typeface="Cabin"/>
                <a:buNone/>
              </a:pPr>
              <a:r>
                <a:rPr lang="es-AR" sz="3100" u="none" strike="noStrike" cap="none" dirty="0" smtClean="0">
                  <a:solidFill>
                    <a:srgbClr val="00FFFF"/>
                  </a:solidFill>
                  <a:latin typeface="Arial" charset="0"/>
                  <a:ea typeface="Arial" charset="0"/>
                  <a:cs typeface="Arial" charset="0"/>
                  <a:sym typeface="Cabin"/>
                </a:rPr>
                <a:t>Potencia</a:t>
              </a:r>
            </a:p>
            <a:p>
              <a:pPr marL="0" marR="0" lvl="0" indent="0" algn="ctr" rtl="0">
                <a:lnSpc>
                  <a:spcPct val="100000"/>
                </a:lnSpc>
                <a:spcBef>
                  <a:spcPts val="0"/>
                </a:spcBef>
                <a:spcAft>
                  <a:spcPts val="0"/>
                </a:spcAft>
                <a:buClr>
                  <a:srgbClr val="00FF00"/>
                </a:buClr>
                <a:buSzPct val="25000"/>
                <a:buFont typeface="Cabin"/>
                <a:buNone/>
              </a:pPr>
              <a:r>
                <a:rPr lang="es-AR" sz="3100" u="none" strike="noStrike" cap="none" dirty="0" smtClean="0">
                  <a:solidFill>
                    <a:srgbClr val="00FF00"/>
                  </a:solidFill>
                  <a:latin typeface="Arial" charset="0"/>
                  <a:ea typeface="Arial" charset="0"/>
                  <a:cs typeface="Arial" charset="0"/>
                  <a:sym typeface="Cabin"/>
                </a:rPr>
                <a:t>Multiplicación</a:t>
              </a:r>
            </a:p>
            <a:p>
              <a:pPr marL="0" marR="0" lvl="0" indent="0" algn="ctr" rtl="0">
                <a:lnSpc>
                  <a:spcPct val="100000"/>
                </a:lnSpc>
                <a:spcBef>
                  <a:spcPts val="0"/>
                </a:spcBef>
                <a:spcAft>
                  <a:spcPts val="0"/>
                </a:spcAft>
                <a:buClr>
                  <a:srgbClr val="FF7F00"/>
                </a:buClr>
                <a:buSzPct val="25000"/>
                <a:buFont typeface="Cabin"/>
                <a:buNone/>
              </a:pPr>
              <a:r>
                <a:rPr lang="es-AR" sz="3100" u="none" strike="noStrike" cap="none" dirty="0" smtClean="0">
                  <a:solidFill>
                    <a:srgbClr val="FF9900"/>
                  </a:solidFill>
                  <a:latin typeface="Arial" charset="0"/>
                  <a:ea typeface="Arial" charset="0"/>
                  <a:cs typeface="Arial" charset="0"/>
                  <a:sym typeface="Cabin"/>
                </a:rPr>
                <a:t>Suma</a:t>
              </a:r>
            </a:p>
            <a:p>
              <a:pPr marL="0" marR="0" lvl="0" indent="0" algn="ctr" rtl="0">
                <a:lnSpc>
                  <a:spcPct val="100000"/>
                </a:lnSpc>
                <a:spcBef>
                  <a:spcPts val="0"/>
                </a:spcBef>
                <a:spcAft>
                  <a:spcPts val="0"/>
                </a:spcAft>
                <a:buClr>
                  <a:srgbClr val="FFFF00"/>
                </a:buClr>
                <a:buSzPct val="25000"/>
                <a:buFont typeface="Cabin"/>
                <a:buNone/>
              </a:pPr>
              <a:r>
                <a:rPr lang="es-AR" sz="3100" u="none" strike="noStrike" cap="none" dirty="0" smtClean="0">
                  <a:solidFill>
                    <a:srgbClr val="FFFF00"/>
                  </a:solidFill>
                  <a:latin typeface="Arial" charset="0"/>
                  <a:ea typeface="Arial" charset="0"/>
                  <a:cs typeface="Arial" charset="0"/>
                  <a:sym typeface="Cabin"/>
                </a:rPr>
                <a:t>Izquierda a derecha</a:t>
              </a:r>
              <a:endParaRPr lang="es-AR" sz="3100" u="none" strike="noStrike" cap="none" dirty="0">
                <a:solidFill>
                  <a:srgbClr val="FFFF00"/>
                </a:solidFill>
                <a:latin typeface="Arial" charset="0"/>
                <a:ea typeface="Arial" charset="0"/>
                <a:cs typeface="Arial" charset="0"/>
                <a:sym typeface="Cabin"/>
              </a:endParaRP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extLst>
      <p:ext uri="{BB962C8B-B14F-4D97-AF65-F5344CB8AC3E}">
        <p14:creationId xmlns:p14="http://schemas.microsoft.com/office/powerpoint/2010/main" val="2357886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smtClean="0">
                <a:solidFill>
                  <a:srgbClr val="FFFF00"/>
                </a:solidFill>
                <a:latin typeface="Arial" charset="0"/>
                <a:ea typeface="Arial" charset="0"/>
                <a:cs typeface="Arial" charset="0"/>
                <a:sym typeface="Cabin"/>
              </a:rPr>
              <a:t>¿Qué Significa </a:t>
            </a:r>
            <a:r>
              <a:rPr lang="en-US" sz="7600" b="0" i="0" u="none" strike="noStrike" cap="none" dirty="0" smtClean="0">
                <a:solidFill>
                  <a:srgbClr val="FFFF00"/>
                </a:solidFill>
                <a:latin typeface="Arial"/>
                <a:ea typeface="Arial"/>
                <a:cs typeface="Arial"/>
                <a:sym typeface="Arial"/>
              </a:rPr>
              <a:t>“</a:t>
            </a:r>
            <a:r>
              <a:rPr lang="en-US" sz="7600" dirty="0" smtClean="0">
                <a:solidFill>
                  <a:srgbClr val="FFFF00"/>
                </a:solidFill>
                <a:latin typeface="Arial"/>
                <a:ea typeface="Arial"/>
                <a:cs typeface="Arial"/>
                <a:sym typeface="Arial"/>
              </a:rPr>
              <a:t>Type</a:t>
            </a:r>
            <a:r>
              <a:rPr lang="en-US" sz="7600" b="0" i="0" u="none" strike="noStrike" cap="none" dirty="0" smtClean="0">
                <a:solidFill>
                  <a:srgbClr val="FFFF00"/>
                </a:solidFill>
                <a:latin typeface="Arial"/>
                <a:ea typeface="Arial"/>
                <a:cs typeface="Arial"/>
                <a:sym typeface="Arial"/>
              </a:rPr>
              <a:t>” </a:t>
            </a:r>
            <a:r>
              <a:rPr lang="en-US" sz="7600" i="0" u="none" strike="noStrike" cap="none" dirty="0" smtClean="0">
                <a:solidFill>
                  <a:srgbClr val="FFFF00"/>
                </a:solidFill>
                <a:latin typeface="Arial"/>
                <a:ea typeface="Arial"/>
                <a:cs typeface="Arial"/>
                <a:sym typeface="Arial"/>
              </a:rPr>
              <a:t>(Tipo)</a:t>
            </a:r>
            <a:r>
              <a:rPr lang="en-US" sz="7600" u="none" strike="noStrike" cap="none" dirty="0" smtClean="0">
                <a:solidFill>
                  <a:srgbClr val="FFFF00"/>
                </a:solidFill>
                <a:latin typeface="Arial" charset="0"/>
                <a:ea typeface="Arial" charset="0"/>
                <a:cs typeface="Arial" charset="0"/>
                <a:sym typeface="Cabin"/>
              </a:rPr>
              <a:t>?</a:t>
            </a:r>
            <a:endParaRPr lang="en-US" sz="7600" u="none" strike="noStrike" cap="none" dirty="0">
              <a:solidFill>
                <a:srgbClr val="FFFF00"/>
              </a:solidFill>
              <a:latin typeface="Arial" charset="0"/>
              <a:ea typeface="Arial" charset="0"/>
              <a:cs typeface="Arial" charset="0"/>
              <a:sym typeface="Cabin"/>
            </a:endParaRPr>
          </a:p>
        </p:txBody>
      </p:sp>
      <p:sp>
        <p:nvSpPr>
          <p:cNvPr id="436" name="Shape 436"/>
          <p:cNvSpPr txBox="1">
            <a:spLocks noGrp="1"/>
          </p:cNvSpPr>
          <p:nvPr>
            <p:ph idx="1"/>
          </p:nvPr>
        </p:nvSpPr>
        <p:spPr>
          <a:xfrm>
            <a:off x="628990" y="1791045"/>
            <a:ext cx="8540750"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En Python, las variables, literales</a:t>
            </a:r>
            <a:r>
              <a:rPr lang="es-AR" sz="3600" b="0" dirty="0" smtClean="0">
                <a:solidFill>
                  <a:schemeClr val="lt1"/>
                </a:solidFill>
                <a:latin typeface="Arial" charset="0"/>
                <a:ea typeface="Arial" charset="0"/>
                <a:cs typeface="Arial" charset="0"/>
                <a:sym typeface="Cabin"/>
              </a:rPr>
              <a:t> y constantes tienen un </a:t>
            </a:r>
            <a:r>
              <a:rPr lang="es-AR" sz="3600" b="0" i="0" u="none" strike="noStrike" cap="none" dirty="0" smtClean="0">
                <a:solidFill>
                  <a:schemeClr val="lt1"/>
                </a:solidFill>
                <a:latin typeface="Arial"/>
                <a:ea typeface="Arial"/>
                <a:cs typeface="Arial"/>
                <a:sym typeface="Arial"/>
              </a:rPr>
              <a:t>“</a:t>
            </a:r>
            <a:r>
              <a:rPr lang="es-AR" sz="3600" b="0" u="none" strike="noStrike" cap="none" dirty="0" smtClean="0">
                <a:solidFill>
                  <a:srgbClr val="00FF00"/>
                </a:solidFill>
                <a:latin typeface="Arial" charset="0"/>
                <a:ea typeface="Arial" charset="0"/>
                <a:cs typeface="Arial" charset="0"/>
                <a:sym typeface="Cabin"/>
              </a:rPr>
              <a:t>type</a:t>
            </a:r>
            <a:r>
              <a:rPr lang="es-AR" sz="3600" b="0" i="0" u="none" strike="noStrike" cap="none" dirty="0" smtClean="0">
                <a:solidFill>
                  <a:schemeClr val="lt1"/>
                </a:solidFill>
                <a:latin typeface="Arial"/>
                <a:ea typeface="Arial"/>
                <a:cs typeface="Arial"/>
                <a:sym typeface="Arial"/>
              </a:rPr>
              <a:t>” (tipo)</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Python sabe la </a:t>
            </a:r>
            <a:r>
              <a:rPr lang="es-AR" sz="3600" b="0" u="none" strike="noStrike" cap="none" dirty="0" smtClean="0">
                <a:solidFill>
                  <a:srgbClr val="00FF00"/>
                </a:solidFill>
                <a:latin typeface="Arial" charset="0"/>
                <a:ea typeface="Arial" charset="0"/>
                <a:cs typeface="Arial" charset="0"/>
                <a:sym typeface="Cabin"/>
              </a:rPr>
              <a:t>diferencia</a:t>
            </a:r>
            <a:r>
              <a:rPr lang="es-AR" sz="3600" b="0" u="none" strike="noStrike" cap="none" dirty="0" smtClean="0">
                <a:solidFill>
                  <a:schemeClr val="lt1"/>
                </a:solidFill>
                <a:latin typeface="Arial" charset="0"/>
                <a:ea typeface="Arial" charset="0"/>
                <a:cs typeface="Arial" charset="0"/>
                <a:sym typeface="Cabin"/>
              </a:rPr>
              <a:t> entre un número entero y una cadena</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Por ejemplo </a:t>
            </a:r>
            <a:r>
              <a:rPr lang="es-AR" sz="3600" b="0" i="0" u="none" strike="noStrike" cap="none" dirty="0" smtClean="0">
                <a:solidFill>
                  <a:schemeClr val="lt1"/>
                </a:solidFill>
                <a:latin typeface="Arial"/>
                <a:ea typeface="Arial"/>
                <a:cs typeface="Arial"/>
                <a:sym typeface="Arial"/>
              </a:rPr>
              <a:t>“</a:t>
            </a:r>
            <a:r>
              <a:rPr lang="es-AR" sz="3600" b="0" u="none" strike="noStrike" cap="none" dirty="0" smtClean="0">
                <a:solidFill>
                  <a:srgbClr val="00FFFF"/>
                </a:solidFill>
                <a:latin typeface="Arial" charset="0"/>
                <a:ea typeface="Arial" charset="0"/>
                <a:cs typeface="Arial" charset="0"/>
                <a:sym typeface="Cabin"/>
              </a:rPr>
              <a:t>+</a:t>
            </a:r>
            <a:r>
              <a:rPr lang="es-AR" sz="3600" b="0" i="0" u="none" strike="noStrike" cap="none" dirty="0" smtClean="0">
                <a:solidFill>
                  <a:schemeClr val="lt1"/>
                </a:solidFill>
                <a:latin typeface="Arial"/>
                <a:ea typeface="Arial"/>
                <a:cs typeface="Arial"/>
                <a:sym typeface="Arial"/>
              </a:rPr>
              <a:t>”</a:t>
            </a:r>
            <a:r>
              <a:rPr lang="es-AR" sz="3600" b="0" u="none" strike="noStrike" cap="none" dirty="0" smtClean="0">
                <a:solidFill>
                  <a:schemeClr val="lt1"/>
                </a:solidFill>
                <a:latin typeface="Arial" charset="0"/>
                <a:ea typeface="Arial" charset="0"/>
                <a:cs typeface="Arial" charset="0"/>
                <a:sym typeface="Cabin"/>
              </a:rPr>
              <a:t> significa </a:t>
            </a:r>
            <a:r>
              <a:rPr lang="es-AR" sz="3600" b="0" i="0" u="none" strike="noStrike" cap="none" dirty="0" smtClean="0">
                <a:solidFill>
                  <a:schemeClr val="lt1"/>
                </a:solidFill>
                <a:latin typeface="Arial"/>
                <a:ea typeface="Arial"/>
                <a:cs typeface="Arial"/>
                <a:sym typeface="Arial"/>
              </a:rPr>
              <a:t>“suma”</a:t>
            </a:r>
            <a:r>
              <a:rPr lang="es-AR" sz="3600" b="0" u="none" strike="noStrike" cap="none" dirty="0" smtClean="0">
                <a:solidFill>
                  <a:schemeClr val="lt1"/>
                </a:solidFill>
                <a:latin typeface="Arial" charset="0"/>
                <a:ea typeface="Arial" charset="0"/>
                <a:cs typeface="Arial" charset="0"/>
                <a:sym typeface="Cabin"/>
              </a:rPr>
              <a:t> si se trata de número y “concatenación” si se trata de una cadena</a:t>
            </a:r>
            <a:endParaRPr lang="es-AR" sz="3600" b="0" u="none" strike="noStrike" cap="none" dirty="0">
              <a:solidFill>
                <a:schemeClr val="lt1"/>
              </a:solidFill>
              <a:latin typeface="Arial" charset="0"/>
              <a:ea typeface="Arial" charset="0"/>
              <a:cs typeface="Arial" charset="0"/>
              <a:sym typeface="Cabin"/>
            </a:endParaRPr>
          </a:p>
        </p:txBody>
      </p:sp>
      <p:sp>
        <p:nvSpPr>
          <p:cNvPr id="437" name="Shape 437"/>
          <p:cNvSpPr txBox="1"/>
          <p:nvPr/>
        </p:nvSpPr>
        <p:spPr>
          <a:xfrm>
            <a:off x="9696450" y="3224956"/>
            <a:ext cx="60767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&gt;&gt;&gt; ddd = 1 + 4</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print(ddd)</a:t>
            </a:r>
            <a:endParaRPr lang="en-US" sz="28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5</a:t>
            </a:r>
          </a:p>
          <a:p>
            <a:pPr lvl="0">
              <a:buClr>
                <a:srgbClr val="FFFF00"/>
              </a:buClr>
              <a:buSzPct val="25000"/>
            </a:pPr>
            <a:r>
              <a:rPr lang="en-US" sz="2800" b="1" i="0" u="none" strike="noStrike" cap="none" dirty="0" smtClean="0">
                <a:solidFill>
                  <a:srgbClr val="FFFF00"/>
                </a:solidFill>
                <a:latin typeface="Courier New"/>
                <a:ea typeface="Courier New"/>
                <a:cs typeface="Courier New"/>
                <a:sym typeface="Courier New"/>
              </a:rPr>
              <a:t>&gt;</a:t>
            </a:r>
            <a:r>
              <a:rPr lang="en-US" sz="2800" b="1" i="0" u="none" strike="noStrike" cap="none" dirty="0">
                <a:solidFill>
                  <a:srgbClr val="FFFF00"/>
                </a:solidFill>
                <a:latin typeface="Courier New"/>
                <a:ea typeface="Courier New"/>
                <a:cs typeface="Courier New"/>
                <a:sym typeface="Courier New"/>
              </a:rPr>
              <a:t>&gt;&gt; eee = </a:t>
            </a:r>
            <a:r>
              <a:rPr lang="en-US" sz="2800" b="1" dirty="0" smtClean="0">
                <a:solidFill>
                  <a:srgbClr val="FFFF00"/>
                </a:solidFill>
                <a:latin typeface="Courier New"/>
                <a:ea typeface="Courier New"/>
                <a:cs typeface="Courier New"/>
                <a:sym typeface="Courier New"/>
              </a:rPr>
              <a:t>'</a:t>
            </a:r>
            <a:r>
              <a:rPr lang="en-US" sz="2800" b="1" dirty="0" err="1" smtClean="0">
                <a:solidFill>
                  <a:srgbClr val="FFFF00"/>
                </a:solidFill>
                <a:latin typeface="Courier New"/>
                <a:ea typeface="Courier New"/>
                <a:cs typeface="Courier New"/>
                <a:sym typeface="Courier New"/>
              </a:rPr>
              <a:t>hola</a:t>
            </a:r>
            <a:r>
              <a:rPr lang="en-US" sz="2800" b="1" dirty="0" smtClean="0">
                <a:solidFill>
                  <a:srgbClr val="FFFF00"/>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 + </a:t>
            </a:r>
            <a:r>
              <a:rPr lang="en-US" sz="2800" b="1" dirty="0" smtClean="0">
                <a:solidFill>
                  <a:srgbClr val="FFFF00"/>
                </a:solidFill>
                <a:latin typeface="Courier New"/>
                <a:ea typeface="Courier New"/>
                <a:cs typeface="Courier New"/>
                <a:sym typeface="Courier New"/>
              </a:rPr>
              <a:t>'a </a:t>
            </a:r>
            <a:r>
              <a:rPr lang="en-US" sz="2800" b="1" dirty="0" err="1" smtClean="0">
                <a:solidFill>
                  <a:srgbClr val="FFFF00"/>
                </a:solidFill>
                <a:latin typeface="Courier New"/>
                <a:ea typeface="Courier New"/>
                <a:cs typeface="Courier New"/>
                <a:sym typeface="Courier New"/>
              </a:rPr>
              <a:t>todos</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print(eee)</a:t>
            </a:r>
            <a:endParaRPr lang="en-US" sz="28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err="1" smtClean="0">
                <a:solidFill>
                  <a:srgbClr val="FFFF00"/>
                </a:solidFill>
                <a:latin typeface="Courier New"/>
                <a:ea typeface="Courier New"/>
                <a:cs typeface="Courier New"/>
                <a:sym typeface="Courier New"/>
              </a:rPr>
              <a:t>Hola</a:t>
            </a:r>
            <a:r>
              <a:rPr lang="en-US" sz="2800" b="1" i="0" u="none" strike="noStrike" cap="none" dirty="0" smtClean="0">
                <a:solidFill>
                  <a:srgbClr val="FFFF00"/>
                </a:solidFill>
                <a:latin typeface="Courier New"/>
                <a:ea typeface="Courier New"/>
                <a:cs typeface="Courier New"/>
                <a:sym typeface="Courier New"/>
              </a:rPr>
              <a:t> a </a:t>
            </a:r>
            <a:r>
              <a:rPr lang="en-US" sz="2800" b="1" i="0" u="none" strike="noStrike" cap="none" dirty="0" err="1" smtClean="0">
                <a:solidFill>
                  <a:srgbClr val="FFFF00"/>
                </a:solidFill>
                <a:latin typeface="Courier New"/>
                <a:ea typeface="Courier New"/>
                <a:cs typeface="Courier New"/>
                <a:sym typeface="Courier New"/>
              </a:rPr>
              <a:t>todos</a:t>
            </a:r>
            <a:endParaRPr lang="en-US" sz="2800" b="1" i="0" u="none" strike="noStrike" cap="none" dirty="0">
              <a:solidFill>
                <a:srgbClr val="FFFF00"/>
              </a:solidFill>
              <a:latin typeface="Courier New"/>
              <a:ea typeface="Courier New"/>
              <a:cs typeface="Courier New"/>
              <a:sym typeface="Courier New"/>
            </a:endParaRPr>
          </a:p>
        </p:txBody>
      </p:sp>
      <p:sp>
        <p:nvSpPr>
          <p:cNvPr id="438" name="Shape 438"/>
          <p:cNvSpPr txBox="1"/>
          <p:nvPr/>
        </p:nvSpPr>
        <p:spPr>
          <a:xfrm>
            <a:off x="9353550" y="7694909"/>
            <a:ext cx="6214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rgbClr val="00FA00"/>
                </a:solidFill>
                <a:latin typeface="Arial" charset="0"/>
                <a:ea typeface="Arial" charset="0"/>
                <a:cs typeface="Arial" charset="0"/>
                <a:sym typeface="Cabin"/>
              </a:rPr>
              <a:t>concatenación = unión</a:t>
            </a:r>
            <a:endParaRPr lang="es-AR" sz="3600" u="none" strike="noStrike" cap="none" dirty="0">
              <a:solidFill>
                <a:srgbClr val="00FA00"/>
              </a:solidFill>
              <a:latin typeface="Arial" charset="0"/>
              <a:ea typeface="Arial" charset="0"/>
              <a:cs typeface="Arial" charset="0"/>
              <a:sym typeface="Cabin"/>
            </a:endParaRPr>
          </a:p>
        </p:txBody>
      </p:sp>
    </p:spTree>
    <p:extLst>
      <p:ext uri="{BB962C8B-B14F-4D97-AF65-F5344CB8AC3E}">
        <p14:creationId xmlns:p14="http://schemas.microsoft.com/office/powerpoint/2010/main" val="8281954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632178" y="838244"/>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El “Type” (Tipo) Importa</a:t>
            </a:r>
            <a:endParaRPr lang="es-AR" sz="7600" u="none" strike="noStrike" cap="none" dirty="0">
              <a:solidFill>
                <a:srgbClr val="FFFF00"/>
              </a:solidFill>
              <a:latin typeface="Arial" charset="0"/>
              <a:ea typeface="Arial" charset="0"/>
              <a:cs typeface="Arial" charset="0"/>
              <a:sym typeface="Cabin"/>
            </a:endParaRPr>
          </a:p>
        </p:txBody>
      </p:sp>
      <p:sp>
        <p:nvSpPr>
          <p:cNvPr id="444" name="Shape 444"/>
          <p:cNvSpPr txBox="1">
            <a:spLocks noGrp="1"/>
          </p:cNvSpPr>
          <p:nvPr>
            <p:ph idx="1"/>
          </p:nvPr>
        </p:nvSpPr>
        <p:spPr>
          <a:xfrm>
            <a:off x="645700" y="2167299"/>
            <a:ext cx="7300056"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Python sabe cual es el </a:t>
            </a:r>
            <a:r>
              <a:rPr lang="es-AR" sz="3600" b="0" i="0" u="none" strike="noStrike" cap="none" dirty="0" smtClean="0">
                <a:solidFill>
                  <a:schemeClr val="lt1"/>
                </a:solidFill>
                <a:latin typeface="Arial"/>
                <a:ea typeface="Arial"/>
                <a:cs typeface="Arial"/>
                <a:sym typeface="Arial"/>
              </a:rPr>
              <a:t>“</a:t>
            </a:r>
            <a:r>
              <a:rPr lang="es-AR" sz="3600" b="0" u="none" strike="noStrike" cap="none" dirty="0" smtClean="0">
                <a:solidFill>
                  <a:srgbClr val="00FF00"/>
                </a:solidFill>
                <a:latin typeface="Arial" charset="0"/>
                <a:ea typeface="Arial" charset="0"/>
                <a:cs typeface="Arial" charset="0"/>
                <a:sym typeface="Cabin"/>
              </a:rPr>
              <a:t>type</a:t>
            </a:r>
            <a:r>
              <a:rPr lang="es-AR" sz="3600" b="0" i="0" u="none" strike="noStrike" cap="none" dirty="0" smtClean="0">
                <a:solidFill>
                  <a:schemeClr val="lt1"/>
                </a:solidFill>
                <a:latin typeface="Arial"/>
                <a:ea typeface="Arial"/>
                <a:cs typeface="Arial"/>
                <a:sym typeface="Arial"/>
              </a:rPr>
              <a:t>”</a:t>
            </a:r>
            <a:r>
              <a:rPr lang="es-AR" sz="3600" b="0" u="none" strike="noStrike" cap="none" dirty="0" smtClean="0">
                <a:solidFill>
                  <a:schemeClr val="lt1"/>
                </a:solidFill>
                <a:latin typeface="Arial" charset="0"/>
                <a:ea typeface="Arial" charset="0"/>
                <a:cs typeface="Arial" charset="0"/>
                <a:sym typeface="Cabin"/>
              </a:rPr>
              <a:t> de </a:t>
            </a:r>
            <a:r>
              <a:rPr lang="es-AR" sz="3600" b="0" dirty="0" smtClean="0">
                <a:solidFill>
                  <a:schemeClr val="lt1"/>
                </a:solidFill>
                <a:latin typeface="Arial" charset="0"/>
                <a:ea typeface="Arial" charset="0"/>
                <a:cs typeface="Arial" charset="0"/>
                <a:sym typeface="Cabin"/>
              </a:rPr>
              <a:t>todo</a:t>
            </a:r>
            <a:endParaRPr lang="es-AR" sz="3600" b="0" u="none" strike="noStrike" cap="none" dirty="0"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Algunas operaciones están prohibidas</a:t>
            </a:r>
          </a:p>
          <a:p>
            <a:pPr marL="749300" marR="0" lvl="0" indent="-371094" algn="l" rtl="0">
              <a:lnSpc>
                <a:spcPct val="100000"/>
              </a:lnSpc>
              <a:spcBef>
                <a:spcPts val="3500"/>
              </a:spcBef>
              <a:spcAft>
                <a:spcPts val="0"/>
              </a:spcAft>
              <a:buClr>
                <a:srgbClr val="00FFFF"/>
              </a:buClr>
              <a:buSzPct val="100000"/>
              <a:buFont typeface="Cabin"/>
              <a:buChar char="•"/>
            </a:pPr>
            <a:r>
              <a:rPr lang="es-AR" sz="3600" b="0" u="none" strike="noStrike" cap="none" dirty="0" smtClean="0">
                <a:solidFill>
                  <a:srgbClr val="00FFFF"/>
                </a:solidFill>
                <a:latin typeface="Arial" charset="0"/>
                <a:ea typeface="Arial" charset="0"/>
                <a:cs typeface="Arial" charset="0"/>
                <a:sym typeface="Cabin"/>
              </a:rPr>
              <a:t>No se puede </a:t>
            </a:r>
            <a:r>
              <a:rPr lang="es-AR" sz="3600" b="0" i="0" u="none" strike="noStrike" cap="none" dirty="0" smtClean="0">
                <a:solidFill>
                  <a:srgbClr val="00FFFF"/>
                </a:solidFill>
                <a:latin typeface="Arial"/>
                <a:ea typeface="Arial"/>
                <a:cs typeface="Arial"/>
                <a:sym typeface="Arial"/>
              </a:rPr>
              <a:t>“agregar</a:t>
            </a:r>
            <a:r>
              <a:rPr lang="es-AR" sz="3600" b="0" u="none" strike="noStrike" cap="none" dirty="0" smtClean="0">
                <a:solidFill>
                  <a:srgbClr val="00FFFF"/>
                </a:solidFill>
                <a:latin typeface="Arial" charset="0"/>
                <a:ea typeface="Arial" charset="0"/>
                <a:cs typeface="Arial" charset="0"/>
                <a:sym typeface="Cabin"/>
              </a:rPr>
              <a:t> 1</a:t>
            </a:r>
            <a:r>
              <a:rPr lang="es-AR" sz="3600" b="0" i="0" u="none" strike="noStrike" cap="none" dirty="0" smtClean="0">
                <a:solidFill>
                  <a:srgbClr val="00FFFF"/>
                </a:solidFill>
                <a:latin typeface="Arial"/>
                <a:ea typeface="Arial"/>
                <a:cs typeface="Arial"/>
                <a:sym typeface="Arial"/>
              </a:rPr>
              <a:t>”</a:t>
            </a:r>
            <a:r>
              <a:rPr lang="es-AR" sz="3600" b="0" u="none" strike="noStrike" cap="none" dirty="0" smtClean="0">
                <a:solidFill>
                  <a:srgbClr val="00FFFF"/>
                </a:solidFill>
                <a:latin typeface="Arial" charset="0"/>
                <a:ea typeface="Arial" charset="0"/>
                <a:cs typeface="Arial" charset="0"/>
                <a:sym typeface="Cabin"/>
              </a:rPr>
              <a:t> a una cadena</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Podemos preguntarle a Python de qué tipo se trata con la función </a:t>
            </a:r>
            <a:r>
              <a:rPr lang="es-AR" sz="3600" b="0" u="none" strike="noStrike" cap="none" dirty="0" smtClean="0">
                <a:solidFill>
                  <a:srgbClr val="00FF00"/>
                </a:solidFill>
                <a:latin typeface="Arial" charset="0"/>
                <a:ea typeface="Arial" charset="0"/>
                <a:cs typeface="Arial" charset="0"/>
                <a:sym typeface="Cabin"/>
              </a:rPr>
              <a:t>type()</a:t>
            </a:r>
            <a:endParaRPr lang="es-AR" sz="3600" b="0" u="none" strike="noStrike" cap="none" dirty="0">
              <a:solidFill>
                <a:schemeClr val="lt1"/>
              </a:solidFill>
              <a:latin typeface="Arial" charset="0"/>
              <a:ea typeface="Arial" charset="0"/>
              <a:cs typeface="Arial" charset="0"/>
              <a:sym typeface="Cabin"/>
            </a:endParaRPr>
          </a:p>
        </p:txBody>
      </p:sp>
      <p:sp>
        <p:nvSpPr>
          <p:cNvPr id="445" name="Shape 445"/>
          <p:cNvSpPr txBox="1"/>
          <p:nvPr/>
        </p:nvSpPr>
        <p:spPr>
          <a:xfrm>
            <a:off x="8586779" y="2120900"/>
            <a:ext cx="7315200" cy="6046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&gt;&gt;&gt; eee = </a:t>
            </a:r>
            <a:r>
              <a:rPr lang="en-US" sz="2800" b="1" i="0" u="none" strike="noStrike" cap="none" dirty="0" smtClean="0">
                <a:solidFill>
                  <a:srgbClr val="FFFF00"/>
                </a:solidFill>
                <a:latin typeface="Courier New"/>
                <a:ea typeface="Courier New"/>
                <a:cs typeface="Courier New"/>
                <a:sym typeface="Courier New"/>
              </a:rPr>
              <a:t>'</a:t>
            </a:r>
            <a:r>
              <a:rPr lang="en-US" sz="2800" b="1" i="0" u="none" strike="noStrike" cap="none" dirty="0" err="1" smtClean="0">
                <a:solidFill>
                  <a:srgbClr val="FFFF00"/>
                </a:solidFill>
                <a:latin typeface="Courier New"/>
                <a:ea typeface="Courier New"/>
                <a:cs typeface="Courier New"/>
                <a:sym typeface="Courier New"/>
              </a:rPr>
              <a:t>hola</a:t>
            </a:r>
            <a:r>
              <a:rPr lang="en-US" sz="2800" b="1" i="0" u="none" strike="noStrike" cap="none" dirty="0" smtClean="0">
                <a:solidFill>
                  <a:srgbClr val="FFFF00"/>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 + </a:t>
            </a:r>
            <a:r>
              <a:rPr lang="en-US" sz="2800" b="1" i="0" u="none" strike="noStrike" cap="none" dirty="0" smtClean="0">
                <a:solidFill>
                  <a:srgbClr val="FFFF00"/>
                </a:solidFill>
                <a:latin typeface="Courier New"/>
                <a:ea typeface="Courier New"/>
                <a:cs typeface="Courier New"/>
                <a:sym typeface="Courier New"/>
              </a:rPr>
              <a:t>'a </a:t>
            </a:r>
            <a:r>
              <a:rPr lang="en-US" sz="2800" b="1" dirty="0" err="1" smtClean="0">
                <a:solidFill>
                  <a:srgbClr val="FFFF00"/>
                </a:solidFill>
                <a:latin typeface="Courier New"/>
                <a:ea typeface="Courier New"/>
                <a:cs typeface="Courier New"/>
                <a:sym typeface="Courier New"/>
              </a:rPr>
              <a:t>todos</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&gt;&gt;&gt; </a:t>
            </a:r>
            <a:r>
              <a:rPr lang="en-US" sz="2800" b="1" i="0" u="none" strike="noStrike" cap="none" dirty="0">
                <a:solidFill>
                  <a:srgbClr val="00FFFF"/>
                </a:solidFill>
                <a:latin typeface="Courier New"/>
                <a:ea typeface="Courier New"/>
                <a:cs typeface="Courier New"/>
                <a:sym typeface="Courier New"/>
              </a:rPr>
              <a:t>eee = eee + 1</a:t>
            </a:r>
          </a:p>
          <a:p>
            <a:pPr lvl="0">
              <a:buClr>
                <a:srgbClr val="FF0000"/>
              </a:buClr>
              <a:buSzPct val="25000"/>
            </a:pPr>
            <a:r>
              <a:rPr lang="es-AR" sz="2800" b="1" dirty="0">
                <a:solidFill>
                  <a:srgbClr val="E06666"/>
                </a:solidFill>
                <a:latin typeface="Courier New" pitchFamily="49" charset="0"/>
                <a:ea typeface="Arial" charset="0"/>
                <a:cs typeface="Courier New" pitchFamily="49" charset="0"/>
                <a:sym typeface="Cabin"/>
              </a:rPr>
              <a:t>Trazas de rastreo (llamada más reciente a lo último</a:t>
            </a:r>
            <a:r>
              <a:rPr lang="en-US" sz="2800" b="1" dirty="0" smtClean="0">
                <a:solidFill>
                  <a:srgbClr val="E06666"/>
                </a:solidFill>
                <a:latin typeface="Courier New"/>
                <a:ea typeface="Courier New"/>
                <a:cs typeface="Courier New"/>
                <a:sym typeface="Courier New"/>
              </a:rPr>
              <a:t>):  </a:t>
            </a:r>
            <a:r>
              <a:rPr lang="en-US" sz="2800" b="1" dirty="0" err="1" smtClean="0">
                <a:solidFill>
                  <a:srgbClr val="E06666"/>
                </a:solidFill>
                <a:latin typeface="Courier New"/>
                <a:ea typeface="Courier New"/>
                <a:cs typeface="Courier New"/>
                <a:sym typeface="Courier New"/>
              </a:rPr>
              <a:t>Archivo</a:t>
            </a:r>
            <a:r>
              <a:rPr lang="en-US" sz="2800" b="1" dirty="0" smtClean="0">
                <a:solidFill>
                  <a:srgbClr val="E06666"/>
                </a:solidFill>
                <a:latin typeface="Courier New"/>
                <a:ea typeface="Courier New"/>
                <a:cs typeface="Courier New"/>
                <a:sym typeface="Courier New"/>
              </a:rPr>
              <a:t> </a:t>
            </a:r>
            <a:r>
              <a:rPr lang="en-US" sz="2800" b="1" dirty="0">
                <a:solidFill>
                  <a:srgbClr val="E06666"/>
                </a:solidFill>
                <a:latin typeface="Courier New"/>
                <a:ea typeface="Courier New"/>
                <a:cs typeface="Courier New"/>
                <a:sym typeface="Courier New"/>
              </a:rPr>
              <a:t>"&lt;stdin&gt;", </a:t>
            </a:r>
            <a:r>
              <a:rPr lang="en-US" sz="2800" b="1" dirty="0" err="1" smtClean="0">
                <a:solidFill>
                  <a:srgbClr val="E06666"/>
                </a:solidFill>
                <a:latin typeface="Courier New"/>
                <a:ea typeface="Courier New"/>
                <a:cs typeface="Courier New"/>
                <a:sym typeface="Courier New"/>
              </a:rPr>
              <a:t>línea</a:t>
            </a:r>
            <a:r>
              <a:rPr lang="en-US" sz="2800" b="1" dirty="0" smtClean="0">
                <a:solidFill>
                  <a:srgbClr val="E06666"/>
                </a:solidFill>
                <a:latin typeface="Courier New"/>
                <a:ea typeface="Courier New"/>
                <a:cs typeface="Courier New"/>
                <a:sym typeface="Courier New"/>
              </a:rPr>
              <a:t> </a:t>
            </a:r>
            <a:r>
              <a:rPr lang="en-US" sz="2800" b="1" dirty="0">
                <a:solidFill>
                  <a:srgbClr val="E06666"/>
                </a:solidFill>
                <a:latin typeface="Courier New"/>
                <a:ea typeface="Courier New"/>
                <a:cs typeface="Courier New"/>
                <a:sym typeface="Courier New"/>
              </a:rPr>
              <a:t>1, in &lt;module&gt;TypeError: Can't convert 'int' object to str </a:t>
            </a:r>
            <a:r>
              <a:rPr lang="en-US" sz="2800" b="1" dirty="0" smtClean="0">
                <a:solidFill>
                  <a:srgbClr val="E06666"/>
                </a:solidFill>
                <a:latin typeface="Courier New"/>
                <a:ea typeface="Courier New"/>
                <a:cs typeface="Courier New"/>
                <a:sym typeface="Courier New"/>
              </a:rPr>
              <a:t>implicitly</a:t>
            </a:r>
          </a:p>
          <a:p>
            <a:pPr lvl="0">
              <a:buClr>
                <a:srgbClr val="FF0000"/>
              </a:buClr>
              <a:buSzPct val="25000"/>
            </a:pPr>
            <a:r>
              <a:rPr lang="en-US" sz="2800" b="1" i="0" u="none" strike="noStrike" cap="none" dirty="0" smtClean="0">
                <a:solidFill>
                  <a:srgbClr val="FFFF00"/>
                </a:solidFill>
                <a:latin typeface="Courier New"/>
                <a:ea typeface="Courier New"/>
                <a:cs typeface="Courier New"/>
                <a:sym typeface="Courier New"/>
              </a:rPr>
              <a:t>&gt;&gt;&gt; </a:t>
            </a:r>
            <a:r>
              <a:rPr lang="en-US" sz="2800" b="1" i="0" u="none" strike="noStrike" cap="none" dirty="0">
                <a:solidFill>
                  <a:srgbClr val="00FF00"/>
                </a:solidFill>
                <a:latin typeface="Courier New"/>
                <a:ea typeface="Courier New"/>
                <a:cs typeface="Courier New"/>
                <a:sym typeface="Courier New"/>
              </a:rPr>
              <a:t>type</a:t>
            </a:r>
            <a:r>
              <a:rPr lang="en-US" sz="2800" b="1" i="0" u="none" strike="noStrike" cap="none" dirty="0">
                <a:solidFill>
                  <a:srgbClr val="FFFF00"/>
                </a:solidFill>
                <a:latin typeface="Courier New"/>
                <a:ea typeface="Courier New"/>
                <a:cs typeface="Courier New"/>
                <a:sym typeface="Courier New"/>
              </a:rPr>
              <a:t>(eee)</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&lt;class'str</a:t>
            </a:r>
            <a:r>
              <a:rPr lang="en-US" sz="2800" b="1" i="0" u="none" strike="noStrike" cap="none" dirty="0">
                <a:solidFill>
                  <a:srgbClr val="FFFF00"/>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&gt;&gt;&gt; </a:t>
            </a:r>
            <a:r>
              <a:rPr lang="en-US" sz="2800" b="1" i="0" u="none" strike="noStrike" cap="none" dirty="0">
                <a:solidFill>
                  <a:srgbClr val="00FF00"/>
                </a:solidFill>
                <a:latin typeface="Courier New"/>
                <a:ea typeface="Courier New"/>
                <a:cs typeface="Courier New"/>
                <a:sym typeface="Courier New"/>
              </a:rPr>
              <a:t>type</a:t>
            </a:r>
            <a:r>
              <a:rPr lang="en-US" sz="2800" b="1" i="0" u="none" strike="noStrike" cap="none" dirty="0">
                <a:solidFill>
                  <a:srgbClr val="FFFF00"/>
                </a:solidFill>
                <a:latin typeface="Courier New"/>
                <a:ea typeface="Courier New"/>
                <a:cs typeface="Courier New"/>
                <a:sym typeface="Courier New"/>
              </a:rPr>
              <a:t>(</a:t>
            </a:r>
            <a:r>
              <a:rPr lang="en-US" sz="2800" b="1" i="0" u="none" strike="noStrike" cap="none" dirty="0" smtClean="0">
                <a:solidFill>
                  <a:srgbClr val="FFFF00"/>
                </a:solidFill>
                <a:latin typeface="Courier New"/>
                <a:ea typeface="Courier New"/>
                <a:cs typeface="Courier New"/>
                <a:sym typeface="Courier New"/>
              </a:rPr>
              <a:t>'</a:t>
            </a:r>
            <a:r>
              <a:rPr lang="en-US" sz="2800" b="1" i="0" u="none" strike="noStrike" cap="none" dirty="0" err="1" smtClean="0">
                <a:solidFill>
                  <a:srgbClr val="FFFF00"/>
                </a:solidFill>
                <a:latin typeface="Courier New"/>
                <a:ea typeface="Courier New"/>
                <a:cs typeface="Courier New"/>
                <a:sym typeface="Courier New"/>
              </a:rPr>
              <a:t>hola</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&lt;class'str</a:t>
            </a:r>
            <a:r>
              <a:rPr lang="en-US" sz="2800" b="1" i="0" u="none" strike="noStrike" cap="none" dirty="0">
                <a:solidFill>
                  <a:srgbClr val="FFFF00"/>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&gt;&gt;&gt; </a:t>
            </a:r>
            <a:r>
              <a:rPr lang="en-US" sz="2800" b="1" i="0" u="none" strike="noStrike" cap="none" dirty="0">
                <a:solidFill>
                  <a:srgbClr val="00FF00"/>
                </a:solidFill>
                <a:latin typeface="Courier New"/>
                <a:ea typeface="Courier New"/>
                <a:cs typeface="Courier New"/>
                <a:sym typeface="Courier New"/>
              </a:rPr>
              <a:t>type</a:t>
            </a:r>
            <a:r>
              <a:rPr lang="en-US" sz="2800" b="1" i="0" u="none" strike="noStrike" cap="none" dirty="0">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&lt;class'int</a:t>
            </a:r>
            <a:r>
              <a:rPr lang="en-US" sz="2800" b="1" i="0" u="none" strike="noStrike" cap="none" dirty="0">
                <a:solidFill>
                  <a:srgbClr val="FFFF00"/>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b="1" i="0" u="none" strike="noStrike" cap="none" dirty="0">
                <a:solidFill>
                  <a:srgbClr val="FFFF00"/>
                </a:solidFill>
                <a:latin typeface="Courier New"/>
                <a:ea typeface="Courier New"/>
                <a:cs typeface="Courier New"/>
                <a:sym typeface="Courier New"/>
              </a:rPr>
              <a:t>&gt;&gt;&gt; </a:t>
            </a:r>
          </a:p>
        </p:txBody>
      </p:sp>
    </p:spTree>
    <p:extLst>
      <p:ext uri="{BB962C8B-B14F-4D97-AF65-F5344CB8AC3E}">
        <p14:creationId xmlns:p14="http://schemas.microsoft.com/office/powerpoint/2010/main" val="9578891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000" u="none" strike="noStrike" cap="none" dirty="0" smtClean="0">
                <a:solidFill>
                  <a:srgbClr val="FFFF00"/>
                </a:solidFill>
                <a:latin typeface="Arial" charset="0"/>
                <a:ea typeface="Arial" charset="0"/>
                <a:cs typeface="Arial" charset="0"/>
                <a:sym typeface="Cabin"/>
              </a:rPr>
              <a:t>Diferentes Types (Tipos) de Número</a:t>
            </a:r>
            <a:endParaRPr lang="es-AR" sz="7000" u="none" strike="noStrike" cap="none" dirty="0">
              <a:solidFill>
                <a:srgbClr val="FFFF00"/>
              </a:solidFill>
              <a:latin typeface="Arial" charset="0"/>
              <a:ea typeface="Arial" charset="0"/>
              <a:cs typeface="Arial" charset="0"/>
              <a:sym typeface="Cabin"/>
            </a:endParaRPr>
          </a:p>
        </p:txBody>
      </p:sp>
      <p:sp>
        <p:nvSpPr>
          <p:cNvPr id="451" name="Shape 451"/>
          <p:cNvSpPr txBox="1">
            <a:spLocks noGrp="1"/>
          </p:cNvSpPr>
          <p:nvPr>
            <p:ph idx="1"/>
          </p:nvPr>
        </p:nvSpPr>
        <p:spPr>
          <a:xfrm>
            <a:off x="812799" y="2584737"/>
            <a:ext cx="8828157" cy="6034087"/>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Los números tienen dos types (tipos)</a:t>
            </a:r>
          </a:p>
          <a:p>
            <a:pPr marL="1041400" marR="0" lvl="1" indent="-371094" algn="l" rtl="0">
              <a:lnSpc>
                <a:spcPct val="100000"/>
              </a:lnSpc>
              <a:spcBef>
                <a:spcPts val="3500"/>
              </a:spcBef>
              <a:spcAft>
                <a:spcPts val="0"/>
              </a:spcAft>
              <a:buClr>
                <a:schemeClr val="lt1"/>
              </a:buClr>
              <a:buSzPct val="100000"/>
              <a:buFont typeface="Cabin"/>
            </a:pPr>
            <a:r>
              <a:rPr lang="es-AR" sz="3600" b="0" u="none" strike="noStrike" cap="none" dirty="0" smtClean="0">
                <a:solidFill>
                  <a:srgbClr val="FFFF00"/>
                </a:solidFill>
                <a:latin typeface="Arial" charset="0"/>
                <a:ea typeface="Arial" charset="0"/>
                <a:cs typeface="Arial" charset="0"/>
                <a:sym typeface="Cabin"/>
              </a:rPr>
              <a:t>Enteros (int)</a:t>
            </a:r>
            <a:r>
              <a:rPr lang="es-AR" sz="3600" b="0" u="none" strike="noStrike" cap="none" dirty="0" smtClean="0">
                <a:solidFill>
                  <a:schemeClr val="lt1"/>
                </a:solidFill>
                <a:latin typeface="Arial" charset="0"/>
                <a:ea typeface="Arial" charset="0"/>
                <a:cs typeface="Arial" charset="0"/>
                <a:sym typeface="Cabin"/>
              </a:rPr>
              <a:t>: </a:t>
            </a:r>
            <a:br>
              <a:rPr lang="es-AR" sz="3600" b="0" u="none" strike="noStrike" cap="none" dirty="0" smtClean="0">
                <a:solidFill>
                  <a:schemeClr val="lt1"/>
                </a:solidFill>
                <a:latin typeface="Arial" charset="0"/>
                <a:ea typeface="Arial" charset="0"/>
                <a:cs typeface="Arial" charset="0"/>
                <a:sym typeface="Cabin"/>
              </a:rPr>
            </a:br>
            <a:r>
              <a:rPr lang="es-AR" sz="3600" b="0" u="none" strike="noStrike" cap="none" dirty="0" smtClean="0">
                <a:solidFill>
                  <a:schemeClr val="lt1"/>
                </a:solidFill>
                <a:latin typeface="Arial" charset="0"/>
                <a:ea typeface="Arial" charset="0"/>
                <a:cs typeface="Arial" charset="0"/>
                <a:sym typeface="Cabin"/>
              </a:rPr>
              <a:t>-14, -2, 0, 1, 100, 401233</a:t>
            </a:r>
          </a:p>
          <a:p>
            <a:pPr marL="1041400" marR="0" lvl="1" indent="-371094" algn="l" rtl="0">
              <a:lnSpc>
                <a:spcPct val="100000"/>
              </a:lnSpc>
              <a:spcBef>
                <a:spcPts val="3500"/>
              </a:spcBef>
              <a:spcAft>
                <a:spcPts val="0"/>
              </a:spcAft>
              <a:buClr>
                <a:schemeClr val="lt1"/>
              </a:buClr>
              <a:buSzPct val="100000"/>
              <a:buFont typeface="Cabin"/>
            </a:pPr>
            <a:r>
              <a:rPr lang="es-AR" sz="3600" b="0" u="none" strike="noStrike" cap="none" dirty="0" smtClean="0">
                <a:solidFill>
                  <a:srgbClr val="FFFF00"/>
                </a:solidFill>
                <a:latin typeface="Arial" charset="0"/>
                <a:ea typeface="Arial" charset="0"/>
                <a:cs typeface="Arial" charset="0"/>
                <a:sym typeface="Cabin"/>
              </a:rPr>
              <a:t>Números con punto flotante (float)</a:t>
            </a:r>
            <a:r>
              <a:rPr lang="es-AR" sz="3600" b="0" u="none" strike="noStrike" cap="none" dirty="0" smtClean="0">
                <a:solidFill>
                  <a:schemeClr val="lt1"/>
                </a:solidFill>
                <a:latin typeface="Arial" charset="0"/>
                <a:ea typeface="Arial" charset="0"/>
                <a:cs typeface="Arial" charset="0"/>
                <a:sym typeface="Cabin"/>
              </a:rPr>
              <a:t>, que tienen decimales:  -2.5 , 0.0, 98.6, 14.0</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Hay otros tipos de números: son variantes entre los números decimales y los números enteros</a:t>
            </a:r>
            <a:endParaRPr lang="es-AR" sz="3600" b="0" u="none" strike="noStrike" cap="none" dirty="0">
              <a:solidFill>
                <a:schemeClr val="lt1"/>
              </a:solidFill>
              <a:latin typeface="Arial" charset="0"/>
              <a:ea typeface="Arial" charset="0"/>
              <a:cs typeface="Arial" charset="0"/>
              <a:sym typeface="Cabin"/>
            </a:endParaRPr>
          </a:p>
        </p:txBody>
      </p:sp>
      <p:sp>
        <p:nvSpPr>
          <p:cNvPr id="452" name="Shape 452"/>
          <p:cNvSpPr txBox="1"/>
          <p:nvPr/>
        </p:nvSpPr>
        <p:spPr>
          <a:xfrm>
            <a:off x="10598100" y="2235993"/>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&gt;&gt;&gt; </a:t>
            </a:r>
            <a:r>
              <a:rPr lang="en-US" sz="3400" b="1" i="0" u="none" strike="noStrike" cap="none" dirty="0">
                <a:solidFill>
                  <a:srgbClr val="00FF00"/>
                </a:solidFill>
                <a:latin typeface="Courier New"/>
                <a:ea typeface="Courier New"/>
                <a:cs typeface="Courier New"/>
                <a:sym typeface="Courier New"/>
              </a:rPr>
              <a:t>xx</a:t>
            </a:r>
            <a:r>
              <a:rPr lang="en-US" sz="34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&gt;&gt;&gt; </a:t>
            </a:r>
            <a:r>
              <a:rPr lang="en-US" sz="3400" b="1" i="0" u="none" strike="noStrike" cap="none" dirty="0">
                <a:solidFill>
                  <a:srgbClr val="FFFF00"/>
                </a:solidFill>
                <a:latin typeface="Courier New"/>
                <a:ea typeface="Courier New"/>
                <a:cs typeface="Courier New"/>
                <a:sym typeface="Courier New"/>
              </a:rPr>
              <a:t>type</a:t>
            </a:r>
            <a:r>
              <a:rPr lang="en-US" sz="3400" b="1" i="0" u="none" strike="noStrike" cap="none" dirty="0">
                <a:solidFill>
                  <a:schemeClr val="lt1"/>
                </a:solidFill>
                <a:latin typeface="Courier New"/>
                <a:ea typeface="Courier New"/>
                <a:cs typeface="Courier New"/>
                <a:sym typeface="Courier New"/>
              </a:rPr>
              <a:t> (</a:t>
            </a:r>
            <a:r>
              <a:rPr lang="en-US" sz="3400" b="1" i="0" u="none" strike="noStrike" cap="none" dirty="0">
                <a:solidFill>
                  <a:srgbClr val="00FF00"/>
                </a:solidFill>
                <a:latin typeface="Courier New"/>
                <a:ea typeface="Courier New"/>
                <a:cs typeface="Courier New"/>
                <a:sym typeface="Courier New"/>
              </a:rPr>
              <a:t>xx</a:t>
            </a:r>
            <a:r>
              <a:rPr lang="en-US" sz="3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smtClean="0">
                <a:solidFill>
                  <a:schemeClr val="lt1"/>
                </a:solidFill>
                <a:latin typeface="Courier New"/>
                <a:ea typeface="Courier New"/>
                <a:cs typeface="Courier New"/>
                <a:sym typeface="Courier New"/>
              </a:rPr>
              <a:t>&lt;class 'int</a:t>
            </a:r>
            <a:r>
              <a:rPr lang="en-US" sz="3400" b="1"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&gt;&gt;&gt; </a:t>
            </a:r>
            <a:r>
              <a:rPr lang="en-US" sz="3400" b="1" i="0" u="none" strike="noStrike" cap="none" dirty="0">
                <a:solidFill>
                  <a:srgbClr val="00FF00"/>
                </a:solidFill>
                <a:latin typeface="Courier New"/>
                <a:ea typeface="Courier New"/>
                <a:cs typeface="Courier New"/>
                <a:sym typeface="Courier New"/>
              </a:rPr>
              <a:t>temp</a:t>
            </a:r>
            <a:r>
              <a:rPr lang="en-US" sz="3400" b="1" i="0" u="none" strike="noStrike" cap="none" dirty="0">
                <a:solidFill>
                  <a:schemeClr val="lt1"/>
                </a:solidFill>
                <a:latin typeface="Courier New"/>
                <a:ea typeface="Courier New"/>
                <a:cs typeface="Courier New"/>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&gt;&gt;&gt; </a:t>
            </a:r>
            <a:r>
              <a:rPr lang="en-US" sz="3400" b="1" i="0" u="none" strike="noStrike" cap="none" dirty="0">
                <a:solidFill>
                  <a:srgbClr val="FFFF00"/>
                </a:solidFill>
                <a:latin typeface="Courier New"/>
                <a:ea typeface="Courier New"/>
                <a:cs typeface="Courier New"/>
                <a:sym typeface="Courier New"/>
              </a:rPr>
              <a:t>type</a:t>
            </a:r>
            <a:r>
              <a:rPr lang="en-US" sz="3400" b="1" i="0" u="none" strike="noStrike" cap="none" dirty="0">
                <a:solidFill>
                  <a:schemeClr val="lt1"/>
                </a:solidFill>
                <a:latin typeface="Courier New"/>
                <a:ea typeface="Courier New"/>
                <a:cs typeface="Courier New"/>
                <a:sym typeface="Courier New"/>
              </a:rPr>
              <a:t>(</a:t>
            </a:r>
            <a:r>
              <a:rPr lang="en-US" sz="3400" b="1" i="0" u="none" strike="noStrike" cap="none" dirty="0">
                <a:solidFill>
                  <a:srgbClr val="00FF00"/>
                </a:solidFill>
                <a:latin typeface="Courier New"/>
                <a:ea typeface="Courier New"/>
                <a:cs typeface="Courier New"/>
                <a:sym typeface="Courier New"/>
              </a:rPr>
              <a:t>temp</a:t>
            </a:r>
            <a:r>
              <a:rPr lang="en-US" sz="3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smtClean="0">
                <a:solidFill>
                  <a:schemeClr val="lt1"/>
                </a:solidFill>
                <a:latin typeface="Courier New"/>
                <a:ea typeface="Courier New"/>
                <a:cs typeface="Courier New"/>
                <a:sym typeface="Courier New"/>
              </a:rPr>
              <a:t>&lt;class'float</a:t>
            </a:r>
            <a:r>
              <a:rPr lang="en-US" sz="3400" b="1"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&gt;&gt;&gt; </a:t>
            </a:r>
            <a:r>
              <a:rPr lang="en-US" sz="3400" b="1" i="0" u="none" strike="noStrike" cap="none" dirty="0">
                <a:solidFill>
                  <a:srgbClr val="FFFF00"/>
                </a:solidFill>
                <a:latin typeface="Courier New"/>
                <a:ea typeface="Courier New"/>
                <a:cs typeface="Courier New"/>
                <a:sym typeface="Courier New"/>
              </a:rPr>
              <a:t>type</a:t>
            </a:r>
            <a:r>
              <a:rPr lang="en-US" sz="3400" b="1" i="0" u="none" strike="noStrike" cap="none" dirty="0">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smtClean="0">
                <a:solidFill>
                  <a:schemeClr val="lt1"/>
                </a:solidFill>
                <a:latin typeface="Courier New"/>
                <a:ea typeface="Courier New"/>
                <a:cs typeface="Courier New"/>
                <a:sym typeface="Courier New"/>
              </a:rPr>
              <a:t>&lt;class 'int</a:t>
            </a:r>
            <a:r>
              <a:rPr lang="en-US" sz="3400" b="1"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&gt;&gt;&gt; </a:t>
            </a:r>
            <a:r>
              <a:rPr lang="en-US" sz="3400" b="1" i="0" u="none" strike="noStrike" cap="none" dirty="0">
                <a:solidFill>
                  <a:srgbClr val="FFFF00"/>
                </a:solidFill>
                <a:latin typeface="Courier New"/>
                <a:ea typeface="Courier New"/>
                <a:cs typeface="Courier New"/>
                <a:sym typeface="Courier New"/>
              </a:rPr>
              <a:t>type</a:t>
            </a:r>
            <a:r>
              <a:rPr lang="en-US" sz="3400" b="1" i="0" u="none" strike="noStrike" cap="none" dirty="0">
                <a:solidFill>
                  <a:schemeClr val="lt1"/>
                </a:solidFill>
                <a:latin typeface="Courier New"/>
                <a:ea typeface="Courier New"/>
                <a:cs typeface="Courier New"/>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smtClean="0">
                <a:solidFill>
                  <a:schemeClr val="lt1"/>
                </a:solidFill>
                <a:latin typeface="Courier New"/>
                <a:ea typeface="Courier New"/>
                <a:cs typeface="Courier New"/>
                <a:sym typeface="Courier New"/>
              </a:rPr>
              <a:t>&lt;class'float</a:t>
            </a:r>
            <a:r>
              <a:rPr lang="en-US" sz="3400" b="1"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b="1" i="0" u="none" strike="noStrike" cap="none" dirty="0">
                <a:solidFill>
                  <a:schemeClr val="lt1"/>
                </a:solidFill>
                <a:latin typeface="Courier New"/>
                <a:ea typeface="Courier New"/>
                <a:cs typeface="Courier New"/>
                <a:sym typeface="Courier New"/>
              </a:rPr>
              <a:t>&gt;&gt;&gt; </a:t>
            </a:r>
          </a:p>
        </p:txBody>
      </p:sp>
    </p:spTree>
    <p:extLst>
      <p:ext uri="{BB962C8B-B14F-4D97-AF65-F5344CB8AC3E}">
        <p14:creationId xmlns:p14="http://schemas.microsoft.com/office/powerpoint/2010/main" val="2078085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632178" y="854954"/>
            <a:ext cx="14991644" cy="1247721"/>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Conversiones de </a:t>
            </a:r>
            <a:r>
              <a:rPr lang="es-AR" sz="7600" u="none" strike="noStrike" cap="none" dirty="0" err="1" smtClean="0">
                <a:solidFill>
                  <a:srgbClr val="FFFF00"/>
                </a:solidFill>
                <a:latin typeface="Arial" charset="0"/>
                <a:ea typeface="Arial" charset="0"/>
                <a:cs typeface="Arial" charset="0"/>
                <a:sym typeface="Cabin"/>
              </a:rPr>
              <a:t>Type</a:t>
            </a:r>
            <a:r>
              <a:rPr lang="es-AR" sz="7600" u="none" strike="noStrike" cap="none" dirty="0" smtClean="0">
                <a:solidFill>
                  <a:srgbClr val="FFFF00"/>
                </a:solidFill>
                <a:latin typeface="Arial" charset="0"/>
                <a:ea typeface="Arial" charset="0"/>
                <a:cs typeface="Arial" charset="0"/>
                <a:sym typeface="Cabin"/>
              </a:rPr>
              <a:t> (Tipo)</a:t>
            </a:r>
            <a:endParaRPr lang="es-AR" sz="7600" u="none" strike="noStrike" cap="none" dirty="0">
              <a:solidFill>
                <a:srgbClr val="FFFF00"/>
              </a:solidFill>
              <a:latin typeface="Arial" charset="0"/>
              <a:ea typeface="Arial" charset="0"/>
              <a:cs typeface="Arial" charset="0"/>
              <a:sym typeface="Cabin"/>
            </a:endParaRPr>
          </a:p>
        </p:txBody>
      </p:sp>
      <p:sp>
        <p:nvSpPr>
          <p:cNvPr id="458" name="Shape 458"/>
          <p:cNvSpPr txBox="1">
            <a:spLocks noGrp="1"/>
          </p:cNvSpPr>
          <p:nvPr>
            <p:ph idx="1"/>
          </p:nvPr>
        </p:nvSpPr>
        <p:spPr>
          <a:xfrm>
            <a:off x="812800" y="1657365"/>
            <a:ext cx="6921500" cy="603408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Cuando introduce un número entero y un decimal en una expresión, el entero (int) se convierte </a:t>
            </a:r>
            <a:r>
              <a:rPr lang="es-AR" sz="3600" b="0" u="none" strike="noStrike" cap="none" dirty="0" smtClean="0">
                <a:solidFill>
                  <a:srgbClr val="FFFF00"/>
                </a:solidFill>
                <a:latin typeface="Arial" charset="0"/>
                <a:ea typeface="Arial" charset="0"/>
                <a:cs typeface="Arial" charset="0"/>
                <a:sym typeface="Cabin"/>
              </a:rPr>
              <a:t>implícitamente </a:t>
            </a:r>
            <a:r>
              <a:rPr lang="es-AR" sz="3600" b="0" u="none" strike="noStrike" cap="none" dirty="0" smtClean="0">
                <a:solidFill>
                  <a:schemeClr val="lt1"/>
                </a:solidFill>
                <a:latin typeface="Arial" charset="0"/>
                <a:ea typeface="Arial" charset="0"/>
                <a:cs typeface="Arial" charset="0"/>
                <a:sym typeface="Cabin"/>
              </a:rPr>
              <a:t>en uno decimal (float)</a:t>
            </a:r>
          </a:p>
          <a:p>
            <a:pPr marL="749300" marR="0" lvl="0" indent="-533400" algn="l" rtl="0">
              <a:lnSpc>
                <a:spcPct val="100000"/>
              </a:lnSpc>
              <a:spcBef>
                <a:spcPts val="3500"/>
              </a:spcBef>
              <a:spcAft>
                <a:spcPts val="0"/>
              </a:spcAft>
              <a:buClr>
                <a:schemeClr val="lt1"/>
              </a:buClr>
              <a:buSzPct val="171000"/>
              <a:buFont typeface="Cabin"/>
              <a:buChar char="•"/>
            </a:pPr>
            <a:r>
              <a:rPr lang="es-AR" sz="3600" b="0" dirty="0" smtClean="0">
                <a:solidFill>
                  <a:schemeClr val="lt1"/>
                </a:solidFill>
                <a:latin typeface="Arial" charset="0"/>
                <a:ea typeface="Arial" charset="0"/>
                <a:cs typeface="Arial" charset="0"/>
                <a:sym typeface="Cabin"/>
              </a:rPr>
              <a:t>Puede controlar esto con las funciones incorporadas </a:t>
            </a:r>
            <a:r>
              <a:rPr lang="es-AR" sz="3600" b="0" u="none" strike="noStrike" cap="none" dirty="0" smtClean="0">
                <a:solidFill>
                  <a:schemeClr val="lt1"/>
                </a:solidFill>
                <a:latin typeface="Arial" charset="0"/>
                <a:ea typeface="Arial" charset="0"/>
                <a:cs typeface="Arial" charset="0"/>
                <a:sym typeface="Cabin"/>
              </a:rPr>
              <a:t>int() y float()</a:t>
            </a:r>
            <a:endParaRPr lang="es-AR" sz="3600" b="0" u="none" strike="noStrike" cap="none" dirty="0">
              <a:solidFill>
                <a:schemeClr val="lt1"/>
              </a:solidFill>
              <a:latin typeface="Arial" charset="0"/>
              <a:ea typeface="Arial" charset="0"/>
              <a:cs typeface="Arial" charset="0"/>
              <a:sym typeface="Cabin"/>
            </a:endParaRPr>
          </a:p>
        </p:txBody>
      </p:sp>
      <p:sp>
        <p:nvSpPr>
          <p:cNvPr id="459" name="Shape 459"/>
          <p:cNvSpPr txBox="1"/>
          <p:nvPr/>
        </p:nvSpPr>
        <p:spPr>
          <a:xfrm>
            <a:off x="9048750" y="2174781"/>
            <a:ext cx="7010399" cy="5981600"/>
          </a:xfrm>
          <a:prstGeom prst="rect">
            <a:avLst/>
          </a:prstGeom>
          <a:noFill/>
          <a:ln>
            <a:noFill/>
          </a:ln>
        </p:spPr>
        <p:txBody>
          <a:bodyPr lIns="0" tIns="0" rIns="0" bIns="0" anchor="ctr" anchorCtr="0">
            <a:noAutofit/>
          </a:bodyPr>
          <a:lstStyle/>
          <a:p>
            <a:pPr lvl="0">
              <a:buClr>
                <a:schemeClr val="lt1"/>
              </a:buClr>
              <a:buSzPct val="25000"/>
            </a:pPr>
            <a:r>
              <a:rPr lang="en-US" sz="3200" b="1" i="0" u="none" strike="noStrike" cap="none" dirty="0">
                <a:solidFill>
                  <a:schemeClr val="lt1"/>
                </a:solidFill>
                <a:latin typeface="Courier New"/>
                <a:ea typeface="Courier New"/>
                <a:cs typeface="Courier New"/>
                <a:sym typeface="Courier New"/>
              </a:rPr>
              <a:t>&gt;&gt;&gt; </a:t>
            </a:r>
            <a:r>
              <a:rPr lang="en-US" sz="3200" b="1" i="0" u="none" strike="noStrike" cap="none" dirty="0" smtClean="0">
                <a:solidFill>
                  <a:srgbClr val="FFFF00"/>
                </a:solidFill>
                <a:latin typeface="Courier New"/>
                <a:ea typeface="Courier New"/>
                <a:cs typeface="Courier New"/>
                <a:sym typeface="Courier New"/>
              </a:rPr>
              <a:t>print(</a:t>
            </a:r>
            <a:r>
              <a:rPr lang="en-US" sz="3200" b="1" i="0" u="none" strike="noStrike" cap="none" dirty="0" smtClean="0">
                <a:solidFill>
                  <a:srgbClr val="00FF00"/>
                </a:solidFill>
                <a:latin typeface="Courier New"/>
                <a:ea typeface="Courier New"/>
                <a:cs typeface="Courier New"/>
                <a:sym typeface="Courier New"/>
              </a:rPr>
              <a:t>float</a:t>
            </a:r>
            <a:r>
              <a:rPr lang="en-US" sz="3200" b="1" i="0" u="none" strike="noStrike" cap="none" dirty="0" smtClean="0">
                <a:solidFill>
                  <a:schemeClr val="lt1"/>
                </a:solidFill>
                <a:latin typeface="Courier New"/>
                <a:ea typeface="Courier New"/>
                <a:cs typeface="Courier New"/>
                <a:sym typeface="Courier New"/>
              </a:rPr>
              <a:t>(99</a:t>
            </a:r>
            <a:r>
              <a:rPr lang="en-US" sz="3200" b="1" i="0" u="none" strike="noStrike" cap="none" dirty="0">
                <a:solidFill>
                  <a:schemeClr val="lt1"/>
                </a:solidFill>
                <a:latin typeface="Courier New"/>
                <a:ea typeface="Courier New"/>
                <a:cs typeface="Courier New"/>
                <a:sym typeface="Courier New"/>
              </a:rPr>
              <a:t>) </a:t>
            </a:r>
            <a:r>
              <a:rPr lang="en-US" sz="3200" b="1" i="0" u="none" strike="noStrike" cap="none" dirty="0" smtClean="0">
                <a:solidFill>
                  <a:srgbClr val="00FFFF"/>
                </a:solidFill>
                <a:latin typeface="Courier New"/>
                <a:ea typeface="Courier New"/>
                <a:cs typeface="Courier New"/>
                <a:sym typeface="Courier New"/>
              </a:rPr>
              <a:t>+</a:t>
            </a:r>
            <a:r>
              <a:rPr lang="en-US" sz="3200" b="1" i="0" u="none" strike="noStrike" cap="none" dirty="0" smtClean="0">
                <a:solidFill>
                  <a:schemeClr val="lt1"/>
                </a:solidFill>
                <a:latin typeface="Courier New"/>
                <a:ea typeface="Courier New"/>
                <a:cs typeface="Courier New"/>
                <a:sym typeface="Courier New"/>
              </a:rPr>
              <a:t> 100</a:t>
            </a:r>
            <a:r>
              <a:rPr lang="en-US" sz="3200" b="1" dirty="0">
                <a:solidFill>
                  <a:srgbClr val="FFFF00"/>
                </a:solidFill>
                <a:latin typeface="Courier New"/>
                <a:ea typeface="Courier New"/>
                <a:cs typeface="Courier New"/>
                <a:sym typeface="Courier New"/>
              </a:rPr>
              <a:t>)</a:t>
            </a:r>
            <a:endParaRPr lang="en-US" sz="3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smtClean="0">
                <a:solidFill>
                  <a:schemeClr val="lt1"/>
                </a:solidFill>
                <a:latin typeface="Courier New"/>
                <a:ea typeface="Courier New"/>
                <a:cs typeface="Courier New"/>
                <a:sym typeface="Courier New"/>
              </a:rPr>
              <a:t>199.0</a:t>
            </a:r>
            <a:endParaRPr lang="en-US" sz="3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New"/>
                <a:ea typeface="Courier New"/>
                <a:cs typeface="Courier New"/>
                <a:sym typeface="Courier New"/>
              </a:rPr>
              <a:t>&gt;&gt;&gt; i = 42</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New"/>
                <a:ea typeface="Courier New"/>
                <a:cs typeface="Courier New"/>
                <a:sym typeface="Courier New"/>
              </a:rPr>
              <a:t>&gt;&gt;&gt; </a:t>
            </a:r>
            <a:r>
              <a:rPr lang="en-US" sz="3200" b="1" i="0" u="none" strike="noStrike" cap="none" dirty="0">
                <a:solidFill>
                  <a:srgbClr val="00FF00"/>
                </a:solidFill>
                <a:latin typeface="Courier New"/>
                <a:ea typeface="Courier New"/>
                <a:cs typeface="Courier New"/>
                <a:sym typeface="Courier New"/>
              </a:rPr>
              <a:t>type</a:t>
            </a:r>
            <a:r>
              <a:rPr lang="en-US" sz="3200" b="1" i="0" u="none" strike="noStrike" cap="none" dirty="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smtClean="0">
                <a:solidFill>
                  <a:schemeClr val="lt1"/>
                </a:solidFill>
                <a:latin typeface="Courier New"/>
                <a:ea typeface="Courier New"/>
                <a:cs typeface="Courier New"/>
                <a:sym typeface="Courier New"/>
              </a:rPr>
              <a:t>&lt;class'int</a:t>
            </a:r>
            <a:r>
              <a:rPr lang="en-US" sz="3200" b="1"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New"/>
                <a:ea typeface="Courier New"/>
                <a:cs typeface="Courier New"/>
                <a:sym typeface="Courier New"/>
              </a:rPr>
              <a:t>&gt;&gt;&gt; f = </a:t>
            </a:r>
            <a:r>
              <a:rPr lang="en-US" sz="3200" b="1" i="0" u="none" strike="noStrike" cap="none" dirty="0">
                <a:solidFill>
                  <a:srgbClr val="00FF00"/>
                </a:solidFill>
                <a:latin typeface="Courier New"/>
                <a:ea typeface="Courier New"/>
                <a:cs typeface="Courier New"/>
                <a:sym typeface="Courier New"/>
              </a:rPr>
              <a:t>float</a:t>
            </a:r>
            <a:r>
              <a:rPr lang="en-US" sz="3200" b="1" i="0" u="none" strike="noStrike" cap="none" dirty="0">
                <a:solidFill>
                  <a:schemeClr val="lt1"/>
                </a:solidFill>
                <a:latin typeface="Courier New"/>
                <a:ea typeface="Courier New"/>
                <a:cs typeface="Courier New"/>
                <a:sym typeface="Courier New"/>
              </a:rPr>
              <a:t>(i)</a:t>
            </a:r>
          </a:p>
          <a:p>
            <a:pPr lvl="0">
              <a:buClr>
                <a:schemeClr val="lt1"/>
              </a:buClr>
              <a:buSzPct val="25000"/>
            </a:pPr>
            <a:r>
              <a:rPr lang="en-US" sz="3200" b="1" i="0" u="none" strike="noStrike" cap="none" dirty="0">
                <a:solidFill>
                  <a:schemeClr val="lt1"/>
                </a:solidFill>
                <a:latin typeface="Courier New"/>
                <a:ea typeface="Courier New"/>
                <a:cs typeface="Courier New"/>
                <a:sym typeface="Courier New"/>
              </a:rPr>
              <a:t>&gt;&gt;&gt; </a:t>
            </a:r>
            <a:r>
              <a:rPr lang="en-US" sz="3200" b="1" i="0" u="none" strike="noStrike" cap="none" dirty="0" smtClean="0">
                <a:solidFill>
                  <a:srgbClr val="FFFF00"/>
                </a:solidFill>
                <a:latin typeface="Courier New"/>
                <a:ea typeface="Courier New"/>
                <a:cs typeface="Courier New"/>
                <a:sym typeface="Courier New"/>
              </a:rPr>
              <a:t>print(</a:t>
            </a:r>
            <a:r>
              <a:rPr lang="en-US" sz="3200" b="1" i="0" u="none" strike="noStrike" cap="none" dirty="0" smtClean="0">
                <a:solidFill>
                  <a:schemeClr val="lt1"/>
                </a:solidFill>
                <a:latin typeface="Courier New"/>
                <a:ea typeface="Courier New"/>
                <a:cs typeface="Courier New"/>
                <a:sym typeface="Courier New"/>
              </a:rPr>
              <a:t>f</a:t>
            </a:r>
            <a:r>
              <a:rPr lang="en-US" sz="3200" b="1" dirty="0">
                <a:solidFill>
                  <a:srgbClr val="FFFF00"/>
                </a:solidFill>
                <a:latin typeface="Courier New"/>
                <a:ea typeface="Courier New"/>
                <a:cs typeface="Courier New"/>
                <a:sym typeface="Courier New"/>
              </a:rPr>
              <a:t>)</a:t>
            </a:r>
            <a:endParaRPr lang="en-US" sz="3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New"/>
                <a:ea typeface="Courier New"/>
                <a:cs typeface="Courier New"/>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New"/>
                <a:ea typeface="Courier New"/>
                <a:cs typeface="Courier New"/>
                <a:sym typeface="Courier New"/>
              </a:rPr>
              <a:t>&gt;&gt;&gt; </a:t>
            </a:r>
            <a:r>
              <a:rPr lang="en-US" sz="3200" b="1" i="0" u="none" strike="noStrike" cap="none" dirty="0">
                <a:solidFill>
                  <a:srgbClr val="00FF00"/>
                </a:solidFill>
                <a:latin typeface="Courier New"/>
                <a:ea typeface="Courier New"/>
                <a:cs typeface="Courier New"/>
                <a:sym typeface="Courier New"/>
              </a:rPr>
              <a:t>type</a:t>
            </a:r>
            <a:r>
              <a:rPr lang="en-US" sz="3200" b="1" i="0" u="none" strike="noStrike" cap="none" dirty="0">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smtClean="0">
                <a:solidFill>
                  <a:schemeClr val="lt1"/>
                </a:solidFill>
                <a:latin typeface="Courier New"/>
                <a:ea typeface="Courier New"/>
                <a:cs typeface="Courier New"/>
                <a:sym typeface="Courier New"/>
              </a:rPr>
              <a:t>&lt;class'float</a:t>
            </a:r>
            <a:r>
              <a:rPr lang="en-US" sz="3200" b="1"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smtClean="0">
                <a:solidFill>
                  <a:schemeClr val="lt1"/>
                </a:solidFill>
                <a:latin typeface="Courier New"/>
                <a:ea typeface="Courier New"/>
                <a:cs typeface="Courier New"/>
                <a:sym typeface="Courier New"/>
              </a:rPr>
              <a:t>&gt;&gt;&gt; </a:t>
            </a:r>
            <a:endParaRPr lang="en-US" sz="3200" b="1" i="0" u="none" strike="noStrike" cap="none" dirty="0">
              <a:solidFill>
                <a:schemeClr val="lt1"/>
              </a:solidFill>
              <a:latin typeface="Courier New"/>
              <a:ea typeface="Courier New"/>
              <a:cs typeface="Courier New"/>
              <a:sym typeface="Courier New"/>
            </a:endParaRPr>
          </a:p>
        </p:txBody>
      </p:sp>
    </p:spTree>
    <p:extLst>
      <p:ext uri="{BB962C8B-B14F-4D97-AF65-F5344CB8AC3E}">
        <p14:creationId xmlns:p14="http://schemas.microsoft.com/office/powerpoint/2010/main" val="1902309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División de Números Enteros</a:t>
            </a:r>
            <a:endParaRPr lang="es-AR" sz="7600" u="none" strike="noStrike" cap="none" dirty="0">
              <a:solidFill>
                <a:srgbClr val="FFFF00"/>
              </a:solidFill>
              <a:latin typeface="Arial" charset="0"/>
              <a:ea typeface="Arial" charset="0"/>
              <a:cs typeface="Arial" charset="0"/>
              <a:sym typeface="Cabin"/>
            </a:endParaRPr>
          </a:p>
        </p:txBody>
      </p:sp>
      <p:sp>
        <p:nvSpPr>
          <p:cNvPr id="421" name="Shape 421"/>
          <p:cNvSpPr txBox="1">
            <a:spLocks noGrp="1"/>
          </p:cNvSpPr>
          <p:nvPr>
            <p:ph idx="1"/>
          </p:nvPr>
        </p:nvSpPr>
        <p:spPr>
          <a:xfrm>
            <a:off x="899543" y="2332117"/>
            <a:ext cx="6063493" cy="3905251"/>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La división de números enteros arroja un resultado con punto flotante</a:t>
            </a:r>
            <a:endParaRPr lang="es-AR" sz="3600" b="0" u="none" strike="noStrike" cap="none" dirty="0">
              <a:solidFill>
                <a:schemeClr val="lt1"/>
              </a:solidFill>
              <a:latin typeface="Arial" charset="0"/>
              <a:ea typeface="Arial" charset="0"/>
              <a:cs typeface="Arial" charset="0"/>
              <a:sym typeface="Cabin"/>
            </a:endParaRPr>
          </a:p>
        </p:txBody>
      </p:sp>
      <p:sp>
        <p:nvSpPr>
          <p:cNvPr id="422" name="Shape 422"/>
          <p:cNvSpPr txBox="1"/>
          <p:nvPr/>
        </p:nvSpPr>
        <p:spPr>
          <a:xfrm>
            <a:off x="9527775" y="2647950"/>
            <a:ext cx="6417075" cy="4686301"/>
          </a:xfrm>
          <a:prstGeom prst="rect">
            <a:avLst/>
          </a:prstGeom>
          <a:noFill/>
          <a:ln>
            <a:noFill/>
          </a:ln>
        </p:spPr>
        <p:txBody>
          <a:bodyPr lIns="0" tIns="0" rIns="0" bIns="0" anchor="ctr" anchorCtr="0">
            <a:noAutofit/>
          </a:bodyPr>
          <a:lstStyle/>
          <a:p>
            <a:pPr lvl="0">
              <a:buClr>
                <a:schemeClr val="lt1"/>
              </a:buClr>
              <a:buSzPct val="25000"/>
            </a:pPr>
            <a:r>
              <a:rPr lang="en-US" sz="3000" b="1" i="0" u="none" strike="noStrike" cap="none" dirty="0" smtClean="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10 </a:t>
            </a:r>
            <a:r>
              <a:rPr lang="en-US" sz="3000" b="1" i="0" u="none" strike="noStrike" cap="none" dirty="0" smtClean="0">
                <a:solidFill>
                  <a:srgbClr val="00FFFF"/>
                </a:solidFill>
                <a:latin typeface="Courier New"/>
                <a:ea typeface="Courier New"/>
                <a:cs typeface="Courier New"/>
                <a:sym typeface="Courier New"/>
              </a:rPr>
              <a:t>/</a:t>
            </a:r>
            <a:r>
              <a:rPr lang="en-US" sz="3000" b="1" i="0" u="none" strike="noStrike" cap="none" dirty="0" smtClean="0">
                <a:solidFill>
                  <a:schemeClr val="lt1"/>
                </a:solidFill>
                <a:latin typeface="Courier New"/>
                <a:ea typeface="Courier New"/>
                <a:cs typeface="Courier New"/>
                <a:sym typeface="Courier New"/>
              </a:rPr>
              <a:t> 2</a:t>
            </a:r>
            <a:r>
              <a:rPr lang="en-US" sz="3000" b="1" dirty="0" smtClean="0">
                <a:solidFill>
                  <a:srgbClr val="FFFF00"/>
                </a:solidFill>
                <a:latin typeface="Courier New"/>
                <a:ea typeface="Courier New"/>
                <a:cs typeface="Courier New"/>
                <a:sym typeface="Courier New"/>
              </a:rPr>
              <a:t>)</a:t>
            </a:r>
            <a:r>
              <a:rPr lang="en-US" sz="3000" b="1" dirty="0" smtClean="0">
                <a:solidFill>
                  <a:schemeClr val="lt1"/>
                </a:solidFill>
                <a:latin typeface="Courier New"/>
                <a:ea typeface="Courier New"/>
                <a:cs typeface="Courier New"/>
                <a:sym typeface="Courier New"/>
              </a:rPr>
              <a:t> </a:t>
            </a:r>
            <a:endParaRPr lang="en-US"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rgbClr val="FF00FF"/>
                </a:solidFill>
                <a:latin typeface="Courier New"/>
                <a:ea typeface="Courier New"/>
                <a:cs typeface="Courier New"/>
                <a:sym typeface="Courier New"/>
              </a:rPr>
              <a:t>5.0</a:t>
            </a:r>
          </a:p>
          <a:p>
            <a:pPr lvl="0">
              <a:buClr>
                <a:schemeClr val="lt1"/>
              </a:buClr>
              <a:buSzPct val="25000"/>
            </a:pPr>
            <a:r>
              <a:rPr lang="en-US" sz="3000" b="1" i="0" u="none" strike="noStrike" cap="none" dirty="0" smtClean="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9 </a:t>
            </a:r>
            <a:r>
              <a:rPr lang="en-US" sz="3000" b="1" i="0" u="none" strike="noStrike" cap="none" dirty="0" smtClean="0">
                <a:solidFill>
                  <a:srgbClr val="00FFFF"/>
                </a:solidFill>
                <a:latin typeface="Courier New"/>
                <a:ea typeface="Courier New"/>
                <a:cs typeface="Courier New"/>
                <a:sym typeface="Courier New"/>
              </a:rPr>
              <a:t>/</a:t>
            </a:r>
            <a:r>
              <a:rPr lang="en-US" sz="3000" b="1" i="0" u="none" strike="noStrike" cap="none" dirty="0" smtClean="0">
                <a:solidFill>
                  <a:schemeClr val="lt1"/>
                </a:solidFill>
                <a:latin typeface="Courier New"/>
                <a:ea typeface="Courier New"/>
                <a:cs typeface="Courier New"/>
                <a:sym typeface="Courier New"/>
              </a:rPr>
              <a:t> 2</a:t>
            </a:r>
            <a:r>
              <a:rPr lang="en-US" sz="3000" b="1" dirty="0" smtClean="0">
                <a:solidFill>
                  <a:srgbClr val="FFFF00"/>
                </a:solidFill>
                <a:latin typeface="Courier New"/>
                <a:ea typeface="Courier New"/>
                <a:cs typeface="Courier New"/>
                <a:sym typeface="Courier New"/>
              </a:rPr>
              <a:t>)</a:t>
            </a:r>
            <a:r>
              <a:rPr lang="en-US" sz="3000" b="1" dirty="0" smtClean="0">
                <a:solidFill>
                  <a:schemeClr val="lt1"/>
                </a:solidFill>
                <a:latin typeface="Courier New"/>
                <a:ea typeface="Courier New"/>
                <a:cs typeface="Courier New"/>
                <a:sym typeface="Courier New"/>
              </a:rPr>
              <a:t> </a:t>
            </a:r>
            <a:endParaRPr lang="en-US"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rgbClr val="FF00FF"/>
                </a:solidFill>
                <a:latin typeface="Courier New"/>
                <a:ea typeface="Courier New"/>
                <a:cs typeface="Courier New"/>
                <a:sym typeface="Courier New"/>
              </a:rPr>
              <a:t>4.5</a:t>
            </a:r>
          </a:p>
          <a:p>
            <a:pPr lvl="0">
              <a:buClr>
                <a:schemeClr val="lt1"/>
              </a:buClr>
              <a:buSzPct val="25000"/>
            </a:pPr>
            <a:r>
              <a:rPr lang="en-US" sz="3000" b="1" i="0" u="none" strike="noStrike" cap="none" dirty="0" smtClean="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99 </a:t>
            </a:r>
            <a:r>
              <a:rPr lang="en-US" sz="3000" b="1" i="0" u="none" strike="noStrike" cap="none" dirty="0" smtClean="0">
                <a:solidFill>
                  <a:srgbClr val="00FFFF"/>
                </a:solidFill>
                <a:latin typeface="Courier New"/>
                <a:ea typeface="Courier New"/>
                <a:cs typeface="Courier New"/>
                <a:sym typeface="Courier New"/>
              </a:rPr>
              <a:t>/ </a:t>
            </a:r>
            <a:r>
              <a:rPr lang="en-US" sz="3000" b="1" i="0" u="none" strike="noStrike" cap="none" dirty="0" smtClean="0">
                <a:solidFill>
                  <a:schemeClr val="lt1"/>
                </a:solidFill>
                <a:latin typeface="Courier New"/>
                <a:ea typeface="Courier New"/>
                <a:cs typeface="Courier New"/>
                <a:sym typeface="Courier New"/>
              </a:rPr>
              <a:t>100</a:t>
            </a:r>
            <a:r>
              <a:rPr lang="en-US" sz="3000" b="1" dirty="0" smtClean="0">
                <a:solidFill>
                  <a:srgbClr val="FFFF00"/>
                </a:solidFill>
                <a:latin typeface="Courier New"/>
                <a:ea typeface="Courier New"/>
                <a:cs typeface="Courier New"/>
                <a:sym typeface="Courier New"/>
              </a:rPr>
              <a:t>)</a:t>
            </a:r>
            <a:r>
              <a:rPr lang="en-US" sz="3000" b="1" dirty="0" smtClean="0">
                <a:solidFill>
                  <a:schemeClr val="lt1"/>
                </a:solidFill>
                <a:latin typeface="Courier New"/>
                <a:ea typeface="Courier New"/>
                <a:cs typeface="Courier New"/>
                <a:sym typeface="Courier New"/>
              </a:rPr>
              <a:t> </a:t>
            </a:r>
            <a:endParaRPr lang="en-US"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rgbClr val="FF00FF"/>
                </a:solidFill>
                <a:latin typeface="Courier New"/>
                <a:ea typeface="Courier New"/>
                <a:cs typeface="Courier New"/>
                <a:sym typeface="Courier New"/>
              </a:rPr>
              <a:t>0.99</a:t>
            </a:r>
          </a:p>
          <a:p>
            <a:pPr lvl="0">
              <a:buClr>
                <a:schemeClr val="lt1"/>
              </a:buClr>
              <a:buSzPct val="25000"/>
            </a:pPr>
            <a:r>
              <a:rPr lang="en-US" sz="3000" b="1" i="0" u="none" strike="noStrike" cap="none" dirty="0" smtClean="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10.0 </a:t>
            </a:r>
            <a:r>
              <a:rPr lang="en-US" sz="3000" b="1" i="0" u="none" strike="noStrike" cap="none" dirty="0" smtClean="0">
                <a:solidFill>
                  <a:srgbClr val="00FFFF"/>
                </a:solidFill>
                <a:latin typeface="Courier New"/>
                <a:ea typeface="Courier New"/>
                <a:cs typeface="Courier New"/>
                <a:sym typeface="Courier New"/>
              </a:rPr>
              <a:t>/</a:t>
            </a:r>
            <a:r>
              <a:rPr lang="en-US" sz="3000" b="1" i="0" u="none" strike="noStrike" cap="none" dirty="0" smtClean="0">
                <a:solidFill>
                  <a:schemeClr val="lt1"/>
                </a:solidFill>
                <a:latin typeface="Courier New"/>
                <a:ea typeface="Courier New"/>
                <a:cs typeface="Courier New"/>
                <a:sym typeface="Courier New"/>
              </a:rPr>
              <a:t> 2.0</a:t>
            </a:r>
            <a:r>
              <a:rPr lang="en-US" sz="3000" b="1" dirty="0" smtClean="0">
                <a:solidFill>
                  <a:srgbClr val="FFFF00"/>
                </a:solidFill>
                <a:latin typeface="Courier New"/>
                <a:ea typeface="Courier New"/>
                <a:cs typeface="Courier New"/>
                <a:sym typeface="Courier New"/>
              </a:rPr>
              <a:t>)</a:t>
            </a:r>
            <a:r>
              <a:rPr lang="en-US" sz="3000" b="1" dirty="0" smtClean="0">
                <a:solidFill>
                  <a:schemeClr val="lt1"/>
                </a:solidFill>
                <a:latin typeface="Courier New"/>
                <a:ea typeface="Courier New"/>
                <a:cs typeface="Courier New"/>
                <a:sym typeface="Courier New"/>
              </a:rPr>
              <a:t> </a:t>
            </a:r>
            <a:endParaRPr lang="en-US"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chemeClr val="lt1"/>
                </a:solidFill>
                <a:latin typeface="Courier New"/>
                <a:ea typeface="Courier New"/>
                <a:cs typeface="Courier New"/>
                <a:sym typeface="Courier New"/>
              </a:rPr>
              <a:t>5.0</a:t>
            </a:r>
          </a:p>
          <a:p>
            <a:pPr lvl="0">
              <a:buClr>
                <a:schemeClr val="lt1"/>
              </a:buClr>
              <a:buSzPct val="25000"/>
            </a:pPr>
            <a:r>
              <a:rPr lang="en-US" sz="3000" b="1" i="0" u="none" strike="noStrike" cap="none" dirty="0" smtClean="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99.0 </a:t>
            </a:r>
            <a:r>
              <a:rPr lang="en-US" sz="3000" b="1" i="0" u="none" strike="noStrike" cap="none" dirty="0" smtClean="0">
                <a:solidFill>
                  <a:srgbClr val="00FFFF"/>
                </a:solidFill>
                <a:latin typeface="Courier New"/>
                <a:ea typeface="Courier New"/>
                <a:cs typeface="Courier New"/>
                <a:sym typeface="Courier New"/>
              </a:rPr>
              <a:t>/</a:t>
            </a:r>
            <a:r>
              <a:rPr lang="en-US" sz="3000" b="1" i="0" u="none" strike="noStrike" cap="none" dirty="0" smtClean="0">
                <a:solidFill>
                  <a:schemeClr val="lt1"/>
                </a:solidFill>
                <a:latin typeface="Courier New"/>
                <a:ea typeface="Courier New"/>
                <a:cs typeface="Courier New"/>
                <a:sym typeface="Courier New"/>
              </a:rPr>
              <a:t> 100.0</a:t>
            </a:r>
            <a:r>
              <a:rPr lang="en-US" sz="3000" b="1" dirty="0">
                <a:solidFill>
                  <a:srgbClr val="FFFF00"/>
                </a:solidFill>
                <a:latin typeface="Courier New"/>
                <a:ea typeface="Courier New"/>
                <a:cs typeface="Courier New"/>
                <a:sym typeface="Courier New"/>
              </a:rPr>
              <a:t>)</a:t>
            </a:r>
            <a:r>
              <a:rPr lang="en-US" sz="3000" b="1" dirty="0">
                <a:solidFill>
                  <a:schemeClr val="lt1"/>
                </a:solidFill>
                <a:latin typeface="Courier New"/>
                <a:ea typeface="Courier New"/>
                <a:cs typeface="Courier New"/>
                <a:sym typeface="Courier New"/>
              </a:rPr>
              <a:t> </a:t>
            </a:r>
            <a:endParaRPr lang="en-US"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chemeClr val="lt1"/>
                </a:solidFill>
                <a:latin typeface="Courier New"/>
                <a:ea typeface="Courier New"/>
                <a:cs typeface="Courier New"/>
                <a:sym typeface="Courier New"/>
              </a:rPr>
              <a:t>0.99</a:t>
            </a:r>
            <a:endParaRPr lang="en-US" sz="3000" b="1" i="0" u="none" strike="noStrike" cap="none" dirty="0">
              <a:solidFill>
                <a:schemeClr val="lt1"/>
              </a:solidFill>
              <a:latin typeface="Courier New"/>
              <a:ea typeface="Courier New"/>
              <a:cs typeface="Courier New"/>
              <a:sym typeface="Courier New"/>
            </a:endParaRPr>
          </a:p>
        </p:txBody>
      </p:sp>
      <p:sp>
        <p:nvSpPr>
          <p:cNvPr id="423" name="Shape 423"/>
          <p:cNvSpPr txBox="1"/>
          <p:nvPr/>
        </p:nvSpPr>
        <p:spPr>
          <a:xfrm>
            <a:off x="295893" y="7511771"/>
            <a:ext cx="9231882"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600" u="none" strike="noStrike" cap="none" dirty="0" smtClean="0">
                <a:solidFill>
                  <a:srgbClr val="FF00FF"/>
                </a:solidFill>
                <a:latin typeface="Arial" charset="0"/>
                <a:ea typeface="Arial" charset="0"/>
                <a:cs typeface="Arial" charset="0"/>
                <a:sym typeface="Cabin"/>
              </a:rPr>
              <a:t>La división de enteros era diferente en Python 2.x</a:t>
            </a:r>
            <a:endParaRPr lang="es-AR" sz="3600" u="none" strike="noStrike" cap="none" dirty="0">
              <a:solidFill>
                <a:srgbClr val="FF00FF"/>
              </a:solidFill>
              <a:latin typeface="Arial" charset="0"/>
              <a:ea typeface="Arial" charset="0"/>
              <a:cs typeface="Arial" charset="0"/>
              <a:sym typeface="Cabin"/>
            </a:endParaRPr>
          </a:p>
        </p:txBody>
      </p:sp>
    </p:spTree>
    <p:extLst>
      <p:ext uri="{BB962C8B-B14F-4D97-AF65-F5344CB8AC3E}">
        <p14:creationId xmlns:p14="http://schemas.microsoft.com/office/powerpoint/2010/main" val="920307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812800" y="1111672"/>
            <a:ext cx="7283450" cy="2166938"/>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Conversiones de Cadenas</a:t>
            </a:r>
            <a:endParaRPr lang="es-AR" sz="7600" u="none" strike="noStrike" cap="none" dirty="0">
              <a:solidFill>
                <a:srgbClr val="FFFF00"/>
              </a:solidFill>
              <a:latin typeface="Arial" charset="0"/>
              <a:ea typeface="Arial" charset="0"/>
              <a:cs typeface="Arial" charset="0"/>
              <a:sym typeface="Cabin"/>
            </a:endParaRPr>
          </a:p>
        </p:txBody>
      </p:sp>
      <p:sp>
        <p:nvSpPr>
          <p:cNvPr id="465" name="Shape 465"/>
          <p:cNvSpPr txBox="1">
            <a:spLocks noGrp="1"/>
          </p:cNvSpPr>
          <p:nvPr>
            <p:ph idx="1"/>
          </p:nvPr>
        </p:nvSpPr>
        <p:spPr>
          <a:xfrm>
            <a:off x="812800" y="3105150"/>
            <a:ext cx="6982560" cy="506253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Puede también utilizar </a:t>
            </a:r>
            <a:r>
              <a:rPr lang="es-AR" sz="3600" b="0" u="none" strike="noStrike" cap="none" dirty="0" smtClean="0">
                <a:solidFill>
                  <a:srgbClr val="FFFF00"/>
                </a:solidFill>
                <a:latin typeface="Arial" charset="0"/>
                <a:ea typeface="Arial" charset="0"/>
                <a:cs typeface="Arial" charset="0"/>
                <a:sym typeface="Cabin"/>
              </a:rPr>
              <a:t>int()</a:t>
            </a:r>
            <a:r>
              <a:rPr lang="es-AR" sz="3600" b="0" u="none" strike="noStrike" cap="none" dirty="0" smtClean="0">
                <a:solidFill>
                  <a:schemeClr val="lt1"/>
                </a:solidFill>
                <a:latin typeface="Arial" charset="0"/>
                <a:ea typeface="Arial" charset="0"/>
                <a:cs typeface="Arial" charset="0"/>
                <a:sym typeface="Cabin"/>
              </a:rPr>
              <a:t> y </a:t>
            </a:r>
            <a:r>
              <a:rPr lang="es-AR" sz="3600" b="0" u="none" strike="noStrike" cap="none" dirty="0" smtClean="0">
                <a:solidFill>
                  <a:srgbClr val="FFFF00"/>
                </a:solidFill>
                <a:latin typeface="Arial" charset="0"/>
                <a:ea typeface="Arial" charset="0"/>
                <a:cs typeface="Arial" charset="0"/>
                <a:sym typeface="Cabin"/>
              </a:rPr>
              <a:t>float()</a:t>
            </a:r>
            <a:r>
              <a:rPr lang="es-AR" sz="3600" b="0" u="none" strike="noStrike" cap="none" dirty="0" smtClean="0">
                <a:solidFill>
                  <a:schemeClr val="lt1"/>
                </a:solidFill>
                <a:latin typeface="Arial" charset="0"/>
                <a:ea typeface="Arial" charset="0"/>
                <a:cs typeface="Arial" charset="0"/>
                <a:sym typeface="Cabin"/>
              </a:rPr>
              <a:t> para realizar conversiones entre cadenas y enteros</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Obtendrá un </a:t>
            </a:r>
            <a:r>
              <a:rPr lang="es-AR" sz="3600" b="0" u="none" strike="noStrike" cap="none" dirty="0" smtClean="0">
                <a:solidFill>
                  <a:srgbClr val="E06666"/>
                </a:solidFill>
                <a:latin typeface="Arial" charset="0"/>
                <a:ea typeface="Arial" charset="0"/>
                <a:cs typeface="Arial" charset="0"/>
                <a:sym typeface="Cabin"/>
              </a:rPr>
              <a:t>error</a:t>
            </a:r>
            <a:r>
              <a:rPr lang="es-AR" sz="3600" b="0" u="none" strike="noStrike" cap="none" dirty="0" smtClean="0">
                <a:solidFill>
                  <a:schemeClr val="lt1"/>
                </a:solidFill>
                <a:latin typeface="Arial" charset="0"/>
                <a:ea typeface="Arial" charset="0"/>
                <a:cs typeface="Arial" charset="0"/>
                <a:sym typeface="Cabin"/>
              </a:rPr>
              <a:t> si la cadena no </a:t>
            </a:r>
            <a:r>
              <a:rPr lang="es-AR" sz="3600" b="0" dirty="0" smtClean="0">
                <a:solidFill>
                  <a:schemeClr val="lt1"/>
                </a:solidFill>
                <a:latin typeface="Arial" charset="0"/>
                <a:ea typeface="Arial" charset="0"/>
                <a:cs typeface="Arial" charset="0"/>
                <a:sym typeface="Cabin"/>
              </a:rPr>
              <a:t>contiene caracteres numéricos</a:t>
            </a:r>
            <a:endParaRPr lang="es-AR" sz="3600" b="0" u="none" strike="noStrike" cap="none" dirty="0">
              <a:solidFill>
                <a:schemeClr val="lt1"/>
              </a:solidFill>
              <a:latin typeface="Arial" charset="0"/>
              <a:ea typeface="Arial" charset="0"/>
              <a:cs typeface="Arial" charset="0"/>
              <a:sym typeface="Cabin"/>
            </a:endParaRPr>
          </a:p>
        </p:txBody>
      </p:sp>
      <p:sp>
        <p:nvSpPr>
          <p:cNvPr id="466" name="Shape 466"/>
          <p:cNvSpPr txBox="1"/>
          <p:nvPr/>
        </p:nvSpPr>
        <p:spPr>
          <a:xfrm>
            <a:off x="8470900" y="1149350"/>
            <a:ext cx="76073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2400" b="1" i="0" u="none" strike="noStrike" cap="none" smtClean="0">
                <a:solidFill>
                  <a:schemeClr val="lt1"/>
                </a:solidFill>
                <a:latin typeface="Courier New"/>
                <a:ea typeface="Courier New"/>
                <a:cs typeface="Courier New"/>
                <a:sym typeface="Courier New"/>
              </a:rPr>
              <a:t>&gt;</a:t>
            </a:r>
            <a:r>
              <a:rPr lang="es-AR" sz="2600" b="1" i="0" u="none" strike="noStrike" cap="none" smtClean="0">
                <a:solidFill>
                  <a:schemeClr val="lt1"/>
                </a:solidFill>
                <a:latin typeface="Courier New"/>
                <a:ea typeface="Courier New"/>
                <a:cs typeface="Courier New"/>
                <a:sym typeface="Courier New"/>
              </a:rPr>
              <a:t>&gt;&gt; </a:t>
            </a:r>
            <a:r>
              <a:rPr lang="es-AR" sz="2600" b="1" i="0" u="none" strike="noStrike" cap="none" smtClean="0">
                <a:solidFill>
                  <a:srgbClr val="00FF00"/>
                </a:solidFill>
                <a:latin typeface="Courier New"/>
                <a:ea typeface="Courier New"/>
                <a:cs typeface="Courier New"/>
                <a:sym typeface="Courier New"/>
              </a:rPr>
              <a:t>sval</a:t>
            </a:r>
            <a:r>
              <a:rPr lang="es-AR" sz="2600" b="1" i="0" u="none" strike="noStrike" cap="none" smtClean="0">
                <a:solidFill>
                  <a:schemeClr val="lt1"/>
                </a:solidFill>
                <a:latin typeface="Courier New"/>
                <a:ea typeface="Courier New"/>
                <a:cs typeface="Courier New"/>
                <a:sym typeface="Courier New"/>
              </a:rPr>
              <a:t> = '123'</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smtClean="0">
                <a:solidFill>
                  <a:schemeClr val="lt1"/>
                </a:solidFill>
                <a:latin typeface="Courier New"/>
                <a:ea typeface="Courier New"/>
                <a:cs typeface="Courier New"/>
                <a:sym typeface="Courier New"/>
              </a:rPr>
              <a:t>&gt;&gt;&gt; </a:t>
            </a:r>
            <a:r>
              <a:rPr lang="es-AR" sz="2600" b="1" i="0" u="none" strike="noStrike" cap="none" smtClean="0">
                <a:solidFill>
                  <a:srgbClr val="FFFF00"/>
                </a:solidFill>
                <a:latin typeface="Courier New"/>
                <a:ea typeface="Courier New"/>
                <a:cs typeface="Courier New"/>
                <a:sym typeface="Courier New"/>
              </a:rPr>
              <a:t>type</a:t>
            </a:r>
            <a:r>
              <a:rPr lang="es-AR" sz="2600" b="1" i="0" u="none" strike="noStrike" cap="none" smtClean="0">
                <a:solidFill>
                  <a:schemeClr val="lt1"/>
                </a:solidFill>
                <a:latin typeface="Courier New"/>
                <a:ea typeface="Courier New"/>
                <a:cs typeface="Courier New"/>
                <a:sym typeface="Courier New"/>
              </a:rPr>
              <a:t>(</a:t>
            </a:r>
            <a:r>
              <a:rPr lang="es-AR" sz="2600" b="1" i="0" u="none" strike="noStrike" cap="none" smtClean="0">
                <a:solidFill>
                  <a:srgbClr val="00FF00"/>
                </a:solidFill>
                <a:latin typeface="Courier New"/>
                <a:ea typeface="Courier New"/>
                <a:cs typeface="Courier New"/>
                <a:sym typeface="Courier New"/>
              </a:rPr>
              <a:t>sval</a:t>
            </a:r>
            <a:r>
              <a:rPr lang="es-AR" sz="2600" b="1" i="0" u="none" strike="noStrike" cap="none"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smtClean="0">
                <a:solidFill>
                  <a:schemeClr val="lt1"/>
                </a:solidFill>
                <a:latin typeface="Courier New"/>
                <a:ea typeface="Courier New"/>
                <a:cs typeface="Courier New"/>
                <a:sym typeface="Courier New"/>
              </a:rPr>
              <a:t>&lt;class 'str'&gt;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smtClean="0">
                <a:solidFill>
                  <a:schemeClr val="lt1"/>
                </a:solidFill>
                <a:latin typeface="Courier New"/>
                <a:ea typeface="Courier New"/>
                <a:cs typeface="Courier New"/>
                <a:sym typeface="Courier New"/>
              </a:rPr>
              <a:t>&gt;&gt;&gt; </a:t>
            </a:r>
            <a:r>
              <a:rPr lang="es-AR" sz="2600" b="1" i="0" u="none" strike="noStrike" cap="none" smtClean="0">
                <a:solidFill>
                  <a:srgbClr val="FFFF00"/>
                </a:solidFill>
                <a:latin typeface="Courier New"/>
                <a:ea typeface="Courier New"/>
                <a:cs typeface="Courier New"/>
                <a:sym typeface="Courier New"/>
              </a:rPr>
              <a:t>print</a:t>
            </a:r>
            <a:r>
              <a:rPr lang="es-AR" sz="2600" b="1" smtClean="0">
                <a:solidFill>
                  <a:schemeClr val="lt1"/>
                </a:solidFill>
                <a:latin typeface="Courier New"/>
                <a:ea typeface="Courier New"/>
                <a:cs typeface="Courier New"/>
                <a:sym typeface="Courier New"/>
              </a:rPr>
              <a:t>(</a:t>
            </a:r>
            <a:r>
              <a:rPr lang="es-AR" sz="2600" b="1" i="0" u="none" strike="noStrike" cap="none" smtClean="0">
                <a:solidFill>
                  <a:srgbClr val="00FF00"/>
                </a:solidFill>
                <a:latin typeface="Courier New"/>
                <a:ea typeface="Courier New"/>
                <a:cs typeface="Courier New"/>
                <a:sym typeface="Courier New"/>
              </a:rPr>
              <a:t>sval</a:t>
            </a:r>
            <a:r>
              <a:rPr lang="es-AR" sz="2600" b="1" i="0" u="none" strike="noStrike" cap="none" smtClean="0">
                <a:solidFill>
                  <a:schemeClr val="lt1"/>
                </a:solidFill>
                <a:latin typeface="Courier New"/>
                <a:ea typeface="Courier New"/>
                <a:cs typeface="Courier New"/>
                <a:sym typeface="Courier New"/>
              </a:rPr>
              <a:t> </a:t>
            </a:r>
            <a:r>
              <a:rPr lang="es-AR" sz="2600" b="1" i="0" u="none" strike="noStrike" cap="none" smtClean="0">
                <a:solidFill>
                  <a:srgbClr val="00FFFF"/>
                </a:solidFill>
                <a:latin typeface="Courier New"/>
                <a:ea typeface="Courier New"/>
                <a:cs typeface="Courier New"/>
                <a:sym typeface="Courier New"/>
              </a:rPr>
              <a:t>+</a:t>
            </a:r>
            <a:r>
              <a:rPr lang="es-AR" sz="2600" b="1" i="0" u="none" strike="noStrike" cap="none" smtClean="0">
                <a:solidFill>
                  <a:schemeClr val="lt1"/>
                </a:solidFill>
                <a:latin typeface="Courier New"/>
                <a:ea typeface="Courier New"/>
                <a:cs typeface="Courier New"/>
                <a:sym typeface="Courier New"/>
              </a:rPr>
              <a:t> 1)</a:t>
            </a:r>
          </a:p>
          <a:p>
            <a:pPr lvl="0">
              <a:buClr>
                <a:srgbClr val="FF0000"/>
              </a:buClr>
              <a:buSzPct val="25000"/>
            </a:pPr>
            <a:r>
              <a:rPr lang="es-AR" sz="2600" b="1" smtClean="0">
                <a:solidFill>
                  <a:srgbClr val="E06666"/>
                </a:solidFill>
                <a:latin typeface="Courier New" pitchFamily="49" charset="0"/>
                <a:ea typeface="Arial" charset="0"/>
                <a:cs typeface="Courier New" pitchFamily="49" charset="0"/>
                <a:sym typeface="Cabin"/>
              </a:rPr>
              <a:t>Trazas de rastreo (llamada más reciente a lo último</a:t>
            </a:r>
            <a:r>
              <a:rPr lang="es-AR" sz="2600" b="1" smtClean="0">
                <a:solidFill>
                  <a:srgbClr val="E06666"/>
                </a:solidFill>
                <a:latin typeface="Courier New" pitchFamily="49" charset="0"/>
                <a:ea typeface="Arial" charset="0"/>
                <a:cs typeface="Courier New" pitchFamily="49" charset="0"/>
                <a:sym typeface="Courier New"/>
              </a:rPr>
              <a:t>): </a:t>
            </a:r>
            <a:r>
              <a:rPr lang="es-AR" sz="2600" b="1" smtClean="0">
                <a:solidFill>
                  <a:srgbClr val="E06666"/>
                </a:solidFill>
                <a:latin typeface="Courier New"/>
                <a:ea typeface="Courier New"/>
                <a:cs typeface="Courier New"/>
                <a:sym typeface="Courier New"/>
              </a:rPr>
              <a:t>Archivo "&lt;stdin&gt;", línea 1, in &lt;module&gt;</a:t>
            </a:r>
          </a:p>
          <a:p>
            <a:pPr lvl="0">
              <a:buClr>
                <a:srgbClr val="FF0000"/>
              </a:buClr>
              <a:buSzPct val="25000"/>
            </a:pPr>
            <a:r>
              <a:rPr lang="es-AR" sz="2600" b="1" smtClean="0">
                <a:solidFill>
                  <a:srgbClr val="E06666"/>
                </a:solidFill>
                <a:latin typeface="Courier New"/>
                <a:ea typeface="Courier New"/>
                <a:cs typeface="Courier New"/>
                <a:sym typeface="Courier New"/>
              </a:rPr>
              <a:t>TypeError: Can't convert 'int' object to str implicitly</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smtClean="0">
                <a:solidFill>
                  <a:schemeClr val="lt1"/>
                </a:solidFill>
                <a:latin typeface="Courier New"/>
                <a:ea typeface="Courier New"/>
                <a:cs typeface="Courier New"/>
                <a:sym typeface="Courier New"/>
              </a:rPr>
              <a:t>&gt;&gt;&gt; </a:t>
            </a:r>
            <a:r>
              <a:rPr lang="es-AR" sz="2600" b="1" i="0" u="none" strike="noStrike" cap="none" smtClean="0">
                <a:solidFill>
                  <a:srgbClr val="00FF00"/>
                </a:solidFill>
                <a:latin typeface="Courier New"/>
                <a:ea typeface="Courier New"/>
                <a:cs typeface="Courier New"/>
                <a:sym typeface="Courier New"/>
              </a:rPr>
              <a:t>ival</a:t>
            </a:r>
            <a:r>
              <a:rPr lang="es-AR" sz="2600" b="1" i="0" u="none" strike="noStrike" cap="none" smtClean="0">
                <a:solidFill>
                  <a:schemeClr val="lt1"/>
                </a:solidFill>
                <a:latin typeface="Courier New"/>
                <a:ea typeface="Courier New"/>
                <a:cs typeface="Courier New"/>
                <a:sym typeface="Courier New"/>
              </a:rPr>
              <a:t> = </a:t>
            </a:r>
            <a:r>
              <a:rPr lang="es-AR" sz="2600" b="1" i="0" u="none" strike="noStrike" cap="none" smtClean="0">
                <a:solidFill>
                  <a:srgbClr val="FFFF00"/>
                </a:solidFill>
                <a:latin typeface="Courier New"/>
                <a:ea typeface="Courier New"/>
                <a:cs typeface="Courier New"/>
                <a:sym typeface="Courier New"/>
              </a:rPr>
              <a:t>int</a:t>
            </a:r>
            <a:r>
              <a:rPr lang="es-AR" sz="2600" b="1" i="0" u="none" strike="noStrike" cap="none" smtClean="0">
                <a:solidFill>
                  <a:schemeClr val="lt1"/>
                </a:solidFill>
                <a:latin typeface="Courier New"/>
                <a:ea typeface="Courier New"/>
                <a:cs typeface="Courier New"/>
                <a:sym typeface="Courier New"/>
              </a:rPr>
              <a:t>(</a:t>
            </a:r>
            <a:r>
              <a:rPr lang="es-AR" sz="2600" b="1" i="0" u="none" strike="noStrike" cap="none" smtClean="0">
                <a:solidFill>
                  <a:srgbClr val="00FF00"/>
                </a:solidFill>
                <a:latin typeface="Courier New"/>
                <a:ea typeface="Courier New"/>
                <a:cs typeface="Courier New"/>
                <a:sym typeface="Courier New"/>
              </a:rPr>
              <a:t>sval</a:t>
            </a:r>
            <a:r>
              <a:rPr lang="es-AR" sz="2600" b="1" i="0" u="none" strike="noStrike" cap="none"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smtClean="0">
                <a:solidFill>
                  <a:schemeClr val="lt1"/>
                </a:solidFill>
                <a:latin typeface="Courier New"/>
                <a:ea typeface="Courier New"/>
                <a:cs typeface="Courier New"/>
                <a:sym typeface="Courier New"/>
              </a:rPr>
              <a:t>&gt;&gt;&gt; </a:t>
            </a:r>
            <a:r>
              <a:rPr lang="es-AR" sz="2600" b="1" i="0" u="none" strike="noStrike" cap="none" smtClean="0">
                <a:solidFill>
                  <a:srgbClr val="FFFF00"/>
                </a:solidFill>
                <a:latin typeface="Courier New"/>
                <a:ea typeface="Courier New"/>
                <a:cs typeface="Courier New"/>
                <a:sym typeface="Courier New"/>
              </a:rPr>
              <a:t>type</a:t>
            </a:r>
            <a:r>
              <a:rPr lang="es-AR" sz="2600" b="1" i="0" u="none" strike="noStrike" cap="none" smtClean="0">
                <a:solidFill>
                  <a:schemeClr val="lt1"/>
                </a:solidFill>
                <a:latin typeface="Courier New"/>
                <a:ea typeface="Courier New"/>
                <a:cs typeface="Courier New"/>
                <a:sym typeface="Courier New"/>
              </a:rPr>
              <a:t>(</a:t>
            </a:r>
            <a:r>
              <a:rPr lang="es-AR" sz="2600" b="1" i="0" u="none" strike="noStrike" cap="none" smtClean="0">
                <a:solidFill>
                  <a:srgbClr val="00FF00"/>
                </a:solidFill>
                <a:latin typeface="Courier New"/>
                <a:ea typeface="Courier New"/>
                <a:cs typeface="Courier New"/>
                <a:sym typeface="Courier New"/>
              </a:rPr>
              <a:t>ival</a:t>
            </a:r>
            <a:r>
              <a:rPr lang="es-AR" sz="2600" b="1" i="0" u="none" strike="noStrike" cap="none" smtClean="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smtClean="0">
                <a:solidFill>
                  <a:schemeClr val="lt1"/>
                </a:solidFill>
                <a:latin typeface="Courier New"/>
                <a:ea typeface="Courier New"/>
                <a:cs typeface="Courier New"/>
                <a:sym typeface="Courier New"/>
              </a:rPr>
              <a:t>&lt;class 'int'&gt;</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smtClean="0">
                <a:solidFill>
                  <a:schemeClr val="lt1"/>
                </a:solidFill>
                <a:latin typeface="Courier New"/>
                <a:ea typeface="Courier New"/>
                <a:cs typeface="Courier New"/>
                <a:sym typeface="Courier New"/>
              </a:rPr>
              <a:t>&gt;&gt;&gt; </a:t>
            </a:r>
            <a:r>
              <a:rPr lang="es-AR" sz="2600" b="1" i="0" u="none" strike="noStrike" cap="none" smtClean="0">
                <a:solidFill>
                  <a:srgbClr val="FFFF00"/>
                </a:solidFill>
                <a:latin typeface="Courier New"/>
                <a:ea typeface="Courier New"/>
                <a:cs typeface="Courier New"/>
                <a:sym typeface="Courier New"/>
              </a:rPr>
              <a:t>print</a:t>
            </a:r>
            <a:r>
              <a:rPr lang="es-AR" sz="2600" b="1" smtClean="0">
                <a:solidFill>
                  <a:schemeClr val="lt1"/>
                </a:solidFill>
                <a:latin typeface="Courier New"/>
                <a:ea typeface="Courier New"/>
                <a:cs typeface="Courier New"/>
                <a:sym typeface="Courier New"/>
              </a:rPr>
              <a:t>(</a:t>
            </a:r>
            <a:r>
              <a:rPr lang="es-AR" sz="2600" b="1" i="0" u="none" strike="noStrike" cap="none" smtClean="0">
                <a:solidFill>
                  <a:srgbClr val="00FF00"/>
                </a:solidFill>
                <a:latin typeface="Courier New"/>
                <a:ea typeface="Courier New"/>
                <a:cs typeface="Courier New"/>
                <a:sym typeface="Courier New"/>
              </a:rPr>
              <a:t>ival</a:t>
            </a:r>
            <a:r>
              <a:rPr lang="es-AR" sz="2600" b="1" i="0" u="none" strike="noStrike" cap="none" smtClean="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smtClean="0">
                <a:solidFill>
                  <a:schemeClr val="lt1"/>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smtClean="0">
                <a:solidFill>
                  <a:schemeClr val="lt1"/>
                </a:solidFill>
                <a:latin typeface="Courier New"/>
                <a:ea typeface="Courier New"/>
                <a:cs typeface="Courier New"/>
                <a:sym typeface="Courier New"/>
              </a:rPr>
              <a:t>&gt;&gt;&gt; </a:t>
            </a:r>
            <a:r>
              <a:rPr lang="es-AR" sz="2600" b="1" i="0" u="none" strike="noStrike" cap="none" smtClean="0">
                <a:solidFill>
                  <a:srgbClr val="00FF00"/>
                </a:solidFill>
                <a:latin typeface="Courier New"/>
                <a:ea typeface="Courier New"/>
                <a:cs typeface="Courier New"/>
                <a:sym typeface="Courier New"/>
              </a:rPr>
              <a:t>nsv</a:t>
            </a:r>
            <a:r>
              <a:rPr lang="es-AR" sz="2600" b="1" i="0" u="none" strike="noStrike" cap="none" smtClean="0">
                <a:solidFill>
                  <a:schemeClr val="lt1"/>
                </a:solidFill>
                <a:latin typeface="Courier New"/>
                <a:ea typeface="Courier New"/>
                <a:cs typeface="Courier New"/>
                <a:sym typeface="Courier New"/>
              </a:rPr>
              <a:t> = 'hola bob'</a:t>
            </a:r>
          </a:p>
          <a:p>
            <a:pPr marL="0" marR="0" lvl="0" indent="0" algn="l" rtl="0">
              <a:lnSpc>
                <a:spcPct val="100000"/>
              </a:lnSpc>
              <a:spcBef>
                <a:spcPts val="0"/>
              </a:spcBef>
              <a:spcAft>
                <a:spcPts val="0"/>
              </a:spcAft>
              <a:buClr>
                <a:schemeClr val="lt1"/>
              </a:buClr>
              <a:buSzPct val="25000"/>
              <a:buFont typeface="Cabin"/>
              <a:buNone/>
            </a:pPr>
            <a:r>
              <a:rPr lang="es-AR" sz="2600" b="1" i="0" u="none" strike="noStrike" cap="none" smtClean="0">
                <a:solidFill>
                  <a:schemeClr val="lt1"/>
                </a:solidFill>
                <a:latin typeface="Courier New"/>
                <a:ea typeface="Courier New"/>
                <a:cs typeface="Courier New"/>
                <a:sym typeface="Courier New"/>
              </a:rPr>
              <a:t>&gt;&gt;&gt; </a:t>
            </a:r>
            <a:r>
              <a:rPr lang="es-AR" sz="2600" b="1" i="0" u="none" strike="noStrike" cap="none" smtClean="0">
                <a:solidFill>
                  <a:srgbClr val="00FF00"/>
                </a:solidFill>
                <a:latin typeface="Courier New"/>
                <a:ea typeface="Courier New"/>
                <a:cs typeface="Courier New"/>
                <a:sym typeface="Courier New"/>
              </a:rPr>
              <a:t>niv</a:t>
            </a:r>
            <a:r>
              <a:rPr lang="es-AR" sz="2600" b="1" i="0" u="none" strike="noStrike" cap="none" smtClean="0">
                <a:solidFill>
                  <a:schemeClr val="lt1"/>
                </a:solidFill>
                <a:latin typeface="Courier New"/>
                <a:ea typeface="Courier New"/>
                <a:cs typeface="Courier New"/>
                <a:sym typeface="Courier New"/>
              </a:rPr>
              <a:t> = </a:t>
            </a:r>
            <a:r>
              <a:rPr lang="es-AR" sz="2600" b="1" i="0" u="none" strike="noStrike" cap="none" smtClean="0">
                <a:solidFill>
                  <a:srgbClr val="FFFF00"/>
                </a:solidFill>
                <a:latin typeface="Courier New"/>
                <a:ea typeface="Courier New"/>
                <a:cs typeface="Courier New"/>
                <a:sym typeface="Courier New"/>
              </a:rPr>
              <a:t>int</a:t>
            </a:r>
            <a:r>
              <a:rPr lang="es-AR" sz="2600" b="1" i="0" u="none" strike="noStrike" cap="none" smtClean="0">
                <a:solidFill>
                  <a:schemeClr val="lt1"/>
                </a:solidFill>
                <a:latin typeface="Courier New"/>
                <a:ea typeface="Courier New"/>
                <a:cs typeface="Courier New"/>
                <a:sym typeface="Courier New"/>
              </a:rPr>
              <a:t>(</a:t>
            </a:r>
            <a:r>
              <a:rPr lang="es-AR" sz="2600" b="1" i="0" u="none" strike="noStrike" cap="none" smtClean="0">
                <a:solidFill>
                  <a:srgbClr val="00FF00"/>
                </a:solidFill>
                <a:latin typeface="Courier New"/>
                <a:ea typeface="Courier New"/>
                <a:cs typeface="Courier New"/>
                <a:sym typeface="Courier New"/>
              </a:rPr>
              <a:t>nsv</a:t>
            </a:r>
            <a:r>
              <a:rPr lang="es-AR" sz="2600" b="1" i="0" u="none" strike="noStrike" cap="none" smtClean="0">
                <a:solidFill>
                  <a:schemeClr val="lt1"/>
                </a:solidFill>
                <a:latin typeface="Courier New"/>
                <a:ea typeface="Courier New"/>
                <a:cs typeface="Courier New"/>
                <a:sym typeface="Courier New"/>
              </a:rPr>
              <a:t>)</a:t>
            </a:r>
          </a:p>
          <a:p>
            <a:pPr lvl="0">
              <a:buClr>
                <a:srgbClr val="FF0000"/>
              </a:buClr>
              <a:buSzPct val="25000"/>
            </a:pPr>
            <a:r>
              <a:rPr lang="es-AR" sz="2600" b="1" smtClean="0">
                <a:solidFill>
                  <a:srgbClr val="E06666"/>
                </a:solidFill>
                <a:latin typeface="Courier New" pitchFamily="49" charset="0"/>
                <a:ea typeface="Arial" charset="0"/>
                <a:cs typeface="Courier New" pitchFamily="49" charset="0"/>
                <a:sym typeface="Cabin"/>
              </a:rPr>
              <a:t>Trazas de rastreo (llamada más reciente a lo último</a:t>
            </a:r>
            <a:r>
              <a:rPr lang="es-AR" sz="2600" b="1" smtClean="0">
                <a:solidFill>
                  <a:srgbClr val="E06666"/>
                </a:solidFill>
                <a:latin typeface="Courier New"/>
                <a:ea typeface="Courier New"/>
                <a:cs typeface="Courier New"/>
                <a:sym typeface="Courier New"/>
              </a:rPr>
              <a:t>):  Archivo "&lt;stdin&gt;", línea 1, in &lt;module&gt;</a:t>
            </a:r>
          </a:p>
          <a:p>
            <a:pPr lvl="0">
              <a:buClr>
                <a:srgbClr val="FF0000"/>
              </a:buClr>
              <a:buSzPct val="25000"/>
            </a:pPr>
            <a:r>
              <a:rPr lang="es-AR" sz="2600" b="1" smtClean="0">
                <a:solidFill>
                  <a:srgbClr val="E06666"/>
                </a:solidFill>
                <a:latin typeface="Courier New"/>
                <a:ea typeface="Courier New"/>
                <a:cs typeface="Courier New"/>
                <a:sym typeface="Courier New"/>
              </a:rPr>
              <a:t>ValueError: invalid literal for int() with base 10: 'x'</a:t>
            </a:r>
            <a:endParaRPr lang="es-AR" sz="2600" b="1" i="0" u="none" strike="noStrike" cap="none">
              <a:solidFill>
                <a:srgbClr val="E06666"/>
              </a:solidFill>
              <a:latin typeface="Courier New"/>
              <a:ea typeface="Courier New"/>
              <a:cs typeface="Courier New"/>
              <a:sym typeface="Courier New"/>
            </a:endParaRPr>
          </a:p>
        </p:txBody>
      </p:sp>
    </p:spTree>
    <p:extLst>
      <p:ext uri="{BB962C8B-B14F-4D97-AF65-F5344CB8AC3E}">
        <p14:creationId xmlns:p14="http://schemas.microsoft.com/office/powerpoint/2010/main" val="2550157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800" u="none" strike="noStrike" cap="none" dirty="0" smtClean="0">
                <a:solidFill>
                  <a:srgbClr val="FFFF00"/>
                </a:solidFill>
                <a:latin typeface="Arial" charset="0"/>
                <a:ea typeface="Arial" charset="0"/>
                <a:cs typeface="Arial" charset="0"/>
                <a:sym typeface="Cabin"/>
              </a:rPr>
              <a:t>Input (Entrada)  del Usuario</a:t>
            </a:r>
            <a:endParaRPr lang="es-AR" sz="7800" u="none" strike="noStrike" cap="none" dirty="0">
              <a:solidFill>
                <a:srgbClr val="FFFF00"/>
              </a:solidFill>
              <a:latin typeface="Arial" charset="0"/>
              <a:ea typeface="Arial" charset="0"/>
              <a:cs typeface="Arial" charset="0"/>
              <a:sym typeface="Cabin"/>
            </a:endParaRPr>
          </a:p>
        </p:txBody>
      </p:sp>
      <p:sp>
        <p:nvSpPr>
          <p:cNvPr id="472" name="Shape 472"/>
          <p:cNvSpPr txBox="1">
            <a:spLocks noGrp="1"/>
          </p:cNvSpPr>
          <p:nvPr>
            <p:ph idx="1"/>
          </p:nvPr>
        </p:nvSpPr>
        <p:spPr>
          <a:xfrm>
            <a:off x="812800" y="2133601"/>
            <a:ext cx="6848878" cy="5295900"/>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s-AR" sz="3800" b="0" u="none" strike="noStrike" cap="none" dirty="0" smtClean="0">
                <a:solidFill>
                  <a:schemeClr val="lt1"/>
                </a:solidFill>
                <a:latin typeface="Arial" charset="0"/>
                <a:ea typeface="Arial" charset="0"/>
                <a:cs typeface="Arial" charset="0"/>
                <a:sym typeface="Cabin"/>
              </a:rPr>
              <a:t>Podemos instruirle a Python que haga una pausa y </a:t>
            </a:r>
            <a:r>
              <a:rPr lang="es-AR" sz="3800" b="0" dirty="0" smtClean="0">
                <a:solidFill>
                  <a:schemeClr val="lt1"/>
                </a:solidFill>
                <a:latin typeface="Arial" charset="0"/>
                <a:ea typeface="Arial" charset="0"/>
                <a:cs typeface="Arial" charset="0"/>
                <a:sym typeface="Cabin"/>
              </a:rPr>
              <a:t>lea los datos del usuario con la función </a:t>
            </a:r>
            <a:r>
              <a:rPr lang="es-AR" sz="3800" b="0" u="none" strike="noStrike" cap="none" dirty="0" smtClean="0">
                <a:solidFill>
                  <a:srgbClr val="FFFF00"/>
                </a:solidFill>
                <a:latin typeface="Arial" charset="0"/>
                <a:ea typeface="Arial" charset="0"/>
                <a:cs typeface="Arial" charset="0"/>
                <a:sym typeface="Cabin"/>
              </a:rPr>
              <a:t>input()</a:t>
            </a:r>
            <a:endParaRPr lang="es-AR" sz="3800" b="0" u="none" strike="noStrike" cap="none" dirty="0" smtClean="0">
              <a:solidFill>
                <a:schemeClr val="lt1"/>
              </a:solidFill>
              <a:latin typeface="Arial" charset="0"/>
              <a:ea typeface="Arial" charset="0"/>
              <a:cs typeface="Arial" charset="0"/>
              <a:sym typeface="Cabin"/>
            </a:endParaRPr>
          </a:p>
          <a:p>
            <a:pPr marL="1104900" marR="0" lvl="0" indent="-787400" algn="l" rtl="0">
              <a:lnSpc>
                <a:spcPct val="100000"/>
              </a:lnSpc>
              <a:spcBef>
                <a:spcPts val="2300"/>
              </a:spcBef>
              <a:spcAft>
                <a:spcPts val="0"/>
              </a:spcAft>
              <a:buClr>
                <a:schemeClr val="lt1"/>
              </a:buClr>
              <a:buSzPct val="171000"/>
              <a:buFont typeface="Cabin"/>
              <a:buChar char="•"/>
            </a:pPr>
            <a:r>
              <a:rPr lang="es-AR" sz="3800" b="0" u="none" strike="noStrike" cap="none" dirty="0" smtClean="0">
                <a:solidFill>
                  <a:schemeClr val="lt1"/>
                </a:solidFill>
                <a:latin typeface="Arial" charset="0"/>
                <a:ea typeface="Arial" charset="0"/>
                <a:cs typeface="Arial" charset="0"/>
                <a:sym typeface="Cabin"/>
              </a:rPr>
              <a:t>La función </a:t>
            </a:r>
            <a:r>
              <a:rPr lang="es-AR" sz="3800" b="0" u="none" strike="noStrike" cap="none" dirty="0" smtClean="0">
                <a:solidFill>
                  <a:srgbClr val="FFFF00"/>
                </a:solidFill>
                <a:latin typeface="Arial" charset="0"/>
                <a:ea typeface="Arial" charset="0"/>
                <a:cs typeface="Arial" charset="0"/>
                <a:sym typeface="Cabin"/>
              </a:rPr>
              <a:t>input()</a:t>
            </a:r>
            <a:r>
              <a:rPr lang="es-AR" sz="3800" b="0" u="none" strike="noStrike" cap="none" dirty="0" smtClean="0">
                <a:solidFill>
                  <a:srgbClr val="FF00FF"/>
                </a:solidFill>
                <a:latin typeface="Arial" charset="0"/>
                <a:ea typeface="Arial" charset="0"/>
                <a:cs typeface="Arial" charset="0"/>
                <a:sym typeface="Cabin"/>
              </a:rPr>
              <a:t> </a:t>
            </a:r>
            <a:r>
              <a:rPr lang="es-AR" sz="3800" b="0" u="none" strike="noStrike" cap="none" dirty="0" smtClean="0">
                <a:solidFill>
                  <a:schemeClr val="lt1"/>
                </a:solidFill>
                <a:latin typeface="Arial" charset="0"/>
                <a:ea typeface="Arial" charset="0"/>
                <a:cs typeface="Arial" charset="0"/>
                <a:sym typeface="Cabin"/>
              </a:rPr>
              <a:t>regresa a la cadena</a:t>
            </a:r>
            <a:endParaRPr lang="es-AR" sz="3800" b="0" u="none" strike="noStrike" cap="none" dirty="0">
              <a:solidFill>
                <a:schemeClr val="lt1"/>
              </a:solidFill>
              <a:latin typeface="Arial" charset="0"/>
              <a:ea typeface="Arial" charset="0"/>
              <a:cs typeface="Arial" charset="0"/>
              <a:sym typeface="Cabin"/>
            </a:endParaRPr>
          </a:p>
        </p:txBody>
      </p:sp>
      <p:sp>
        <p:nvSpPr>
          <p:cNvPr id="473" name="Shape 473"/>
          <p:cNvSpPr txBox="1"/>
          <p:nvPr/>
        </p:nvSpPr>
        <p:spPr>
          <a:xfrm>
            <a:off x="8822673" y="3226594"/>
            <a:ext cx="7077727" cy="1219199"/>
          </a:xfrm>
          <a:prstGeom prst="rect">
            <a:avLst/>
          </a:prstGeom>
          <a:noFill/>
          <a:ln>
            <a:noFill/>
          </a:ln>
        </p:spPr>
        <p:txBody>
          <a:bodyPr lIns="0" tIns="0" rIns="0" bIns="0" anchor="ctr" anchorCtr="0">
            <a:noAutofit/>
          </a:bodyPr>
          <a:lstStyle/>
          <a:p>
            <a:pPr lvl="0">
              <a:buClr>
                <a:srgbClr val="00FF00"/>
              </a:buClr>
              <a:buSzPct val="25000"/>
            </a:pPr>
            <a:r>
              <a:rPr lang="es-AR" sz="3000" b="1" i="0" u="none" strike="noStrike" cap="none" dirty="0" err="1" smtClean="0">
                <a:solidFill>
                  <a:srgbClr val="00FF00"/>
                </a:solidFill>
                <a:latin typeface="Courier New"/>
                <a:ea typeface="Courier New"/>
                <a:cs typeface="Courier New"/>
                <a:sym typeface="Courier New"/>
              </a:rPr>
              <a:t>nam</a:t>
            </a:r>
            <a:r>
              <a:rPr lang="es-AR" sz="3000" b="1" i="0" u="none" strike="noStrike" cap="none" dirty="0" smtClean="0">
                <a:solidFill>
                  <a:schemeClr val="lt1"/>
                </a:solidFill>
                <a:latin typeface="Courier New"/>
                <a:ea typeface="Courier New"/>
                <a:cs typeface="Courier New"/>
                <a:sym typeface="Courier New"/>
              </a:rPr>
              <a:t> = </a:t>
            </a:r>
            <a:r>
              <a:rPr lang="es-AR" sz="3000" b="1" i="0" u="none" strike="noStrike" cap="none" dirty="0" smtClean="0">
                <a:solidFill>
                  <a:srgbClr val="FFFF00"/>
                </a:solidFill>
                <a:latin typeface="Courier New"/>
                <a:ea typeface="Courier New"/>
                <a:cs typeface="Courier New"/>
                <a:sym typeface="Courier New"/>
              </a:rPr>
              <a:t>input</a:t>
            </a:r>
            <a:r>
              <a:rPr lang="es-AR" sz="3000" b="1" dirty="0" smtClean="0">
                <a:solidFill>
                  <a:schemeClr val="lt1"/>
                </a:solidFill>
                <a:latin typeface="Courier New"/>
                <a:ea typeface="Courier New"/>
                <a:cs typeface="Courier New"/>
                <a:sym typeface="Courier New"/>
              </a:rPr>
              <a:t>('Quién es usted'</a:t>
            </a:r>
            <a:r>
              <a:rPr lang="es-AR" sz="3000" b="1" i="0" u="none" strike="noStrike" cap="none" dirty="0" smtClean="0">
                <a:solidFill>
                  <a:schemeClr val="lt1"/>
                </a:solidFill>
                <a:latin typeface="Courier New"/>
                <a:ea typeface="Courier New"/>
                <a:cs typeface="Courier New"/>
                <a:sym typeface="Courier New"/>
              </a:rPr>
              <a:t>)</a:t>
            </a:r>
          </a:p>
          <a:p>
            <a:pPr lvl="0">
              <a:buClr>
                <a:srgbClr val="FFFF00"/>
              </a:buClr>
              <a:buSzPct val="25000"/>
            </a:pPr>
            <a:r>
              <a:rPr lang="es-AR" sz="3000" b="1" dirty="0" err="1" smtClean="0">
                <a:solidFill>
                  <a:srgbClr val="FFFF00"/>
                </a:solidFill>
                <a:latin typeface="Courier New"/>
                <a:ea typeface="Courier New"/>
                <a:cs typeface="Courier New"/>
                <a:sym typeface="Courier New"/>
              </a:rPr>
              <a:t>p</a:t>
            </a:r>
            <a:r>
              <a:rPr lang="es-AR" sz="3000" b="1" i="0" u="none" strike="noStrike" cap="none" dirty="0" err="1" smtClean="0">
                <a:solidFill>
                  <a:srgbClr val="FFFF00"/>
                </a:solidFill>
                <a:latin typeface="Courier New"/>
                <a:ea typeface="Courier New"/>
                <a:cs typeface="Courier New"/>
                <a:sym typeface="Courier New"/>
              </a:rPr>
              <a:t>rint</a:t>
            </a:r>
            <a:r>
              <a:rPr lang="es-AR" sz="3000" b="1" i="0" u="none" strike="noStrike" cap="none" dirty="0" smtClean="0">
                <a:solidFill>
                  <a:srgbClr val="FFFF00"/>
                </a:solidFill>
                <a:latin typeface="Courier New"/>
                <a:ea typeface="Courier New"/>
                <a:cs typeface="Courier New"/>
                <a:sym typeface="Courier New"/>
              </a:rPr>
              <a:t>(</a:t>
            </a:r>
            <a:r>
              <a:rPr lang="es-AR" sz="3000" b="1" dirty="0" smtClean="0">
                <a:solidFill>
                  <a:schemeClr val="lt1"/>
                </a:solidFill>
                <a:latin typeface="Courier New"/>
                <a:ea typeface="Courier New"/>
                <a:cs typeface="Courier New"/>
                <a:sym typeface="Courier New"/>
              </a:rPr>
              <a:t>'Bienvenido</a:t>
            </a: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err="1" smtClean="0">
                <a:solidFill>
                  <a:srgbClr val="00FF00"/>
                </a:solidFill>
                <a:latin typeface="Courier New"/>
                <a:ea typeface="Courier New"/>
                <a:cs typeface="Courier New"/>
                <a:sym typeface="Courier New"/>
              </a:rPr>
              <a:t>nam</a:t>
            </a:r>
            <a:r>
              <a:rPr lang="es-AR" sz="3000" b="1" dirty="0" smtClean="0">
                <a:solidFill>
                  <a:srgbClr val="FFFF00"/>
                </a:solidFill>
                <a:latin typeface="Courier New"/>
                <a:ea typeface="Courier New"/>
                <a:cs typeface="Courier New"/>
                <a:sym typeface="Courier New"/>
              </a:rPr>
              <a:t>)</a:t>
            </a:r>
            <a:endParaRPr lang="es-AR" sz="3000" b="1" i="0" u="none" strike="noStrike" cap="none" dirty="0">
              <a:solidFill>
                <a:srgbClr val="00FF00"/>
              </a:solidFill>
              <a:latin typeface="Courier New"/>
              <a:ea typeface="Courier New"/>
              <a:cs typeface="Courier New"/>
              <a:sym typeface="Courier New"/>
            </a:endParaRPr>
          </a:p>
        </p:txBody>
      </p:sp>
      <p:sp>
        <p:nvSpPr>
          <p:cNvPr id="474" name="Shape 474"/>
          <p:cNvSpPr txBox="1"/>
          <p:nvPr/>
        </p:nvSpPr>
        <p:spPr>
          <a:xfrm>
            <a:off x="10638180" y="4972051"/>
            <a:ext cx="4627619" cy="19212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800" dirty="0" smtClean="0">
                <a:solidFill>
                  <a:schemeClr val="lt1"/>
                </a:solidFill>
                <a:latin typeface="Arial" charset="0"/>
                <a:ea typeface="Arial" charset="0"/>
                <a:cs typeface="Arial" charset="0"/>
                <a:sym typeface="Cabin"/>
              </a:rPr>
              <a:t>Quién es usted</a:t>
            </a:r>
            <a:r>
              <a:rPr lang="es-AR" sz="3800" u="none" strike="noStrike" cap="none" dirty="0" smtClean="0">
                <a:solidFill>
                  <a:schemeClr val="lt1"/>
                </a:solidFill>
                <a:latin typeface="Arial" charset="0"/>
                <a:ea typeface="Arial" charset="0"/>
                <a:cs typeface="Arial" charset="0"/>
                <a:sym typeface="Cabin"/>
              </a:rPr>
              <a:t> </a:t>
            </a:r>
            <a:r>
              <a:rPr lang="es-AR" sz="3800" u="none" strike="noStrike" cap="none" dirty="0" smtClean="0">
                <a:solidFill>
                  <a:srgbClr val="FFFF00"/>
                </a:solidFill>
                <a:latin typeface="Arial" charset="0"/>
                <a:ea typeface="Arial" charset="0"/>
                <a:cs typeface="Arial" charset="0"/>
                <a:sym typeface="Cabin"/>
              </a:rPr>
              <a:t>Chuck</a:t>
            </a: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Arial" charset="0"/>
                <a:ea typeface="Arial" charset="0"/>
                <a:cs typeface="Arial" charset="0"/>
                <a:sym typeface="Cabin"/>
              </a:rPr>
              <a:t>Bienvenido Chuck</a:t>
            </a:r>
            <a:endParaRPr lang="es-AR"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2572282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7200" dirty="0" smtClean="0">
                <a:solidFill>
                  <a:srgbClr val="FFFF00"/>
                </a:solidFill>
              </a:rPr>
              <a:t>Crear un Programa</a:t>
            </a:r>
            <a:endParaRPr lang="es-AR" sz="7200" dirty="0">
              <a:solidFill>
                <a:srgbClr val="FFFF00"/>
              </a:solidFill>
            </a:endParaRPr>
          </a:p>
        </p:txBody>
      </p:sp>
    </p:spTree>
    <p:extLst>
      <p:ext uri="{BB962C8B-B14F-4D97-AF65-F5344CB8AC3E}">
        <p14:creationId xmlns:p14="http://schemas.microsoft.com/office/powerpoint/2010/main" val="385119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Palabras </a:t>
            </a:r>
            <a:r>
              <a:rPr lang="es-AR" sz="7600" dirty="0" smtClean="0">
                <a:solidFill>
                  <a:srgbClr val="FFFF00"/>
                </a:solidFill>
                <a:latin typeface="Arial" charset="0"/>
                <a:ea typeface="Arial" charset="0"/>
                <a:cs typeface="Arial" charset="0"/>
                <a:sym typeface="Cabin"/>
              </a:rPr>
              <a:t>Reservadas</a:t>
            </a:r>
            <a:endParaRPr lang="es-AR" sz="7600" u="none" strike="noStrike" cap="none" dirty="0">
              <a:solidFill>
                <a:srgbClr val="FFFF00"/>
              </a:solidFill>
              <a:latin typeface="Arial" charset="0"/>
              <a:ea typeface="Arial" charset="0"/>
              <a:cs typeface="Arial" charset="0"/>
              <a:sym typeface="Cabin"/>
            </a:endParaRPr>
          </a:p>
        </p:txBody>
      </p:sp>
      <p:sp>
        <p:nvSpPr>
          <p:cNvPr id="502" name="Shape 502"/>
          <p:cNvSpPr txBox="1">
            <a:spLocks noGrp="1"/>
          </p:cNvSpPr>
          <p:nvPr>
            <p:ph idx="1"/>
          </p:nvPr>
        </p:nvSpPr>
        <p:spPr>
          <a:xfrm>
            <a:off x="812800" y="25291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No puede utilizar las </a:t>
            </a:r>
            <a:r>
              <a:rPr lang="es-AR" sz="3600" b="0" u="none" strike="noStrike" cap="none" dirty="0" smtClean="0">
                <a:solidFill>
                  <a:srgbClr val="FFFF00"/>
                </a:solidFill>
                <a:latin typeface="Arial" charset="0"/>
                <a:ea typeface="Arial" charset="0"/>
                <a:cs typeface="Arial" charset="0"/>
                <a:sym typeface="Cabin"/>
              </a:rPr>
              <a:t>palabras reservadas</a:t>
            </a:r>
            <a:r>
              <a:rPr lang="es-AR" sz="3600" b="0" u="none" strike="noStrike" cap="none" dirty="0" smtClean="0">
                <a:solidFill>
                  <a:schemeClr val="lt1"/>
                </a:solidFill>
                <a:latin typeface="Arial" charset="0"/>
                <a:ea typeface="Arial" charset="0"/>
                <a:cs typeface="Arial" charset="0"/>
                <a:sym typeface="Cabin"/>
              </a:rPr>
              <a:t> como nombres o identificadores de variables</a:t>
            </a:r>
            <a:endParaRPr lang="es-AR" sz="3600" b="0" u="none" strike="noStrike" cap="none" dirty="0">
              <a:solidFill>
                <a:schemeClr val="lt1"/>
              </a:solidFill>
              <a:latin typeface="Arial" charset="0"/>
              <a:ea typeface="Arial" charset="0"/>
              <a:cs typeface="Arial" charset="0"/>
              <a:sym typeface="Cabin"/>
            </a:endParaRP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smtClean="0">
                <a:solidFill>
                  <a:srgbClr val="FFFF00"/>
                </a:solidFill>
                <a:latin typeface="Courier" charset="0"/>
                <a:ea typeface="Courier" charset="0"/>
                <a:cs typeface="Courier" charset="0"/>
                <a:sym typeface="Cabin"/>
              </a:rPr>
              <a:t>False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class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return</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finally</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None 	</a:t>
            </a:r>
            <a:r>
              <a:rPr lang="de-DE" sz="3200" dirty="0" err="1" smtClean="0">
                <a:solidFill>
                  <a:srgbClr val="FFFF00"/>
                </a:solidFill>
                <a:latin typeface="Courier" charset="0"/>
                <a:ea typeface="Courier" charset="0"/>
                <a:cs typeface="Courier" charset="0"/>
                <a:sym typeface="Cabin"/>
              </a:rPr>
              <a:t>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lambda</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continue</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True 	</a:t>
            </a:r>
            <a:r>
              <a:rPr lang="de-DE" sz="3200" dirty="0" err="1" smtClean="0">
                <a:solidFill>
                  <a:srgbClr val="FFFF00"/>
                </a:solidFill>
                <a:latin typeface="Courier" charset="0"/>
                <a:ea typeface="Courier" charset="0"/>
                <a:cs typeface="Courier" charset="0"/>
                <a:sym typeface="Cabin"/>
              </a:rPr>
              <a:t>def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from</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while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nonlocal</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and</a:t>
            </a:r>
            <a:r>
              <a:rPr lang="de-DE" sz="3200" dirty="0" smtClean="0">
                <a:solidFill>
                  <a:srgbClr val="FFFF00"/>
                </a:solidFill>
                <a:latin typeface="Courier" charset="0"/>
                <a:ea typeface="Courier" charset="0"/>
                <a:cs typeface="Courier" charset="0"/>
                <a:sym typeface="Cabin"/>
              </a:rPr>
              <a:t> 	del 	global 	not 	</a:t>
            </a:r>
            <a:r>
              <a:rPr lang="de-DE" sz="3200" dirty="0" err="1" smtClean="0">
                <a:solidFill>
                  <a:srgbClr val="FFFF00"/>
                </a:solidFill>
                <a:latin typeface="Courier" charset="0"/>
                <a:ea typeface="Courier" charset="0"/>
                <a:cs typeface="Courier" charset="0"/>
                <a:sym typeface="Cabin"/>
              </a:rPr>
              <a:t>with</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try</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yield</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assert</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import</a:t>
            </a:r>
            <a:r>
              <a:rPr lang="de-DE" sz="3200"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dirty="0" smtClean="0">
                <a:solidFill>
                  <a:srgbClr val="FFFF00"/>
                </a:solidFill>
                <a:latin typeface="Courier" charset="0"/>
                <a:ea typeface="Courier" charset="0"/>
                <a:cs typeface="Courier" charset="0"/>
                <a:sym typeface="Cabin"/>
              </a:rPr>
              <a:t>break 	</a:t>
            </a:r>
            <a:r>
              <a:rPr lang="de-DE" sz="3200" dirty="0" err="1" smtClean="0">
                <a:solidFill>
                  <a:srgbClr val="FFFF00"/>
                </a:solidFill>
                <a:latin typeface="Courier" charset="0"/>
                <a:ea typeface="Courier" charset="0"/>
                <a:cs typeface="Courier" charset="0"/>
                <a:sym typeface="Cabin"/>
              </a:rPr>
              <a:t>except</a:t>
            </a:r>
            <a:r>
              <a:rPr lang="de-DE" sz="3200" dirty="0" smtClean="0">
                <a:solidFill>
                  <a:srgbClr val="FFFF00"/>
                </a:solidFill>
                <a:latin typeface="Courier" charset="0"/>
                <a:ea typeface="Courier" charset="0"/>
                <a:cs typeface="Courier" charset="0"/>
                <a:sym typeface="Cabin"/>
              </a:rPr>
              <a:t> 	in 		</a:t>
            </a:r>
            <a:r>
              <a:rPr lang="de-DE" sz="3200" dirty="0" err="1" smtClean="0">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extLst>
      <p:ext uri="{BB962C8B-B14F-4D97-AF65-F5344CB8AC3E}">
        <p14:creationId xmlns:p14="http://schemas.microsoft.com/office/powerpoint/2010/main" val="11693364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Comentarios </a:t>
            </a:r>
            <a:r>
              <a:rPr lang="es-AR" sz="7600" dirty="0" smtClean="0">
                <a:solidFill>
                  <a:srgbClr val="FFFF00"/>
                </a:solidFill>
                <a:latin typeface="Arial" charset="0"/>
                <a:ea typeface="Arial" charset="0"/>
                <a:cs typeface="Arial" charset="0"/>
                <a:sym typeface="Cabin"/>
              </a:rPr>
              <a:t>e</a:t>
            </a:r>
            <a:r>
              <a:rPr lang="es-AR" sz="7600" u="none" strike="noStrike" cap="none" dirty="0" smtClean="0">
                <a:solidFill>
                  <a:srgbClr val="FFFF00"/>
                </a:solidFill>
                <a:latin typeface="Arial" charset="0"/>
                <a:ea typeface="Arial" charset="0"/>
                <a:cs typeface="Arial" charset="0"/>
                <a:sym typeface="Cabin"/>
              </a:rPr>
              <a:t>n Python</a:t>
            </a:r>
            <a:endParaRPr lang="es-AR" sz="7600" u="none" strike="noStrike" cap="none" dirty="0">
              <a:solidFill>
                <a:srgbClr val="FFFF00"/>
              </a:solidFill>
              <a:latin typeface="Arial" charset="0"/>
              <a:ea typeface="Arial" charset="0"/>
              <a:cs typeface="Arial" charset="0"/>
              <a:sym typeface="Cabin"/>
            </a:endParaRPr>
          </a:p>
        </p:txBody>
      </p:sp>
      <p:sp>
        <p:nvSpPr>
          <p:cNvPr id="489" name="Shape 489"/>
          <p:cNvSpPr txBox="1">
            <a:spLocks noGrp="1"/>
          </p:cNvSpPr>
          <p:nvPr>
            <p:ph idx="1"/>
          </p:nvPr>
        </p:nvSpPr>
        <p:spPr>
          <a:xfrm>
            <a:off x="812800" y="2255477"/>
            <a:ext cx="14630400"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Todo lo que aparezca luego de </a:t>
            </a:r>
            <a:r>
              <a:rPr lang="es-AR" sz="3600" b="0" u="none" strike="noStrike" cap="none" dirty="0" smtClean="0">
                <a:solidFill>
                  <a:srgbClr val="FFFF00"/>
                </a:solidFill>
                <a:latin typeface="Arial" charset="0"/>
                <a:ea typeface="Arial" charset="0"/>
                <a:cs typeface="Arial" charset="0"/>
                <a:sym typeface="Cabin"/>
              </a:rPr>
              <a:t># </a:t>
            </a:r>
            <a:r>
              <a:rPr lang="es-AR" sz="3600" b="0" u="none" strike="noStrike" cap="none" dirty="0" smtClean="0">
                <a:solidFill>
                  <a:schemeClr val="lt1"/>
                </a:solidFill>
                <a:latin typeface="Arial" charset="0"/>
                <a:ea typeface="Arial" charset="0"/>
                <a:cs typeface="Arial" charset="0"/>
                <a:sym typeface="Cabin"/>
              </a:rPr>
              <a:t>es ignorado por Python</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¿Por qué usar comentarios?</a:t>
            </a:r>
          </a:p>
          <a:p>
            <a:pPr marL="1041400" marR="0" lvl="1" indent="-371094" algn="l" rtl="0">
              <a:lnSpc>
                <a:spcPct val="100000"/>
              </a:lnSpc>
              <a:spcBef>
                <a:spcPts val="3500"/>
              </a:spcBef>
              <a:spcAft>
                <a:spcPts val="0"/>
              </a:spcAft>
              <a:buClr>
                <a:schemeClr val="lt1"/>
              </a:buClr>
              <a:buSzPct val="100000"/>
              <a:buFont typeface="Cabin"/>
            </a:pPr>
            <a:r>
              <a:rPr lang="es-AR" sz="3600" b="0" u="none" strike="noStrike" cap="none" dirty="0" smtClean="0">
                <a:solidFill>
                  <a:schemeClr val="lt1"/>
                </a:solidFill>
                <a:latin typeface="Arial" charset="0"/>
                <a:ea typeface="Arial" charset="0"/>
                <a:cs typeface="Arial" charset="0"/>
                <a:sym typeface="Cabin"/>
              </a:rPr>
              <a:t>Permiten describir lo que está pasando en la secuencia de un código</a:t>
            </a:r>
          </a:p>
          <a:p>
            <a:pPr marL="1041400" marR="0" lvl="1" indent="-371094" algn="l" rtl="0">
              <a:lnSpc>
                <a:spcPct val="100000"/>
              </a:lnSpc>
              <a:spcBef>
                <a:spcPts val="3500"/>
              </a:spcBef>
              <a:spcAft>
                <a:spcPts val="0"/>
              </a:spcAft>
              <a:buClr>
                <a:schemeClr val="lt1"/>
              </a:buClr>
              <a:buSzPct val="100000"/>
              <a:buFont typeface="Cabin"/>
            </a:pPr>
            <a:r>
              <a:rPr lang="es-AR" sz="3600" b="0" u="none" strike="noStrike" cap="none" dirty="0" smtClean="0">
                <a:solidFill>
                  <a:schemeClr val="lt1"/>
                </a:solidFill>
                <a:latin typeface="Arial" charset="0"/>
                <a:ea typeface="Arial" charset="0"/>
                <a:cs typeface="Arial" charset="0"/>
                <a:sym typeface="Cabin"/>
              </a:rPr>
              <a:t>Permiten documentar quién escribió el código o la información auxiliar</a:t>
            </a:r>
          </a:p>
          <a:p>
            <a:pPr marL="1041400" marR="0" lvl="1" indent="-371094" algn="l" rtl="0">
              <a:lnSpc>
                <a:spcPct val="100000"/>
              </a:lnSpc>
              <a:spcBef>
                <a:spcPts val="3500"/>
              </a:spcBef>
              <a:spcAft>
                <a:spcPts val="0"/>
              </a:spcAft>
              <a:buClr>
                <a:schemeClr val="lt1"/>
              </a:buClr>
              <a:buSzPct val="100000"/>
              <a:buFont typeface="Cabin"/>
            </a:pPr>
            <a:r>
              <a:rPr lang="es-AR" sz="3600" b="0" u="none" strike="noStrike" cap="none" dirty="0" smtClean="0">
                <a:latin typeface="Arial" charset="0"/>
                <a:ea typeface="Arial" charset="0"/>
                <a:cs typeface="Arial" charset="0"/>
                <a:sym typeface="Cabin"/>
              </a:rPr>
              <a:t>Permiten desactivar </a:t>
            </a:r>
            <a:r>
              <a:rPr lang="es-AR" sz="3600" b="0" u="none" strike="noStrike" cap="none" dirty="0" smtClean="0">
                <a:solidFill>
                  <a:schemeClr val="lt1"/>
                </a:solidFill>
                <a:latin typeface="Arial" charset="0"/>
                <a:ea typeface="Arial" charset="0"/>
                <a:cs typeface="Arial" charset="0"/>
                <a:sym typeface="Cabin"/>
              </a:rPr>
              <a:t>la línea de un código, quizás de manera temporaria</a:t>
            </a:r>
            <a:endParaRPr lang="es-AR" sz="3600" b="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96317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3848100" y="744286"/>
            <a:ext cx="8864599" cy="7620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2200" b="1" i="0" u="none" strike="noStrike" cap="none" dirty="0" smtClean="0">
                <a:solidFill>
                  <a:srgbClr val="FFFF00"/>
                </a:solidFill>
                <a:latin typeface="Courier New"/>
                <a:ea typeface="Courier New"/>
                <a:cs typeface="Courier New"/>
                <a:sym typeface="Courier New"/>
              </a:rPr>
              <a:t># Obtener el nombre del archivo y abrirlo</a:t>
            </a:r>
          </a:p>
          <a:p>
            <a:pPr lvl="0">
              <a:buClr>
                <a:schemeClr val="lt1"/>
              </a:buClr>
              <a:buSzPct val="25000"/>
            </a:pPr>
            <a:r>
              <a:rPr lang="es-AR" sz="2200" b="1" i="0" u="none" strike="noStrike" cap="none" dirty="0" smtClean="0">
                <a:solidFill>
                  <a:schemeClr val="lt1"/>
                </a:solidFill>
                <a:latin typeface="Courier New"/>
                <a:ea typeface="Courier New"/>
                <a:cs typeface="Courier New"/>
                <a:sym typeface="Courier New"/>
              </a:rPr>
              <a:t>name = input</a:t>
            </a:r>
            <a:r>
              <a:rPr lang="es-AR" sz="2200" b="1" dirty="0">
                <a:solidFill>
                  <a:schemeClr val="lt1"/>
                </a:solidFill>
                <a:latin typeface="Courier New"/>
                <a:ea typeface="Courier New"/>
                <a:cs typeface="Courier New"/>
                <a:sym typeface="Courier New"/>
              </a:rPr>
              <a:t>('Ingresar </a:t>
            </a:r>
            <a:r>
              <a:rPr lang="es-AR" sz="2200" b="1" i="0" u="none" strike="noStrike" cap="none" dirty="0" smtClean="0">
                <a:solidFill>
                  <a:schemeClr val="lt1"/>
                </a:solidFill>
                <a:latin typeface="Courier New"/>
                <a:ea typeface="Courier New"/>
                <a:cs typeface="Courier New"/>
                <a:sym typeface="Courier New"/>
              </a:rPr>
              <a:t>archivo:')</a:t>
            </a:r>
          </a:p>
          <a:p>
            <a:pPr marL="0" marR="0" lvl="0" indent="0" algn="l" rtl="0">
              <a:lnSpc>
                <a:spcPct val="100000"/>
              </a:lnSpc>
              <a:spcBef>
                <a:spcPts val="0"/>
              </a:spcBef>
              <a:spcAft>
                <a:spcPts val="0"/>
              </a:spcAft>
              <a:buClr>
                <a:schemeClr val="lt1"/>
              </a:buClr>
              <a:buSzPct val="25000"/>
              <a:buFont typeface="Cabin"/>
              <a:buNone/>
            </a:pPr>
            <a:r>
              <a:rPr lang="es-AR" sz="2200" b="1" i="0" u="none" strike="noStrike" cap="none" dirty="0" smtClean="0">
                <a:solidFill>
                  <a:schemeClr val="lt1"/>
                </a:solidFill>
                <a:latin typeface="Courier New"/>
                <a:ea typeface="Courier New"/>
                <a:cs typeface="Courier New"/>
                <a:sym typeface="Courier New"/>
              </a:rPr>
              <a:t>handle = open(nombre, 'r')</a:t>
            </a:r>
          </a:p>
          <a:p>
            <a:pPr marL="0" marR="0" lvl="0" indent="0" algn="ctr" rtl="0">
              <a:lnSpc>
                <a:spcPct val="100000"/>
              </a:lnSpc>
              <a:spcBef>
                <a:spcPts val="0"/>
              </a:spcBef>
              <a:spcAft>
                <a:spcPts val="0"/>
              </a:spcAft>
              <a:buNone/>
            </a:pPr>
            <a:endParaRPr lang="es-AR" sz="22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2200" b="1" i="0" u="none" strike="noStrike" cap="none" dirty="0" smtClean="0">
                <a:solidFill>
                  <a:srgbClr val="FFFF00"/>
                </a:solidFill>
                <a:latin typeface="Courier New"/>
                <a:ea typeface="Courier New"/>
                <a:cs typeface="Courier New"/>
                <a:sym typeface="Courier New"/>
              </a:rPr>
              <a:t># Frecuencia de la palabra count</a:t>
            </a:r>
          </a:p>
          <a:p>
            <a:pPr lvl="0">
              <a:buClr>
                <a:srgbClr val="FFFFFF"/>
              </a:buClr>
              <a:buSzPct val="25000"/>
            </a:pPr>
            <a:r>
              <a:rPr lang="es-AR" sz="2200" b="1" dirty="0" smtClean="0">
                <a:solidFill>
                  <a:srgbClr val="FFFFFF"/>
                </a:solidFill>
                <a:latin typeface="Courier New"/>
                <a:ea typeface="Courier New"/>
                <a:cs typeface="Courier New"/>
                <a:sym typeface="Courier New"/>
              </a:rPr>
              <a:t>conteos = dict()</a:t>
            </a:r>
          </a:p>
          <a:p>
            <a:pPr lvl="0">
              <a:buClr>
                <a:srgbClr val="FFFFFF"/>
              </a:buClr>
              <a:buSzPct val="25000"/>
            </a:pPr>
            <a:r>
              <a:rPr lang="es-AR" sz="2200" b="1" dirty="0" err="1" smtClean="0">
                <a:solidFill>
                  <a:srgbClr val="FFFFFF"/>
                </a:solidFill>
                <a:latin typeface="Courier New"/>
                <a:ea typeface="Courier New"/>
                <a:cs typeface="Courier New"/>
                <a:sym typeface="Courier New"/>
              </a:rPr>
              <a:t>for</a:t>
            </a:r>
            <a:r>
              <a:rPr lang="es-AR" sz="2200" b="1" dirty="0" smtClean="0">
                <a:solidFill>
                  <a:srgbClr val="FFFFFF"/>
                </a:solidFill>
                <a:latin typeface="Courier New"/>
                <a:ea typeface="Courier New"/>
                <a:cs typeface="Courier New"/>
                <a:sym typeface="Courier New"/>
              </a:rPr>
              <a:t> línea in handle:</a:t>
            </a:r>
          </a:p>
          <a:p>
            <a:pPr lvl="0">
              <a:buClr>
                <a:srgbClr val="FFFFFF"/>
              </a:buClr>
              <a:buSzPct val="25000"/>
            </a:pPr>
            <a:r>
              <a:rPr lang="es-AR" sz="2200" b="1" dirty="0" smtClean="0">
                <a:solidFill>
                  <a:srgbClr val="FFFFFF"/>
                </a:solidFill>
                <a:latin typeface="Courier New"/>
                <a:ea typeface="Courier New"/>
                <a:cs typeface="Courier New"/>
                <a:sym typeface="Courier New"/>
              </a:rPr>
              <a:t>    palabras = line.split()</a:t>
            </a:r>
          </a:p>
          <a:p>
            <a:pPr lvl="0">
              <a:buClr>
                <a:srgbClr val="FFFFFF"/>
              </a:buClr>
              <a:buSzPct val="25000"/>
            </a:pPr>
            <a:r>
              <a:rPr lang="es-AR" sz="2200" b="1" dirty="0" smtClean="0">
                <a:solidFill>
                  <a:srgbClr val="FFFFFF"/>
                </a:solidFill>
                <a:latin typeface="Courier New"/>
                <a:ea typeface="Courier New"/>
                <a:cs typeface="Courier New"/>
                <a:sym typeface="Courier New"/>
              </a:rPr>
              <a:t>    </a:t>
            </a:r>
            <a:r>
              <a:rPr lang="es-AR" sz="2200" b="1" dirty="0" err="1" smtClean="0">
                <a:solidFill>
                  <a:srgbClr val="FFFFFF"/>
                </a:solidFill>
                <a:latin typeface="Courier New"/>
                <a:ea typeface="Courier New"/>
                <a:cs typeface="Courier New"/>
                <a:sym typeface="Courier New"/>
              </a:rPr>
              <a:t>for</a:t>
            </a:r>
            <a:r>
              <a:rPr lang="es-AR" sz="2200" b="1" dirty="0" smtClean="0">
                <a:solidFill>
                  <a:srgbClr val="FFFFFF"/>
                </a:solidFill>
                <a:latin typeface="Courier New"/>
                <a:ea typeface="Courier New"/>
                <a:cs typeface="Courier New"/>
                <a:sym typeface="Courier New"/>
              </a:rPr>
              <a:t> palabra in palabras:</a:t>
            </a:r>
          </a:p>
          <a:p>
            <a:pPr lvl="0">
              <a:buClr>
                <a:srgbClr val="FFFFFF"/>
              </a:buClr>
              <a:buSzPct val="25000"/>
            </a:pPr>
            <a:r>
              <a:rPr lang="es-AR" sz="2200" b="1" dirty="0" smtClean="0">
                <a:solidFill>
                  <a:srgbClr val="FFFFFF"/>
                </a:solidFill>
                <a:latin typeface="Courier New"/>
                <a:ea typeface="Courier New"/>
                <a:cs typeface="Courier New"/>
                <a:sym typeface="Courier New"/>
              </a:rPr>
              <a:t>        conteos[palabra] = </a:t>
            </a:r>
            <a:r>
              <a:rPr lang="es-AR" sz="2200" b="1" dirty="0" err="1" smtClean="0">
                <a:solidFill>
                  <a:srgbClr val="FFFFFF"/>
                </a:solidFill>
                <a:latin typeface="Courier New"/>
                <a:ea typeface="Courier New"/>
                <a:cs typeface="Courier New"/>
                <a:sym typeface="Courier New"/>
              </a:rPr>
              <a:t>counts.get</a:t>
            </a:r>
            <a:r>
              <a:rPr lang="es-AR" sz="2200" b="1" dirty="0" smtClean="0">
                <a:solidFill>
                  <a:srgbClr val="FFFFFF"/>
                </a:solidFill>
                <a:latin typeface="Courier New"/>
                <a:ea typeface="Courier New"/>
                <a:cs typeface="Courier New"/>
                <a:sym typeface="Courier New"/>
              </a:rPr>
              <a:t>(palabra,0) + 1</a:t>
            </a:r>
          </a:p>
          <a:p>
            <a:pPr marL="0" marR="0" lvl="0" indent="0" algn="ctr" rtl="0">
              <a:lnSpc>
                <a:spcPct val="100000"/>
              </a:lnSpc>
              <a:spcBef>
                <a:spcPts val="0"/>
              </a:spcBef>
              <a:spcAft>
                <a:spcPts val="0"/>
              </a:spcAft>
              <a:buNone/>
            </a:pPr>
            <a:endParaRPr lang="es-AR" sz="22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2200" b="1" i="0" u="none" strike="noStrike" cap="none" dirty="0" smtClean="0">
                <a:solidFill>
                  <a:srgbClr val="FFFF00"/>
                </a:solidFill>
                <a:latin typeface="Courier New"/>
                <a:ea typeface="Courier New"/>
                <a:cs typeface="Courier New"/>
                <a:sym typeface="Courier New"/>
              </a:rPr>
              <a:t># Encontrar la palabra más común</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smtClean="0">
                <a:solidFill>
                  <a:srgbClr val="FFFFFF"/>
                </a:solidFill>
                <a:latin typeface="Courier New"/>
                <a:ea typeface="Courier New"/>
                <a:cs typeface="Courier New"/>
                <a:sym typeface="Courier New"/>
              </a:rPr>
              <a:t>bigcount = Ninguno</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smtClean="0">
                <a:solidFill>
                  <a:srgbClr val="FFFFFF"/>
                </a:solidFill>
                <a:latin typeface="Courier New"/>
                <a:ea typeface="Courier New"/>
                <a:cs typeface="Courier New"/>
                <a:sym typeface="Courier New"/>
              </a:rPr>
              <a:t>bigword = Ninguna</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err="1" smtClean="0">
                <a:solidFill>
                  <a:srgbClr val="FFFFFF"/>
                </a:solidFill>
                <a:latin typeface="Courier New"/>
                <a:ea typeface="Courier New"/>
                <a:cs typeface="Courier New"/>
                <a:sym typeface="Courier New"/>
              </a:rPr>
              <a:t>for</a:t>
            </a:r>
            <a:r>
              <a:rPr lang="es-AR" sz="2200" b="1" i="0" u="none" strike="noStrike" cap="none" dirty="0" smtClean="0">
                <a:solidFill>
                  <a:srgbClr val="FFFFFF"/>
                </a:solidFill>
                <a:latin typeface="Courier New"/>
                <a:ea typeface="Courier New"/>
                <a:cs typeface="Courier New"/>
                <a:sym typeface="Courier New"/>
              </a:rPr>
              <a:t> palabra, conteo in counts.items():</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err="1" smtClean="0">
                <a:solidFill>
                  <a:srgbClr val="FFFFFF"/>
                </a:solidFill>
                <a:latin typeface="Courier New"/>
                <a:ea typeface="Courier New"/>
                <a:cs typeface="Courier New"/>
                <a:sym typeface="Courier New"/>
              </a:rPr>
              <a:t>if</a:t>
            </a:r>
            <a:r>
              <a:rPr lang="es-AR" sz="2200" b="1" i="0" u="none" strike="noStrike" cap="none" dirty="0" smtClean="0">
                <a:solidFill>
                  <a:srgbClr val="FFFFFF"/>
                </a:solidFill>
                <a:latin typeface="Courier New"/>
                <a:ea typeface="Courier New"/>
                <a:cs typeface="Courier New"/>
                <a:sym typeface="Courier New"/>
              </a:rPr>
              <a:t> </a:t>
            </a:r>
            <a:r>
              <a:rPr lang="es-AR" sz="2200" b="1" i="0" u="none" strike="noStrike" cap="none" dirty="0" err="1" smtClean="0">
                <a:solidFill>
                  <a:srgbClr val="FFFFFF"/>
                </a:solidFill>
                <a:latin typeface="Courier New"/>
                <a:ea typeface="Courier New"/>
                <a:cs typeface="Courier New"/>
                <a:sym typeface="Courier New"/>
              </a:rPr>
              <a:t>bigcount</a:t>
            </a:r>
            <a:r>
              <a:rPr lang="es-AR" sz="2200" b="1" i="0" u="none" strike="noStrike" cap="none" dirty="0" smtClean="0">
                <a:solidFill>
                  <a:srgbClr val="FFFFFF"/>
                </a:solidFill>
                <a:latin typeface="Courier New"/>
                <a:ea typeface="Courier New"/>
                <a:cs typeface="Courier New"/>
                <a:sym typeface="Courier New"/>
              </a:rPr>
              <a:t> </a:t>
            </a:r>
            <a:r>
              <a:rPr lang="es-AR" sz="2200" b="1" dirty="0" err="1">
                <a:solidFill>
                  <a:srgbClr val="FFFFFF"/>
                </a:solidFill>
                <a:latin typeface="Courier New"/>
                <a:ea typeface="Courier New"/>
                <a:cs typeface="Courier New"/>
                <a:sym typeface="Courier New"/>
              </a:rPr>
              <a:t>i</a:t>
            </a:r>
            <a:r>
              <a:rPr lang="es-AR" sz="2200" b="1" i="0" u="none" strike="noStrike" cap="none" dirty="0" err="1" smtClean="0">
                <a:solidFill>
                  <a:srgbClr val="FFFFFF"/>
                </a:solidFill>
                <a:latin typeface="Courier New"/>
                <a:ea typeface="Courier New"/>
                <a:cs typeface="Courier New"/>
                <a:sym typeface="Courier New"/>
              </a:rPr>
              <a:t>s</a:t>
            </a:r>
            <a:r>
              <a:rPr lang="es-AR" sz="2200" b="1" i="0" u="none" strike="noStrike" cap="none" dirty="0" smtClean="0">
                <a:solidFill>
                  <a:srgbClr val="FFFFFF"/>
                </a:solidFill>
                <a:latin typeface="Courier New"/>
                <a:ea typeface="Courier New"/>
                <a:cs typeface="Courier New"/>
                <a:sym typeface="Courier New"/>
              </a:rPr>
              <a:t> ninguno </a:t>
            </a:r>
            <a:r>
              <a:rPr lang="es-AR" sz="2200" b="1" i="0" u="none" strike="noStrike" cap="none" dirty="0" err="1" smtClean="0">
                <a:solidFill>
                  <a:srgbClr val="FFFFFF"/>
                </a:solidFill>
                <a:latin typeface="Courier New"/>
                <a:ea typeface="Courier New"/>
                <a:cs typeface="Courier New"/>
                <a:sym typeface="Courier New"/>
              </a:rPr>
              <a:t>or</a:t>
            </a:r>
            <a:r>
              <a:rPr lang="es-AR" sz="2200" b="1" i="0" u="none" strike="noStrike" cap="none" dirty="0" smtClean="0">
                <a:solidFill>
                  <a:srgbClr val="FFFFFF"/>
                </a:solidFill>
                <a:latin typeface="Courier New"/>
                <a:ea typeface="Courier New"/>
                <a:cs typeface="Courier New"/>
                <a:sym typeface="Courier New"/>
              </a:rPr>
              <a:t> conteo &gt; bigcount:</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smtClean="0">
                <a:solidFill>
                  <a:srgbClr val="FFFFFF"/>
                </a:solidFill>
                <a:latin typeface="Courier New"/>
                <a:ea typeface="Courier New"/>
                <a:cs typeface="Courier New"/>
                <a:sym typeface="Courier New"/>
              </a:rPr>
              <a:t>        bigword = palabra</a:t>
            </a:r>
          </a:p>
          <a:p>
            <a:pPr marL="0" marR="0" lvl="0" indent="0" algn="l" rtl="0">
              <a:lnSpc>
                <a:spcPct val="100000"/>
              </a:lnSpc>
              <a:spcBef>
                <a:spcPts val="0"/>
              </a:spcBef>
              <a:spcAft>
                <a:spcPts val="0"/>
              </a:spcAft>
              <a:buClr>
                <a:srgbClr val="FFFFFF"/>
              </a:buClr>
              <a:buSzPct val="25000"/>
              <a:buFont typeface="Cabin"/>
              <a:buNone/>
            </a:pPr>
            <a:r>
              <a:rPr lang="es-AR" sz="2200" b="1" i="0" u="none" strike="noStrike" cap="none" dirty="0" smtClean="0">
                <a:solidFill>
                  <a:srgbClr val="FFFFFF"/>
                </a:solidFill>
                <a:latin typeface="Courier New"/>
                <a:ea typeface="Courier New"/>
                <a:cs typeface="Courier New"/>
                <a:sym typeface="Courier New"/>
              </a:rPr>
              <a:t>        bigcount = conteo</a:t>
            </a:r>
          </a:p>
          <a:p>
            <a:pPr marL="0" marR="0" lvl="0" indent="0" algn="ctr" rtl="0">
              <a:lnSpc>
                <a:spcPct val="100000"/>
              </a:lnSpc>
              <a:spcBef>
                <a:spcPts val="0"/>
              </a:spcBef>
              <a:spcAft>
                <a:spcPts val="0"/>
              </a:spcAft>
              <a:buNone/>
            </a:pPr>
            <a:endParaRPr lang="es-AR" sz="22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2200" b="1" i="0" u="none" strike="noStrike" cap="none" dirty="0" smtClean="0">
                <a:solidFill>
                  <a:srgbClr val="FFFF00"/>
                </a:solidFill>
                <a:latin typeface="Courier New"/>
                <a:ea typeface="Courier New"/>
                <a:cs typeface="Courier New"/>
                <a:sym typeface="Courier New"/>
              </a:rPr>
              <a:t># Todo terminado</a:t>
            </a:r>
          </a:p>
          <a:p>
            <a:pPr marL="0" marR="0" lvl="0" indent="0" algn="l" rtl="0">
              <a:lnSpc>
                <a:spcPct val="100000"/>
              </a:lnSpc>
              <a:spcBef>
                <a:spcPts val="0"/>
              </a:spcBef>
              <a:spcAft>
                <a:spcPts val="0"/>
              </a:spcAft>
              <a:buClr>
                <a:srgbClr val="FFFFFF"/>
              </a:buClr>
              <a:buSzPct val="25000"/>
              <a:buFont typeface="Cabin"/>
              <a:buNone/>
            </a:pPr>
            <a:r>
              <a:rPr lang="es-AR" sz="2200" b="1" dirty="0" smtClean="0">
                <a:solidFill>
                  <a:srgbClr val="FFFFFF"/>
                </a:solidFill>
                <a:latin typeface="Courier New"/>
                <a:ea typeface="Courier New"/>
                <a:cs typeface="Courier New"/>
                <a:sym typeface="Courier New"/>
              </a:rPr>
              <a:t>p</a:t>
            </a:r>
            <a:r>
              <a:rPr lang="es-AR" sz="2200" b="1" i="0" u="none" strike="noStrike" cap="none" dirty="0" smtClean="0">
                <a:solidFill>
                  <a:srgbClr val="FFFFFF"/>
                </a:solidFill>
                <a:latin typeface="Courier New"/>
                <a:ea typeface="Courier New"/>
                <a:cs typeface="Courier New"/>
                <a:sym typeface="Courier New"/>
              </a:rPr>
              <a:t>rint(bigword, bigcount)</a:t>
            </a:r>
            <a:endParaRPr lang="es-AR" sz="2200" b="1" i="0" u="none" strike="noStrike" cap="none" dirty="0">
              <a:solidFill>
                <a:srgbClr val="FFFFFF"/>
              </a:solidFill>
              <a:latin typeface="Courier New"/>
              <a:ea typeface="Courier New"/>
              <a:cs typeface="Courier New"/>
              <a:sym typeface="Courier New"/>
            </a:endParaRPr>
          </a:p>
        </p:txBody>
      </p:sp>
    </p:spTree>
    <p:extLst>
      <p:ext uri="{BB962C8B-B14F-4D97-AF65-F5344CB8AC3E}">
        <p14:creationId xmlns:p14="http://schemas.microsoft.com/office/powerpoint/2010/main" val="10672278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812800" y="1111657"/>
            <a:ext cx="10521950"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800" u="none" strike="noStrike" cap="none" dirty="0" smtClean="0">
                <a:solidFill>
                  <a:srgbClr val="FFFF00"/>
                </a:solidFill>
                <a:latin typeface="Arial" charset="0"/>
                <a:ea typeface="Arial" charset="0"/>
                <a:cs typeface="Arial" charset="0"/>
                <a:sym typeface="Cabin"/>
              </a:rPr>
              <a:t>Convertir Input (Entrada) del </a:t>
            </a:r>
            <a:r>
              <a:rPr lang="es-AR" sz="7800" dirty="0" smtClean="0">
                <a:solidFill>
                  <a:srgbClr val="FFFF00"/>
                </a:solidFill>
                <a:latin typeface="Arial" charset="0"/>
                <a:ea typeface="Arial" charset="0"/>
                <a:cs typeface="Arial" charset="0"/>
                <a:sym typeface="Cabin"/>
              </a:rPr>
              <a:t>Usuario</a:t>
            </a:r>
            <a:endParaRPr lang="es-AR" sz="7800" u="none" strike="noStrike" cap="none" dirty="0">
              <a:solidFill>
                <a:srgbClr val="FFFF00"/>
              </a:solidFill>
              <a:latin typeface="Arial" charset="0"/>
              <a:ea typeface="Arial" charset="0"/>
              <a:cs typeface="Arial" charset="0"/>
              <a:sym typeface="Cabin"/>
            </a:endParaRPr>
          </a:p>
        </p:txBody>
      </p:sp>
      <p:sp>
        <p:nvSpPr>
          <p:cNvPr id="480" name="Shape 480"/>
          <p:cNvSpPr txBox="1">
            <a:spLocks noGrp="1"/>
          </p:cNvSpPr>
          <p:nvPr>
            <p:ph idx="1"/>
          </p:nvPr>
        </p:nvSpPr>
        <p:spPr>
          <a:xfrm>
            <a:off x="812800" y="2732517"/>
            <a:ext cx="7245350" cy="6034087"/>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s-AR" sz="3800" b="0" u="none" strike="noStrike" cap="none" dirty="0" smtClean="0">
                <a:solidFill>
                  <a:schemeClr val="lt1"/>
                </a:solidFill>
                <a:latin typeface="Arial" charset="0"/>
                <a:ea typeface="Arial" charset="0"/>
                <a:cs typeface="Arial" charset="0"/>
                <a:sym typeface="Cabin"/>
              </a:rPr>
              <a:t>Si queremos leer un número del usuario, debemos convertirlo de una cadena a un número utilizando la función </a:t>
            </a:r>
            <a:r>
              <a:rPr lang="es-AR" sz="3800" b="0" dirty="0" smtClean="0">
                <a:solidFill>
                  <a:schemeClr val="lt1"/>
                </a:solidFill>
                <a:latin typeface="Arial" charset="0"/>
                <a:ea typeface="Arial" charset="0"/>
                <a:cs typeface="Arial" charset="0"/>
                <a:sym typeface="Cabin"/>
              </a:rPr>
              <a:t>type conversion (conversión de tipo)</a:t>
            </a:r>
            <a:endParaRPr lang="es-AR" sz="3800" b="0" u="none" strike="noStrike" cap="none" dirty="0" smtClean="0">
              <a:solidFill>
                <a:schemeClr val="lt1"/>
              </a:solidFill>
              <a:latin typeface="Arial" charset="0"/>
              <a:ea typeface="Arial" charset="0"/>
              <a:cs typeface="Arial" charset="0"/>
              <a:sym typeface="Cabin"/>
            </a:endParaRPr>
          </a:p>
          <a:p>
            <a:pPr marL="1104900" marR="0" lvl="0" indent="-787400" algn="l" rtl="0">
              <a:lnSpc>
                <a:spcPct val="100000"/>
              </a:lnSpc>
              <a:spcBef>
                <a:spcPts val="2300"/>
              </a:spcBef>
              <a:spcAft>
                <a:spcPts val="0"/>
              </a:spcAft>
              <a:buClr>
                <a:schemeClr val="lt1"/>
              </a:buClr>
              <a:buSzPct val="171000"/>
              <a:buFont typeface="Cabin"/>
              <a:buChar char="•"/>
            </a:pPr>
            <a:r>
              <a:rPr lang="es-AR" sz="3800" b="0" u="none" strike="noStrike" cap="none" dirty="0" smtClean="0">
                <a:solidFill>
                  <a:schemeClr val="lt1"/>
                </a:solidFill>
                <a:latin typeface="Arial" charset="0"/>
                <a:ea typeface="Arial" charset="0"/>
                <a:cs typeface="Arial" charset="0"/>
                <a:sym typeface="Cabin"/>
              </a:rPr>
              <a:t>Luego, analizaremos cómo manejar datos de entrada </a:t>
            </a:r>
            <a:r>
              <a:rPr lang="es-AR" sz="3800" b="0" dirty="0" smtClean="0">
                <a:solidFill>
                  <a:schemeClr val="lt1"/>
                </a:solidFill>
                <a:latin typeface="Arial" charset="0"/>
                <a:ea typeface="Arial" charset="0"/>
                <a:cs typeface="Arial" charset="0"/>
                <a:sym typeface="Cabin"/>
              </a:rPr>
              <a:t>incorrectos</a:t>
            </a:r>
            <a:endParaRPr lang="es-AR" sz="3800" b="0" u="none" strike="noStrike" cap="none" dirty="0">
              <a:solidFill>
                <a:schemeClr val="lt1"/>
              </a:solidFill>
              <a:latin typeface="Arial" charset="0"/>
              <a:ea typeface="Arial" charset="0"/>
              <a:cs typeface="Arial" charset="0"/>
              <a:sym typeface="Cabin"/>
            </a:endParaRPr>
          </a:p>
        </p:txBody>
      </p:sp>
      <p:sp>
        <p:nvSpPr>
          <p:cNvPr id="481" name="Shape 481"/>
          <p:cNvSpPr txBox="1"/>
          <p:nvPr/>
        </p:nvSpPr>
        <p:spPr>
          <a:xfrm>
            <a:off x="8862999" y="3683000"/>
            <a:ext cx="6831899"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 Convertir pisos del elevador</a:t>
            </a:r>
          </a:p>
          <a:p>
            <a:pPr lvl="0">
              <a:buClr>
                <a:srgbClr val="00FF00"/>
              </a:buClr>
              <a:buSzPct val="25000"/>
            </a:pPr>
            <a:r>
              <a:rPr lang="en-US" sz="2800" b="1" i="0" u="none" strike="noStrike" cap="none" dirty="0" smtClean="0">
                <a:solidFill>
                  <a:srgbClr val="00FF00"/>
                </a:solidFill>
                <a:latin typeface="Courier New"/>
                <a:ea typeface="Courier New"/>
                <a:cs typeface="Courier New"/>
                <a:sym typeface="Courier New"/>
              </a:rPr>
              <a:t>inp</a:t>
            </a:r>
            <a:r>
              <a:rPr lang="en-US" sz="2800" b="1" i="0" u="none" strike="noStrike" cap="none" dirty="0" smtClean="0">
                <a:solidFill>
                  <a:schemeClr val="lt1"/>
                </a:solidFill>
                <a:latin typeface="Courier New"/>
                <a:ea typeface="Courier New"/>
                <a:cs typeface="Courier New"/>
                <a:sym typeface="Courier New"/>
              </a:rPr>
              <a:t> </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smtClean="0">
                <a:solidFill>
                  <a:srgbClr val="FFFF00"/>
                </a:solidFill>
                <a:latin typeface="Courier New"/>
                <a:ea typeface="Courier New"/>
                <a:cs typeface="Courier New"/>
                <a:sym typeface="Courier New"/>
              </a:rPr>
              <a:t>input(</a:t>
            </a:r>
            <a:r>
              <a:rPr lang="en-US" sz="2800" b="1" dirty="0" smtClean="0">
                <a:solidFill>
                  <a:schemeClr val="lt1"/>
                </a:solidFill>
                <a:latin typeface="Courier New"/>
                <a:ea typeface="Courier New"/>
                <a:cs typeface="Courier New"/>
                <a:sym typeface="Courier New"/>
              </a:rPr>
              <a:t>'</a:t>
            </a:r>
            <a:r>
              <a:rPr lang="en-US" sz="2800" b="1" i="0" u="none" strike="noStrike" cap="none" dirty="0" err="1" smtClean="0">
                <a:solidFill>
                  <a:schemeClr val="lt1"/>
                </a:solidFill>
                <a:latin typeface="Courier New"/>
                <a:ea typeface="Courier New"/>
                <a:cs typeface="Courier New"/>
                <a:sym typeface="Courier New"/>
              </a:rPr>
              <a:t>Piso</a:t>
            </a:r>
            <a:r>
              <a:rPr lang="en-US" sz="2800" b="1" i="0" u="none" strike="noStrike" cap="none" dirty="0" smtClean="0">
                <a:solidFill>
                  <a:schemeClr val="lt1"/>
                </a:solidFill>
                <a:latin typeface="Courier New"/>
                <a:ea typeface="Courier New"/>
                <a:cs typeface="Courier New"/>
                <a:sym typeface="Courier New"/>
              </a:rPr>
              <a:t> </a:t>
            </a:r>
            <a:r>
              <a:rPr lang="en-US" sz="2800" b="1" i="0" u="none" strike="noStrike" cap="none" dirty="0" err="1" smtClean="0">
                <a:solidFill>
                  <a:schemeClr val="lt1"/>
                </a:solidFill>
                <a:latin typeface="Courier New"/>
                <a:ea typeface="Courier New"/>
                <a:cs typeface="Courier New"/>
                <a:sym typeface="Courier New"/>
              </a:rPr>
              <a:t>europeo</a:t>
            </a:r>
            <a:r>
              <a:rPr lang="en-US" sz="2800" b="1" dirty="0" smtClean="0">
                <a:solidFill>
                  <a:schemeClr val="lt1"/>
                </a:solidFill>
                <a:latin typeface="Courier New"/>
                <a:ea typeface="Courier New"/>
                <a:cs typeface="Courier New"/>
                <a:sym typeface="Courier New"/>
              </a:rPr>
              <a:t>'</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usf</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int(</a:t>
            </a:r>
            <a:r>
              <a:rPr lang="en-US" sz="2800" b="1" i="0" u="none" strike="noStrike" cap="none" dirty="0">
                <a:solidFill>
                  <a:srgbClr val="00FF00"/>
                </a:solidFill>
                <a:latin typeface="Courier New"/>
                <a:ea typeface="Courier New"/>
                <a:cs typeface="Courier New"/>
                <a:sym typeface="Courier New"/>
              </a:rPr>
              <a:t>inp</a:t>
            </a:r>
            <a:r>
              <a:rPr lang="en-US" sz="2800" b="1" i="0" u="none" strike="noStrike" cap="none" dirty="0">
                <a:solidFill>
                  <a:srgbClr val="FFFF00"/>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1</a:t>
            </a:r>
          </a:p>
          <a:p>
            <a:pPr lvl="0">
              <a:buClr>
                <a:srgbClr val="FFFF00"/>
              </a:buClr>
              <a:buSzPct val="25000"/>
            </a:pPr>
            <a:r>
              <a:rPr lang="en-US" sz="2800" b="1" i="0" u="none" strike="noStrike" cap="none" dirty="0" smtClean="0">
                <a:solidFill>
                  <a:srgbClr val="FFFF00"/>
                </a:solidFill>
                <a:latin typeface="Courier New"/>
                <a:ea typeface="Courier New"/>
                <a:cs typeface="Courier New"/>
                <a:sym typeface="Courier New"/>
              </a:rPr>
              <a:t>print(</a:t>
            </a:r>
            <a:r>
              <a:rPr lang="en-US" sz="2800" b="1" dirty="0">
                <a:solidFill>
                  <a:schemeClr val="lt1"/>
                </a:solidFill>
                <a:latin typeface="Courier New"/>
                <a:ea typeface="Courier New"/>
                <a:cs typeface="Courier New"/>
                <a:sym typeface="Courier New"/>
              </a:rPr>
              <a:t>'</a:t>
            </a:r>
            <a:r>
              <a:rPr lang="en-US" sz="2800" b="1" i="0" u="none" strike="noStrike" cap="none" dirty="0" err="1" smtClean="0">
                <a:solidFill>
                  <a:schemeClr val="lt1"/>
                </a:solidFill>
                <a:latin typeface="Courier New"/>
                <a:ea typeface="Courier New"/>
                <a:cs typeface="Courier New"/>
                <a:sym typeface="Courier New"/>
              </a:rPr>
              <a:t>piso</a:t>
            </a:r>
            <a:r>
              <a:rPr lang="en-US" sz="2800" b="1" i="0" u="none" strike="noStrike" cap="none" dirty="0" smtClean="0">
                <a:solidFill>
                  <a:schemeClr val="lt1"/>
                </a:solidFill>
                <a:latin typeface="Courier New"/>
                <a:ea typeface="Courier New"/>
                <a:cs typeface="Courier New"/>
                <a:sym typeface="Courier New"/>
              </a:rPr>
              <a:t> de EUA', </a:t>
            </a:r>
            <a:r>
              <a:rPr lang="en-US" sz="2800" b="1" i="0" u="none" strike="noStrike" cap="none" dirty="0" smtClean="0">
                <a:solidFill>
                  <a:srgbClr val="00FF00"/>
                </a:solidFill>
                <a:latin typeface="Courier New"/>
                <a:ea typeface="Courier New"/>
                <a:cs typeface="Courier New"/>
                <a:sym typeface="Courier New"/>
              </a:rPr>
              <a:t>usf</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482" name="Shape 482"/>
          <p:cNvSpPr txBox="1"/>
          <p:nvPr/>
        </p:nvSpPr>
        <p:spPr>
          <a:xfrm>
            <a:off x="10257790" y="6515100"/>
            <a:ext cx="4569900"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err="1" smtClean="0">
                <a:solidFill>
                  <a:schemeClr val="lt1"/>
                </a:solidFill>
                <a:latin typeface="Arial" charset="0"/>
                <a:ea typeface="Arial" charset="0"/>
                <a:cs typeface="Arial" charset="0"/>
                <a:sym typeface="Cabin"/>
              </a:rPr>
              <a:t>Piso</a:t>
            </a:r>
            <a:r>
              <a:rPr lang="en-US" sz="3800" u="none" strike="noStrike" cap="none" dirty="0" smtClean="0">
                <a:solidFill>
                  <a:schemeClr val="lt1"/>
                </a:solidFill>
                <a:latin typeface="Arial" charset="0"/>
                <a:ea typeface="Arial" charset="0"/>
                <a:cs typeface="Arial" charset="0"/>
                <a:sym typeface="Cabin"/>
              </a:rPr>
              <a:t> </a:t>
            </a:r>
            <a:r>
              <a:rPr lang="en-US" sz="3800" u="none" strike="noStrike" cap="none" dirty="0" err="1" smtClean="0">
                <a:solidFill>
                  <a:schemeClr val="lt1"/>
                </a:solidFill>
                <a:latin typeface="Arial" charset="0"/>
                <a:ea typeface="Arial" charset="0"/>
                <a:cs typeface="Arial" charset="0"/>
                <a:sym typeface="Cabin"/>
              </a:rPr>
              <a:t>europeo</a:t>
            </a:r>
            <a:r>
              <a:rPr lang="en-US" sz="3800" u="none" strike="noStrike" cap="none" dirty="0" smtClean="0">
                <a:solidFill>
                  <a:schemeClr val="lt1"/>
                </a:solidFill>
                <a:latin typeface="Arial" charset="0"/>
                <a:ea typeface="Arial" charset="0"/>
                <a:cs typeface="Arial" charset="0"/>
                <a:sym typeface="Cabin"/>
              </a:rPr>
              <a:t> </a:t>
            </a:r>
            <a:r>
              <a:rPr lang="en-US" sz="3800" u="none" strike="noStrike" cap="none" dirty="0">
                <a:solidFill>
                  <a:srgbClr val="FFFF00"/>
                </a:solidFill>
                <a:latin typeface="Arial" charset="0"/>
                <a:ea typeface="Arial" charset="0"/>
                <a:cs typeface="Arial" charset="0"/>
                <a:sym typeface="Cabin"/>
              </a:rPr>
              <a:t>0</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smtClean="0">
                <a:solidFill>
                  <a:schemeClr val="lt1"/>
                </a:solidFill>
                <a:latin typeface="Arial" charset="0"/>
                <a:ea typeface="Arial" charset="0"/>
                <a:cs typeface="Arial" charset="0"/>
                <a:sym typeface="Cabin"/>
              </a:rPr>
              <a:t>Piso de EUA 1</a:t>
            </a:r>
            <a:endParaRPr lang="en-US" sz="3800" u="none" strike="noStrike" cap="none" dirty="0">
              <a:solidFill>
                <a:schemeClr val="lt1"/>
              </a:solidFill>
              <a:latin typeface="Arial" charset="0"/>
              <a:ea typeface="Arial" charset="0"/>
              <a:cs typeface="Arial" charset="0"/>
              <a:sym typeface="Cabin"/>
            </a:endParaRPr>
          </a:p>
        </p:txBody>
      </p:sp>
      <p:pic>
        <p:nvPicPr>
          <p:cNvPr id="483" name="Shape 483"/>
          <p:cNvPicPr preferRelativeResize="0"/>
          <p:nvPr/>
        </p:nvPicPr>
        <p:blipFill rotWithShape="1">
          <a:blip r:embed="rId3">
            <a:alphaModFix/>
          </a:blip>
          <a:srcRect/>
          <a:stretch/>
        </p:blipFill>
        <p:spPr>
          <a:xfrm>
            <a:off x="12153875" y="1193800"/>
            <a:ext cx="3174900" cy="2121000"/>
          </a:xfrm>
          <a:prstGeom prst="rect">
            <a:avLst/>
          </a:prstGeom>
          <a:noFill/>
          <a:ln>
            <a:noFill/>
          </a:ln>
        </p:spPr>
      </p:pic>
    </p:spTree>
    <p:extLst>
      <p:ext uri="{BB962C8B-B14F-4D97-AF65-F5344CB8AC3E}">
        <p14:creationId xmlns:p14="http://schemas.microsoft.com/office/powerpoint/2010/main" val="12654913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Síntesis</a:t>
            </a:r>
            <a:endParaRPr lang="es-AR" sz="7600" u="none" strike="noStrike" cap="none" dirty="0">
              <a:solidFill>
                <a:srgbClr val="FFFF00"/>
              </a:solidFill>
              <a:latin typeface="Arial" charset="0"/>
              <a:ea typeface="Arial" charset="0"/>
              <a:cs typeface="Arial" charset="0"/>
              <a:sym typeface="Cabin"/>
            </a:endParaRPr>
          </a:p>
        </p:txBody>
      </p:sp>
      <p:sp>
        <p:nvSpPr>
          <p:cNvPr id="541" name="Shape 541"/>
          <p:cNvSpPr txBox="1">
            <a:spLocks noGrp="1"/>
          </p:cNvSpPr>
          <p:nvPr>
            <p:ph idx="1"/>
          </p:nvPr>
        </p:nvSpPr>
        <p:spPr>
          <a:xfrm>
            <a:off x="1522988" y="2475702"/>
            <a:ext cx="14630400" cy="5902068"/>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Type (tipo)</a:t>
            </a: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Palabras reservadas</a:t>
            </a: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Variables (</a:t>
            </a:r>
            <a:r>
              <a:rPr lang="es-AR" sz="3600" b="0" dirty="0">
                <a:solidFill>
                  <a:schemeClr val="lt1"/>
                </a:solidFill>
                <a:latin typeface="Arial" charset="0"/>
                <a:ea typeface="Arial" charset="0"/>
                <a:cs typeface="Arial" charset="0"/>
                <a:sym typeface="Cabin"/>
              </a:rPr>
              <a:t>n</a:t>
            </a:r>
            <a:r>
              <a:rPr lang="es-AR" sz="3600" b="0" u="none" strike="noStrike" cap="none" dirty="0" smtClean="0">
                <a:solidFill>
                  <a:schemeClr val="lt1"/>
                </a:solidFill>
                <a:latin typeface="Arial" charset="0"/>
                <a:ea typeface="Arial" charset="0"/>
                <a:cs typeface="Arial" charset="0"/>
                <a:sym typeface="Cabin"/>
              </a:rPr>
              <a:t>emotécnicas)</a:t>
            </a: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Operadores</a:t>
            </a: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Precedencia del operador</a:t>
            </a:r>
          </a:p>
          <a:p>
            <a:pPr marL="0" marR="0" lvl="0" indent="0" algn="l" rtl="0">
              <a:lnSpc>
                <a:spcPct val="100000"/>
              </a:lnSpc>
              <a:spcBef>
                <a:spcPts val="3500"/>
              </a:spcBef>
              <a:spcAft>
                <a:spcPts val="0"/>
              </a:spcAft>
              <a:buNone/>
            </a:pPr>
            <a:endParaRPr lang="es-AR" sz="3600" b="0" dirty="0"/>
          </a:p>
        </p:txBody>
      </p:sp>
      <p:sp>
        <p:nvSpPr>
          <p:cNvPr id="543" name="Shape 543"/>
          <p:cNvSpPr txBox="1">
            <a:spLocks noGrp="1"/>
          </p:cNvSpPr>
          <p:nvPr>
            <p:ph type="body" idx="4294967295"/>
          </p:nvPr>
        </p:nvSpPr>
        <p:spPr>
          <a:xfrm>
            <a:off x="8311148" y="2475702"/>
            <a:ext cx="6889750" cy="5395913"/>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División de </a:t>
            </a:r>
            <a:r>
              <a:rPr lang="es-AR" sz="3600" b="0" dirty="0" smtClean="0">
                <a:solidFill>
                  <a:schemeClr val="lt1"/>
                </a:solidFill>
                <a:latin typeface="Arial" charset="0"/>
                <a:ea typeface="Arial" charset="0"/>
                <a:cs typeface="Arial" charset="0"/>
                <a:sym typeface="Cabin"/>
              </a:rPr>
              <a:t>números enteros</a:t>
            </a:r>
            <a:endParaRPr lang="es-AR" sz="3600" b="0" u="none" strike="noStrike" cap="none" dirty="0" smtClean="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Conversión de </a:t>
            </a:r>
            <a:r>
              <a:rPr lang="es-AR" sz="3600" b="0" u="none" strike="noStrike" cap="none" dirty="0" err="1" smtClean="0">
                <a:solidFill>
                  <a:schemeClr val="lt1"/>
                </a:solidFill>
                <a:latin typeface="Arial" charset="0"/>
                <a:ea typeface="Arial" charset="0"/>
                <a:cs typeface="Arial" charset="0"/>
                <a:sym typeface="Cabin"/>
              </a:rPr>
              <a:t>Types</a:t>
            </a:r>
            <a:r>
              <a:rPr lang="es-AR" sz="3600" b="0" u="none" strike="noStrike" cap="none" dirty="0" smtClean="0">
                <a:solidFill>
                  <a:schemeClr val="lt1"/>
                </a:solidFill>
                <a:latin typeface="Arial" charset="0"/>
                <a:ea typeface="Arial" charset="0"/>
                <a:cs typeface="Arial" charset="0"/>
                <a:sym typeface="Cabin"/>
              </a:rPr>
              <a:t> (tipos)</a:t>
            </a: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Input (entrada</a:t>
            </a:r>
            <a:r>
              <a:rPr lang="es-AR" sz="3600" b="0" dirty="0" smtClean="0">
                <a:solidFill>
                  <a:schemeClr val="lt1"/>
                </a:solidFill>
                <a:latin typeface="Arial" charset="0"/>
                <a:ea typeface="Arial" charset="0"/>
                <a:cs typeface="Arial" charset="0"/>
                <a:sym typeface="Cabin"/>
              </a:rPr>
              <a:t>) del usuario</a:t>
            </a:r>
            <a:endParaRPr lang="es-AR" sz="3600" b="0" u="none" strike="noStrike" cap="none" dirty="0" smtClean="0">
              <a:solidFill>
                <a:schemeClr val="lt1"/>
              </a:solidFill>
              <a:latin typeface="Arial" charset="0"/>
              <a:ea typeface="Arial" charset="0"/>
              <a:cs typeface="Arial" charset="0"/>
              <a:sym typeface="Cabin"/>
            </a:endParaRPr>
          </a:p>
          <a:p>
            <a:pPr marL="685800" marR="0" lvl="0" indent="-329311" algn="l" rtl="0">
              <a:lnSpc>
                <a:spcPct val="10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Comentarios (#)</a:t>
            </a:r>
            <a:endParaRPr lang="es-AR" sz="3600" b="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1102232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p:nvPr/>
        </p:nvSpPr>
        <p:spPr>
          <a:xfrm>
            <a:off x="687387" y="985837"/>
            <a:ext cx="2727325"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800" u="none" strike="noStrike" cap="none" dirty="0" smtClean="0">
                <a:solidFill>
                  <a:srgbClr val="FFFF00"/>
                </a:solidFill>
                <a:latin typeface="Arial" charset="0"/>
                <a:ea typeface="Arial" charset="0"/>
                <a:cs typeface="Arial" charset="0"/>
                <a:sym typeface="Cabin"/>
              </a:rPr>
              <a:t>Ejercicio</a:t>
            </a:r>
            <a:endParaRPr lang="es-AR" sz="3800" u="none" strike="noStrike" cap="none" dirty="0">
              <a:solidFill>
                <a:srgbClr val="FFFF00"/>
              </a:solidFill>
              <a:latin typeface="Arial" charset="0"/>
              <a:ea typeface="Arial" charset="0"/>
              <a:cs typeface="Arial" charset="0"/>
              <a:sym typeface="Cabin"/>
            </a:endParaRPr>
          </a:p>
        </p:txBody>
      </p:sp>
      <p:sp>
        <p:nvSpPr>
          <p:cNvPr id="535" name="Shape 535"/>
          <p:cNvSpPr txBox="1"/>
          <p:nvPr/>
        </p:nvSpPr>
        <p:spPr>
          <a:xfrm>
            <a:off x="2908300" y="2413000"/>
            <a:ext cx="10706100" cy="4449669"/>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Arial" charset="0"/>
                <a:ea typeface="Arial" charset="0"/>
                <a:cs typeface="Arial" charset="0"/>
                <a:sym typeface="Cabin"/>
              </a:rPr>
              <a:t>Escriba un programa para recordarle al usuario </a:t>
            </a:r>
            <a:r>
              <a:rPr lang="es-AR" sz="3800" dirty="0" smtClean="0">
                <a:solidFill>
                  <a:schemeClr val="lt1"/>
                </a:solidFill>
                <a:latin typeface="Arial" charset="0"/>
                <a:ea typeface="Arial" charset="0"/>
                <a:cs typeface="Arial" charset="0"/>
                <a:sym typeface="Cabin"/>
              </a:rPr>
              <a:t>las horas y la tarifa por hora para calcular el salario bruto</a:t>
            </a:r>
            <a:r>
              <a:rPr lang="es-AR" sz="3800" u="none" strike="noStrike" cap="none" dirty="0" smtClean="0">
                <a:solidFill>
                  <a:schemeClr val="lt1"/>
                </a:solidFill>
                <a:latin typeface="Arial" charset="0"/>
                <a:ea typeface="Arial" charset="0"/>
                <a:cs typeface="Arial" charset="0"/>
                <a:sym typeface="Cabin"/>
              </a:rPr>
              <a:t>.</a:t>
            </a:r>
            <a:br>
              <a:rPr lang="es-AR" sz="3800" u="none" strike="noStrike" cap="none" dirty="0" smtClean="0">
                <a:solidFill>
                  <a:schemeClr val="lt1"/>
                </a:solidFill>
                <a:latin typeface="Arial" charset="0"/>
                <a:ea typeface="Arial" charset="0"/>
                <a:cs typeface="Arial" charset="0"/>
                <a:sym typeface="Cabin"/>
              </a:rPr>
            </a:br>
            <a:endParaRPr lang="es-AR" sz="3800" u="none" strike="noStrike" cap="none" dirty="0" smtClean="0">
              <a:solidFill>
                <a:schemeClr val="lt1"/>
              </a:solidFill>
              <a:latin typeface="Arial" charset="0"/>
              <a:ea typeface="Arial" charset="0"/>
              <a:cs typeface="Arial"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Courier" charset="0"/>
                <a:ea typeface="Courier" charset="0"/>
                <a:cs typeface="Courier" charset="0"/>
                <a:sym typeface="Cabin"/>
              </a:rPr>
              <a:t>Ingresar Horas: </a:t>
            </a:r>
            <a:r>
              <a:rPr lang="es-AR" sz="3800" u="none" strike="noStrike" cap="none" dirty="0" smtClean="0">
                <a:solidFill>
                  <a:srgbClr val="FFFF00"/>
                </a:solidFill>
                <a:latin typeface="Courier" charset="0"/>
                <a:ea typeface="Courier" charset="0"/>
                <a:cs typeface="Courier" charset="0"/>
                <a:sym typeface="Cabin"/>
              </a:rPr>
              <a:t>35</a:t>
            </a:r>
            <a:r>
              <a:rPr lang="es-AR" sz="3800" u="none" strike="noStrike" cap="none" dirty="0" smtClean="0">
                <a:solidFill>
                  <a:schemeClr val="lt1"/>
                </a:solidFill>
                <a:latin typeface="Courier" charset="0"/>
                <a:ea typeface="Courier" charset="0"/>
                <a:cs typeface="Courier" charset="0"/>
                <a:sym typeface="Cabin"/>
              </a:rPr>
              <a:t> </a:t>
            </a:r>
          </a:p>
          <a:p>
            <a:pPr marL="45720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Courier" charset="0"/>
                <a:ea typeface="Courier" charset="0"/>
                <a:cs typeface="Courier" charset="0"/>
                <a:sym typeface="Cabin"/>
              </a:rPr>
              <a:t>Ingresar Tarifa: </a:t>
            </a:r>
            <a:r>
              <a:rPr lang="es-AR" sz="3800" u="none" strike="noStrike" cap="none" dirty="0" smtClean="0">
                <a:solidFill>
                  <a:srgbClr val="FFFF00"/>
                </a:solidFill>
                <a:latin typeface="Courier" charset="0"/>
                <a:ea typeface="Courier" charset="0"/>
                <a:cs typeface="Courier" charset="0"/>
                <a:sym typeface="Cabin"/>
              </a:rPr>
              <a:t>2.75 </a:t>
            </a:r>
          </a:p>
          <a:p>
            <a:pPr marL="457200" marR="0" lvl="0" indent="0" algn="l" rtl="0">
              <a:lnSpc>
                <a:spcPct val="100000"/>
              </a:lnSpc>
              <a:spcBef>
                <a:spcPts val="0"/>
              </a:spcBef>
              <a:spcAft>
                <a:spcPts val="0"/>
              </a:spcAft>
              <a:buClr>
                <a:schemeClr val="lt1"/>
              </a:buClr>
              <a:buSzPct val="25000"/>
              <a:buFont typeface="Cabin"/>
              <a:buNone/>
            </a:pPr>
            <a:endParaRPr lang="es-AR" sz="3800" u="none" strike="noStrike" cap="none" dirty="0" smtClean="0">
              <a:solidFill>
                <a:srgbClr val="FFFF00"/>
              </a:solidFill>
              <a:latin typeface="Courier" charset="0"/>
              <a:ea typeface="Courier" charset="0"/>
              <a:cs typeface="Courier"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Courier" charset="0"/>
                <a:ea typeface="Courier" charset="0"/>
                <a:cs typeface="Courier" charset="0"/>
                <a:sym typeface="Cabin"/>
              </a:rPr>
              <a:t>Salario: 96.25</a:t>
            </a:r>
            <a:endParaRPr lang="es-AR" sz="3800" u="none" strike="noStrike" cap="none" dirty="0">
              <a:solidFill>
                <a:schemeClr val="lt1"/>
              </a:solidFill>
              <a:latin typeface="Courier" charset="0"/>
              <a:ea typeface="Courier" charset="0"/>
              <a:cs typeface="Courier" charset="0"/>
              <a:sym typeface="Cabin"/>
            </a:endParaRPr>
          </a:p>
        </p:txBody>
      </p:sp>
    </p:spTree>
    <p:extLst>
      <p:ext uri="{BB962C8B-B14F-4D97-AF65-F5344CB8AC3E}">
        <p14:creationId xmlns:p14="http://schemas.microsoft.com/office/powerpoint/2010/main" val="841279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prstGeom prst="rect">
            <a:avLst/>
          </a:prstGeom>
        </p:spPr>
        <p:txBody>
          <a:bodyPr lIns="91425" tIns="91425" rIns="91425" bIns="91425" anchor="ctr" anchorCtr="0">
            <a:noAutofit/>
          </a:bodyPr>
          <a:lstStyle/>
          <a:p>
            <a:pPr lvl="0">
              <a:spcBef>
                <a:spcPts val="0"/>
              </a:spcBef>
            </a:pPr>
            <a:r>
              <a:rPr lang="es-ES" sz="3600" dirty="0">
                <a:solidFill>
                  <a:srgbClr val="FFFF00"/>
                </a:solidFill>
              </a:rPr>
              <a:t>Agradecimientos / Colaboraciones</a:t>
            </a:r>
            <a:endParaRPr lang="en-US" sz="3600" dirty="0">
              <a:solidFill>
                <a:srgbClr val="FFFF00"/>
              </a:solidFill>
            </a:endParaRPr>
          </a:p>
        </p:txBody>
      </p:sp>
      <p:sp>
        <p:nvSpPr>
          <p:cNvPr id="549" name="Shape 549"/>
          <p:cNvSpPr txBox="1"/>
          <p:nvPr/>
        </p:nvSpPr>
        <p:spPr>
          <a:xfrm>
            <a:off x="1155700" y="2369453"/>
            <a:ext cx="6797699" cy="5943897"/>
          </a:xfrm>
          <a:prstGeom prst="rect">
            <a:avLst/>
          </a:prstGeom>
          <a:noFill/>
          <a:ln>
            <a:noFill/>
          </a:ln>
        </p:spPr>
        <p:txBody>
          <a:bodyPr lIns="91425" tIns="91425" rIns="91425" bIns="91425" anchor="t" anchorCtr="0">
            <a:noAutofit/>
          </a:bodyPr>
          <a:lstStyle/>
          <a:p>
            <a:r>
              <a:rPr lang="es-AR" sz="1800" dirty="0">
                <a:solidFill>
                  <a:schemeClr val="bg1"/>
                </a:solidFill>
              </a:rPr>
              <a:t>Estas diapositivas están protegidas por derechos de autor 2010-  Charles R. Severance (</a:t>
            </a:r>
            <a:r>
              <a:rPr lang="es-AR" sz="1800" u="sng" dirty="0">
                <a:solidFill>
                  <a:schemeClr val="bg1"/>
                </a:solidFill>
                <a:hlinkClick r:id="rId3"/>
              </a:rPr>
              <a:t>www.dr-chuck.com</a:t>
            </a:r>
            <a:r>
              <a:rPr lang="es-AR" sz="1800" dirty="0">
                <a:solidFill>
                  <a:schemeClr val="bg1"/>
                </a:solidFill>
              </a:rPr>
              <a:t>) de la Facultad de Información de la Universidad de </a:t>
            </a:r>
            <a:r>
              <a:rPr lang="es-AR" sz="1800" dirty="0" smtClean="0">
                <a:solidFill>
                  <a:schemeClr val="bg1"/>
                </a:solidFill>
              </a:rPr>
              <a:t>Michigan, </a:t>
            </a:r>
            <a:r>
              <a:rPr lang="es-AR" sz="1800" dirty="0">
                <a:solidFill>
                  <a:schemeClr val="bg1"/>
                </a:solidFill>
              </a:rPr>
              <a:t>y se ponen a disposición bajo licencia de Creative Commons Attribution 4.0. Por favor, conserve esta última diapositiva en todas las copias del documento para cumplir con los requisitos de atribución de la licencia. Si realiza algún cambio, siéntase libre de agregar su nombre y el de su organización a la lista de colaboradores en esta página cuando republique los materiales.</a:t>
            </a:r>
          </a:p>
          <a:p>
            <a:endParaRPr lang="es-AR" sz="1800" dirty="0">
              <a:solidFill>
                <a:schemeClr val="bg1"/>
              </a:solidFill>
            </a:endParaRPr>
          </a:p>
          <a:p>
            <a:r>
              <a:rPr lang="es-AR" sz="1800" dirty="0">
                <a:solidFill>
                  <a:schemeClr val="bg1"/>
                </a:solidFill>
              </a:rPr>
              <a:t>Desarrollo inicial: Charles Severance, Facultad de Información de la Universidad de Michigan</a:t>
            </a:r>
          </a:p>
          <a:p>
            <a:r>
              <a:rPr lang="es-AR" sz="1800" dirty="0">
                <a:solidFill>
                  <a:schemeClr val="bg1"/>
                </a:solidFill>
              </a:rPr>
              <a:t>… Ingrese nuevos colaboradores y traductores </a:t>
            </a:r>
            <a:r>
              <a:rPr lang="es-AR" sz="1800" dirty="0" smtClean="0">
                <a:solidFill>
                  <a:schemeClr val="bg1"/>
                </a:solidFill>
              </a:rPr>
              <a:t>aquí </a:t>
            </a:r>
            <a:endParaRPr lang="en-US" sz="1800" dirty="0">
              <a:solidFill>
                <a:schemeClr val="bg1"/>
              </a:solidFill>
            </a:endParaRPr>
          </a:p>
          <a:p>
            <a:pPr lvl="0" rtl="0">
              <a:spcBef>
                <a:spcPts val="0"/>
              </a:spcBef>
              <a:buNone/>
            </a:pPr>
            <a:endParaRPr lang="en-US" sz="1800" dirty="0" smtClean="0">
              <a:solidFill>
                <a:srgbClr val="FFFFFF"/>
              </a:solidFill>
            </a:endParaRPr>
          </a:p>
          <a:p>
            <a:pPr lvl="0" rtl="0">
              <a:spcBef>
                <a:spcPts val="0"/>
              </a:spcBef>
              <a:buNone/>
            </a:pPr>
            <a:endParaRPr sz="1800" dirty="0">
              <a:solidFill>
                <a:srgbClr val="FFFFFF"/>
              </a:solidFill>
            </a:endParaRPr>
          </a:p>
        </p:txBody>
      </p:sp>
      <p:pic>
        <p:nvPicPr>
          <p:cNvPr id="550" name="Shape 550"/>
          <p:cNvPicPr preferRelativeResize="0"/>
          <p:nvPr/>
        </p:nvPicPr>
        <p:blipFill rotWithShape="1">
          <a:blip r:embed="rId4">
            <a:alphaModFix/>
          </a:blip>
          <a:srcRect/>
          <a:stretch/>
        </p:blipFill>
        <p:spPr>
          <a:xfrm>
            <a:off x="437900" y="991903"/>
            <a:ext cx="1024800" cy="1024800"/>
          </a:xfrm>
          <a:prstGeom prst="rect">
            <a:avLst/>
          </a:prstGeom>
          <a:noFill/>
          <a:ln>
            <a:noFill/>
          </a:ln>
        </p:spPr>
      </p:pic>
      <p:pic>
        <p:nvPicPr>
          <p:cNvPr id="551" name="Shape 551"/>
          <p:cNvPicPr preferRelativeResize="0"/>
          <p:nvPr/>
        </p:nvPicPr>
        <p:blipFill rotWithShape="1">
          <a:blip r:embed="rId5">
            <a:alphaModFix/>
          </a:blip>
          <a:srcRect/>
          <a:stretch/>
        </p:blipFill>
        <p:spPr>
          <a:xfrm>
            <a:off x="13897687" y="1170103"/>
            <a:ext cx="1968599" cy="668400"/>
          </a:xfrm>
          <a:prstGeom prst="rect">
            <a:avLst/>
          </a:prstGeom>
          <a:noFill/>
          <a:ln>
            <a:noFill/>
          </a:ln>
        </p:spPr>
      </p:pic>
      <p:sp>
        <p:nvSpPr>
          <p:cNvPr id="552" name="Shape 552"/>
          <p:cNvSpPr txBox="1"/>
          <p:nvPr/>
        </p:nvSpPr>
        <p:spPr>
          <a:xfrm>
            <a:off x="8704400" y="2369453"/>
            <a:ext cx="6797699" cy="5745847"/>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a:t>
            </a:r>
          </a:p>
        </p:txBody>
      </p:sp>
    </p:spTree>
    <p:extLst>
      <p:ext uri="{BB962C8B-B14F-4D97-AF65-F5344CB8AC3E}">
        <p14:creationId xmlns:p14="http://schemas.microsoft.com/office/powerpoint/2010/main" val="423999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32178" y="838244"/>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Variables</a:t>
            </a:r>
            <a:endParaRPr lang="es-AR" sz="7600" u="none" strike="noStrike" cap="none" dirty="0">
              <a:solidFill>
                <a:srgbClr val="FFFF00"/>
              </a:solidFill>
              <a:latin typeface="Arial" charset="0"/>
              <a:ea typeface="Arial" charset="0"/>
              <a:cs typeface="Arial" charset="0"/>
              <a:sym typeface="Cabin"/>
            </a:endParaRPr>
          </a:p>
        </p:txBody>
      </p:sp>
      <p:sp>
        <p:nvSpPr>
          <p:cNvPr id="258" name="Shape 258"/>
          <p:cNvSpPr txBox="1">
            <a:spLocks noGrp="1"/>
          </p:cNvSpPr>
          <p:nvPr>
            <p:ph idx="1"/>
          </p:nvPr>
        </p:nvSpPr>
        <p:spPr>
          <a:xfrm>
            <a:off x="812800" y="2447866"/>
            <a:ext cx="14630400" cy="2674938"/>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AR" sz="3200" b="0" u="none" strike="noStrike" cap="none" dirty="0" smtClean="0">
                <a:solidFill>
                  <a:schemeClr val="lt1"/>
                </a:solidFill>
                <a:latin typeface="Arial" charset="0"/>
                <a:ea typeface="Arial" charset="0"/>
                <a:cs typeface="Arial" charset="0"/>
                <a:sym typeface="Cabin"/>
              </a:rPr>
              <a:t>Una </a:t>
            </a:r>
            <a:r>
              <a:rPr lang="es-AR" sz="3200" b="0" u="none" strike="noStrike" cap="none" dirty="0" smtClean="0">
                <a:solidFill>
                  <a:srgbClr val="00FF00"/>
                </a:solidFill>
                <a:latin typeface="Arial" charset="0"/>
                <a:ea typeface="Arial" charset="0"/>
                <a:cs typeface="Arial" charset="0"/>
                <a:sym typeface="Cabin"/>
              </a:rPr>
              <a:t>variable</a:t>
            </a:r>
            <a:r>
              <a:rPr lang="es-AR" sz="3200" b="0" u="none" strike="noStrike" cap="none" dirty="0" smtClean="0">
                <a:solidFill>
                  <a:schemeClr val="lt1"/>
                </a:solidFill>
                <a:latin typeface="Arial" charset="0"/>
                <a:ea typeface="Arial" charset="0"/>
                <a:cs typeface="Arial" charset="0"/>
                <a:sym typeface="Cabin"/>
              </a:rPr>
              <a:t> es </a:t>
            </a:r>
            <a:r>
              <a:rPr lang="es-AR" sz="3200" b="0" dirty="0" smtClean="0">
                <a:solidFill>
                  <a:schemeClr val="lt1"/>
                </a:solidFill>
                <a:latin typeface="Arial" charset="0"/>
                <a:ea typeface="Arial" charset="0"/>
                <a:cs typeface="Arial" charset="0"/>
                <a:sym typeface="Cabin"/>
              </a:rPr>
              <a:t>un lugar designado en la memoria donde el programador puede guardar los datos y luego recuperar esos datos utilizando el </a:t>
            </a:r>
            <a:r>
              <a:rPr lang="es-AR" sz="3200" b="0" dirty="0">
                <a:solidFill>
                  <a:schemeClr val="lt1"/>
                </a:solidFill>
                <a:sym typeface="Arial"/>
              </a:rPr>
              <a:t>“</a:t>
            </a:r>
            <a:r>
              <a:rPr lang="es-AR" sz="3200" b="0" dirty="0" smtClean="0">
                <a:solidFill>
                  <a:schemeClr val="lt1"/>
                </a:solidFill>
                <a:latin typeface="Arial" charset="0"/>
                <a:ea typeface="Arial" charset="0"/>
                <a:cs typeface="Arial" charset="0"/>
                <a:sym typeface="Cabin"/>
              </a:rPr>
              <a:t>nombre</a:t>
            </a:r>
            <a:r>
              <a:rPr lang="es-AR" sz="3200" b="0" dirty="0" smtClean="0">
                <a:solidFill>
                  <a:schemeClr val="lt1"/>
                </a:solidFill>
                <a:sym typeface="Arial"/>
              </a:rPr>
              <a:t>” de la</a:t>
            </a:r>
            <a:r>
              <a:rPr lang="es-AR" sz="3200" b="0" dirty="0" smtClean="0">
                <a:solidFill>
                  <a:schemeClr val="lt1"/>
                </a:solidFill>
                <a:latin typeface="Arial" charset="0"/>
                <a:ea typeface="Arial" charset="0"/>
                <a:cs typeface="Arial" charset="0"/>
                <a:sym typeface="Cabin"/>
              </a:rPr>
              <a:t> </a:t>
            </a:r>
            <a:r>
              <a:rPr lang="es-AR" sz="3200" b="0" u="none" strike="noStrike" cap="none" dirty="0" smtClean="0">
                <a:solidFill>
                  <a:srgbClr val="00FF00"/>
                </a:solidFill>
                <a:latin typeface="Arial" charset="0"/>
                <a:ea typeface="Arial" charset="0"/>
                <a:cs typeface="Arial" charset="0"/>
                <a:sym typeface="Cabin"/>
              </a:rPr>
              <a:t>variable</a:t>
            </a:r>
            <a:endParaRPr lang="es-AR" sz="3200" b="0" i="0" u="none" strike="noStrike" cap="none" dirty="0" smtClean="0">
              <a:solidFill>
                <a:schemeClr val="lt1"/>
              </a:solidFil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s-AR" sz="3200" b="0" u="none" strike="noStrike" cap="none" dirty="0" smtClean="0">
                <a:solidFill>
                  <a:schemeClr val="lt1"/>
                </a:solidFill>
                <a:latin typeface="Arial" charset="0"/>
                <a:ea typeface="Arial" charset="0"/>
                <a:cs typeface="Arial" charset="0"/>
                <a:sym typeface="Cabin"/>
              </a:rPr>
              <a:t>Los programadores elije</a:t>
            </a:r>
            <a:r>
              <a:rPr lang="es-AR" sz="3200" b="0" dirty="0" smtClean="0">
                <a:solidFill>
                  <a:schemeClr val="lt1"/>
                </a:solidFill>
                <a:latin typeface="Arial" charset="0"/>
                <a:ea typeface="Arial" charset="0"/>
                <a:cs typeface="Arial" charset="0"/>
                <a:sym typeface="Cabin"/>
              </a:rPr>
              <a:t>n los nombres de las </a:t>
            </a:r>
            <a:r>
              <a:rPr lang="es-AR" sz="3200" b="0" u="none" strike="noStrike" cap="none" dirty="0" smtClean="0">
                <a:solidFill>
                  <a:srgbClr val="00FF00"/>
                </a:solidFill>
                <a:latin typeface="Arial" charset="0"/>
                <a:ea typeface="Arial" charset="0"/>
                <a:cs typeface="Arial" charset="0"/>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s-AR" sz="3200" b="0" dirty="0" smtClean="0">
                <a:solidFill>
                  <a:schemeClr val="lt1"/>
                </a:solidFill>
                <a:latin typeface="Arial" charset="0"/>
                <a:ea typeface="Arial" charset="0"/>
                <a:cs typeface="Arial" charset="0"/>
                <a:sym typeface="Cabin"/>
              </a:rPr>
              <a:t>Usted puede cambiar el contenido de una</a:t>
            </a:r>
            <a:r>
              <a:rPr lang="es-AR" sz="3200" b="0" u="none" strike="noStrike" cap="none" dirty="0" smtClean="0">
                <a:solidFill>
                  <a:schemeClr val="lt1"/>
                </a:solidFill>
                <a:latin typeface="Arial" charset="0"/>
                <a:ea typeface="Arial" charset="0"/>
                <a:cs typeface="Arial" charset="0"/>
                <a:sym typeface="Cabin"/>
              </a:rPr>
              <a:t> </a:t>
            </a:r>
            <a:r>
              <a:rPr lang="es-AR" sz="3200" b="0" u="none" strike="noStrike" cap="none" dirty="0" smtClean="0">
                <a:solidFill>
                  <a:srgbClr val="00FF00"/>
                </a:solidFill>
                <a:latin typeface="Arial" charset="0"/>
                <a:ea typeface="Arial" charset="0"/>
                <a:cs typeface="Arial" charset="0"/>
                <a:sym typeface="Cabin"/>
              </a:rPr>
              <a:t>variable </a:t>
            </a:r>
            <a:r>
              <a:rPr lang="es-AR" sz="3200" b="0" u="none" strike="noStrike" cap="none" dirty="0" smtClean="0">
                <a:solidFill>
                  <a:schemeClr val="lt1"/>
                </a:solidFill>
                <a:latin typeface="Arial" charset="0"/>
                <a:ea typeface="Arial" charset="0"/>
                <a:cs typeface="Arial" charset="0"/>
                <a:sym typeface="Cabin"/>
              </a:rPr>
              <a:t>en un enunciado posterior</a:t>
            </a:r>
            <a:endParaRPr lang="es-AR" sz="3200" b="0" u="none" strike="noStrike" cap="none" dirty="0">
              <a:solidFill>
                <a:schemeClr val="lt1"/>
              </a:solidFill>
              <a:latin typeface="Arial" charset="0"/>
              <a:ea typeface="Arial" charset="0"/>
              <a:cs typeface="Arial" charset="0"/>
              <a:sym typeface="Cabin"/>
            </a:endParaRPr>
          </a:p>
        </p:txBody>
      </p:sp>
      <p:sp>
        <p:nvSpPr>
          <p:cNvPr id="259" name="Shape 259"/>
          <p:cNvSpPr txBox="1"/>
          <p:nvPr/>
        </p:nvSpPr>
        <p:spPr>
          <a:xfrm>
            <a:off x="10388600" y="5397429"/>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dirty="0">
                <a:solidFill>
                  <a:schemeClr val="lt1"/>
                </a:solidFill>
                <a:latin typeface="Arial" charset="0"/>
                <a:ea typeface="Arial" charset="0"/>
                <a:cs typeface="Arial" charset="0"/>
                <a:sym typeface="Cabin"/>
              </a:rPr>
              <a:t> </a:t>
            </a:r>
            <a:r>
              <a:rPr lang="en-US" sz="4900" u="none" strike="noStrike" cap="none" dirty="0">
                <a:solidFill>
                  <a:schemeClr val="lt1"/>
                </a:solidFill>
                <a:latin typeface="Arial" charset="0"/>
                <a:ea typeface="Arial" charset="0"/>
                <a:cs typeface="Arial" charset="0"/>
                <a:sym typeface="Cabin"/>
              </a:rPr>
              <a:t>12.2</a:t>
            </a:r>
          </a:p>
        </p:txBody>
      </p:sp>
      <p:sp>
        <p:nvSpPr>
          <p:cNvPr id="260" name="Shape 260"/>
          <p:cNvSpPr txBox="1"/>
          <p:nvPr/>
        </p:nvSpPr>
        <p:spPr>
          <a:xfrm>
            <a:off x="9534525" y="5594279"/>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dirty="0">
                <a:solidFill>
                  <a:srgbClr val="00FF00"/>
                </a:solidFill>
                <a:latin typeface="Arial" charset="0"/>
                <a:ea typeface="Arial" charset="0"/>
                <a:cs typeface="Arial" charset="0"/>
                <a:sym typeface="Cabin"/>
              </a:rPr>
              <a:t>x</a:t>
            </a:r>
          </a:p>
        </p:txBody>
      </p:sp>
      <p:sp>
        <p:nvSpPr>
          <p:cNvPr id="261" name="Shape 261"/>
          <p:cNvSpPr txBox="1"/>
          <p:nvPr/>
        </p:nvSpPr>
        <p:spPr>
          <a:xfrm>
            <a:off x="10350500" y="7035729"/>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dirty="0">
                <a:solidFill>
                  <a:schemeClr val="lt1"/>
                </a:solidFill>
                <a:latin typeface="Arial" charset="0"/>
                <a:ea typeface="Arial" charset="0"/>
                <a:cs typeface="Arial" charset="0"/>
                <a:sym typeface="Cabin"/>
              </a:rPr>
              <a:t> </a:t>
            </a:r>
            <a:r>
              <a:rPr lang="en-US" sz="4900" u="none" strike="noStrike" cap="none" dirty="0">
                <a:solidFill>
                  <a:schemeClr val="lt1"/>
                </a:solidFill>
                <a:latin typeface="Arial" charset="0"/>
                <a:ea typeface="Arial" charset="0"/>
                <a:cs typeface="Arial" charset="0"/>
                <a:sym typeface="Cabin"/>
              </a:rPr>
              <a:t>14               </a:t>
            </a:r>
          </a:p>
        </p:txBody>
      </p:sp>
      <p:sp>
        <p:nvSpPr>
          <p:cNvPr id="262" name="Shape 262"/>
          <p:cNvSpPr txBox="1"/>
          <p:nvPr/>
        </p:nvSpPr>
        <p:spPr>
          <a:xfrm>
            <a:off x="9518650" y="7238929"/>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dirty="0">
                <a:solidFill>
                  <a:srgbClr val="00FF00"/>
                </a:solidFill>
                <a:latin typeface="Arial" charset="0"/>
                <a:ea typeface="Arial" charset="0"/>
                <a:cs typeface="Arial" charset="0"/>
                <a:sym typeface="Cabin"/>
              </a:rPr>
              <a:t>y</a:t>
            </a:r>
          </a:p>
        </p:txBody>
      </p:sp>
      <p:sp>
        <p:nvSpPr>
          <p:cNvPr id="263" name="Shape 263"/>
          <p:cNvSpPr txBox="1"/>
          <p:nvPr/>
        </p:nvSpPr>
        <p:spPr>
          <a:xfrm>
            <a:off x="2624125" y="5528832"/>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1" i="0" u="none" strike="noStrike" cap="none" dirty="0">
                <a:solidFill>
                  <a:srgbClr val="00FF00"/>
                </a:solidFill>
                <a:latin typeface="Courier New"/>
                <a:ea typeface="Courier New"/>
                <a:cs typeface="Courier New"/>
                <a:sym typeface="Courier New"/>
              </a:rPr>
              <a:t>x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F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1" i="0" u="none" strike="noStrike" cap="none" dirty="0">
                <a:solidFill>
                  <a:srgbClr val="00FF00"/>
                </a:solidFill>
                <a:latin typeface="Courier New"/>
                <a:ea typeface="Courier New"/>
                <a:cs typeface="Courier New"/>
                <a:sym typeface="Courier New"/>
              </a:rPr>
              <a:t>y</a:t>
            </a:r>
            <a:r>
              <a:rPr lang="en-US" sz="4800" b="1" i="0" u="none" strike="noStrike" cap="none" dirty="0">
                <a:solidFill>
                  <a:srgbClr val="FFF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F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b="1" dirty="0">
              <a:latin typeface="Courier New"/>
              <a:ea typeface="Courier New"/>
              <a:cs typeface="Courier New"/>
              <a:sym typeface="Courier New"/>
            </a:endParaRPr>
          </a:p>
        </p:txBody>
      </p:sp>
      <p:sp>
        <p:nvSpPr>
          <p:cNvPr id="264" name="Shape 264"/>
          <p:cNvSpPr txBox="1"/>
          <p:nvPr/>
        </p:nvSpPr>
        <p:spPr>
          <a:xfrm>
            <a:off x="2624125" y="8248330"/>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dirty="0">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32178" y="838244"/>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FF00"/>
                </a:solidFill>
                <a:latin typeface="Arial" charset="0"/>
                <a:ea typeface="Arial" charset="0"/>
                <a:cs typeface="Arial" charset="0"/>
                <a:sym typeface="Cabin"/>
              </a:rPr>
              <a:t>Variables</a:t>
            </a:r>
          </a:p>
        </p:txBody>
      </p:sp>
      <p:sp>
        <p:nvSpPr>
          <p:cNvPr id="258" name="Shape 258"/>
          <p:cNvSpPr txBox="1">
            <a:spLocks noGrp="1"/>
          </p:cNvSpPr>
          <p:nvPr>
            <p:ph idx="1"/>
          </p:nvPr>
        </p:nvSpPr>
        <p:spPr>
          <a:xfrm>
            <a:off x="812800" y="2564596"/>
            <a:ext cx="14630400" cy="2674938"/>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AR" sz="3200" b="0" dirty="0">
                <a:solidFill>
                  <a:schemeClr val="lt1"/>
                </a:solidFill>
                <a:latin typeface="Arial" charset="0"/>
                <a:ea typeface="Arial" charset="0"/>
                <a:cs typeface="Arial" charset="0"/>
                <a:sym typeface="Cabin"/>
              </a:rPr>
              <a:t>Una </a:t>
            </a:r>
            <a:r>
              <a:rPr lang="es-AR" sz="3200" b="0" dirty="0">
                <a:solidFill>
                  <a:srgbClr val="00FF00"/>
                </a:solidFill>
                <a:latin typeface="Arial" charset="0"/>
                <a:ea typeface="Arial" charset="0"/>
                <a:cs typeface="Arial" charset="0"/>
                <a:sym typeface="Cabin"/>
              </a:rPr>
              <a:t>variable</a:t>
            </a:r>
            <a:r>
              <a:rPr lang="es-AR" sz="3200" b="0" dirty="0">
                <a:solidFill>
                  <a:schemeClr val="lt1"/>
                </a:solidFill>
                <a:latin typeface="Arial" charset="0"/>
                <a:ea typeface="Arial" charset="0"/>
                <a:cs typeface="Arial" charset="0"/>
                <a:sym typeface="Cabin"/>
              </a:rPr>
              <a:t> es un lugar designado en la memoria donde el programador puede guardar los datos y luego recuperar esos datos utilizando el </a:t>
            </a:r>
            <a:r>
              <a:rPr lang="es-AR" sz="3200" b="0" dirty="0">
                <a:solidFill>
                  <a:schemeClr val="lt1"/>
                </a:solidFill>
                <a:sym typeface="Arial"/>
              </a:rPr>
              <a:t>“</a:t>
            </a:r>
            <a:r>
              <a:rPr lang="es-AR" sz="3200" b="0" dirty="0">
                <a:solidFill>
                  <a:schemeClr val="lt1"/>
                </a:solidFill>
                <a:latin typeface="Arial" charset="0"/>
                <a:ea typeface="Arial" charset="0"/>
                <a:cs typeface="Arial" charset="0"/>
                <a:sym typeface="Cabin"/>
              </a:rPr>
              <a:t>nombre</a:t>
            </a:r>
            <a:r>
              <a:rPr lang="es-AR" sz="3200" b="0" dirty="0">
                <a:solidFill>
                  <a:schemeClr val="lt1"/>
                </a:solidFill>
                <a:sym typeface="Arial"/>
              </a:rPr>
              <a:t>” de la</a:t>
            </a:r>
            <a:r>
              <a:rPr lang="es-AR" sz="3200" b="0" dirty="0">
                <a:solidFill>
                  <a:schemeClr val="lt1"/>
                </a:solidFill>
                <a:latin typeface="Arial" charset="0"/>
                <a:ea typeface="Arial" charset="0"/>
                <a:cs typeface="Arial" charset="0"/>
                <a:sym typeface="Cabin"/>
              </a:rPr>
              <a:t> </a:t>
            </a:r>
            <a:r>
              <a:rPr lang="es-AR" sz="3200" b="0" dirty="0">
                <a:solidFill>
                  <a:srgbClr val="00FF00"/>
                </a:solidFill>
                <a:latin typeface="Arial" charset="0"/>
                <a:ea typeface="Arial" charset="0"/>
                <a:cs typeface="Arial" charset="0"/>
                <a:sym typeface="Cabin"/>
              </a:rPr>
              <a:t>variable</a:t>
            </a:r>
            <a:endParaRPr lang="es-AR" sz="3200" b="0" dirty="0">
              <a:solidFill>
                <a:schemeClr val="lt1"/>
              </a:solidFill>
              <a:sym typeface="Arial"/>
            </a:endParaRPr>
          </a:p>
          <a:p>
            <a:pPr marL="749300" lvl="0" indent="-371094">
              <a:spcBef>
                <a:spcPts val="3500"/>
              </a:spcBef>
              <a:buClr>
                <a:schemeClr val="lt1"/>
              </a:buClr>
              <a:buSzPct val="100000"/>
              <a:buFont typeface="Cabin"/>
              <a:buChar char="•"/>
            </a:pPr>
            <a:r>
              <a:rPr lang="es-AR" sz="3200" b="0" dirty="0" smtClean="0">
                <a:solidFill>
                  <a:schemeClr val="lt1"/>
                </a:solidFill>
                <a:latin typeface="Arial" charset="0"/>
                <a:ea typeface="Arial" charset="0"/>
                <a:cs typeface="Arial" charset="0"/>
                <a:sym typeface="Cabin"/>
              </a:rPr>
              <a:t>Los </a:t>
            </a:r>
            <a:r>
              <a:rPr lang="es-AR" sz="3200" b="0" dirty="0">
                <a:solidFill>
                  <a:schemeClr val="lt1"/>
                </a:solidFill>
                <a:latin typeface="Arial" charset="0"/>
                <a:ea typeface="Arial" charset="0"/>
                <a:cs typeface="Arial" charset="0"/>
                <a:sym typeface="Cabin"/>
              </a:rPr>
              <a:t>programadores elijen los nombres de las </a:t>
            </a:r>
            <a:r>
              <a:rPr lang="es-AR" sz="3200" b="0" dirty="0">
                <a:solidFill>
                  <a:srgbClr val="00FF00"/>
                </a:solidFill>
                <a:latin typeface="Arial" charset="0"/>
                <a:ea typeface="Arial" charset="0"/>
                <a:cs typeface="Arial" charset="0"/>
                <a:sym typeface="Cabin"/>
              </a:rPr>
              <a:t>variables</a:t>
            </a:r>
          </a:p>
          <a:p>
            <a:pPr marL="749300" lvl="0" indent="-371094">
              <a:spcBef>
                <a:spcPts val="3500"/>
              </a:spcBef>
              <a:buClr>
                <a:schemeClr val="lt1"/>
              </a:buClr>
              <a:buSzPct val="100000"/>
              <a:buFont typeface="Cabin"/>
              <a:buChar char="•"/>
            </a:pPr>
            <a:r>
              <a:rPr lang="es-AR" sz="3200" b="0" dirty="0">
                <a:solidFill>
                  <a:schemeClr val="lt1"/>
                </a:solidFill>
                <a:latin typeface="Arial" charset="0"/>
                <a:ea typeface="Arial" charset="0"/>
                <a:cs typeface="Arial" charset="0"/>
                <a:sym typeface="Cabin"/>
              </a:rPr>
              <a:t>Usted puede cambiar el contenido de una </a:t>
            </a:r>
            <a:r>
              <a:rPr lang="es-AR" sz="3200" b="0" dirty="0">
                <a:solidFill>
                  <a:srgbClr val="00FF00"/>
                </a:solidFill>
                <a:latin typeface="Arial" charset="0"/>
                <a:ea typeface="Arial" charset="0"/>
                <a:cs typeface="Arial" charset="0"/>
                <a:sym typeface="Cabin"/>
              </a:rPr>
              <a:t>variable </a:t>
            </a:r>
            <a:r>
              <a:rPr lang="es-AR" sz="3200" b="0" dirty="0">
                <a:solidFill>
                  <a:schemeClr val="lt1"/>
                </a:solidFill>
                <a:latin typeface="Arial" charset="0"/>
                <a:ea typeface="Arial" charset="0"/>
                <a:cs typeface="Arial" charset="0"/>
                <a:sym typeface="Cabin"/>
              </a:rPr>
              <a:t>en un enunciado posterior</a:t>
            </a:r>
          </a:p>
        </p:txBody>
      </p:sp>
      <p:sp>
        <p:nvSpPr>
          <p:cNvPr id="10" name="Shape 259"/>
          <p:cNvSpPr txBox="1"/>
          <p:nvPr/>
        </p:nvSpPr>
        <p:spPr>
          <a:xfrm>
            <a:off x="10388600" y="5397429"/>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dirty="0">
                <a:solidFill>
                  <a:schemeClr val="lt1"/>
                </a:solidFill>
                <a:latin typeface="Arial" charset="0"/>
                <a:ea typeface="Arial" charset="0"/>
                <a:cs typeface="Arial" charset="0"/>
                <a:sym typeface="Cabin"/>
              </a:rPr>
              <a:t> </a:t>
            </a:r>
            <a:r>
              <a:rPr lang="en-US" sz="4900" u="none" strike="noStrike" cap="none" dirty="0">
                <a:solidFill>
                  <a:schemeClr val="lt1"/>
                </a:solidFill>
                <a:latin typeface="Arial" charset="0"/>
                <a:ea typeface="Arial" charset="0"/>
                <a:cs typeface="Arial" charset="0"/>
                <a:sym typeface="Cabin"/>
              </a:rPr>
              <a:t>12.2</a:t>
            </a:r>
          </a:p>
        </p:txBody>
      </p:sp>
      <p:sp>
        <p:nvSpPr>
          <p:cNvPr id="11" name="Shape 260"/>
          <p:cNvSpPr txBox="1"/>
          <p:nvPr/>
        </p:nvSpPr>
        <p:spPr>
          <a:xfrm>
            <a:off x="9534525" y="5594279"/>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dirty="0">
                <a:solidFill>
                  <a:srgbClr val="00FF00"/>
                </a:solidFill>
                <a:latin typeface="Arial" charset="0"/>
                <a:ea typeface="Arial" charset="0"/>
                <a:cs typeface="Arial" charset="0"/>
                <a:sym typeface="Cabin"/>
              </a:rPr>
              <a:t>x</a:t>
            </a:r>
          </a:p>
        </p:txBody>
      </p:sp>
      <p:sp>
        <p:nvSpPr>
          <p:cNvPr id="12" name="Shape 261"/>
          <p:cNvSpPr txBox="1"/>
          <p:nvPr/>
        </p:nvSpPr>
        <p:spPr>
          <a:xfrm>
            <a:off x="10350500" y="7035729"/>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dirty="0">
                <a:solidFill>
                  <a:schemeClr val="lt1"/>
                </a:solidFill>
                <a:latin typeface="Arial" charset="0"/>
                <a:ea typeface="Arial" charset="0"/>
                <a:cs typeface="Arial" charset="0"/>
                <a:sym typeface="Cabin"/>
              </a:rPr>
              <a:t> </a:t>
            </a:r>
            <a:r>
              <a:rPr lang="en-US" sz="4900" u="none" strike="noStrike" cap="none" dirty="0">
                <a:solidFill>
                  <a:schemeClr val="lt1"/>
                </a:solidFill>
                <a:latin typeface="Arial" charset="0"/>
                <a:ea typeface="Arial" charset="0"/>
                <a:cs typeface="Arial" charset="0"/>
                <a:sym typeface="Cabin"/>
              </a:rPr>
              <a:t>14               </a:t>
            </a:r>
          </a:p>
        </p:txBody>
      </p:sp>
      <p:sp>
        <p:nvSpPr>
          <p:cNvPr id="13" name="Shape 262"/>
          <p:cNvSpPr txBox="1"/>
          <p:nvPr/>
        </p:nvSpPr>
        <p:spPr>
          <a:xfrm>
            <a:off x="9518650" y="7238929"/>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dirty="0">
                <a:solidFill>
                  <a:srgbClr val="00FF00"/>
                </a:solidFill>
                <a:latin typeface="Arial" charset="0"/>
                <a:ea typeface="Arial" charset="0"/>
                <a:cs typeface="Arial" charset="0"/>
                <a:sym typeface="Cabin"/>
              </a:rPr>
              <a:t>y</a:t>
            </a:r>
          </a:p>
        </p:txBody>
      </p:sp>
      <p:grpSp>
        <p:nvGrpSpPr>
          <p:cNvPr id="14" name="Shape 276"/>
          <p:cNvGrpSpPr/>
          <p:nvPr/>
        </p:nvGrpSpPr>
        <p:grpSpPr>
          <a:xfrm>
            <a:off x="10690224" y="5633967"/>
            <a:ext cx="763600" cy="903398"/>
            <a:chOff x="0" y="0"/>
            <a:chExt cx="762000" cy="901775"/>
          </a:xfrm>
        </p:grpSpPr>
        <p:cxnSp>
          <p:nvCxnSpPr>
            <p:cNvPr id="15"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16"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17" name="Shape 279"/>
          <p:cNvSpPr txBox="1"/>
          <p:nvPr/>
        </p:nvSpPr>
        <p:spPr>
          <a:xfrm>
            <a:off x="11852275" y="5570467"/>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u="none" strike="noStrike" cap="none" dirty="0">
                <a:solidFill>
                  <a:schemeClr val="lt1"/>
                </a:solidFill>
                <a:latin typeface="Arial" charset="0"/>
                <a:ea typeface="Arial" charset="0"/>
                <a:cs typeface="Arial" charset="0"/>
                <a:sym typeface="Cabin"/>
              </a:rPr>
              <a:t>100</a:t>
            </a:r>
          </a:p>
        </p:txBody>
      </p:sp>
      <p:sp>
        <p:nvSpPr>
          <p:cNvPr id="18" name="Shape 263"/>
          <p:cNvSpPr txBox="1"/>
          <p:nvPr/>
        </p:nvSpPr>
        <p:spPr>
          <a:xfrm>
            <a:off x="2624125" y="5528832"/>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1" i="0" u="none" strike="noStrike" cap="none" dirty="0">
                <a:solidFill>
                  <a:srgbClr val="00FF00"/>
                </a:solidFill>
                <a:latin typeface="Courier New"/>
                <a:ea typeface="Courier New"/>
                <a:cs typeface="Courier New"/>
                <a:sym typeface="Courier New"/>
              </a:rPr>
              <a:t>x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F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1" i="0" u="none" strike="noStrike" cap="none" dirty="0">
                <a:solidFill>
                  <a:srgbClr val="00FF00"/>
                </a:solidFill>
                <a:latin typeface="Courier New"/>
                <a:ea typeface="Courier New"/>
                <a:cs typeface="Courier New"/>
                <a:sym typeface="Courier New"/>
              </a:rPr>
              <a:t>y</a:t>
            </a:r>
            <a:r>
              <a:rPr lang="en-US" sz="4800" b="1" i="0" u="none" strike="noStrike" cap="none" dirty="0">
                <a:solidFill>
                  <a:srgbClr val="FFF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F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14</a:t>
            </a:r>
          </a:p>
          <a:p>
            <a:r>
              <a:rPr lang="en-US" sz="4800" b="1" dirty="0">
                <a:solidFill>
                  <a:srgbClr val="00FF00"/>
                </a:solidFill>
                <a:latin typeface="Courier New"/>
                <a:ea typeface="Courier New"/>
                <a:cs typeface="Courier New"/>
                <a:sym typeface="Courier New"/>
              </a:rPr>
              <a:t>x </a:t>
            </a:r>
            <a:r>
              <a:rPr lang="en-US" sz="4800" b="1" dirty="0">
                <a:solidFill>
                  <a:srgbClr val="FFFFFF"/>
                </a:solidFill>
                <a:latin typeface="Courier New"/>
                <a:ea typeface="Courier New"/>
                <a:cs typeface="Courier New"/>
                <a:sym typeface="Courier New"/>
              </a:rPr>
              <a:t>=</a:t>
            </a:r>
            <a:r>
              <a:rPr lang="en-US" sz="4800" b="1" dirty="0">
                <a:solidFill>
                  <a:srgbClr val="FFFF00"/>
                </a:solidFill>
                <a:latin typeface="Courier New"/>
                <a:ea typeface="Courier New"/>
                <a:cs typeface="Courier New"/>
                <a:sym typeface="Courier New"/>
              </a:rPr>
              <a:t> </a:t>
            </a:r>
            <a:r>
              <a:rPr lang="en-US" sz="4800" b="1" dirty="0" smtClean="0">
                <a:solidFill>
                  <a:srgbClr val="FF9900"/>
                </a:solidFill>
                <a:latin typeface="Courier New"/>
                <a:ea typeface="Courier New"/>
                <a:cs typeface="Courier New"/>
                <a:sym typeface="Courier New"/>
              </a:rPr>
              <a:t>100</a:t>
            </a:r>
            <a:endParaRPr lang="en-US" sz="4800" b="1" dirty="0">
              <a:solidFill>
                <a:srgbClr val="FF9900"/>
              </a:solidFill>
              <a:latin typeface="Courier New"/>
              <a:ea typeface="Courier New"/>
              <a:cs typeface="Courier New"/>
              <a:sym typeface="Courier New"/>
            </a:endParaRPr>
          </a:p>
        </p:txBody>
      </p:sp>
    </p:spTree>
    <p:extLst>
      <p:ext uri="{BB962C8B-B14F-4D97-AF65-F5344CB8AC3E}">
        <p14:creationId xmlns:p14="http://schemas.microsoft.com/office/powerpoint/2010/main" val="4109923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32178" y="946859"/>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Reglas para el Nombre de Variables en Python</a:t>
            </a:r>
            <a:endParaRPr lang="es-AR" sz="7600" u="none" strike="noStrike" cap="none" dirty="0">
              <a:solidFill>
                <a:srgbClr val="FFFF00"/>
              </a:solidFill>
              <a:latin typeface="Arial" charset="0"/>
              <a:ea typeface="Arial" charset="0"/>
              <a:cs typeface="Arial" charset="0"/>
              <a:sym typeface="Cabin"/>
            </a:endParaRPr>
          </a:p>
        </p:txBody>
      </p:sp>
      <p:sp>
        <p:nvSpPr>
          <p:cNvPr id="286" name="Shape 286"/>
          <p:cNvSpPr txBox="1">
            <a:spLocks noGrp="1"/>
          </p:cNvSpPr>
          <p:nvPr>
            <p:ph idx="1"/>
          </p:nvPr>
        </p:nvSpPr>
        <p:spPr>
          <a:xfrm>
            <a:off x="812800" y="2405971"/>
            <a:ext cx="14630400" cy="3124200"/>
          </a:xfrm>
          <a:prstGeom prst="rect">
            <a:avLst/>
          </a:prstGeom>
          <a:noFill/>
          <a:ln>
            <a:noFill/>
          </a:ln>
        </p:spPr>
        <p:txBody>
          <a:bodyPr lIns="38100" tIns="38100" rIns="38100" bIns="38100" anchor="ctr" anchorCtr="0">
            <a:noAutofit/>
          </a:bodyPr>
          <a:lstStyle/>
          <a:p>
            <a:pPr marL="949706" indent="-571500">
              <a:spcBef>
                <a:spcPts val="0"/>
              </a:spcBef>
              <a:buSzPct val="100000"/>
            </a:pPr>
            <a:r>
              <a:rPr lang="es-AR" sz="3600" b="0" u="none" strike="noStrike" cap="none" dirty="0" smtClean="0">
                <a:solidFill>
                  <a:schemeClr val="lt1"/>
                </a:solidFill>
                <a:latin typeface="Arial" charset="0"/>
                <a:ea typeface="Arial" charset="0"/>
                <a:cs typeface="Arial" charset="0"/>
                <a:sym typeface="Cabin"/>
              </a:rPr>
              <a:t>Debe comenzar con una letra o guión bajo_ </a:t>
            </a:r>
          </a:p>
          <a:p>
            <a:pPr marL="949706" indent="-571500">
              <a:buSzPct val="100000"/>
            </a:pPr>
            <a:r>
              <a:rPr lang="es-AR" sz="3600" b="0" u="none" strike="noStrike" cap="none" dirty="0" smtClean="0">
                <a:solidFill>
                  <a:schemeClr val="lt1"/>
                </a:solidFill>
                <a:latin typeface="Arial" charset="0"/>
                <a:ea typeface="Arial" charset="0"/>
                <a:cs typeface="Arial" charset="0"/>
                <a:sym typeface="Cabin"/>
              </a:rPr>
              <a:t>Debe constar de letras, números y guión bajo</a:t>
            </a:r>
          </a:p>
          <a:p>
            <a:pPr marL="949706" indent="-571500">
              <a:buSzPct val="100000"/>
            </a:pPr>
            <a:r>
              <a:rPr lang="es-AR" sz="3600" b="0" u="none" strike="noStrike" cap="none" dirty="0" smtClean="0">
                <a:solidFill>
                  <a:schemeClr val="lt1"/>
                </a:solidFill>
                <a:latin typeface="Arial" charset="0"/>
                <a:ea typeface="Arial" charset="0"/>
                <a:cs typeface="Arial" charset="0"/>
                <a:sym typeface="Cabin"/>
              </a:rPr>
              <a:t>Es sensible a la mayúscula y minúscula</a:t>
            </a:r>
            <a:r>
              <a:rPr lang="es-AR" sz="3600" b="0" dirty="0" smtClean="0">
                <a:solidFill>
                  <a:schemeClr val="lt1"/>
                </a:solidFill>
                <a:latin typeface="Arial" charset="0"/>
                <a:ea typeface="Arial" charset="0"/>
                <a:cs typeface="Arial" charset="0"/>
                <a:sym typeface="Cabin"/>
              </a:rPr>
              <a:t/>
            </a:r>
            <a:br>
              <a:rPr lang="es-AR" sz="3600" b="0" dirty="0" smtClean="0">
                <a:solidFill>
                  <a:schemeClr val="lt1"/>
                </a:solidFill>
                <a:latin typeface="Arial" charset="0"/>
                <a:ea typeface="Arial" charset="0"/>
                <a:cs typeface="Arial" charset="0"/>
                <a:sym typeface="Cabin"/>
              </a:rPr>
            </a:br>
            <a:endParaRPr lang="es-AR" sz="3600" b="0" dirty="0" smtClean="0">
              <a:solidFill>
                <a:schemeClr val="lt1"/>
              </a:solidFill>
              <a:latin typeface="Arial" charset="0"/>
              <a:ea typeface="Arial" charset="0"/>
              <a:cs typeface="Arial" charset="0"/>
              <a:sym typeface="Cabin"/>
            </a:endParaRPr>
          </a:p>
        </p:txBody>
      </p:sp>
      <p:sp>
        <p:nvSpPr>
          <p:cNvPr id="3" name="TextBox 2"/>
          <p:cNvSpPr txBox="1"/>
          <p:nvPr/>
        </p:nvSpPr>
        <p:spPr>
          <a:xfrm>
            <a:off x="3086100" y="5500691"/>
            <a:ext cx="8853706" cy="1754326"/>
          </a:xfrm>
          <a:prstGeom prst="rect">
            <a:avLst/>
          </a:prstGeom>
          <a:noFill/>
        </p:spPr>
        <p:txBody>
          <a:bodyPr wrap="none" rtlCol="0">
            <a:spAutoFit/>
          </a:bodyPr>
          <a:lstStyle/>
          <a:p>
            <a:r>
              <a:rPr lang="es-AR" sz="3600" b="1" dirty="0" smtClean="0">
                <a:solidFill>
                  <a:srgbClr val="00FA00"/>
                </a:solidFill>
                <a:latin typeface="Courier" charset="0"/>
                <a:ea typeface="Courier" charset="0"/>
                <a:cs typeface="Courier" charset="0"/>
              </a:rPr>
              <a:t>Bien:    </a:t>
            </a:r>
            <a:r>
              <a:rPr lang="es-AR" sz="3600" b="1" dirty="0" smtClean="0">
                <a:solidFill>
                  <a:schemeClr val="bg1"/>
                </a:solidFill>
                <a:latin typeface="Courier" charset="0"/>
                <a:ea typeface="Courier" charset="0"/>
                <a:cs typeface="Courier" charset="0"/>
              </a:rPr>
              <a:t>spam    eggs   spam23    _speed</a:t>
            </a:r>
          </a:p>
          <a:p>
            <a:r>
              <a:rPr lang="es-AR" sz="3600" b="1" dirty="0" smtClean="0">
                <a:solidFill>
                  <a:srgbClr val="FF545A"/>
                </a:solidFill>
                <a:latin typeface="Courier" charset="0"/>
                <a:ea typeface="Courier" charset="0"/>
                <a:cs typeface="Courier" charset="0"/>
              </a:rPr>
              <a:t>Mal:</a:t>
            </a:r>
            <a:r>
              <a:rPr lang="es-AR" sz="3600" b="1" dirty="0" smtClean="0">
                <a:solidFill>
                  <a:srgbClr val="FF0000"/>
                </a:solidFill>
                <a:latin typeface="Courier" charset="0"/>
                <a:ea typeface="Courier" charset="0"/>
                <a:cs typeface="Courier" charset="0"/>
              </a:rPr>
              <a:t>     </a:t>
            </a:r>
            <a:r>
              <a:rPr lang="es-AR" sz="3600" b="1" dirty="0" smtClean="0">
                <a:solidFill>
                  <a:schemeClr val="bg1"/>
                </a:solidFill>
                <a:latin typeface="Courier" charset="0"/>
                <a:ea typeface="Courier" charset="0"/>
                <a:cs typeface="Courier" charset="0"/>
              </a:rPr>
              <a:t>23spam     #sign  var.12</a:t>
            </a:r>
          </a:p>
          <a:p>
            <a:r>
              <a:rPr lang="es-AR" sz="3600" b="1" dirty="0" smtClean="0">
                <a:solidFill>
                  <a:srgbClr val="00FDFF"/>
                </a:solidFill>
                <a:latin typeface="Courier" charset="0"/>
                <a:ea typeface="Courier" charset="0"/>
                <a:cs typeface="Courier" charset="0"/>
              </a:rPr>
              <a:t>Diferente:    </a:t>
            </a:r>
            <a:r>
              <a:rPr lang="es-AR" sz="3600" b="1" dirty="0" smtClean="0">
                <a:solidFill>
                  <a:schemeClr val="bg1"/>
                </a:solidFill>
                <a:latin typeface="Courier" charset="0"/>
                <a:ea typeface="Courier" charset="0"/>
                <a:cs typeface="Courier" charset="0"/>
              </a:rPr>
              <a:t>spam   Spam   SPAM</a:t>
            </a:r>
            <a:endParaRPr lang="es-AR" sz="3600" b="1" dirty="0">
              <a:solidFill>
                <a:schemeClr val="bg1"/>
              </a:solidFill>
              <a:latin typeface="Courier" charset="0"/>
              <a:ea typeface="Courier" charset="0"/>
              <a:cs typeface="Courier"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Sentencias o Líneas</a:t>
            </a:r>
            <a:endParaRPr lang="es-AR" sz="7600" u="none" strike="noStrike" cap="none" dirty="0">
              <a:solidFill>
                <a:srgbClr val="FFFF00"/>
              </a:solidFill>
              <a:latin typeface="Arial" charset="0"/>
              <a:ea typeface="Arial" charset="0"/>
              <a:cs typeface="Arial" charset="0"/>
              <a:sym typeface="Cabin"/>
            </a:endParaRPr>
          </a:p>
        </p:txBody>
      </p:sp>
      <p:sp>
        <p:nvSpPr>
          <p:cNvPr id="509" name="Shape 509"/>
          <p:cNvSpPr txBox="1"/>
          <p:nvPr/>
        </p:nvSpPr>
        <p:spPr>
          <a:xfrm>
            <a:off x="1554125" y="2554845"/>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4800" b="1" dirty="0" smtClean="0">
                <a:solidFill>
                  <a:srgbClr val="FFFF00"/>
                </a:solidFill>
                <a:latin typeface="Courier New"/>
                <a:ea typeface="Courier New"/>
                <a:cs typeface="Courier New"/>
                <a:sym typeface="Courier New"/>
              </a:rPr>
              <a:t>p</a:t>
            </a:r>
            <a:r>
              <a:rPr lang="en-US" sz="4800" b="1" i="0" u="none" strike="noStrike" cap="none" dirty="0" smtClean="0">
                <a:solidFill>
                  <a:srgbClr val="FFFF00"/>
                </a:solidFill>
                <a:latin typeface="Courier New"/>
                <a:ea typeface="Courier New"/>
                <a:cs typeface="Courier New"/>
                <a:sym typeface="Courier New"/>
              </a:rPr>
              <a:t>rint(</a:t>
            </a:r>
            <a:r>
              <a:rPr lang="en-US" sz="4800" b="1" i="0" u="none" strike="noStrike" cap="none" dirty="0" smtClean="0">
                <a:solidFill>
                  <a:srgbClr val="FF9900"/>
                </a:solidFill>
                <a:latin typeface="Courier New"/>
                <a:ea typeface="Courier New"/>
                <a:cs typeface="Courier New"/>
                <a:sym typeface="Courier New"/>
              </a:rPr>
              <a:t>x</a:t>
            </a:r>
            <a:r>
              <a:rPr lang="en-US" sz="4800" b="1" i="0" u="none" strike="noStrike" cap="none" dirty="0" smtClean="0">
                <a:solidFill>
                  <a:srgbClr val="FFFF00"/>
                </a:solidFill>
                <a:latin typeface="Courier New"/>
                <a:ea typeface="Courier New"/>
                <a:cs typeface="Courier New"/>
                <a:sym typeface="Courier New"/>
              </a:rPr>
              <a:t>)</a:t>
            </a:r>
            <a:endParaRPr lang="en-US" sz="4800" b="1" i="0" u="none" strike="noStrike" cap="none" dirty="0">
              <a:solidFill>
                <a:srgbClr val="FFFF00"/>
              </a:solidFill>
              <a:latin typeface="Courier New"/>
              <a:ea typeface="Courier New"/>
              <a:cs typeface="Courier New"/>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4200" u="none" strike="noStrike" cap="none" dirty="0" smtClean="0">
                <a:solidFill>
                  <a:srgbClr val="FF9900"/>
                </a:solidFill>
                <a:latin typeface="Arial" charset="0"/>
                <a:ea typeface="Arial" charset="0"/>
                <a:cs typeface="Arial" charset="0"/>
                <a:sym typeface="Cabin"/>
              </a:rPr>
              <a:t>Variable</a:t>
            </a:r>
            <a:endParaRPr lang="es-AR" sz="4200" u="none" strike="noStrike" cap="none" dirty="0">
              <a:solidFill>
                <a:srgbClr val="FF9900"/>
              </a:solidFill>
              <a:latin typeface="Arial" charset="0"/>
              <a:ea typeface="Arial" charset="0"/>
              <a:cs typeface="Arial" charset="0"/>
              <a:sym typeface="Cabin"/>
            </a:endParaRPr>
          </a:p>
        </p:txBody>
      </p:sp>
      <p:sp>
        <p:nvSpPr>
          <p:cNvPr id="511" name="Shape 511"/>
          <p:cNvSpPr txBox="1"/>
          <p:nvPr/>
        </p:nvSpPr>
        <p:spPr>
          <a:xfrm>
            <a:off x="4696364" y="7037422"/>
            <a:ext cx="251723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4200" u="none" strike="noStrike" cap="none" dirty="0" smtClean="0">
                <a:solidFill>
                  <a:srgbClr val="FFFFFF"/>
                </a:solidFill>
                <a:latin typeface="Arial" charset="0"/>
                <a:ea typeface="Arial" charset="0"/>
                <a:cs typeface="Arial" charset="0"/>
                <a:sym typeface="Cabin"/>
              </a:rPr>
              <a:t>Operador</a:t>
            </a:r>
            <a:endParaRPr lang="es-AR" sz="4200" u="none" strike="noStrike" cap="none" dirty="0">
              <a:solidFill>
                <a:srgbClr val="FFFFFF"/>
              </a:solidFill>
              <a:latin typeface="Arial" charset="0"/>
              <a:ea typeface="Arial" charset="0"/>
              <a:cs typeface="Arial" charset="0"/>
              <a:sym typeface="Cabin"/>
            </a:endParaRPr>
          </a:p>
        </p:txBody>
      </p:sp>
      <p:sp>
        <p:nvSpPr>
          <p:cNvPr id="512" name="Shape 512"/>
          <p:cNvSpPr txBox="1"/>
          <p:nvPr/>
        </p:nvSpPr>
        <p:spPr>
          <a:xfrm>
            <a:off x="8080914" y="7088222"/>
            <a:ext cx="250277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AR" sz="4200" u="none" strike="noStrike" cap="none" dirty="0" smtClean="0">
                <a:solidFill>
                  <a:srgbClr val="00FFFF"/>
                </a:solidFill>
                <a:latin typeface="Arial" charset="0"/>
                <a:ea typeface="Arial" charset="0"/>
                <a:cs typeface="Arial" charset="0"/>
                <a:sym typeface="Cabin"/>
              </a:rPr>
              <a:t>Constante</a:t>
            </a:r>
            <a:endParaRPr lang="es-AR" sz="4200" u="none" strike="noStrike" cap="none" dirty="0">
              <a:solidFill>
                <a:srgbClr val="00FFFF"/>
              </a:solidFill>
              <a:latin typeface="Arial" charset="0"/>
              <a:ea typeface="Arial" charset="0"/>
              <a:cs typeface="Arial" charset="0"/>
              <a:sym typeface="Cabin"/>
            </a:endParaRP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4200" u="none" strike="noStrike" cap="none" dirty="0" smtClean="0">
                <a:solidFill>
                  <a:srgbClr val="FFFF00"/>
                </a:solidFill>
                <a:latin typeface="Arial" charset="0"/>
                <a:ea typeface="Arial" charset="0"/>
                <a:cs typeface="Arial" charset="0"/>
                <a:sym typeface="Cabin"/>
              </a:rPr>
              <a:t>Función</a:t>
            </a:r>
            <a:endParaRPr lang="es-AR"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600" y="2542345"/>
            <a:ext cx="8807450"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5400" u="none" strike="noStrike" cap="none" dirty="0" smtClean="0">
                <a:solidFill>
                  <a:schemeClr val="lt1"/>
                </a:solidFill>
                <a:latin typeface="Arial" charset="0"/>
                <a:ea typeface="Arial" charset="0"/>
                <a:cs typeface="Arial" charset="0"/>
                <a:sym typeface="Cabin"/>
              </a:rPr>
              <a:t>Enunciado de asignación</a:t>
            </a:r>
          </a:p>
          <a:p>
            <a:pPr marL="0" marR="0" lvl="0" indent="0" algn="l" rtl="0">
              <a:lnSpc>
                <a:spcPct val="100000"/>
              </a:lnSpc>
              <a:spcBef>
                <a:spcPts val="0"/>
              </a:spcBef>
              <a:spcAft>
                <a:spcPts val="0"/>
              </a:spcAft>
              <a:buClr>
                <a:schemeClr val="lt1"/>
              </a:buClr>
              <a:buSzPct val="25000"/>
              <a:buFont typeface="Cabin"/>
              <a:buNone/>
            </a:pPr>
            <a:r>
              <a:rPr lang="es-AR" sz="5400" u="none" strike="noStrike" cap="none" dirty="0" smtClean="0">
                <a:solidFill>
                  <a:schemeClr val="lt1"/>
                </a:solidFill>
                <a:latin typeface="Arial" charset="0"/>
                <a:ea typeface="Arial" charset="0"/>
                <a:cs typeface="Arial" charset="0"/>
                <a:sym typeface="Cabin"/>
              </a:rPr>
              <a:t>Enunciado </a:t>
            </a:r>
            <a:r>
              <a:rPr lang="es-AR" sz="5400" dirty="0" smtClean="0">
                <a:solidFill>
                  <a:schemeClr val="lt1"/>
                </a:solidFill>
                <a:latin typeface="Arial" charset="0"/>
                <a:ea typeface="Arial" charset="0"/>
                <a:cs typeface="Arial" charset="0"/>
                <a:sym typeface="Cabin"/>
              </a:rPr>
              <a:t>con </a:t>
            </a:r>
            <a:r>
              <a:rPr lang="es-AR" sz="5400" u="none" strike="noStrike" cap="none" dirty="0" smtClean="0">
                <a:solidFill>
                  <a:schemeClr val="lt1"/>
                </a:solidFill>
                <a:latin typeface="Arial" charset="0"/>
                <a:ea typeface="Arial" charset="0"/>
                <a:cs typeface="Arial" charset="0"/>
                <a:sym typeface="Cabin"/>
              </a:rPr>
              <a:t>expresión</a:t>
            </a:r>
          </a:p>
          <a:p>
            <a:pPr marL="0" marR="0" lvl="0" indent="0" algn="l" rtl="0">
              <a:lnSpc>
                <a:spcPct val="100000"/>
              </a:lnSpc>
              <a:spcBef>
                <a:spcPts val="0"/>
              </a:spcBef>
              <a:spcAft>
                <a:spcPts val="0"/>
              </a:spcAft>
              <a:buClr>
                <a:schemeClr val="lt1"/>
              </a:buClr>
              <a:buSzPct val="25000"/>
              <a:buFont typeface="Cabin"/>
              <a:buNone/>
            </a:pPr>
            <a:r>
              <a:rPr lang="es-AR" sz="5400" u="none" strike="noStrike" cap="none" dirty="0" smtClean="0">
                <a:solidFill>
                  <a:schemeClr val="lt1"/>
                </a:solidFill>
                <a:latin typeface="Arial" charset="0"/>
                <a:ea typeface="Arial" charset="0"/>
                <a:cs typeface="Arial" charset="0"/>
                <a:sym typeface="Cabin"/>
              </a:rPr>
              <a:t>Enunciado print (impresión)</a:t>
            </a:r>
            <a:endParaRPr lang="es-AR" sz="5400" u="none" strike="noStrike" cap="none" dirty="0">
              <a:solidFill>
                <a:schemeClr val="lt1"/>
              </a:solidFill>
              <a:latin typeface="Arial" charset="0"/>
              <a:ea typeface="Arial" charset="0"/>
              <a:cs typeface="Arial" charset="0"/>
              <a:sym typeface="Cabin"/>
            </a:endParaRPr>
          </a:p>
        </p:txBody>
      </p:sp>
      <p:cxnSp>
        <p:nvCxnSpPr>
          <p:cNvPr id="515" name="Shape 515"/>
          <p:cNvCxnSpPr/>
          <p:nvPr/>
        </p:nvCxnSpPr>
        <p:spPr>
          <a:xfrm rot="10800000" flipH="1">
            <a:off x="5308600" y="3710807"/>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558607"/>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387207"/>
            <a:ext cx="1330199" cy="17399"/>
          </a:xfrm>
          <a:prstGeom prst="straightConnector1">
            <a:avLst/>
          </a:prstGeom>
          <a:noFill/>
          <a:ln w="63500" cap="rnd" cmpd="sng">
            <a:solidFill>
              <a:schemeClr val="lt1"/>
            </a:solidFill>
            <a:prstDash val="solid"/>
            <a:miter/>
            <a:headEnd type="stealth" w="med" len="med"/>
            <a:tailEnd type="none" w="med" len="med"/>
          </a:ln>
        </p:spPr>
      </p:cxnSp>
    </p:spTree>
    <p:extLst>
      <p:ext uri="{BB962C8B-B14F-4D97-AF65-F5344CB8AC3E}">
        <p14:creationId xmlns:p14="http://schemas.microsoft.com/office/powerpoint/2010/main" val="1309855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800" u="none" strike="noStrike" cap="none" dirty="0" smtClean="0">
                <a:solidFill>
                  <a:srgbClr val="FFFF00"/>
                </a:solidFill>
                <a:latin typeface="Arial" charset="0"/>
                <a:ea typeface="Arial" charset="0"/>
                <a:cs typeface="Arial" charset="0"/>
                <a:sym typeface="Cabin"/>
              </a:rPr>
              <a:t>Nombres de Variables Nemotécnicas</a:t>
            </a:r>
            <a:endParaRPr lang="es-AR" sz="7800" u="none" strike="noStrike" cap="none" dirty="0">
              <a:solidFill>
                <a:srgbClr val="FFFF00"/>
              </a:solidFill>
              <a:latin typeface="Arial" charset="0"/>
              <a:ea typeface="Arial" charset="0"/>
              <a:cs typeface="Arial" charset="0"/>
              <a:sym typeface="Cabin"/>
            </a:endParaRPr>
          </a:p>
        </p:txBody>
      </p:sp>
      <p:sp>
        <p:nvSpPr>
          <p:cNvPr id="507" name="Shape 507"/>
          <p:cNvSpPr txBox="1">
            <a:spLocks noGrp="1"/>
          </p:cNvSpPr>
          <p:nvPr>
            <p:ph idx="1"/>
          </p:nvPr>
        </p:nvSpPr>
        <p:spPr>
          <a:xfrm>
            <a:off x="654055" y="2897235"/>
            <a:ext cx="14630400" cy="4995863"/>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Como nosotros, los programadores, tenemos la libertad de elegir los nombres de las variables, </a:t>
            </a:r>
            <a:r>
              <a:rPr lang="es-AR" sz="3600" b="0" dirty="0" smtClean="0">
                <a:solidFill>
                  <a:schemeClr val="lt1"/>
                </a:solidFill>
                <a:latin typeface="Arial" charset="0"/>
                <a:ea typeface="Arial" charset="0"/>
                <a:cs typeface="Arial" charset="0"/>
                <a:sym typeface="Cabin"/>
              </a:rPr>
              <a:t>nos focalizamos en </a:t>
            </a:r>
            <a:r>
              <a:rPr lang="es-AR" sz="3600" b="0" u="none" strike="noStrike" cap="none" dirty="0" smtClean="0">
                <a:solidFill>
                  <a:schemeClr val="lt1"/>
                </a:solidFill>
                <a:latin typeface="Arial" charset="0"/>
                <a:ea typeface="Arial" charset="0"/>
                <a:cs typeface="Arial" charset="0"/>
                <a:sym typeface="Cabin"/>
              </a:rPr>
              <a:t>“las mejores prácticas”</a:t>
            </a:r>
            <a:endParaRPr lang="es-AR" sz="3600" b="0" i="0" u="none" strike="noStrike" cap="none" dirty="0" smtClean="0">
              <a:solidFill>
                <a:schemeClr val="lt1"/>
              </a:solidFill>
              <a:latin typeface="Arial"/>
              <a:ea typeface="Arial"/>
              <a:cs typeface="Arial"/>
              <a:sym typeface="Arial"/>
            </a:endParaRPr>
          </a:p>
          <a:p>
            <a:pPr marL="1104900" marR="0" lvl="0" indent="-603377" algn="l" rtl="0">
              <a:lnSpc>
                <a:spcPct val="100000"/>
              </a:lnSpc>
              <a:spcBef>
                <a:spcPts val="23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Nombramos a las variables de un modo que nos permita recordar qué </a:t>
            </a:r>
            <a:r>
              <a:rPr lang="es-AR" sz="3600" b="0" dirty="0" smtClean="0">
                <a:solidFill>
                  <a:schemeClr val="lt1"/>
                </a:solidFill>
                <a:latin typeface="Arial" charset="0"/>
                <a:ea typeface="Arial" charset="0"/>
                <a:cs typeface="Arial" charset="0"/>
                <a:sym typeface="Cabin"/>
              </a:rPr>
              <a:t>nos proponemos guardar en ellas </a:t>
            </a:r>
            <a:r>
              <a:rPr lang="es-AR" sz="3600" b="0" u="none" strike="noStrike" cap="none" dirty="0" smtClean="0">
                <a:solidFill>
                  <a:schemeClr val="lt1"/>
                </a:solidFill>
                <a:latin typeface="Arial" charset="0"/>
                <a:ea typeface="Arial" charset="0"/>
                <a:cs typeface="Arial" charset="0"/>
                <a:sym typeface="Cabin"/>
              </a:rPr>
              <a:t>(</a:t>
            </a:r>
            <a:r>
              <a:rPr lang="es-AR" sz="3600" b="0" i="0" u="none" strike="noStrike" cap="none" dirty="0" smtClean="0">
                <a:solidFill>
                  <a:schemeClr val="lt1"/>
                </a:solidFill>
                <a:latin typeface="Arial"/>
                <a:ea typeface="Arial"/>
                <a:cs typeface="Arial"/>
                <a:sym typeface="Arial"/>
              </a:rPr>
              <a:t>“</a:t>
            </a:r>
            <a:r>
              <a:rPr lang="es-AR" sz="3600" b="0" u="none" strike="noStrike" cap="none" dirty="0" smtClean="0">
                <a:solidFill>
                  <a:srgbClr val="FFFF00"/>
                </a:solidFill>
                <a:latin typeface="Arial" charset="0"/>
                <a:ea typeface="Arial" charset="0"/>
                <a:cs typeface="Arial" charset="0"/>
                <a:sym typeface="Cabin"/>
              </a:rPr>
              <a:t>nemotécnica</a:t>
            </a:r>
            <a:r>
              <a:rPr lang="es-AR" sz="3600" b="0" i="0" u="none" strike="noStrike" cap="none" dirty="0" smtClean="0">
                <a:solidFill>
                  <a:schemeClr val="lt1"/>
                </a:solidFill>
                <a:latin typeface="Arial"/>
                <a:ea typeface="Arial"/>
                <a:cs typeface="Arial"/>
                <a:sym typeface="Arial"/>
              </a:rPr>
              <a:t>”</a:t>
            </a:r>
            <a:r>
              <a:rPr lang="es-AR" sz="3600" b="0" u="none" strike="noStrike" cap="none" dirty="0" smtClean="0">
                <a:solidFill>
                  <a:schemeClr val="lt1"/>
                </a:solidFill>
                <a:latin typeface="Arial" charset="0"/>
                <a:ea typeface="Arial" charset="0"/>
                <a:cs typeface="Arial" charset="0"/>
                <a:sym typeface="Cabin"/>
              </a:rPr>
              <a:t> = </a:t>
            </a:r>
            <a:r>
              <a:rPr lang="es-AR" sz="3600" b="0" i="0" u="none" strike="noStrike" cap="none" dirty="0" smtClean="0">
                <a:solidFill>
                  <a:schemeClr val="lt1"/>
                </a:solidFill>
                <a:latin typeface="Arial"/>
                <a:ea typeface="Arial"/>
                <a:cs typeface="Arial"/>
                <a:sym typeface="Arial"/>
              </a:rPr>
              <a:t>“ayuda memoria”</a:t>
            </a:r>
            <a:r>
              <a:rPr lang="es-AR" sz="3600" b="0" u="none" strike="noStrike" cap="none" dirty="0" smtClean="0">
                <a:solidFill>
                  <a:schemeClr val="lt1"/>
                </a:solidFill>
                <a:latin typeface="Arial" charset="0"/>
                <a:ea typeface="Arial" charset="0"/>
                <a:cs typeface="Arial" charset="0"/>
                <a:sym typeface="Cabin"/>
              </a:rPr>
              <a:t>)</a:t>
            </a:r>
          </a:p>
          <a:p>
            <a:pPr marL="1104900" marR="0" lvl="0" indent="-603377" algn="l" rtl="0">
              <a:lnSpc>
                <a:spcPct val="100000"/>
              </a:lnSpc>
              <a:spcBef>
                <a:spcPts val="23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Esto puede confundir a los alumnos que se inician porque las variables nombradas </a:t>
            </a:r>
            <a:r>
              <a:rPr lang="es-AR" sz="3600" b="0" dirty="0" smtClean="0">
                <a:solidFill>
                  <a:schemeClr val="lt1"/>
                </a:solidFill>
                <a:latin typeface="Arial" charset="0"/>
                <a:ea typeface="Arial" charset="0"/>
                <a:cs typeface="Arial" charset="0"/>
                <a:sym typeface="Cabin"/>
              </a:rPr>
              <a:t>correctamente a veces “suenan” tan bien que parecen palabras clave</a:t>
            </a:r>
            <a:endParaRPr lang="es-AR" sz="3600" b="0" u="none" strike="noStrike" cap="none" dirty="0">
              <a:solidFill>
                <a:schemeClr val="lt1"/>
              </a:solidFill>
              <a:latin typeface="Arial" charset="0"/>
              <a:ea typeface="Arial" charset="0"/>
              <a:cs typeface="Arial" charset="0"/>
              <a:sym typeface="Cabin"/>
            </a:endParaRPr>
          </a:p>
        </p:txBody>
      </p:sp>
      <p:sp>
        <p:nvSpPr>
          <p:cNvPr id="508" name="Shape 508"/>
          <p:cNvSpPr txBox="1"/>
          <p:nvPr/>
        </p:nvSpPr>
        <p:spPr>
          <a:xfrm>
            <a:off x="3980350" y="8231427"/>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http://en.wikipedia.org/wiki/Mnemonic </a:t>
            </a:r>
          </a:p>
        </p:txBody>
      </p:sp>
    </p:spTree>
    <p:extLst>
      <p:ext uri="{BB962C8B-B14F-4D97-AF65-F5344CB8AC3E}">
        <p14:creationId xmlns:p14="http://schemas.microsoft.com/office/powerpoint/2010/main" val="1177042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dirty="0" smtClean="0">
                <a:solidFill>
                  <a:srgbClr val="FFFF00"/>
                </a:solidFill>
                <a:latin typeface="Courier New"/>
                <a:ea typeface="Courier New"/>
                <a:cs typeface="Courier New"/>
                <a:sym typeface="Courier New"/>
              </a:rPr>
              <a:t>print(x1q3p9afd)</a:t>
            </a:r>
            <a:endParaRPr lang="en-US" sz="3000" b="0" i="0" u="none" strike="noStrike" cap="none" dirty="0">
              <a:solidFill>
                <a:srgbClr val="FFFF00"/>
              </a:solidFill>
              <a:latin typeface="Courier New"/>
              <a:ea typeface="Courier New"/>
              <a:cs typeface="Courier New"/>
              <a:sym typeface="Courier New"/>
            </a:endParaRPr>
          </a:p>
        </p:txBody>
      </p:sp>
      <p:sp>
        <p:nvSpPr>
          <p:cNvPr id="514" name="Shape 514"/>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800" dirty="0" smtClean="0">
                <a:solidFill>
                  <a:schemeClr val="lt1"/>
                </a:solidFill>
                <a:latin typeface="Arial" charset="0"/>
                <a:ea typeface="Arial" charset="0"/>
                <a:cs typeface="Arial" charset="0"/>
                <a:sym typeface="Cabin"/>
              </a:rPr>
              <a:t>¿Qué está haciendo este código</a:t>
            </a:r>
            <a:r>
              <a:rPr lang="es-AR" sz="3800" u="none" strike="noStrike" cap="none" dirty="0" smtClean="0">
                <a:solidFill>
                  <a:schemeClr val="lt1"/>
                </a:solidFill>
                <a:latin typeface="Arial" charset="0"/>
                <a:ea typeface="Arial" charset="0"/>
                <a:cs typeface="Arial" charset="0"/>
                <a:sym typeface="Cabin"/>
              </a:rPr>
              <a:t>?</a:t>
            </a:r>
            <a:endParaRPr lang="es-AR" sz="38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253096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3914</TotalTime>
  <Words>2030</Words>
  <Application>Microsoft Macintosh PowerPoint</Application>
  <PresentationFormat>Custom</PresentationFormat>
  <Paragraphs>367</Paragraphs>
  <Slides>35</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Cabin</vt:lpstr>
      <vt:lpstr>Courier</vt:lpstr>
      <vt:lpstr>Courier New</vt:lpstr>
      <vt:lpstr>Georgia</vt:lpstr>
      <vt:lpstr>Gill Sans SemiBold</vt:lpstr>
      <vt:lpstr>Lucida Grande</vt:lpstr>
      <vt:lpstr>Arial</vt:lpstr>
      <vt:lpstr>071215_powerpoint_template_b</vt:lpstr>
      <vt:lpstr>Variables, Expresiones y Enunciados</vt:lpstr>
      <vt:lpstr>Constantes</vt:lpstr>
      <vt:lpstr>Palabras Reservadas</vt:lpstr>
      <vt:lpstr>Variables</vt:lpstr>
      <vt:lpstr>Variables</vt:lpstr>
      <vt:lpstr>Reglas para el Nombre de Variables en Python</vt:lpstr>
      <vt:lpstr>Sentencias o Líneas</vt:lpstr>
      <vt:lpstr>Nombres de Variables Nemotécnicas</vt:lpstr>
      <vt:lpstr>PowerPoint Presentation</vt:lpstr>
      <vt:lpstr>PowerPoint Presentation</vt:lpstr>
      <vt:lpstr>PowerPoint Presentation</vt:lpstr>
      <vt:lpstr>Enunciados de Asignación</vt:lpstr>
      <vt:lpstr>PowerPoint Presentation</vt:lpstr>
      <vt:lpstr>PowerPoint Presentation</vt:lpstr>
      <vt:lpstr>Expresiones</vt:lpstr>
      <vt:lpstr>Expresiones Numéricas</vt:lpstr>
      <vt:lpstr>Expresiones Numéricas</vt:lpstr>
      <vt:lpstr>Orden de Evaluación</vt:lpstr>
      <vt:lpstr>Reglas de Precedencia del Operador</vt:lpstr>
      <vt:lpstr>PowerPoint Presentation</vt:lpstr>
      <vt:lpstr>Precedencia del Operador</vt:lpstr>
      <vt:lpstr>¿Qué Significa “Type” (Tipo)?</vt:lpstr>
      <vt:lpstr>El “Type” (Tipo) Importa</vt:lpstr>
      <vt:lpstr>Diferentes Types (Tipos) de Número</vt:lpstr>
      <vt:lpstr>Conversiones de Type (Tipo)</vt:lpstr>
      <vt:lpstr>División de Números Enteros</vt:lpstr>
      <vt:lpstr>Conversiones de Cadenas</vt:lpstr>
      <vt:lpstr>Input (Entrada)  del Usuario</vt:lpstr>
      <vt:lpstr>Crear un Programa</vt:lpstr>
      <vt:lpstr>Comentarios en Python</vt:lpstr>
      <vt:lpstr>PowerPoint Presentation</vt:lpstr>
      <vt:lpstr>Convertir Input (Entrada) del Usuario</vt:lpstr>
      <vt:lpstr>Síntesis</vt:lpstr>
      <vt:lpstr>PowerPoint Presentation</vt:lpstr>
      <vt:lpstr>Agradecimientos / Colaboraciones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Expressions, and Statements</dc:title>
  <dc:creator>Julia</dc:creator>
  <cp:lastModifiedBy>Severance, Charles</cp:lastModifiedBy>
  <cp:revision>99</cp:revision>
  <dcterms:modified xsi:type="dcterms:W3CDTF">2019-07-05T14:54:24Z</dcterms:modified>
</cp:coreProperties>
</file>