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7"/>
  </p:notesMasterIdLst>
  <p:sldIdLst>
    <p:sldId id="256" r:id="rId2"/>
    <p:sldId id="257" r:id="rId3"/>
    <p:sldId id="258" r:id="rId4"/>
    <p:sldId id="259" r:id="rId5"/>
    <p:sldId id="260" r:id="rId6"/>
    <p:sldId id="261" r:id="rId7"/>
    <p:sldId id="280" r:id="rId8"/>
    <p:sldId id="263" r:id="rId9"/>
    <p:sldId id="264"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79"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0"/>
    <p:restoredTop sz="87774" autoAdjust="0"/>
  </p:normalViewPr>
  <p:slideViewPr>
    <p:cSldViewPr snapToGrid="0" snapToObjects="1">
      <p:cViewPr>
        <p:scale>
          <a:sx n="50" d="100"/>
          <a:sy n="50" d="100"/>
        </p:scale>
        <p:origin x="1024" y="3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smtClean="0">
              <a:solidFill>
                <a:schemeClr val="tx1"/>
              </a:solidFill>
              <a:latin typeface="+mn-lt"/>
              <a:ea typeface="+mn-ea"/>
              <a:cs typeface="+mn-cs"/>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17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768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16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45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06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41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9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32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3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77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50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19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769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5357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23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Funciones</a:t>
            </a:r>
            <a:endParaRPr lang="es-AR" sz="7600" u="none" strike="noStrike" cap="none" dirty="0">
              <a:solidFill>
                <a:srgbClr val="FFFF00"/>
              </a:solidFill>
              <a:latin typeface="Arial" charset="0"/>
              <a:ea typeface="Arial" charset="0"/>
              <a:cs typeface="Arial" charset="0"/>
              <a:sym typeface="Cabin"/>
            </a:endParaRP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smtClean="0">
                <a:solidFill>
                  <a:schemeClr val="lt1"/>
                </a:solidFill>
                <a:latin typeface="Arial" charset="0"/>
                <a:ea typeface="Arial" charset="0"/>
                <a:cs typeface="Arial" charset="0"/>
                <a:sym typeface="Cabin"/>
              </a:rPr>
              <a:t>Capítulo 4</a:t>
            </a:r>
            <a:endParaRPr lang="es-AR" sz="4800" u="none" strike="noStrike" cap="none" dirty="0">
              <a:solidFill>
                <a:schemeClr val="lt1"/>
              </a:solidFill>
              <a:latin typeface="Arial" charset="0"/>
              <a:ea typeface="Arial" charset="0"/>
              <a:cs typeface="Arial" charset="0"/>
              <a:sym typeface="Cabin"/>
            </a:endParaRPr>
          </a:p>
        </p:txBody>
      </p:sp>
      <p:sp>
        <p:nvSpPr>
          <p:cNvPr id="206" name="Shape 206"/>
          <p:cNvSpPr txBox="1"/>
          <p:nvPr/>
        </p:nvSpPr>
        <p:spPr>
          <a:xfrm>
            <a:off x="3930675" y="7016745"/>
            <a:ext cx="8236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Python para Todos</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07" name="Shape 207"/>
          <p:cNvPicPr preferRelativeResize="0"/>
          <p:nvPr/>
        </p:nvPicPr>
        <p:blipFill rotWithShape="1">
          <a:blip r:embed="rId4">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FFFF00"/>
                </a:solidFill>
              </a:rPr>
              <a:t>Una Función Propia</a:t>
            </a:r>
            <a:endParaRPr lang="es-AR" dirty="0">
              <a:solidFill>
                <a:srgbClr val="FFFF00"/>
              </a:solidFill>
            </a:endParaRPr>
          </a:p>
        </p:txBody>
      </p:sp>
    </p:spTree>
    <p:extLst>
      <p:ext uri="{BB962C8B-B14F-4D97-AF65-F5344CB8AC3E}">
        <p14:creationId xmlns:p14="http://schemas.microsoft.com/office/powerpoint/2010/main" val="306878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Construyendo Nuestras Propias Funciones</a:t>
            </a:r>
            <a:endParaRPr lang="es-AR" sz="7600" u="none" strike="noStrike" cap="none" dirty="0">
              <a:solidFill>
                <a:srgbClr val="FFFF00"/>
              </a:solidFill>
              <a:latin typeface="Arial" charset="0"/>
              <a:ea typeface="Arial" charset="0"/>
              <a:cs typeface="Arial" charset="0"/>
              <a:sym typeface="Cabin"/>
            </a:endParaRPr>
          </a:p>
        </p:txBody>
      </p:sp>
      <p:sp>
        <p:nvSpPr>
          <p:cNvPr id="302" name="Shape 302"/>
          <p:cNvSpPr txBox="1">
            <a:spLocks noGrp="1"/>
          </p:cNvSpPr>
          <p:nvPr>
            <p:ph idx="1"/>
          </p:nvPr>
        </p:nvSpPr>
        <p:spPr>
          <a:xfrm>
            <a:off x="415879" y="2142413"/>
            <a:ext cx="15100301"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Creamos una nueva función usando la palabra clave </a:t>
            </a:r>
            <a:r>
              <a:rPr lang="es-AR" sz="3600" b="0" u="none" strike="noStrike" cap="none" dirty="0" smtClean="0">
                <a:solidFill>
                  <a:srgbClr val="FFFF00"/>
                </a:solidFill>
                <a:latin typeface="Arial" charset="0"/>
                <a:ea typeface="Arial" charset="0"/>
                <a:cs typeface="Arial" charset="0"/>
                <a:sym typeface="Cabin"/>
              </a:rPr>
              <a:t>def</a:t>
            </a:r>
            <a:r>
              <a:rPr lang="es-AR" sz="3600" b="0" u="none" strike="noStrike" cap="none" dirty="0" smtClean="0">
                <a:solidFill>
                  <a:schemeClr val="lt1"/>
                </a:solidFill>
                <a:latin typeface="Arial" charset="0"/>
                <a:ea typeface="Arial" charset="0"/>
                <a:cs typeface="Arial" charset="0"/>
                <a:sym typeface="Cabin"/>
              </a:rPr>
              <a:t> seguida de parámetros opcionales entre paréntesis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err="1" smtClean="0">
                <a:solidFill>
                  <a:schemeClr val="lt1"/>
                </a:solidFill>
                <a:latin typeface="Arial" charset="0"/>
                <a:ea typeface="Arial" charset="0"/>
                <a:cs typeface="Arial" charset="0"/>
                <a:sym typeface="Cabin"/>
              </a:rPr>
              <a:t>Indentamos</a:t>
            </a:r>
            <a:r>
              <a:rPr lang="es-AR" sz="3600" b="0" u="none" strike="noStrike" cap="none" dirty="0" smtClean="0">
                <a:solidFill>
                  <a:schemeClr val="lt1"/>
                </a:solidFill>
                <a:latin typeface="Arial" charset="0"/>
                <a:ea typeface="Arial" charset="0"/>
                <a:cs typeface="Arial" charset="0"/>
                <a:sym typeface="Cabin"/>
              </a:rPr>
              <a:t> el cuerpo de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Esto </a:t>
            </a:r>
            <a:r>
              <a:rPr lang="es-AR" sz="3600" b="0" u="none" strike="noStrike" cap="none" dirty="0" smtClean="0">
                <a:solidFill>
                  <a:srgbClr val="FFFF00"/>
                </a:solidFill>
                <a:latin typeface="Arial" charset="0"/>
                <a:ea typeface="Arial" charset="0"/>
                <a:cs typeface="Arial" charset="0"/>
                <a:sym typeface="Cabin"/>
              </a:rPr>
              <a:t>define</a:t>
            </a:r>
            <a:r>
              <a:rPr lang="es-AR" sz="3600" b="0" u="none" strike="noStrike" cap="none" dirty="0" smtClean="0">
                <a:solidFill>
                  <a:schemeClr val="lt1"/>
                </a:solidFill>
                <a:latin typeface="Arial" charset="0"/>
                <a:ea typeface="Arial" charset="0"/>
                <a:cs typeface="Arial" charset="0"/>
                <a:sym typeface="Cabin"/>
              </a:rPr>
              <a:t> </a:t>
            </a:r>
            <a:r>
              <a:rPr lang="es-AR" sz="3600" b="0" dirty="0" smtClean="0">
                <a:solidFill>
                  <a:schemeClr val="lt1"/>
                </a:solidFill>
                <a:latin typeface="Arial" charset="0"/>
                <a:ea typeface="Arial" charset="0"/>
                <a:cs typeface="Arial" charset="0"/>
                <a:sym typeface="Cabin"/>
              </a:rPr>
              <a:t>la función</a:t>
            </a:r>
            <a:r>
              <a:rPr lang="es-AR" sz="3600" b="0" u="none" strike="noStrike" cap="none" dirty="0" smtClean="0">
                <a:solidFill>
                  <a:schemeClr val="lt1"/>
                </a:solidFill>
                <a:latin typeface="Arial" charset="0"/>
                <a:ea typeface="Arial" charset="0"/>
                <a:cs typeface="Arial" charset="0"/>
                <a:sym typeface="Cabin"/>
              </a:rPr>
              <a:t> pero </a:t>
            </a:r>
            <a:r>
              <a:rPr lang="es-AR" sz="3600" b="0" u="none" strike="noStrike" cap="none" dirty="0" smtClean="0">
                <a:solidFill>
                  <a:srgbClr val="FF7F00"/>
                </a:solidFill>
                <a:latin typeface="Arial" charset="0"/>
                <a:ea typeface="Arial" charset="0"/>
                <a:cs typeface="Arial" charset="0"/>
                <a:sym typeface="Cabin"/>
              </a:rPr>
              <a:t>no</a:t>
            </a:r>
            <a:r>
              <a:rPr lang="es-AR" sz="3600" b="0" u="none" strike="noStrike" cap="none" dirty="0" smtClean="0">
                <a:solidFill>
                  <a:schemeClr val="lt1"/>
                </a:solidFill>
                <a:latin typeface="Arial" charset="0"/>
                <a:ea typeface="Arial" charset="0"/>
                <a:cs typeface="Arial" charset="0"/>
                <a:sym typeface="Cabin"/>
              </a:rPr>
              <a:t> ejecuta el cuerpo de la función</a:t>
            </a:r>
            <a:endParaRPr lang="es-AR" sz="3600" b="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3817000" y="6633900"/>
            <a:ext cx="99383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smtClean="0">
                <a:solidFill>
                  <a:srgbClr val="FFFF00"/>
                </a:solidFill>
                <a:latin typeface="Courier New"/>
                <a:ea typeface="Courier New"/>
                <a:cs typeface="Courier New"/>
                <a:sym typeface="Courier New"/>
              </a:rPr>
              <a:t>def</a:t>
            </a: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00FF00"/>
                </a:solidFill>
                <a:latin typeface="Courier New"/>
                <a:ea typeface="Courier New"/>
                <a:cs typeface="Courier New"/>
                <a:sym typeface="Courier New"/>
              </a:rPr>
              <a:t>print_lyrics</a:t>
            </a:r>
            <a:r>
              <a:rPr lang="es-AR" sz="26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lt1"/>
                </a:solidFill>
                <a:latin typeface="Courier New"/>
                <a:ea typeface="Courier New"/>
                <a:cs typeface="Courier New"/>
                <a:sym typeface="Courier New"/>
              </a:rPr>
              <a:t>(</a:t>
            </a:r>
            <a:r>
              <a:rPr lang="es-AR" sz="2600" b="1" i="0" u="none" strike="noStrike" cap="none" dirty="0" smtClean="0">
                <a:solidFill>
                  <a:schemeClr val="lt1"/>
                </a:solidFill>
                <a:latin typeface="Courier New"/>
                <a:ea typeface="Courier New"/>
                <a:cs typeface="Courier New"/>
                <a:sym typeface="Courier New"/>
              </a:rPr>
              <a:t>“Soy un leñador, y estoy bien.</a:t>
            </a:r>
            <a:r>
              <a:rPr lang="es-AR" sz="26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lt1"/>
                </a:solidFill>
                <a:latin typeface="Courier New"/>
                <a:ea typeface="Courier New"/>
                <a:cs typeface="Courier New"/>
                <a:sym typeface="Courier New"/>
              </a:rPr>
              <a:t>(</a:t>
            </a:r>
            <a:r>
              <a:rPr lang="es-AR" sz="2600" b="1" i="0" u="none" strike="noStrike" cap="none" dirty="0" smtClean="0">
                <a:solidFill>
                  <a:schemeClr val="lt1"/>
                </a:solidFill>
                <a:latin typeface="Courier New"/>
                <a:ea typeface="Courier New"/>
                <a:cs typeface="Courier New"/>
                <a:sym typeface="Courier New"/>
              </a:rPr>
              <a:t>‘Duermo toda la noche y trabajo todo el día.')</a:t>
            </a:r>
            <a:endParaRPr lang="es-AR" sz="2600" b="1" i="0" u="none" strike="noStrike" cap="none" dirty="0">
              <a:solidFill>
                <a:schemeClr val="lt1"/>
              </a:solidFill>
              <a:latin typeface="Courier New"/>
              <a:ea typeface="Courier New"/>
              <a:cs typeface="Courier New"/>
              <a:sym typeface="Courier New"/>
            </a:endParaRPr>
          </a:p>
        </p:txBody>
      </p:sp>
    </p:spTree>
    <p:extLst>
      <p:ext uri="{BB962C8B-B14F-4D97-AF65-F5344CB8AC3E}">
        <p14:creationId xmlns:p14="http://schemas.microsoft.com/office/powerpoint/2010/main" val="1394372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0739875"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smtClean="0">
                <a:solidFill>
                  <a:schemeClr val="lt1"/>
                </a:solidFill>
                <a:latin typeface="Courier New"/>
                <a:ea typeface="Courier New"/>
                <a:cs typeface="Courier New"/>
                <a:sym typeface="Courier New"/>
              </a:rPr>
              <a:t>'</a:t>
            </a:r>
            <a:r>
              <a:rPr lang="en-US" sz="2800" b="1" i="0" u="none" strike="noStrike" cap="none" dirty="0" err="1" smtClean="0">
                <a:solidFill>
                  <a:schemeClr val="lt1"/>
                </a:solidFill>
                <a:latin typeface="Courier New"/>
                <a:ea typeface="Courier New"/>
                <a:cs typeface="Courier New"/>
                <a:sym typeface="Courier New"/>
              </a:rPr>
              <a:t>Hola</a:t>
            </a:r>
            <a:r>
              <a:rPr lang="en-US" sz="2800" b="1" i="0" u="none" strike="noStrike" cap="none" dirty="0" smtClean="0">
                <a:solidFill>
                  <a:schemeClr val="lt1"/>
                </a:solidFill>
                <a:latin typeface="Courier New"/>
                <a:ea typeface="Courier New"/>
                <a:cs typeface="Courier New"/>
                <a:sym typeface="Courier New"/>
              </a:rPr>
              <a:t>')</a:t>
            </a:r>
            <a:endParaRPr lang="en-US" sz="28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def</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print_lyrics</a:t>
            </a:r>
            <a:r>
              <a:rPr lang="en-US" sz="28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print</a:t>
            </a:r>
            <a:r>
              <a:rPr lang="en-US" sz="2800" b="1" dirty="0" smtClean="0">
                <a:solidFill>
                  <a:schemeClr val="lt1"/>
                </a:solidFill>
                <a:latin typeface="Courier New"/>
                <a:ea typeface="Courier New"/>
                <a:cs typeface="Courier New"/>
                <a:sym typeface="Courier New"/>
              </a:rPr>
              <a:t>(</a:t>
            </a:r>
            <a:r>
              <a:rPr lang="en-US" sz="2800" b="1" i="0" u="none" strike="noStrike" cap="none" dirty="0" smtClean="0">
                <a:solidFill>
                  <a:schemeClr val="lt1"/>
                </a:solidFill>
                <a:latin typeface="Courier New"/>
                <a:ea typeface="Courier New"/>
                <a:cs typeface="Courier New"/>
                <a:sym typeface="Courier New"/>
              </a:rPr>
              <a:t>"</a:t>
            </a:r>
            <a:r>
              <a:rPr lang="es-AR" sz="2800" b="1" dirty="0" smtClean="0">
                <a:solidFill>
                  <a:schemeClr val="lt1"/>
                </a:solidFill>
                <a:latin typeface="Courier New" pitchFamily="49" charset="0"/>
                <a:ea typeface="Courier New"/>
                <a:cs typeface="Courier New" pitchFamily="49" charset="0"/>
                <a:sym typeface="Courier New"/>
              </a:rPr>
              <a:t>Soy </a:t>
            </a:r>
            <a:r>
              <a:rPr lang="es-AR" sz="2800" b="1" dirty="0">
                <a:solidFill>
                  <a:schemeClr val="lt1"/>
                </a:solidFill>
                <a:latin typeface="Courier New" pitchFamily="49" charset="0"/>
                <a:ea typeface="Courier New"/>
                <a:cs typeface="Courier New" pitchFamily="49" charset="0"/>
                <a:sym typeface="Courier New"/>
              </a:rPr>
              <a:t>un leñador, y estoy </a:t>
            </a:r>
            <a:r>
              <a:rPr lang="es-AR" sz="2800" b="1" dirty="0" smtClean="0">
                <a:solidFill>
                  <a:schemeClr val="lt1"/>
                </a:solidFill>
                <a:latin typeface="Courier New" pitchFamily="49" charset="0"/>
                <a:ea typeface="Courier New"/>
                <a:cs typeface="Courier New" pitchFamily="49" charset="0"/>
                <a:sym typeface="Courier New"/>
              </a:rPr>
              <a:t>bien</a:t>
            </a:r>
            <a:r>
              <a:rPr lang="en-US" sz="2800" b="1" dirty="0">
                <a:solidFill>
                  <a:schemeClr val="lt1"/>
                </a:solidFill>
                <a:latin typeface="Courier New" pitchFamily="49" charset="0"/>
                <a:ea typeface="Courier New"/>
                <a:cs typeface="Courier New" pitchFamily="49" charset="0"/>
                <a:sym typeface="Courier New"/>
              </a:rPr>
              <a:t>.</a:t>
            </a:r>
            <a:r>
              <a:rPr lang="en-US" sz="2800" b="1" dirty="0" smtClean="0">
                <a:solidFill>
                  <a:schemeClr val="lt1"/>
                </a:solidFill>
                <a:latin typeface="Courier New" pitchFamily="49" charset="0"/>
                <a:ea typeface="Courier New"/>
                <a:cs typeface="Courier New" pitchFamily="49" charset="0"/>
                <a:sym typeface="Courier New"/>
              </a:rPr>
              <a:t>")</a:t>
            </a:r>
            <a:endParaRPr lang="en-US" sz="2800" b="1" dirty="0">
              <a:solidFill>
                <a:schemeClr val="lt1"/>
              </a:solidFill>
              <a:latin typeface="Courier New" pitchFamily="49" charset="0"/>
              <a:ea typeface="Courier New"/>
              <a:cs typeface="Courier New" pitchFamily="49" charset="0"/>
              <a:sym typeface="Courier New"/>
            </a:endParaRP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print</a:t>
            </a:r>
            <a:r>
              <a:rPr lang="en-US" sz="2800" b="1" dirty="0" smtClean="0">
                <a:solidFill>
                  <a:schemeClr val="lt1"/>
                </a:solidFill>
                <a:latin typeface="Courier New"/>
                <a:ea typeface="Courier New"/>
                <a:cs typeface="Courier New"/>
                <a:sym typeface="Courier New"/>
              </a:rPr>
              <a:t>(</a:t>
            </a:r>
            <a:r>
              <a:rPr lang="en-US" sz="2800" b="1" i="0" u="none" strike="noStrike" cap="none" dirty="0" smtClean="0">
                <a:solidFill>
                  <a:schemeClr val="lt1"/>
                </a:solidFill>
                <a:latin typeface="Courier New"/>
                <a:ea typeface="Courier New"/>
                <a:cs typeface="Courier New"/>
                <a:sym typeface="Courier New"/>
              </a:rPr>
              <a:t>'</a:t>
            </a:r>
            <a:r>
              <a:rPr lang="es-AR" sz="2800" b="1" dirty="0" smtClean="0">
                <a:solidFill>
                  <a:schemeClr val="lt1"/>
                </a:solidFill>
                <a:latin typeface="Courier New" pitchFamily="49" charset="0"/>
                <a:ea typeface="Courier New"/>
                <a:cs typeface="Courier New" pitchFamily="49" charset="0"/>
                <a:sym typeface="Courier New"/>
              </a:rPr>
              <a:t>Duermo </a:t>
            </a:r>
            <a:r>
              <a:rPr lang="es-AR" sz="2800" b="1" dirty="0">
                <a:solidFill>
                  <a:schemeClr val="lt1"/>
                </a:solidFill>
                <a:latin typeface="Courier New" pitchFamily="49" charset="0"/>
                <a:ea typeface="Courier New"/>
                <a:cs typeface="Courier New" pitchFamily="49" charset="0"/>
                <a:sym typeface="Courier New"/>
              </a:rPr>
              <a:t>toda la noche y trabajo todo el día</a:t>
            </a:r>
            <a:r>
              <a:rPr lang="en-US" sz="2800" b="1" i="0" u="none" strike="noStrike" cap="none" dirty="0" smtClean="0">
                <a:solidFill>
                  <a:schemeClr val="lt1"/>
                </a:solidFill>
                <a:latin typeface="Courier New" pitchFamily="49" charset="0"/>
                <a:ea typeface="Courier New"/>
                <a:cs typeface="Courier New" pitchFamily="49" charset="0"/>
                <a:sym typeface="Courier New"/>
              </a:rPr>
              <a:t>.')</a:t>
            </a:r>
            <a:endParaRPr lang="en-US" sz="2800" b="1" i="0" u="none" strike="noStrike" cap="none" dirty="0">
              <a:solidFill>
                <a:schemeClr val="lt1"/>
              </a:solidFill>
              <a:latin typeface="Courier New" pitchFamily="49" charset="0"/>
              <a:ea typeface="Courier New"/>
              <a:cs typeface="Courier New" pitchFamily="49" charset="0"/>
              <a:sym typeface="Courier New"/>
            </a:endParaRPr>
          </a:p>
          <a:p>
            <a:pPr marL="0" marR="0" lvl="0" indent="0" algn="ctr" rtl="0">
              <a:lnSpc>
                <a:spcPct val="100000"/>
              </a:lnSpc>
              <a:spcBef>
                <a:spcPts val="0"/>
              </a:spcBef>
              <a:spcAft>
                <a:spcPts val="0"/>
              </a:spcAft>
              <a:buNone/>
            </a:pPr>
            <a:endParaRPr sz="2800" b="1" i="0" u="none" strike="noStrike" cap="none" dirty="0">
              <a:solidFill>
                <a:schemeClr val="lt1"/>
              </a:solidFill>
              <a:latin typeface="Courier New" pitchFamily="49" charset="0"/>
              <a:ea typeface="Courier New"/>
              <a:cs typeface="Courier New" pitchFamily="49" charset="0"/>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smtClean="0">
                <a:solidFill>
                  <a:schemeClr val="lt1"/>
                </a:solidFill>
                <a:latin typeface="Courier New"/>
                <a:ea typeface="Courier New"/>
                <a:cs typeface="Courier New"/>
                <a:sym typeface="Courier New"/>
              </a:rPr>
              <a:t>'Yo')</a:t>
            </a:r>
            <a:endParaRPr lang="en-US" sz="28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smtClean="0">
                <a:solidFill>
                  <a:srgbClr val="00FF00"/>
                </a:solidFill>
                <a:latin typeface="Courier New"/>
                <a:ea typeface="Courier New"/>
                <a:cs typeface="Courier New"/>
                <a:sym typeface="Courier New"/>
              </a:rPr>
              <a:t>x</a:t>
            </a:r>
            <a:r>
              <a:rPr lang="en-US" sz="2800" b="1" i="0" u="none" strike="noStrike" cap="none" dirty="0" smtClean="0">
                <a:solidFill>
                  <a:schemeClr val="bg1"/>
                </a:solidFill>
                <a:latin typeface="Courier New"/>
                <a:ea typeface="Courier New"/>
                <a:cs typeface="Courier New"/>
                <a:sym typeface="Courier New"/>
              </a:rPr>
              <a:t>)</a:t>
            </a:r>
            <a:endParaRPr lang="en-US" sz="2800" b="1" i="0" u="none" strike="noStrike" cap="none" dirty="0">
              <a:solidFill>
                <a:schemeClr val="bg1"/>
              </a:solidFill>
              <a:latin typeface="Courier New"/>
              <a:ea typeface="Courier New"/>
              <a:cs typeface="Courier New"/>
              <a:sym typeface="Courier New"/>
            </a:endParaRPr>
          </a:p>
        </p:txBody>
      </p:sp>
      <p:sp>
        <p:nvSpPr>
          <p:cNvPr id="309" name="Shape 309"/>
          <p:cNvSpPr txBox="1"/>
          <p:nvPr/>
        </p:nvSpPr>
        <p:spPr>
          <a:xfrm>
            <a:off x="13681075"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smtClean="0">
                <a:solidFill>
                  <a:srgbClr val="00FF00"/>
                </a:solidFill>
                <a:latin typeface="Arial" charset="0"/>
                <a:ea typeface="Arial" charset="0"/>
                <a:cs typeface="Arial" charset="0"/>
                <a:sym typeface="Cabin"/>
              </a:rPr>
              <a:t>Hola</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9626600" y="1174754"/>
            <a:ext cx="62182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n-US" sz="2500" u="none" strike="noStrike" cap="none" dirty="0" smtClean="0">
                <a:solidFill>
                  <a:schemeClr val="lt1"/>
                </a:solidFill>
                <a:latin typeface="Arial" charset="0"/>
                <a:ea typeface="Arial" charset="0"/>
                <a:cs typeface="Arial" charset="0"/>
                <a:sym typeface="Cabin"/>
              </a:rPr>
              <a:t>"</a:t>
            </a:r>
            <a:r>
              <a:rPr lang="es-AR" sz="2500" dirty="0" smtClean="0">
                <a:solidFill>
                  <a:schemeClr val="lt1"/>
                </a:solidFill>
                <a:latin typeface="+mj-lt"/>
                <a:ea typeface="Courier New"/>
                <a:cs typeface="Courier New"/>
                <a:sym typeface="Courier New"/>
              </a:rPr>
              <a:t>Soy </a:t>
            </a:r>
            <a:r>
              <a:rPr lang="es-AR" sz="2500" dirty="0">
                <a:solidFill>
                  <a:schemeClr val="lt1"/>
                </a:solidFill>
                <a:latin typeface="+mj-lt"/>
                <a:ea typeface="Courier New"/>
                <a:cs typeface="Courier New"/>
                <a:sym typeface="Courier New"/>
              </a:rPr>
              <a:t>un leñador, y estoy bien</a:t>
            </a:r>
            <a:r>
              <a:rPr lang="en-US" sz="2500" u="none" strike="noStrike" cap="none" dirty="0" smtClean="0">
                <a:solidFill>
                  <a:schemeClr val="lt1"/>
                </a:solidFill>
                <a:latin typeface="+mj-lt"/>
                <a:ea typeface="Arial" charset="0"/>
                <a:cs typeface="Arial" charset="0"/>
                <a:sym typeface="Cabin"/>
              </a:rPr>
              <a:t>."    </a:t>
            </a:r>
            <a:endParaRPr lang="en-US" sz="2500" u="none" strike="noStrike" cap="none" dirty="0">
              <a:solidFill>
                <a:schemeClr val="lt1"/>
              </a:solidFill>
              <a:latin typeface="+mj-lt"/>
              <a:ea typeface="Arial" charset="0"/>
              <a:cs typeface="Arial" charset="0"/>
              <a:sym typeface="Cabin"/>
            </a:endParaRPr>
          </a:p>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n-US" sz="2500" u="none" strike="noStrike" cap="none" dirty="0" smtClean="0">
                <a:solidFill>
                  <a:schemeClr val="lt1"/>
                </a:solidFill>
                <a:latin typeface="Arial" charset="0"/>
                <a:ea typeface="Arial" charset="0"/>
                <a:cs typeface="Arial" charset="0"/>
                <a:sym typeface="Cabin"/>
              </a:rPr>
              <a:t>'</a:t>
            </a:r>
            <a:r>
              <a:rPr lang="es-AR" sz="2500" dirty="0" smtClean="0">
                <a:solidFill>
                  <a:schemeClr val="lt1"/>
                </a:solidFill>
                <a:latin typeface="+mj-lt"/>
                <a:ea typeface="Courier New"/>
                <a:cs typeface="Courier New"/>
                <a:sym typeface="Courier New"/>
              </a:rPr>
              <a:t>Duermo </a:t>
            </a:r>
            <a:r>
              <a:rPr lang="es-AR" sz="2500" dirty="0">
                <a:solidFill>
                  <a:schemeClr val="lt1"/>
                </a:solidFill>
                <a:latin typeface="+mj-lt"/>
                <a:ea typeface="Courier New"/>
                <a:cs typeface="Courier New"/>
                <a:sym typeface="Courier New"/>
              </a:rPr>
              <a:t>toda la noche y trabajo todo el día</a:t>
            </a:r>
            <a:r>
              <a:rPr lang="en-US" sz="2500" u="none" strike="noStrike" cap="none" dirty="0" smtClean="0">
                <a:solidFill>
                  <a:schemeClr val="lt1"/>
                </a:solidFill>
                <a:latin typeface="Arial" charset="0"/>
                <a:ea typeface="Arial" charset="0"/>
                <a:cs typeface="Arial" charset="0"/>
                <a:sym typeface="Cabin"/>
              </a:rPr>
              <a:t>.'</a:t>
            </a:r>
            <a:endParaRPr lang="en-US" sz="2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7089941" y="1657354"/>
            <a:ext cx="2506950"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Arial" charset="0"/>
                <a:ea typeface="Arial" charset="0"/>
                <a:cs typeface="Arial" charset="0"/>
                <a:sym typeface="Cabin"/>
              </a:rPr>
              <a:t>print_lyrics</a:t>
            </a:r>
            <a:r>
              <a:rPr lang="en-US" sz="2800" b="1"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762691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32178" y="94964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Definiciones y Usos</a:t>
            </a:r>
            <a:endParaRPr lang="es-AR" sz="7600" u="none" strike="noStrike" cap="none" dirty="0">
              <a:solidFill>
                <a:srgbClr val="FFFF00"/>
              </a:solidFill>
              <a:latin typeface="Arial" charset="0"/>
              <a:ea typeface="Arial" charset="0"/>
              <a:cs typeface="Arial" charset="0"/>
              <a:sym typeface="Cabin"/>
            </a:endParaRPr>
          </a:p>
        </p:txBody>
      </p:sp>
      <p:sp>
        <p:nvSpPr>
          <p:cNvPr id="317" name="Shape 317"/>
          <p:cNvSpPr txBox="1">
            <a:spLocks noGrp="1"/>
          </p:cNvSpPr>
          <p:nvPr>
            <p:ph idx="1"/>
          </p:nvPr>
        </p:nvSpPr>
        <p:spPr>
          <a:xfrm>
            <a:off x="812799" y="786535"/>
            <a:ext cx="15019345" cy="590206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Una vez que hemos </a:t>
            </a:r>
            <a:r>
              <a:rPr lang="es-AR" sz="3600" b="0" u="none" strike="noStrike" cap="none" dirty="0" smtClean="0">
                <a:solidFill>
                  <a:srgbClr val="FFFF00"/>
                </a:solidFill>
                <a:latin typeface="Arial" charset="0"/>
                <a:ea typeface="Arial" charset="0"/>
                <a:cs typeface="Arial" charset="0"/>
                <a:sym typeface="Cabin"/>
              </a:rPr>
              <a:t>definido</a:t>
            </a:r>
            <a:r>
              <a:rPr lang="es-AR" sz="3600" b="0" u="none" strike="noStrike" cap="none" dirty="0" smtClean="0">
                <a:solidFill>
                  <a:schemeClr val="lt1"/>
                </a:solidFill>
                <a:latin typeface="Arial" charset="0"/>
                <a:ea typeface="Arial" charset="0"/>
                <a:cs typeface="Arial" charset="0"/>
                <a:sym typeface="Cabin"/>
              </a:rPr>
              <a:t> una función, podemos </a:t>
            </a:r>
            <a:r>
              <a:rPr lang="es-AR" sz="3600" b="0" u="none" strike="noStrike" cap="none" dirty="0" smtClean="0">
                <a:solidFill>
                  <a:srgbClr val="00FF00"/>
                </a:solidFill>
                <a:latin typeface="Arial" charset="0"/>
                <a:ea typeface="Arial" charset="0"/>
                <a:cs typeface="Arial" charset="0"/>
                <a:sym typeface="Cabin"/>
              </a:rPr>
              <a:t>llamarla</a:t>
            </a:r>
            <a:r>
              <a:rPr lang="es-AR" sz="3600" b="0" u="none" strike="noStrike" cap="none" dirty="0" smtClean="0">
                <a:solidFill>
                  <a:schemeClr val="lt1"/>
                </a:solidFill>
                <a:latin typeface="Arial" charset="0"/>
                <a:ea typeface="Arial" charset="0"/>
                <a:cs typeface="Arial" charset="0"/>
                <a:sym typeface="Cabin"/>
              </a:rPr>
              <a:t> (o </a:t>
            </a:r>
            <a:r>
              <a:rPr lang="es-AR" sz="3600" b="0" u="none" strike="noStrike" cap="none" dirty="0" smtClean="0">
                <a:solidFill>
                  <a:srgbClr val="00FF00"/>
                </a:solidFill>
                <a:latin typeface="Arial" charset="0"/>
                <a:ea typeface="Arial" charset="0"/>
                <a:cs typeface="Arial" charset="0"/>
                <a:sym typeface="Cabin"/>
              </a:rPr>
              <a:t>invocarla</a:t>
            </a:r>
            <a:r>
              <a:rPr lang="es-AR" sz="3600" b="0" u="none" strike="noStrike" cap="none" dirty="0" smtClean="0">
                <a:solidFill>
                  <a:schemeClr val="lt1"/>
                </a:solidFill>
                <a:latin typeface="Arial" charset="0"/>
                <a:ea typeface="Arial" charset="0"/>
                <a:cs typeface="Arial" charset="0"/>
                <a:sym typeface="Cabin"/>
              </a:rPr>
              <a:t>) todas las veces que queramos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Este es el patrón </a:t>
            </a:r>
            <a:r>
              <a:rPr lang="es-AR" sz="3600" b="0" u="none" strike="noStrike" cap="none" dirty="0" smtClean="0">
                <a:solidFill>
                  <a:srgbClr val="FFFF00"/>
                </a:solidFill>
                <a:latin typeface="Arial" charset="0"/>
                <a:ea typeface="Arial" charset="0"/>
                <a:cs typeface="Arial" charset="0"/>
                <a:sym typeface="Cabin"/>
              </a:rPr>
              <a:t>almacenar</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00FF00"/>
                </a:solidFill>
                <a:latin typeface="Arial" charset="0"/>
                <a:ea typeface="Arial" charset="0"/>
                <a:cs typeface="Arial" charset="0"/>
                <a:sym typeface="Cabin"/>
              </a:rPr>
              <a:t>reutilizar</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67413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5" y="985825"/>
            <a:ext cx="11715899"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Hola</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def</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smtClean="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a:t>
            </a:r>
            <a:r>
              <a:rPr lang="es-AR" sz="3200" b="1" dirty="0" smtClean="0">
                <a:solidFill>
                  <a:schemeClr val="lt1"/>
                </a:solidFill>
                <a:latin typeface="Courier New" pitchFamily="49" charset="0"/>
                <a:ea typeface="Courier New"/>
                <a:cs typeface="Courier New" pitchFamily="49" charset="0"/>
                <a:sym typeface="Courier New"/>
              </a:rPr>
              <a:t>Soy </a:t>
            </a:r>
            <a:r>
              <a:rPr lang="es-AR" sz="3200" b="1" dirty="0">
                <a:solidFill>
                  <a:schemeClr val="lt1"/>
                </a:solidFill>
                <a:latin typeface="Courier New" pitchFamily="49" charset="0"/>
                <a:ea typeface="Courier New"/>
                <a:cs typeface="Courier New" pitchFamily="49" charset="0"/>
                <a:sym typeface="Courier New"/>
              </a:rPr>
              <a:t>un leñador, y estoy bien</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a:t>
            </a:r>
            <a:r>
              <a:rPr lang="es-AR" sz="3200" b="1" dirty="0" smtClean="0">
                <a:solidFill>
                  <a:schemeClr val="lt1"/>
                </a:solidFill>
                <a:latin typeface="Courier New" pitchFamily="49" charset="0"/>
                <a:ea typeface="Courier New"/>
                <a:cs typeface="Courier New" pitchFamily="49" charset="0"/>
                <a:sym typeface="Courier New"/>
              </a:rPr>
              <a:t>Duermo </a:t>
            </a:r>
            <a:r>
              <a:rPr lang="es-AR" sz="3200" b="1" dirty="0">
                <a:solidFill>
                  <a:schemeClr val="lt1"/>
                </a:solidFill>
                <a:latin typeface="Courier New" pitchFamily="49" charset="0"/>
                <a:ea typeface="Courier New"/>
                <a:cs typeface="Courier New" pitchFamily="49" charset="0"/>
                <a:sym typeface="Courier New"/>
              </a:rPr>
              <a:t>toda la noche y trabajo todo el día</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'Yo')</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p:txBody>
      </p:sp>
      <p:sp>
        <p:nvSpPr>
          <p:cNvPr id="323" name="Shape 323"/>
          <p:cNvSpPr txBox="1"/>
          <p:nvPr/>
        </p:nvSpPr>
        <p:spPr>
          <a:xfrm>
            <a:off x="8877300" y="5327650"/>
            <a:ext cx="7277986"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smtClean="0">
                <a:solidFill>
                  <a:srgbClr val="FFFF00"/>
                </a:solidFill>
                <a:latin typeface="Arial" charset="0"/>
                <a:ea typeface="Arial" charset="0"/>
                <a:cs typeface="Arial" charset="0"/>
                <a:sym typeface="Cabin"/>
              </a:rPr>
              <a:t>Hola</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Soy un leñador, y estoy bien.</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Duermo toda la noche</a:t>
            </a:r>
            <a:r>
              <a:rPr lang="es-AR" sz="3600" dirty="0" smtClean="0">
                <a:solidFill>
                  <a:srgbClr val="00FF00"/>
                </a:solidFill>
                <a:latin typeface="Arial" charset="0"/>
                <a:ea typeface="Arial" charset="0"/>
                <a:cs typeface="Arial" charset="0"/>
                <a:sym typeface="Cabin"/>
              </a:rPr>
              <a:t> y trabajo todo el día</a:t>
            </a:r>
            <a:r>
              <a:rPr lang="es-AR" sz="3600" u="none" strike="noStrike" cap="none" dirty="0" smtClean="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7</a:t>
            </a:r>
            <a:endParaRPr lang="en-US" sz="3600" u="none" strike="noStrike" cap="none" dirty="0">
              <a:solidFill>
                <a:srgbClr val="FFFF00"/>
              </a:solidFill>
              <a:latin typeface="Arial" charset="0"/>
              <a:ea typeface="Arial" charset="0"/>
              <a:cs typeface="Arial" charset="0"/>
              <a:sym typeface="Cabin"/>
            </a:endParaRPr>
          </a:p>
        </p:txBody>
      </p:sp>
      <p:cxnSp>
        <p:nvCxnSpPr>
          <p:cNvPr id="324" name="Shape 324"/>
          <p:cNvCxnSpPr/>
          <p:nvPr/>
        </p:nvCxnSpPr>
        <p:spPr>
          <a:xfrm flipH="1" flipV="1">
            <a:off x="4416754" y="5755341"/>
            <a:ext cx="4353900" cy="955768"/>
          </a:xfrm>
          <a:prstGeom prst="straightConnector1">
            <a:avLst/>
          </a:prstGeom>
          <a:noFill/>
          <a:ln w="889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837073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32178" y="782533"/>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Argumentos</a:t>
            </a:r>
            <a:endParaRPr lang="es-AR" sz="7600" u="none" strike="noStrike" cap="none" dirty="0">
              <a:solidFill>
                <a:srgbClr val="FFFF00"/>
              </a:solidFill>
              <a:latin typeface="Arial" charset="0"/>
              <a:ea typeface="Arial" charset="0"/>
              <a:cs typeface="Arial" charset="0"/>
              <a:sym typeface="Cabin"/>
            </a:endParaRPr>
          </a:p>
        </p:txBody>
      </p:sp>
      <p:sp>
        <p:nvSpPr>
          <p:cNvPr id="330" name="Shape 330"/>
          <p:cNvSpPr txBox="1">
            <a:spLocks noGrp="1"/>
          </p:cNvSpPr>
          <p:nvPr>
            <p:ph idx="1"/>
          </p:nvPr>
        </p:nvSpPr>
        <p:spPr>
          <a:xfrm>
            <a:off x="1155700" y="2315029"/>
            <a:ext cx="13932000" cy="3911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U</a:t>
            </a:r>
            <a:r>
              <a:rPr lang="es-AR" sz="3600" b="0" u="none" strike="noStrike" cap="none" dirty="0" smtClean="0">
                <a:solidFill>
                  <a:schemeClr val="lt1"/>
                </a:solidFill>
                <a:latin typeface="Arial" charset="0"/>
                <a:ea typeface="Arial" charset="0"/>
                <a:cs typeface="Arial" charset="0"/>
                <a:sym typeface="Cabin"/>
              </a:rPr>
              <a:t>n </a:t>
            </a:r>
            <a:r>
              <a:rPr lang="es-AR" sz="3600" b="0" u="none" strike="noStrike" cap="none" dirty="0" smtClean="0">
                <a:solidFill>
                  <a:srgbClr val="FF7F00"/>
                </a:solidFill>
                <a:latin typeface="Arial" charset="0"/>
                <a:ea typeface="Arial" charset="0"/>
                <a:cs typeface="Arial" charset="0"/>
                <a:sym typeface="Cabin"/>
              </a:rPr>
              <a:t>argumento</a:t>
            </a:r>
            <a:r>
              <a:rPr lang="es-AR" sz="3600" b="0" u="none" strike="noStrike" cap="none" dirty="0" smtClean="0">
                <a:solidFill>
                  <a:schemeClr val="lt1"/>
                </a:solidFill>
                <a:latin typeface="Arial" charset="0"/>
                <a:ea typeface="Arial" charset="0"/>
                <a:cs typeface="Arial" charset="0"/>
                <a:sym typeface="Cabin"/>
              </a:rPr>
              <a:t> es un valor que informamos a la </a:t>
            </a:r>
            <a:r>
              <a:rPr lang="es-AR" sz="3600" b="0" u="none" strike="noStrike" cap="none" dirty="0" smtClean="0">
                <a:solidFill>
                  <a:srgbClr val="FF00FF"/>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como su </a:t>
            </a:r>
            <a:r>
              <a:rPr lang="es-AR" sz="3600" b="0" dirty="0" smtClean="0">
                <a:solidFill>
                  <a:srgbClr val="FF7F00"/>
                </a:solidFill>
                <a:latin typeface="Arial" charset="0"/>
                <a:ea typeface="Arial" charset="0"/>
                <a:cs typeface="Arial" charset="0"/>
                <a:sym typeface="Cabin"/>
              </a:rPr>
              <a:t>e</a:t>
            </a:r>
            <a:r>
              <a:rPr lang="es-AR" sz="3600" b="0" u="none" strike="noStrike" cap="none" dirty="0" smtClean="0">
                <a:solidFill>
                  <a:srgbClr val="FF7F00"/>
                </a:solidFill>
                <a:latin typeface="Arial" charset="0"/>
                <a:ea typeface="Arial" charset="0"/>
                <a:cs typeface="Arial" charset="0"/>
                <a:sym typeface="Cabin"/>
              </a:rPr>
              <a:t>ntrada (input)</a:t>
            </a:r>
            <a:r>
              <a:rPr lang="es-AR" sz="3600" b="0" u="none" strike="noStrike" cap="none" dirty="0" smtClean="0">
                <a:solidFill>
                  <a:schemeClr val="lt1"/>
                </a:solidFill>
                <a:latin typeface="Arial" charset="0"/>
                <a:ea typeface="Arial" charset="0"/>
                <a:cs typeface="Arial" charset="0"/>
                <a:sym typeface="Cabin"/>
              </a:rPr>
              <a:t> cuando llamamos a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Utilizamos </a:t>
            </a:r>
            <a:r>
              <a:rPr lang="es-AR" sz="3600" b="0" u="none" strike="noStrike" cap="none" dirty="0" smtClean="0">
                <a:solidFill>
                  <a:srgbClr val="FF7F00"/>
                </a:solidFill>
                <a:latin typeface="Arial" charset="0"/>
                <a:ea typeface="Arial" charset="0"/>
                <a:cs typeface="Arial" charset="0"/>
                <a:sym typeface="Cabin"/>
              </a:rPr>
              <a:t>argumentos</a:t>
            </a:r>
            <a:r>
              <a:rPr lang="es-AR" sz="3600" b="0" u="none" strike="noStrike" cap="none" dirty="0" smtClean="0">
                <a:solidFill>
                  <a:schemeClr val="lt1"/>
                </a:solidFill>
                <a:latin typeface="Arial" charset="0"/>
                <a:ea typeface="Arial" charset="0"/>
                <a:cs typeface="Arial" charset="0"/>
                <a:sym typeface="Cabin"/>
              </a:rPr>
              <a:t> para poder instruir a la </a:t>
            </a:r>
            <a:r>
              <a:rPr lang="es-AR" sz="3600" b="0" u="none" strike="noStrike" cap="none" dirty="0" smtClean="0">
                <a:solidFill>
                  <a:srgbClr val="FF00FF"/>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que realice diferentes tareas cuando la llamamos en </a:t>
            </a:r>
            <a:r>
              <a:rPr lang="es-AR" sz="3600" b="0" u="none" strike="noStrike" cap="none" dirty="0" smtClean="0">
                <a:solidFill>
                  <a:srgbClr val="FF7F00"/>
                </a:solidFill>
                <a:latin typeface="Arial" charset="0"/>
                <a:ea typeface="Arial" charset="0"/>
                <a:cs typeface="Arial" charset="0"/>
                <a:sym typeface="Cabin"/>
              </a:rPr>
              <a:t>diferentes</a:t>
            </a:r>
            <a:r>
              <a:rPr lang="es-AR" sz="3600" b="0" u="none" strike="noStrike" cap="none" dirty="0" smtClean="0">
                <a:solidFill>
                  <a:schemeClr val="lt1"/>
                </a:solidFill>
                <a:latin typeface="Arial" charset="0"/>
                <a:ea typeface="Arial" charset="0"/>
                <a:cs typeface="Arial" charset="0"/>
                <a:sym typeface="Cabin"/>
              </a:rPr>
              <a:t> oportunidades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Colocamos los </a:t>
            </a:r>
            <a:r>
              <a:rPr lang="es-AR" sz="3600" b="0" u="none" strike="noStrike" cap="none" dirty="0" smtClean="0">
                <a:solidFill>
                  <a:srgbClr val="FF7F00"/>
                </a:solidFill>
                <a:latin typeface="Arial" charset="0"/>
                <a:ea typeface="Arial" charset="0"/>
                <a:cs typeface="Arial" charset="0"/>
                <a:sym typeface="Cabin"/>
              </a:rPr>
              <a:t>argumentos</a:t>
            </a:r>
            <a:r>
              <a:rPr lang="es-AR" sz="3600" b="0" u="none" strike="noStrike" cap="none" dirty="0" smtClean="0">
                <a:solidFill>
                  <a:schemeClr val="lt1"/>
                </a:solidFill>
                <a:latin typeface="Arial" charset="0"/>
                <a:ea typeface="Arial" charset="0"/>
                <a:cs typeface="Arial" charset="0"/>
                <a:sym typeface="Cabin"/>
              </a:rPr>
              <a:t> entre paréntesis luego del </a:t>
            </a:r>
            <a:r>
              <a:rPr lang="es-AR" sz="3600" b="0" u="none" strike="noStrike" cap="none" dirty="0" smtClean="0">
                <a:solidFill>
                  <a:srgbClr val="FF00FF"/>
                </a:solidFill>
                <a:latin typeface="Arial" charset="0"/>
                <a:ea typeface="Arial" charset="0"/>
                <a:cs typeface="Arial" charset="0"/>
                <a:sym typeface="Cabin"/>
              </a:rPr>
              <a:t>nombre</a:t>
            </a:r>
            <a:r>
              <a:rPr lang="es-AR" sz="3600" b="0" u="none" strike="noStrike" cap="none" dirty="0" smtClean="0">
                <a:solidFill>
                  <a:schemeClr val="lt1"/>
                </a:solidFill>
                <a:latin typeface="Arial" charset="0"/>
                <a:ea typeface="Arial" charset="0"/>
                <a:cs typeface="Arial" charset="0"/>
                <a:sym typeface="Cabin"/>
              </a:rPr>
              <a:t> de la función</a:t>
            </a:r>
            <a:endParaRPr lang="es-AR" sz="3600" b="0" u="none" strike="noStrike" cap="none" dirty="0">
              <a:solidFill>
                <a:schemeClr val="lt1"/>
              </a:solidFill>
              <a:latin typeface="Arial" charset="0"/>
              <a:ea typeface="Arial" charset="0"/>
              <a:cs typeface="Arial" charset="0"/>
              <a:sym typeface="Cabin"/>
            </a:endParaRPr>
          </a:p>
        </p:txBody>
      </p:sp>
      <p:sp>
        <p:nvSpPr>
          <p:cNvPr id="331" name="Shape 331"/>
          <p:cNvSpPr txBox="1"/>
          <p:nvPr/>
        </p:nvSpPr>
        <p:spPr>
          <a:xfrm>
            <a:off x="4487536" y="6570340"/>
            <a:ext cx="8784711"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dirty="0">
                <a:solidFill>
                  <a:srgbClr val="00FF00"/>
                </a:solidFill>
                <a:latin typeface="Arial" charset="0"/>
                <a:ea typeface="Arial" charset="0"/>
                <a:cs typeface="Arial" charset="0"/>
                <a:sym typeface="Cabin"/>
              </a:rPr>
              <a:t>g</a:t>
            </a:r>
            <a:r>
              <a:rPr lang="es-AR" sz="4900" u="none" strike="noStrike" cap="none" dirty="0" smtClean="0">
                <a:solidFill>
                  <a:srgbClr val="00FF00"/>
                </a:solidFill>
                <a:latin typeface="Arial" charset="0"/>
                <a:ea typeface="Arial" charset="0"/>
                <a:cs typeface="Arial" charset="0"/>
                <a:sym typeface="Cabin"/>
              </a:rPr>
              <a:t>rande </a:t>
            </a:r>
            <a:r>
              <a:rPr lang="es-AR" sz="4900" u="none" strike="noStrike" cap="none" dirty="0" smtClean="0">
                <a:solidFill>
                  <a:schemeClr val="lt1"/>
                </a:solidFill>
                <a:latin typeface="Arial" charset="0"/>
                <a:ea typeface="Arial" charset="0"/>
                <a:cs typeface="Arial" charset="0"/>
                <a:sym typeface="Cabin"/>
              </a:rPr>
              <a:t>= </a:t>
            </a:r>
            <a:r>
              <a:rPr lang="es-AR" sz="4900" u="none" strike="noStrike" cap="none" dirty="0" smtClean="0">
                <a:solidFill>
                  <a:srgbClr val="FF00FF"/>
                </a:solidFill>
                <a:latin typeface="Arial" charset="0"/>
                <a:ea typeface="Arial" charset="0"/>
                <a:cs typeface="Arial" charset="0"/>
                <a:sym typeface="Cabin"/>
              </a:rPr>
              <a:t>max</a:t>
            </a:r>
            <a:r>
              <a:rPr lang="es-AR" sz="4900" u="none" strike="noStrike" cap="none" dirty="0" smtClean="0">
                <a:solidFill>
                  <a:schemeClr val="lt1"/>
                </a:solidFill>
                <a:latin typeface="Arial" charset="0"/>
                <a:ea typeface="Arial" charset="0"/>
                <a:cs typeface="Arial" charset="0"/>
                <a:sym typeface="Cabin"/>
              </a:rPr>
              <a:t>(</a:t>
            </a:r>
            <a:r>
              <a:rPr lang="es-AR" sz="4900" u="none" strike="noStrike" cap="none" dirty="0" smtClean="0">
                <a:solidFill>
                  <a:srgbClr val="FF7F00"/>
                </a:solidFill>
                <a:latin typeface="Arial" charset="0"/>
                <a:ea typeface="Arial" charset="0"/>
                <a:cs typeface="Arial" charset="0"/>
                <a:sym typeface="Cabin"/>
              </a:rPr>
              <a:t>'Hola mundo'</a:t>
            </a:r>
            <a:r>
              <a:rPr lang="es-AR" sz="4900" u="none" strike="noStrike" cap="none" dirty="0" smtClean="0">
                <a:solidFill>
                  <a:schemeClr val="lt1"/>
                </a:solidFill>
                <a:latin typeface="Arial" charset="0"/>
                <a:ea typeface="Arial" charset="0"/>
                <a:cs typeface="Arial" charset="0"/>
                <a:sym typeface="Cabin"/>
              </a:rPr>
              <a:t>)</a:t>
            </a:r>
            <a:endParaRPr lang="es-AR" sz="4900" u="none" strike="noStrike" cap="none" dirty="0">
              <a:solidFill>
                <a:schemeClr val="lt1"/>
              </a:solidFill>
              <a:latin typeface="Arial" charset="0"/>
              <a:ea typeface="Arial" charset="0"/>
              <a:cs typeface="Arial" charset="0"/>
              <a:sym typeface="Cabin"/>
            </a:endParaRPr>
          </a:p>
        </p:txBody>
      </p:sp>
      <p:sp>
        <p:nvSpPr>
          <p:cNvPr id="332" name="Shape 332"/>
          <p:cNvSpPr txBox="1"/>
          <p:nvPr/>
        </p:nvSpPr>
        <p:spPr>
          <a:xfrm>
            <a:off x="11130500" y="7691266"/>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F7F00"/>
                </a:solidFill>
                <a:latin typeface="Arial" charset="0"/>
                <a:ea typeface="Arial" charset="0"/>
                <a:cs typeface="Arial" charset="0"/>
                <a:sym typeface="Cabin"/>
              </a:rPr>
              <a:t>Argumento</a:t>
            </a:r>
            <a:endParaRPr lang="es-AR" sz="3600" u="none" strike="noStrike" cap="none" dirty="0">
              <a:solidFill>
                <a:srgbClr val="FF7F00"/>
              </a:solidFill>
              <a:latin typeface="Arial" charset="0"/>
              <a:ea typeface="Arial" charset="0"/>
              <a:cs typeface="Arial" charset="0"/>
              <a:sym typeface="Cabin"/>
            </a:endParaRPr>
          </a:p>
        </p:txBody>
      </p:sp>
      <p:cxnSp>
        <p:nvCxnSpPr>
          <p:cNvPr id="333" name="Shape 333"/>
          <p:cNvCxnSpPr/>
          <p:nvPr/>
        </p:nvCxnSpPr>
        <p:spPr>
          <a:xfrm>
            <a:off x="9841700" y="7383139"/>
            <a:ext cx="1288800" cy="638999"/>
          </a:xfrm>
          <a:prstGeom prst="straightConnector1">
            <a:avLst/>
          </a:prstGeom>
          <a:noFill/>
          <a:ln w="762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543078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547321"/>
            <a:ext cx="13345391"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Parámetros</a:t>
            </a:r>
            <a:endParaRPr lang="es-AR" sz="7600" u="none" strike="noStrike" cap="none" dirty="0">
              <a:solidFill>
                <a:srgbClr val="FFFF00"/>
              </a:solidFill>
              <a:latin typeface="Arial" charset="0"/>
              <a:ea typeface="Arial" charset="0"/>
              <a:cs typeface="Arial" charset="0"/>
              <a:sym typeface="Cabin"/>
            </a:endParaRPr>
          </a:p>
        </p:txBody>
      </p:sp>
      <p:sp>
        <p:nvSpPr>
          <p:cNvPr id="339" name="Shape 339"/>
          <p:cNvSpPr txBox="1">
            <a:spLocks noGrp="1"/>
          </p:cNvSpPr>
          <p:nvPr>
            <p:ph idx="1"/>
          </p:nvPr>
        </p:nvSpPr>
        <p:spPr>
          <a:xfrm>
            <a:off x="218595" y="1715274"/>
            <a:ext cx="862225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lang="es-AR" sz="3600" b="0" dirty="0" smtClean="0">
              <a:solidFill>
                <a:schemeClr val="lt1"/>
              </a:solidFill>
              <a:latin typeface="Arial" charset="0"/>
              <a:ea typeface="Arial" charset="0"/>
              <a:cs typeface="Arial" charset="0"/>
              <a:sym typeface="Cabin"/>
            </a:endParaRPr>
          </a:p>
          <a:p>
            <a:pPr marL="749300" lvl="0" indent="-533400" rtl="0">
              <a:lnSpc>
                <a:spcPct val="115000"/>
              </a:lnSpc>
              <a:spcBef>
                <a:spcPts val="0"/>
              </a:spcBef>
              <a:buClr>
                <a:schemeClr val="lt1"/>
              </a:buClr>
              <a:buSzPct val="171000"/>
              <a:buFont typeface="Cabin"/>
              <a:buNone/>
            </a:pPr>
            <a:r>
              <a:rPr lang="es-AR" sz="3600" b="0" dirty="0" smtClean="0">
                <a:solidFill>
                  <a:schemeClr val="lt1"/>
                </a:solidFill>
                <a:latin typeface="Arial" charset="0"/>
                <a:ea typeface="Arial" charset="0"/>
                <a:cs typeface="Arial" charset="0"/>
                <a:sym typeface="Cabin"/>
              </a:rPr>
              <a:t>Un </a:t>
            </a:r>
            <a:r>
              <a:rPr lang="es-AR" sz="3600" b="0" dirty="0" smtClean="0">
                <a:solidFill>
                  <a:srgbClr val="00FFFF"/>
                </a:solidFill>
                <a:latin typeface="Arial" charset="0"/>
                <a:ea typeface="Arial" charset="0"/>
                <a:cs typeface="Arial" charset="0"/>
                <a:sym typeface="Cabin"/>
              </a:rPr>
              <a:t>parámetro</a:t>
            </a:r>
            <a:r>
              <a:rPr lang="es-AR" sz="3600" b="0" dirty="0" smtClean="0">
                <a:solidFill>
                  <a:schemeClr val="lt1"/>
                </a:solidFill>
                <a:latin typeface="Arial" charset="0"/>
                <a:ea typeface="Arial" charset="0"/>
                <a:cs typeface="Arial" charset="0"/>
                <a:sym typeface="Cabin"/>
              </a:rPr>
              <a:t> es una variable que utilizamos </a:t>
            </a:r>
            <a:r>
              <a:rPr lang="es-AR" sz="3600" b="0" dirty="0" smtClean="0">
                <a:solidFill>
                  <a:srgbClr val="FF00FF"/>
                </a:solidFill>
                <a:latin typeface="Arial" charset="0"/>
                <a:ea typeface="Arial" charset="0"/>
                <a:cs typeface="Arial" charset="0"/>
                <a:sym typeface="Cabin"/>
              </a:rPr>
              <a:t>en</a:t>
            </a:r>
            <a:r>
              <a:rPr lang="es-AR" sz="3600" b="0" dirty="0" smtClean="0">
                <a:solidFill>
                  <a:schemeClr val="lt1"/>
                </a:solidFill>
                <a:latin typeface="Arial" charset="0"/>
                <a:ea typeface="Arial" charset="0"/>
                <a:cs typeface="Arial" charset="0"/>
                <a:sym typeface="Cabin"/>
              </a:rPr>
              <a:t> la función </a:t>
            </a:r>
            <a:r>
              <a:rPr lang="es-AR" sz="3600" b="0" dirty="0" err="1" smtClean="0">
                <a:solidFill>
                  <a:srgbClr val="FFFF00"/>
                </a:solidFill>
                <a:latin typeface="Arial" charset="0"/>
                <a:ea typeface="Arial" charset="0"/>
                <a:cs typeface="Arial" charset="0"/>
                <a:sym typeface="Cabin"/>
              </a:rPr>
              <a:t>definition</a:t>
            </a:r>
            <a:r>
              <a:rPr lang="es-AR" sz="3600" b="0" dirty="0" smtClean="0">
                <a:solidFill>
                  <a:srgbClr val="FFFF00"/>
                </a:solidFill>
                <a:latin typeface="Arial" charset="0"/>
                <a:ea typeface="Arial" charset="0"/>
                <a:cs typeface="Arial" charset="0"/>
                <a:sym typeface="Cabin"/>
              </a:rPr>
              <a:t> (definición)</a:t>
            </a:r>
            <a:r>
              <a:rPr lang="es-AR" sz="3600" b="0" dirty="0" smtClean="0">
                <a:solidFill>
                  <a:schemeClr val="lt1"/>
                </a:solidFill>
                <a:latin typeface="Arial" charset="0"/>
                <a:ea typeface="Arial" charset="0"/>
                <a:cs typeface="Arial" charset="0"/>
                <a:sym typeface="Cabin"/>
              </a:rPr>
              <a:t>. Es una </a:t>
            </a:r>
            <a:r>
              <a:rPr lang="es-AR" sz="3600" b="0" dirty="0" smtClean="0">
                <a:solidFill>
                  <a:schemeClr val="lt1"/>
                </a:solidFill>
              </a:rPr>
              <a:t>“</a:t>
            </a:r>
            <a:r>
              <a:rPr lang="es-AR" sz="3600" b="0" dirty="0" err="1" smtClean="0">
                <a:solidFill>
                  <a:schemeClr val="lt1"/>
                </a:solidFill>
                <a:latin typeface="Arial" charset="0"/>
                <a:ea typeface="Arial" charset="0"/>
                <a:cs typeface="Arial" charset="0"/>
                <a:sym typeface="Cabin"/>
              </a:rPr>
              <a:t>handle</a:t>
            </a:r>
            <a:r>
              <a:rPr lang="es-AR" sz="3600" b="0" dirty="0" smtClean="0">
                <a:solidFill>
                  <a:schemeClr val="lt1"/>
                </a:solidFill>
              </a:rPr>
              <a:t>” (palanca)</a:t>
            </a:r>
            <a:r>
              <a:rPr lang="es-AR" sz="3600" b="0" dirty="0" smtClean="0">
                <a:solidFill>
                  <a:schemeClr val="lt1"/>
                </a:solidFill>
                <a:latin typeface="Arial" charset="0"/>
                <a:ea typeface="Arial" charset="0"/>
                <a:cs typeface="Arial" charset="0"/>
                <a:sym typeface="Cabin"/>
              </a:rPr>
              <a:t> que permite al código de la función acceder a los </a:t>
            </a:r>
            <a:r>
              <a:rPr lang="es-AR" sz="3600" b="0" dirty="0" smtClean="0">
                <a:solidFill>
                  <a:srgbClr val="FF7F00"/>
                </a:solidFill>
                <a:latin typeface="Arial" charset="0"/>
                <a:ea typeface="Arial" charset="0"/>
                <a:cs typeface="Arial" charset="0"/>
                <a:sym typeface="Cabin"/>
              </a:rPr>
              <a:t>argumentos</a:t>
            </a:r>
            <a:r>
              <a:rPr lang="es-AR" sz="3600" b="0" dirty="0" smtClean="0">
                <a:solidFill>
                  <a:schemeClr val="lt1"/>
                </a:solidFill>
                <a:latin typeface="Arial" charset="0"/>
                <a:ea typeface="Arial" charset="0"/>
                <a:cs typeface="Arial" charset="0"/>
                <a:sym typeface="Cabin"/>
              </a:rPr>
              <a:t> para invocar una función en particular.</a:t>
            </a:r>
          </a:p>
          <a:p>
            <a:pPr marL="0" marR="0" lvl="0" indent="0" algn="l" rtl="0">
              <a:lnSpc>
                <a:spcPct val="100000"/>
              </a:lnSpc>
              <a:spcBef>
                <a:spcPts val="0"/>
              </a:spcBef>
              <a:spcAft>
                <a:spcPts val="0"/>
              </a:spcAft>
              <a:buNone/>
            </a:pPr>
            <a:endParaRPr lang="es-AR" sz="3600" b="0" dirty="0">
              <a:solidFill>
                <a:schemeClr val="lt1"/>
              </a:solidFill>
              <a:latin typeface="Arial" charset="0"/>
              <a:ea typeface="Arial" charset="0"/>
              <a:cs typeface="Arial" charset="0"/>
              <a:sym typeface="Cabin"/>
            </a:endParaRPr>
          </a:p>
        </p:txBody>
      </p:sp>
      <p:sp>
        <p:nvSpPr>
          <p:cNvPr id="340" name="Shape 340"/>
          <p:cNvSpPr txBox="1"/>
          <p:nvPr/>
        </p:nvSpPr>
        <p:spPr>
          <a:xfrm>
            <a:off x="10175582" y="1813912"/>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&gt;&gt;&gt; </a:t>
            </a:r>
            <a:r>
              <a:rPr lang="es-AR" sz="2600" b="1" i="0" u="none" strike="noStrike" cap="none" dirty="0" err="1" smtClean="0">
                <a:solidFill>
                  <a:srgbClr val="FFFF00"/>
                </a:solidFill>
                <a:latin typeface="Courier New"/>
                <a:ea typeface="Courier New"/>
                <a:cs typeface="Courier New"/>
                <a:sym typeface="Courier New"/>
              </a:rPr>
              <a:t>def</a:t>
            </a: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00FF00"/>
                </a:solidFill>
                <a:latin typeface="Courier New"/>
                <a:ea typeface="Courier New"/>
                <a:cs typeface="Courier New"/>
                <a:sym typeface="Courier New"/>
              </a:rPr>
              <a:t>saludo</a:t>
            </a:r>
            <a:r>
              <a:rPr lang="es-AR" sz="2600" b="1" i="0" u="none" strike="noStrike" cap="none" dirty="0" smtClean="0">
                <a:solidFill>
                  <a:schemeClr val="lt1"/>
                </a:solidFill>
                <a:latin typeface="Courier New"/>
                <a:ea typeface="Courier New"/>
                <a:cs typeface="Courier New"/>
                <a:sym typeface="Courier New"/>
              </a:rPr>
              <a:t>(</a:t>
            </a:r>
            <a:r>
              <a:rPr lang="es-AR" sz="2600" b="1" i="0" u="none" strike="noStrike" cap="none" dirty="0" err="1" smtClean="0">
                <a:solidFill>
                  <a:srgbClr val="00FFFF"/>
                </a:solidFill>
                <a:latin typeface="Courier New"/>
                <a:ea typeface="Courier New"/>
                <a:cs typeface="Courier New"/>
                <a:sym typeface="Courier New"/>
              </a:rPr>
              <a:t>lang</a:t>
            </a:r>
            <a:r>
              <a:rPr lang="es-AR" sz="26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if</a:t>
            </a: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00FFFF"/>
                </a:solidFill>
                <a:latin typeface="Courier New"/>
                <a:ea typeface="Courier New"/>
                <a:cs typeface="Courier New"/>
                <a:sym typeface="Courier New"/>
              </a:rPr>
              <a:t>lang</a:t>
            </a:r>
            <a:r>
              <a:rPr lang="es-AR" sz="2600" b="1" i="0" u="none" strike="noStrike" cap="none" dirty="0" smtClean="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lt1"/>
                </a:solidFill>
                <a:latin typeface="Courier New"/>
                <a:ea typeface="Courier New"/>
                <a:cs typeface="Courier New"/>
                <a:sym typeface="Courier New"/>
              </a:rPr>
              <a:t>(</a:t>
            </a:r>
            <a:r>
              <a:rPr lang="es-AR" sz="2600" b="1" i="0" u="none" strike="noStrike" cap="none" dirty="0" smtClean="0">
                <a:solidFill>
                  <a:schemeClr val="lt1"/>
                </a:solidFill>
                <a:latin typeface="Courier New"/>
                <a:ea typeface="Courier New"/>
                <a:cs typeface="Courier New"/>
                <a:sym typeface="Courier New"/>
              </a:rPr>
              <a:t>'Hola</a:t>
            </a:r>
            <a:r>
              <a:rPr lang="es-AR" sz="26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elif</a:t>
            </a: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00FFFF"/>
                </a:solidFill>
                <a:latin typeface="Courier New"/>
                <a:ea typeface="Courier New"/>
                <a:cs typeface="Courier New"/>
                <a:sym typeface="Courier New"/>
              </a:rPr>
              <a:t>lang</a:t>
            </a:r>
            <a:r>
              <a:rPr lang="es-AR" sz="2600" b="1" i="0" u="none" strike="noStrike" cap="none" dirty="0" smtClean="0">
                <a:solidFill>
                  <a:schemeClr val="lt1"/>
                </a:solidFill>
                <a:latin typeface="Courier New"/>
                <a:ea typeface="Courier New"/>
                <a:cs typeface="Courier New"/>
                <a:sym typeface="Courier New"/>
              </a:rPr>
              <a:t> == 'fr':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print</a:t>
            </a:r>
            <a:r>
              <a:rPr lang="es-AR" sz="2600" b="1" dirty="0" smtClean="0">
                <a:solidFill>
                  <a:schemeClr val="lt1"/>
                </a:solidFill>
                <a:latin typeface="Courier New"/>
                <a:ea typeface="Courier New"/>
                <a:cs typeface="Courier New"/>
                <a:sym typeface="Courier New"/>
              </a:rPr>
              <a:t>(</a:t>
            </a:r>
            <a:r>
              <a:rPr lang="es-AR" sz="2600" b="1" i="0" u="none" strike="noStrike" cap="none" dirty="0" smtClean="0">
                <a:solidFill>
                  <a:schemeClr val="lt1"/>
                </a:solidFill>
                <a:latin typeface="Courier New"/>
                <a:ea typeface="Courier New"/>
                <a:cs typeface="Courier New"/>
                <a:sym typeface="Courier New"/>
              </a:rPr>
              <a:t>'Bonjour</a:t>
            </a:r>
            <a:r>
              <a:rPr lang="es-AR" sz="26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else:</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r>
              <a:rPr lang="es-AR" sz="2600" b="1" i="0" u="none" strike="noStrike" cap="none" dirty="0" smtClean="0">
                <a:solidFill>
                  <a:srgbClr val="FFFF00"/>
                </a:solidFill>
                <a:latin typeface="Courier New"/>
                <a:ea typeface="Courier New"/>
                <a:cs typeface="Courier New"/>
                <a:sym typeface="Courier New"/>
              </a:rPr>
              <a:t>   print</a:t>
            </a:r>
            <a:r>
              <a:rPr lang="es-AR" sz="2600" b="1" dirty="0" smtClean="0">
                <a:solidFill>
                  <a:schemeClr val="lt1"/>
                </a:solidFill>
                <a:latin typeface="Courier New"/>
                <a:ea typeface="Courier New"/>
                <a:cs typeface="Courier New"/>
                <a:sym typeface="Courier New"/>
              </a:rPr>
              <a:t>(</a:t>
            </a:r>
            <a:r>
              <a:rPr lang="es-AR" sz="2600" b="1" i="0" u="none" strike="noStrike" cap="none" dirty="0" smtClean="0">
                <a:solidFill>
                  <a:schemeClr val="lt1"/>
                </a:solidFill>
                <a:latin typeface="Courier New"/>
                <a:ea typeface="Courier New"/>
                <a:cs typeface="Courier New"/>
                <a:sym typeface="Courier New"/>
              </a:rPr>
              <a:t>'Hello</a:t>
            </a:r>
            <a:r>
              <a:rPr lang="es-AR" sz="26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&gt;&gt;&gt; </a:t>
            </a:r>
            <a:r>
              <a:rPr lang="es-AR" sz="2600" b="1" i="0" u="none" strike="noStrike" cap="none" dirty="0" smtClean="0">
                <a:solidFill>
                  <a:srgbClr val="00FF00"/>
                </a:solidFill>
                <a:latin typeface="Courier New"/>
                <a:ea typeface="Courier New"/>
                <a:cs typeface="Courier New"/>
                <a:sym typeface="Courier New"/>
              </a:rPr>
              <a:t>saludo </a:t>
            </a:r>
            <a:r>
              <a:rPr lang="es-AR" sz="2600" b="1" i="0" u="none" strike="noStrike" cap="none" dirty="0" smtClean="0">
                <a:solidFill>
                  <a:schemeClr val="lt1"/>
                </a:solidFill>
                <a:latin typeface="Courier New"/>
                <a:ea typeface="Courier New"/>
                <a:cs typeface="Courier New"/>
                <a:sym typeface="Courier New"/>
              </a:rPr>
              <a:t>(</a:t>
            </a:r>
            <a:r>
              <a:rPr lang="es-AR" sz="2600" b="1" i="0" u="none" strike="noStrike" cap="none" dirty="0" smtClean="0">
                <a:solidFill>
                  <a:srgbClr val="FF7F00"/>
                </a:solidFill>
                <a:latin typeface="Courier New"/>
                <a:ea typeface="Courier New"/>
                <a:cs typeface="Courier New"/>
                <a:sym typeface="Courier New"/>
              </a:rPr>
              <a:t>'en'</a:t>
            </a:r>
            <a:r>
              <a:rPr lang="es-AR" sz="26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Hello</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&gt;&gt;&gt; </a:t>
            </a:r>
            <a:r>
              <a:rPr lang="es-AR" sz="2600" b="1" i="0" u="none" strike="noStrike" cap="none" dirty="0" smtClean="0">
                <a:solidFill>
                  <a:srgbClr val="00FF00"/>
                </a:solidFill>
                <a:latin typeface="Courier New"/>
                <a:ea typeface="Courier New"/>
                <a:cs typeface="Courier New"/>
                <a:sym typeface="Courier New"/>
              </a:rPr>
              <a:t>saludo </a:t>
            </a:r>
            <a:r>
              <a:rPr lang="es-AR" sz="2600" b="1" i="0" u="none" strike="noStrike" cap="none" dirty="0" smtClean="0">
                <a:solidFill>
                  <a:schemeClr val="lt1"/>
                </a:solidFill>
                <a:latin typeface="Courier New"/>
                <a:ea typeface="Courier New"/>
                <a:cs typeface="Courier New"/>
                <a:sym typeface="Courier New"/>
              </a:rPr>
              <a:t>(</a:t>
            </a:r>
            <a:r>
              <a:rPr lang="es-AR" sz="2600" b="1" i="0" u="none" strike="noStrike" cap="none" dirty="0" smtClean="0">
                <a:solidFill>
                  <a:srgbClr val="FF7F00"/>
                </a:solidFill>
                <a:latin typeface="Courier New"/>
                <a:ea typeface="Courier New"/>
                <a:cs typeface="Courier New"/>
                <a:sym typeface="Courier New"/>
              </a:rPr>
              <a:t>'es'</a:t>
            </a:r>
            <a:r>
              <a:rPr lang="es-AR" sz="26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Hola</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&gt;&gt;&gt; </a:t>
            </a:r>
            <a:r>
              <a:rPr lang="es-AR" sz="2600" b="1" i="0" u="none" strike="noStrike" cap="none" dirty="0" smtClean="0">
                <a:solidFill>
                  <a:srgbClr val="00FF00"/>
                </a:solidFill>
                <a:latin typeface="Courier New"/>
                <a:ea typeface="Courier New"/>
                <a:cs typeface="Courier New"/>
                <a:sym typeface="Courier New"/>
              </a:rPr>
              <a:t>saludo </a:t>
            </a:r>
            <a:r>
              <a:rPr lang="es-AR" sz="2600" b="1" i="0" u="none" strike="noStrike" cap="none" dirty="0" smtClean="0">
                <a:solidFill>
                  <a:schemeClr val="lt1"/>
                </a:solidFill>
                <a:latin typeface="Courier New"/>
                <a:ea typeface="Courier New"/>
                <a:cs typeface="Courier New"/>
                <a:sym typeface="Courier New"/>
              </a:rPr>
              <a:t>(</a:t>
            </a:r>
            <a:r>
              <a:rPr lang="es-AR" sz="2600" b="1" i="0" u="none" strike="noStrike" cap="none" dirty="0" smtClean="0">
                <a:solidFill>
                  <a:srgbClr val="FF7F00"/>
                </a:solidFill>
                <a:latin typeface="Courier New"/>
                <a:ea typeface="Courier New"/>
                <a:cs typeface="Courier New"/>
                <a:sym typeface="Courier New"/>
              </a:rPr>
              <a:t>'fr'</a:t>
            </a:r>
            <a:r>
              <a:rPr lang="es-AR" sz="26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smtClean="0">
                <a:solidFill>
                  <a:schemeClr val="lt1"/>
                </a:solidFill>
                <a:latin typeface="Courier New"/>
                <a:ea typeface="Courier New"/>
                <a:cs typeface="Courier New"/>
                <a:sym typeface="Courier New"/>
              </a:rPr>
              <a:t>&gt;&gt;&gt; </a:t>
            </a:r>
            <a:endParaRPr lang="es-AR" sz="2600" b="1" i="0" u="none" strike="noStrike" cap="none" dirty="0">
              <a:solidFill>
                <a:schemeClr val="lt1"/>
              </a:solidFill>
              <a:latin typeface="Courier New"/>
              <a:ea typeface="Courier New"/>
              <a:cs typeface="Courier New"/>
              <a:sym typeface="Courier New"/>
            </a:endParaRPr>
          </a:p>
        </p:txBody>
      </p:sp>
    </p:spTree>
    <p:extLst>
      <p:ext uri="{BB962C8B-B14F-4D97-AF65-F5344CB8AC3E}">
        <p14:creationId xmlns:p14="http://schemas.microsoft.com/office/powerpoint/2010/main" val="6013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Valores de Retorno</a:t>
            </a:r>
            <a:endParaRPr lang="es-AR" sz="7600" u="none" strike="noStrike" cap="none" dirty="0">
              <a:solidFill>
                <a:srgbClr val="FFFF00"/>
              </a:solidFill>
              <a:latin typeface="Arial" charset="0"/>
              <a:ea typeface="Arial" charset="0"/>
              <a:cs typeface="Arial" charset="0"/>
              <a:sym typeface="Cabin"/>
            </a:endParaRPr>
          </a:p>
        </p:txBody>
      </p:sp>
      <p:sp>
        <p:nvSpPr>
          <p:cNvPr id="346" name="Shape 346"/>
          <p:cNvSpPr txBox="1">
            <a:spLocks noGrp="1"/>
          </p:cNvSpPr>
          <p:nvPr>
            <p:ph idx="1"/>
          </p:nvPr>
        </p:nvSpPr>
        <p:spPr>
          <a:xfrm>
            <a:off x="1155700" y="2043776"/>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smtClean="0">
                <a:solidFill>
                  <a:schemeClr val="lt1"/>
                </a:solidFill>
                <a:latin typeface="Arial" charset="0"/>
                <a:ea typeface="Arial" charset="0"/>
                <a:cs typeface="Arial" charset="0"/>
                <a:sym typeface="Cabin"/>
              </a:rPr>
              <a:t>A menudo, una función tomará sus argumentos, hará algunos cálculos, y </a:t>
            </a:r>
            <a:r>
              <a:rPr lang="es-AR" sz="3600" b="0" u="none" strike="noStrike" cap="none" dirty="0" smtClean="0">
                <a:solidFill>
                  <a:srgbClr val="FF7F00"/>
                </a:solidFill>
                <a:latin typeface="Arial" charset="0"/>
                <a:ea typeface="Arial" charset="0"/>
                <a:cs typeface="Arial" charset="0"/>
                <a:sym typeface="Cabin"/>
              </a:rPr>
              <a:t>retornará</a:t>
            </a:r>
            <a:r>
              <a:rPr lang="es-AR" sz="3600" b="0" u="none" strike="noStrike" cap="none" dirty="0" smtClean="0">
                <a:solidFill>
                  <a:schemeClr val="lt1"/>
                </a:solidFill>
                <a:latin typeface="Arial" charset="0"/>
                <a:ea typeface="Arial" charset="0"/>
                <a:cs typeface="Arial" charset="0"/>
                <a:sym typeface="Cabin"/>
              </a:rPr>
              <a:t> un valor que se usará como el valor de la llamada de la función en la </a:t>
            </a:r>
            <a:r>
              <a:rPr lang="es-AR" sz="3600" b="0" u="none" strike="noStrike" cap="none" dirty="0" smtClean="0">
                <a:solidFill>
                  <a:srgbClr val="FF00FF"/>
                </a:solidFill>
                <a:latin typeface="Arial" charset="0"/>
                <a:ea typeface="Arial" charset="0"/>
                <a:cs typeface="Arial" charset="0"/>
                <a:sym typeface="Cabin"/>
              </a:rPr>
              <a:t>expresión de llamada</a:t>
            </a:r>
            <a:r>
              <a:rPr lang="es-AR" sz="3600" b="0" u="none" strike="noStrike" cap="none" dirty="0" smtClean="0">
                <a:solidFill>
                  <a:schemeClr val="lt1"/>
                </a:solidFill>
                <a:latin typeface="Arial" charset="0"/>
                <a:ea typeface="Arial" charset="0"/>
                <a:cs typeface="Arial" charset="0"/>
                <a:sym typeface="Cabin"/>
              </a:rPr>
              <a:t>.  La palabra clave </a:t>
            </a:r>
            <a:r>
              <a:rPr lang="es-AR" sz="3600" b="0" u="none" strike="noStrike" cap="none" dirty="0" smtClean="0">
                <a:solidFill>
                  <a:srgbClr val="FF7F00"/>
                </a:solidFill>
                <a:latin typeface="Arial" charset="0"/>
                <a:ea typeface="Arial" charset="0"/>
                <a:cs typeface="Arial" charset="0"/>
                <a:sym typeface="Cabin"/>
              </a:rPr>
              <a:t>return (retorno)</a:t>
            </a:r>
            <a:r>
              <a:rPr lang="es-AR" sz="3600" b="0" u="none" strike="noStrike" cap="none" dirty="0" smtClean="0">
                <a:solidFill>
                  <a:schemeClr val="lt1"/>
                </a:solidFill>
                <a:latin typeface="Arial" charset="0"/>
                <a:ea typeface="Arial" charset="0"/>
                <a:cs typeface="Arial" charset="0"/>
                <a:sym typeface="Cabin"/>
              </a:rPr>
              <a:t> se utiliza para esto.</a:t>
            </a:r>
            <a:endParaRPr lang="es-AR" sz="3600" b="0" u="none" strike="noStrike" cap="none" dirty="0">
              <a:solidFill>
                <a:schemeClr val="lt1"/>
              </a:solidFill>
              <a:latin typeface="Arial" charset="0"/>
              <a:ea typeface="Arial" charset="0"/>
              <a:cs typeface="Arial" charset="0"/>
              <a:sym typeface="Cabin"/>
            </a:endParaRPr>
          </a:p>
        </p:txBody>
      </p:sp>
      <p:sp>
        <p:nvSpPr>
          <p:cNvPr id="347" name="Shape 347"/>
          <p:cNvSpPr txBox="1"/>
          <p:nvPr/>
        </p:nvSpPr>
        <p:spPr>
          <a:xfrm>
            <a:off x="1395358" y="4815676"/>
            <a:ext cx="6832088"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smtClean="0">
                <a:solidFill>
                  <a:srgbClr val="FFFF00"/>
                </a:solidFill>
                <a:latin typeface="Courier New"/>
                <a:ea typeface="Courier New"/>
                <a:cs typeface="Courier New"/>
                <a:sym typeface="Courier New"/>
              </a:rPr>
              <a:t>def</a:t>
            </a:r>
            <a:r>
              <a:rPr lang="es-AR" sz="3200" b="1" i="0" u="none" strike="noStrike" cap="none" dirty="0" smtClean="0">
                <a:solidFill>
                  <a:srgbClr val="FFFF00"/>
                </a:solidFill>
                <a:latin typeface="Courier New"/>
                <a:ea typeface="Courier New"/>
                <a:cs typeface="Courier New"/>
                <a:sym typeface="Courier New"/>
              </a:rPr>
              <a:t> </a:t>
            </a:r>
            <a:r>
              <a:rPr lang="es-AR" sz="3200" b="1" i="0" u="none" strike="noStrike" cap="none" dirty="0" smtClean="0">
                <a:solidFill>
                  <a:srgbClr val="00FF00"/>
                </a:solidFill>
                <a:latin typeface="Courier New"/>
                <a:ea typeface="Courier New"/>
                <a:cs typeface="Courier New"/>
                <a:sym typeface="Courier New"/>
              </a:rPr>
              <a:t>saludo </a:t>
            </a:r>
            <a:r>
              <a:rPr lang="es-AR" sz="3200" b="1" i="0" u="none" strike="noStrike" cap="none" dirty="0" smtClean="0">
                <a:solidFill>
                  <a:srgbClr val="FFFF00"/>
                </a:solidFill>
                <a:latin typeface="Courier New"/>
                <a:ea typeface="Courier New"/>
                <a:cs typeface="Courier New"/>
                <a:sym typeface="Courier New"/>
              </a:rPr>
              <a:t>():</a:t>
            </a:r>
          </a:p>
          <a:p>
            <a:pPr lvl="0">
              <a:buClr>
                <a:srgbClr val="FFFF00"/>
              </a:buClr>
              <a:buSzPct val="25000"/>
            </a:pPr>
            <a:r>
              <a:rPr lang="es-AR" sz="3200" b="1" i="0" u="none" strike="noStrike" cap="none" dirty="0" smtClean="0">
                <a:solidFill>
                  <a:srgbClr val="FFFF00"/>
                </a:solidFill>
                <a:latin typeface="Courier New"/>
                <a:ea typeface="Courier New"/>
                <a:cs typeface="Courier New"/>
                <a:sym typeface="Courier New"/>
              </a:rPr>
              <a:t>    </a:t>
            </a:r>
            <a:r>
              <a:rPr lang="es-AR" sz="3200" b="1" i="0" u="none" strike="noStrike" cap="none" dirty="0" err="1" smtClean="0">
                <a:solidFill>
                  <a:srgbClr val="FF7F00"/>
                </a:solidFill>
                <a:latin typeface="Courier New"/>
                <a:ea typeface="Courier New"/>
                <a:cs typeface="Courier New"/>
                <a:sym typeface="Courier New"/>
              </a:rPr>
              <a:t>return</a:t>
            </a:r>
            <a:r>
              <a:rPr lang="es-AR" sz="3200" b="1" i="0" u="none" strike="noStrike" cap="none" dirty="0" smtClean="0">
                <a:solidFill>
                  <a:srgbClr val="FFFF00"/>
                </a:solidFill>
                <a:latin typeface="Courier New"/>
                <a:ea typeface="Courier New"/>
                <a:cs typeface="Courier New"/>
                <a:sym typeface="Courier New"/>
              </a:rPr>
              <a:t> </a:t>
            </a:r>
            <a:r>
              <a:rPr lang="es-AR" sz="3200" b="1" dirty="0" smtClean="0">
                <a:solidFill>
                  <a:srgbClr val="FFFF00"/>
                </a:solidFill>
                <a:latin typeface="Courier New"/>
                <a:ea typeface="Courier New"/>
                <a:cs typeface="Courier New"/>
                <a:sym typeface="Courier New"/>
              </a:rPr>
              <a:t>"</a:t>
            </a:r>
            <a:r>
              <a:rPr lang="es-AR" sz="3200" b="1" i="0" u="none" strike="noStrike" cap="none" dirty="0" smtClean="0">
                <a:solidFill>
                  <a:srgbClr val="FFFF00"/>
                </a:solidFill>
                <a:latin typeface="Courier New"/>
                <a:ea typeface="Courier New"/>
                <a:cs typeface="Courier New"/>
                <a:sym typeface="Courier New"/>
              </a:rPr>
              <a:t>Hola</a:t>
            </a:r>
            <a:r>
              <a:rPr lang="es-AR" sz="3200" b="1" dirty="0" smtClean="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AR" sz="3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smtClean="0">
                <a:solidFill>
                  <a:srgbClr val="FFFF00"/>
                </a:solidFill>
                <a:latin typeface="Courier New"/>
                <a:ea typeface="Courier New"/>
                <a:cs typeface="Courier New"/>
                <a:sym typeface="Courier New"/>
              </a:rPr>
              <a:t>print</a:t>
            </a:r>
            <a:r>
              <a:rPr lang="es-AR" sz="3200" b="1" i="0" u="none" strike="noStrike" cap="none" dirty="0" smtClean="0">
                <a:solidFill>
                  <a:srgbClr val="FFFF00"/>
                </a:solidFill>
                <a:latin typeface="Courier New"/>
                <a:ea typeface="Courier New"/>
                <a:cs typeface="Courier New"/>
                <a:sym typeface="Courier New"/>
              </a:rPr>
              <a:t>(</a:t>
            </a:r>
            <a:r>
              <a:rPr lang="es-AR" sz="3200" b="1" i="0" u="none" strike="noStrike" cap="none" dirty="0" smtClean="0">
                <a:solidFill>
                  <a:srgbClr val="FF00FF"/>
                </a:solidFill>
                <a:latin typeface="Courier New"/>
                <a:ea typeface="Courier New"/>
                <a:cs typeface="Courier New"/>
                <a:sym typeface="Courier New"/>
              </a:rPr>
              <a:t>saludo ()</a:t>
            </a:r>
            <a:r>
              <a:rPr lang="es-AR" sz="3200" b="1" i="0" u="none" strike="noStrike" cap="none" dirty="0" smtClean="0">
                <a:solidFill>
                  <a:srgbClr val="FFFF00"/>
                </a:solidFill>
                <a:latin typeface="Courier New"/>
                <a:ea typeface="Courier New"/>
                <a:cs typeface="Courier New"/>
                <a:sym typeface="Courier New"/>
              </a:rPr>
              <a:t>, "Glenn</a:t>
            </a:r>
            <a:r>
              <a:rPr lang="es-AR" sz="3200" b="1"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smtClean="0">
                <a:solidFill>
                  <a:srgbClr val="FFFF00"/>
                </a:solidFill>
                <a:latin typeface="Courier New"/>
                <a:ea typeface="Courier New"/>
                <a:cs typeface="Courier New"/>
                <a:sym typeface="Courier New"/>
              </a:rPr>
              <a:t>print</a:t>
            </a:r>
            <a:r>
              <a:rPr lang="es-AR" sz="3200" b="1" i="0" u="none" strike="noStrike" cap="none" dirty="0" smtClean="0">
                <a:solidFill>
                  <a:srgbClr val="FFFF00"/>
                </a:solidFill>
                <a:latin typeface="Courier New"/>
                <a:ea typeface="Courier New"/>
                <a:cs typeface="Courier New"/>
                <a:sym typeface="Courier New"/>
              </a:rPr>
              <a:t>(</a:t>
            </a:r>
            <a:r>
              <a:rPr lang="es-AR" sz="3200" b="1" i="0" u="none" strike="noStrike" cap="none" dirty="0" smtClean="0">
                <a:solidFill>
                  <a:srgbClr val="FF00FF"/>
                </a:solidFill>
                <a:latin typeface="Courier New"/>
                <a:ea typeface="Courier New"/>
                <a:cs typeface="Courier New"/>
                <a:sym typeface="Courier New"/>
              </a:rPr>
              <a:t>saludo ()</a:t>
            </a:r>
            <a:r>
              <a:rPr lang="es-AR" sz="3200" b="1" i="0" u="none" strike="noStrike" cap="none" dirty="0" smtClean="0">
                <a:solidFill>
                  <a:srgbClr val="FFFF00"/>
                </a:solidFill>
                <a:latin typeface="Courier New"/>
                <a:ea typeface="Courier New"/>
                <a:cs typeface="Courier New"/>
                <a:sym typeface="Courier New"/>
              </a:rPr>
              <a:t>, "Sally")</a:t>
            </a:r>
            <a:endParaRPr lang="es-AR" sz="3200" b="1" i="0" u="none" strike="noStrike" cap="none" dirty="0">
              <a:solidFill>
                <a:srgbClr val="FFFF00"/>
              </a:solidFill>
              <a:latin typeface="Courier New"/>
              <a:ea typeface="Courier New"/>
              <a:cs typeface="Courier New"/>
              <a:sym typeface="Courier New"/>
            </a:endParaRPr>
          </a:p>
        </p:txBody>
      </p:sp>
      <p:sp>
        <p:nvSpPr>
          <p:cNvPr id="348" name="Shape 348"/>
          <p:cNvSpPr txBox="1"/>
          <p:nvPr/>
        </p:nvSpPr>
        <p:spPr>
          <a:xfrm>
            <a:off x="10894613" y="5466304"/>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smtClean="0">
                <a:solidFill>
                  <a:srgbClr val="00FF00"/>
                </a:solidFill>
                <a:latin typeface="Courier New"/>
                <a:ea typeface="Courier New"/>
                <a:cs typeface="Courier New"/>
                <a:sym typeface="Courier New"/>
              </a:rPr>
              <a:t>Hola Glenn</a:t>
            </a:r>
          </a:p>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smtClean="0">
                <a:solidFill>
                  <a:srgbClr val="00FF00"/>
                </a:solidFill>
                <a:latin typeface="Courier New"/>
                <a:ea typeface="Courier New"/>
                <a:cs typeface="Courier New"/>
                <a:sym typeface="Courier New"/>
              </a:rPr>
              <a:t>Hola Sally</a:t>
            </a:r>
            <a:endParaRPr lang="es-AR" sz="3600" i="0" u="none" strike="noStrike" cap="none" dirty="0">
              <a:solidFill>
                <a:srgbClr val="00FF00"/>
              </a:solidFill>
              <a:latin typeface="Courier New"/>
              <a:ea typeface="Courier New"/>
              <a:cs typeface="Courier New"/>
              <a:sym typeface="Courier New"/>
            </a:endParaRPr>
          </a:p>
        </p:txBody>
      </p:sp>
    </p:spTree>
    <p:extLst>
      <p:ext uri="{BB962C8B-B14F-4D97-AF65-F5344CB8AC3E}">
        <p14:creationId xmlns:p14="http://schemas.microsoft.com/office/powerpoint/2010/main" val="1475614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632178" y="760251"/>
            <a:ext cx="14991644" cy="1247721"/>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smtClean="0">
                <a:solidFill>
                  <a:srgbClr val="FFFF00"/>
                </a:solidFill>
                <a:latin typeface="Arial" charset="0"/>
                <a:ea typeface="Arial" charset="0"/>
                <a:cs typeface="Arial" charset="0"/>
                <a:sym typeface="Cabin"/>
              </a:rPr>
              <a:t>Valor </a:t>
            </a:r>
            <a:r>
              <a:rPr lang="es-AR" sz="7600" dirty="0">
                <a:solidFill>
                  <a:srgbClr val="FFFF00"/>
                </a:solidFill>
                <a:latin typeface="Arial" charset="0"/>
                <a:ea typeface="Arial" charset="0"/>
                <a:cs typeface="Arial" charset="0"/>
                <a:sym typeface="Cabin"/>
              </a:rPr>
              <a:t>de Retorno</a:t>
            </a:r>
            <a:endParaRPr lang="en-US" sz="7600" u="none" strike="noStrike" cap="none" dirty="0">
              <a:solidFill>
                <a:srgbClr val="FFFF00"/>
              </a:solidFill>
              <a:latin typeface="Arial" charset="0"/>
              <a:ea typeface="Arial" charset="0"/>
              <a:cs typeface="Arial" charset="0"/>
              <a:sym typeface="Cabin"/>
            </a:endParaRPr>
          </a:p>
        </p:txBody>
      </p:sp>
      <p:sp>
        <p:nvSpPr>
          <p:cNvPr id="354" name="Shape 354"/>
          <p:cNvSpPr txBox="1">
            <a:spLocks noGrp="1"/>
          </p:cNvSpPr>
          <p:nvPr>
            <p:ph idx="1"/>
          </p:nvPr>
        </p:nvSpPr>
        <p:spPr>
          <a:xfrm>
            <a:off x="459554" y="1537678"/>
            <a:ext cx="6616700" cy="57023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Una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a:t>
            </a:r>
            <a:r>
              <a:rPr lang="es-AR" sz="3600" b="0" dirty="0">
                <a:solidFill>
                  <a:schemeClr val="lt1"/>
                </a:solidFill>
                <a:latin typeface="Arial"/>
                <a:ea typeface="Arial"/>
                <a:cs typeface="Arial"/>
                <a:sym typeface="Arial"/>
              </a:rPr>
              <a:t>“</a:t>
            </a:r>
            <a:r>
              <a:rPr lang="es-AR" sz="3600" b="0" dirty="0" smtClean="0">
                <a:solidFill>
                  <a:schemeClr val="lt1"/>
                </a:solidFill>
                <a:latin typeface="Arial" charset="0"/>
                <a:ea typeface="Arial" charset="0"/>
                <a:cs typeface="Arial" charset="0"/>
                <a:sym typeface="Cabin"/>
              </a:rPr>
              <a:t>fructífera</a:t>
            </a:r>
            <a:r>
              <a:rPr lang="es-AR" sz="3600" b="0" dirty="0" smtClean="0">
                <a:solidFill>
                  <a:schemeClr val="lt1"/>
                </a:solidFill>
                <a:latin typeface="Arial"/>
                <a:ea typeface="Arial"/>
                <a:cs typeface="Arial"/>
                <a:sym typeface="Arial"/>
              </a:rPr>
              <a:t>”</a:t>
            </a:r>
            <a:r>
              <a:rPr lang="es-AR" sz="3600" b="0" dirty="0" smtClean="0">
                <a:solidFill>
                  <a:schemeClr val="lt1"/>
                </a:solidFill>
                <a:latin typeface="Arial" charset="0"/>
                <a:ea typeface="Arial" charset="0"/>
                <a:cs typeface="Arial" charset="0"/>
                <a:sym typeface="Cabin"/>
              </a:rPr>
              <a:t> es la que arroja un</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00FF"/>
                </a:solidFill>
                <a:latin typeface="Arial" charset="0"/>
                <a:ea typeface="Arial" charset="0"/>
                <a:cs typeface="Arial" charset="0"/>
                <a:sym typeface="Cabin"/>
              </a:rPr>
              <a:t>resultado</a:t>
            </a:r>
            <a:r>
              <a:rPr lang="es-AR" sz="3600" b="0" u="none" strike="noStrike" cap="none" dirty="0" smtClean="0">
                <a:solidFill>
                  <a:schemeClr val="lt1"/>
                </a:solidFill>
                <a:latin typeface="Arial" charset="0"/>
                <a:ea typeface="Arial" charset="0"/>
                <a:cs typeface="Arial" charset="0"/>
                <a:sym typeface="Cabin"/>
              </a:rPr>
              <a:t> (o </a:t>
            </a:r>
            <a:r>
              <a:rPr lang="es-AR" sz="3600" b="0" u="none" strike="noStrike" cap="none" dirty="0" smtClean="0">
                <a:solidFill>
                  <a:srgbClr val="FF00FF"/>
                </a:solidFill>
                <a:latin typeface="Arial" charset="0"/>
                <a:ea typeface="Arial" charset="0"/>
                <a:cs typeface="Arial" charset="0"/>
                <a:sym typeface="Cabin"/>
              </a:rPr>
              <a:t>valor de </a:t>
            </a:r>
            <a:r>
              <a:rPr lang="es-AR" sz="3600" b="0" dirty="0" smtClean="0">
                <a:solidFill>
                  <a:srgbClr val="FFFF00"/>
                </a:solidFill>
                <a:latin typeface="Arial" charset="0"/>
                <a:ea typeface="Arial" charset="0"/>
                <a:cs typeface="Arial" charset="0"/>
                <a:sym typeface="Cabin"/>
              </a:rPr>
              <a:t>retorno</a:t>
            </a:r>
            <a:r>
              <a:rPr lang="es-AR" sz="3600" b="0" u="none" strike="noStrike" cap="none" dirty="0" smtClean="0">
                <a:solidFill>
                  <a:schemeClr val="lt1"/>
                </a:solidFill>
                <a:latin typeface="Arial" charset="0"/>
                <a:ea typeface="Arial" charset="0"/>
                <a:cs typeface="Arial"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El enunciado </a:t>
            </a:r>
            <a:r>
              <a:rPr lang="es-AR" sz="3600" b="0" u="none" strike="noStrike" cap="none" dirty="0" smtClean="0">
                <a:solidFill>
                  <a:srgbClr val="FFFF00"/>
                </a:solidFill>
                <a:latin typeface="Arial" charset="0"/>
                <a:ea typeface="Arial" charset="0"/>
                <a:cs typeface="Arial" charset="0"/>
                <a:sym typeface="Cabin"/>
              </a:rPr>
              <a:t>return</a:t>
            </a:r>
            <a:r>
              <a:rPr lang="es-AR" sz="3600" b="0" u="none" strike="noStrike" cap="none" dirty="0" smtClean="0">
                <a:solidFill>
                  <a:schemeClr val="lt1"/>
                </a:solidFill>
                <a:latin typeface="Arial" charset="0"/>
                <a:ea typeface="Arial" charset="0"/>
                <a:cs typeface="Arial" charset="0"/>
                <a:sym typeface="Cabin"/>
              </a:rPr>
              <a:t> termina la ejecución de la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y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devuelve” el </a:t>
            </a:r>
            <a:r>
              <a:rPr lang="es-AR" sz="3600" b="0" u="none" strike="noStrike" cap="none" dirty="0" smtClean="0">
                <a:solidFill>
                  <a:srgbClr val="FF00FF"/>
                </a:solidFill>
                <a:latin typeface="Arial" charset="0"/>
                <a:ea typeface="Arial" charset="0"/>
                <a:cs typeface="Arial" charset="0"/>
                <a:sym typeface="Cabin"/>
              </a:rPr>
              <a:t>resultado</a:t>
            </a:r>
            <a:r>
              <a:rPr lang="es-AR" sz="3600" b="0" u="none" strike="noStrike" cap="none" dirty="0" smtClean="0">
                <a:solidFill>
                  <a:schemeClr val="lt1"/>
                </a:solidFill>
                <a:latin typeface="Arial" charset="0"/>
                <a:ea typeface="Arial" charset="0"/>
                <a:cs typeface="Arial" charset="0"/>
                <a:sym typeface="Cabin"/>
              </a:rPr>
              <a:t> de la </a:t>
            </a:r>
            <a:r>
              <a:rPr lang="es-AR" sz="3600" b="0" u="none" strike="noStrike" cap="none" dirty="0" smtClean="0">
                <a:solidFill>
                  <a:srgbClr val="00FF00"/>
                </a:solidFill>
                <a:latin typeface="Arial" charset="0"/>
                <a:ea typeface="Arial" charset="0"/>
                <a:cs typeface="Arial" charset="0"/>
                <a:sym typeface="Cabin"/>
              </a:rPr>
              <a:t>función</a:t>
            </a:r>
            <a:endParaRPr lang="es-AR" sz="3600" b="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9372135" y="1969217"/>
            <a:ext cx="6722399"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&gt;&gt;&gt; </a:t>
            </a:r>
            <a:r>
              <a:rPr lang="es-ES" sz="2500" b="1" i="0" u="none" strike="noStrike" cap="none" dirty="0" err="1" smtClean="0">
                <a:solidFill>
                  <a:srgbClr val="FFFF00"/>
                </a:solidFill>
                <a:latin typeface="Courier New"/>
                <a:ea typeface="Courier New"/>
                <a:cs typeface="Courier New"/>
                <a:sym typeface="Courier New"/>
              </a:rPr>
              <a:t>def</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smtClean="0">
                <a:solidFill>
                  <a:srgbClr val="00FF00"/>
                </a:solidFill>
                <a:latin typeface="Courier New"/>
                <a:ea typeface="Courier New"/>
                <a:cs typeface="Courier New"/>
                <a:sym typeface="Courier New"/>
              </a:rPr>
              <a:t>saludo </a:t>
            </a:r>
            <a:r>
              <a:rPr lang="es-ES" sz="2500" b="1" i="0" u="none" strike="noStrike" cap="none" dirty="0" smtClean="0">
                <a:solidFill>
                  <a:schemeClr val="lt1"/>
                </a:solidFill>
                <a:latin typeface="Courier New"/>
                <a:ea typeface="Courier New"/>
                <a:cs typeface="Courier New"/>
                <a:sym typeface="Courier New"/>
              </a:rPr>
              <a:t>(</a:t>
            </a:r>
            <a:r>
              <a:rPr lang="es-ES" sz="2500" b="1" i="0" u="none" strike="noStrike" cap="none" dirty="0" err="1" smtClean="0">
                <a:solidFill>
                  <a:srgbClr val="00FFFF"/>
                </a:solidFill>
                <a:latin typeface="Courier New"/>
                <a:ea typeface="Courier New"/>
                <a:cs typeface="Courier New"/>
                <a:sym typeface="Courier New"/>
              </a:rPr>
              <a:t>lang</a:t>
            </a:r>
            <a:r>
              <a:rPr lang="es-ES"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if</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err="1" smtClean="0">
                <a:solidFill>
                  <a:srgbClr val="00FFFF"/>
                </a:solidFill>
                <a:latin typeface="Courier New"/>
                <a:ea typeface="Courier New"/>
                <a:cs typeface="Courier New"/>
                <a:sym typeface="Courier New"/>
              </a:rPr>
              <a:t>lang</a:t>
            </a:r>
            <a:r>
              <a:rPr lang="es-ES" sz="2500" b="1" i="0" u="none" strike="noStrike" cap="none" dirty="0" smtClean="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return</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smtClean="0">
                <a:solidFill>
                  <a:srgbClr val="FF00FF"/>
                </a:solidFill>
                <a:latin typeface="Courier New"/>
                <a:ea typeface="Courier New"/>
                <a:cs typeface="Courier New"/>
                <a:sym typeface="Courier New"/>
              </a:rPr>
              <a:t>'Hola</a:t>
            </a:r>
            <a:r>
              <a:rPr lang="es-ES" sz="2500" b="1" dirty="0" smtClean="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elif</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err="1" smtClean="0">
                <a:solidFill>
                  <a:srgbClr val="00FFFF"/>
                </a:solidFill>
                <a:latin typeface="Courier New"/>
                <a:ea typeface="Courier New"/>
                <a:cs typeface="Courier New"/>
                <a:sym typeface="Courier New"/>
              </a:rPr>
              <a:t>lang</a:t>
            </a:r>
            <a:r>
              <a:rPr lang="es-ES" sz="2500" b="1" i="0" u="none" strike="noStrike" cap="none" dirty="0" smtClean="0">
                <a:solidFill>
                  <a:schemeClr val="lt1"/>
                </a:solidFill>
                <a:latin typeface="Courier New"/>
                <a:ea typeface="Courier New"/>
                <a:cs typeface="Courier New"/>
                <a:sym typeface="Courier New"/>
              </a:rPr>
              <a:t> == '</a:t>
            </a:r>
            <a:r>
              <a:rPr lang="es-ES" sz="2500" b="1" i="0" u="none" strike="noStrike" cap="none" dirty="0" err="1" smtClean="0">
                <a:solidFill>
                  <a:schemeClr val="lt1"/>
                </a:solidFill>
                <a:latin typeface="Courier New"/>
                <a:ea typeface="Courier New"/>
                <a:cs typeface="Courier New"/>
                <a:sym typeface="Courier New"/>
              </a:rPr>
              <a:t>fr</a:t>
            </a:r>
            <a:r>
              <a:rPr lang="es-ES"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return</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smtClean="0">
                <a:solidFill>
                  <a:srgbClr val="FF00FF"/>
                </a:solidFill>
                <a:latin typeface="Courier New"/>
                <a:ea typeface="Courier New"/>
                <a:cs typeface="Courier New"/>
                <a:sym typeface="Courier New"/>
              </a:rPr>
              <a:t>'</a:t>
            </a:r>
            <a:r>
              <a:rPr lang="es-ES" sz="2500" b="1" i="0" u="none" strike="noStrike" cap="none" dirty="0" err="1" smtClean="0">
                <a:solidFill>
                  <a:srgbClr val="FF00FF"/>
                </a:solidFill>
                <a:latin typeface="Courier New"/>
                <a:ea typeface="Courier New"/>
                <a:cs typeface="Courier New"/>
                <a:sym typeface="Courier New"/>
              </a:rPr>
              <a:t>Bonjour</a:t>
            </a:r>
            <a:r>
              <a:rPr lang="es-ES" sz="2500" b="1" dirty="0" smtClean="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else</a:t>
            </a:r>
            <a:r>
              <a:rPr lang="es-ES" sz="25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err="1" smtClean="0">
                <a:solidFill>
                  <a:srgbClr val="FFFF00"/>
                </a:solidFill>
                <a:latin typeface="Courier New"/>
                <a:ea typeface="Courier New"/>
                <a:cs typeface="Courier New"/>
                <a:sym typeface="Courier New"/>
              </a:rPr>
              <a:t>return</a:t>
            </a:r>
            <a:r>
              <a:rPr lang="es-ES" sz="2500" b="1" i="0" u="none" strike="noStrike" cap="none" dirty="0" smtClean="0">
                <a:solidFill>
                  <a:schemeClr val="lt1"/>
                </a:solidFill>
                <a:latin typeface="Courier New"/>
                <a:ea typeface="Courier New"/>
                <a:cs typeface="Courier New"/>
                <a:sym typeface="Courier New"/>
              </a:rPr>
              <a:t> </a:t>
            </a:r>
            <a:r>
              <a:rPr lang="es-ES" sz="2500" b="1" i="0" u="none" strike="noStrike" cap="none" dirty="0" smtClean="0">
                <a:solidFill>
                  <a:srgbClr val="FF00FF"/>
                </a:solidFill>
                <a:latin typeface="Courier New"/>
                <a:ea typeface="Courier New"/>
                <a:cs typeface="Courier New"/>
                <a:sym typeface="Courier New"/>
              </a:rPr>
              <a:t>'</a:t>
            </a:r>
            <a:r>
              <a:rPr lang="es-ES" sz="2500" b="1" i="0" u="none" strike="noStrike" cap="none" dirty="0" err="1" smtClean="0">
                <a:solidFill>
                  <a:srgbClr val="FF00FF"/>
                </a:solidFill>
                <a:latin typeface="Courier New"/>
                <a:ea typeface="Courier New"/>
                <a:cs typeface="Courier New"/>
                <a:sym typeface="Courier New"/>
              </a:rPr>
              <a:t>Hello</a:t>
            </a:r>
            <a:r>
              <a:rPr lang="es-ES" sz="2500" b="1" dirty="0" smtClean="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&gt;&gt;&gt; </a:t>
            </a:r>
            <a:r>
              <a:rPr lang="es-ES" sz="2500" b="1" i="0" u="none" strike="noStrike" cap="none" dirty="0" err="1" smtClean="0">
                <a:solidFill>
                  <a:srgbClr val="FFFF00"/>
                </a:solidFill>
                <a:latin typeface="Courier New"/>
                <a:ea typeface="Courier New"/>
                <a:cs typeface="Courier New"/>
                <a:sym typeface="Courier New"/>
              </a:rPr>
              <a:t>print</a:t>
            </a:r>
            <a:r>
              <a:rPr lang="es-ES" sz="2500" b="1" dirty="0" smtClean="0">
                <a:solidFill>
                  <a:schemeClr val="lt1"/>
                </a:solidFill>
                <a:latin typeface="Courier New"/>
                <a:ea typeface="Courier New"/>
                <a:cs typeface="Courier New"/>
                <a:sym typeface="Courier New"/>
              </a:rPr>
              <a:t>(</a:t>
            </a:r>
            <a:r>
              <a:rPr lang="es-ES" sz="2500" b="1" i="0" u="none" strike="noStrike" cap="none" dirty="0" smtClean="0">
                <a:solidFill>
                  <a:srgbClr val="00FF00"/>
                </a:solidFill>
                <a:latin typeface="Courier New"/>
                <a:ea typeface="Courier New"/>
                <a:cs typeface="Courier New"/>
                <a:sym typeface="Courier New"/>
              </a:rPr>
              <a:t>saludo </a:t>
            </a:r>
            <a:r>
              <a:rPr lang="es-ES" sz="2500" b="1" i="0" u="none" strike="noStrike" cap="none" dirty="0" smtClean="0">
                <a:solidFill>
                  <a:schemeClr val="lt1"/>
                </a:solidFill>
                <a:latin typeface="Courier New"/>
                <a:ea typeface="Courier New"/>
                <a:cs typeface="Courier New"/>
                <a:sym typeface="Courier New"/>
              </a:rPr>
              <a:t>(</a:t>
            </a:r>
            <a:r>
              <a:rPr lang="es-ES" sz="2500" b="1" i="0" u="none" strike="noStrike" cap="none" dirty="0" smtClean="0">
                <a:solidFill>
                  <a:srgbClr val="FF7F00"/>
                </a:solidFill>
                <a:latin typeface="Courier New"/>
                <a:ea typeface="Courier New"/>
                <a:cs typeface="Courier New"/>
                <a:sym typeface="Courier New"/>
              </a:rPr>
              <a:t>'en'</a:t>
            </a:r>
            <a:r>
              <a:rPr lang="es-ES" sz="2500" b="1" i="0" u="none" strike="noStrike" cap="none" dirty="0" smtClean="0">
                <a:solidFill>
                  <a:schemeClr val="lt1"/>
                </a:solidFill>
                <a:latin typeface="Courier New"/>
                <a:ea typeface="Courier New"/>
                <a:cs typeface="Courier New"/>
                <a:sym typeface="Courier New"/>
              </a:rPr>
              <a:t>),'Glenn</a:t>
            </a:r>
            <a:r>
              <a:rPr lang="es-ES" sz="25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smtClean="0">
                <a:solidFill>
                  <a:schemeClr val="lt1"/>
                </a:solidFill>
                <a:latin typeface="Courier New"/>
                <a:ea typeface="Courier New"/>
                <a:cs typeface="Courier New"/>
                <a:sym typeface="Courier New"/>
              </a:rPr>
              <a:t>Hello</a:t>
            </a:r>
            <a:r>
              <a:rPr lang="es-ES" sz="2500" b="1" i="0" u="none" strike="noStrike" cap="none" dirty="0" smtClean="0">
                <a:solidFill>
                  <a:schemeClr val="lt1"/>
                </a:solidFill>
                <a:latin typeface="Courier New"/>
                <a:ea typeface="Courier New"/>
                <a:cs typeface="Courier New"/>
                <a:sym typeface="Courier New"/>
              </a:rPr>
              <a:t> Glenn</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&gt;&gt;&gt; </a:t>
            </a:r>
            <a:r>
              <a:rPr lang="es-ES" sz="2500" b="1" i="0" u="none" strike="noStrike" cap="none" dirty="0" err="1" smtClean="0">
                <a:solidFill>
                  <a:srgbClr val="FFFF00"/>
                </a:solidFill>
                <a:latin typeface="Courier New"/>
                <a:ea typeface="Courier New"/>
                <a:cs typeface="Courier New"/>
                <a:sym typeface="Courier New"/>
              </a:rPr>
              <a:t>print</a:t>
            </a:r>
            <a:r>
              <a:rPr lang="es-ES" sz="2500" b="1" dirty="0" smtClean="0">
                <a:solidFill>
                  <a:schemeClr val="lt1"/>
                </a:solidFill>
                <a:latin typeface="Courier New"/>
                <a:ea typeface="Courier New"/>
                <a:cs typeface="Courier New"/>
                <a:sym typeface="Courier New"/>
              </a:rPr>
              <a:t>(</a:t>
            </a:r>
            <a:r>
              <a:rPr lang="es-ES" sz="2500" b="1" i="0" u="none" strike="noStrike" cap="none" dirty="0" smtClean="0">
                <a:solidFill>
                  <a:srgbClr val="00FF00"/>
                </a:solidFill>
                <a:latin typeface="Courier New"/>
                <a:ea typeface="Courier New"/>
                <a:cs typeface="Courier New"/>
                <a:sym typeface="Courier New"/>
              </a:rPr>
              <a:t>saludo </a:t>
            </a:r>
            <a:r>
              <a:rPr lang="es-ES" sz="2500" b="1" i="0" u="none" strike="noStrike" cap="none" dirty="0" smtClean="0">
                <a:solidFill>
                  <a:schemeClr val="lt1"/>
                </a:solidFill>
                <a:latin typeface="Courier New"/>
                <a:ea typeface="Courier New"/>
                <a:cs typeface="Courier New"/>
                <a:sym typeface="Courier New"/>
              </a:rPr>
              <a:t>(</a:t>
            </a:r>
            <a:r>
              <a:rPr lang="es-ES" sz="2500" b="1" i="0" u="none" strike="noStrike" cap="none" dirty="0" smtClean="0">
                <a:solidFill>
                  <a:srgbClr val="FF7F00"/>
                </a:solidFill>
                <a:latin typeface="Courier New"/>
                <a:ea typeface="Courier New"/>
                <a:cs typeface="Courier New"/>
                <a:sym typeface="Courier New"/>
              </a:rPr>
              <a:t>'es'</a:t>
            </a:r>
            <a:r>
              <a:rPr lang="es-ES" sz="2500" b="1" i="0" u="none" strike="noStrike" cap="none" dirty="0" smtClean="0">
                <a:solidFill>
                  <a:schemeClr val="lt1"/>
                </a:solidFill>
                <a:latin typeface="Courier New"/>
                <a:ea typeface="Courier New"/>
                <a:cs typeface="Courier New"/>
                <a:sym typeface="Courier New"/>
              </a:rPr>
              <a:t>),'Sally</a:t>
            </a:r>
            <a:r>
              <a:rPr lang="es-ES" sz="25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Hola Sally</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&gt;&gt;&gt; </a:t>
            </a:r>
            <a:r>
              <a:rPr lang="es-ES" sz="2500" b="1" i="0" u="none" strike="noStrike" cap="none" dirty="0" err="1" smtClean="0">
                <a:solidFill>
                  <a:srgbClr val="FFFF00"/>
                </a:solidFill>
                <a:latin typeface="Courier New"/>
                <a:ea typeface="Courier New"/>
                <a:cs typeface="Courier New"/>
                <a:sym typeface="Courier New"/>
              </a:rPr>
              <a:t>print</a:t>
            </a:r>
            <a:r>
              <a:rPr lang="es-ES" sz="2500" b="1" dirty="0" smtClean="0">
                <a:solidFill>
                  <a:schemeClr val="lt1"/>
                </a:solidFill>
                <a:latin typeface="Courier New"/>
                <a:ea typeface="Courier New"/>
                <a:cs typeface="Courier New"/>
                <a:sym typeface="Courier New"/>
              </a:rPr>
              <a:t>(</a:t>
            </a:r>
            <a:r>
              <a:rPr lang="es-ES" sz="2500" b="1" i="0" u="none" strike="noStrike" cap="none" dirty="0" smtClean="0">
                <a:solidFill>
                  <a:srgbClr val="00FF00"/>
                </a:solidFill>
                <a:latin typeface="Courier New"/>
                <a:ea typeface="Courier New"/>
                <a:cs typeface="Courier New"/>
                <a:sym typeface="Courier New"/>
              </a:rPr>
              <a:t>saludo </a:t>
            </a:r>
            <a:r>
              <a:rPr lang="es-ES" sz="2500" b="1" i="0" u="none" strike="noStrike" cap="none" dirty="0" smtClean="0">
                <a:solidFill>
                  <a:schemeClr val="lt1"/>
                </a:solidFill>
                <a:latin typeface="Courier New"/>
                <a:ea typeface="Courier New"/>
                <a:cs typeface="Courier New"/>
                <a:sym typeface="Courier New"/>
              </a:rPr>
              <a:t>(</a:t>
            </a:r>
            <a:r>
              <a:rPr lang="es-ES" sz="2500" b="1" i="0" u="none" strike="noStrike" cap="none" dirty="0" smtClean="0">
                <a:solidFill>
                  <a:srgbClr val="FF7F00"/>
                </a:solidFill>
                <a:latin typeface="Courier New"/>
                <a:ea typeface="Courier New"/>
                <a:cs typeface="Courier New"/>
                <a:sym typeface="Courier New"/>
              </a:rPr>
              <a:t>'</a:t>
            </a:r>
            <a:r>
              <a:rPr lang="es-ES" sz="2500" b="1" i="0" u="none" strike="noStrike" cap="none" dirty="0" err="1" smtClean="0">
                <a:solidFill>
                  <a:srgbClr val="FF7F00"/>
                </a:solidFill>
                <a:latin typeface="Courier New"/>
                <a:ea typeface="Courier New"/>
                <a:cs typeface="Courier New"/>
                <a:sym typeface="Courier New"/>
              </a:rPr>
              <a:t>fr</a:t>
            </a:r>
            <a:r>
              <a:rPr lang="es-ES" sz="2500" b="1" i="0" u="none" strike="noStrike" cap="none" dirty="0" smtClean="0">
                <a:solidFill>
                  <a:srgbClr val="FF7F00"/>
                </a:solidFill>
                <a:latin typeface="Courier New"/>
                <a:ea typeface="Courier New"/>
                <a:cs typeface="Courier New"/>
                <a:sym typeface="Courier New"/>
              </a:rPr>
              <a:t>'</a:t>
            </a:r>
            <a:r>
              <a:rPr lang="es-ES" sz="2500" b="1" i="0" u="none" strike="noStrike" cap="none" dirty="0" smtClean="0">
                <a:solidFill>
                  <a:schemeClr val="lt1"/>
                </a:solidFill>
                <a:latin typeface="Courier New"/>
                <a:ea typeface="Courier New"/>
                <a:cs typeface="Courier New"/>
                <a:sym typeface="Courier New"/>
              </a:rPr>
              <a:t>),'Michael</a:t>
            </a:r>
            <a:r>
              <a:rPr lang="es-ES" sz="2500" b="1"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smtClean="0">
                <a:solidFill>
                  <a:schemeClr val="lt1"/>
                </a:solidFill>
                <a:latin typeface="Courier New"/>
                <a:ea typeface="Courier New"/>
                <a:cs typeface="Courier New"/>
                <a:sym typeface="Courier New"/>
              </a:rPr>
              <a:t>Bonjour</a:t>
            </a:r>
            <a:r>
              <a:rPr lang="es-ES" sz="2500" b="1" i="0" u="none" strike="noStrike" cap="none" dirty="0" smtClean="0">
                <a:solidFill>
                  <a:schemeClr val="lt1"/>
                </a:solidFill>
                <a:latin typeface="Courier New"/>
                <a:ea typeface="Courier New"/>
                <a:cs typeface="Courier New"/>
                <a:sym typeface="Courier New"/>
              </a:rPr>
              <a:t> Michael</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smtClean="0">
                <a:solidFill>
                  <a:schemeClr val="lt1"/>
                </a:solidFill>
                <a:latin typeface="Courier New"/>
                <a:ea typeface="Courier New"/>
                <a:cs typeface="Courier New"/>
                <a:sym typeface="Courier New"/>
              </a:rPr>
              <a:t>&gt;&gt;&gt; </a:t>
            </a:r>
            <a:endParaRPr lang="es-ES" sz="2500" b="1" i="0" u="none" strike="noStrike" cap="none" dirty="0">
              <a:solidFill>
                <a:schemeClr val="lt1"/>
              </a:solidFill>
              <a:latin typeface="Courier New"/>
              <a:ea typeface="Courier New"/>
              <a:cs typeface="Courier New"/>
              <a:sym typeface="Courier New"/>
            </a:endParaRPr>
          </a:p>
        </p:txBody>
      </p:sp>
    </p:spTree>
    <p:extLst>
      <p:ext uri="{BB962C8B-B14F-4D97-AF65-F5344CB8AC3E}">
        <p14:creationId xmlns:p14="http://schemas.microsoft.com/office/powerpoint/2010/main" val="32947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155700" y="87041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100" u="none" strike="noStrike" cap="none" dirty="0" smtClean="0">
                <a:solidFill>
                  <a:srgbClr val="FF7F00"/>
                </a:solidFill>
                <a:latin typeface="Arial" charset="0"/>
                <a:ea typeface="Arial" charset="0"/>
                <a:cs typeface="Arial" charset="0"/>
                <a:sym typeface="Cabin"/>
              </a:rPr>
              <a:t>Argumentos</a:t>
            </a:r>
            <a:r>
              <a:rPr lang="es-AR" sz="7100" u="none" strike="noStrike" cap="none" dirty="0" smtClean="0">
                <a:solidFill>
                  <a:schemeClr val="lt1"/>
                </a:solidFill>
                <a:latin typeface="Arial" charset="0"/>
                <a:ea typeface="Arial" charset="0"/>
                <a:cs typeface="Arial" charset="0"/>
                <a:sym typeface="Cabin"/>
              </a:rPr>
              <a:t>,</a:t>
            </a:r>
            <a:r>
              <a:rPr lang="es-AR" sz="7100" u="none" strike="noStrike" cap="none" dirty="0" smtClean="0">
                <a:solidFill>
                  <a:srgbClr val="FFFF00"/>
                </a:solidFill>
                <a:latin typeface="Arial" charset="0"/>
                <a:ea typeface="Arial" charset="0"/>
                <a:cs typeface="Arial" charset="0"/>
                <a:sym typeface="Cabin"/>
              </a:rPr>
              <a:t> </a:t>
            </a:r>
            <a:r>
              <a:rPr lang="es-AR" sz="7100" u="none" strike="noStrike" cap="none" dirty="0" smtClean="0">
                <a:solidFill>
                  <a:srgbClr val="00FFFF"/>
                </a:solidFill>
                <a:latin typeface="Arial" charset="0"/>
                <a:ea typeface="Arial" charset="0"/>
                <a:cs typeface="Arial" charset="0"/>
                <a:sym typeface="Cabin"/>
              </a:rPr>
              <a:t>Parámetros</a:t>
            </a:r>
            <a:r>
              <a:rPr lang="es-AR" sz="7100" u="none" strike="noStrike" cap="none" dirty="0" smtClean="0">
                <a:solidFill>
                  <a:schemeClr val="lt1"/>
                </a:solidFill>
                <a:latin typeface="Arial" charset="0"/>
                <a:ea typeface="Arial" charset="0"/>
                <a:cs typeface="Arial" charset="0"/>
                <a:sym typeface="Cabin"/>
              </a:rPr>
              <a:t>, y </a:t>
            </a:r>
            <a:r>
              <a:rPr lang="es-AR" sz="7100" u="none" strike="noStrike" cap="none" dirty="0" smtClean="0">
                <a:solidFill>
                  <a:srgbClr val="00FF00"/>
                </a:solidFill>
                <a:latin typeface="Arial" charset="0"/>
                <a:ea typeface="Arial" charset="0"/>
                <a:cs typeface="Arial" charset="0"/>
                <a:sym typeface="Cabin"/>
              </a:rPr>
              <a:t>Resultados</a:t>
            </a:r>
            <a:endParaRPr lang="es-AR" sz="7100" u="none" strike="noStrike" cap="none" dirty="0">
              <a:solidFill>
                <a:srgbClr val="00FF00"/>
              </a:solidFill>
              <a:latin typeface="Arial" charset="0"/>
              <a:ea typeface="Arial" charset="0"/>
              <a:cs typeface="Arial" charset="0"/>
              <a:sym typeface="Cabin"/>
            </a:endParaRP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grande </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00FF"/>
                </a:solidFill>
                <a:latin typeface="Courier New"/>
                <a:ea typeface="Courier New"/>
                <a:cs typeface="Courier New"/>
                <a:sym typeface="Courier New"/>
              </a:rPr>
              <a:t>max</a:t>
            </a:r>
            <a:r>
              <a:rPr lang="es-AR" sz="3000" b="1" i="0" u="none" strike="noStrike" cap="none"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'Hola mundo'</a:t>
            </a:r>
            <a:r>
              <a:rPr lang="es-AR" sz="30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grande</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w</a:t>
            </a:r>
            <a:endParaRPr lang="es-AR" sz="3000" b="1" i="0" u="none" strike="noStrike" cap="none" dirty="0">
              <a:solidFill>
                <a:srgbClr val="00FF00"/>
              </a:solidFill>
              <a:latin typeface="Courier New"/>
              <a:ea typeface="Courier New"/>
              <a:cs typeface="Courier New"/>
              <a:sym typeface="Courier New"/>
            </a:endParaRPr>
          </a:p>
        </p:txBody>
      </p:sp>
      <p:sp>
        <p:nvSpPr>
          <p:cNvPr id="362" name="Shape 362"/>
          <p:cNvSpPr txBox="1"/>
          <p:nvPr/>
        </p:nvSpPr>
        <p:spPr>
          <a:xfrm>
            <a:off x="7805637" y="4011400"/>
            <a:ext cx="3300438"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400" b="1" dirty="0" smtClean="0">
                <a:solidFill>
                  <a:srgbClr val="FFFF00"/>
                </a:solidFill>
                <a:latin typeface="Courier New"/>
                <a:ea typeface="Courier New"/>
                <a:cs typeface="Courier New"/>
                <a:sym typeface="Courier New"/>
              </a:rPr>
              <a:t> </a:t>
            </a:r>
            <a:r>
              <a:rPr lang="es-AR" sz="2400" b="1" i="0" u="none" strike="noStrike" cap="none" dirty="0" smtClean="0">
                <a:solidFill>
                  <a:srgbClr val="FFFF00"/>
                </a:solidFill>
                <a:latin typeface="Courier New"/>
                <a:ea typeface="Courier New"/>
                <a:cs typeface="Courier New"/>
                <a:sym typeface="Courier New"/>
              </a:rPr>
              <a:t>def</a:t>
            </a:r>
            <a:r>
              <a:rPr lang="es-AR" sz="2400" b="1" i="0" u="none" strike="noStrike" cap="none" dirty="0" smtClean="0">
                <a:solidFill>
                  <a:schemeClr val="lt1"/>
                </a:solidFill>
                <a:latin typeface="Courier New"/>
                <a:ea typeface="Courier New"/>
                <a:cs typeface="Courier New"/>
                <a:sym typeface="Courier New"/>
              </a:rPr>
              <a:t> max(</a:t>
            </a:r>
            <a:r>
              <a:rPr lang="es-AR" sz="2400" b="1" i="0" u="none" strike="noStrike" cap="none" dirty="0" smtClean="0">
                <a:solidFill>
                  <a:srgbClr val="00FFFF"/>
                </a:solidFill>
                <a:latin typeface="Courier New"/>
                <a:ea typeface="Courier New"/>
                <a:cs typeface="Courier New"/>
                <a:sym typeface="Courier New"/>
              </a:rPr>
              <a:t>inp</a:t>
            </a:r>
            <a:r>
              <a:rPr lang="es-AR" sz="24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smtClean="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smtClean="0">
                <a:solidFill>
                  <a:schemeClr val="lt1"/>
                </a:solidFill>
                <a:latin typeface="Courier New"/>
                <a:ea typeface="Courier New"/>
                <a:cs typeface="Courier New"/>
                <a:sym typeface="Courier New"/>
              </a:rPr>
              <a:t>    blah</a:t>
            </a:r>
          </a:p>
          <a:p>
            <a:pPr lvl="0">
              <a:buClr>
                <a:schemeClr val="lt1"/>
              </a:buClr>
              <a:buSzPct val="25000"/>
            </a:pPr>
            <a:r>
              <a:rPr lang="es-AR" sz="2400" b="1" i="0" u="none" strike="noStrike" cap="none" dirty="0" smtClean="0">
                <a:solidFill>
                  <a:schemeClr val="lt1"/>
                </a:solidFill>
                <a:latin typeface="Courier New"/>
                <a:ea typeface="Courier New"/>
                <a:cs typeface="Courier New"/>
                <a:sym typeface="Courier New"/>
              </a:rPr>
              <a:t>    </a:t>
            </a:r>
            <a:r>
              <a:rPr lang="es-AR" sz="2400" b="1" i="0" u="none" strike="noStrike" cap="none" dirty="0" smtClean="0">
                <a:solidFill>
                  <a:srgbClr val="FFFF00"/>
                </a:solidFill>
                <a:latin typeface="Courier New"/>
                <a:ea typeface="Courier New"/>
                <a:cs typeface="Courier New"/>
                <a:sym typeface="Courier New"/>
              </a:rPr>
              <a:t>for</a:t>
            </a:r>
            <a:r>
              <a:rPr lang="es-AR" sz="2400" b="1" i="0" u="none" strike="noStrike" cap="none" dirty="0" smtClean="0">
                <a:solidFill>
                  <a:schemeClr val="lt1"/>
                </a:solidFill>
                <a:latin typeface="Courier New"/>
                <a:ea typeface="Courier New"/>
                <a:cs typeface="Courier New"/>
                <a:sym typeface="Courier New"/>
              </a:rPr>
              <a:t> x </a:t>
            </a:r>
            <a:r>
              <a:rPr lang="es-AR" sz="2400" b="1" i="0" u="none" strike="noStrike" cap="none" dirty="0" smtClean="0">
                <a:solidFill>
                  <a:srgbClr val="FFFF00"/>
                </a:solidFill>
                <a:latin typeface="Courier New"/>
                <a:ea typeface="Courier New"/>
                <a:cs typeface="Courier New"/>
                <a:sym typeface="Courier New"/>
              </a:rPr>
              <a:t>in</a:t>
            </a:r>
            <a:r>
              <a:rPr lang="es-AR" sz="2400" b="1" i="0" u="none" strike="noStrike" cap="none" dirty="0" smtClean="0">
                <a:solidFill>
                  <a:schemeClr val="lt1"/>
                </a:solidFill>
                <a:latin typeface="Courier New"/>
                <a:ea typeface="Courier New"/>
                <a:cs typeface="Courier New"/>
                <a:sym typeface="Courier New"/>
              </a:rPr>
              <a:t> </a:t>
            </a:r>
            <a:r>
              <a:rPr lang="es-AR" sz="2400" b="1" dirty="0" smtClean="0">
                <a:solidFill>
                  <a:srgbClr val="00FFFF"/>
                </a:solidFill>
                <a:latin typeface="Courier New"/>
                <a:ea typeface="Courier New"/>
                <a:cs typeface="Courier New"/>
                <a:sym typeface="Courier New"/>
              </a:rPr>
              <a:t>inp</a:t>
            </a:r>
            <a:r>
              <a:rPr lang="es-AR" sz="24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smtClean="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smtClean="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smtClean="0">
                <a:solidFill>
                  <a:schemeClr val="lt1"/>
                </a:solidFill>
                <a:latin typeface="Courier New"/>
                <a:ea typeface="Courier New"/>
                <a:cs typeface="Courier New"/>
                <a:sym typeface="Courier New"/>
              </a:rPr>
              <a:t>    </a:t>
            </a:r>
            <a:r>
              <a:rPr lang="es-AR" sz="2400" b="1" i="0" u="none" strike="noStrike" cap="none" dirty="0" smtClean="0">
                <a:solidFill>
                  <a:srgbClr val="00FF00"/>
                </a:solidFill>
                <a:latin typeface="Courier New"/>
                <a:ea typeface="Courier New"/>
                <a:cs typeface="Courier New"/>
                <a:sym typeface="Courier New"/>
              </a:rPr>
              <a:t>return </a:t>
            </a:r>
            <a:r>
              <a:rPr lang="es-AR" sz="2400" b="1" dirty="0" smtClean="0">
                <a:solidFill>
                  <a:srgbClr val="00FF00"/>
                </a:solidFill>
                <a:latin typeface="Courier New"/>
                <a:ea typeface="Courier New"/>
                <a:cs typeface="Courier New"/>
                <a:sym typeface="Courier New"/>
              </a:rPr>
              <a:t>'</a:t>
            </a:r>
            <a:r>
              <a:rPr lang="es-AR" sz="2400" b="1" i="0" u="none" strike="noStrike" cap="none" dirty="0" smtClean="0">
                <a:solidFill>
                  <a:srgbClr val="00FF00"/>
                </a:solidFill>
                <a:latin typeface="Courier New"/>
                <a:ea typeface="Courier New"/>
                <a:cs typeface="Courier New"/>
                <a:sym typeface="Courier New"/>
              </a:rPr>
              <a:t>w</a:t>
            </a:r>
            <a:r>
              <a:rPr lang="es-AR" sz="2400" b="1" dirty="0" smtClean="0">
                <a:solidFill>
                  <a:srgbClr val="00FF00"/>
                </a:solidFill>
                <a:latin typeface="Courier New"/>
                <a:ea typeface="Courier New"/>
                <a:cs typeface="Courier New"/>
                <a:sym typeface="Courier New"/>
              </a:rPr>
              <a:t>'</a:t>
            </a:r>
            <a:endParaRPr lang="es-AR" sz="2400" b="1" dirty="0">
              <a:solidFill>
                <a:srgbClr val="00FF00"/>
              </a:solidFill>
              <a:latin typeface="Courier New"/>
              <a:ea typeface="Courier New"/>
              <a:cs typeface="Courier New"/>
              <a:sym typeface="Courier New"/>
            </a:endParaRP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Hola mundo</a:t>
            </a: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 </a:t>
            </a:r>
            <a:endParaRPr lang="es-AR" sz="3600" u="none" strike="noStrike" cap="none" dirty="0">
              <a:solidFill>
                <a:srgbClr val="FF7F00"/>
              </a:solidFill>
              <a:latin typeface="Arial" charset="0"/>
              <a:ea typeface="Arial" charset="0"/>
              <a:cs typeface="Arial" charset="0"/>
              <a:sym typeface="Cabin"/>
            </a:endParaRP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p:txBody>
      </p:sp>
      <p:cxnSp>
        <p:nvCxnSpPr>
          <p:cNvPr id="366" name="Shape 366"/>
          <p:cNvCxnSpPr/>
          <p:nvPr/>
        </p:nvCxnSpPr>
        <p:spPr>
          <a:xfrm flipH="1">
            <a:off x="11375615" y="5594350"/>
            <a:ext cx="1270409" cy="0"/>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F7F00"/>
                </a:solidFill>
                <a:latin typeface="Arial" charset="0"/>
                <a:ea typeface="Arial" charset="0"/>
                <a:cs typeface="Arial" charset="0"/>
                <a:sym typeface="Cabin"/>
              </a:rPr>
              <a:t>Argumento</a:t>
            </a:r>
            <a:endParaRPr lang="es-AR" sz="3600" u="none" strike="noStrike" cap="none" dirty="0">
              <a:solidFill>
                <a:srgbClr val="FF7F00"/>
              </a:solidFill>
              <a:latin typeface="Arial" charset="0"/>
              <a:ea typeface="Arial" charset="0"/>
              <a:cs typeface="Arial" charset="0"/>
              <a:sym typeface="Cabin"/>
            </a:endParaRP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1" y="2908300"/>
            <a:ext cx="24796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Parámetro</a:t>
            </a:r>
            <a:endParaRPr lang="es-AR" sz="3600" u="none" strike="noStrike" cap="none" dirty="0">
              <a:solidFill>
                <a:srgbClr val="00FFFF"/>
              </a:solidFill>
              <a:latin typeface="Arial" charset="0"/>
              <a:ea typeface="Arial" charset="0"/>
              <a:cs typeface="Arial" charset="0"/>
              <a:sym typeface="Cabin"/>
            </a:endParaRP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3023850" y="6743700"/>
            <a:ext cx="2063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Resultado</a:t>
            </a:r>
            <a:endParaRPr lang="es-AR" sz="3600" u="none" strike="noStrike" cap="none" dirty="0">
              <a:solidFill>
                <a:srgbClr val="00FF00"/>
              </a:solidFill>
              <a:latin typeface="Arial" charset="0"/>
              <a:ea typeface="Arial" charset="0"/>
              <a:cs typeface="Arial" charset="0"/>
              <a:sym typeface="Cabin"/>
            </a:endParaRP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120630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b="1" u="none" strike="noStrike" cap="none" dirty="0" smtClean="0">
                <a:solidFill>
                  <a:srgbClr val="FFFF00"/>
                </a:solidFill>
                <a:latin typeface="Arial" charset="0"/>
                <a:ea typeface="Arial" charset="0"/>
                <a:cs typeface="Arial" charset="0"/>
                <a:sym typeface="Cabin"/>
              </a:rPr>
              <a:t>Pasos </a:t>
            </a:r>
            <a:r>
              <a:rPr lang="es-AR" sz="7600" b="1" dirty="0" smtClean="0">
                <a:solidFill>
                  <a:srgbClr val="FFFF00"/>
                </a:solidFill>
                <a:latin typeface="Arial" charset="0"/>
                <a:ea typeface="Arial" charset="0"/>
                <a:cs typeface="Arial" charset="0"/>
                <a:sym typeface="Cabin"/>
              </a:rPr>
              <a:t>Almacenados </a:t>
            </a:r>
            <a:r>
              <a:rPr lang="es-AR" sz="7600" b="1" u="none" strike="noStrike" cap="none" dirty="0" smtClean="0">
                <a:solidFill>
                  <a:srgbClr val="FFFF00"/>
                </a:solidFill>
                <a:latin typeface="Arial" charset="0"/>
                <a:ea typeface="Arial" charset="0"/>
                <a:cs typeface="Arial" charset="0"/>
                <a:sym typeface="Cabin"/>
              </a:rPr>
              <a:t>(y reutilizados)</a:t>
            </a:r>
            <a:endParaRPr lang="es-AR" sz="7600" b="1" u="none" strike="noStrike" cap="none" dirty="0">
              <a:solidFill>
                <a:srgbClr val="FFFF00"/>
              </a:solidFill>
              <a:latin typeface="Arial" charset="0"/>
              <a:ea typeface="Arial" charset="0"/>
              <a:cs typeface="Arial" charset="0"/>
              <a:sym typeface="Cabin"/>
            </a:endParaRPr>
          </a:p>
        </p:txBody>
      </p:sp>
      <p:sp>
        <p:nvSpPr>
          <p:cNvPr id="214" name="Shape 214"/>
          <p:cNvSpPr txBox="1"/>
          <p:nvPr/>
        </p:nvSpPr>
        <p:spPr>
          <a:xfrm>
            <a:off x="12869861" y="3721100"/>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Diversión</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smtClean="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Diversión</a:t>
            </a:r>
            <a:endParaRPr lang="es-AR" sz="3600" u="none" strike="noStrike" cap="none" dirty="0">
              <a:solidFill>
                <a:srgbClr val="00FF00"/>
              </a:solidFill>
              <a:latin typeface="Arial" charset="0"/>
              <a:ea typeface="Arial" charset="0"/>
              <a:cs typeface="Arial" charset="0"/>
              <a:sym typeface="Cabin"/>
            </a:endParaRPr>
          </a:p>
        </p:txBody>
      </p:sp>
      <p:sp>
        <p:nvSpPr>
          <p:cNvPr id="215" name="Shape 215"/>
          <p:cNvSpPr txBox="1"/>
          <p:nvPr/>
        </p:nvSpPr>
        <p:spPr>
          <a:xfrm>
            <a:off x="7899399" y="2971800"/>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err="1" smtClean="0">
                <a:solidFill>
                  <a:srgbClr val="FFFF00"/>
                </a:solidFill>
                <a:latin typeface="Courier New"/>
                <a:ea typeface="Courier New"/>
                <a:cs typeface="Courier New"/>
                <a:sym typeface="Courier New"/>
              </a:rPr>
              <a:t>def</a:t>
            </a:r>
            <a:r>
              <a:rPr lang="es-AR" sz="2500" b="1" i="0" u="none" strike="noStrike" cap="none" dirty="0" smtClean="0">
                <a:solidFill>
                  <a:srgbClr val="FF7F00"/>
                </a:solidFill>
                <a:latin typeface="Courier New"/>
                <a:ea typeface="Courier New"/>
                <a:cs typeface="Courier New"/>
                <a:sym typeface="Courier New"/>
              </a:rPr>
              <a:t> objeto():</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'Hola</a:t>
            </a:r>
            <a:r>
              <a:rPr lang="es-AR" sz="2500" b="1" dirty="0" smtClean="0">
                <a:solidFill>
                  <a:srgbClr val="FF7F00"/>
                </a:solidFill>
                <a:latin typeface="Courier New"/>
                <a:ea typeface="Courier New"/>
                <a:cs typeface="Courier New"/>
                <a:sym typeface="Courier New"/>
              </a:rPr>
              <a:t>')</a:t>
            </a:r>
          </a:p>
          <a:p>
            <a:pPr lvl="0">
              <a:buClr>
                <a:srgbClr val="FF7F00"/>
              </a:buClr>
              <a:buSzPct val="25000"/>
            </a:pPr>
            <a:r>
              <a:rPr lang="es-AR" sz="2500" b="1" i="0" u="none" strike="noStrike" cap="none" dirty="0" smtClean="0">
                <a:solidFill>
                  <a:srgbClr val="FF7F00"/>
                </a:solidFill>
                <a:latin typeface="Courier New"/>
                <a:ea typeface="Courier New"/>
                <a:cs typeface="Courier New"/>
                <a:sym typeface="Courier New"/>
              </a:rPr>
              <a:t>    </a:t>
            </a:r>
            <a:r>
              <a:rPr lang="es-AR" sz="2500" b="1" i="0" u="none" strike="noStrike" cap="none" dirty="0" err="1" smtClean="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Diversión</a:t>
            </a:r>
            <a:r>
              <a:rPr lang="es-AR" sz="2500" b="1" dirty="0" smtClean="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objeto()</a:t>
            </a: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rgbClr val="FF7F00"/>
                </a:solidFill>
                <a:latin typeface="Courier New"/>
                <a:ea typeface="Courier New"/>
                <a:cs typeface="Courier New"/>
                <a:sym typeface="Courier New"/>
              </a:rPr>
              <a:t>(</a:t>
            </a:r>
            <a:r>
              <a:rPr lang="es-AR" sz="2500" b="1" i="0" u="none" strike="noStrike" cap="none" dirty="0" smtClean="0">
                <a:solidFill>
                  <a:srgbClr val="FF7F00"/>
                </a:solidFill>
                <a:latin typeface="Courier New"/>
                <a:ea typeface="Courier New"/>
                <a:cs typeface="Courier New"/>
                <a:sym typeface="Courier New"/>
              </a:rPr>
              <a:t>'Zip</a:t>
            </a:r>
            <a:r>
              <a:rPr lang="es-AR" sz="2500" b="1" dirty="0" smtClean="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smtClean="0">
                <a:solidFill>
                  <a:srgbClr val="FF7F00"/>
                </a:solidFill>
                <a:latin typeface="Courier New"/>
                <a:ea typeface="Courier New"/>
                <a:cs typeface="Courier New"/>
                <a:sym typeface="Courier New"/>
              </a:rPr>
              <a:t>objeto()</a:t>
            </a:r>
            <a:endParaRPr lang="es-AR" sz="2500" b="1" i="0" u="none" strike="noStrike" cap="none" dirty="0">
              <a:solidFill>
                <a:srgbClr val="FF7F00"/>
              </a:solidFill>
              <a:latin typeface="Courier New"/>
              <a:ea typeface="Courier New"/>
              <a:cs typeface="Courier New"/>
              <a:sym typeface="Courier New"/>
            </a:endParaRPr>
          </a:p>
        </p:txBody>
      </p:sp>
      <p:sp>
        <p:nvSpPr>
          <p:cNvPr id="216" name="Shape 216"/>
          <p:cNvSpPr txBox="1"/>
          <p:nvPr/>
        </p:nvSpPr>
        <p:spPr>
          <a:xfrm>
            <a:off x="762000" y="2730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313111"/>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416550"/>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615025"/>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608375"/>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000" u="none" strike="noStrike" cap="none" dirty="0" smtClean="0">
                <a:solidFill>
                  <a:schemeClr val="lt1"/>
                </a:solidFill>
                <a:latin typeface="Arial" charset="0"/>
                <a:ea typeface="Arial" charset="0"/>
                <a:cs typeface="Arial" charset="0"/>
                <a:sym typeface="Cabin"/>
              </a:rPr>
              <a:t>  </a:t>
            </a:r>
            <a:r>
              <a:rPr lang="es-ES" sz="3000" u="none" strike="noStrike" cap="none" dirty="0" err="1" smtClean="0">
                <a:solidFill>
                  <a:srgbClr val="FFFF00"/>
                </a:solidFill>
                <a:latin typeface="Arial" charset="0"/>
                <a:ea typeface="Arial" charset="0"/>
                <a:cs typeface="Arial" charset="0"/>
                <a:sym typeface="Cabin"/>
              </a:rPr>
              <a:t>print</a:t>
            </a:r>
            <a:r>
              <a:rPr lang="es-ES" sz="3000" dirty="0" smtClean="0">
                <a:solidFill>
                  <a:schemeClr val="lt1"/>
                </a:solidFill>
                <a:latin typeface="Arial" charset="0"/>
                <a:ea typeface="Arial" charset="0"/>
                <a:cs typeface="Arial" charset="0"/>
                <a:sym typeface="Cabin"/>
              </a:rPr>
              <a:t>(</a:t>
            </a:r>
            <a:r>
              <a:rPr lang="es-ES" sz="3000" u="none" strike="noStrike" cap="none" dirty="0" smtClean="0">
                <a:solidFill>
                  <a:schemeClr val="lt1"/>
                </a:solidFill>
                <a:latin typeface="Arial" charset="0"/>
                <a:ea typeface="Arial" charset="0"/>
                <a:cs typeface="Arial" charset="0"/>
                <a:sym typeface="Cabin"/>
              </a:rPr>
              <a:t>'Hola')</a:t>
            </a:r>
          </a:p>
          <a:p>
            <a:pPr lvl="0" algn="ctr">
              <a:buClr>
                <a:schemeClr val="lt1"/>
              </a:buClr>
              <a:buSzPct val="25000"/>
            </a:pPr>
            <a:r>
              <a:rPr lang="es-ES" sz="3000" dirty="0" err="1" smtClean="0">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('Diversión</a:t>
            </a:r>
            <a:r>
              <a:rPr lang="es-ES" sz="3000" dirty="0" smtClean="0">
                <a:solidFill>
                  <a:schemeClr val="lt1"/>
                </a:solidFill>
                <a:latin typeface="Arial" charset="0"/>
                <a:ea typeface="Arial" charset="0"/>
                <a:cs typeface="Arial" charset="0"/>
                <a:sym typeface="Cabin"/>
              </a:rPr>
              <a:t>')</a:t>
            </a:r>
            <a:endParaRPr lang="es-ES" sz="3000" dirty="0">
              <a:solidFill>
                <a:schemeClr val="lt1"/>
              </a:solidFill>
              <a:latin typeface="Arial" charset="0"/>
              <a:ea typeface="Arial" charset="0"/>
              <a:cs typeface="Arial" charset="0"/>
              <a:sym typeface="Cabin"/>
            </a:endParaRPr>
          </a:p>
        </p:txBody>
      </p:sp>
      <p:sp>
        <p:nvSpPr>
          <p:cNvPr id="221" name="Shape 221"/>
          <p:cNvSpPr txBox="1"/>
          <p:nvPr/>
        </p:nvSpPr>
        <p:spPr>
          <a:xfrm>
            <a:off x="762000" y="509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smtClean="0">
                <a:solidFill>
                  <a:schemeClr val="lt1"/>
                </a:solidFill>
                <a:latin typeface="Arial" charset="0"/>
                <a:ea typeface="Arial" charset="0"/>
                <a:cs typeface="Arial" charset="0"/>
                <a:sym typeface="Cabin"/>
              </a:rPr>
              <a:t>Objeto</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cxnSp>
        <p:nvCxnSpPr>
          <p:cNvPr id="222" name="Shape 222"/>
          <p:cNvCxnSpPr/>
          <p:nvPr/>
        </p:nvCxnSpPr>
        <p:spPr>
          <a:xfrm rot="10800000">
            <a:off x="2114549" y="5713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099050"/>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723637"/>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028950"/>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3850696" y="7773866"/>
            <a:ext cx="8802689" cy="622199"/>
          </a:xfrm>
          <a:prstGeom prst="rect">
            <a:avLst/>
          </a:prstGeom>
          <a:noFill/>
          <a:ln>
            <a:noFill/>
          </a:ln>
        </p:spPr>
        <p:txBody>
          <a:bodyPr lIns="0" tIns="0" rIns="0" bIns="0" anchor="ctr" anchorCtr="0">
            <a:noAutofit/>
          </a:bodyPr>
          <a:lstStyle/>
          <a:p>
            <a:pPr lvl="0" algn="ctr">
              <a:buClr>
                <a:schemeClr val="lt1"/>
              </a:buClr>
              <a:buSzPct val="25000"/>
            </a:pPr>
            <a:r>
              <a:rPr lang="es-AR" sz="2800" u="none" strike="noStrike" cap="none" dirty="0" smtClean="0">
                <a:solidFill>
                  <a:schemeClr val="lt1"/>
                </a:solidFill>
                <a:latin typeface="Arial" charset="0"/>
                <a:ea typeface="Arial" charset="0"/>
                <a:cs typeface="Arial" charset="0"/>
                <a:sym typeface="Cabin"/>
              </a:rPr>
              <a:t>A estas </a:t>
            </a:r>
            <a:r>
              <a:rPr lang="es-AR" sz="2800" dirty="0">
                <a:solidFill>
                  <a:schemeClr val="lt1"/>
                </a:solidFill>
                <a:latin typeface="Arial" charset="0"/>
                <a:ea typeface="Arial" charset="0"/>
                <a:cs typeface="Arial" charset="0"/>
                <a:sym typeface="Cabin"/>
              </a:rPr>
              <a:t>piezas de códigos reutilizables </a:t>
            </a:r>
            <a:r>
              <a:rPr lang="es-AR" sz="2800" u="none" strike="noStrike" cap="none" dirty="0" smtClean="0">
                <a:solidFill>
                  <a:schemeClr val="lt1"/>
                </a:solidFill>
                <a:latin typeface="Arial" charset="0"/>
                <a:ea typeface="Arial" charset="0"/>
                <a:cs typeface="Arial" charset="0"/>
                <a:sym typeface="Cabin"/>
              </a:rPr>
              <a:t>las denominamos </a:t>
            </a:r>
            <a:r>
              <a:rPr lang="es-AR" sz="2800" b="0" i="0" u="none" strike="noStrike" cap="none" dirty="0" smtClean="0">
                <a:solidFill>
                  <a:schemeClr val="lt1"/>
                </a:solidFill>
                <a:sym typeface="Arial"/>
              </a:rPr>
              <a:t>“</a:t>
            </a:r>
            <a:r>
              <a:rPr lang="es-AR" sz="2800" u="none" strike="noStrike" cap="none" dirty="0" smtClean="0">
                <a:solidFill>
                  <a:schemeClr val="lt1"/>
                </a:solidFill>
                <a:latin typeface="Arial" charset="0"/>
                <a:ea typeface="Arial" charset="0"/>
                <a:cs typeface="Arial" charset="0"/>
                <a:sym typeface="Cabin"/>
              </a:rPr>
              <a:t>funciones</a:t>
            </a:r>
            <a:r>
              <a:rPr lang="es-AR" sz="2800" b="0" i="0" u="none" strike="noStrike" cap="none" dirty="0" smtClean="0">
                <a:solidFill>
                  <a:schemeClr val="lt1"/>
                </a:solidFill>
                <a:sym typeface="Arial"/>
              </a:rPr>
              <a:t>”</a:t>
            </a:r>
            <a:endParaRPr lang="es-AR" sz="2800" b="0" i="0" u="none" strike="noStrike" cap="none" dirty="0">
              <a:solidFill>
                <a:schemeClr val="lt1"/>
              </a:solidFill>
              <a:sym typeface="Arial"/>
            </a:endParaRPr>
          </a:p>
        </p:txBody>
      </p:sp>
      <p:sp>
        <p:nvSpPr>
          <p:cNvPr id="227" name="Shape 227"/>
          <p:cNvSpPr txBox="1"/>
          <p:nvPr/>
        </p:nvSpPr>
        <p:spPr>
          <a:xfrm>
            <a:off x="5038724" y="2997200"/>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dirty="0" smtClean="0">
                <a:solidFill>
                  <a:schemeClr val="lt1"/>
                </a:solidFill>
                <a:latin typeface="Arial" charset="0"/>
                <a:ea typeface="Arial" charset="0"/>
                <a:cs typeface="Arial" charset="0"/>
                <a:sym typeface="Cabin"/>
              </a:rPr>
              <a:t>objeto</a:t>
            </a:r>
            <a:r>
              <a:rPr lang="es-AR" sz="3600" u="none" strike="noStrike" cap="none" dirty="0" smtClean="0">
                <a:solidFill>
                  <a:schemeClr val="lt1"/>
                </a:solidFill>
                <a:latin typeface="Arial" charset="0"/>
                <a:ea typeface="Arial" charset="0"/>
                <a:cs typeface="Arial" charset="0"/>
                <a:sym typeface="Cabin"/>
              </a:rPr>
              <a:t>():</a:t>
            </a:r>
            <a:endParaRPr lang="es-AR" sz="3600" u="none" strike="noStrike" cap="none" dirty="0">
              <a:solidFill>
                <a:schemeClr val="lt1"/>
              </a:solidFill>
              <a:latin typeface="Arial" charset="0"/>
              <a:ea typeface="Arial" charset="0"/>
              <a:cs typeface="Arial" charset="0"/>
              <a:sym typeface="Cabin"/>
            </a:endParaRPr>
          </a:p>
        </p:txBody>
      </p:sp>
      <p:sp>
        <p:nvSpPr>
          <p:cNvPr id="228" name="Shape 228"/>
          <p:cNvSpPr txBox="1"/>
          <p:nvPr/>
        </p:nvSpPr>
        <p:spPr>
          <a:xfrm>
            <a:off x="762000" y="7302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smtClean="0">
                <a:solidFill>
                  <a:schemeClr val="lt1"/>
                </a:solidFill>
                <a:latin typeface="Arial" charset="0"/>
                <a:ea typeface="Arial" charset="0"/>
                <a:cs typeface="Arial" charset="0"/>
                <a:sym typeface="Cabin"/>
              </a:rPr>
              <a:t>Objeto</a:t>
            </a:r>
            <a:r>
              <a:rPr lang="es-ES" sz="3500" u="none" strike="noStrike" cap="none" dirty="0" smtClean="0">
                <a:solidFill>
                  <a:schemeClr val="lt1"/>
                </a:solidFill>
                <a:latin typeface="Arial" charset="0"/>
                <a:ea typeface="Arial" charset="0"/>
                <a:cs typeface="Arial" charset="0"/>
                <a:sym typeface="Cabin"/>
              </a:rPr>
              <a:t>()</a:t>
            </a:r>
            <a:endParaRPr lang="es-ES" sz="3500" u="none" strike="noStrike" cap="none" dirty="0">
              <a:solidFill>
                <a:schemeClr val="lt1"/>
              </a:solidFill>
              <a:latin typeface="Arial" charset="0"/>
              <a:ea typeface="Arial" charset="0"/>
              <a:cs typeface="Arial" charset="0"/>
              <a:sym typeface="Cabin"/>
            </a:endParaRPr>
          </a:p>
        </p:txBody>
      </p:sp>
      <p:cxnSp>
        <p:nvCxnSpPr>
          <p:cNvPr id="229" name="Shape 229"/>
          <p:cNvCxnSpPr/>
          <p:nvPr/>
        </p:nvCxnSpPr>
        <p:spPr>
          <a:xfrm rot="10800000">
            <a:off x="2114549" y="672941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2230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632177" y="905084"/>
            <a:ext cx="15466076"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u="none" strike="noStrike" cap="none" dirty="0" smtClean="0">
                <a:solidFill>
                  <a:schemeClr val="lt1"/>
                </a:solidFill>
                <a:latin typeface="Arial" charset="0"/>
                <a:ea typeface="Arial" charset="0"/>
                <a:cs typeface="Arial" charset="0"/>
                <a:sym typeface="Cabin"/>
              </a:rPr>
              <a:t>Múltiples </a:t>
            </a:r>
            <a:r>
              <a:rPr lang="es-AR" sz="7200" u="none" strike="noStrike" cap="none" dirty="0" smtClean="0">
                <a:solidFill>
                  <a:srgbClr val="00FFFF"/>
                </a:solidFill>
                <a:latin typeface="Arial" charset="0"/>
                <a:ea typeface="Arial" charset="0"/>
                <a:cs typeface="Arial" charset="0"/>
                <a:sym typeface="Cabin"/>
              </a:rPr>
              <a:t>Parámetros</a:t>
            </a:r>
            <a:r>
              <a:rPr lang="es-AR" sz="7200" u="none" strike="noStrike" cap="none" dirty="0" smtClean="0">
                <a:solidFill>
                  <a:schemeClr val="lt1"/>
                </a:solidFill>
                <a:latin typeface="Arial" charset="0"/>
                <a:ea typeface="Arial" charset="0"/>
                <a:cs typeface="Arial" charset="0"/>
                <a:sym typeface="Cabin"/>
              </a:rPr>
              <a:t> / </a:t>
            </a:r>
            <a:r>
              <a:rPr lang="es-AR" sz="7200" u="none" strike="noStrike" cap="none" dirty="0" smtClean="0">
                <a:solidFill>
                  <a:srgbClr val="FF7F00"/>
                </a:solidFill>
                <a:latin typeface="Arial" charset="0"/>
                <a:ea typeface="Arial" charset="0"/>
                <a:cs typeface="Arial" charset="0"/>
                <a:sym typeface="Cabin"/>
              </a:rPr>
              <a:t>Argumentos</a:t>
            </a:r>
            <a:endParaRPr lang="es-AR" sz="7200" u="none" strike="noStrike" cap="none" dirty="0">
              <a:solidFill>
                <a:srgbClr val="FF7F00"/>
              </a:solidFill>
              <a:latin typeface="Arial" charset="0"/>
              <a:ea typeface="Arial" charset="0"/>
              <a:cs typeface="Arial" charset="0"/>
              <a:sym typeface="Cabin"/>
            </a:endParaRPr>
          </a:p>
        </p:txBody>
      </p:sp>
      <p:sp>
        <p:nvSpPr>
          <p:cNvPr id="378" name="Shape 378"/>
          <p:cNvSpPr txBox="1">
            <a:spLocks noGrp="1"/>
          </p:cNvSpPr>
          <p:nvPr>
            <p:ph idx="1"/>
          </p:nvPr>
        </p:nvSpPr>
        <p:spPr>
          <a:xfrm>
            <a:off x="632178" y="2154742"/>
            <a:ext cx="7588250" cy="5254625"/>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Podemos definir más de un </a:t>
            </a:r>
            <a:r>
              <a:rPr lang="es-AR" sz="3600" b="0" u="none" strike="noStrike" cap="none" dirty="0" smtClean="0">
                <a:solidFill>
                  <a:srgbClr val="00FFFF"/>
                </a:solidFill>
                <a:latin typeface="Arial" charset="0"/>
                <a:ea typeface="Arial" charset="0"/>
                <a:cs typeface="Arial" charset="0"/>
                <a:sym typeface="Cabin"/>
              </a:rPr>
              <a:t>parámetro</a:t>
            </a:r>
            <a:r>
              <a:rPr lang="es-AR" sz="3600" b="0" u="none" strike="noStrike" cap="none" dirty="0" smtClean="0">
                <a:solidFill>
                  <a:schemeClr val="lt1"/>
                </a:solidFill>
                <a:latin typeface="Arial" charset="0"/>
                <a:ea typeface="Arial" charset="0"/>
                <a:cs typeface="Arial" charset="0"/>
                <a:sym typeface="Cabin"/>
              </a:rPr>
              <a:t> en la </a:t>
            </a:r>
            <a:r>
              <a:rPr lang="es-AR" sz="3600" b="0" dirty="0" smtClean="0">
                <a:solidFill>
                  <a:srgbClr val="FFFF00"/>
                </a:solidFill>
                <a:latin typeface="Arial" charset="0"/>
                <a:ea typeface="Arial" charset="0"/>
                <a:cs typeface="Arial" charset="0"/>
                <a:sym typeface="Cabin"/>
              </a:rPr>
              <a:t>definición </a:t>
            </a:r>
            <a:r>
              <a:rPr lang="es-AR" sz="3600" b="0" dirty="0">
                <a:solidFill>
                  <a:schemeClr val="lt1"/>
                </a:solidFill>
                <a:latin typeface="Arial" charset="0"/>
                <a:ea typeface="Arial" charset="0"/>
                <a:cs typeface="Arial" charset="0"/>
                <a:sym typeface="Cabin"/>
              </a:rPr>
              <a:t>de</a:t>
            </a:r>
            <a:r>
              <a:rPr lang="es-AR" sz="3600" b="0" u="none" strike="noStrike" cap="none" dirty="0" smtClean="0">
                <a:solidFill>
                  <a:schemeClr val="lt1"/>
                </a:solidFill>
                <a:latin typeface="Arial" charset="0"/>
                <a:ea typeface="Arial" charset="0"/>
                <a:cs typeface="Arial" charset="0"/>
                <a:sym typeface="Cabin"/>
              </a:rPr>
              <a:t> la </a:t>
            </a:r>
            <a:r>
              <a:rPr lang="es-AR" sz="3600" b="0" u="none" strike="noStrike" cap="none" dirty="0" smtClean="0">
                <a:solidFill>
                  <a:srgbClr val="00FF00"/>
                </a:solidFill>
                <a:latin typeface="Arial" charset="0"/>
                <a:ea typeface="Arial" charset="0"/>
                <a:cs typeface="Arial" charset="0"/>
                <a:sym typeface="Cabin"/>
              </a:rPr>
              <a:t>función</a:t>
            </a:r>
            <a:endParaRPr lang="es-AR" sz="3600" b="0" u="none" strike="noStrike" cap="none" dirty="0" smtClean="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Simplemente agregamos más </a:t>
            </a:r>
            <a:r>
              <a:rPr lang="es-AR" sz="3600" b="0" u="none" strike="noStrike" cap="none" dirty="0" smtClean="0">
                <a:solidFill>
                  <a:srgbClr val="FF7F00"/>
                </a:solidFill>
                <a:latin typeface="Arial" charset="0"/>
                <a:ea typeface="Arial" charset="0"/>
                <a:cs typeface="Arial" charset="0"/>
                <a:sym typeface="Cabin"/>
              </a:rPr>
              <a:t>argumentos</a:t>
            </a:r>
            <a:r>
              <a:rPr lang="es-AR" sz="3600" b="0" u="none" strike="noStrike" cap="none" dirty="0" smtClean="0">
                <a:solidFill>
                  <a:schemeClr val="lt1"/>
                </a:solidFill>
                <a:latin typeface="Arial" charset="0"/>
                <a:ea typeface="Arial" charset="0"/>
                <a:cs typeface="Arial" charset="0"/>
                <a:sym typeface="Cabin"/>
              </a:rPr>
              <a:t> cuando llamamos a la </a:t>
            </a:r>
            <a:r>
              <a:rPr lang="es-AR" sz="3600" b="0" u="none" strike="noStrike" cap="none" dirty="0" smtClean="0">
                <a:solidFill>
                  <a:srgbClr val="00FF00"/>
                </a:solidFill>
                <a:latin typeface="Arial" charset="0"/>
                <a:ea typeface="Arial" charset="0"/>
                <a:cs typeface="Arial" charset="0"/>
                <a:sym typeface="Cabin"/>
              </a:rPr>
              <a:t>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Hacemos coincidir el número y orden de los argumentos y parámetros</a:t>
            </a:r>
            <a:endParaRPr lang="es-AR" sz="3600" b="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9966100" y="2290368"/>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FFFF00"/>
                </a:solidFill>
                <a:latin typeface="Courier New"/>
                <a:ea typeface="Courier New"/>
                <a:cs typeface="Courier New"/>
                <a:sym typeface="Courier New"/>
              </a:rPr>
              <a:t>def</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00"/>
                </a:solidFill>
                <a:latin typeface="Courier New"/>
                <a:ea typeface="Courier New"/>
                <a:cs typeface="Courier New"/>
                <a:sym typeface="Courier New"/>
              </a:rPr>
              <a:t>addtwo</a:t>
            </a:r>
            <a:r>
              <a:rPr lang="es-AR" sz="3000" b="1" i="0" u="none" strike="noStrike" cap="none" dirty="0" smtClean="0">
                <a:solidFill>
                  <a:schemeClr val="lt1"/>
                </a:solidFill>
                <a:latin typeface="Courier New"/>
                <a:ea typeface="Courier New"/>
                <a:cs typeface="Courier New"/>
                <a:sym typeface="Courier New"/>
              </a:rPr>
              <a:t>(</a:t>
            </a:r>
            <a:r>
              <a:rPr lang="es-AR" sz="3000" b="1" i="0" u="none" strike="noStrike" cap="none" dirty="0" smtClean="0">
                <a:solidFill>
                  <a:srgbClr val="00FFFF"/>
                </a:solidFill>
                <a:latin typeface="Courier New"/>
                <a:ea typeface="Courier New"/>
                <a:cs typeface="Courier New"/>
                <a:sym typeface="Courier New"/>
              </a:rPr>
              <a:t>a, b</a:t>
            </a:r>
            <a:r>
              <a:rPr lang="es-AR" sz="30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agregado = </a:t>
            </a:r>
            <a:r>
              <a:rPr lang="es-AR" sz="3000" b="1" i="0" u="none" strike="noStrike" cap="none" dirty="0" smtClean="0">
                <a:solidFill>
                  <a:srgbClr val="00FFFF"/>
                </a:solidFill>
                <a:latin typeface="Courier New"/>
                <a:ea typeface="Courier New"/>
                <a:cs typeface="Courier New"/>
                <a:sym typeface="Courier New"/>
              </a:rPr>
              <a:t>a</a:t>
            </a:r>
            <a:r>
              <a:rPr lang="es-AR" sz="3000" b="1" i="0" u="none" strike="noStrike" cap="none" dirty="0" smtClean="0">
                <a:solidFill>
                  <a:schemeClr val="lt1"/>
                </a:solidFill>
                <a:latin typeface="Courier New"/>
                <a:ea typeface="Courier New"/>
                <a:cs typeface="Courier New"/>
                <a:sym typeface="Courier New"/>
              </a:rPr>
              <a:t> + </a:t>
            </a:r>
            <a:r>
              <a:rPr lang="es-AR" sz="3000" b="1" i="0" u="none" strike="noStrike" cap="none" dirty="0" smtClean="0">
                <a:solidFill>
                  <a:srgbClr val="00FFFF"/>
                </a:solidFill>
                <a:latin typeface="Courier New"/>
                <a:ea typeface="Courier New"/>
                <a:cs typeface="Courier New"/>
                <a:sym typeface="Courier New"/>
              </a:rPr>
              <a:t>b</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return</a:t>
            </a:r>
            <a:r>
              <a:rPr lang="es-AR" sz="3000" b="1" i="0" u="none" strike="noStrike" cap="none" dirty="0" smtClean="0">
                <a:solidFill>
                  <a:schemeClr val="lt1"/>
                </a:solidFill>
                <a:latin typeface="Courier New"/>
                <a:ea typeface="Courier New"/>
                <a:cs typeface="Courier New"/>
                <a:sym typeface="Courier New"/>
              </a:rPr>
              <a:t> agregado</a:t>
            </a:r>
          </a:p>
          <a:p>
            <a:pPr marL="0" marR="0" lvl="0" indent="0" algn="l" rtl="0">
              <a:lnSpc>
                <a:spcPct val="100000"/>
              </a:lnSpc>
              <a:spcBef>
                <a:spcPts val="0"/>
              </a:spcBef>
              <a:spcAft>
                <a:spcPts val="0"/>
              </a:spcAft>
              <a:buClr>
                <a:schemeClr val="lt1"/>
              </a:buClr>
              <a:buFont typeface="Cabin"/>
              <a:buNone/>
            </a:pPr>
            <a:endParaRPr lang="es-AR" sz="3000" b="1"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x = </a:t>
            </a:r>
            <a:r>
              <a:rPr lang="es-AR" sz="3000" b="1" i="0" u="none" strike="noStrike" cap="none" dirty="0" smtClean="0">
                <a:solidFill>
                  <a:srgbClr val="00FF00"/>
                </a:solidFill>
                <a:latin typeface="Courier New"/>
                <a:ea typeface="Courier New"/>
                <a:cs typeface="Courier New"/>
                <a:sym typeface="Courier New"/>
              </a:rPr>
              <a:t>addtwo</a:t>
            </a:r>
            <a:r>
              <a:rPr lang="es-AR" sz="3000" b="1" i="0" u="none" strike="noStrike" cap="none" dirty="0" smtClean="0">
                <a:solidFill>
                  <a:schemeClr val="lt1"/>
                </a:solidFill>
                <a:latin typeface="Courier New"/>
                <a:ea typeface="Courier New"/>
                <a:cs typeface="Courier New"/>
                <a:sym typeface="Courier New"/>
              </a:rPr>
              <a:t>(</a:t>
            </a:r>
            <a:r>
              <a:rPr lang="es-AR" sz="3000" b="1" i="0" u="none" strike="noStrike" cap="none" dirty="0" smtClean="0">
                <a:solidFill>
                  <a:srgbClr val="FF7F00"/>
                </a:solidFill>
                <a:latin typeface="Courier New"/>
                <a:ea typeface="Courier New"/>
                <a:cs typeface="Courier New"/>
                <a:sym typeface="Courier New"/>
              </a:rPr>
              <a:t>3, 5</a:t>
            </a:r>
            <a:r>
              <a:rPr lang="es-AR" sz="30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chemeClr val="lt1"/>
                </a:solidFill>
                <a:latin typeface="Courier New"/>
                <a:ea typeface="Courier New"/>
                <a:cs typeface="Courier New"/>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dirty="0" smtClean="0">
                <a:solidFill>
                  <a:srgbClr val="00FF00"/>
                </a:solidFill>
                <a:latin typeface="Courier New"/>
                <a:ea typeface="Courier New"/>
                <a:cs typeface="Courier New"/>
                <a:sym typeface="Courier New"/>
              </a:rPr>
              <a:t>8</a:t>
            </a:r>
            <a:endParaRPr lang="es-AR" sz="3000" b="1" dirty="0">
              <a:solidFill>
                <a:srgbClr val="00FF00"/>
              </a:solidFill>
              <a:latin typeface="Courier New"/>
              <a:ea typeface="Courier New"/>
              <a:cs typeface="Courier New"/>
              <a:sym typeface="Courier New"/>
            </a:endParaRPr>
          </a:p>
        </p:txBody>
      </p:sp>
    </p:spTree>
    <p:extLst>
      <p:ext uri="{BB962C8B-B14F-4D97-AF65-F5344CB8AC3E}">
        <p14:creationId xmlns:p14="http://schemas.microsoft.com/office/powerpoint/2010/main" val="255493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Funciones Nulas (no fructíferas)</a:t>
            </a:r>
            <a:endParaRPr lang="es-AR" sz="7600" u="none" strike="noStrike" cap="none" dirty="0">
              <a:solidFill>
                <a:srgbClr val="FFFF00"/>
              </a:solidFill>
              <a:latin typeface="Arial" charset="0"/>
              <a:ea typeface="Arial" charset="0"/>
              <a:cs typeface="Arial" charset="0"/>
              <a:sym typeface="Cabin"/>
            </a:endParaRPr>
          </a:p>
        </p:txBody>
      </p:sp>
      <p:sp>
        <p:nvSpPr>
          <p:cNvPr id="385" name="Shape 385"/>
          <p:cNvSpPr txBox="1">
            <a:spLocks noGrp="1"/>
          </p:cNvSpPr>
          <p:nvPr>
            <p:ph idx="1"/>
          </p:nvPr>
        </p:nvSpPr>
        <p:spPr>
          <a:xfrm>
            <a:off x="812800" y="786535"/>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Cuando una función no retorna un valor, la denominamos una función </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rgbClr val="FFFF00"/>
                </a:solidFill>
                <a:latin typeface="Arial" charset="0"/>
                <a:ea typeface="Arial" charset="0"/>
                <a:cs typeface="Arial" charset="0"/>
                <a:sym typeface="Cabin"/>
              </a:rPr>
              <a:t>void</a:t>
            </a:r>
            <a:r>
              <a:rPr lang="es-AR" sz="3600" b="0" dirty="0" smtClean="0">
                <a:solidFill>
                  <a:schemeClr val="lt1"/>
                </a:solidFill>
                <a:latin typeface="Arial" charset="0"/>
                <a:ea typeface="Arial" charset="0"/>
                <a:cs typeface="Arial" charset="0"/>
                <a:sym typeface="Cabin"/>
              </a:rPr>
              <a:t>” (</a:t>
            </a:r>
            <a:r>
              <a:rPr lang="es-AR" sz="3600" b="0" dirty="0" smtClean="0">
                <a:solidFill>
                  <a:srgbClr val="FFFF00"/>
                </a:solidFill>
                <a:latin typeface="Arial" charset="0"/>
                <a:ea typeface="Arial" charset="0"/>
                <a:cs typeface="Arial" charset="0"/>
                <a:sym typeface="Cabin"/>
              </a:rPr>
              <a:t>nula</a:t>
            </a:r>
            <a:r>
              <a:rPr lang="es-AR" sz="3600" b="0" u="none" strike="noStrike" cap="none" dirty="0" smtClean="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Las funciones que retornan valores son las </a:t>
            </a:r>
            <a:r>
              <a:rPr lang="es-AR" sz="3600" b="0" dirty="0" smtClean="0">
                <a:solidFill>
                  <a:schemeClr val="lt1"/>
                </a:solidFill>
                <a:latin typeface="Arial" charset="0"/>
                <a:ea typeface="Arial" charset="0"/>
                <a:cs typeface="Arial" charset="0"/>
                <a:sym typeface="Cabin"/>
              </a:rPr>
              <a:t>funciones “</a:t>
            </a:r>
            <a:r>
              <a:rPr lang="es-AR" sz="3600" b="0" u="none" strike="noStrike" cap="none" dirty="0" smtClean="0">
                <a:solidFill>
                  <a:schemeClr val="lt1"/>
                </a:solidFill>
                <a:latin typeface="Arial" charset="0"/>
                <a:ea typeface="Arial" charset="0"/>
                <a:cs typeface="Arial" charset="0"/>
                <a:sym typeface="Cabin"/>
              </a:rPr>
              <a:t>fructíferas</a:t>
            </a:r>
            <a:r>
              <a:rPr lang="es-AR" sz="3600" b="0" dirty="0" smtClean="0">
                <a:solidFill>
                  <a:schemeClr val="lt1"/>
                </a:solidFill>
                <a:latin typeface="Arial" charset="0"/>
                <a:ea typeface="Arial" charset="0"/>
                <a:cs typeface="Arial" charset="0"/>
                <a:sym typeface="Cabin"/>
              </a:rPr>
              <a:t>”</a:t>
            </a:r>
            <a:endParaRPr lang="es-AR" sz="3600" b="0" u="none" strike="noStrike" cap="none" dirty="0" smtClean="0">
              <a:solidFill>
                <a:schemeClr val="lt1"/>
              </a:solidFill>
              <a:latin typeface="Arial" charset="0"/>
              <a:ea typeface="Arial" charset="0"/>
              <a:cs typeface="Arial" charset="0"/>
              <a:sym typeface="Cabin"/>
            </a:endParaRPr>
          </a:p>
          <a:p>
            <a:pPr marL="749300" lvl="0" indent="-533400">
              <a:spcBef>
                <a:spcPts val="3500"/>
              </a:spcBef>
              <a:buClr>
                <a:srgbClr val="FFFFFF"/>
              </a:buClr>
              <a:buSzPct val="171000"/>
              <a:buFont typeface="Cabin"/>
              <a:buChar char="•"/>
            </a:pPr>
            <a:r>
              <a:rPr lang="es-AR" sz="3600" b="0" dirty="0" smtClean="0">
                <a:solidFill>
                  <a:srgbClr val="FFFFFF"/>
                </a:solidFill>
                <a:latin typeface="Arial" charset="0"/>
                <a:ea typeface="Arial" charset="0"/>
                <a:cs typeface="Arial" charset="0"/>
                <a:sym typeface="Cabin"/>
              </a:rPr>
              <a:t>Las funciones </a:t>
            </a:r>
            <a:r>
              <a:rPr lang="es-AR" sz="3600" b="0" dirty="0" err="1">
                <a:solidFill>
                  <a:srgbClr val="FFFF00"/>
                </a:solidFill>
                <a:latin typeface="Arial" charset="0"/>
                <a:ea typeface="Arial" charset="0"/>
                <a:cs typeface="Arial" charset="0"/>
                <a:sym typeface="Cabin"/>
              </a:rPr>
              <a:t>Void</a:t>
            </a:r>
            <a:r>
              <a:rPr lang="es-AR" sz="3600" b="0" dirty="0">
                <a:solidFill>
                  <a:srgbClr val="FFFF00"/>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Nulas) </a:t>
            </a:r>
            <a:r>
              <a:rPr lang="es-AR" sz="3600" b="0" u="none" strike="noStrike" cap="none" dirty="0" smtClean="0">
                <a:solidFill>
                  <a:srgbClr val="FFFFFF"/>
                </a:solidFill>
                <a:latin typeface="Arial" charset="0"/>
                <a:ea typeface="Arial" charset="0"/>
                <a:cs typeface="Arial" charset="0"/>
                <a:sym typeface="Cabin"/>
              </a:rPr>
              <a:t>son </a:t>
            </a:r>
            <a:r>
              <a:rPr lang="es-AR" sz="3600" b="0" dirty="0" smtClean="0">
                <a:solidFill>
                  <a:srgbClr val="FFFFFF"/>
                </a:solidFill>
                <a:latin typeface="Arial" charset="0"/>
                <a:ea typeface="Arial" charset="0"/>
                <a:cs typeface="Arial" charset="0"/>
                <a:sym typeface="Cabin"/>
              </a:rPr>
              <a:t>“</a:t>
            </a:r>
            <a:r>
              <a:rPr lang="es-AR" sz="3600" b="0" u="none" strike="noStrike" cap="none" dirty="0" smtClean="0">
                <a:solidFill>
                  <a:srgbClr val="FFFFFF"/>
                </a:solidFill>
                <a:latin typeface="Arial" charset="0"/>
                <a:ea typeface="Arial" charset="0"/>
                <a:cs typeface="Arial" charset="0"/>
                <a:sym typeface="Cabin"/>
              </a:rPr>
              <a:t>no fructíferas</a:t>
            </a:r>
            <a:r>
              <a:rPr lang="es-AR" sz="3600" b="0" dirty="0" smtClean="0">
                <a:solidFill>
                  <a:srgbClr val="FFFFFF"/>
                </a:solidFill>
                <a:latin typeface="Arial" charset="0"/>
                <a:ea typeface="Arial" charset="0"/>
                <a:cs typeface="Arial" charset="0"/>
                <a:sym typeface="Cabin"/>
              </a:rPr>
              <a:t>”</a:t>
            </a:r>
            <a:endParaRPr lang="es-AR" sz="3600" b="0"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59047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Funcionar o no funcionar...</a:t>
            </a:r>
            <a:endParaRPr lang="es-AR" sz="7600" u="none" strike="noStrike" cap="none" dirty="0">
              <a:solidFill>
                <a:srgbClr val="FFFF00"/>
              </a:solidFill>
              <a:latin typeface="Arial" charset="0"/>
              <a:ea typeface="Arial" charset="0"/>
              <a:cs typeface="Arial" charset="0"/>
              <a:sym typeface="Cabin"/>
            </a:endParaRPr>
          </a:p>
        </p:txBody>
      </p:sp>
      <p:sp>
        <p:nvSpPr>
          <p:cNvPr id="391" name="Shape 391"/>
          <p:cNvSpPr txBox="1">
            <a:spLocks noGrp="1"/>
          </p:cNvSpPr>
          <p:nvPr>
            <p:ph idx="1"/>
          </p:nvPr>
        </p:nvSpPr>
        <p:spPr>
          <a:xfrm>
            <a:off x="632178" y="1948788"/>
            <a:ext cx="14991644"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Organice su código en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párrafos</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 capture una idea completa y “póngale un nombre</a:t>
            </a:r>
            <a:r>
              <a:rPr lang="es-AR" sz="3600" b="0" i="0" u="none" strike="noStrike" cap="none" dirty="0" smtClean="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No se repita, hágalo funcionar una vez y luego reutilícelo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Si algo se vuelve demasiado largo o complejo, desglose en bloques lógicos y coloque esos bloques en funciones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Haga una biblioteca de objetos comunes que usted repite todo el tiempo, tal vez deba compartirlo con sus amigos...</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695752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632178" y="72682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404" name="Shape 404"/>
          <p:cNvSpPr txBox="1">
            <a:spLocks noGrp="1"/>
          </p:cNvSpPr>
          <p:nvPr>
            <p:ph idx="1"/>
          </p:nvPr>
        </p:nvSpPr>
        <p:spPr>
          <a:xfrm>
            <a:off x="1155700" y="2403579"/>
            <a:ext cx="139320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Argumentos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Resultados (funciones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Funciones </a:t>
            </a:r>
            <a:r>
              <a:rPr lang="es-AR" sz="3600" b="0" dirty="0" err="1" smtClean="0">
                <a:solidFill>
                  <a:schemeClr val="lt1"/>
                </a:solidFill>
                <a:latin typeface="Arial" charset="0"/>
                <a:ea typeface="Arial" charset="0"/>
                <a:cs typeface="Arial" charset="0"/>
                <a:sym typeface="Cabin"/>
              </a:rPr>
              <a:t>Void</a:t>
            </a:r>
            <a:r>
              <a:rPr lang="es-AR" sz="3600" b="0" dirty="0" smtClean="0">
                <a:solidFill>
                  <a:schemeClr val="lt1"/>
                </a:solidFill>
                <a:latin typeface="Arial" charset="0"/>
                <a:ea typeface="Arial" charset="0"/>
                <a:cs typeface="Arial" charset="0"/>
                <a:sym typeface="Cabin"/>
              </a:rPr>
              <a:t> (nulas, </a:t>
            </a:r>
            <a:r>
              <a:rPr lang="es-AR" sz="3600" b="0" dirty="0">
                <a:solidFill>
                  <a:schemeClr val="lt1"/>
                </a:solidFill>
                <a:latin typeface="Arial" charset="0"/>
                <a:ea typeface="Arial" charset="0"/>
                <a:cs typeface="Arial" charset="0"/>
                <a:sym typeface="Cabin"/>
              </a:rPr>
              <a:t>n</a:t>
            </a:r>
            <a:r>
              <a:rPr lang="es-AR" sz="3600" b="0" dirty="0" smtClean="0">
                <a:solidFill>
                  <a:schemeClr val="lt1"/>
                </a:solidFill>
                <a:latin typeface="Arial" charset="0"/>
                <a:ea typeface="Arial" charset="0"/>
                <a:cs typeface="Arial" charset="0"/>
                <a:sym typeface="Cabin"/>
              </a:rPr>
              <a:t>o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¿Por qué usar funciones?</a:t>
            </a:r>
            <a:endParaRPr lang="es-AR" sz="3600" b="0" dirty="0">
              <a:solidFill>
                <a:schemeClr val="lt1"/>
              </a:solidFill>
              <a:latin typeface="Arial" charset="0"/>
              <a:ea typeface="Arial" charset="0"/>
              <a:cs typeface="Arial" charset="0"/>
              <a:sym typeface="Cabin"/>
            </a:endParaRPr>
          </a:p>
        </p:txBody>
      </p:sp>
      <p:sp>
        <p:nvSpPr>
          <p:cNvPr id="405" name="Shape 405"/>
          <p:cNvSpPr txBox="1">
            <a:spLocks noGrp="1"/>
          </p:cNvSpPr>
          <p:nvPr>
            <p:ph type="body" idx="4294967295"/>
          </p:nvPr>
        </p:nvSpPr>
        <p:spPr>
          <a:xfrm>
            <a:off x="9556007" y="2340914"/>
            <a:ext cx="6699994" cy="4967287"/>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Funciones</a:t>
            </a:r>
          </a:p>
          <a:p>
            <a:pPr marL="685800" marR="0" lvl="0" indent="-361886" algn="l" rtl="0">
              <a:lnSpc>
                <a:spcPct val="8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Funciones incorporadas</a:t>
            </a:r>
          </a:p>
          <a:p>
            <a:pPr marL="977900" marR="0" lvl="1" indent="-361886" algn="l" rtl="0">
              <a:lnSpc>
                <a:spcPct val="80000"/>
              </a:lnSpc>
              <a:spcBef>
                <a:spcPts val="3500"/>
              </a:spcBef>
              <a:spcAft>
                <a:spcPts val="0"/>
              </a:spcAft>
              <a:buClr>
                <a:schemeClr val="lt1"/>
              </a:buClr>
              <a:buSzPct val="100000"/>
              <a:buFont typeface="Cabin"/>
            </a:pPr>
            <a:r>
              <a:rPr lang="es-AR" sz="3600" b="0" u="none" strike="noStrike" cap="none" dirty="0" smtClean="0">
                <a:solidFill>
                  <a:schemeClr val="lt1"/>
                </a:solidFill>
                <a:latin typeface="Arial" charset="0"/>
                <a:ea typeface="Arial" charset="0"/>
                <a:cs typeface="Arial" charset="0"/>
                <a:sym typeface="Cabin"/>
              </a:rPr>
              <a:t>Conversiones </a:t>
            </a:r>
            <a:r>
              <a:rPr lang="es-AR" b="0" dirty="0" smtClean="0">
                <a:solidFill>
                  <a:schemeClr val="lt1"/>
                </a:solidFill>
                <a:latin typeface="Arial" charset="0"/>
                <a:ea typeface="Arial" charset="0"/>
                <a:cs typeface="Arial" charset="0"/>
                <a:sym typeface="Cabin"/>
              </a:rPr>
              <a:t>de </a:t>
            </a:r>
            <a:r>
              <a:rPr lang="es-AR" b="0" dirty="0" err="1" smtClean="0">
                <a:solidFill>
                  <a:schemeClr val="lt1"/>
                </a:solidFill>
                <a:latin typeface="Arial" charset="0"/>
                <a:ea typeface="Arial" charset="0"/>
                <a:cs typeface="Arial" charset="0"/>
                <a:sym typeface="Cabin"/>
              </a:rPr>
              <a:t>Type</a:t>
            </a:r>
            <a:r>
              <a:rPr lang="es-AR" b="0" dirty="0" smtClean="0">
                <a:solidFill>
                  <a:schemeClr val="lt1"/>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tipo) (int, float)</a:t>
            </a:r>
          </a:p>
          <a:p>
            <a:pPr marL="977900" marR="0" lvl="1" indent="-361886" algn="l" rtl="0">
              <a:lnSpc>
                <a:spcPct val="80000"/>
              </a:lnSpc>
              <a:spcBef>
                <a:spcPts val="3500"/>
              </a:spcBef>
              <a:spcAft>
                <a:spcPts val="0"/>
              </a:spcAft>
              <a:buClr>
                <a:schemeClr val="lt1"/>
              </a:buClr>
              <a:buSzPct val="100000"/>
              <a:buFont typeface="Cabin"/>
            </a:pPr>
            <a:r>
              <a:rPr lang="es-AR" sz="3600" b="0" dirty="0" smtClean="0">
                <a:solidFill>
                  <a:schemeClr val="lt1"/>
                </a:solidFill>
                <a:latin typeface="Arial" charset="0"/>
                <a:ea typeface="Arial" charset="0"/>
                <a:cs typeface="Arial" charset="0"/>
                <a:sym typeface="Cabin"/>
              </a:rPr>
              <a:t>Conversiones de cadenas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Parámetros</a:t>
            </a:r>
            <a:endParaRPr lang="es-AR" sz="3600" b="0"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054462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397" name="Shape 397"/>
          <p:cNvSpPr txBox="1"/>
          <p:nvPr/>
        </p:nvSpPr>
        <p:spPr>
          <a:xfrm>
            <a:off x="1972853" y="1569491"/>
            <a:ext cx="11870147" cy="471285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Reescriba el cálculo de su salario con una-hora-y-media para las horas extras y cree una función llamada </a:t>
            </a:r>
            <a:r>
              <a:rPr lang="es-AR" sz="3800" u="none" strike="noStrike" cap="none" dirty="0" smtClean="0">
                <a:solidFill>
                  <a:srgbClr val="00FF00"/>
                </a:solidFill>
                <a:latin typeface="Arial" charset="0"/>
                <a:ea typeface="Arial" charset="0"/>
                <a:cs typeface="Arial" charset="0"/>
                <a:sym typeface="Cabin"/>
              </a:rPr>
              <a:t>computepay (calcular salario)</a:t>
            </a:r>
            <a:r>
              <a:rPr lang="es-AR" sz="3800" u="none" strike="noStrike" cap="none" dirty="0" smtClean="0">
                <a:solidFill>
                  <a:schemeClr val="lt1"/>
                </a:solidFill>
                <a:latin typeface="Arial" charset="0"/>
                <a:ea typeface="Arial" charset="0"/>
                <a:cs typeface="Arial" charset="0"/>
                <a:sym typeface="Cabin"/>
              </a:rPr>
              <a:t> que toma dos parámetros (horas y tarifa).</a:t>
            </a:r>
          </a:p>
          <a:p>
            <a:pPr marL="0" marR="0" lvl="0" indent="0" algn="l" rtl="0">
              <a:lnSpc>
                <a:spcPct val="100000"/>
              </a:lnSpc>
              <a:spcBef>
                <a:spcPts val="0"/>
              </a:spcBef>
              <a:spcAft>
                <a:spcPts val="0"/>
              </a:spcAft>
              <a:buClr>
                <a:schemeClr val="lt1"/>
              </a:buClr>
              <a:buFont typeface="Cabin"/>
              <a:buNone/>
            </a:pPr>
            <a:endParaRPr lang="es-AR" sz="38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Ingresar Horas: </a:t>
            </a:r>
            <a:r>
              <a:rPr lang="es-AR" sz="3800" u="none" strike="noStrike" cap="none" dirty="0" smtClean="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Ingresar Tarifa: </a:t>
            </a:r>
            <a:r>
              <a:rPr lang="es-AR" sz="3800" u="none" strike="noStrike" cap="none" dirty="0" smtClean="0">
                <a:solidFill>
                  <a:srgbClr val="FFFF00"/>
                </a:solidFill>
                <a:latin typeface="Arial" charset="0"/>
                <a:ea typeface="Arial" charset="0"/>
                <a:cs typeface="Arial" charset="0"/>
                <a:sym typeface="Cabin"/>
              </a:rPr>
              <a:t>10</a:t>
            </a:r>
            <a:r>
              <a:rPr lang="es-AR" sz="3800" u="none" strike="noStrike" cap="none" dirty="0" smtClean="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Salario: 475.0</a:t>
            </a:r>
            <a:endParaRPr lang="es-AR" sz="3800" u="none" strike="noStrike" cap="none" dirty="0">
              <a:solidFill>
                <a:schemeClr val="lt1"/>
              </a:solidFill>
              <a:latin typeface="Arial" charset="0"/>
              <a:ea typeface="Arial" charset="0"/>
              <a:cs typeface="Arial" charset="0"/>
              <a:sym typeface="Cabin"/>
            </a:endParaRPr>
          </a:p>
        </p:txBody>
      </p:sp>
      <p:sp>
        <p:nvSpPr>
          <p:cNvPr id="398" name="Shape 398"/>
          <p:cNvSpPr txBox="1"/>
          <p:nvPr/>
        </p:nvSpPr>
        <p:spPr>
          <a:xfrm>
            <a:off x="9746384" y="6592672"/>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extLst>
      <p:ext uri="{BB962C8B-B14F-4D97-AF65-F5344CB8AC3E}">
        <p14:creationId xmlns:p14="http://schemas.microsoft.com/office/powerpoint/2010/main" val="1786070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558462"/>
            <a:ext cx="13932000" cy="173633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411" name="Shape 411"/>
          <p:cNvSpPr txBox="1"/>
          <p:nvPr/>
        </p:nvSpPr>
        <p:spPr>
          <a:xfrm>
            <a:off x="1234676" y="2124684"/>
            <a:ext cx="6797699" cy="591918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smtClean="0">
                <a:solidFill>
                  <a:srgbClr val="FFFF00"/>
                </a:solidFill>
                <a:hlinkClick r:id="rId4"/>
              </a:rPr>
              <a:t>open.umich.edu</a:t>
            </a:r>
            <a:r>
              <a:rPr lang="es-ES" sz="1800" u="sng" dirty="0" smtClean="0">
                <a:solidFill>
                  <a:srgbClr val="FFFF00"/>
                </a:solidFill>
              </a:rPr>
              <a:t>,</a:t>
            </a:r>
            <a:r>
              <a:rPr lang="es-ES" sz="1800" dirty="0" smtClean="0">
                <a:solidFill>
                  <a:srgbClr val="FFFFFF"/>
                </a:solidFill>
              </a:rPr>
              <a:t> </a:t>
            </a:r>
            <a:r>
              <a:rPr lang="es-ES" sz="1800" dirty="0">
                <a:solidFill>
                  <a:srgbClr val="FFFFFF"/>
                </a:solidFill>
              </a:rPr>
              <a:t>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p:txBody>
      </p:sp>
      <p:pic>
        <p:nvPicPr>
          <p:cNvPr id="412" name="Shape 412"/>
          <p:cNvPicPr preferRelativeResize="0"/>
          <p:nvPr/>
        </p:nvPicPr>
        <p:blipFill rotWithShape="1">
          <a:blip r:embed="rId5">
            <a:alphaModFix/>
          </a:blip>
          <a:srcRect/>
          <a:stretch/>
        </p:blipFill>
        <p:spPr>
          <a:xfrm>
            <a:off x="437900" y="863322"/>
            <a:ext cx="1024800" cy="1024800"/>
          </a:xfrm>
          <a:prstGeom prst="rect">
            <a:avLst/>
          </a:prstGeom>
          <a:noFill/>
          <a:ln>
            <a:noFill/>
          </a:ln>
        </p:spPr>
      </p:pic>
      <p:pic>
        <p:nvPicPr>
          <p:cNvPr id="413" name="Shape 413"/>
          <p:cNvPicPr preferRelativeResize="0"/>
          <p:nvPr/>
        </p:nvPicPr>
        <p:blipFill rotWithShape="1">
          <a:blip r:embed="rId6">
            <a:alphaModFix/>
          </a:blip>
          <a:srcRect/>
          <a:stretch/>
        </p:blipFill>
        <p:spPr>
          <a:xfrm>
            <a:off x="13897687" y="1041522"/>
            <a:ext cx="1968599" cy="668400"/>
          </a:xfrm>
          <a:prstGeom prst="rect">
            <a:avLst/>
          </a:prstGeom>
          <a:noFill/>
          <a:ln>
            <a:noFill/>
          </a:ln>
        </p:spPr>
      </p:pic>
      <p:sp>
        <p:nvSpPr>
          <p:cNvPr id="414" name="Shape 414"/>
          <p:cNvSpPr txBox="1"/>
          <p:nvPr/>
        </p:nvSpPr>
        <p:spPr>
          <a:xfrm>
            <a:off x="8732976" y="2140854"/>
            <a:ext cx="6797699" cy="594587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Funciones de Python</a:t>
            </a:r>
            <a:endParaRPr lang="es-AR" sz="7600" u="none" strike="noStrike" cap="none" dirty="0">
              <a:solidFill>
                <a:srgbClr val="FFFF00"/>
              </a:solidFill>
              <a:latin typeface="Arial" charset="0"/>
              <a:ea typeface="Arial" charset="0"/>
              <a:cs typeface="Arial" charset="0"/>
              <a:sym typeface="Cabin"/>
            </a:endParaRPr>
          </a:p>
        </p:txBody>
      </p:sp>
      <p:sp>
        <p:nvSpPr>
          <p:cNvPr id="236" name="Shape 236"/>
          <p:cNvSpPr txBox="1">
            <a:spLocks noGrp="1"/>
          </p:cNvSpPr>
          <p:nvPr>
            <p:ph idx="1"/>
          </p:nvPr>
        </p:nvSpPr>
        <p:spPr>
          <a:xfrm>
            <a:off x="812800" y="1846886"/>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Existen dos tipos de funciones en Python.</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smtClean="0">
                <a:solidFill>
                  <a:srgbClr val="00FF00"/>
                </a:solidFill>
                <a:latin typeface="Arial" charset="0"/>
                <a:ea typeface="Arial" charset="0"/>
                <a:cs typeface="Arial" charset="0"/>
                <a:sym typeface="Cabin"/>
              </a:rPr>
              <a:t>Funciones incorporadas</a:t>
            </a:r>
            <a:r>
              <a:rPr lang="es-AR" sz="3600" b="0" u="none" strike="noStrike" cap="none" dirty="0" smtClean="0">
                <a:solidFill>
                  <a:srgbClr val="FFFFFF"/>
                </a:solidFill>
                <a:latin typeface="Arial" charset="0"/>
                <a:ea typeface="Arial" charset="0"/>
                <a:cs typeface="Arial" charset="0"/>
                <a:sym typeface="Cabin"/>
              </a:rPr>
              <a:t> que se presentan como parte de Python - </a:t>
            </a:r>
            <a:r>
              <a:rPr lang="es-AR" sz="3600" b="0" dirty="0" smtClean="0">
                <a:solidFill>
                  <a:srgbClr val="FFFFFF"/>
                </a:solidFill>
                <a:latin typeface="Arial" charset="0"/>
                <a:ea typeface="Arial" charset="0"/>
                <a:cs typeface="Arial" charset="0"/>
                <a:sym typeface="Cabin"/>
              </a:rPr>
              <a:t>print(), </a:t>
            </a:r>
            <a:r>
              <a:rPr lang="es-AR" sz="3600" b="0" u="none" strike="noStrike" cap="none" dirty="0" smtClean="0">
                <a:solidFill>
                  <a:srgbClr val="FFFFFF"/>
                </a:solidFill>
                <a:latin typeface="Arial" charset="0"/>
                <a:ea typeface="Arial" charset="0"/>
                <a:cs typeface="Arial" charset="0"/>
                <a:sym typeface="Cabin"/>
              </a:rPr>
              <a:t>input(), type(), float(), int() ...</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smtClean="0">
                <a:solidFill>
                  <a:srgbClr val="00FF00"/>
                </a:solidFill>
                <a:latin typeface="Arial" charset="0"/>
                <a:ea typeface="Arial" charset="0"/>
                <a:cs typeface="Arial" charset="0"/>
                <a:sym typeface="Cabin"/>
              </a:rPr>
              <a:t>Funciones que nosotros definimos</a:t>
            </a:r>
            <a:r>
              <a:rPr lang="es-AR" sz="3600" b="0" u="none" strike="noStrike" cap="none" dirty="0" smtClean="0">
                <a:solidFill>
                  <a:schemeClr val="lt1"/>
                </a:solidFill>
                <a:latin typeface="Arial" charset="0"/>
                <a:ea typeface="Arial" charset="0"/>
                <a:cs typeface="Arial" charset="0"/>
                <a:sym typeface="Cabin"/>
              </a:rPr>
              <a:t> y luego utilizamos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Tratamos a los nombres de las funciones incorporadas como </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nuevas</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palabras reservadas</a:t>
            </a:r>
            <a:r>
              <a:rPr lang="es-AR" sz="3600" b="0" dirty="0">
                <a:solidFill>
                  <a:schemeClr val="lt1"/>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(es decir</a:t>
            </a:r>
            <a:r>
              <a:rPr lang="es-AR" sz="3600" b="0" dirty="0" smtClean="0">
                <a:solidFill>
                  <a:schemeClr val="lt1"/>
                </a:solidFill>
                <a:latin typeface="Arial" charset="0"/>
                <a:ea typeface="Arial" charset="0"/>
                <a:cs typeface="Arial" charset="0"/>
                <a:sym typeface="Cabin"/>
              </a:rPr>
              <a:t>,</a:t>
            </a:r>
            <a:r>
              <a:rPr lang="es-AR" sz="3600" b="0" u="none" strike="noStrike" cap="none" dirty="0" smtClean="0">
                <a:solidFill>
                  <a:schemeClr val="lt1"/>
                </a:solidFill>
                <a:latin typeface="Arial" charset="0"/>
                <a:ea typeface="Arial" charset="0"/>
                <a:cs typeface="Arial" charset="0"/>
                <a:sym typeface="Cabin"/>
              </a:rPr>
              <a:t> las evitamos como nombres de variables)</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Definición de la Función</a:t>
            </a:r>
            <a:endParaRPr lang="es-AR" sz="7600" u="none" strike="noStrike" cap="none" dirty="0">
              <a:solidFill>
                <a:srgbClr val="FFFF00"/>
              </a:solidFill>
              <a:latin typeface="Arial" charset="0"/>
              <a:ea typeface="Arial" charset="0"/>
              <a:cs typeface="Arial" charset="0"/>
              <a:sym typeface="Cabin"/>
            </a:endParaRPr>
          </a:p>
        </p:txBody>
      </p:sp>
      <p:sp>
        <p:nvSpPr>
          <p:cNvPr id="242" name="Shape 242"/>
          <p:cNvSpPr txBox="1">
            <a:spLocks noGrp="1"/>
          </p:cNvSpPr>
          <p:nvPr>
            <p:ph idx="1"/>
          </p:nvPr>
        </p:nvSpPr>
        <p:spPr>
          <a:xfrm>
            <a:off x="471883" y="1689163"/>
            <a:ext cx="14830057" cy="56652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En Python una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es un código reutilizable que toma </a:t>
            </a:r>
            <a:r>
              <a:rPr lang="es-AR" sz="3600" b="0" u="none" strike="noStrike" cap="none" dirty="0" smtClean="0">
                <a:solidFill>
                  <a:srgbClr val="FF7F00"/>
                </a:solidFill>
                <a:latin typeface="Arial" charset="0"/>
                <a:ea typeface="Arial" charset="0"/>
                <a:cs typeface="Arial" charset="0"/>
                <a:sym typeface="Cabin"/>
              </a:rPr>
              <a:t>argumentos</a:t>
            </a:r>
            <a:r>
              <a:rPr lang="es-AR" sz="3600" b="0" u="none" strike="noStrike" cap="none" dirty="0" smtClean="0">
                <a:solidFill>
                  <a:schemeClr val="lt1"/>
                </a:solidFill>
                <a:latin typeface="Arial" charset="0"/>
                <a:ea typeface="Arial" charset="0"/>
                <a:cs typeface="Arial" charset="0"/>
                <a:sym typeface="Cabin"/>
              </a:rPr>
              <a:t>(s) como input, realiza algunos cálculos y luego devuelve uno o más resultado(s)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Para definir una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utilizamos la palabra reservada </a:t>
            </a:r>
            <a:r>
              <a:rPr lang="es-AR" sz="3600" b="0" u="none" strike="noStrike" cap="none" dirty="0" smtClean="0">
                <a:solidFill>
                  <a:srgbClr val="FFFF00"/>
                </a:solidFill>
                <a:latin typeface="Arial" charset="0"/>
                <a:ea typeface="Arial" charset="0"/>
                <a:cs typeface="Arial" charset="0"/>
                <a:sym typeface="Cabin"/>
              </a:rPr>
              <a:t>def</a:t>
            </a:r>
            <a:endParaRPr lang="es-AR" sz="3600" b="0" u="none" strike="noStrike" cap="none" dirty="0" smtClean="0">
              <a:solidFill>
                <a:schemeClr val="lt1"/>
              </a:solidFill>
              <a:latin typeface="Arial" charset="0"/>
              <a:ea typeface="Arial" charset="0"/>
              <a:cs typeface="Arial" charset="0"/>
              <a:sym typeface="Cabin"/>
            </a:endParaRPr>
          </a:p>
          <a:p>
            <a:pPr marL="749300" lvl="0" indent="-371094">
              <a:lnSpc>
                <a:spcPct val="115000"/>
              </a:lnSpc>
              <a:spcBef>
                <a:spcPts val="350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Llamamos/Invocamos a la </a:t>
            </a:r>
            <a:r>
              <a:rPr lang="es-AR" sz="3600" b="0" u="none" strike="noStrike" cap="none" dirty="0" smtClean="0">
                <a:solidFill>
                  <a:srgbClr val="00FF00"/>
                </a:solidFill>
                <a:latin typeface="Arial" charset="0"/>
                <a:ea typeface="Arial" charset="0"/>
                <a:cs typeface="Arial" charset="0"/>
                <a:sym typeface="Cabin"/>
              </a:rPr>
              <a:t>función</a:t>
            </a:r>
            <a:r>
              <a:rPr lang="es-AR" sz="3600" b="0" u="none" strike="noStrike" cap="none" dirty="0" smtClean="0">
                <a:solidFill>
                  <a:schemeClr val="lt1"/>
                </a:solidFill>
                <a:latin typeface="Arial" charset="0"/>
                <a:ea typeface="Arial" charset="0"/>
                <a:cs typeface="Arial" charset="0"/>
                <a:sym typeface="Cabin"/>
              </a:rPr>
              <a:t> </a:t>
            </a:r>
            <a:r>
              <a:rPr lang="es-AR" sz="3600" b="0" dirty="0" smtClean="0">
                <a:solidFill>
                  <a:schemeClr val="lt1"/>
                </a:solidFill>
                <a:latin typeface="Arial" charset="0"/>
                <a:ea typeface="Arial" charset="0"/>
                <a:cs typeface="Arial" charset="0"/>
                <a:sym typeface="Cabin"/>
              </a:rPr>
              <a:t>utilizando </a:t>
            </a:r>
            <a:r>
              <a:rPr lang="es-AR" sz="3600" b="0" dirty="0">
                <a:solidFill>
                  <a:schemeClr val="lt1"/>
                </a:solidFill>
                <a:latin typeface="Arial" charset="0"/>
                <a:ea typeface="Arial" charset="0"/>
                <a:cs typeface="Arial" charset="0"/>
                <a:sym typeface="Cabin"/>
              </a:rPr>
              <a:t>una expresión </a:t>
            </a:r>
            <a:r>
              <a:rPr lang="es-AR" sz="3600" b="0" dirty="0" smtClean="0">
                <a:solidFill>
                  <a:schemeClr val="lt1"/>
                </a:solidFill>
                <a:latin typeface="Arial" charset="0"/>
                <a:ea typeface="Arial" charset="0"/>
                <a:cs typeface="Arial" charset="0"/>
                <a:sym typeface="Cabin"/>
              </a:rPr>
              <a:t>que contenga el nombre de la función</a:t>
            </a:r>
            <a:r>
              <a:rPr lang="es-AR" sz="3600" b="0" u="none" strike="noStrike" cap="none" dirty="0" smtClean="0">
                <a:solidFill>
                  <a:schemeClr val="lt1"/>
                </a:solidFill>
                <a:latin typeface="Arial" charset="0"/>
                <a:ea typeface="Arial" charset="0"/>
                <a:cs typeface="Arial" charset="0"/>
                <a:sym typeface="Cabin"/>
              </a:rPr>
              <a:t>, paréntes</a:t>
            </a:r>
            <a:r>
              <a:rPr lang="es-AR" sz="3600" b="0" dirty="0" smtClean="0">
                <a:solidFill>
                  <a:schemeClr val="lt1"/>
                </a:solidFill>
                <a:latin typeface="Arial" charset="0"/>
                <a:ea typeface="Arial" charset="0"/>
                <a:cs typeface="Arial" charset="0"/>
                <a:sym typeface="Cabin"/>
              </a:rPr>
              <a:t>i</a:t>
            </a:r>
            <a:r>
              <a:rPr lang="es-AR" sz="3600" b="0" u="none" strike="noStrike" cap="none" dirty="0" smtClean="0">
                <a:solidFill>
                  <a:schemeClr val="lt1"/>
                </a:solidFill>
                <a:latin typeface="Arial" charset="0"/>
                <a:ea typeface="Arial" charset="0"/>
                <a:cs typeface="Arial" charset="0"/>
                <a:sym typeface="Cabin"/>
              </a:rPr>
              <a:t>s y </a:t>
            </a:r>
            <a:r>
              <a:rPr lang="es-AR" sz="3600" b="0" u="none" strike="noStrike" cap="none" dirty="0" smtClean="0">
                <a:solidFill>
                  <a:srgbClr val="FF7F00"/>
                </a:solidFill>
                <a:latin typeface="Arial" charset="0"/>
                <a:ea typeface="Arial" charset="0"/>
                <a:cs typeface="Arial" charset="0"/>
                <a:sym typeface="Cabin"/>
              </a:rPr>
              <a:t>argumentos</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7513650"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grande </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00FF"/>
                </a:solidFill>
                <a:latin typeface="Courier New"/>
                <a:ea typeface="Courier New"/>
                <a:cs typeface="Courier New"/>
                <a:sym typeface="Courier New"/>
              </a:rPr>
              <a:t>max</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grande</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pequeño</a:t>
            </a:r>
            <a:r>
              <a:rPr lang="es-AR" sz="3000" b="1" i="0" u="none" strike="noStrike" cap="none" dirty="0" smtClean="0">
                <a:solidFill>
                  <a:schemeClr val="lt1"/>
                </a:solidFill>
                <a:latin typeface="Courier New"/>
                <a:ea typeface="Courier New"/>
                <a:cs typeface="Courier New"/>
                <a:sym typeface="Courier New"/>
              </a:rPr>
              <a:t> = </a:t>
            </a:r>
            <a:r>
              <a:rPr lang="es-AR" sz="3000" b="1" i="0" u="none" strike="noStrike" cap="none" dirty="0" smtClean="0">
                <a:solidFill>
                  <a:srgbClr val="FF00FF"/>
                </a:solidFill>
                <a:latin typeface="Courier New"/>
                <a:ea typeface="Courier New"/>
                <a:cs typeface="Courier New"/>
                <a:sym typeface="Courier New"/>
              </a:rPr>
              <a:t>min</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pequeño</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ourier New"/>
              <a:buNone/>
            </a:pPr>
            <a:endParaRPr lang="es-AR" sz="3000" b="1" dirty="0" smtClean="0">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smtClean="0">
                <a:solidFill>
                  <a:schemeClr val="lt1"/>
                </a:solidFill>
                <a:latin typeface="Courier New"/>
                <a:ea typeface="Courier New"/>
                <a:cs typeface="Courier New"/>
                <a:sym typeface="Courier New"/>
              </a:rPr>
              <a:t>&gt;&gt;&gt;</a:t>
            </a:r>
            <a:endParaRPr lang="es-AR" sz="3000" b="1" i="0" u="none" strike="noStrike" cap="none" dirty="0">
              <a:solidFill>
                <a:schemeClr val="lt1"/>
              </a:solidFill>
              <a:latin typeface="Courier New"/>
              <a:ea typeface="Courier New"/>
              <a:cs typeface="Courier New"/>
              <a:sym typeface="Courier New"/>
            </a:endParaRPr>
          </a:p>
        </p:txBody>
      </p:sp>
      <p:sp>
        <p:nvSpPr>
          <p:cNvPr id="248" name="Shape 248"/>
          <p:cNvSpPr txBox="1"/>
          <p:nvPr/>
        </p:nvSpPr>
        <p:spPr>
          <a:xfrm>
            <a:off x="2032000" y="1714500"/>
            <a:ext cx="9176351"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u="none" strike="noStrike" cap="none" dirty="0" smtClean="0">
                <a:solidFill>
                  <a:srgbClr val="00FF00"/>
                </a:solidFill>
                <a:latin typeface="Arial" charset="0"/>
                <a:ea typeface="Arial" charset="0"/>
                <a:cs typeface="Arial" charset="0"/>
                <a:sym typeface="Cabin"/>
              </a:rPr>
              <a:t>grande</a:t>
            </a:r>
            <a:r>
              <a:rPr lang="es-AR" sz="4900" u="none" strike="noStrike" cap="none" dirty="0" smtClean="0">
                <a:solidFill>
                  <a:schemeClr val="lt1"/>
                </a:solidFill>
                <a:latin typeface="Arial" charset="0"/>
                <a:ea typeface="Arial" charset="0"/>
                <a:cs typeface="Arial" charset="0"/>
                <a:sym typeface="Cabin"/>
              </a:rPr>
              <a:t> =  </a:t>
            </a:r>
            <a:r>
              <a:rPr lang="es-AR" sz="4900" u="none" strike="noStrike" cap="none" dirty="0" smtClean="0">
                <a:solidFill>
                  <a:srgbClr val="FF00FF"/>
                </a:solidFill>
                <a:latin typeface="Arial" charset="0"/>
                <a:ea typeface="Arial" charset="0"/>
                <a:cs typeface="Arial" charset="0"/>
                <a:sym typeface="Cabin"/>
              </a:rPr>
              <a:t>max</a:t>
            </a:r>
            <a:r>
              <a:rPr lang="es-AR" sz="4900" u="none" strike="noStrike" cap="none" dirty="0" smtClean="0">
                <a:solidFill>
                  <a:srgbClr val="FF40FF"/>
                </a:solidFill>
                <a:latin typeface="Arial" charset="0"/>
                <a:ea typeface="Arial" charset="0"/>
                <a:cs typeface="Arial" charset="0"/>
                <a:sym typeface="Cabin"/>
              </a:rPr>
              <a:t>(</a:t>
            </a:r>
            <a:r>
              <a:rPr lang="es-AR" sz="4900" u="none" strike="noStrike" cap="none" dirty="0" smtClean="0">
                <a:solidFill>
                  <a:schemeClr val="lt1"/>
                </a:solidFill>
                <a:latin typeface="Arial" charset="0"/>
                <a:ea typeface="Arial" charset="0"/>
                <a:cs typeface="Arial" charset="0"/>
                <a:sym typeface="Cabin"/>
              </a:rPr>
              <a:t>'Hola mundo'</a:t>
            </a:r>
            <a:r>
              <a:rPr lang="es-AR" sz="4900" u="none" strike="noStrike" cap="none" dirty="0" smtClean="0">
                <a:solidFill>
                  <a:srgbClr val="FF40FF"/>
                </a:solidFill>
                <a:latin typeface="Arial" charset="0"/>
                <a:ea typeface="Arial" charset="0"/>
                <a:cs typeface="Arial" charset="0"/>
                <a:sym typeface="Cabin"/>
              </a:rPr>
              <a:t>)</a:t>
            </a:r>
            <a:endParaRPr lang="es-AR" sz="4900" u="none" strike="noStrike" cap="none" dirty="0">
              <a:solidFill>
                <a:srgbClr val="FF40FF"/>
              </a:solidFill>
              <a:latin typeface="Arial" charset="0"/>
              <a:ea typeface="Arial" charset="0"/>
              <a:cs typeface="Arial" charset="0"/>
              <a:sym typeface="Cabin"/>
            </a:endParaRP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Argumento</a:t>
            </a:r>
            <a:endParaRPr lang="es-AR" sz="3600" u="none" strike="noStrike" cap="none" dirty="0">
              <a:solidFill>
                <a:schemeClr val="lt1"/>
              </a:solidFill>
              <a:latin typeface="Arial" charset="0"/>
              <a:ea typeface="Arial" charset="0"/>
              <a:cs typeface="Arial" charset="0"/>
              <a:sym typeface="Cabin"/>
            </a:endParaRP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'w'</a:t>
            </a:r>
          </a:p>
        </p:txBody>
      </p:sp>
      <p:cxnSp>
        <p:nvCxnSpPr>
          <p:cNvPr id="252" name="Shape 252"/>
          <p:cNvCxnSpPr/>
          <p:nvPr/>
        </p:nvCxnSpPr>
        <p:spPr>
          <a:xfrm>
            <a:off x="4387850" y="3927475"/>
            <a:ext cx="1214437" cy="709612"/>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751511" y="4406900"/>
            <a:ext cx="20677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400" u="none" strike="noStrike" cap="none" dirty="0" smtClean="0">
                <a:solidFill>
                  <a:srgbClr val="FFFF00"/>
                </a:solidFill>
                <a:latin typeface="Arial" charset="0"/>
                <a:ea typeface="Arial" charset="0"/>
                <a:cs typeface="Arial" charset="0"/>
                <a:sym typeface="Cabin"/>
              </a:rPr>
              <a:t>Resultado</a:t>
            </a:r>
            <a:endParaRPr lang="es-AR" sz="3400" u="none" strike="noStrike" cap="none" dirty="0">
              <a:solidFill>
                <a:srgbClr val="FFFF00"/>
              </a:solidFill>
              <a:latin typeface="Arial" charset="0"/>
              <a:ea typeface="Arial" charset="0"/>
              <a:cs typeface="Arial" charset="0"/>
              <a:sym typeface="Cabin"/>
            </a:endParaRP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400" u="none" strike="noStrike" cap="none" dirty="0" smtClean="0">
                <a:solidFill>
                  <a:srgbClr val="00FF00"/>
                </a:solidFill>
                <a:latin typeface="Arial" charset="0"/>
                <a:ea typeface="Arial" charset="0"/>
                <a:cs typeface="Arial" charset="0"/>
                <a:sym typeface="Cabin"/>
              </a:rPr>
              <a:t>Asignación</a:t>
            </a:r>
            <a:endParaRPr lang="es-AR" sz="3400" u="none" strike="noStrike" cap="none" dirty="0">
              <a:solidFill>
                <a:srgbClr val="00FF00"/>
              </a:solidFill>
              <a:latin typeface="Arial" charset="0"/>
              <a:ea typeface="Arial" charset="0"/>
              <a:cs typeface="Arial" charset="0"/>
              <a:sym typeface="Cabin"/>
            </a:endParaRP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Función Max</a:t>
            </a:r>
            <a:endParaRPr lang="es-AR"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smtClean="0">
                <a:solidFill>
                  <a:srgbClr val="00FF00"/>
                </a:solidFill>
                <a:latin typeface="Courier New"/>
                <a:ea typeface="Courier New"/>
                <a:cs typeface="Courier New"/>
                <a:sym typeface="Courier New"/>
              </a:rPr>
              <a:t>grande </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00FF"/>
                </a:solidFill>
                <a:latin typeface="Courier New"/>
                <a:ea typeface="Courier New"/>
                <a:cs typeface="Courier New"/>
                <a:sym typeface="Courier New"/>
              </a:rPr>
              <a:t>max</a:t>
            </a:r>
            <a:r>
              <a:rPr lang="es-AR" sz="3000" b="1" i="0" u="none" strike="noStrike" cap="none" dirty="0" smtClean="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&gt;&gt;&gt; </a:t>
            </a:r>
            <a:r>
              <a:rPr lang="es-AR" sz="3000" b="1" i="0" u="none" strike="noStrike" cap="none" dirty="0" err="1" smtClean="0">
                <a:solidFill>
                  <a:srgbClr val="FF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000" b="1" i="0" u="none" strike="noStrike" cap="none" dirty="0" smtClean="0">
                <a:solidFill>
                  <a:srgbClr val="00FF00"/>
                </a:solidFill>
                <a:latin typeface="Courier New"/>
                <a:ea typeface="Courier New"/>
                <a:cs typeface="Courier New"/>
                <a:sym typeface="Courier New"/>
              </a:rPr>
              <a:t>grande</a:t>
            </a:r>
            <a:r>
              <a:rPr lang="es-AR"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w</a:t>
            </a:r>
            <a:endParaRPr lang="es-AR" sz="3000" b="1" i="0" u="none" strike="noStrike" cap="none" dirty="0">
              <a:solidFill>
                <a:schemeClr val="lt1"/>
              </a:solidFill>
              <a:latin typeface="Courier New"/>
              <a:ea typeface="Courier New"/>
              <a:cs typeface="Courier New"/>
              <a:sym typeface="Courier New"/>
            </a:endParaRPr>
          </a:p>
        </p:txBody>
      </p:sp>
      <p:sp>
        <p:nvSpPr>
          <p:cNvPr id="263" name="Shape 263"/>
          <p:cNvSpPr txBox="1"/>
          <p:nvPr/>
        </p:nvSpPr>
        <p:spPr>
          <a:xfrm>
            <a:off x="6845300" y="4468805"/>
            <a:ext cx="2819400"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Función max()</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Hola mundo</a:t>
            </a:r>
            <a:r>
              <a:rPr lang="es-AR" sz="3600" dirty="0" smtClean="0">
                <a:solidFill>
                  <a:srgbClr val="FF7F00"/>
                </a:solidFill>
              </a:rPr>
              <a:t>'</a:t>
            </a:r>
            <a:r>
              <a:rPr lang="es-AR" sz="3600" u="none" strike="noStrike" cap="none" dirty="0" smtClean="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3F3F3"/>
                </a:solidFill>
                <a:latin typeface="Arial" charset="0"/>
                <a:ea typeface="Arial" charset="0"/>
                <a:cs typeface="Arial" charset="0"/>
                <a:sym typeface="Cabin"/>
              </a:rPr>
              <a:t>(una cadena)</a:t>
            </a:r>
            <a:endParaRPr lang="es-AR" sz="3600" u="none" strike="noStrike" cap="none" dirty="0">
              <a:solidFill>
                <a:srgbClr val="F3F3F3"/>
              </a:solidFill>
              <a:latin typeface="Arial" charset="0"/>
              <a:ea typeface="Arial" charset="0"/>
              <a:cs typeface="Arial" charset="0"/>
              <a:sym typeface="Cabin"/>
            </a:endParaRPr>
          </a:p>
        </p:txBody>
      </p:sp>
      <p:sp>
        <p:nvSpPr>
          <p:cNvPr id="266" name="Shape 266"/>
          <p:cNvSpPr txBox="1"/>
          <p:nvPr/>
        </p:nvSpPr>
        <p:spPr>
          <a:xfrm>
            <a:off x="11642725" y="5300655"/>
            <a:ext cx="358278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s-AR" sz="3600" dirty="0" smtClean="0">
                <a:solidFill>
                  <a:srgbClr val="00FF00"/>
                </a:solidFill>
              </a:rPr>
              <a:t>'</a:t>
            </a:r>
            <a:r>
              <a:rPr lang="es-AR" sz="3600" u="none" strike="noStrike" cap="none" dirty="0" smtClean="0">
                <a:solidFill>
                  <a:srgbClr val="00FF00"/>
                </a:solidFill>
                <a:latin typeface="Arial" charset="0"/>
                <a:ea typeface="Arial" charset="0"/>
                <a:cs typeface="Arial" charset="0"/>
                <a:sym typeface="Cabin"/>
              </a:rPr>
              <a:t>w</a:t>
            </a:r>
            <a:r>
              <a:rPr lang="es-AR" sz="3600" dirty="0" smtClean="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FFFFFF"/>
                </a:solidFill>
                <a:latin typeface="Arial" charset="0"/>
                <a:ea typeface="Arial" charset="0"/>
                <a:cs typeface="Arial" charset="0"/>
                <a:sym typeface="Cabin"/>
              </a:rPr>
              <a:t>(una cadena)</a:t>
            </a:r>
            <a:endParaRPr lang="es-AR" sz="3600" u="none" strike="noStrike" cap="none" dirty="0">
              <a:solidFill>
                <a:srgbClr val="FFFFFF"/>
              </a:solidFill>
              <a:latin typeface="Arial" charset="0"/>
              <a:ea typeface="Arial" charset="0"/>
              <a:cs typeface="Arial" charset="0"/>
              <a:sym typeface="Cabin"/>
            </a:endParaRPr>
          </a:p>
        </p:txBody>
      </p:sp>
      <p:cxnSp>
        <p:nvCxnSpPr>
          <p:cNvPr id="267" name="Shape 267"/>
          <p:cNvCxnSpPr/>
          <p:nvPr/>
        </p:nvCxnSpPr>
        <p:spPr>
          <a:xfrm flipH="1">
            <a:off x="9680574" y="58721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20"/>
            <a:ext cx="4940400" cy="263515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Una </a:t>
            </a:r>
            <a:r>
              <a:rPr lang="es-AR" sz="3600" u="none" strike="noStrike" cap="none" dirty="0" smtClean="0">
                <a:solidFill>
                  <a:srgbClr val="FF00FF"/>
                </a:solidFill>
                <a:latin typeface="Arial" charset="0"/>
                <a:ea typeface="Arial" charset="0"/>
                <a:cs typeface="Arial" charset="0"/>
                <a:sym typeface="Cabin"/>
              </a:rPr>
              <a:t>función</a:t>
            </a:r>
            <a:r>
              <a:rPr lang="es-AR" sz="3600" u="none" strike="noStrike" cap="none" dirty="0" smtClean="0">
                <a:solidFill>
                  <a:schemeClr val="lt1"/>
                </a:solidFill>
                <a:latin typeface="Arial" charset="0"/>
                <a:ea typeface="Arial" charset="0"/>
                <a:cs typeface="Arial" charset="0"/>
                <a:sym typeface="Cabin"/>
              </a:rPr>
              <a:t> es </a:t>
            </a:r>
            <a:r>
              <a:rPr lang="es-AR" sz="3600" u="none" strike="noStrike" cap="none" dirty="0" smtClean="0">
                <a:solidFill>
                  <a:srgbClr val="FF00FF"/>
                </a:solidFill>
                <a:latin typeface="Arial" charset="0"/>
                <a:ea typeface="Arial" charset="0"/>
                <a:cs typeface="Arial" charset="0"/>
                <a:sym typeface="Cabin"/>
              </a:rPr>
              <a:t>un código almacenado</a:t>
            </a:r>
            <a:r>
              <a:rPr lang="es-AR" sz="3600" u="none" strike="noStrike" cap="none" dirty="0" smtClean="0">
                <a:solidFill>
                  <a:schemeClr val="lt1"/>
                </a:solidFill>
                <a:latin typeface="Arial" charset="0"/>
                <a:ea typeface="Arial" charset="0"/>
                <a:cs typeface="Arial" charset="0"/>
                <a:sym typeface="Cabin"/>
              </a:rPr>
              <a:t> que nosotros utilizamos. Una función toma un </a:t>
            </a:r>
            <a:r>
              <a:rPr lang="es-AR" sz="3600" u="none" strike="noStrike" cap="none" dirty="0" smtClean="0">
                <a:solidFill>
                  <a:srgbClr val="FF7F00"/>
                </a:solidFill>
                <a:latin typeface="Arial" charset="0"/>
                <a:ea typeface="Arial" charset="0"/>
                <a:cs typeface="Arial" charset="0"/>
                <a:sym typeface="Cabin"/>
              </a:rPr>
              <a:t>input </a:t>
            </a:r>
            <a:r>
              <a:rPr lang="es-AR" sz="3600" u="none" strike="noStrike" cap="none" dirty="0" smtClean="0">
                <a:solidFill>
                  <a:schemeClr val="lt1"/>
                </a:solidFill>
                <a:latin typeface="Arial" charset="0"/>
                <a:ea typeface="Arial" charset="0"/>
                <a:cs typeface="Arial" charset="0"/>
                <a:sym typeface="Cabin"/>
              </a:rPr>
              <a:t>y arroja un </a:t>
            </a:r>
            <a:r>
              <a:rPr lang="es-AR" sz="3600" dirty="0" smtClean="0">
                <a:solidFill>
                  <a:srgbClr val="00FF00"/>
                </a:solidFill>
                <a:latin typeface="Arial" charset="0"/>
                <a:ea typeface="Arial" charset="0"/>
                <a:cs typeface="Arial" charset="0"/>
                <a:sym typeface="Cabin"/>
              </a:rPr>
              <a:t>resultado</a:t>
            </a:r>
            <a:r>
              <a:rPr lang="es-AR" sz="3600" u="none" strike="noStrike" cap="none" dirty="0" smtClean="0">
                <a:solidFill>
                  <a:schemeClr val="lt1"/>
                </a:solidFill>
                <a:latin typeface="Arial" charset="0"/>
                <a:ea typeface="Arial" charset="0"/>
                <a:cs typeface="Arial" charset="0"/>
                <a:sym typeface="Cabin"/>
              </a:rPr>
              <a:t>.</a:t>
            </a:r>
            <a:endParaRPr lang="es-AR"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6045199" y="7618405"/>
            <a:ext cx="4521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Guido escribió este código</a:t>
            </a:r>
            <a:endParaRPr lang="es-AR" sz="360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Función Max</a:t>
            </a:r>
            <a:endParaRPr lang="en-US"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smtClean="0">
                <a:solidFill>
                  <a:srgbClr val="00FF00"/>
                </a:solidFill>
                <a:latin typeface="Courier New"/>
                <a:ea typeface="Courier New"/>
                <a:cs typeface="Courier New"/>
                <a:sym typeface="Courier New"/>
              </a:rPr>
              <a:t>grande</a:t>
            </a:r>
            <a:r>
              <a:rPr lang="en-US" sz="3000" b="1" i="0" u="none" strike="noStrike" cap="none" dirty="0" smtClean="0">
                <a:solidFill>
                  <a:srgbClr val="00FF00"/>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max</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'Hola mundo')</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rgbClr val="00FF00"/>
                </a:solidFill>
                <a:latin typeface="Courier New"/>
                <a:ea typeface="Courier New"/>
                <a:cs typeface="Courier New"/>
                <a:sym typeface="Courier New"/>
              </a:rPr>
              <a:t>grande</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w</a:t>
            </a:r>
            <a:endParaRPr lang="en-US" sz="3000" b="1" i="0" u="none" strike="noStrike" cap="none" dirty="0">
              <a:solidFill>
                <a:schemeClr val="lt1"/>
              </a:solidFill>
              <a:latin typeface="Courier New"/>
              <a:ea typeface="Courier New"/>
              <a:cs typeface="Courier New"/>
              <a:sym typeface="Courier New"/>
            </a:endParaRPr>
          </a:p>
        </p:txBody>
      </p:sp>
      <p:sp>
        <p:nvSpPr>
          <p:cNvPr id="263" name="Shape 263"/>
          <p:cNvSpPr txBox="1"/>
          <p:nvPr/>
        </p:nvSpPr>
        <p:spPr>
          <a:xfrm>
            <a:off x="6845299" y="4468805"/>
            <a:ext cx="3178351"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rgbClr val="FFFF00"/>
              </a:buClr>
              <a:buSzPct val="25000"/>
            </a:pPr>
            <a:r>
              <a:rPr lang="en-US" sz="2400" b="1" dirty="0">
                <a:solidFill>
                  <a:srgbClr val="FFFF00"/>
                </a:solidFill>
                <a:latin typeface="Courier New"/>
                <a:ea typeface="Courier New"/>
                <a:cs typeface="Courier New"/>
                <a:sym typeface="Courier New"/>
              </a:rPr>
              <a:t> def</a:t>
            </a:r>
            <a:r>
              <a:rPr lang="en-US" sz="2400" b="1" dirty="0">
                <a:solidFill>
                  <a:schemeClr val="lt1"/>
                </a:solidFill>
                <a:latin typeface="Courier New"/>
                <a:ea typeface="Courier New"/>
                <a:cs typeface="Courier New"/>
                <a:sym typeface="Courier New"/>
              </a:rPr>
              <a:t> max(</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a:t>
            </a:r>
            <a:r>
              <a:rPr lang="en-US" sz="2400" b="1" dirty="0">
                <a:solidFill>
                  <a:srgbClr val="FFFF00"/>
                </a:solidFill>
                <a:latin typeface="Courier New"/>
                <a:ea typeface="Courier New"/>
                <a:cs typeface="Courier New"/>
                <a:sym typeface="Courier New"/>
              </a:rPr>
              <a:t>for</a:t>
            </a:r>
            <a:r>
              <a:rPr lang="en-US" sz="2400" b="1" dirty="0">
                <a:solidFill>
                  <a:schemeClr val="lt1"/>
                </a:solidFill>
                <a:latin typeface="Courier New"/>
                <a:ea typeface="Courier New"/>
                <a:cs typeface="Courier New"/>
                <a:sym typeface="Courier New"/>
              </a:rPr>
              <a:t> x </a:t>
            </a:r>
            <a:r>
              <a:rPr lang="en-US" sz="2400" b="1" dirty="0">
                <a:solidFill>
                  <a:srgbClr val="FFFF00"/>
                </a:solidFill>
                <a:latin typeface="Courier New"/>
                <a:ea typeface="Courier New"/>
                <a:cs typeface="Courier New"/>
                <a:sym typeface="Courier New"/>
              </a:rPr>
              <a:t>in</a:t>
            </a:r>
            <a:r>
              <a:rPr lang="en-US" sz="2400" b="1" dirty="0">
                <a:solidFill>
                  <a:schemeClr val="lt1"/>
                </a:solidFill>
                <a:latin typeface="Courier New"/>
                <a:ea typeface="Courier New"/>
                <a:cs typeface="Courier New"/>
                <a:sym typeface="Courier New"/>
              </a:rPr>
              <a:t> </a:t>
            </a:r>
            <a:r>
              <a:rPr lang="en-US" sz="2400" b="1" dirty="0">
                <a:solidFill>
                  <a:srgbClr val="00FFFF"/>
                </a:solidFill>
                <a:latin typeface="Courier New"/>
                <a:ea typeface="Courier New"/>
                <a:cs typeface="Courier New"/>
                <a:sym typeface="Courier New"/>
              </a:rPr>
              <a:t>inp</a:t>
            </a:r>
            <a:r>
              <a:rPr lang="en-US" sz="2400" b="1"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lvl="0" algn="ctr">
              <a:buClr>
                <a:srgbClr val="FF7F00"/>
              </a:buClr>
              <a:buSzPct val="25000"/>
            </a:pPr>
            <a:r>
              <a:rPr lang="es-AR" sz="3600" dirty="0">
                <a:solidFill>
                  <a:srgbClr val="FF7F00"/>
                </a:solidFill>
              </a:rPr>
              <a:t>'</a:t>
            </a:r>
            <a:r>
              <a:rPr lang="es-AR" sz="3600"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dirty="0">
                <a:solidFill>
                  <a:srgbClr val="FF7F00"/>
                </a:solidFill>
                <a:latin typeface="Arial" charset="0"/>
                <a:ea typeface="Arial" charset="0"/>
                <a:cs typeface="Arial" charset="0"/>
                <a:sym typeface="Cabin"/>
              </a:rPr>
              <a:t> </a:t>
            </a:r>
          </a:p>
          <a:p>
            <a:pPr lvl="0" algn="ctr">
              <a:buClr>
                <a:srgbClr val="FF7F00"/>
              </a:buClr>
              <a:buSzPct val="25000"/>
            </a:pPr>
            <a:r>
              <a:rPr lang="es-AR" sz="3600" dirty="0">
                <a:solidFill>
                  <a:srgbClr val="F3F3F3"/>
                </a:solidFill>
                <a:latin typeface="Arial" charset="0"/>
                <a:ea typeface="Arial" charset="0"/>
                <a:cs typeface="Arial" charset="0"/>
                <a:sym typeface="Cabin"/>
              </a:rPr>
              <a:t>(una cadena</a:t>
            </a:r>
            <a:r>
              <a:rPr lang="en-US" sz="3600" u="none" strike="noStrike" cap="none" dirty="0" smtClean="0">
                <a:solidFill>
                  <a:srgbClr val="F3F3F3"/>
                </a:solidFill>
                <a:latin typeface="Arial" charset="0"/>
                <a:ea typeface="Arial" charset="0"/>
                <a:cs typeface="Arial" charset="0"/>
                <a:sym typeface="Cabin"/>
              </a:rPr>
              <a:t>)</a:t>
            </a:r>
            <a:endParaRPr lang="en-US" sz="3600" u="none" strike="noStrike" cap="none" dirty="0">
              <a:solidFill>
                <a:srgbClr val="F3F3F3"/>
              </a:solidFill>
              <a:latin typeface="Arial" charset="0"/>
              <a:ea typeface="Arial" charset="0"/>
              <a:cs typeface="Arial" charset="0"/>
              <a:sym typeface="Cabin"/>
            </a:endParaRPr>
          </a:p>
        </p:txBody>
      </p:sp>
      <p:sp>
        <p:nvSpPr>
          <p:cNvPr id="266" name="Shape 266"/>
          <p:cNvSpPr txBox="1"/>
          <p:nvPr/>
        </p:nvSpPr>
        <p:spPr>
          <a:xfrm>
            <a:off x="11642725" y="5300655"/>
            <a:ext cx="338391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smtClean="0">
                <a:solidFill>
                  <a:srgbClr val="FFFFFF"/>
                </a:solidFill>
                <a:latin typeface="Arial" charset="0"/>
                <a:ea typeface="Arial" charset="0"/>
                <a:cs typeface="Arial" charset="0"/>
                <a:sym typeface="Cabin"/>
              </a:rPr>
              <a:t>(</a:t>
            </a:r>
            <a:r>
              <a:rPr lang="es-AR" sz="3600" u="none" strike="noStrike" cap="none" dirty="0" smtClean="0">
                <a:solidFill>
                  <a:srgbClr val="FFFFFF"/>
                </a:solidFill>
                <a:latin typeface="Arial" charset="0"/>
                <a:ea typeface="Arial" charset="0"/>
                <a:cs typeface="Arial" charset="0"/>
                <a:sym typeface="Cabin"/>
              </a:rPr>
              <a:t>una cadena)</a:t>
            </a:r>
            <a:endParaRPr lang="es-AR" sz="3600" u="none" strike="noStrike" cap="none" dirty="0">
              <a:solidFill>
                <a:srgbClr val="FFFFFF"/>
              </a:solidFill>
              <a:latin typeface="Arial" charset="0"/>
              <a:ea typeface="Arial" charset="0"/>
              <a:cs typeface="Arial" charset="0"/>
              <a:sym typeface="Cabin"/>
            </a:endParaRPr>
          </a:p>
        </p:txBody>
      </p:sp>
      <p:cxnSp>
        <p:nvCxnSpPr>
          <p:cNvPr id="267" name="Shape 267"/>
          <p:cNvCxnSpPr/>
          <p:nvPr/>
        </p:nvCxnSpPr>
        <p:spPr>
          <a:xfrm flipH="1">
            <a:off x="10173870" y="5872155"/>
            <a:ext cx="998954" cy="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18"/>
            <a:ext cx="4940400" cy="263515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Una </a:t>
            </a:r>
            <a:r>
              <a:rPr lang="es-AR" sz="3600" dirty="0">
                <a:solidFill>
                  <a:srgbClr val="FF00FF"/>
                </a:solidFill>
                <a:latin typeface="Arial" charset="0"/>
                <a:ea typeface="Arial" charset="0"/>
                <a:cs typeface="Arial" charset="0"/>
                <a:sym typeface="Cabin"/>
              </a:rPr>
              <a:t>función</a:t>
            </a:r>
            <a:r>
              <a:rPr lang="es-AR" sz="3600" dirty="0">
                <a:solidFill>
                  <a:schemeClr val="lt1"/>
                </a:solidFill>
                <a:latin typeface="Arial" charset="0"/>
                <a:ea typeface="Arial" charset="0"/>
                <a:cs typeface="Arial" charset="0"/>
                <a:sym typeface="Cabin"/>
              </a:rPr>
              <a:t> es </a:t>
            </a:r>
            <a:r>
              <a:rPr lang="es-AR" sz="3600" dirty="0">
                <a:solidFill>
                  <a:srgbClr val="FF00FF"/>
                </a:solidFill>
                <a:latin typeface="Arial" charset="0"/>
                <a:ea typeface="Arial" charset="0"/>
                <a:cs typeface="Arial" charset="0"/>
                <a:sym typeface="Cabin"/>
              </a:rPr>
              <a:t>un código almacenado</a:t>
            </a:r>
            <a:r>
              <a:rPr lang="es-AR" sz="3600" dirty="0">
                <a:solidFill>
                  <a:schemeClr val="lt1"/>
                </a:solidFill>
                <a:latin typeface="Arial" charset="0"/>
                <a:ea typeface="Arial" charset="0"/>
                <a:cs typeface="Arial" charset="0"/>
                <a:sym typeface="Cabin"/>
              </a:rPr>
              <a:t> que nosotros utilizamos. Una función toma un </a:t>
            </a:r>
            <a:r>
              <a:rPr lang="es-AR" sz="3600" dirty="0" smtClean="0">
                <a:solidFill>
                  <a:srgbClr val="FF7F00"/>
                </a:solidFill>
                <a:latin typeface="Arial" charset="0"/>
                <a:ea typeface="Arial" charset="0"/>
                <a:cs typeface="Arial" charset="0"/>
                <a:sym typeface="Cabin"/>
              </a:rPr>
              <a:t>input </a:t>
            </a:r>
            <a:r>
              <a:rPr lang="es-AR" sz="3600" dirty="0" smtClean="0">
                <a:solidFill>
                  <a:schemeClr val="lt1"/>
                </a:solidFill>
                <a:latin typeface="Arial" charset="0"/>
                <a:ea typeface="Arial" charset="0"/>
                <a:cs typeface="Arial" charset="0"/>
                <a:sym typeface="Cabin"/>
              </a:rPr>
              <a:t>y </a:t>
            </a:r>
            <a:r>
              <a:rPr lang="es-AR" sz="3600" dirty="0">
                <a:solidFill>
                  <a:schemeClr val="lt1"/>
                </a:solidFill>
                <a:latin typeface="Arial" charset="0"/>
                <a:ea typeface="Arial" charset="0"/>
                <a:cs typeface="Arial" charset="0"/>
                <a:sym typeface="Cabin"/>
              </a:rPr>
              <a:t>arroja un </a:t>
            </a:r>
            <a:r>
              <a:rPr lang="es-AR" sz="3600" dirty="0">
                <a:solidFill>
                  <a:srgbClr val="00FF00"/>
                </a:solidFill>
                <a:latin typeface="Arial" charset="0"/>
                <a:ea typeface="Arial" charset="0"/>
                <a:cs typeface="Arial" charset="0"/>
                <a:sym typeface="Cabin"/>
              </a:rPr>
              <a:t>resultado</a:t>
            </a:r>
            <a:r>
              <a:rPr lang="en-US" sz="3600" u="none" strike="noStrike" cap="none" dirty="0" smtClean="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5953125" y="7618405"/>
            <a:ext cx="4521200" cy="622299"/>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Guido escribió este código</a:t>
            </a:r>
          </a:p>
        </p:txBody>
      </p:sp>
    </p:spTree>
    <p:extLst>
      <p:ext uri="{BB962C8B-B14F-4D97-AF65-F5344CB8AC3E}">
        <p14:creationId xmlns:p14="http://schemas.microsoft.com/office/powerpoint/2010/main" val="29009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7000" u="none" strike="noStrike" cap="none" dirty="0" smtClean="0">
                <a:solidFill>
                  <a:srgbClr val="FFFF00"/>
                </a:solidFill>
                <a:latin typeface="Arial" charset="0"/>
                <a:ea typeface="Arial" charset="0"/>
                <a:cs typeface="Arial" charset="0"/>
                <a:sym typeface="Cabin"/>
              </a:rPr>
              <a:t>Conversiones</a:t>
            </a:r>
            <a:r>
              <a:rPr lang="es-AR" sz="7600" u="none" strike="noStrike" cap="none" dirty="0" smtClean="0">
                <a:solidFill>
                  <a:srgbClr val="FFFF00"/>
                </a:solidFill>
                <a:latin typeface="Arial" charset="0"/>
                <a:ea typeface="Arial" charset="0"/>
                <a:cs typeface="Arial" charset="0"/>
                <a:sym typeface="Cabin"/>
              </a:rPr>
              <a:t> de </a:t>
            </a:r>
            <a:r>
              <a:rPr lang="es-AR" sz="7600" u="none" strike="noStrike" cap="none" dirty="0" err="1" smtClean="0">
                <a:solidFill>
                  <a:srgbClr val="FFFF00"/>
                </a:solidFill>
                <a:latin typeface="Arial" charset="0"/>
                <a:ea typeface="Arial" charset="0"/>
                <a:cs typeface="Arial" charset="0"/>
                <a:sym typeface="Cabin"/>
              </a:rPr>
              <a:t>Type</a:t>
            </a:r>
            <a:r>
              <a:rPr lang="es-AR" sz="7600" u="none" strike="noStrike" cap="none" dirty="0" smtClean="0">
                <a:solidFill>
                  <a:srgbClr val="FFFF00"/>
                </a:solidFill>
                <a:latin typeface="Arial" charset="0"/>
                <a:ea typeface="Arial" charset="0"/>
                <a:cs typeface="Arial" charset="0"/>
                <a:sym typeface="Cabin"/>
              </a:rPr>
              <a:t> (Tipo)</a:t>
            </a:r>
            <a:endParaRPr lang="es-AR" sz="7600" u="none" strike="noStrike" cap="none" dirty="0">
              <a:solidFill>
                <a:srgbClr val="FFFF00"/>
              </a:solidFill>
              <a:latin typeface="Arial" charset="0"/>
              <a:ea typeface="Arial" charset="0"/>
              <a:cs typeface="Arial" charset="0"/>
              <a:sym typeface="Cabin"/>
            </a:endParaRPr>
          </a:p>
        </p:txBody>
      </p:sp>
      <p:sp>
        <p:nvSpPr>
          <p:cNvPr id="288" name="Shape 288"/>
          <p:cNvSpPr txBox="1">
            <a:spLocks noGrp="1"/>
          </p:cNvSpPr>
          <p:nvPr>
            <p:ph idx="1"/>
          </p:nvPr>
        </p:nvSpPr>
        <p:spPr>
          <a:xfrm>
            <a:off x="1155700" y="2139460"/>
            <a:ext cx="587375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Cuando coloca un número entero y un punto flotante en una expresión, el número entero </a:t>
            </a:r>
            <a:r>
              <a:rPr lang="es-AR" sz="3600" b="0" u="none" strike="noStrike" cap="none" dirty="0" smtClean="0">
                <a:solidFill>
                  <a:srgbClr val="FFFF00"/>
                </a:solidFill>
                <a:latin typeface="Arial" charset="0"/>
                <a:ea typeface="Arial" charset="0"/>
                <a:cs typeface="Arial" charset="0"/>
                <a:sym typeface="Cabin"/>
              </a:rPr>
              <a:t>implícitamente</a:t>
            </a:r>
            <a:r>
              <a:rPr lang="es-AR" sz="3600" b="0" u="none" strike="noStrike" cap="none" dirty="0" smtClean="0">
                <a:solidFill>
                  <a:schemeClr val="lt1"/>
                </a:solidFill>
                <a:latin typeface="Arial" charset="0"/>
                <a:ea typeface="Arial" charset="0"/>
                <a:cs typeface="Arial" charset="0"/>
                <a:sym typeface="Cabin"/>
              </a:rPr>
              <a:t> se convierte en decimal</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Puede controlar esto con las funciones incorporadas int() y float()</a:t>
            </a:r>
            <a:endParaRPr lang="es-AR" sz="3600" b="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7940325" y="2024533"/>
            <a:ext cx="7874399" cy="659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i="0" u="none" strike="noStrike" cap="none" dirty="0" smtClean="0">
                <a:solidFill>
                  <a:schemeClr val="lt1"/>
                </a:solidFill>
                <a:latin typeface="Courier New"/>
                <a:ea typeface="Courier New"/>
                <a:cs typeface="Courier New"/>
                <a:sym typeface="Courier New"/>
              </a:rPr>
              <a:t>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(99)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00FF"/>
                </a:solidFill>
                <a:latin typeface="Courier New"/>
                <a:ea typeface="Courier New"/>
                <a:cs typeface="Courier New"/>
                <a:sym typeface="Courier New"/>
              </a:rPr>
              <a:t>type</a:t>
            </a:r>
            <a:r>
              <a:rPr lang="es-AR" sz="28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f =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dirty="0" smtClean="0">
                <a:solidFill>
                  <a:schemeClr val="lt1"/>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00FF"/>
                </a:solidFill>
                <a:latin typeface="Courier New"/>
                <a:ea typeface="Courier New"/>
                <a:cs typeface="Courier New"/>
                <a:sym typeface="Courier New"/>
              </a:rPr>
              <a:t>type</a:t>
            </a:r>
            <a:r>
              <a:rPr lang="es-AR" sz="2800" b="1" i="0" u="none" strike="noStrike" cap="none" dirty="0" smtClean="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r>
              <a:rPr lang="es-AR" sz="2800" b="1" i="0" u="none" strike="noStrike" cap="none" dirty="0" smtClean="0">
                <a:solidFill>
                  <a:srgbClr val="FFFF00"/>
                </a:solidFill>
                <a:latin typeface="Courier New"/>
                <a:ea typeface="Courier New"/>
                <a:cs typeface="Courier New"/>
                <a:sym typeface="Courier New"/>
              </a:rPr>
              <a:t>print</a:t>
            </a:r>
            <a:r>
              <a:rPr lang="es-AR" sz="2800" b="1" dirty="0" smtClean="0">
                <a:solidFill>
                  <a:schemeClr val="lt1"/>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1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2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a:t>
            </a:r>
            <a:r>
              <a:rPr lang="es-AR" sz="2800" b="1" i="0" u="none" strike="noStrike" cap="none" dirty="0" smtClean="0">
                <a:solidFill>
                  <a:srgbClr val="FF00FF"/>
                </a:solidFill>
                <a:latin typeface="Courier New"/>
                <a:ea typeface="Courier New"/>
                <a:cs typeface="Courier New"/>
                <a:sym typeface="Courier New"/>
              </a:rPr>
              <a:t>float</a:t>
            </a:r>
            <a:r>
              <a:rPr lang="es-AR" sz="2800" b="1" i="0" u="none" strike="noStrike" cap="none" dirty="0" smtClean="0">
                <a:solidFill>
                  <a:schemeClr val="lt1"/>
                </a:solidFill>
                <a:latin typeface="Courier New"/>
                <a:ea typeface="Courier New"/>
                <a:cs typeface="Courier New"/>
                <a:sym typeface="Courier New"/>
              </a:rPr>
              <a:t>(3) </a:t>
            </a:r>
            <a:r>
              <a:rPr lang="es-AR" sz="2800" b="1" i="0" u="none" strike="noStrike" cap="none" dirty="0" smtClean="0">
                <a:solidFill>
                  <a:srgbClr val="00FFFF"/>
                </a:solidFill>
                <a:latin typeface="Courier New"/>
                <a:ea typeface="Courier New"/>
                <a:cs typeface="Courier New"/>
                <a:sym typeface="Courier New"/>
              </a:rPr>
              <a:t>/</a:t>
            </a:r>
            <a:r>
              <a:rPr lang="es-AR" sz="2800" b="1" dirty="0" smtClean="0">
                <a:solidFill>
                  <a:schemeClr val="lt1"/>
                </a:solidFill>
                <a:latin typeface="Courier New"/>
                <a:ea typeface="Courier New"/>
                <a:cs typeface="Courier New"/>
                <a:sym typeface="Courier New"/>
              </a:rPr>
              <a:t> </a:t>
            </a:r>
            <a:r>
              <a:rPr lang="es-AR" sz="2800" b="1" i="0" u="none" strike="noStrike" cap="none" dirty="0" smtClean="0">
                <a:solidFill>
                  <a:schemeClr val="lt1"/>
                </a:solidFill>
                <a:latin typeface="Courier New"/>
                <a:ea typeface="Courier New"/>
                <a:cs typeface="Courier New"/>
                <a:sym typeface="Courier New"/>
              </a:rPr>
              <a:t>4 </a:t>
            </a:r>
            <a:r>
              <a:rPr lang="es-AR" sz="2800" b="1" i="0" u="none" strike="noStrike" cap="none" dirty="0" smtClean="0">
                <a:solidFill>
                  <a:srgbClr val="00FFFF"/>
                </a:solidFill>
                <a:latin typeface="Courier New"/>
                <a:ea typeface="Courier New"/>
                <a:cs typeface="Courier New"/>
                <a:sym typeface="Courier New"/>
              </a:rPr>
              <a:t>–</a:t>
            </a:r>
            <a:r>
              <a:rPr lang="es-AR" sz="2800" b="1" i="0" u="none" strike="noStrike" cap="none" dirty="0" smtClean="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smtClean="0">
                <a:solidFill>
                  <a:schemeClr val="lt1"/>
                </a:solidFill>
                <a:latin typeface="Courier New"/>
                <a:ea typeface="Courier New"/>
                <a:cs typeface="Courier New"/>
                <a:sym typeface="Courier New"/>
              </a:rPr>
              <a:t>&gt;&gt;&gt; </a:t>
            </a:r>
            <a:endParaRPr lang="es-AR" sz="2800" b="1" i="0" u="none" strike="noStrike" cap="none" dirty="0">
              <a:solidFill>
                <a:schemeClr val="lt1"/>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10450" y="803563"/>
            <a:ext cx="6504750" cy="21539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Conversiones de Cadenas</a:t>
            </a:r>
            <a:endParaRPr lang="es-AR" sz="7600" u="none" strike="noStrike" cap="none" dirty="0">
              <a:solidFill>
                <a:srgbClr val="FFFF00"/>
              </a:solidFill>
              <a:latin typeface="Arial" charset="0"/>
              <a:ea typeface="Arial" charset="0"/>
              <a:cs typeface="Arial" charset="0"/>
              <a:sym typeface="Cabin"/>
            </a:endParaRPr>
          </a:p>
        </p:txBody>
      </p:sp>
      <p:sp>
        <p:nvSpPr>
          <p:cNvPr id="295" name="Shape 295"/>
          <p:cNvSpPr txBox="1">
            <a:spLocks noGrp="1"/>
          </p:cNvSpPr>
          <p:nvPr>
            <p:ph idx="1"/>
          </p:nvPr>
        </p:nvSpPr>
        <p:spPr>
          <a:xfrm>
            <a:off x="810450" y="2192615"/>
            <a:ext cx="631057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También puede usar </a:t>
            </a:r>
            <a:r>
              <a:rPr lang="es-AR" sz="3600" b="0" u="none" strike="noStrike" cap="none" dirty="0" smtClean="0">
                <a:solidFill>
                  <a:srgbClr val="FFFF00"/>
                </a:solidFill>
                <a:latin typeface="Arial" charset="0"/>
                <a:ea typeface="Arial" charset="0"/>
                <a:cs typeface="Arial" charset="0"/>
                <a:sym typeface="Cabin"/>
              </a:rPr>
              <a:t>int()</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FFFF00"/>
                </a:solidFill>
                <a:latin typeface="Arial" charset="0"/>
                <a:ea typeface="Arial" charset="0"/>
                <a:cs typeface="Arial" charset="0"/>
                <a:sym typeface="Cabin"/>
              </a:rPr>
              <a:t>float()</a:t>
            </a:r>
            <a:r>
              <a:rPr lang="es-AR" sz="3600" b="0" u="none" strike="noStrike" cap="none" dirty="0" smtClean="0">
                <a:solidFill>
                  <a:schemeClr val="lt1"/>
                </a:solidFill>
                <a:latin typeface="Arial" charset="0"/>
                <a:ea typeface="Arial" charset="0"/>
                <a:cs typeface="Arial" charset="0"/>
                <a:sym typeface="Cabin"/>
              </a:rPr>
              <a:t> para convertir entre cadenas y valores enteros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Se mostrará </a:t>
            </a:r>
            <a:r>
              <a:rPr lang="es-AR" sz="3600" b="0" u="none" strike="noStrike" cap="none" dirty="0" smtClean="0">
                <a:solidFill>
                  <a:srgbClr val="E06666"/>
                </a:solidFill>
                <a:latin typeface="Arial" charset="0"/>
                <a:ea typeface="Arial" charset="0"/>
                <a:cs typeface="Arial" charset="0"/>
                <a:sym typeface="Cabin"/>
              </a:rPr>
              <a:t>error</a:t>
            </a:r>
            <a:r>
              <a:rPr lang="es-AR" sz="3600" b="0" u="none" strike="noStrike" cap="none" dirty="0" smtClean="0">
                <a:solidFill>
                  <a:schemeClr val="lt1"/>
                </a:solidFill>
                <a:latin typeface="Arial" charset="0"/>
                <a:ea typeface="Arial" charset="0"/>
                <a:cs typeface="Arial" charset="0"/>
                <a:sym typeface="Cabin"/>
              </a:rPr>
              <a:t> si la cadena no contiene caracteres numéricos</a:t>
            </a:r>
            <a:endParaRPr lang="es-AR" sz="3600" b="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7946600" y="1009650"/>
            <a:ext cx="7369199"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00FF"/>
                </a:solidFill>
                <a:latin typeface="Courier New"/>
                <a:ea typeface="Courier New"/>
                <a:cs typeface="Courier New"/>
                <a:sym typeface="Courier New"/>
              </a:rPr>
              <a:t>type</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 </a:t>
            </a:r>
            <a:r>
              <a:rPr lang="es-AR" sz="2500" b="1" i="0" u="none" strike="noStrike" cap="none" dirty="0" smtClean="0">
                <a:solidFill>
                  <a:srgbClr val="00FFFF"/>
                </a:solidFill>
                <a:latin typeface="Courier New"/>
                <a:ea typeface="Courier New"/>
                <a:cs typeface="Courier New"/>
                <a:sym typeface="Courier New"/>
              </a:rPr>
              <a:t>+</a:t>
            </a:r>
            <a:r>
              <a:rPr lang="es-AR" sz="2500" b="1" i="0" u="none" strike="noStrike" cap="none" dirty="0" smtClean="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Traza de rastreo (llamada más reciente a lo último):</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  Archivo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 = </a:t>
            </a:r>
            <a:r>
              <a:rPr lang="es-AR" sz="2500" b="1" i="0" u="none" strike="noStrike" cap="none" dirty="0" smtClean="0">
                <a:solidFill>
                  <a:srgbClr val="FF00FF"/>
                </a:solidFill>
                <a:latin typeface="Courier New"/>
                <a:ea typeface="Courier New"/>
                <a:cs typeface="Courier New"/>
                <a:sym typeface="Courier New"/>
              </a:rPr>
              <a:t>int</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sval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00FF"/>
                </a:solidFill>
                <a:latin typeface="Courier New"/>
                <a:ea typeface="Courier New"/>
                <a:cs typeface="Courier New"/>
                <a:sym typeface="Courier New"/>
              </a:rPr>
              <a:t>type</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FFFF00"/>
                </a:solidFill>
                <a:latin typeface="Courier New"/>
                <a:ea typeface="Courier New"/>
                <a:cs typeface="Courier New"/>
                <a:sym typeface="Courier New"/>
              </a:rPr>
              <a:t>print</a:t>
            </a:r>
            <a:r>
              <a:rPr lang="es-AR" sz="2500" b="1"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ival</a:t>
            </a:r>
            <a:r>
              <a:rPr lang="es-AR" sz="2500" b="1" i="0" u="none" strike="noStrike" cap="none" dirty="0" smtClean="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nsv</a:t>
            </a:r>
            <a:r>
              <a:rPr lang="es-AR" sz="2500" b="1" i="0" u="none" strike="noStrike" cap="none" dirty="0" smtClean="0">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smtClean="0">
                <a:solidFill>
                  <a:schemeClr val="lt1"/>
                </a:solidFill>
                <a:latin typeface="Courier New"/>
                <a:ea typeface="Courier New"/>
                <a:cs typeface="Courier New"/>
                <a:sym typeface="Courier New"/>
              </a:rPr>
              <a:t>&gt;&gt;&gt; </a:t>
            </a:r>
            <a:r>
              <a:rPr lang="es-AR" sz="2500" b="1" i="0" u="none" strike="noStrike" cap="none" dirty="0" smtClean="0">
                <a:solidFill>
                  <a:srgbClr val="00FF00"/>
                </a:solidFill>
                <a:latin typeface="Courier New"/>
                <a:ea typeface="Courier New"/>
                <a:cs typeface="Courier New"/>
                <a:sym typeface="Courier New"/>
              </a:rPr>
              <a:t>niv</a:t>
            </a:r>
            <a:r>
              <a:rPr lang="es-AR" sz="2500" b="1" i="0" u="none" strike="noStrike" cap="none" dirty="0" smtClean="0">
                <a:solidFill>
                  <a:schemeClr val="lt1"/>
                </a:solidFill>
                <a:latin typeface="Courier New"/>
                <a:ea typeface="Courier New"/>
                <a:cs typeface="Courier New"/>
                <a:sym typeface="Courier New"/>
              </a:rPr>
              <a:t> = </a:t>
            </a:r>
            <a:r>
              <a:rPr lang="es-AR" sz="2500" b="1" i="0" u="none" strike="noStrike" cap="none" dirty="0" smtClean="0">
                <a:solidFill>
                  <a:srgbClr val="FF00FF"/>
                </a:solidFill>
                <a:latin typeface="Courier New"/>
                <a:ea typeface="Courier New"/>
                <a:cs typeface="Courier New"/>
                <a:sym typeface="Courier New"/>
              </a:rPr>
              <a:t>int</a:t>
            </a:r>
            <a:r>
              <a:rPr lang="es-AR" sz="2500" b="1" i="0" u="none" strike="noStrike" cap="none" dirty="0" smtClean="0">
                <a:solidFill>
                  <a:schemeClr val="lt1"/>
                </a:solidFill>
                <a:latin typeface="Courier New"/>
                <a:ea typeface="Courier New"/>
                <a:cs typeface="Courier New"/>
                <a:sym typeface="Courier New"/>
              </a:rPr>
              <a:t>(</a:t>
            </a:r>
            <a:r>
              <a:rPr lang="es-AR" sz="2500" b="1" i="0" u="none" strike="noStrike" cap="none" dirty="0" smtClean="0">
                <a:solidFill>
                  <a:srgbClr val="00FF00"/>
                </a:solidFill>
                <a:latin typeface="Courier New"/>
                <a:ea typeface="Courier New"/>
                <a:cs typeface="Courier New"/>
                <a:sym typeface="Courier New"/>
              </a:rPr>
              <a:t>nsv</a:t>
            </a:r>
            <a:r>
              <a:rPr lang="es-AR" sz="2500" b="1" i="0" u="none" strike="noStrike" cap="none" dirty="0" smtClean="0">
                <a:solidFill>
                  <a:schemeClr val="lt1"/>
                </a:solidFill>
                <a:latin typeface="Courier New"/>
                <a:ea typeface="Courier New"/>
                <a:cs typeface="Courier New"/>
                <a:sym typeface="Courier New"/>
              </a:rPr>
              <a:t>)</a:t>
            </a:r>
          </a:p>
          <a:p>
            <a:pPr lvl="0">
              <a:buClr>
                <a:srgbClr val="FF0000"/>
              </a:buClr>
              <a:buSzPct val="25000"/>
            </a:pPr>
            <a:r>
              <a:rPr lang="es-AR" sz="2500" b="1" dirty="0">
                <a:solidFill>
                  <a:srgbClr val="E06666"/>
                </a:solidFill>
                <a:latin typeface="Courier New"/>
                <a:ea typeface="Courier New"/>
                <a:cs typeface="Courier New"/>
                <a:sym typeface="Courier New"/>
              </a:rPr>
              <a:t>Traza de rastreo (llamada más reciente a lo último):</a:t>
            </a:r>
            <a:endParaRPr lang="es-AR" sz="2500" b="1" i="0" u="none" strike="noStrike" cap="none" dirty="0" smtClean="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  </a:t>
            </a:r>
            <a:r>
              <a:rPr lang="es-AR" sz="2500" b="1" i="0" u="none" strike="noStrike" cap="none" dirty="0" err="1" smtClean="0">
                <a:solidFill>
                  <a:srgbClr val="E06666"/>
                </a:solidFill>
                <a:latin typeface="Courier New"/>
                <a:ea typeface="Courier New"/>
                <a:cs typeface="Courier New"/>
                <a:sym typeface="Courier New"/>
              </a:rPr>
              <a:t>Arhivo</a:t>
            </a:r>
            <a:r>
              <a:rPr lang="es-AR" sz="2500" b="1" i="0" u="none" strike="noStrike" cap="none" dirty="0" smtClean="0">
                <a:solidFill>
                  <a:srgbClr val="E06666"/>
                </a:solidFill>
                <a:latin typeface="Courier New"/>
                <a:ea typeface="Courier New"/>
                <a:cs typeface="Courier New"/>
                <a:sym typeface="Courier New"/>
              </a:rPr>
              <a:t>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smtClean="0">
                <a:solidFill>
                  <a:srgbClr val="E06666"/>
                </a:solidFill>
                <a:latin typeface="Courier New"/>
                <a:ea typeface="Courier New"/>
                <a:cs typeface="Courier New"/>
                <a:sym typeface="Courier New"/>
              </a:rPr>
              <a:t>ValueError: invalid literal for int() </a:t>
            </a:r>
            <a:endParaRPr lang="es-AR" sz="2500" b="1" i="0" u="none" strike="noStrike" cap="none" dirty="0">
              <a:solidFill>
                <a:srgbClr val="E06666"/>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222</TotalTime>
  <Words>1629</Words>
  <Application>Microsoft Macintosh PowerPoint</Application>
  <PresentationFormat>Custom</PresentationFormat>
  <Paragraphs>270</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Cabin</vt:lpstr>
      <vt:lpstr>Courier New</vt:lpstr>
      <vt:lpstr>Georgia</vt:lpstr>
      <vt:lpstr>Gill Sans SemiBold</vt:lpstr>
      <vt:lpstr>Lucida Grande</vt:lpstr>
      <vt:lpstr>Arial</vt:lpstr>
      <vt:lpstr>150831 Lung MOOC Hayman Early Stage Definitive_JK-090815</vt:lpstr>
      <vt:lpstr>Funciones</vt:lpstr>
      <vt:lpstr>Pasos Almacenados (y reutilizados)</vt:lpstr>
      <vt:lpstr>Funciones de Python</vt:lpstr>
      <vt:lpstr>Definición de la Función</vt:lpstr>
      <vt:lpstr>PowerPoint Presentation</vt:lpstr>
      <vt:lpstr>Función Max</vt:lpstr>
      <vt:lpstr>Función Max</vt:lpstr>
      <vt:lpstr>Conversiones de Type (Tipo)</vt:lpstr>
      <vt:lpstr>Conversiones de Cadenas</vt:lpstr>
      <vt:lpstr>Una Función Propia</vt:lpstr>
      <vt:lpstr>Construyendo Nuestras Propias Funciones</vt:lpstr>
      <vt:lpstr>PowerPoint Presentation</vt:lpstr>
      <vt:lpstr>Definiciones y Usos</vt:lpstr>
      <vt:lpstr>PowerPoint Presentation</vt:lpstr>
      <vt:lpstr>Argumentos</vt:lpstr>
      <vt:lpstr>Parámetros</vt:lpstr>
      <vt:lpstr>Valores de Retorno</vt:lpstr>
      <vt:lpstr>Valor de Retorno</vt:lpstr>
      <vt:lpstr>Argumentos, Parámetros, y Resultados</vt:lpstr>
      <vt:lpstr>Múltiples Parámetros / Argumentos</vt:lpstr>
      <vt:lpstr>Funciones Nulas (no fructíferas)</vt:lpstr>
      <vt:lpstr>Funcionar o no funcionar...</vt:lpstr>
      <vt:lpstr>Síntesis</vt:lpstr>
      <vt:lpstr>PowerPoint Presentation</vt:lpstr>
      <vt:lpstr>Agradecimientos / Colaboraciones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Usuario</dc:creator>
  <cp:lastModifiedBy>Severance, Charles</cp:lastModifiedBy>
  <cp:revision>74</cp:revision>
  <dcterms:modified xsi:type="dcterms:W3CDTF">2019-07-05T15:04:23Z</dcterms:modified>
</cp:coreProperties>
</file>