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20"/>
  </p:notesMasterIdLst>
  <p:sldIdLst>
    <p:sldId id="256" r:id="rId2"/>
    <p:sldId id="257" r:id="rId3"/>
    <p:sldId id="258" r:id="rId4"/>
    <p:sldId id="259" r:id="rId5"/>
    <p:sldId id="260" r:id="rId6"/>
    <p:sldId id="261" r:id="rId7"/>
    <p:sldId id="262" r:id="rId8"/>
    <p:sldId id="287" r:id="rId9"/>
    <p:sldId id="264" r:id="rId10"/>
    <p:sldId id="265" r:id="rId11"/>
    <p:sldId id="266" r:id="rId12"/>
    <p:sldId id="267" r:id="rId13"/>
    <p:sldId id="268" r:id="rId14"/>
    <p:sldId id="269" r:id="rId15"/>
    <p:sldId id="270" r:id="rId16"/>
    <p:sldId id="288" r:id="rId17"/>
    <p:sldId id="290" r:id="rId18"/>
    <p:sldId id="286" r:id="rId19"/>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75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354"/>
    <p:restoredTop sz="99152" autoAdjust="0"/>
  </p:normalViewPr>
  <p:slideViewPr>
    <p:cSldViewPr snapToGrid="0" snapToObjects="1">
      <p:cViewPr varScale="1">
        <p:scale>
          <a:sx n="58" d="100"/>
          <a:sy n="58" d="100"/>
        </p:scale>
        <p:origin x="67" y="26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12610648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acknowledgement page(s)</a:t>
            </a:r>
            <a:r>
              <a:rPr lang="en-US" baseline="0" dirty="0">
                <a:solidFill>
                  <a:schemeClr val="dk2"/>
                </a:solidFill>
              </a:rPr>
              <a:t> at the end.</a:t>
            </a: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1290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9660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374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7475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287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5894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286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52953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820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059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701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14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877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0425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39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07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594550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93275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a:t>Drag picture to placeholder or click icon to add</a:t>
            </a:r>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descr="Top_Bar_Background.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12" name="TextBox 11"/>
          <p:cNvSpPr txBox="1"/>
          <p:nvPr userDrawn="1"/>
        </p:nvSpPr>
        <p:spPr>
          <a:xfrm>
            <a:off x="160716" y="114157"/>
            <a:ext cx="2347117" cy="446276"/>
          </a:xfrm>
          <a:prstGeom prst="rect">
            <a:avLst/>
          </a:prstGeom>
          <a:noFill/>
        </p:spPr>
        <p:txBody>
          <a:bodyPr wrap="none" rtlCol="0">
            <a:spAutoFit/>
          </a:bodyPr>
          <a:lstStyle/>
          <a:p>
            <a:r>
              <a:rPr lang="en-US" sz="2300" dirty="0">
                <a:solidFill>
                  <a:srgbClr val="FFFFFF"/>
                </a:solidFill>
                <a:latin typeface="Lucida Grande"/>
                <a:cs typeface="Lucida Grande"/>
              </a:rPr>
              <a:t>Strings</a:t>
            </a:r>
            <a:r>
              <a:rPr lang="en-US" sz="2300" baseline="0" dirty="0">
                <a:solidFill>
                  <a:srgbClr val="FFFFFF"/>
                </a:solidFill>
                <a:latin typeface="Lucida Grande"/>
                <a:cs typeface="Lucida Grande"/>
              </a:rPr>
              <a:t> – Part 1</a:t>
            </a:r>
            <a:endParaRPr lang="en-US" sz="2300" dirty="0">
              <a:solidFill>
                <a:srgbClr val="FFFFFF"/>
              </a:solidFill>
              <a:latin typeface="Lucida Grande"/>
              <a:cs typeface="Lucida Grande"/>
            </a:endParaRP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a:solidFill>
                  <a:schemeClr val="bg1"/>
                </a:solidFill>
                <a:latin typeface="Georgia"/>
                <a:cs typeface="Georgia"/>
              </a:rPr>
              <a:t>PYTHON</a:t>
            </a:r>
            <a:r>
              <a:rPr lang="en-US" sz="1700" baseline="0" dirty="0">
                <a:solidFill>
                  <a:schemeClr val="bg1"/>
                </a:solidFill>
                <a:latin typeface="Georgia"/>
                <a:cs typeface="Georgia"/>
              </a:rPr>
              <a:t> FOR</a:t>
            </a:r>
          </a:p>
          <a:p>
            <a:pPr algn="ctr"/>
            <a:r>
              <a:rPr lang="en-US" sz="1700" baseline="0" dirty="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05" r:id="rId11"/>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2.png"/><Relationship Id="rId5" Type="http://schemas.openxmlformats.org/officeDocument/2006/relationships/image" Target="../media/image3.jpg"/><Relationship Id="rId4" Type="http://schemas.openxmlformats.org/officeDocument/2006/relationships/hyperlink" Target="http://open.umich.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7600" u="none" strike="noStrike" cap="none" dirty="0">
                <a:solidFill>
                  <a:srgbClr val="FFFF00"/>
                </a:solidFill>
                <a:latin typeface="Arial" charset="0"/>
                <a:ea typeface="Arial" charset="0"/>
                <a:cs typeface="Arial" charset="0"/>
                <a:sym typeface="Cabin"/>
              </a:rPr>
              <a:t>Cadenas</a:t>
            </a:r>
          </a:p>
        </p:txBody>
      </p:sp>
      <p:sp>
        <p:nvSpPr>
          <p:cNvPr id="205" name="Shape 205"/>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dirty="0">
                <a:solidFill>
                  <a:schemeClr val="lt1"/>
                </a:solidFill>
                <a:latin typeface="Arial" charset="0"/>
                <a:ea typeface="Arial" charset="0"/>
                <a:cs typeface="Arial" charset="0"/>
                <a:sym typeface="Cabin"/>
              </a:rPr>
              <a:t>Cap</a:t>
            </a:r>
            <a:r>
              <a:rPr lang="es-MX" sz="4800" dirty="0" err="1">
                <a:solidFill>
                  <a:schemeClr val="lt1"/>
                </a:solidFill>
                <a:latin typeface="Arial" charset="0"/>
                <a:ea typeface="Arial" charset="0"/>
                <a:cs typeface="Arial" charset="0"/>
                <a:sym typeface="Cabin"/>
              </a:rPr>
              <a:t>ítulo</a:t>
            </a:r>
            <a:r>
              <a:rPr lang="en-US" sz="4800" u="none" strike="noStrike" cap="none" dirty="0">
                <a:solidFill>
                  <a:schemeClr val="lt1"/>
                </a:solidFill>
                <a:latin typeface="Arial" charset="0"/>
                <a:ea typeface="Arial" charset="0"/>
                <a:cs typeface="Arial" charset="0"/>
                <a:sym typeface="Cabin"/>
              </a:rPr>
              <a:t> 6</a:t>
            </a:r>
          </a:p>
        </p:txBody>
      </p:sp>
      <p:sp>
        <p:nvSpPr>
          <p:cNvPr id="206" name="Shape 206"/>
          <p:cNvSpPr txBox="1"/>
          <p:nvPr/>
        </p:nvSpPr>
        <p:spPr>
          <a:xfrm>
            <a:off x="3865625" y="6973885"/>
            <a:ext cx="79263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rPr>
              <a:t>Python para </a:t>
            </a:r>
            <a:r>
              <a:rPr lang="en-US" sz="3200" dirty="0" err="1">
                <a:solidFill>
                  <a:srgbClr val="FFFF00"/>
                </a:solidFill>
                <a:latin typeface="Arial" charset="0"/>
                <a:ea typeface="Arial" charset="0"/>
                <a:cs typeface="Arial" charset="0"/>
                <a:sym typeface="Cabin"/>
              </a:rPr>
              <a:t>Todos</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dirty="0">
                <a:solidFill>
                  <a:srgbClr val="FFFF00"/>
                </a:solidFill>
                <a:latin typeface="Arial" charset="0"/>
                <a:ea typeface="Arial" charset="0"/>
                <a:cs typeface="Arial" charset="0"/>
                <a:sym typeface="Cabin"/>
                <a:hlinkClick r:id="rId3"/>
              </a:rPr>
              <a:t>es</a:t>
            </a:r>
            <a:r>
              <a:rPr lang="en-US" sz="3200" u="sng" strike="noStrike" cap="none" dirty="0">
                <a:solidFill>
                  <a:srgbClr val="FFFF00"/>
                </a:solidFill>
                <a:latin typeface="Arial" charset="0"/>
                <a:ea typeface="Arial" charset="0"/>
                <a:cs typeface="Arial" charset="0"/>
                <a:sym typeface="Cabin"/>
                <a:hlinkClick r:id="rId3"/>
              </a:rPr>
              <a:t>.py4e.com</a:t>
            </a:r>
          </a:p>
        </p:txBody>
      </p:sp>
      <p:pic>
        <p:nvPicPr>
          <p:cNvPr id="207" name="Shape 207"/>
          <p:cNvPicPr preferRelativeResize="0"/>
          <p:nvPr/>
        </p:nvPicPr>
        <p:blipFill rotWithShape="1">
          <a:blip r:embed="rId4">
            <a:alphaModFix/>
          </a:blip>
          <a:srcRect/>
          <a:stretch/>
        </p:blipFill>
        <p:spPr>
          <a:xfrm>
            <a:off x="13739812" y="7332660"/>
            <a:ext cx="1968599" cy="668400"/>
          </a:xfrm>
          <a:prstGeom prst="rect">
            <a:avLst/>
          </a:prstGeom>
          <a:noFill/>
          <a:ln>
            <a:noFill/>
          </a:ln>
        </p:spPr>
      </p:pic>
      <p:pic>
        <p:nvPicPr>
          <p:cNvPr id="208" name="Shape 208"/>
          <p:cNvPicPr preferRelativeResize="0"/>
          <p:nvPr/>
        </p:nvPicPr>
        <p:blipFill rotWithShape="1">
          <a:blip r:embed="rId5">
            <a:alphaModFix/>
          </a:blip>
          <a:srcRect/>
          <a:stretch/>
        </p:blipFill>
        <p:spPr>
          <a:xfrm>
            <a:off x="635250" y="6947585"/>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MX" sz="7600" dirty="0">
                <a:solidFill>
                  <a:srgbClr val="FFFF00"/>
                </a:solidFill>
                <a:latin typeface="Arial" charset="0"/>
                <a:ea typeface="Arial" charset="0"/>
                <a:cs typeface="Arial" charset="0"/>
                <a:sym typeface="Cabin"/>
              </a:rPr>
              <a:t>Recorriendo</a:t>
            </a:r>
            <a:r>
              <a:rPr lang="en-US" sz="7600" dirty="0">
                <a:solidFill>
                  <a:srgbClr val="FFFF00"/>
                </a:solidFill>
                <a:latin typeface="Arial" charset="0"/>
                <a:ea typeface="Arial" charset="0"/>
                <a:cs typeface="Arial" charset="0"/>
                <a:sym typeface="Cabin"/>
              </a:rPr>
              <a:t> una Cadena</a:t>
            </a:r>
            <a:endParaRPr lang="en-US" sz="7600" u="none" strike="noStrike" cap="none" dirty="0">
              <a:solidFill>
                <a:srgbClr val="FFFF00"/>
              </a:solidFill>
              <a:latin typeface="Arial" charset="0"/>
              <a:ea typeface="Arial" charset="0"/>
              <a:cs typeface="Arial" charset="0"/>
              <a:sym typeface="Cabin"/>
            </a:endParaRPr>
          </a:p>
        </p:txBody>
      </p:sp>
      <p:sp>
        <p:nvSpPr>
          <p:cNvPr id="307" name="Shape 307"/>
          <p:cNvSpPr txBox="1">
            <a:spLocks noGrp="1"/>
          </p:cNvSpPr>
          <p:nvPr>
            <p:ph idx="1"/>
          </p:nvPr>
        </p:nvSpPr>
        <p:spPr>
          <a:xfrm>
            <a:off x="723901" y="1967028"/>
            <a:ext cx="5947431"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MX" sz="3600" b="0" u="none" strike="noStrike" cap="none" dirty="0">
                <a:solidFill>
                  <a:schemeClr val="lt1"/>
                </a:solidFill>
                <a:latin typeface="Arial" charset="0"/>
                <a:ea typeface="Arial" charset="0"/>
                <a:cs typeface="Arial" charset="0"/>
                <a:sym typeface="Cabin"/>
              </a:rPr>
              <a:t>Un bucle finito utilizando una sentencia </a:t>
            </a:r>
            <a:r>
              <a:rPr lang="es-MX" sz="3600" b="0" u="none" strike="noStrike" cap="none" dirty="0" err="1">
                <a:solidFill>
                  <a:srgbClr val="FFFF00"/>
                </a:solidFill>
                <a:latin typeface="Arial" charset="0"/>
                <a:ea typeface="Arial" charset="0"/>
                <a:cs typeface="Arial" charset="0"/>
                <a:sym typeface="Cabin"/>
              </a:rPr>
              <a:t>for</a:t>
            </a:r>
            <a:r>
              <a:rPr lang="es-MX" sz="3600" b="0" u="none" strike="noStrike" cap="none" dirty="0">
                <a:solidFill>
                  <a:srgbClr val="FFFF00"/>
                </a:solidFill>
                <a:latin typeface="Arial" charset="0"/>
                <a:ea typeface="Arial" charset="0"/>
                <a:cs typeface="Arial" charset="0"/>
                <a:sym typeface="Cabin"/>
              </a:rPr>
              <a:t> </a:t>
            </a:r>
            <a:r>
              <a:rPr lang="es-MX" sz="3600" b="0" dirty="0">
                <a:solidFill>
                  <a:schemeClr val="lt1"/>
                </a:solidFill>
                <a:latin typeface="Arial" charset="0"/>
                <a:ea typeface="Arial" charset="0"/>
                <a:cs typeface="Arial" charset="0"/>
                <a:sym typeface="Cabin"/>
              </a:rPr>
              <a:t>es mucho más elegante</a:t>
            </a:r>
            <a:endParaRPr lang="es-MX" sz="3600" b="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s-MX" sz="3600" b="0" u="none" strike="noStrike" cap="none" dirty="0">
                <a:solidFill>
                  <a:schemeClr val="lt1"/>
                </a:solidFill>
                <a:latin typeface="Arial" charset="0"/>
                <a:ea typeface="Arial" charset="0"/>
                <a:cs typeface="Arial" charset="0"/>
                <a:sym typeface="Cabin"/>
              </a:rPr>
              <a:t>La </a:t>
            </a:r>
            <a:r>
              <a:rPr lang="es-MX" sz="3600" b="0" u="none" strike="noStrike" cap="none" dirty="0">
                <a:solidFill>
                  <a:srgbClr val="00FF00"/>
                </a:solidFill>
                <a:latin typeface="Arial" charset="0"/>
                <a:ea typeface="Arial" charset="0"/>
                <a:cs typeface="Arial" charset="0"/>
                <a:sym typeface="Cabin"/>
              </a:rPr>
              <a:t>variable de iteración</a:t>
            </a:r>
            <a:r>
              <a:rPr lang="es-MX" sz="3600" b="0" u="none" strike="noStrike" cap="none" dirty="0">
                <a:solidFill>
                  <a:schemeClr val="lt1"/>
                </a:solidFill>
                <a:latin typeface="Arial" charset="0"/>
                <a:ea typeface="Arial" charset="0"/>
                <a:cs typeface="Arial" charset="0"/>
                <a:sym typeface="Cabin"/>
              </a:rPr>
              <a:t> es completamente manejada por el bucle </a:t>
            </a:r>
            <a:r>
              <a:rPr lang="es-MX" sz="3600" b="0" u="none" strike="noStrike" cap="none" dirty="0" err="1">
                <a:solidFill>
                  <a:srgbClr val="FFFF00"/>
                </a:solidFill>
                <a:latin typeface="Arial" charset="0"/>
                <a:ea typeface="Arial" charset="0"/>
                <a:cs typeface="Arial" charset="0"/>
                <a:sym typeface="Cabin"/>
              </a:rPr>
              <a:t>for</a:t>
            </a:r>
            <a:endParaRPr lang="es-MX" sz="3600" b="0" u="none" strike="noStrike" cap="none" dirty="0">
              <a:solidFill>
                <a:schemeClr val="lt1"/>
              </a:solidFill>
              <a:latin typeface="Arial" charset="0"/>
              <a:ea typeface="Arial" charset="0"/>
              <a:cs typeface="Arial" charset="0"/>
              <a:sym typeface="Cabin"/>
            </a:endParaRPr>
          </a:p>
        </p:txBody>
      </p:sp>
      <p:sp>
        <p:nvSpPr>
          <p:cNvPr id="308" name="Shape 308"/>
          <p:cNvSpPr txBox="1"/>
          <p:nvPr/>
        </p:nvSpPr>
        <p:spPr>
          <a:xfrm>
            <a:off x="14225051" y="2571744"/>
            <a:ext cx="342899" cy="3225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a</a:t>
            </a:r>
          </a:p>
        </p:txBody>
      </p:sp>
      <p:sp>
        <p:nvSpPr>
          <p:cNvPr id="309" name="Shape 309"/>
          <p:cNvSpPr txBox="1"/>
          <p:nvPr/>
        </p:nvSpPr>
        <p:spPr>
          <a:xfrm>
            <a:off x="7691077" y="3285815"/>
            <a:ext cx="60599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b="1" i="0" u="none" strike="noStrike" cap="none" dirty="0" err="1">
                <a:solidFill>
                  <a:srgbClr val="FFFF00"/>
                </a:solidFill>
                <a:latin typeface="Courier New"/>
                <a:ea typeface="Courier New"/>
                <a:cs typeface="Courier New"/>
                <a:sym typeface="Courier New"/>
              </a:rPr>
              <a:t>fruta</a:t>
            </a:r>
            <a:r>
              <a:rPr lang="en-US" sz="3600" b="1" i="0" u="none" strike="noStrike" cap="none" dirty="0">
                <a:solidFill>
                  <a:srgbClr val="FFFF00"/>
                </a:solidFill>
                <a:latin typeface="Courier New"/>
                <a:ea typeface="Courier New"/>
                <a:cs typeface="Courier New"/>
                <a:sym typeface="Courier New"/>
              </a:rPr>
              <a:t> = 'banana'</a:t>
            </a:r>
          </a:p>
          <a:p>
            <a:pPr marL="0" marR="0" lvl="0" indent="0" algn="l" rtl="0">
              <a:lnSpc>
                <a:spcPct val="100000"/>
              </a:lnSpc>
              <a:spcBef>
                <a:spcPts val="0"/>
              </a:spcBef>
              <a:spcAft>
                <a:spcPts val="0"/>
              </a:spcAft>
              <a:buClr>
                <a:srgbClr val="FFFF00"/>
              </a:buClr>
              <a:buSzPct val="25000"/>
              <a:buFont typeface="Cabin"/>
              <a:buNone/>
            </a:pPr>
            <a:r>
              <a:rPr lang="en-US" sz="3600" b="1" i="0" u="none" strike="noStrike" cap="none" dirty="0">
                <a:solidFill>
                  <a:srgbClr val="FFFF00"/>
                </a:solidFill>
                <a:latin typeface="Courier New"/>
                <a:ea typeface="Courier New"/>
                <a:cs typeface="Courier New"/>
                <a:sym typeface="Courier New"/>
              </a:rPr>
              <a:t>for</a:t>
            </a: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err="1">
                <a:solidFill>
                  <a:srgbClr val="00FF00"/>
                </a:solidFill>
                <a:latin typeface="Courier New"/>
                <a:ea typeface="Courier New"/>
                <a:cs typeface="Courier New"/>
                <a:sym typeface="Courier New"/>
              </a:rPr>
              <a:t>letra</a:t>
            </a: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a:solidFill>
                  <a:srgbClr val="FFFF00"/>
                </a:solidFill>
                <a:latin typeface="Courier New"/>
                <a:ea typeface="Courier New"/>
                <a:cs typeface="Courier New"/>
                <a:sym typeface="Courier New"/>
              </a:rPr>
              <a:t>in</a:t>
            </a: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err="1">
                <a:solidFill>
                  <a:srgbClr val="00FF00"/>
                </a:solidFill>
                <a:latin typeface="Courier New"/>
                <a:ea typeface="Courier New"/>
                <a:cs typeface="Courier New"/>
                <a:sym typeface="Courier New"/>
              </a:rPr>
              <a:t>fruta</a:t>
            </a:r>
            <a:r>
              <a:rPr lang="en-US" sz="3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a:solidFill>
                  <a:srgbClr val="FFFF00"/>
                </a:solidFill>
                <a:latin typeface="Courier New"/>
                <a:ea typeface="Courier New"/>
                <a:cs typeface="Courier New"/>
                <a:sym typeface="Courier New"/>
              </a:rPr>
              <a:t>print</a:t>
            </a:r>
            <a:r>
              <a:rPr lang="en-US" sz="3600" b="1" dirty="0">
                <a:solidFill>
                  <a:schemeClr val="lt1"/>
                </a:solidFill>
                <a:latin typeface="Courier New"/>
                <a:ea typeface="Courier New"/>
                <a:cs typeface="Courier New"/>
                <a:sym typeface="Courier New"/>
              </a:rPr>
              <a:t>(</a:t>
            </a:r>
            <a:r>
              <a:rPr lang="en-US" sz="3600" b="1" i="0" u="none" strike="noStrike" cap="none" dirty="0" err="1">
                <a:solidFill>
                  <a:srgbClr val="00FF00"/>
                </a:solidFill>
                <a:latin typeface="Courier New"/>
                <a:ea typeface="Courier New"/>
                <a:cs typeface="Courier New"/>
                <a:sym typeface="Courier New"/>
              </a:rPr>
              <a:t>letra</a:t>
            </a:r>
            <a:r>
              <a:rPr lang="en-US" sz="3600" b="1" i="0" u="none" strike="noStrike" cap="none" dirty="0">
                <a:solidFill>
                  <a:schemeClr val="bg1"/>
                </a:solidFill>
                <a:latin typeface="Courier New"/>
                <a:ea typeface="Courier New"/>
                <a:cs typeface="Courier New"/>
                <a:sym typeface="Courier New"/>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MX" sz="7600" dirty="0">
                <a:solidFill>
                  <a:srgbClr val="FFFF00"/>
                </a:solidFill>
                <a:latin typeface="Arial" charset="0"/>
                <a:ea typeface="Arial" charset="0"/>
                <a:cs typeface="Arial" charset="0"/>
                <a:sym typeface="Cabin"/>
              </a:rPr>
              <a:t>R</a:t>
            </a:r>
            <a:r>
              <a:rPr lang="en-US" sz="7600" dirty="0" err="1">
                <a:solidFill>
                  <a:srgbClr val="FFFF00"/>
                </a:solidFill>
                <a:latin typeface="Arial" charset="0"/>
                <a:ea typeface="Arial" charset="0"/>
                <a:cs typeface="Arial" charset="0"/>
                <a:sym typeface="Cabin"/>
              </a:rPr>
              <a:t>ecorriendo</a:t>
            </a:r>
            <a:r>
              <a:rPr lang="en-US" sz="7600" dirty="0">
                <a:solidFill>
                  <a:srgbClr val="FFFF00"/>
                </a:solidFill>
                <a:latin typeface="Arial" charset="0"/>
                <a:ea typeface="Arial" charset="0"/>
                <a:cs typeface="Arial" charset="0"/>
                <a:sym typeface="Cabin"/>
              </a:rPr>
              <a:t> una Cadena</a:t>
            </a:r>
            <a:endParaRPr lang="en-US" sz="7600" u="none" strike="noStrike" cap="none" dirty="0">
              <a:solidFill>
                <a:srgbClr val="FFFF00"/>
              </a:solidFill>
              <a:latin typeface="Arial" charset="0"/>
              <a:ea typeface="Arial" charset="0"/>
              <a:cs typeface="Arial" charset="0"/>
              <a:sym typeface="Cabin"/>
            </a:endParaRPr>
          </a:p>
        </p:txBody>
      </p:sp>
      <p:sp>
        <p:nvSpPr>
          <p:cNvPr id="316" name="Shape 316"/>
          <p:cNvSpPr txBox="1"/>
          <p:nvPr/>
        </p:nvSpPr>
        <p:spPr>
          <a:xfrm>
            <a:off x="7406148" y="4610197"/>
            <a:ext cx="6309852"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err="1">
                <a:solidFill>
                  <a:srgbClr val="00FF00"/>
                </a:solidFill>
                <a:latin typeface="Courier New"/>
                <a:ea typeface="Courier New"/>
                <a:cs typeface="Courier New"/>
                <a:sym typeface="Courier New"/>
              </a:rPr>
              <a:t>indice</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7F00"/>
                </a:solidFill>
                <a:latin typeface="Courier New"/>
                <a:ea typeface="Courier New"/>
                <a:cs typeface="Courier New"/>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while</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indice</a:t>
            </a:r>
            <a:r>
              <a:rPr lang="en-US" sz="3000" b="1" i="0" u="none" strike="noStrike" cap="none" dirty="0">
                <a:solidFill>
                  <a:schemeClr val="lt1"/>
                </a:solidFill>
                <a:latin typeface="Courier New"/>
                <a:ea typeface="Courier New"/>
                <a:cs typeface="Courier New"/>
                <a:sym typeface="Courier New"/>
              </a:rPr>
              <a:t> &lt; </a:t>
            </a:r>
            <a:r>
              <a:rPr lang="en-US" sz="3000" b="1" i="0" u="none" strike="noStrike" cap="none" dirty="0" err="1">
                <a:solidFill>
                  <a:srgbClr val="FF00FF"/>
                </a:solidFill>
                <a:latin typeface="Courier New"/>
                <a:ea typeface="Courier New"/>
                <a:cs typeface="Courier New"/>
                <a:sym typeface="Courier New"/>
              </a:rPr>
              <a:t>len</a:t>
            </a:r>
            <a:r>
              <a:rPr lang="en-US" sz="3000" b="1" i="0" u="none" strike="noStrike" cap="none" dirty="0">
                <a:solidFill>
                  <a:schemeClr val="lt1"/>
                </a:solidFill>
                <a:latin typeface="Courier New"/>
                <a:ea typeface="Courier New"/>
                <a:cs typeface="Courier New"/>
                <a:sym typeface="Courier New"/>
              </a:rPr>
              <a:t>(</a:t>
            </a:r>
            <a:r>
              <a:rPr lang="en-US" sz="3000" b="1" dirty="0" err="1">
                <a:solidFill>
                  <a:srgbClr val="00FF00"/>
                </a:solidFill>
                <a:latin typeface="Courier New"/>
                <a:ea typeface="Courier New"/>
                <a:cs typeface="Courier New"/>
                <a:sym typeface="Courier New"/>
              </a:rPr>
              <a:t>fruta</a:t>
            </a: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dirty="0" err="1">
                <a:solidFill>
                  <a:srgbClr val="00FF00"/>
                </a:solidFill>
                <a:latin typeface="Courier New"/>
                <a:ea typeface="Courier New"/>
                <a:cs typeface="Courier New"/>
                <a:sym typeface="Courier New"/>
              </a:rPr>
              <a:t>letra</a:t>
            </a:r>
            <a:r>
              <a:rPr lang="en-US" sz="3000" b="1" i="0" u="none" strike="noStrike" cap="none" dirty="0">
                <a:solidFill>
                  <a:schemeClr val="lt1"/>
                </a:solidFill>
                <a:latin typeface="Courier New"/>
                <a:ea typeface="Courier New"/>
                <a:cs typeface="Courier New"/>
                <a:sym typeface="Courier New"/>
              </a:rPr>
              <a:t> = </a:t>
            </a:r>
            <a:r>
              <a:rPr lang="en-US" sz="3000" b="1" dirty="0" err="1">
                <a:solidFill>
                  <a:srgbClr val="00FF00"/>
                </a:solidFill>
                <a:latin typeface="Courier New"/>
                <a:ea typeface="Courier New"/>
                <a:cs typeface="Courier New"/>
                <a:sym typeface="Courier New"/>
              </a:rPr>
              <a:t>fruta</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indice</a:t>
            </a:r>
            <a:r>
              <a:rPr lang="en-US" sz="30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letra</a:t>
            </a:r>
            <a:r>
              <a:rPr lang="en-US"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indice</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00"/>
                </a:solidFill>
                <a:latin typeface="Courier New"/>
                <a:ea typeface="Courier New"/>
                <a:cs typeface="Courier New"/>
                <a:sym typeface="Courier New"/>
              </a:rPr>
              <a:t>indice</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1</a:t>
            </a:r>
          </a:p>
        </p:txBody>
      </p:sp>
      <p:sp>
        <p:nvSpPr>
          <p:cNvPr id="317" name="Shape 317"/>
          <p:cNvSpPr txBox="1"/>
          <p:nvPr/>
        </p:nvSpPr>
        <p:spPr>
          <a:xfrm>
            <a:off x="7406148" y="2466117"/>
            <a:ext cx="5015700"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err="1">
                <a:solidFill>
                  <a:schemeClr val="lt1"/>
                </a:solidFill>
                <a:latin typeface="Courier New"/>
                <a:ea typeface="Courier New"/>
                <a:cs typeface="Courier New"/>
                <a:sym typeface="Courier New"/>
              </a:rPr>
              <a:t>fruta</a:t>
            </a:r>
            <a:r>
              <a:rPr lang="en-US" sz="3000" b="1" i="0" u="none" strike="noStrike" cap="none" dirty="0">
                <a:solidFill>
                  <a:schemeClr val="lt1"/>
                </a:solidFill>
                <a:latin typeface="Courier New"/>
                <a:ea typeface="Courier New"/>
                <a:cs typeface="Courier New"/>
                <a:sym typeface="Courier New"/>
              </a:rPr>
              <a:t> = 'banana'</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for</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letra</a:t>
            </a:r>
            <a:r>
              <a:rPr lang="en-US" sz="3000" b="1" i="0" u="none" strike="noStrike" cap="none" dirty="0">
                <a:solidFill>
                  <a:schemeClr val="lt1"/>
                </a:solidFill>
                <a:latin typeface="Courier New"/>
                <a:ea typeface="Courier New"/>
                <a:cs typeface="Courier New"/>
                <a:sym typeface="Courier New"/>
              </a:rPr>
              <a:t> in </a:t>
            </a:r>
            <a:r>
              <a:rPr lang="en-US" sz="3000" b="1" i="0" u="none" strike="noStrike" cap="none" dirty="0" err="1">
                <a:solidFill>
                  <a:srgbClr val="00FF00"/>
                </a:solidFill>
                <a:latin typeface="Courier New"/>
                <a:ea typeface="Courier New"/>
                <a:cs typeface="Courier New"/>
                <a:sym typeface="Courier New"/>
              </a:rPr>
              <a:t>fruta</a:t>
            </a:r>
            <a:r>
              <a:rPr lang="en-US" sz="3000" b="1" i="0" u="none" strike="noStrike" cap="none" dirty="0">
                <a:solidFill>
                  <a:schemeClr val="lt1"/>
                </a:solidFill>
                <a:latin typeface="Courier New"/>
                <a:ea typeface="Courier New"/>
                <a:cs typeface="Courier New"/>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letra</a:t>
            </a:r>
            <a:r>
              <a:rPr lang="en-US" sz="3000" b="1" i="0" u="none" strike="noStrike" cap="none" dirty="0">
                <a:solidFill>
                  <a:schemeClr val="bg1"/>
                </a:solidFill>
                <a:latin typeface="Courier New"/>
                <a:ea typeface="Courier New"/>
                <a:cs typeface="Courier New"/>
                <a:sym typeface="Courier New"/>
              </a:rPr>
              <a:t>)</a:t>
            </a:r>
          </a:p>
        </p:txBody>
      </p:sp>
      <p:sp>
        <p:nvSpPr>
          <p:cNvPr id="318" name="Shape 318"/>
          <p:cNvSpPr txBox="1"/>
          <p:nvPr/>
        </p:nvSpPr>
        <p:spPr>
          <a:xfrm>
            <a:off x="14225059" y="2567819"/>
            <a:ext cx="342899" cy="3225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a</a:t>
            </a:r>
          </a:p>
        </p:txBody>
      </p:sp>
      <p:sp>
        <p:nvSpPr>
          <p:cNvPr id="13" name="Shape 307">
            <a:extLst>
              <a:ext uri="{FF2B5EF4-FFF2-40B4-BE49-F238E27FC236}">
                <a16:creationId xmlns:a16="http://schemas.microsoft.com/office/drawing/2014/main" id="{3EFF4878-252A-442F-8296-77E529C15755}"/>
              </a:ext>
            </a:extLst>
          </p:cNvPr>
          <p:cNvSpPr txBox="1">
            <a:spLocks/>
          </p:cNvSpPr>
          <p:nvPr/>
        </p:nvSpPr>
        <p:spPr>
          <a:xfrm>
            <a:off x="723901" y="1967028"/>
            <a:ext cx="5947431" cy="5702399"/>
          </a:xfrm>
          <a:prstGeom prst="rect">
            <a:avLst/>
          </a:prstGeom>
          <a:noFill/>
          <a:ln>
            <a:noFill/>
          </a:ln>
        </p:spPr>
        <p:txBody>
          <a:bodyPr vert="horz" lIns="38100" tIns="38100" rIns="38100" bIns="38100" rtlCol="0" anchor="ctr" anchorCtr="0">
            <a:noAutofit/>
          </a:bodyPr>
          <a:lst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a:lstStyle>
          <a:p>
            <a:pPr marL="749300" indent="-533400">
              <a:spcBef>
                <a:spcPts val="0"/>
              </a:spcBef>
              <a:buClr>
                <a:schemeClr val="lt1"/>
              </a:buClr>
              <a:buSzPct val="171000"/>
              <a:buFont typeface="Cabin"/>
              <a:buChar char="•"/>
            </a:pPr>
            <a:r>
              <a:rPr lang="es-MX" sz="3600" b="0" dirty="0">
                <a:solidFill>
                  <a:schemeClr val="lt1"/>
                </a:solidFill>
                <a:latin typeface="Arial" charset="0"/>
                <a:ea typeface="Arial" charset="0"/>
                <a:cs typeface="Arial" charset="0"/>
                <a:sym typeface="Cabin"/>
              </a:rPr>
              <a:t>Un bucle finito utilizando una sentencia </a:t>
            </a:r>
            <a:r>
              <a:rPr lang="es-MX" sz="3600" b="0" dirty="0" err="1">
                <a:solidFill>
                  <a:srgbClr val="FFFF00"/>
                </a:solidFill>
                <a:latin typeface="Arial" charset="0"/>
                <a:ea typeface="Arial" charset="0"/>
                <a:cs typeface="Arial" charset="0"/>
                <a:sym typeface="Cabin"/>
              </a:rPr>
              <a:t>for</a:t>
            </a:r>
            <a:r>
              <a:rPr lang="es-MX" sz="3600" b="0" dirty="0">
                <a:solidFill>
                  <a:srgbClr val="FFFF00"/>
                </a:solidFill>
                <a:latin typeface="Arial" charset="0"/>
                <a:ea typeface="Arial" charset="0"/>
                <a:cs typeface="Arial" charset="0"/>
                <a:sym typeface="Cabin"/>
              </a:rPr>
              <a:t> </a:t>
            </a:r>
            <a:r>
              <a:rPr lang="es-MX" sz="3600" b="0" dirty="0">
                <a:solidFill>
                  <a:schemeClr val="lt1"/>
                </a:solidFill>
                <a:latin typeface="Arial" charset="0"/>
                <a:ea typeface="Arial" charset="0"/>
                <a:cs typeface="Arial" charset="0"/>
                <a:sym typeface="Cabin"/>
              </a:rPr>
              <a:t>es mucho más </a:t>
            </a:r>
            <a:r>
              <a:rPr lang="en-US" sz="3600" dirty="0" err="1">
                <a:solidFill>
                  <a:srgbClr val="B45F06"/>
                </a:solidFill>
                <a:latin typeface="Arial" charset="0"/>
                <a:ea typeface="Arial" charset="0"/>
                <a:cs typeface="Arial" charset="0"/>
                <a:sym typeface="Cabin"/>
              </a:rPr>
              <a:t>elegante</a:t>
            </a:r>
            <a:endParaRPr lang="es-MX" sz="3600" dirty="0">
              <a:solidFill>
                <a:schemeClr val="lt1"/>
              </a:solidFill>
              <a:latin typeface="Arial" charset="0"/>
              <a:ea typeface="Arial" charset="0"/>
              <a:cs typeface="Arial" charset="0"/>
              <a:sym typeface="Cabin"/>
            </a:endParaRPr>
          </a:p>
          <a:p>
            <a:pPr marL="749300" indent="-533400">
              <a:spcBef>
                <a:spcPts val="3500"/>
              </a:spcBef>
              <a:buClr>
                <a:schemeClr val="lt1"/>
              </a:buClr>
              <a:buSzPct val="171000"/>
              <a:buFont typeface="Cabin"/>
              <a:buChar char="•"/>
            </a:pPr>
            <a:r>
              <a:rPr lang="es-MX" sz="3600" b="0" dirty="0">
                <a:solidFill>
                  <a:schemeClr val="lt1"/>
                </a:solidFill>
                <a:latin typeface="Arial" charset="0"/>
                <a:ea typeface="Arial" charset="0"/>
                <a:cs typeface="Arial" charset="0"/>
                <a:sym typeface="Cabin"/>
              </a:rPr>
              <a:t>La </a:t>
            </a:r>
            <a:r>
              <a:rPr lang="es-MX" sz="3600" b="0" dirty="0">
                <a:solidFill>
                  <a:srgbClr val="00FF00"/>
                </a:solidFill>
                <a:latin typeface="Arial" charset="0"/>
                <a:ea typeface="Arial" charset="0"/>
                <a:cs typeface="Arial" charset="0"/>
                <a:sym typeface="Cabin"/>
              </a:rPr>
              <a:t>variable de iteración</a:t>
            </a:r>
            <a:r>
              <a:rPr lang="es-MX" sz="3600" b="0" dirty="0">
                <a:solidFill>
                  <a:schemeClr val="lt1"/>
                </a:solidFill>
                <a:latin typeface="Arial" charset="0"/>
                <a:ea typeface="Arial" charset="0"/>
                <a:cs typeface="Arial" charset="0"/>
                <a:sym typeface="Cabin"/>
              </a:rPr>
              <a:t> es completamente manejada por el bucle </a:t>
            </a:r>
            <a:r>
              <a:rPr lang="es-MX" sz="3600" b="0" dirty="0" err="1">
                <a:solidFill>
                  <a:srgbClr val="FFFF00"/>
                </a:solidFill>
                <a:latin typeface="Arial" charset="0"/>
                <a:ea typeface="Arial" charset="0"/>
                <a:cs typeface="Arial" charset="0"/>
                <a:sym typeface="Cabin"/>
              </a:rPr>
              <a:t>for</a:t>
            </a:r>
            <a:endParaRPr lang="es-MX" sz="3600" b="0" dirty="0">
              <a:solidFill>
                <a:schemeClr val="lt1"/>
              </a:solidFill>
              <a:latin typeface="Arial" charset="0"/>
              <a:ea typeface="Arial" charset="0"/>
              <a:cs typeface="Arial" charset="0"/>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MX" sz="7600" dirty="0">
                <a:solidFill>
                  <a:srgbClr val="FFFF00"/>
                </a:solidFill>
                <a:latin typeface="Arial" charset="0"/>
                <a:ea typeface="Arial" charset="0"/>
                <a:cs typeface="Arial" charset="0"/>
                <a:sym typeface="Cabin"/>
              </a:rPr>
              <a:t>Recorriendo</a:t>
            </a:r>
            <a:r>
              <a:rPr lang="en-US" sz="7600" dirty="0">
                <a:solidFill>
                  <a:srgbClr val="FFFF00"/>
                </a:solidFill>
                <a:latin typeface="Arial" charset="0"/>
                <a:ea typeface="Arial" charset="0"/>
                <a:cs typeface="Arial" charset="0"/>
                <a:sym typeface="Cabin"/>
              </a:rPr>
              <a:t> una Cadena</a:t>
            </a:r>
            <a:endParaRPr lang="en-US" sz="7600" u="none" strike="noStrike" cap="none" dirty="0">
              <a:solidFill>
                <a:srgbClr val="FFFF00"/>
              </a:solidFill>
              <a:latin typeface="Arial" charset="0"/>
              <a:ea typeface="Arial" charset="0"/>
              <a:cs typeface="Arial" charset="0"/>
              <a:sym typeface="Cabin"/>
            </a:endParaRPr>
          </a:p>
        </p:txBody>
      </p:sp>
      <p:sp>
        <p:nvSpPr>
          <p:cNvPr id="324" name="Shape 324"/>
          <p:cNvSpPr txBox="1">
            <a:spLocks noGrp="1"/>
          </p:cNvSpPr>
          <p:nvPr>
            <p:ph idx="1"/>
          </p:nvPr>
        </p:nvSpPr>
        <p:spPr>
          <a:xfrm>
            <a:off x="1024437" y="1534607"/>
            <a:ext cx="6273800" cy="526351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s-MX" sz="3600" b="0" u="none" strike="noStrike" cap="none" dirty="0">
                <a:solidFill>
                  <a:schemeClr val="lt1"/>
                </a:solidFill>
                <a:latin typeface="Arial" charset="0"/>
                <a:ea typeface="Arial" charset="0"/>
                <a:cs typeface="Arial" charset="0"/>
                <a:sym typeface="Cabin"/>
              </a:rPr>
              <a:t>Este es un bucle sencillo que itera a través de cada letra en una cadena y cuenta el número de veces que el bucle encuentra el carácter 'a'</a:t>
            </a:r>
          </a:p>
        </p:txBody>
      </p:sp>
      <p:sp>
        <p:nvSpPr>
          <p:cNvPr id="325" name="Shape 325"/>
          <p:cNvSpPr txBox="1"/>
          <p:nvPr/>
        </p:nvSpPr>
        <p:spPr>
          <a:xfrm>
            <a:off x="7832035" y="2469569"/>
            <a:ext cx="8256104"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b="1" i="0" u="none" strike="noStrike" cap="none" dirty="0">
                <a:solidFill>
                  <a:srgbClr val="00FF00"/>
                </a:solidFill>
                <a:latin typeface="Courier New"/>
                <a:ea typeface="Courier New"/>
                <a:cs typeface="Courier New"/>
                <a:sym typeface="Courier New"/>
              </a:rPr>
              <a:t>palabra</a:t>
            </a:r>
            <a:r>
              <a:rPr lang="en-US" sz="3600" b="1" i="0" u="none" strike="noStrike" cap="none" dirty="0">
                <a:solidFill>
                  <a:schemeClr val="lt1"/>
                </a:solidFill>
                <a:latin typeface="Courier New"/>
                <a:ea typeface="Courier New"/>
                <a:cs typeface="Courier New"/>
                <a:sym typeface="Courier New"/>
              </a:rPr>
              <a:t> = </a:t>
            </a:r>
            <a:r>
              <a:rPr lang="en-US" sz="3600" b="1" i="0" u="none" strike="noStrike" cap="none" dirty="0">
                <a:solidFill>
                  <a:srgbClr val="FF7F00"/>
                </a:solidFill>
                <a:latin typeface="Courier New"/>
                <a:ea typeface="Courier New"/>
                <a:cs typeface="Courier New"/>
                <a:sym typeface="Courier New"/>
              </a:rPr>
              <a:t>'banana’</a:t>
            </a:r>
          </a:p>
          <a:p>
            <a:pPr marL="0" marR="0" lvl="0" indent="0" algn="l" rtl="0">
              <a:lnSpc>
                <a:spcPct val="100000"/>
              </a:lnSpc>
              <a:spcBef>
                <a:spcPts val="0"/>
              </a:spcBef>
              <a:spcAft>
                <a:spcPts val="0"/>
              </a:spcAft>
              <a:buClr>
                <a:srgbClr val="00FF00"/>
              </a:buClr>
              <a:buSzPct val="25000"/>
              <a:buFont typeface="Cabin"/>
              <a:buNone/>
            </a:pPr>
            <a:r>
              <a:rPr lang="en-US" sz="3600" b="1" i="0" u="none" strike="noStrike" cap="none" dirty="0" err="1">
                <a:solidFill>
                  <a:srgbClr val="00FF00"/>
                </a:solidFill>
                <a:latin typeface="Courier New"/>
                <a:ea typeface="Courier New"/>
                <a:cs typeface="Courier New"/>
                <a:sym typeface="Courier New"/>
              </a:rPr>
              <a:t>contador</a:t>
            </a:r>
            <a:r>
              <a:rPr lang="en-US" sz="3600" b="1" i="0" u="none" strike="noStrike" cap="none" dirty="0">
                <a:solidFill>
                  <a:schemeClr val="lt1"/>
                </a:solidFill>
                <a:latin typeface="Courier New"/>
                <a:ea typeface="Courier New"/>
                <a:cs typeface="Courier New"/>
                <a:sym typeface="Courier New"/>
              </a:rPr>
              <a:t> = </a:t>
            </a:r>
            <a:r>
              <a:rPr lang="en-US" sz="3600" b="1" i="0" u="none" strike="noStrike" cap="none" dirty="0">
                <a:solidFill>
                  <a:srgbClr val="FF7F00"/>
                </a:solidFill>
                <a:latin typeface="Courier New"/>
                <a:ea typeface="Courier New"/>
                <a:cs typeface="Courier New"/>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600" b="1" i="0" u="none" strike="noStrike" cap="none" dirty="0">
                <a:solidFill>
                  <a:srgbClr val="FFFF00"/>
                </a:solidFill>
                <a:latin typeface="Courier New"/>
                <a:ea typeface="Courier New"/>
                <a:cs typeface="Courier New"/>
                <a:sym typeface="Courier New"/>
              </a:rPr>
              <a:t>for</a:t>
            </a:r>
            <a:r>
              <a:rPr lang="en-US" sz="3600" b="1" i="0" u="none" strike="noStrike" cap="none" dirty="0">
                <a:solidFill>
                  <a:srgbClr val="00FF00"/>
                </a:solidFill>
                <a:latin typeface="Courier New"/>
                <a:ea typeface="Courier New"/>
                <a:cs typeface="Courier New"/>
                <a:sym typeface="Courier New"/>
              </a:rPr>
              <a:t> </a:t>
            </a:r>
            <a:r>
              <a:rPr lang="en-US" sz="3600" b="1" i="0" u="none" strike="noStrike" cap="none" dirty="0" err="1">
                <a:solidFill>
                  <a:srgbClr val="00FF00"/>
                </a:solidFill>
                <a:latin typeface="Courier New"/>
                <a:ea typeface="Courier New"/>
                <a:cs typeface="Courier New"/>
                <a:sym typeface="Courier New"/>
              </a:rPr>
              <a:t>letra</a:t>
            </a:r>
            <a:r>
              <a:rPr lang="en-US" sz="3600" b="1" i="0" u="none" strike="noStrike" cap="none" dirty="0">
                <a:solidFill>
                  <a:srgbClr val="00FF00"/>
                </a:solidFill>
                <a:latin typeface="Courier New"/>
                <a:ea typeface="Courier New"/>
                <a:cs typeface="Courier New"/>
                <a:sym typeface="Courier New"/>
              </a:rPr>
              <a:t> </a:t>
            </a:r>
            <a:r>
              <a:rPr lang="en-US" sz="3600" b="1" i="0" u="none" strike="noStrike" cap="none" dirty="0">
                <a:solidFill>
                  <a:srgbClr val="FFFF00"/>
                </a:solidFill>
                <a:latin typeface="Courier New"/>
                <a:ea typeface="Courier New"/>
                <a:cs typeface="Courier New"/>
                <a:sym typeface="Courier New"/>
              </a:rPr>
              <a:t>in</a:t>
            </a:r>
            <a:r>
              <a:rPr lang="en-US" sz="3600" b="1" i="0" u="none" strike="noStrike" cap="none" dirty="0">
                <a:solidFill>
                  <a:srgbClr val="00FF00"/>
                </a:solidFill>
                <a:latin typeface="Courier New"/>
                <a:ea typeface="Courier New"/>
                <a:cs typeface="Courier New"/>
                <a:sym typeface="Courier New"/>
              </a:rPr>
              <a:t> palabra </a:t>
            </a:r>
            <a:r>
              <a:rPr lang="en-US" sz="3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a:solidFill>
                  <a:srgbClr val="FFFF00"/>
                </a:solidFill>
                <a:latin typeface="Courier New"/>
                <a:ea typeface="Courier New"/>
                <a:cs typeface="Courier New"/>
                <a:sym typeface="Courier New"/>
              </a:rPr>
              <a:t> if</a:t>
            </a: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err="1">
                <a:solidFill>
                  <a:srgbClr val="00FF00"/>
                </a:solidFill>
                <a:latin typeface="Courier New"/>
                <a:ea typeface="Courier New"/>
                <a:cs typeface="Courier New"/>
                <a:sym typeface="Courier New"/>
              </a:rPr>
              <a:t>letra</a:t>
            </a: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a:solidFill>
                  <a:srgbClr val="00FFFF"/>
                </a:solidFill>
                <a:latin typeface="Courier New"/>
                <a:ea typeface="Courier New"/>
                <a:cs typeface="Courier New"/>
                <a:sym typeface="Courier New"/>
              </a:rPr>
              <a:t>==</a:t>
            </a: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a:solidFill>
                  <a:srgbClr val="FF7F00"/>
                </a:solidFill>
                <a:latin typeface="Courier New"/>
                <a:ea typeface="Courier New"/>
                <a:cs typeface="Courier New"/>
                <a:sym typeface="Courier New"/>
              </a:rPr>
              <a:t>'a' </a:t>
            </a:r>
            <a:r>
              <a:rPr lang="en-US" sz="3600" b="1" i="0" u="none" strike="noStrike" cap="none" dirty="0">
                <a:solidFill>
                  <a:schemeClr val="lt1"/>
                </a:solidFill>
                <a:latin typeface="Courier New"/>
                <a:ea typeface="Courier New"/>
                <a:cs typeface="Courier New"/>
                <a:sym typeface="Courier New"/>
              </a:rPr>
              <a:t>:</a:t>
            </a:r>
            <a:r>
              <a:rPr lang="en-US" sz="3600" b="1" i="0" u="none" strike="noStrike" cap="none" dirty="0">
                <a:solidFill>
                  <a:srgbClr val="00F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00"/>
              </a:buClr>
              <a:buSzPct val="25000"/>
              <a:buFont typeface="Cabin"/>
              <a:buNone/>
            </a:pPr>
            <a:r>
              <a:rPr lang="en-US" sz="3600" b="1" i="0" u="none" strike="noStrike" cap="none" dirty="0">
                <a:solidFill>
                  <a:srgbClr val="00FF00"/>
                </a:solidFill>
                <a:latin typeface="Courier New"/>
                <a:ea typeface="Courier New"/>
                <a:cs typeface="Courier New"/>
                <a:sym typeface="Courier New"/>
              </a:rPr>
              <a:t>       </a:t>
            </a:r>
            <a:r>
              <a:rPr lang="en-US" sz="3600" b="1" i="0" u="none" strike="noStrike" cap="none" dirty="0" err="1">
                <a:solidFill>
                  <a:srgbClr val="00FF00"/>
                </a:solidFill>
                <a:latin typeface="Courier New"/>
                <a:ea typeface="Courier New"/>
                <a:cs typeface="Courier New"/>
                <a:sym typeface="Courier New"/>
              </a:rPr>
              <a:t>contador</a:t>
            </a:r>
            <a:r>
              <a:rPr lang="en-US" sz="3600" b="1" i="0" u="none" strike="noStrike" cap="none" dirty="0">
                <a:solidFill>
                  <a:srgbClr val="00FF00"/>
                </a:solidFill>
                <a:latin typeface="Courier New"/>
                <a:ea typeface="Courier New"/>
                <a:cs typeface="Courier New"/>
                <a:sym typeface="Courier New"/>
              </a:rPr>
              <a:t> </a:t>
            </a: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err="1">
                <a:solidFill>
                  <a:srgbClr val="00FF00"/>
                </a:solidFill>
                <a:latin typeface="Courier New"/>
                <a:ea typeface="Courier New"/>
                <a:cs typeface="Courier New"/>
                <a:sym typeface="Courier New"/>
              </a:rPr>
              <a:t>contador</a:t>
            </a:r>
            <a:r>
              <a:rPr lang="en-US" sz="3600" b="1" i="0" u="none" strike="noStrike" cap="none" dirty="0">
                <a:solidFill>
                  <a:srgbClr val="00FF00"/>
                </a:solidFill>
                <a:latin typeface="Courier New"/>
                <a:ea typeface="Courier New"/>
                <a:cs typeface="Courier New"/>
                <a:sym typeface="Courier New"/>
              </a:rPr>
              <a:t> </a:t>
            </a:r>
            <a:r>
              <a:rPr lang="en-US" sz="3600" b="1" i="0" u="none" strike="noStrike" cap="none" dirty="0">
                <a:solidFill>
                  <a:srgbClr val="00FFFF"/>
                </a:solidFill>
                <a:latin typeface="Courier New"/>
                <a:ea typeface="Courier New"/>
                <a:cs typeface="Courier New"/>
                <a:sym typeface="Courier New"/>
              </a:rPr>
              <a:t>+</a:t>
            </a:r>
            <a:r>
              <a:rPr lang="en-US" sz="3600" b="1" i="0" u="none" strike="noStrike" cap="none" dirty="0">
                <a:solidFill>
                  <a:srgbClr val="00FF00"/>
                </a:solidFill>
                <a:latin typeface="Courier New"/>
                <a:ea typeface="Courier New"/>
                <a:cs typeface="Courier New"/>
                <a:sym typeface="Courier New"/>
              </a:rPr>
              <a:t> </a:t>
            </a:r>
            <a:r>
              <a:rPr lang="en-US" sz="3600" b="1" i="0" u="none" strike="noStrike" cap="none" dirty="0">
                <a:solidFill>
                  <a:srgbClr val="FF7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3600" b="1" i="0" u="none" strike="noStrike" cap="none" dirty="0">
                <a:solidFill>
                  <a:srgbClr val="FFFF00"/>
                </a:solidFill>
                <a:latin typeface="Courier New"/>
                <a:ea typeface="Courier New"/>
                <a:cs typeface="Courier New"/>
                <a:sym typeface="Courier New"/>
              </a:rPr>
              <a:t>print</a:t>
            </a:r>
            <a:r>
              <a:rPr lang="en-US" sz="3600" b="1" dirty="0">
                <a:solidFill>
                  <a:schemeClr val="lt1"/>
                </a:solidFill>
                <a:latin typeface="Courier New"/>
                <a:ea typeface="Courier New"/>
                <a:cs typeface="Courier New"/>
                <a:sym typeface="Courier New"/>
              </a:rPr>
              <a:t>(</a:t>
            </a:r>
            <a:r>
              <a:rPr lang="en-US" sz="3600" b="1" i="0" u="none" strike="noStrike" cap="none" dirty="0" err="1">
                <a:solidFill>
                  <a:srgbClr val="00FF00"/>
                </a:solidFill>
                <a:latin typeface="Courier New"/>
                <a:ea typeface="Courier New"/>
                <a:cs typeface="Courier New"/>
                <a:sym typeface="Courier New"/>
              </a:rPr>
              <a:t>contador</a:t>
            </a:r>
            <a:r>
              <a:rPr lang="en-US" sz="3600" b="1" i="0" u="none" strike="noStrike" cap="none" dirty="0">
                <a:solidFill>
                  <a:schemeClr val="bg1"/>
                </a:solidFill>
                <a:latin typeface="Courier New"/>
                <a:ea typeface="Courier New"/>
                <a:cs typeface="Courier New"/>
                <a:sym typeface="Courier New"/>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chemeClr val="lt1"/>
              </a:buClr>
              <a:buSzPct val="25000"/>
            </a:pPr>
            <a:r>
              <a:rPr lang="es-MX" sz="7600" u="none" strike="noStrike" cap="none" dirty="0">
                <a:solidFill>
                  <a:schemeClr val="lt1"/>
                </a:solidFill>
                <a:latin typeface="Arial" charset="0"/>
                <a:ea typeface="Arial" charset="0"/>
                <a:cs typeface="Arial" charset="0"/>
                <a:sym typeface="Cabin"/>
              </a:rPr>
              <a:t>Analizando </a:t>
            </a:r>
            <a:r>
              <a:rPr lang="es-MX" sz="7600" dirty="0">
                <a:solidFill>
                  <a:srgbClr val="FFFF00"/>
                </a:solidFill>
                <a:latin typeface="Arial" charset="0"/>
                <a:ea typeface="Arial" charset="0"/>
                <a:cs typeface="Arial" charset="0"/>
                <a:sym typeface="Cabin"/>
              </a:rPr>
              <a:t>in</a:t>
            </a:r>
            <a:r>
              <a:rPr lang="es-MX" sz="7600" u="none" strike="noStrike" cap="none" dirty="0">
                <a:solidFill>
                  <a:schemeClr val="lt1"/>
                </a:solidFill>
                <a:latin typeface="Arial" charset="0"/>
                <a:ea typeface="Arial" charset="0"/>
                <a:cs typeface="Arial" charset="0"/>
                <a:sym typeface="Cabin"/>
              </a:rPr>
              <a:t> más a fondo</a:t>
            </a:r>
            <a:endParaRPr lang="es-MX" sz="7600" u="none" strike="noStrike" cap="none" dirty="0">
              <a:solidFill>
                <a:srgbClr val="FFFF00"/>
              </a:solidFill>
              <a:latin typeface="Arial" charset="0"/>
              <a:ea typeface="Arial" charset="0"/>
              <a:cs typeface="Arial" charset="0"/>
              <a:sym typeface="Cabin"/>
            </a:endParaRPr>
          </a:p>
        </p:txBody>
      </p:sp>
      <p:sp>
        <p:nvSpPr>
          <p:cNvPr id="331" name="Shape 331"/>
          <p:cNvSpPr txBox="1">
            <a:spLocks noGrp="1"/>
          </p:cNvSpPr>
          <p:nvPr>
            <p:ph idx="1"/>
          </p:nvPr>
        </p:nvSpPr>
        <p:spPr>
          <a:xfrm>
            <a:off x="732350" y="2332504"/>
            <a:ext cx="6688138"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s-MX" sz="3400" b="0" u="none" strike="noStrike" cap="none" dirty="0">
                <a:solidFill>
                  <a:schemeClr val="lt1"/>
                </a:solidFill>
                <a:latin typeface="Arial" charset="0"/>
                <a:ea typeface="Arial" charset="0"/>
                <a:cs typeface="Arial" charset="0"/>
                <a:sym typeface="Cabin"/>
              </a:rPr>
              <a:t>La </a:t>
            </a:r>
            <a:r>
              <a:rPr lang="es-MX" sz="3400" b="0" dirty="0">
                <a:solidFill>
                  <a:srgbClr val="00FF00"/>
                </a:solidFill>
                <a:latin typeface="Arial" charset="0"/>
                <a:ea typeface="Arial" charset="0"/>
                <a:cs typeface="Arial" charset="0"/>
                <a:sym typeface="Cabin"/>
              </a:rPr>
              <a:t>variable de iteración</a:t>
            </a:r>
            <a:r>
              <a:rPr lang="es-MX" sz="3400" b="0" u="none" strike="noStrike" cap="none" dirty="0">
                <a:solidFill>
                  <a:srgbClr val="00FF00"/>
                </a:solidFill>
                <a:latin typeface="Arial" charset="0"/>
                <a:ea typeface="Arial" charset="0"/>
                <a:cs typeface="Arial" charset="0"/>
                <a:sym typeface="Cabin"/>
              </a:rPr>
              <a:t> </a:t>
            </a:r>
            <a:r>
              <a:rPr lang="es-MX" sz="3400" b="0" i="0" u="none" strike="noStrike" cap="none" dirty="0">
                <a:solidFill>
                  <a:schemeClr val="lt1"/>
                </a:solidFill>
                <a:latin typeface="Arial"/>
                <a:ea typeface="Arial"/>
                <a:cs typeface="Arial"/>
                <a:sym typeface="Arial"/>
              </a:rPr>
              <a:t>“itera”</a:t>
            </a:r>
            <a:r>
              <a:rPr lang="es-MX" sz="3400" b="0" u="none" strike="noStrike" cap="none" dirty="0">
                <a:solidFill>
                  <a:schemeClr val="lt1"/>
                </a:solidFill>
                <a:latin typeface="Arial" charset="0"/>
                <a:ea typeface="Arial" charset="0"/>
                <a:cs typeface="Arial" charset="0"/>
                <a:sym typeface="Cabin"/>
              </a:rPr>
              <a:t> a través de una </a:t>
            </a:r>
            <a:r>
              <a:rPr lang="es-MX" sz="3400" b="0" u="none" strike="noStrike" cap="none" dirty="0">
                <a:solidFill>
                  <a:srgbClr val="FF7F00"/>
                </a:solidFill>
                <a:latin typeface="Arial" charset="0"/>
                <a:ea typeface="Arial" charset="0"/>
                <a:cs typeface="Arial" charset="0"/>
                <a:sym typeface="Cabin"/>
              </a:rPr>
              <a:t>secuencia </a:t>
            </a:r>
            <a:r>
              <a:rPr lang="es-MX" sz="3400" b="0" u="none" strike="noStrike" cap="none" dirty="0">
                <a:solidFill>
                  <a:schemeClr val="lt1"/>
                </a:solidFill>
                <a:latin typeface="Arial" charset="0"/>
                <a:ea typeface="Arial" charset="0"/>
                <a:cs typeface="Arial" charset="0"/>
                <a:sym typeface="Cabin"/>
              </a:rPr>
              <a:t>(un conjunto ordenado)</a:t>
            </a:r>
          </a:p>
          <a:p>
            <a:pPr marL="749300" marR="0" lvl="0" indent="-358394" algn="l" rtl="0">
              <a:lnSpc>
                <a:spcPct val="100000"/>
              </a:lnSpc>
              <a:spcBef>
                <a:spcPts val="3500"/>
              </a:spcBef>
              <a:spcAft>
                <a:spcPts val="0"/>
              </a:spcAft>
              <a:buClr>
                <a:schemeClr val="lt1"/>
              </a:buClr>
              <a:buSzPct val="100000"/>
              <a:buFont typeface="Cabin"/>
              <a:buChar char="•"/>
            </a:pPr>
            <a:r>
              <a:rPr lang="es-MX" sz="3400" b="0" u="none" strike="noStrike" cap="none" dirty="0">
                <a:solidFill>
                  <a:schemeClr val="lt1"/>
                </a:solidFill>
                <a:latin typeface="Arial" charset="0"/>
                <a:ea typeface="Arial" charset="0"/>
                <a:cs typeface="Arial" charset="0"/>
                <a:sym typeface="Cabin"/>
              </a:rPr>
              <a:t>El </a:t>
            </a:r>
            <a:r>
              <a:rPr lang="es-MX" sz="3400" b="0" u="none" strike="noStrike" cap="none" dirty="0">
                <a:solidFill>
                  <a:srgbClr val="FF00FF"/>
                </a:solidFill>
                <a:latin typeface="Arial" charset="0"/>
                <a:ea typeface="Arial" charset="0"/>
                <a:cs typeface="Arial" charset="0"/>
                <a:sym typeface="Cabin"/>
              </a:rPr>
              <a:t>bloque (cuerpo)</a:t>
            </a:r>
            <a:r>
              <a:rPr lang="es-MX" sz="3400" b="0" u="none" strike="noStrike" cap="none" dirty="0">
                <a:solidFill>
                  <a:schemeClr val="lt1"/>
                </a:solidFill>
                <a:latin typeface="Arial" charset="0"/>
                <a:ea typeface="Arial" charset="0"/>
                <a:cs typeface="Arial" charset="0"/>
                <a:sym typeface="Cabin"/>
              </a:rPr>
              <a:t> de código es ejecutado una vez para cada valor </a:t>
            </a:r>
            <a:r>
              <a:rPr lang="es-MX" sz="3400" b="0" u="none" strike="noStrike" cap="none" dirty="0">
                <a:solidFill>
                  <a:srgbClr val="FFFF00"/>
                </a:solidFill>
                <a:latin typeface="Arial" charset="0"/>
                <a:ea typeface="Arial" charset="0"/>
                <a:cs typeface="Arial" charset="0"/>
                <a:sym typeface="Cabin"/>
              </a:rPr>
              <a:t>en (in)</a:t>
            </a:r>
            <a:r>
              <a:rPr lang="es-MX" sz="3400" b="0" u="none" strike="noStrike" cap="none" dirty="0">
                <a:solidFill>
                  <a:schemeClr val="lt1"/>
                </a:solidFill>
                <a:latin typeface="Arial" charset="0"/>
                <a:ea typeface="Arial" charset="0"/>
                <a:cs typeface="Arial" charset="0"/>
                <a:sym typeface="Cabin"/>
              </a:rPr>
              <a:t> la </a:t>
            </a:r>
            <a:r>
              <a:rPr lang="es-MX" sz="3400" b="0" u="none" strike="noStrike" cap="none" dirty="0">
                <a:solidFill>
                  <a:srgbClr val="FF7F00"/>
                </a:solidFill>
                <a:latin typeface="Arial" charset="0"/>
                <a:ea typeface="Arial" charset="0"/>
                <a:cs typeface="Arial" charset="0"/>
                <a:sym typeface="Cabin"/>
              </a:rPr>
              <a:t>secuencia</a:t>
            </a:r>
          </a:p>
          <a:p>
            <a:pPr marL="749300" marR="0" lvl="0" indent="-358394" algn="l" rtl="0">
              <a:lnSpc>
                <a:spcPct val="100000"/>
              </a:lnSpc>
              <a:spcBef>
                <a:spcPts val="3500"/>
              </a:spcBef>
              <a:spcAft>
                <a:spcPts val="0"/>
              </a:spcAft>
              <a:buClr>
                <a:schemeClr val="lt1"/>
              </a:buClr>
              <a:buSzPct val="100000"/>
              <a:buFont typeface="Cabin"/>
              <a:buChar char="•"/>
            </a:pPr>
            <a:r>
              <a:rPr lang="es-MX" sz="3400" b="0" u="none" strike="noStrike" cap="none" dirty="0">
                <a:solidFill>
                  <a:schemeClr val="lt1"/>
                </a:solidFill>
                <a:latin typeface="Arial" charset="0"/>
                <a:ea typeface="Arial" charset="0"/>
                <a:cs typeface="Arial" charset="0"/>
                <a:sym typeface="Cabin"/>
              </a:rPr>
              <a:t>La </a:t>
            </a:r>
            <a:r>
              <a:rPr lang="es-MX" sz="3400" b="0" u="none" strike="noStrike" cap="none" dirty="0">
                <a:solidFill>
                  <a:srgbClr val="00FF00"/>
                </a:solidFill>
                <a:latin typeface="Arial" charset="0"/>
                <a:ea typeface="Arial" charset="0"/>
                <a:cs typeface="Arial" charset="0"/>
                <a:sym typeface="Cabin"/>
              </a:rPr>
              <a:t>variable de iteración</a:t>
            </a:r>
            <a:r>
              <a:rPr lang="es-MX" sz="3400" b="0" dirty="0">
                <a:solidFill>
                  <a:schemeClr val="lt1"/>
                </a:solidFill>
                <a:latin typeface="Arial" charset="0"/>
                <a:ea typeface="Arial" charset="0"/>
                <a:cs typeface="Arial" charset="0"/>
                <a:sym typeface="Cabin"/>
              </a:rPr>
              <a:t> se mueve a través de todos los valores</a:t>
            </a:r>
            <a:r>
              <a:rPr lang="es-MX" sz="3400" b="0" u="none" strike="noStrike" cap="none" dirty="0">
                <a:solidFill>
                  <a:schemeClr val="lt1"/>
                </a:solidFill>
                <a:latin typeface="Arial" charset="0"/>
                <a:ea typeface="Arial" charset="0"/>
                <a:cs typeface="Arial" charset="0"/>
                <a:sym typeface="Cabin"/>
              </a:rPr>
              <a:t> </a:t>
            </a:r>
            <a:r>
              <a:rPr lang="es-MX" sz="3400" b="0" u="none" strike="noStrike" cap="none" dirty="0">
                <a:solidFill>
                  <a:srgbClr val="FFFF00"/>
                </a:solidFill>
                <a:latin typeface="Arial" charset="0"/>
                <a:ea typeface="Arial" charset="0"/>
                <a:cs typeface="Arial" charset="0"/>
                <a:sym typeface="Cabin"/>
              </a:rPr>
              <a:t>en (in)</a:t>
            </a:r>
            <a:r>
              <a:rPr lang="es-MX" sz="3400" b="0" u="none" strike="noStrike" cap="none" dirty="0">
                <a:solidFill>
                  <a:schemeClr val="lt1"/>
                </a:solidFill>
                <a:latin typeface="Arial" charset="0"/>
                <a:ea typeface="Arial" charset="0"/>
                <a:cs typeface="Arial" charset="0"/>
                <a:sym typeface="Cabin"/>
              </a:rPr>
              <a:t> la </a:t>
            </a:r>
            <a:r>
              <a:rPr lang="es-MX" sz="3400" b="0" u="none" strike="noStrike" cap="none" dirty="0">
                <a:solidFill>
                  <a:srgbClr val="FF7F00"/>
                </a:solidFill>
                <a:latin typeface="Arial" charset="0"/>
                <a:ea typeface="Arial" charset="0"/>
                <a:cs typeface="Arial" charset="0"/>
                <a:sym typeface="Cabin"/>
              </a:rPr>
              <a:t>secuencia</a:t>
            </a:r>
          </a:p>
        </p:txBody>
      </p:sp>
      <p:sp>
        <p:nvSpPr>
          <p:cNvPr id="332" name="Shape 332"/>
          <p:cNvSpPr txBox="1"/>
          <p:nvPr/>
        </p:nvSpPr>
        <p:spPr>
          <a:xfrm>
            <a:off x="8254459" y="5226050"/>
            <a:ext cx="7193399" cy="1371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MX" sz="3600" b="1" i="0" u="none" strike="noStrike" cap="none" dirty="0" err="1">
                <a:solidFill>
                  <a:srgbClr val="FFFF00"/>
                </a:solidFill>
                <a:latin typeface="Courier New"/>
                <a:ea typeface="Courier New"/>
                <a:cs typeface="Courier New"/>
                <a:sym typeface="Courier New"/>
              </a:rPr>
              <a:t>for</a:t>
            </a:r>
            <a:r>
              <a:rPr lang="es-MX" sz="3600" b="1" i="0" u="none" strike="noStrike" cap="none" dirty="0">
                <a:solidFill>
                  <a:schemeClr val="lt1"/>
                </a:solidFill>
                <a:latin typeface="Courier New"/>
                <a:ea typeface="Courier New"/>
                <a:cs typeface="Courier New"/>
                <a:sym typeface="Courier New"/>
              </a:rPr>
              <a:t> </a:t>
            </a:r>
            <a:r>
              <a:rPr lang="es-MX" sz="3600" b="1" i="0" u="none" strike="noStrike" cap="none" dirty="0">
                <a:solidFill>
                  <a:srgbClr val="00FF00"/>
                </a:solidFill>
                <a:latin typeface="Courier New"/>
                <a:ea typeface="Courier New"/>
                <a:cs typeface="Courier New"/>
                <a:sym typeface="Courier New"/>
              </a:rPr>
              <a:t>letra</a:t>
            </a:r>
            <a:r>
              <a:rPr lang="es-MX" sz="3600" b="1" i="0" u="none" strike="noStrike" cap="none" dirty="0">
                <a:solidFill>
                  <a:schemeClr val="lt1"/>
                </a:solidFill>
                <a:latin typeface="Courier New"/>
                <a:ea typeface="Courier New"/>
                <a:cs typeface="Courier New"/>
                <a:sym typeface="Courier New"/>
              </a:rPr>
              <a:t> </a:t>
            </a:r>
            <a:r>
              <a:rPr lang="es-MX" sz="3600" b="1" i="0" u="none" strike="noStrike" cap="none" dirty="0">
                <a:solidFill>
                  <a:srgbClr val="FFFF00"/>
                </a:solidFill>
                <a:latin typeface="Courier New"/>
                <a:ea typeface="Courier New"/>
                <a:cs typeface="Courier New"/>
                <a:sym typeface="Courier New"/>
              </a:rPr>
              <a:t>in</a:t>
            </a:r>
            <a:r>
              <a:rPr lang="es-MX" sz="3600" b="1" i="0" u="none" strike="noStrike" cap="none" dirty="0">
                <a:solidFill>
                  <a:schemeClr val="lt1"/>
                </a:solidFill>
                <a:latin typeface="Courier New"/>
                <a:ea typeface="Courier New"/>
                <a:cs typeface="Courier New"/>
                <a:sym typeface="Courier New"/>
              </a:rPr>
              <a:t> </a:t>
            </a:r>
            <a:r>
              <a:rPr lang="es-MX" sz="3600" b="1" i="0" u="none" strike="noStrike" cap="none" dirty="0">
                <a:solidFill>
                  <a:srgbClr val="FF7F00"/>
                </a:solidFill>
                <a:latin typeface="Courier New"/>
                <a:ea typeface="Courier New"/>
                <a:cs typeface="Courier New"/>
                <a:sym typeface="Courier New"/>
              </a:rPr>
              <a:t>'banana'</a:t>
            </a:r>
            <a:r>
              <a:rPr lang="es-MX" sz="3600" b="1" i="0" u="none" strike="noStrike" cap="none" dirty="0">
                <a:solidFill>
                  <a:srgbClr val="00FF00"/>
                </a:solidFill>
                <a:latin typeface="Courier New"/>
                <a:ea typeface="Courier New"/>
                <a:cs typeface="Courier New"/>
                <a:sym typeface="Courier New"/>
              </a:rPr>
              <a:t> </a:t>
            </a:r>
            <a:r>
              <a:rPr lang="es-MX" sz="3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     </a:t>
            </a:r>
            <a:r>
              <a:rPr lang="es-MX" sz="3600" b="1" i="0" u="none" strike="noStrike" cap="none" dirty="0">
                <a:solidFill>
                  <a:srgbClr val="FF00FF"/>
                </a:solidFill>
                <a:latin typeface="Courier New"/>
                <a:ea typeface="Courier New"/>
                <a:cs typeface="Courier New"/>
                <a:sym typeface="Courier New"/>
              </a:rPr>
              <a:t> </a:t>
            </a:r>
            <a:r>
              <a:rPr lang="es-MX" sz="3600" b="1" i="0" u="none" strike="noStrike" cap="none" dirty="0" err="1">
                <a:solidFill>
                  <a:srgbClr val="FF00FF"/>
                </a:solidFill>
                <a:latin typeface="Courier New"/>
                <a:ea typeface="Courier New"/>
                <a:cs typeface="Courier New"/>
                <a:sym typeface="Courier New"/>
              </a:rPr>
              <a:t>print</a:t>
            </a:r>
            <a:r>
              <a:rPr lang="es-MX" sz="3600" b="1" i="0" u="none" strike="noStrike" cap="none" dirty="0">
                <a:solidFill>
                  <a:srgbClr val="FF00FF"/>
                </a:solidFill>
                <a:latin typeface="Courier New"/>
                <a:ea typeface="Courier New"/>
                <a:cs typeface="Courier New"/>
                <a:sym typeface="Courier New"/>
              </a:rPr>
              <a:t>(letra)</a:t>
            </a:r>
          </a:p>
        </p:txBody>
      </p:sp>
      <p:sp>
        <p:nvSpPr>
          <p:cNvPr id="334" name="Shape 334"/>
          <p:cNvSpPr txBox="1"/>
          <p:nvPr/>
        </p:nvSpPr>
        <p:spPr>
          <a:xfrm>
            <a:off x="7694060" y="3248202"/>
            <a:ext cx="3256613" cy="128102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charset="0"/>
                <a:ea typeface="Arial" charset="0"/>
                <a:cs typeface="Arial" charset="0"/>
                <a:sym typeface="Cabin"/>
              </a:rPr>
              <a:t>Variable de iteración</a:t>
            </a:r>
          </a:p>
        </p:txBody>
      </p:sp>
      <p:sp>
        <p:nvSpPr>
          <p:cNvPr id="335" name="Shape 335"/>
          <p:cNvSpPr txBox="1"/>
          <p:nvPr/>
        </p:nvSpPr>
        <p:spPr>
          <a:xfrm>
            <a:off x="11860543" y="3248202"/>
            <a:ext cx="3751578" cy="1075126"/>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MX" sz="3600" u="none" strike="noStrike" cap="none" dirty="0">
                <a:solidFill>
                  <a:srgbClr val="FF7F00"/>
                </a:solidFill>
                <a:latin typeface="Arial" charset="0"/>
                <a:ea typeface="Arial" charset="0"/>
                <a:cs typeface="Arial" charset="0"/>
                <a:sym typeface="Cabin"/>
              </a:rPr>
              <a:t>Cadena de seis caracteres</a:t>
            </a:r>
          </a:p>
        </p:txBody>
      </p:sp>
      <p:cxnSp>
        <p:nvCxnSpPr>
          <p:cNvPr id="336" name="Shape 336"/>
          <p:cNvCxnSpPr/>
          <p:nvPr/>
        </p:nvCxnSpPr>
        <p:spPr>
          <a:xfrm rot="10800000">
            <a:off x="9162619" y="4511775"/>
            <a:ext cx="984797" cy="822300"/>
          </a:xfrm>
          <a:prstGeom prst="straightConnector1">
            <a:avLst/>
          </a:prstGeom>
          <a:noFill/>
          <a:ln w="63500" cap="rnd" cmpd="sng">
            <a:solidFill>
              <a:srgbClr val="00FF00"/>
            </a:solidFill>
            <a:prstDash val="solid"/>
            <a:miter/>
            <a:headEnd type="stealth" w="med" len="med"/>
            <a:tailEnd type="none" w="med" len="med"/>
          </a:ln>
        </p:spPr>
      </p:cxnSp>
      <p:cxnSp>
        <p:nvCxnSpPr>
          <p:cNvPr id="337" name="Shape 337"/>
          <p:cNvCxnSpPr/>
          <p:nvPr/>
        </p:nvCxnSpPr>
        <p:spPr>
          <a:xfrm rot="10800000" flipH="1">
            <a:off x="13129571" y="4403739"/>
            <a:ext cx="727345" cy="822300"/>
          </a:xfrm>
          <a:prstGeom prst="straightConnector1">
            <a:avLst/>
          </a:prstGeom>
          <a:noFill/>
          <a:ln w="63500" cap="rnd" cmpd="sng">
            <a:solidFill>
              <a:srgbClr val="FF7F00"/>
            </a:solidFill>
            <a:prstDash val="solid"/>
            <a:miter/>
            <a:headEnd type="stealth"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cxnSp>
        <p:nvCxnSpPr>
          <p:cNvPr id="342" name="Shape 342"/>
          <p:cNvCxnSpPr/>
          <p:nvPr/>
        </p:nvCxnSpPr>
        <p:spPr>
          <a:xfrm rot="10800000">
            <a:off x="3143137" y="1192249"/>
            <a:ext cx="14400" cy="566699"/>
          </a:xfrm>
          <a:prstGeom prst="straightConnector1">
            <a:avLst/>
          </a:prstGeom>
          <a:noFill/>
          <a:ln w="76200" cap="rnd" cmpd="sng">
            <a:solidFill>
              <a:srgbClr val="00FF00"/>
            </a:solidFill>
            <a:prstDash val="solid"/>
            <a:miter/>
            <a:headEnd type="stealth" w="med" len="med"/>
            <a:tailEnd type="none" w="med" len="med"/>
          </a:ln>
        </p:spPr>
      </p:cxnSp>
      <p:sp>
        <p:nvSpPr>
          <p:cNvPr id="343" name="Shape 343"/>
          <p:cNvSpPr/>
          <p:nvPr/>
        </p:nvSpPr>
        <p:spPr>
          <a:xfrm>
            <a:off x="1727200" y="1752600"/>
            <a:ext cx="3111598"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MX" sz="3400" u="none" strike="noStrike" cap="none">
                <a:solidFill>
                  <a:srgbClr val="FFFFFF"/>
                </a:solidFill>
                <a:latin typeface="Arial" charset="0"/>
                <a:ea typeface="Arial" charset="0"/>
                <a:cs typeface="Arial" charset="0"/>
                <a:sym typeface="Cabin"/>
              </a:rPr>
              <a:t>Hecho?</a:t>
            </a:r>
          </a:p>
        </p:txBody>
      </p:sp>
      <p:cxnSp>
        <p:nvCxnSpPr>
          <p:cNvPr id="344" name="Shape 344"/>
          <p:cNvCxnSpPr/>
          <p:nvPr/>
        </p:nvCxnSpPr>
        <p:spPr>
          <a:xfrm rot="10800000">
            <a:off x="3162312" y="3022699"/>
            <a:ext cx="11100" cy="1498500"/>
          </a:xfrm>
          <a:prstGeom prst="straightConnector1">
            <a:avLst/>
          </a:prstGeom>
          <a:noFill/>
          <a:ln w="76200" cap="rnd" cmpd="sng">
            <a:solidFill>
              <a:srgbClr val="00FF00"/>
            </a:solidFill>
            <a:prstDash val="solid"/>
            <a:miter/>
            <a:headEnd type="none" w="med" len="med"/>
            <a:tailEnd type="stealth" w="med" len="med"/>
          </a:ln>
        </p:spPr>
      </p:cxnSp>
      <p:cxnSp>
        <p:nvCxnSpPr>
          <p:cNvPr id="345" name="Shape 345"/>
          <p:cNvCxnSpPr>
            <a:endCxn id="354" idx="2"/>
          </p:cNvCxnSpPr>
          <p:nvPr/>
        </p:nvCxnSpPr>
        <p:spPr>
          <a:xfrm flipH="1" flipV="1">
            <a:off x="6686600" y="2768699"/>
            <a:ext cx="14238" cy="587276"/>
          </a:xfrm>
          <a:prstGeom prst="straightConnector1">
            <a:avLst/>
          </a:prstGeom>
          <a:noFill/>
          <a:ln w="76200" cap="rnd" cmpd="sng">
            <a:solidFill>
              <a:srgbClr val="00FF00"/>
            </a:solidFill>
            <a:prstDash val="solid"/>
            <a:miter/>
            <a:headEnd type="stealth" w="med" len="med"/>
            <a:tailEnd type="none" w="med" len="med"/>
          </a:ln>
        </p:spPr>
      </p:cxnSp>
      <p:cxnSp>
        <p:nvCxnSpPr>
          <p:cNvPr id="346" name="Shape 346"/>
          <p:cNvCxnSpPr>
            <a:stCxn id="347" idx="2"/>
          </p:cNvCxnSpPr>
          <p:nvPr/>
        </p:nvCxnSpPr>
        <p:spPr>
          <a:xfrm flipH="1">
            <a:off x="6697549" y="4051399"/>
            <a:ext cx="8100" cy="472800"/>
          </a:xfrm>
          <a:prstGeom prst="straightConnector1">
            <a:avLst/>
          </a:prstGeom>
          <a:noFill/>
          <a:ln w="76200" cap="rnd" cmpd="sng">
            <a:solidFill>
              <a:srgbClr val="00FF00"/>
            </a:solidFill>
            <a:prstDash val="solid"/>
            <a:miter/>
            <a:headEnd type="none" w="med" len="med"/>
            <a:tailEnd type="none" w="med" len="med"/>
          </a:ln>
        </p:spPr>
      </p:cxnSp>
      <p:cxnSp>
        <p:nvCxnSpPr>
          <p:cNvPr id="348" name="Shape 348"/>
          <p:cNvCxnSpPr/>
          <p:nvPr/>
        </p:nvCxnSpPr>
        <p:spPr>
          <a:xfrm>
            <a:off x="3133200" y="4516675"/>
            <a:ext cx="3596099" cy="4500"/>
          </a:xfrm>
          <a:prstGeom prst="straightConnector1">
            <a:avLst/>
          </a:prstGeom>
          <a:noFill/>
          <a:ln w="76200" cap="rnd" cmpd="sng">
            <a:solidFill>
              <a:srgbClr val="00FF00"/>
            </a:solidFill>
            <a:prstDash val="solid"/>
            <a:miter/>
            <a:headEnd type="none" w="med" len="med"/>
            <a:tailEnd type="none" w="med" len="med"/>
          </a:ln>
        </p:spPr>
      </p:cxnSp>
      <p:cxnSp>
        <p:nvCxnSpPr>
          <p:cNvPr id="349" name="Shape 349"/>
          <p:cNvCxnSpPr/>
          <p:nvPr/>
        </p:nvCxnSpPr>
        <p:spPr>
          <a:xfrm flipH="1">
            <a:off x="1371574" y="2397125"/>
            <a:ext cx="396900" cy="3299"/>
          </a:xfrm>
          <a:prstGeom prst="straightConnector1">
            <a:avLst/>
          </a:prstGeom>
          <a:noFill/>
          <a:ln w="76200" cap="rnd" cmpd="sng">
            <a:solidFill>
              <a:srgbClr val="00FF00"/>
            </a:solidFill>
            <a:prstDash val="solid"/>
            <a:miter/>
            <a:headEnd type="none" w="med" len="med"/>
            <a:tailEnd type="stealth" w="med" len="med"/>
          </a:ln>
        </p:spPr>
      </p:cxnSp>
      <p:cxnSp>
        <p:nvCxnSpPr>
          <p:cNvPr id="350" name="Shape 350"/>
          <p:cNvCxnSpPr/>
          <p:nvPr/>
        </p:nvCxnSpPr>
        <p:spPr>
          <a:xfrm rot="10800000" flipH="1">
            <a:off x="3157537" y="5238874"/>
            <a:ext cx="15899" cy="644400"/>
          </a:xfrm>
          <a:prstGeom prst="straightConnector1">
            <a:avLst/>
          </a:prstGeom>
          <a:noFill/>
          <a:ln w="76200" cap="rnd" cmpd="sng">
            <a:solidFill>
              <a:srgbClr val="00FF00"/>
            </a:solidFill>
            <a:prstDash val="solid"/>
            <a:miter/>
            <a:headEnd type="stealth" w="med" len="med"/>
            <a:tailEnd type="none" w="med" len="med"/>
          </a:ln>
        </p:spPr>
      </p:cxnSp>
      <p:cxnSp>
        <p:nvCxnSpPr>
          <p:cNvPr id="351" name="Shape 351"/>
          <p:cNvCxnSpPr/>
          <p:nvPr/>
        </p:nvCxnSpPr>
        <p:spPr>
          <a:xfrm rot="10800000">
            <a:off x="1401636" y="2451012"/>
            <a:ext cx="3299" cy="2779799"/>
          </a:xfrm>
          <a:prstGeom prst="straightConnector1">
            <a:avLst/>
          </a:prstGeom>
          <a:noFill/>
          <a:ln w="76200" cap="rnd" cmpd="sng">
            <a:solidFill>
              <a:srgbClr val="00FF00"/>
            </a:solidFill>
            <a:prstDash val="solid"/>
            <a:miter/>
            <a:headEnd type="stealth" w="med" len="med"/>
            <a:tailEnd type="none" w="med" len="med"/>
          </a:ln>
        </p:spPr>
      </p:cxnSp>
      <p:cxnSp>
        <p:nvCxnSpPr>
          <p:cNvPr id="352" name="Shape 352"/>
          <p:cNvCxnSpPr/>
          <p:nvPr/>
        </p:nvCxnSpPr>
        <p:spPr>
          <a:xfrm>
            <a:off x="1401761" y="5256212"/>
            <a:ext cx="1752600" cy="0"/>
          </a:xfrm>
          <a:prstGeom prst="straightConnector1">
            <a:avLst/>
          </a:prstGeom>
          <a:noFill/>
          <a:ln w="76200" cap="rnd" cmpd="sng">
            <a:solidFill>
              <a:srgbClr val="00FF00"/>
            </a:solidFill>
            <a:prstDash val="solid"/>
            <a:miter/>
            <a:headEnd type="none" w="med" len="med"/>
            <a:tailEnd type="none" w="med" len="med"/>
          </a:ln>
        </p:spPr>
      </p:cxnSp>
      <p:sp>
        <p:nvSpPr>
          <p:cNvPr id="353" name="Shape 353"/>
          <p:cNvSpPr txBox="1"/>
          <p:nvPr/>
        </p:nvSpPr>
        <p:spPr>
          <a:xfrm>
            <a:off x="846137"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3600" u="none" strike="noStrike" cap="none">
                <a:solidFill>
                  <a:schemeClr val="lt1"/>
                </a:solidFill>
                <a:latin typeface="Arial" charset="0"/>
                <a:ea typeface="Arial" charset="0"/>
                <a:cs typeface="Arial" charset="0"/>
                <a:sym typeface="Cabin"/>
              </a:rPr>
              <a:t>Sí</a:t>
            </a:r>
          </a:p>
        </p:txBody>
      </p:sp>
      <p:sp>
        <p:nvSpPr>
          <p:cNvPr id="347" name="Shape 347"/>
          <p:cNvSpPr txBox="1"/>
          <p:nvPr/>
        </p:nvSpPr>
        <p:spPr>
          <a:xfrm>
            <a:off x="5245100" y="3302000"/>
            <a:ext cx="2921099"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3500" u="none" strike="noStrike" cap="none">
                <a:solidFill>
                  <a:schemeClr val="lt1"/>
                </a:solidFill>
                <a:latin typeface="Arial" charset="0"/>
                <a:ea typeface="Arial" charset="0"/>
                <a:cs typeface="Arial" charset="0"/>
                <a:sym typeface="Cabin"/>
              </a:rPr>
              <a:t>print(</a:t>
            </a:r>
            <a:r>
              <a:rPr lang="es-MX" sz="3500" u="none" strike="noStrike" cap="none">
                <a:solidFill>
                  <a:srgbClr val="00FF00"/>
                </a:solidFill>
                <a:latin typeface="Arial" charset="0"/>
                <a:ea typeface="Arial" charset="0"/>
                <a:cs typeface="Arial" charset="0"/>
                <a:sym typeface="Cabin"/>
              </a:rPr>
              <a:t>letra</a:t>
            </a:r>
            <a:r>
              <a:rPr lang="es-MX" sz="3500" u="none" strike="noStrike" cap="none">
                <a:solidFill>
                  <a:schemeClr val="bg1"/>
                </a:solidFill>
                <a:latin typeface="Arial" charset="0"/>
                <a:ea typeface="Arial" charset="0"/>
                <a:cs typeface="Arial" charset="0"/>
                <a:sym typeface="Cabin"/>
              </a:rPr>
              <a:t>)</a:t>
            </a:r>
          </a:p>
        </p:txBody>
      </p:sp>
      <p:sp>
        <p:nvSpPr>
          <p:cNvPr id="354" name="Shape 354"/>
          <p:cNvSpPr txBox="1"/>
          <p:nvPr/>
        </p:nvSpPr>
        <p:spPr>
          <a:xfrm>
            <a:off x="5130800" y="2019300"/>
            <a:ext cx="3111599"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MX" sz="3500" u="none" strike="noStrike" cap="none">
                <a:solidFill>
                  <a:srgbClr val="FFFFFF"/>
                </a:solidFill>
                <a:latin typeface="Arial" charset="0"/>
                <a:ea typeface="Arial" charset="0"/>
                <a:cs typeface="Arial" charset="0"/>
                <a:sym typeface="Cabin"/>
              </a:rPr>
              <a:t>Avanzar </a:t>
            </a:r>
            <a:r>
              <a:rPr lang="es-MX" sz="3500" u="none" strike="noStrike" cap="none">
                <a:solidFill>
                  <a:srgbClr val="00FF00"/>
                </a:solidFill>
                <a:latin typeface="Arial" charset="0"/>
                <a:ea typeface="Arial" charset="0"/>
                <a:cs typeface="Arial" charset="0"/>
                <a:sym typeface="Cabin"/>
              </a:rPr>
              <a:t>letra</a:t>
            </a:r>
          </a:p>
        </p:txBody>
      </p:sp>
      <p:sp>
        <p:nvSpPr>
          <p:cNvPr id="355" name="Shape 355"/>
          <p:cNvSpPr txBox="1"/>
          <p:nvPr/>
        </p:nvSpPr>
        <p:spPr>
          <a:xfrm>
            <a:off x="7927750" y="5086350"/>
            <a:ext cx="66390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MX" sz="3600" b="1" i="0" u="none" strike="noStrike" cap="none">
                <a:solidFill>
                  <a:srgbClr val="FFFF00"/>
                </a:solidFill>
                <a:latin typeface="Courier New"/>
                <a:ea typeface="Courier New"/>
                <a:cs typeface="Courier New"/>
                <a:sym typeface="Courier New"/>
              </a:rPr>
              <a:t>for</a:t>
            </a:r>
            <a:r>
              <a:rPr lang="es-MX" sz="3600" b="1" i="0" u="none" strike="noStrike" cap="none">
                <a:solidFill>
                  <a:schemeClr val="lt1"/>
                </a:solidFill>
                <a:latin typeface="Courier New"/>
                <a:ea typeface="Courier New"/>
                <a:cs typeface="Courier New"/>
                <a:sym typeface="Courier New"/>
              </a:rPr>
              <a:t> </a:t>
            </a:r>
            <a:r>
              <a:rPr lang="es-MX" sz="3600" b="1" i="0" u="none" strike="noStrike" cap="none">
                <a:solidFill>
                  <a:srgbClr val="00FF00"/>
                </a:solidFill>
                <a:latin typeface="Courier New"/>
                <a:ea typeface="Courier New"/>
                <a:cs typeface="Courier New"/>
                <a:sym typeface="Courier New"/>
              </a:rPr>
              <a:t>letra</a:t>
            </a:r>
            <a:r>
              <a:rPr lang="es-MX" sz="3600" b="1" i="0" u="none" strike="noStrike" cap="none">
                <a:solidFill>
                  <a:schemeClr val="lt1"/>
                </a:solidFill>
                <a:latin typeface="Courier New"/>
                <a:ea typeface="Courier New"/>
                <a:cs typeface="Courier New"/>
                <a:sym typeface="Courier New"/>
              </a:rPr>
              <a:t> </a:t>
            </a:r>
            <a:r>
              <a:rPr lang="es-MX" sz="3600" b="1" i="0" u="none" strike="noStrike" cap="none">
                <a:solidFill>
                  <a:srgbClr val="FFFF00"/>
                </a:solidFill>
                <a:latin typeface="Courier New"/>
                <a:ea typeface="Courier New"/>
                <a:cs typeface="Courier New"/>
                <a:sym typeface="Courier New"/>
              </a:rPr>
              <a:t>in</a:t>
            </a:r>
            <a:r>
              <a:rPr lang="es-MX" sz="3600" b="1" i="0" u="none" strike="noStrike" cap="none">
                <a:solidFill>
                  <a:schemeClr val="lt1"/>
                </a:solidFill>
                <a:latin typeface="Courier New"/>
                <a:ea typeface="Courier New"/>
                <a:cs typeface="Courier New"/>
                <a:sym typeface="Courier New"/>
              </a:rPr>
              <a:t> </a:t>
            </a:r>
            <a:r>
              <a:rPr lang="es-MX" sz="3600" b="1" i="0" u="none" strike="noStrike" cap="none">
                <a:solidFill>
                  <a:srgbClr val="FF7F00"/>
                </a:solidFill>
                <a:latin typeface="Courier New"/>
                <a:ea typeface="Courier New"/>
                <a:cs typeface="Courier New"/>
                <a:sym typeface="Courier New"/>
              </a:rPr>
              <a:t>'banana'</a:t>
            </a:r>
            <a:r>
              <a:rPr lang="es-MX" sz="3600" b="1" i="0" u="none" strike="noStrike" cap="none">
                <a:solidFill>
                  <a:srgbClr val="00FF00"/>
                </a:solidFill>
                <a:latin typeface="Courier New"/>
                <a:ea typeface="Courier New"/>
                <a:cs typeface="Courier New"/>
                <a:sym typeface="Courier New"/>
              </a:rPr>
              <a:t> </a:t>
            </a:r>
            <a:r>
              <a:rPr lang="es-MX" sz="36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s-MX" sz="3600" b="1" i="0" u="none" strike="noStrike" cap="none">
                <a:solidFill>
                  <a:srgbClr val="FF00FF"/>
                </a:solidFill>
                <a:latin typeface="Courier New"/>
                <a:ea typeface="Courier New"/>
                <a:cs typeface="Courier New"/>
                <a:sym typeface="Courier New"/>
              </a:rPr>
              <a:t>    print(letra)</a:t>
            </a:r>
          </a:p>
        </p:txBody>
      </p:sp>
      <p:sp>
        <p:nvSpPr>
          <p:cNvPr id="356" name="Shape 356"/>
          <p:cNvSpPr txBox="1"/>
          <p:nvPr/>
        </p:nvSpPr>
        <p:spPr>
          <a:xfrm>
            <a:off x="97409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b</a:t>
            </a:r>
          </a:p>
        </p:txBody>
      </p:sp>
      <p:sp>
        <p:nvSpPr>
          <p:cNvPr id="357" name="Shape 357"/>
          <p:cNvSpPr txBox="1"/>
          <p:nvPr/>
        </p:nvSpPr>
        <p:spPr>
          <a:xfrm>
            <a:off x="104902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358" name="Shape 358"/>
          <p:cNvSpPr txBox="1"/>
          <p:nvPr/>
        </p:nvSpPr>
        <p:spPr>
          <a:xfrm>
            <a:off x="112649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359" name="Shape 359"/>
          <p:cNvSpPr txBox="1"/>
          <p:nvPr/>
        </p:nvSpPr>
        <p:spPr>
          <a:xfrm>
            <a:off x="120142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360" name="Shape 360"/>
          <p:cNvSpPr txBox="1"/>
          <p:nvPr/>
        </p:nvSpPr>
        <p:spPr>
          <a:xfrm>
            <a:off x="127381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361" name="Shape 361"/>
          <p:cNvSpPr txBox="1"/>
          <p:nvPr/>
        </p:nvSpPr>
        <p:spPr>
          <a:xfrm>
            <a:off x="134874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362" name="Shape 362"/>
          <p:cNvSpPr txBox="1"/>
          <p:nvPr/>
        </p:nvSpPr>
        <p:spPr>
          <a:xfrm>
            <a:off x="846137" y="6572388"/>
            <a:ext cx="14530388" cy="1350826"/>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s-MX" sz="3600" u="none" strike="noStrike" cap="none">
                <a:solidFill>
                  <a:schemeClr val="lt1"/>
                </a:solidFill>
                <a:latin typeface="Arial" charset="0"/>
                <a:ea typeface="Arial" charset="0"/>
                <a:cs typeface="Arial" charset="0"/>
                <a:sym typeface="Cabin"/>
              </a:rPr>
              <a:t>La</a:t>
            </a:r>
            <a:r>
              <a:rPr lang="es-MX" sz="3600" u="none" strike="noStrike" cap="none">
                <a:solidFill>
                  <a:srgbClr val="00FF00"/>
                </a:solidFill>
                <a:latin typeface="Arial" charset="0"/>
                <a:ea typeface="Arial" charset="0"/>
                <a:cs typeface="Arial" charset="0"/>
                <a:sym typeface="Cabin"/>
              </a:rPr>
              <a:t> variable de iteración </a:t>
            </a:r>
            <a:r>
              <a:rPr lang="es-MX" sz="3600" b="0" i="0" u="none" strike="noStrike" cap="none">
                <a:solidFill>
                  <a:schemeClr val="lt1"/>
                </a:solidFill>
                <a:latin typeface="Arial"/>
                <a:ea typeface="Arial"/>
                <a:cs typeface="Arial"/>
                <a:sym typeface="Arial"/>
              </a:rPr>
              <a:t>“</a:t>
            </a:r>
            <a:r>
              <a:rPr lang="es-MX" sz="3600" u="none" strike="noStrike" cap="none">
                <a:solidFill>
                  <a:schemeClr val="lt1"/>
                </a:solidFill>
                <a:latin typeface="Arial" charset="0"/>
                <a:ea typeface="Arial" charset="0"/>
                <a:cs typeface="Arial" charset="0"/>
                <a:sym typeface="Cabin"/>
              </a:rPr>
              <a:t>itera</a:t>
            </a:r>
            <a:r>
              <a:rPr lang="es-MX" sz="3600" b="0" i="0" u="none" strike="noStrike" cap="none">
                <a:solidFill>
                  <a:schemeClr val="lt1"/>
                </a:solidFill>
                <a:latin typeface="Arial"/>
                <a:ea typeface="Arial"/>
                <a:cs typeface="Arial"/>
                <a:sym typeface="Arial"/>
              </a:rPr>
              <a:t>”</a:t>
            </a:r>
            <a:r>
              <a:rPr lang="es-MX" sz="3600" u="none" strike="noStrike" cap="none">
                <a:solidFill>
                  <a:schemeClr val="lt1"/>
                </a:solidFill>
                <a:latin typeface="Arial" charset="0"/>
                <a:ea typeface="Arial" charset="0"/>
                <a:cs typeface="Arial" charset="0"/>
                <a:sym typeface="Cabin"/>
              </a:rPr>
              <a:t> a través de la </a:t>
            </a:r>
            <a:r>
              <a:rPr lang="es-MX" sz="3600" u="none" strike="noStrike" cap="none">
                <a:solidFill>
                  <a:srgbClr val="FF7F00"/>
                </a:solidFill>
                <a:latin typeface="Arial" charset="0"/>
                <a:ea typeface="Arial" charset="0"/>
                <a:cs typeface="Arial" charset="0"/>
                <a:sym typeface="Cabin"/>
              </a:rPr>
              <a:t>cadena</a:t>
            </a:r>
            <a:r>
              <a:rPr lang="es-MX" sz="3600">
                <a:solidFill>
                  <a:srgbClr val="FF7F00"/>
                </a:solidFill>
                <a:latin typeface="Arial" charset="0"/>
                <a:ea typeface="Arial" charset="0"/>
                <a:cs typeface="Arial" charset="0"/>
                <a:sym typeface="Cabin"/>
              </a:rPr>
              <a:t> </a:t>
            </a:r>
            <a:r>
              <a:rPr lang="es-MX" sz="3600">
                <a:solidFill>
                  <a:schemeClr val="lt1"/>
                </a:solidFill>
                <a:latin typeface="Arial" charset="0"/>
                <a:ea typeface="Arial" charset="0"/>
                <a:cs typeface="Arial" charset="0"/>
                <a:sym typeface="Cabin"/>
              </a:rPr>
              <a:t>y el </a:t>
            </a:r>
            <a:r>
              <a:rPr lang="es-MX" sz="3600" u="none" strike="noStrike" cap="none">
                <a:solidFill>
                  <a:srgbClr val="FF00FF"/>
                </a:solidFill>
                <a:latin typeface="Arial" charset="0"/>
                <a:ea typeface="Arial" charset="0"/>
                <a:cs typeface="Arial" charset="0"/>
                <a:sym typeface="Cabin"/>
              </a:rPr>
              <a:t>bloque (cuerpo)</a:t>
            </a:r>
            <a:r>
              <a:rPr lang="es-MX" sz="3600" u="none" strike="noStrike" cap="none">
                <a:solidFill>
                  <a:schemeClr val="lt1"/>
                </a:solidFill>
                <a:latin typeface="Arial" charset="0"/>
                <a:ea typeface="Arial" charset="0"/>
                <a:cs typeface="Arial" charset="0"/>
                <a:sym typeface="Cabin"/>
              </a:rPr>
              <a:t> de código es ejecutado para cada valor </a:t>
            </a:r>
            <a:r>
              <a:rPr lang="es-MX" sz="3600" u="none" strike="noStrike" cap="none">
                <a:solidFill>
                  <a:srgbClr val="FFFF00"/>
                </a:solidFill>
                <a:latin typeface="Arial" charset="0"/>
                <a:ea typeface="Arial" charset="0"/>
                <a:cs typeface="Arial" charset="0"/>
                <a:sym typeface="Cabin"/>
              </a:rPr>
              <a:t>en (in)</a:t>
            </a:r>
            <a:r>
              <a:rPr lang="es-MX" sz="3600" u="none" strike="noStrike" cap="none">
                <a:solidFill>
                  <a:schemeClr val="lt1"/>
                </a:solidFill>
                <a:latin typeface="Arial" charset="0"/>
                <a:ea typeface="Arial" charset="0"/>
                <a:cs typeface="Arial" charset="0"/>
                <a:sym typeface="Cabin"/>
              </a:rPr>
              <a:t> </a:t>
            </a:r>
            <a:r>
              <a:rPr lang="es-MX" sz="3600">
                <a:solidFill>
                  <a:schemeClr val="lt1"/>
                </a:solidFill>
                <a:latin typeface="Arial" charset="0"/>
                <a:ea typeface="Arial" charset="0"/>
                <a:cs typeface="Arial" charset="0"/>
                <a:sym typeface="Cabin"/>
              </a:rPr>
              <a:t>la</a:t>
            </a:r>
            <a:r>
              <a:rPr lang="es-MX" sz="3600" u="none" strike="noStrike" cap="none">
                <a:solidFill>
                  <a:schemeClr val="lt1"/>
                </a:solidFill>
                <a:latin typeface="Arial" charset="0"/>
                <a:ea typeface="Arial" charset="0"/>
                <a:cs typeface="Arial" charset="0"/>
                <a:sym typeface="Cabin"/>
              </a:rPr>
              <a:t> </a:t>
            </a:r>
            <a:r>
              <a:rPr lang="es-MX" sz="3600" u="none" strike="noStrike" cap="none">
                <a:solidFill>
                  <a:srgbClr val="FF7F00"/>
                </a:solidFill>
                <a:latin typeface="Arial" charset="0"/>
                <a:ea typeface="Arial" charset="0"/>
                <a:cs typeface="Arial" charset="0"/>
                <a:sym typeface="Cabin"/>
              </a:rPr>
              <a:t>secuencia</a:t>
            </a:r>
          </a:p>
        </p:txBody>
      </p:sp>
      <p:cxnSp>
        <p:nvCxnSpPr>
          <p:cNvPr id="363" name="Shape 363"/>
          <p:cNvCxnSpPr/>
          <p:nvPr/>
        </p:nvCxnSpPr>
        <p:spPr>
          <a:xfrm>
            <a:off x="4703700" y="2385900"/>
            <a:ext cx="396900" cy="3299"/>
          </a:xfrm>
          <a:prstGeom prst="straightConnector1">
            <a:avLst/>
          </a:prstGeom>
          <a:noFill/>
          <a:ln w="76200" cap="rnd" cmpd="sng">
            <a:solidFill>
              <a:srgbClr val="00FF00"/>
            </a:solidFill>
            <a:prstDash val="solid"/>
            <a:miter/>
            <a:headEnd type="none" w="med" len="med"/>
            <a:tailEnd type="stealth" w="med" len="med"/>
          </a:ln>
        </p:spPr>
      </p:cxnSp>
      <p:sp>
        <p:nvSpPr>
          <p:cNvPr id="364" name="Shape 364"/>
          <p:cNvSpPr txBox="1"/>
          <p:nvPr/>
        </p:nvSpPr>
        <p:spPr>
          <a:xfrm>
            <a:off x="4275137" y="1638300"/>
            <a:ext cx="725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3600">
                <a:solidFill>
                  <a:schemeClr val="lt1"/>
                </a:solidFill>
                <a:latin typeface="Arial" charset="0"/>
                <a:ea typeface="Arial" charset="0"/>
                <a:cs typeface="Arial" charset="0"/>
                <a:sym typeface="Cabin"/>
              </a:rPr>
              <a:t>No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Shape 370"/>
          <p:cNvSpPr txBox="1">
            <a:spLocks noGrp="1"/>
          </p:cNvSpPr>
          <p:nvPr>
            <p:ph type="title"/>
          </p:nvPr>
        </p:nvSpPr>
        <p:spPr>
          <a:xfrm>
            <a:off x="550334" y="715185"/>
            <a:ext cx="6054196"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6000" u="none" strike="noStrike" cap="none">
                <a:solidFill>
                  <a:srgbClr val="FFFF00"/>
                </a:solidFill>
                <a:latin typeface="Arial" charset="0"/>
                <a:ea typeface="Arial" charset="0"/>
                <a:cs typeface="Arial" charset="0"/>
                <a:sym typeface="Cabin"/>
              </a:rPr>
              <a:t>Rebanado de Cadenas</a:t>
            </a:r>
          </a:p>
        </p:txBody>
      </p:sp>
      <p:sp>
        <p:nvSpPr>
          <p:cNvPr id="369" name="Shape 369"/>
          <p:cNvSpPr txBox="1">
            <a:spLocks noGrp="1"/>
          </p:cNvSpPr>
          <p:nvPr>
            <p:ph idx="1"/>
          </p:nvPr>
        </p:nvSpPr>
        <p:spPr>
          <a:xfrm>
            <a:off x="299514" y="2852163"/>
            <a:ext cx="7095199"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s-MX" sz="3400" b="0" u="none" strike="noStrike" cap="none" dirty="0">
                <a:solidFill>
                  <a:schemeClr val="lt1"/>
                </a:solidFill>
                <a:latin typeface="Arial" charset="0"/>
                <a:ea typeface="Arial" charset="0"/>
                <a:cs typeface="Arial" charset="0"/>
                <a:sym typeface="Cabin"/>
              </a:rPr>
              <a:t>También podemos mirar a cualquier sección continua de una cadena utilizando el </a:t>
            </a:r>
            <a:r>
              <a:rPr lang="es-MX" sz="3400" b="0" u="none" strike="noStrike" cap="none" dirty="0">
                <a:solidFill>
                  <a:srgbClr val="00FFFF"/>
                </a:solidFill>
                <a:latin typeface="Arial" charset="0"/>
                <a:ea typeface="Arial" charset="0"/>
                <a:cs typeface="Arial" charset="0"/>
                <a:sym typeface="Cabin"/>
              </a:rPr>
              <a:t>operador dos puntos</a:t>
            </a:r>
          </a:p>
          <a:p>
            <a:pPr marL="749300" marR="0" lvl="0" indent="-358394" algn="l" rtl="0">
              <a:lnSpc>
                <a:spcPct val="100000"/>
              </a:lnSpc>
              <a:spcBef>
                <a:spcPts val="3500"/>
              </a:spcBef>
              <a:spcAft>
                <a:spcPts val="0"/>
              </a:spcAft>
              <a:buClr>
                <a:srgbClr val="FFFFFF"/>
              </a:buClr>
              <a:buSzPct val="100000"/>
              <a:buFont typeface="Cabin"/>
              <a:buChar char="•"/>
            </a:pPr>
            <a:r>
              <a:rPr lang="es-MX" sz="3400" b="0" u="none" strike="noStrike" cap="none" dirty="0">
                <a:solidFill>
                  <a:srgbClr val="FFFFFF"/>
                </a:solidFill>
                <a:latin typeface="Arial" charset="0"/>
                <a:ea typeface="Arial" charset="0"/>
                <a:cs typeface="Arial" charset="0"/>
                <a:sym typeface="Cabin"/>
              </a:rPr>
              <a:t>El segundo número es un número más allá del final de la rebanada - </a:t>
            </a:r>
            <a:r>
              <a:rPr lang="es-MX" sz="3400" b="0" i="0" u="none" strike="noStrike" cap="none" dirty="0">
                <a:solidFill>
                  <a:srgbClr val="FFFFFF"/>
                </a:solidFill>
                <a:latin typeface="Arial"/>
                <a:ea typeface="Arial"/>
                <a:cs typeface="Arial"/>
                <a:sym typeface="Arial"/>
              </a:rPr>
              <a:t>“hasta pero no incluyendo”</a:t>
            </a:r>
          </a:p>
          <a:p>
            <a:pPr marL="749300" marR="0" lvl="0" indent="-358394" algn="l" rtl="0">
              <a:lnSpc>
                <a:spcPct val="100000"/>
              </a:lnSpc>
              <a:spcBef>
                <a:spcPts val="3500"/>
              </a:spcBef>
              <a:spcAft>
                <a:spcPts val="0"/>
              </a:spcAft>
              <a:buClr>
                <a:schemeClr val="lt1"/>
              </a:buClr>
              <a:buSzPct val="100000"/>
              <a:buFont typeface="Cabin"/>
              <a:buChar char="•"/>
            </a:pPr>
            <a:r>
              <a:rPr lang="es-MX" sz="3400" b="0" u="none" strike="noStrike" cap="none" dirty="0">
                <a:solidFill>
                  <a:srgbClr val="FFFFFF"/>
                </a:solidFill>
                <a:latin typeface="Arial" charset="0"/>
                <a:ea typeface="Arial" charset="0"/>
                <a:cs typeface="Arial" charset="0"/>
                <a:sym typeface="Cabin"/>
              </a:rPr>
              <a:t>Si el segundo número está más allá del final de la cadena, entonces termina al final</a:t>
            </a:r>
            <a:endParaRPr lang="es-MX" sz="3400" b="0" u="none" strike="noStrike" cap="none" dirty="0">
              <a:solidFill>
                <a:schemeClr val="lt1"/>
              </a:solidFill>
              <a:latin typeface="Arial" charset="0"/>
              <a:ea typeface="Arial" charset="0"/>
              <a:cs typeface="Arial" charset="0"/>
              <a:sym typeface="Cabin"/>
            </a:endParaRPr>
          </a:p>
        </p:txBody>
      </p:sp>
      <p:sp>
        <p:nvSpPr>
          <p:cNvPr id="371" name="Shape 371"/>
          <p:cNvSpPr txBox="1"/>
          <p:nvPr/>
        </p:nvSpPr>
        <p:spPr>
          <a:xfrm>
            <a:off x="8639188" y="2758197"/>
            <a:ext cx="6553499" cy="4498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dirty="0">
                <a:solidFill>
                  <a:srgbClr val="00FF00"/>
                </a:solidFill>
                <a:latin typeface="Courier New"/>
                <a:ea typeface="Courier New"/>
                <a:cs typeface="Courier New"/>
                <a:sym typeface="Courier New"/>
              </a:rPr>
              <a:t>c</a:t>
            </a:r>
            <a:r>
              <a:rPr lang="es-MX" sz="3600" b="1" i="0" u="none" strike="noStrike" cap="none" dirty="0">
                <a:solidFill>
                  <a:schemeClr val="lt1"/>
                </a:solidFill>
                <a:latin typeface="Courier New"/>
                <a:ea typeface="Courier New"/>
                <a:cs typeface="Courier New"/>
                <a:sym typeface="Courier New"/>
              </a:rPr>
              <a:t> = </a:t>
            </a:r>
            <a:r>
              <a:rPr lang="es-MX" sz="3600" b="1" i="0" u="none" strike="noStrike" cap="none" dirty="0">
                <a:solidFill>
                  <a:srgbClr val="FF7F00"/>
                </a:solidFill>
                <a:latin typeface="Courier New"/>
                <a:ea typeface="Courier New"/>
                <a:cs typeface="Courier New"/>
                <a:sym typeface="Courier New"/>
              </a:rPr>
              <a:t>'Monty Python'</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err="1">
                <a:solidFill>
                  <a:srgbClr val="FFFF00"/>
                </a:solidFill>
                <a:latin typeface="Courier New"/>
                <a:ea typeface="Courier New"/>
                <a:cs typeface="Courier New"/>
                <a:sym typeface="Courier New"/>
              </a:rPr>
              <a:t>print</a:t>
            </a:r>
            <a:r>
              <a:rPr lang="es-MX" sz="3600" b="1" dirty="0">
                <a:solidFill>
                  <a:schemeClr val="lt1"/>
                </a:solidFill>
                <a:latin typeface="Courier New"/>
                <a:ea typeface="Courier New"/>
                <a:cs typeface="Courier New"/>
                <a:sym typeface="Courier New"/>
              </a:rPr>
              <a:t>(</a:t>
            </a:r>
            <a:r>
              <a:rPr lang="es-MX" sz="3600" b="1" dirty="0">
                <a:solidFill>
                  <a:srgbClr val="00FF00"/>
                </a:solidFill>
                <a:latin typeface="Courier New"/>
                <a:ea typeface="Courier New"/>
                <a:cs typeface="Courier New"/>
                <a:sym typeface="Courier New"/>
              </a:rPr>
              <a:t>c</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rgbClr val="FF7F00"/>
                </a:solidFill>
                <a:latin typeface="Courier New"/>
                <a:ea typeface="Courier New"/>
                <a:cs typeface="Courier New"/>
                <a:sym typeface="Courier New"/>
              </a:rPr>
              <a:t>0</a:t>
            </a:r>
            <a:r>
              <a:rPr lang="es-MX" sz="3600" b="1" i="0" u="none" strike="noStrike" cap="none" dirty="0">
                <a:solidFill>
                  <a:schemeClr val="lt1"/>
                </a:solidFill>
                <a:latin typeface="Courier New"/>
                <a:ea typeface="Courier New"/>
                <a:cs typeface="Courier New"/>
                <a:sym typeface="Courier New"/>
              </a:rPr>
              <a:t>:</a:t>
            </a:r>
            <a:r>
              <a:rPr lang="es-MX" sz="3600" b="1" i="0" u="none" strike="noStrike" cap="none" dirty="0">
                <a:solidFill>
                  <a:srgbClr val="FF7F00"/>
                </a:solidFill>
                <a:latin typeface="Courier New"/>
                <a:ea typeface="Courier New"/>
                <a:cs typeface="Courier New"/>
                <a:sym typeface="Courier New"/>
              </a:rPr>
              <a:t>4</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Mont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err="1">
                <a:solidFill>
                  <a:srgbClr val="FFFF00"/>
                </a:solidFill>
                <a:latin typeface="Courier New"/>
                <a:ea typeface="Courier New"/>
                <a:cs typeface="Courier New"/>
                <a:sym typeface="Courier New"/>
              </a:rPr>
              <a:t>print</a:t>
            </a:r>
            <a:r>
              <a:rPr lang="es-MX" sz="3600" b="1" dirty="0">
                <a:solidFill>
                  <a:schemeClr val="lt1"/>
                </a:solidFill>
                <a:latin typeface="Courier New"/>
                <a:ea typeface="Courier New"/>
                <a:cs typeface="Courier New"/>
                <a:sym typeface="Courier New"/>
              </a:rPr>
              <a:t>(</a:t>
            </a:r>
            <a:r>
              <a:rPr lang="es-MX" sz="3600" b="1" dirty="0">
                <a:solidFill>
                  <a:srgbClr val="00FF00"/>
                </a:solidFill>
                <a:latin typeface="Courier New"/>
                <a:ea typeface="Courier New"/>
                <a:cs typeface="Courier New"/>
                <a:sym typeface="Courier New"/>
              </a:rPr>
              <a:t>c</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rgbClr val="FF7F00"/>
                </a:solidFill>
                <a:latin typeface="Courier New"/>
                <a:ea typeface="Courier New"/>
                <a:cs typeface="Courier New"/>
                <a:sym typeface="Courier New"/>
              </a:rPr>
              <a:t>6:7</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P</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err="1">
                <a:solidFill>
                  <a:srgbClr val="FFFF00"/>
                </a:solidFill>
                <a:latin typeface="Courier New"/>
                <a:ea typeface="Courier New"/>
                <a:cs typeface="Courier New"/>
                <a:sym typeface="Courier New"/>
              </a:rPr>
              <a:t>print</a:t>
            </a:r>
            <a:r>
              <a:rPr lang="es-MX" sz="3600" b="1" dirty="0">
                <a:solidFill>
                  <a:schemeClr val="lt1"/>
                </a:solidFill>
                <a:latin typeface="Courier New"/>
                <a:ea typeface="Courier New"/>
                <a:cs typeface="Courier New"/>
                <a:sym typeface="Courier New"/>
              </a:rPr>
              <a:t>(</a:t>
            </a:r>
            <a:r>
              <a:rPr lang="es-MX" sz="3600" b="1" dirty="0">
                <a:solidFill>
                  <a:srgbClr val="00FF00"/>
                </a:solidFill>
                <a:latin typeface="Courier New"/>
                <a:ea typeface="Courier New"/>
                <a:cs typeface="Courier New"/>
                <a:sym typeface="Courier New"/>
              </a:rPr>
              <a:t>c</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rgbClr val="FF7F00"/>
                </a:solidFill>
                <a:latin typeface="Courier New"/>
                <a:ea typeface="Courier New"/>
                <a:cs typeface="Courier New"/>
                <a:sym typeface="Courier New"/>
              </a:rPr>
              <a:t>6</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rgbClr val="FF7F00"/>
                </a:solidFill>
                <a:latin typeface="Courier New"/>
                <a:ea typeface="Courier New"/>
                <a:cs typeface="Courier New"/>
                <a:sym typeface="Courier New"/>
              </a:rPr>
              <a:t>20</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Python</a:t>
            </a:r>
          </a:p>
        </p:txBody>
      </p:sp>
      <p:sp>
        <p:nvSpPr>
          <p:cNvPr id="372" name="Shape 372"/>
          <p:cNvSpPr txBox="1"/>
          <p:nvPr/>
        </p:nvSpPr>
        <p:spPr>
          <a:xfrm>
            <a:off x="7062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0</a:t>
            </a:r>
          </a:p>
        </p:txBody>
      </p:sp>
      <p:sp>
        <p:nvSpPr>
          <p:cNvPr id="373" name="Shape 373"/>
          <p:cNvSpPr txBox="1"/>
          <p:nvPr/>
        </p:nvSpPr>
        <p:spPr>
          <a:xfrm>
            <a:off x="7062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M</a:t>
            </a:r>
          </a:p>
        </p:txBody>
      </p:sp>
      <p:sp>
        <p:nvSpPr>
          <p:cNvPr id="374" name="Shape 374"/>
          <p:cNvSpPr txBox="1"/>
          <p:nvPr/>
        </p:nvSpPr>
        <p:spPr>
          <a:xfrm>
            <a:off x="7812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1</a:t>
            </a:r>
          </a:p>
        </p:txBody>
      </p:sp>
      <p:sp>
        <p:nvSpPr>
          <p:cNvPr id="375" name="Shape 375"/>
          <p:cNvSpPr txBox="1"/>
          <p:nvPr/>
        </p:nvSpPr>
        <p:spPr>
          <a:xfrm>
            <a:off x="7812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o</a:t>
            </a:r>
          </a:p>
        </p:txBody>
      </p:sp>
      <p:sp>
        <p:nvSpPr>
          <p:cNvPr id="376" name="Shape 376"/>
          <p:cNvSpPr txBox="1"/>
          <p:nvPr/>
        </p:nvSpPr>
        <p:spPr>
          <a:xfrm>
            <a:off x="8586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2</a:t>
            </a:r>
          </a:p>
        </p:txBody>
      </p:sp>
      <p:sp>
        <p:nvSpPr>
          <p:cNvPr id="377" name="Shape 377"/>
          <p:cNvSpPr txBox="1"/>
          <p:nvPr/>
        </p:nvSpPr>
        <p:spPr>
          <a:xfrm>
            <a:off x="8586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378" name="Shape 378"/>
          <p:cNvSpPr txBox="1"/>
          <p:nvPr/>
        </p:nvSpPr>
        <p:spPr>
          <a:xfrm>
            <a:off x="9336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3</a:t>
            </a:r>
          </a:p>
        </p:txBody>
      </p:sp>
      <p:sp>
        <p:nvSpPr>
          <p:cNvPr id="379" name="Shape 379"/>
          <p:cNvSpPr txBox="1"/>
          <p:nvPr/>
        </p:nvSpPr>
        <p:spPr>
          <a:xfrm>
            <a:off x="9336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t</a:t>
            </a:r>
          </a:p>
        </p:txBody>
      </p:sp>
      <p:sp>
        <p:nvSpPr>
          <p:cNvPr id="380" name="Shape 380"/>
          <p:cNvSpPr txBox="1"/>
          <p:nvPr/>
        </p:nvSpPr>
        <p:spPr>
          <a:xfrm>
            <a:off x="10059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4</a:t>
            </a:r>
          </a:p>
        </p:txBody>
      </p:sp>
      <p:sp>
        <p:nvSpPr>
          <p:cNvPr id="381" name="Shape 381"/>
          <p:cNvSpPr txBox="1"/>
          <p:nvPr/>
        </p:nvSpPr>
        <p:spPr>
          <a:xfrm>
            <a:off x="10059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y</a:t>
            </a:r>
          </a:p>
        </p:txBody>
      </p:sp>
      <p:sp>
        <p:nvSpPr>
          <p:cNvPr id="382" name="Shape 382"/>
          <p:cNvSpPr txBox="1"/>
          <p:nvPr/>
        </p:nvSpPr>
        <p:spPr>
          <a:xfrm>
            <a:off x="10809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5</a:t>
            </a:r>
          </a:p>
        </p:txBody>
      </p:sp>
      <p:sp>
        <p:nvSpPr>
          <p:cNvPr id="383" name="Shape 383"/>
          <p:cNvSpPr txBox="1"/>
          <p:nvPr/>
        </p:nvSpPr>
        <p:spPr>
          <a:xfrm>
            <a:off x="10809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 </a:t>
            </a:r>
          </a:p>
        </p:txBody>
      </p:sp>
      <p:sp>
        <p:nvSpPr>
          <p:cNvPr id="384" name="Shape 384"/>
          <p:cNvSpPr txBox="1"/>
          <p:nvPr/>
        </p:nvSpPr>
        <p:spPr>
          <a:xfrm>
            <a:off x="11507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6</a:t>
            </a:r>
          </a:p>
        </p:txBody>
      </p:sp>
      <p:sp>
        <p:nvSpPr>
          <p:cNvPr id="385" name="Shape 385"/>
          <p:cNvSpPr txBox="1"/>
          <p:nvPr/>
        </p:nvSpPr>
        <p:spPr>
          <a:xfrm>
            <a:off x="11507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P</a:t>
            </a:r>
          </a:p>
        </p:txBody>
      </p:sp>
      <p:sp>
        <p:nvSpPr>
          <p:cNvPr id="386" name="Shape 386"/>
          <p:cNvSpPr txBox="1"/>
          <p:nvPr/>
        </p:nvSpPr>
        <p:spPr>
          <a:xfrm>
            <a:off x="12257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7</a:t>
            </a:r>
          </a:p>
        </p:txBody>
      </p:sp>
      <p:sp>
        <p:nvSpPr>
          <p:cNvPr id="387" name="Shape 387"/>
          <p:cNvSpPr txBox="1"/>
          <p:nvPr/>
        </p:nvSpPr>
        <p:spPr>
          <a:xfrm>
            <a:off x="12257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y</a:t>
            </a:r>
          </a:p>
        </p:txBody>
      </p:sp>
      <p:sp>
        <p:nvSpPr>
          <p:cNvPr id="388" name="Shape 388"/>
          <p:cNvSpPr txBox="1"/>
          <p:nvPr/>
        </p:nvSpPr>
        <p:spPr>
          <a:xfrm>
            <a:off x="13031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8</a:t>
            </a:r>
          </a:p>
        </p:txBody>
      </p:sp>
      <p:sp>
        <p:nvSpPr>
          <p:cNvPr id="389" name="Shape 389"/>
          <p:cNvSpPr txBox="1"/>
          <p:nvPr/>
        </p:nvSpPr>
        <p:spPr>
          <a:xfrm>
            <a:off x="13031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t</a:t>
            </a:r>
          </a:p>
        </p:txBody>
      </p:sp>
      <p:sp>
        <p:nvSpPr>
          <p:cNvPr id="390" name="Shape 390"/>
          <p:cNvSpPr txBox="1"/>
          <p:nvPr/>
        </p:nvSpPr>
        <p:spPr>
          <a:xfrm>
            <a:off x="13781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9</a:t>
            </a:r>
          </a:p>
        </p:txBody>
      </p:sp>
      <p:sp>
        <p:nvSpPr>
          <p:cNvPr id="391" name="Shape 391"/>
          <p:cNvSpPr txBox="1"/>
          <p:nvPr/>
        </p:nvSpPr>
        <p:spPr>
          <a:xfrm>
            <a:off x="13781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h</a:t>
            </a:r>
          </a:p>
        </p:txBody>
      </p:sp>
      <p:sp>
        <p:nvSpPr>
          <p:cNvPr id="392" name="Shape 392"/>
          <p:cNvSpPr txBox="1"/>
          <p:nvPr/>
        </p:nvSpPr>
        <p:spPr>
          <a:xfrm>
            <a:off x="14504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10</a:t>
            </a:r>
          </a:p>
        </p:txBody>
      </p:sp>
      <p:sp>
        <p:nvSpPr>
          <p:cNvPr id="393" name="Shape 393"/>
          <p:cNvSpPr txBox="1"/>
          <p:nvPr/>
        </p:nvSpPr>
        <p:spPr>
          <a:xfrm>
            <a:off x="14504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o</a:t>
            </a:r>
          </a:p>
        </p:txBody>
      </p:sp>
      <p:sp>
        <p:nvSpPr>
          <p:cNvPr id="394" name="Shape 394"/>
          <p:cNvSpPr txBox="1"/>
          <p:nvPr/>
        </p:nvSpPr>
        <p:spPr>
          <a:xfrm>
            <a:off x="15254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11</a:t>
            </a:r>
          </a:p>
        </p:txBody>
      </p:sp>
      <p:sp>
        <p:nvSpPr>
          <p:cNvPr id="395" name="Shape 395"/>
          <p:cNvSpPr txBox="1"/>
          <p:nvPr/>
        </p:nvSpPr>
        <p:spPr>
          <a:xfrm>
            <a:off x="15254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29" name="Shape 402"/>
          <p:cNvSpPr txBox="1"/>
          <p:nvPr/>
        </p:nvSpPr>
        <p:spPr>
          <a:xfrm>
            <a:off x="8637595" y="3067758"/>
            <a:ext cx="6214834"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dirty="0">
                <a:solidFill>
                  <a:srgbClr val="00FF00"/>
                </a:solidFill>
                <a:latin typeface="Courier New"/>
                <a:ea typeface="Courier New"/>
                <a:cs typeface="Courier New"/>
                <a:sym typeface="Courier New"/>
              </a:rPr>
              <a:t>c</a:t>
            </a:r>
            <a:r>
              <a:rPr lang="es-MX" sz="3600" b="1" i="0" u="none" strike="noStrike" cap="none" dirty="0">
                <a:solidFill>
                  <a:schemeClr val="lt1"/>
                </a:solidFill>
                <a:latin typeface="Courier New"/>
                <a:ea typeface="Courier New"/>
                <a:cs typeface="Courier New"/>
                <a:sym typeface="Courier New"/>
              </a:rPr>
              <a:t> = </a:t>
            </a:r>
            <a:r>
              <a:rPr lang="es-MX" sz="3600" b="1" i="0" u="none" strike="noStrike" cap="none" dirty="0">
                <a:solidFill>
                  <a:srgbClr val="FF7F00"/>
                </a:solidFill>
                <a:latin typeface="Courier New"/>
                <a:ea typeface="Courier New"/>
                <a:cs typeface="Courier New"/>
                <a:sym typeface="Courier New"/>
              </a:rPr>
              <a:t>'Monty Python'</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err="1">
                <a:solidFill>
                  <a:srgbClr val="FFFF00"/>
                </a:solidFill>
                <a:latin typeface="Courier New"/>
                <a:ea typeface="Courier New"/>
                <a:cs typeface="Courier New"/>
                <a:sym typeface="Courier New"/>
              </a:rPr>
              <a:t>print</a:t>
            </a:r>
            <a:r>
              <a:rPr lang="es-MX" sz="3600" b="1" dirty="0">
                <a:solidFill>
                  <a:schemeClr val="lt1"/>
                </a:solidFill>
                <a:latin typeface="Courier New"/>
                <a:ea typeface="Courier New"/>
                <a:cs typeface="Courier New"/>
                <a:sym typeface="Courier New"/>
              </a:rPr>
              <a:t>(</a:t>
            </a:r>
            <a:r>
              <a:rPr lang="es-MX" sz="3600" b="1" dirty="0">
                <a:solidFill>
                  <a:srgbClr val="00FF00"/>
                </a:solidFill>
                <a:latin typeface="Courier New"/>
                <a:ea typeface="Courier New"/>
                <a:cs typeface="Courier New"/>
                <a:sym typeface="Courier New"/>
              </a:rPr>
              <a:t>c</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rgbClr val="FF7F00"/>
                </a:solidFill>
                <a:latin typeface="Courier New"/>
                <a:ea typeface="Courier New"/>
                <a:cs typeface="Courier New"/>
                <a:sym typeface="Courier New"/>
              </a:rPr>
              <a:t>2</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Mo</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err="1">
                <a:solidFill>
                  <a:srgbClr val="FFFF00"/>
                </a:solidFill>
                <a:latin typeface="Courier New"/>
                <a:ea typeface="Courier New"/>
                <a:cs typeface="Courier New"/>
                <a:sym typeface="Courier New"/>
              </a:rPr>
              <a:t>print</a:t>
            </a:r>
            <a:r>
              <a:rPr lang="es-MX" sz="3600" b="1" i="0" u="none" strike="noStrike" cap="none" dirty="0">
                <a:solidFill>
                  <a:schemeClr val="lt1"/>
                </a:solidFill>
                <a:latin typeface="Courier New"/>
                <a:ea typeface="Courier New"/>
                <a:cs typeface="Courier New"/>
                <a:sym typeface="Courier New"/>
              </a:rPr>
              <a:t>(</a:t>
            </a:r>
            <a:r>
              <a:rPr lang="es-MX" sz="3600" b="1" dirty="0">
                <a:solidFill>
                  <a:srgbClr val="00FF00"/>
                </a:solidFill>
                <a:latin typeface="Courier New"/>
                <a:ea typeface="Courier New"/>
                <a:cs typeface="Courier New"/>
                <a:sym typeface="Courier New"/>
              </a:rPr>
              <a:t>c</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rgbClr val="FF7F00"/>
                </a:solidFill>
                <a:latin typeface="Courier New"/>
                <a:ea typeface="Courier New"/>
                <a:cs typeface="Courier New"/>
                <a:sym typeface="Courier New"/>
              </a:rPr>
              <a:t>8</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dirty="0" err="1">
                <a:solidFill>
                  <a:schemeClr val="lt1"/>
                </a:solidFill>
                <a:latin typeface="Courier New"/>
                <a:ea typeface="Courier New"/>
                <a:cs typeface="Courier New"/>
                <a:sym typeface="Courier New"/>
              </a:rPr>
              <a:t>t</a:t>
            </a:r>
            <a:r>
              <a:rPr lang="es-MX" sz="3600" b="1" i="0" u="none" strike="noStrike" cap="none" dirty="0" err="1">
                <a:solidFill>
                  <a:schemeClr val="lt1"/>
                </a:solidFill>
                <a:latin typeface="Courier New"/>
                <a:ea typeface="Courier New"/>
                <a:cs typeface="Courier New"/>
                <a:sym typeface="Courier New"/>
              </a:rPr>
              <a:t>hon</a:t>
            </a:r>
            <a:endParaRPr lang="es-MX" sz="3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err="1">
                <a:solidFill>
                  <a:srgbClr val="FFFF00"/>
                </a:solidFill>
                <a:latin typeface="Courier New"/>
                <a:ea typeface="Courier New"/>
                <a:cs typeface="Courier New"/>
                <a:sym typeface="Courier New"/>
              </a:rPr>
              <a:t>print</a:t>
            </a:r>
            <a:r>
              <a:rPr lang="es-MX" sz="3600" b="1" dirty="0">
                <a:solidFill>
                  <a:schemeClr val="lt1"/>
                </a:solidFill>
                <a:latin typeface="Courier New"/>
                <a:ea typeface="Courier New"/>
                <a:cs typeface="Courier New"/>
                <a:sym typeface="Courier New"/>
              </a:rPr>
              <a:t>(</a:t>
            </a:r>
            <a:r>
              <a:rPr lang="es-MX" sz="3600" b="1" dirty="0">
                <a:solidFill>
                  <a:srgbClr val="00FF00"/>
                </a:solidFill>
                <a:latin typeface="Courier New"/>
                <a:ea typeface="Courier New"/>
                <a:cs typeface="Courier New"/>
                <a:sym typeface="Courier New"/>
              </a:rPr>
              <a:t>c</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Monty Python</a:t>
            </a:r>
          </a:p>
        </p:txBody>
      </p:sp>
      <p:sp>
        <p:nvSpPr>
          <p:cNvPr id="369" name="Shape 369"/>
          <p:cNvSpPr txBox="1">
            <a:spLocks noGrp="1"/>
          </p:cNvSpPr>
          <p:nvPr>
            <p:ph idx="1"/>
          </p:nvPr>
        </p:nvSpPr>
        <p:spPr>
          <a:xfrm>
            <a:off x="459327" y="1258892"/>
            <a:ext cx="6602413" cy="5702399"/>
          </a:xfrm>
          <a:prstGeom prst="rect">
            <a:avLst/>
          </a:prstGeom>
          <a:noFill/>
          <a:ln>
            <a:noFill/>
          </a:ln>
        </p:spPr>
        <p:txBody>
          <a:bodyPr lIns="38100" tIns="38100" rIns="38100" bIns="38100" anchor="ctr" anchorCtr="0">
            <a:noAutofit/>
          </a:bodyPr>
          <a:lstStyle/>
          <a:p>
            <a:pPr marL="215900" lvl="0" indent="0">
              <a:spcBef>
                <a:spcPts val="0"/>
              </a:spcBef>
              <a:buSzPct val="171000"/>
              <a:buNone/>
            </a:pPr>
            <a:r>
              <a:rPr lang="es-MX" sz="3200" b="0" dirty="0">
                <a:solidFill>
                  <a:schemeClr val="lt1"/>
                </a:solidFill>
                <a:latin typeface="Arial" charset="0"/>
                <a:ea typeface="Arial" charset="0"/>
                <a:cs typeface="Arial" charset="0"/>
                <a:sym typeface="Cabin"/>
              </a:rPr>
              <a:t>Se dejamos en blanco el primer o el último número de la rebanada, se asume que es el inicio o el final de la cadena, respectivamente</a:t>
            </a:r>
          </a:p>
        </p:txBody>
      </p:sp>
      <p:sp>
        <p:nvSpPr>
          <p:cNvPr id="372" name="Shape 372"/>
          <p:cNvSpPr txBox="1"/>
          <p:nvPr/>
        </p:nvSpPr>
        <p:spPr>
          <a:xfrm>
            <a:off x="7062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0</a:t>
            </a:r>
          </a:p>
        </p:txBody>
      </p:sp>
      <p:sp>
        <p:nvSpPr>
          <p:cNvPr id="373" name="Shape 373"/>
          <p:cNvSpPr txBox="1"/>
          <p:nvPr/>
        </p:nvSpPr>
        <p:spPr>
          <a:xfrm>
            <a:off x="7062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M</a:t>
            </a:r>
          </a:p>
        </p:txBody>
      </p:sp>
      <p:sp>
        <p:nvSpPr>
          <p:cNvPr id="374" name="Shape 374"/>
          <p:cNvSpPr txBox="1"/>
          <p:nvPr/>
        </p:nvSpPr>
        <p:spPr>
          <a:xfrm>
            <a:off x="7812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1</a:t>
            </a:r>
          </a:p>
        </p:txBody>
      </p:sp>
      <p:sp>
        <p:nvSpPr>
          <p:cNvPr id="375" name="Shape 375"/>
          <p:cNvSpPr txBox="1"/>
          <p:nvPr/>
        </p:nvSpPr>
        <p:spPr>
          <a:xfrm>
            <a:off x="7812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o</a:t>
            </a:r>
          </a:p>
        </p:txBody>
      </p:sp>
      <p:sp>
        <p:nvSpPr>
          <p:cNvPr id="376" name="Shape 376"/>
          <p:cNvSpPr txBox="1"/>
          <p:nvPr/>
        </p:nvSpPr>
        <p:spPr>
          <a:xfrm>
            <a:off x="8586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2</a:t>
            </a:r>
          </a:p>
        </p:txBody>
      </p:sp>
      <p:sp>
        <p:nvSpPr>
          <p:cNvPr id="377" name="Shape 377"/>
          <p:cNvSpPr txBox="1"/>
          <p:nvPr/>
        </p:nvSpPr>
        <p:spPr>
          <a:xfrm>
            <a:off x="8586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378" name="Shape 378"/>
          <p:cNvSpPr txBox="1"/>
          <p:nvPr/>
        </p:nvSpPr>
        <p:spPr>
          <a:xfrm>
            <a:off x="9336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3</a:t>
            </a:r>
          </a:p>
        </p:txBody>
      </p:sp>
      <p:sp>
        <p:nvSpPr>
          <p:cNvPr id="379" name="Shape 379"/>
          <p:cNvSpPr txBox="1"/>
          <p:nvPr/>
        </p:nvSpPr>
        <p:spPr>
          <a:xfrm>
            <a:off x="9336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t</a:t>
            </a:r>
          </a:p>
        </p:txBody>
      </p:sp>
      <p:sp>
        <p:nvSpPr>
          <p:cNvPr id="380" name="Shape 380"/>
          <p:cNvSpPr txBox="1"/>
          <p:nvPr/>
        </p:nvSpPr>
        <p:spPr>
          <a:xfrm>
            <a:off x="10059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4</a:t>
            </a:r>
          </a:p>
        </p:txBody>
      </p:sp>
      <p:sp>
        <p:nvSpPr>
          <p:cNvPr id="381" name="Shape 381"/>
          <p:cNvSpPr txBox="1"/>
          <p:nvPr/>
        </p:nvSpPr>
        <p:spPr>
          <a:xfrm>
            <a:off x="10059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y</a:t>
            </a:r>
          </a:p>
        </p:txBody>
      </p:sp>
      <p:sp>
        <p:nvSpPr>
          <p:cNvPr id="382" name="Shape 382"/>
          <p:cNvSpPr txBox="1"/>
          <p:nvPr/>
        </p:nvSpPr>
        <p:spPr>
          <a:xfrm>
            <a:off x="10809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5</a:t>
            </a:r>
          </a:p>
        </p:txBody>
      </p:sp>
      <p:sp>
        <p:nvSpPr>
          <p:cNvPr id="383" name="Shape 383"/>
          <p:cNvSpPr txBox="1"/>
          <p:nvPr/>
        </p:nvSpPr>
        <p:spPr>
          <a:xfrm>
            <a:off x="10809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 </a:t>
            </a:r>
          </a:p>
        </p:txBody>
      </p:sp>
      <p:sp>
        <p:nvSpPr>
          <p:cNvPr id="384" name="Shape 384"/>
          <p:cNvSpPr txBox="1"/>
          <p:nvPr/>
        </p:nvSpPr>
        <p:spPr>
          <a:xfrm>
            <a:off x="11507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6</a:t>
            </a:r>
          </a:p>
        </p:txBody>
      </p:sp>
      <p:sp>
        <p:nvSpPr>
          <p:cNvPr id="385" name="Shape 385"/>
          <p:cNvSpPr txBox="1"/>
          <p:nvPr/>
        </p:nvSpPr>
        <p:spPr>
          <a:xfrm>
            <a:off x="11507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P</a:t>
            </a:r>
          </a:p>
        </p:txBody>
      </p:sp>
      <p:sp>
        <p:nvSpPr>
          <p:cNvPr id="386" name="Shape 386"/>
          <p:cNvSpPr txBox="1"/>
          <p:nvPr/>
        </p:nvSpPr>
        <p:spPr>
          <a:xfrm>
            <a:off x="12257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7</a:t>
            </a:r>
          </a:p>
        </p:txBody>
      </p:sp>
      <p:sp>
        <p:nvSpPr>
          <p:cNvPr id="387" name="Shape 387"/>
          <p:cNvSpPr txBox="1"/>
          <p:nvPr/>
        </p:nvSpPr>
        <p:spPr>
          <a:xfrm>
            <a:off x="12257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y</a:t>
            </a:r>
          </a:p>
        </p:txBody>
      </p:sp>
      <p:sp>
        <p:nvSpPr>
          <p:cNvPr id="388" name="Shape 388"/>
          <p:cNvSpPr txBox="1"/>
          <p:nvPr/>
        </p:nvSpPr>
        <p:spPr>
          <a:xfrm>
            <a:off x="13031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8</a:t>
            </a:r>
          </a:p>
        </p:txBody>
      </p:sp>
      <p:sp>
        <p:nvSpPr>
          <p:cNvPr id="389" name="Shape 389"/>
          <p:cNvSpPr txBox="1"/>
          <p:nvPr/>
        </p:nvSpPr>
        <p:spPr>
          <a:xfrm>
            <a:off x="13031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t</a:t>
            </a:r>
          </a:p>
        </p:txBody>
      </p:sp>
      <p:sp>
        <p:nvSpPr>
          <p:cNvPr id="390" name="Shape 390"/>
          <p:cNvSpPr txBox="1"/>
          <p:nvPr/>
        </p:nvSpPr>
        <p:spPr>
          <a:xfrm>
            <a:off x="13781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9</a:t>
            </a:r>
          </a:p>
        </p:txBody>
      </p:sp>
      <p:sp>
        <p:nvSpPr>
          <p:cNvPr id="391" name="Shape 391"/>
          <p:cNvSpPr txBox="1"/>
          <p:nvPr/>
        </p:nvSpPr>
        <p:spPr>
          <a:xfrm>
            <a:off x="13781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h</a:t>
            </a:r>
          </a:p>
        </p:txBody>
      </p:sp>
      <p:sp>
        <p:nvSpPr>
          <p:cNvPr id="392" name="Shape 392"/>
          <p:cNvSpPr txBox="1"/>
          <p:nvPr/>
        </p:nvSpPr>
        <p:spPr>
          <a:xfrm>
            <a:off x="14504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10</a:t>
            </a:r>
          </a:p>
        </p:txBody>
      </p:sp>
      <p:sp>
        <p:nvSpPr>
          <p:cNvPr id="393" name="Shape 393"/>
          <p:cNvSpPr txBox="1"/>
          <p:nvPr/>
        </p:nvSpPr>
        <p:spPr>
          <a:xfrm>
            <a:off x="14504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o</a:t>
            </a:r>
          </a:p>
        </p:txBody>
      </p:sp>
      <p:sp>
        <p:nvSpPr>
          <p:cNvPr id="394" name="Shape 394"/>
          <p:cNvSpPr txBox="1"/>
          <p:nvPr/>
        </p:nvSpPr>
        <p:spPr>
          <a:xfrm>
            <a:off x="15254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11</a:t>
            </a:r>
          </a:p>
        </p:txBody>
      </p:sp>
      <p:sp>
        <p:nvSpPr>
          <p:cNvPr id="395" name="Shape 395"/>
          <p:cNvSpPr txBox="1"/>
          <p:nvPr/>
        </p:nvSpPr>
        <p:spPr>
          <a:xfrm>
            <a:off x="15254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30" name="Shape 370"/>
          <p:cNvSpPr txBox="1">
            <a:spLocks noGrp="1"/>
          </p:cNvSpPr>
          <p:nvPr>
            <p:ph type="title"/>
          </p:nvPr>
        </p:nvSpPr>
        <p:spPr>
          <a:xfrm>
            <a:off x="550334" y="715185"/>
            <a:ext cx="6054196"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6000" u="none" strike="noStrike" cap="none">
                <a:solidFill>
                  <a:srgbClr val="FFFF00"/>
                </a:solidFill>
                <a:latin typeface="Arial" charset="0"/>
                <a:ea typeface="Arial" charset="0"/>
                <a:cs typeface="Arial" charset="0"/>
                <a:sym typeface="Cabin"/>
              </a:rPr>
              <a:t>Rebanado de Cadenas</a:t>
            </a:r>
          </a:p>
        </p:txBody>
      </p:sp>
    </p:spTree>
    <p:extLst>
      <p:ext uri="{BB962C8B-B14F-4D97-AF65-F5344CB8AC3E}">
        <p14:creationId xmlns:p14="http://schemas.microsoft.com/office/powerpoint/2010/main" val="1085031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Manipulando</a:t>
            </a:r>
            <a:r>
              <a:rPr lang="en-US" dirty="0"/>
              <a:t> </a:t>
            </a:r>
            <a:r>
              <a:rPr lang="en-US" dirty="0" err="1"/>
              <a:t>Cadenas</a:t>
            </a:r>
            <a:r>
              <a:rPr lang="en-US" dirty="0"/>
              <a: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22495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1155700" y="638977"/>
            <a:ext cx="13932000" cy="1706182"/>
          </a:xfrm>
          <a:prstGeom prst="rect">
            <a:avLst/>
          </a:prstGeom>
        </p:spPr>
        <p:txBody>
          <a:bodyPr lIns="91425" tIns="91425" rIns="91425" bIns="91425" anchor="ctr" anchorCtr="0">
            <a:noAutofit/>
          </a:bodyPr>
          <a:lstStyle/>
          <a:p>
            <a:pPr lvl="0" rtl="0">
              <a:spcBef>
                <a:spcPts val="0"/>
              </a:spcBef>
              <a:buNone/>
            </a:pPr>
            <a:r>
              <a:rPr lang="es-MX" sz="3600" b="1">
                <a:solidFill>
                  <a:srgbClr val="FFFF00"/>
                </a:solidFill>
              </a:rPr>
              <a:t>Agradecimientos / Contribuciones</a:t>
            </a:r>
          </a:p>
        </p:txBody>
      </p:sp>
      <p:sp>
        <p:nvSpPr>
          <p:cNvPr id="543" name="Shape 543"/>
          <p:cNvSpPr txBox="1"/>
          <p:nvPr/>
        </p:nvSpPr>
        <p:spPr>
          <a:xfrm>
            <a:off x="1155700" y="2208255"/>
            <a:ext cx="6797699" cy="5690588"/>
          </a:xfrm>
          <a:prstGeom prst="rect">
            <a:avLst/>
          </a:prstGeom>
          <a:noFill/>
          <a:ln>
            <a:noFill/>
          </a:ln>
        </p:spPr>
        <p:txBody>
          <a:bodyPr lIns="91425" tIns="91425" rIns="91425" bIns="91425" anchor="t" anchorCtr="0">
            <a:noAutofit/>
          </a:bodyPr>
          <a:lstStyle/>
          <a:p>
            <a:pPr lvl="0"/>
            <a:r>
              <a:rPr lang="es-MX" sz="1800" dirty="0">
                <a:solidFill>
                  <a:srgbClr val="FFFFFF"/>
                </a:solidFill>
              </a:rPr>
              <a:t>Las diapositivas están bajo el Copyright 2010-  Charles R. </a:t>
            </a:r>
            <a:r>
              <a:rPr lang="es-MX" sz="1800" dirty="0" err="1">
                <a:solidFill>
                  <a:srgbClr val="FFFFFF"/>
                </a:solidFill>
              </a:rPr>
              <a:t>Severance</a:t>
            </a:r>
            <a:r>
              <a:rPr lang="es-MX" sz="1800" dirty="0">
                <a:solidFill>
                  <a:srgbClr val="FFFFFF"/>
                </a:solidFill>
              </a:rPr>
              <a:t> (</a:t>
            </a:r>
            <a:r>
              <a:rPr lang="es-MX" sz="1800" u="sng" dirty="0">
                <a:solidFill>
                  <a:srgbClr val="FFFF00"/>
                </a:solidFill>
                <a:hlinkClick r:id="rId3"/>
              </a:rPr>
              <a:t>www.dr-chuck.com</a:t>
            </a:r>
            <a:r>
              <a:rPr lang="es-MX" sz="1800" dirty="0">
                <a:solidFill>
                  <a:srgbClr val="FFFFFF"/>
                </a:solidFill>
              </a:rPr>
              <a:t>) de la Escuela de Informática  de la Universidad de Michigan y </a:t>
            </a:r>
            <a:r>
              <a:rPr lang="es-MX" sz="1800" u="sng" dirty="0">
                <a:solidFill>
                  <a:srgbClr val="FFFF00"/>
                </a:solidFill>
                <a:hlinkClick r:id="rId4"/>
              </a:rPr>
              <a:t>open.umich.edu</a:t>
            </a:r>
            <a:r>
              <a:rPr lang="es-MX" sz="1800" dirty="0">
                <a:solidFill>
                  <a:srgbClr val="FFFFFF"/>
                </a:solidFill>
              </a:rPr>
              <a:t>, y están disponibles públicamente bajo una Licencia Creative Commons </a:t>
            </a:r>
            <a:r>
              <a:rPr lang="es-MX" sz="1800" dirty="0" err="1">
                <a:solidFill>
                  <a:srgbClr val="FFFFFF"/>
                </a:solidFill>
              </a:rPr>
              <a:t>Attribution</a:t>
            </a:r>
            <a:r>
              <a:rPr lang="es-MX" sz="1800" dirty="0">
                <a:solidFill>
                  <a:srgbClr val="FFFFFF"/>
                </a:solidFil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pPr lvl="0" rtl="0">
              <a:spcBef>
                <a:spcPts val="0"/>
              </a:spcBef>
              <a:buNone/>
            </a:pPr>
            <a:endParaRPr lang="es-MX" sz="1800" dirty="0">
              <a:solidFill>
                <a:srgbClr val="FFFFFF"/>
              </a:solidFill>
            </a:endParaRPr>
          </a:p>
          <a:p>
            <a:pPr lvl="0" rtl="0">
              <a:spcBef>
                <a:spcPts val="0"/>
              </a:spcBef>
              <a:buNone/>
            </a:pPr>
            <a:r>
              <a:rPr lang="es-MX" sz="1800" dirty="0">
                <a:solidFill>
                  <a:srgbClr val="FFFFFF"/>
                </a:solidFill>
              </a:rPr>
              <a:t>Desarrollo inicial: Charles </a:t>
            </a:r>
            <a:r>
              <a:rPr lang="es-MX" sz="1800" dirty="0" err="1">
                <a:solidFill>
                  <a:srgbClr val="FFFFFF"/>
                </a:solidFill>
              </a:rPr>
              <a:t>Severance</a:t>
            </a:r>
            <a:r>
              <a:rPr lang="es-MX" sz="1800" dirty="0">
                <a:solidFill>
                  <a:srgbClr val="FFFFFF"/>
                </a:solidFill>
              </a:rPr>
              <a:t>, Escuela de Informática de la Universidad de Michigan.</a:t>
            </a:r>
          </a:p>
          <a:p>
            <a:pPr lvl="0" rtl="0">
              <a:spcBef>
                <a:spcPts val="0"/>
              </a:spcBef>
              <a:buNone/>
            </a:pPr>
            <a:endParaRPr lang="es-MX" sz="1800" dirty="0">
              <a:solidFill>
                <a:srgbClr val="FFFFFF"/>
              </a:solidFill>
            </a:endParaRPr>
          </a:p>
          <a:p>
            <a:r>
              <a:rPr lang="en-US" sz="1800" dirty="0" err="1">
                <a:solidFill>
                  <a:srgbClr val="FFFFFF"/>
                </a:solidFill>
              </a:rPr>
              <a:t>Traducción</a:t>
            </a:r>
            <a:r>
              <a:rPr lang="en-US" sz="1800" dirty="0">
                <a:solidFill>
                  <a:srgbClr val="FFFFFF"/>
                </a:solidFill>
              </a:rPr>
              <a:t> al </a:t>
            </a:r>
            <a:r>
              <a:rPr lang="en-US" sz="1800" dirty="0" err="1">
                <a:solidFill>
                  <a:srgbClr val="FFFFFF"/>
                </a:solidFill>
              </a:rPr>
              <a:t>Español</a:t>
            </a:r>
            <a:r>
              <a:rPr lang="en-US" sz="1800" dirty="0">
                <a:solidFill>
                  <a:srgbClr val="FFFFFF"/>
                </a:solidFill>
              </a:rPr>
              <a:t> por Juan Carlos Pérez Castellanos - 2020-04-10</a:t>
            </a:r>
            <a:endParaRPr lang="es-MX" sz="1800" dirty="0">
              <a:solidFill>
                <a:srgbClr val="FFFFFF"/>
              </a:solidFill>
            </a:endParaRPr>
          </a:p>
          <a:p>
            <a:pPr lvl="0" rtl="0">
              <a:spcBef>
                <a:spcPts val="0"/>
              </a:spcBef>
              <a:buNone/>
            </a:pPr>
            <a:endParaRPr lang="es-MX" sz="1800" dirty="0">
              <a:solidFill>
                <a:srgbClr val="FFFFFF"/>
              </a:solidFill>
            </a:endParaRPr>
          </a:p>
          <a:p>
            <a:pPr lvl="0" rtl="0">
              <a:spcBef>
                <a:spcPts val="0"/>
              </a:spcBef>
              <a:buNone/>
            </a:pPr>
            <a:endParaRPr lang="es-MX" sz="1800" dirty="0">
              <a:solidFill>
                <a:srgbClr val="FFFFFF"/>
              </a:solidFill>
            </a:endParaRPr>
          </a:p>
          <a:p>
            <a:pPr lvl="0" rtl="0">
              <a:spcBef>
                <a:spcPts val="0"/>
              </a:spcBef>
              <a:buNone/>
            </a:pPr>
            <a:endParaRPr lang="es-MX" sz="1800" dirty="0">
              <a:solidFill>
                <a:srgbClr val="FFFFFF"/>
              </a:solidFill>
            </a:endParaRPr>
          </a:p>
        </p:txBody>
      </p:sp>
      <p:pic>
        <p:nvPicPr>
          <p:cNvPr id="544" name="Shape 544"/>
          <p:cNvPicPr preferRelativeResize="0"/>
          <p:nvPr/>
        </p:nvPicPr>
        <p:blipFill rotWithShape="1">
          <a:blip r:embed="rId5">
            <a:alphaModFix/>
          </a:blip>
          <a:srcRect/>
          <a:stretch/>
        </p:blipFill>
        <p:spPr>
          <a:xfrm>
            <a:off x="437900" y="977618"/>
            <a:ext cx="1024800" cy="1024800"/>
          </a:xfrm>
          <a:prstGeom prst="rect">
            <a:avLst/>
          </a:prstGeom>
          <a:noFill/>
          <a:ln>
            <a:noFill/>
          </a:ln>
        </p:spPr>
      </p:pic>
      <p:pic>
        <p:nvPicPr>
          <p:cNvPr id="545" name="Shape 545"/>
          <p:cNvPicPr preferRelativeResize="0"/>
          <p:nvPr/>
        </p:nvPicPr>
        <p:blipFill rotWithShape="1">
          <a:blip r:embed="rId6">
            <a:alphaModFix/>
          </a:blip>
          <a:srcRect/>
          <a:stretch/>
        </p:blipFill>
        <p:spPr>
          <a:xfrm>
            <a:off x="13897687" y="1155818"/>
            <a:ext cx="1968599" cy="668400"/>
          </a:xfrm>
          <a:prstGeom prst="rect">
            <a:avLst/>
          </a:prstGeom>
          <a:noFill/>
          <a:ln>
            <a:noFill/>
          </a:ln>
        </p:spPr>
      </p:pic>
      <p:sp>
        <p:nvSpPr>
          <p:cNvPr id="546" name="Shape 546"/>
          <p:cNvSpPr txBox="1"/>
          <p:nvPr/>
        </p:nvSpPr>
        <p:spPr>
          <a:xfrm>
            <a:off x="8452608" y="2208255"/>
            <a:ext cx="7551600" cy="5690588"/>
          </a:xfrm>
          <a:prstGeom prst="rect">
            <a:avLst/>
          </a:prstGeom>
          <a:noFill/>
          <a:ln>
            <a:noFill/>
          </a:ln>
        </p:spPr>
        <p:txBody>
          <a:bodyPr lIns="91425" tIns="91425" rIns="91425" bIns="91425" anchor="t" anchorCtr="0">
            <a:noAutofit/>
          </a:bodyPr>
          <a:lstStyle/>
          <a:p>
            <a:pPr lvl="0" rtl="0">
              <a:spcBef>
                <a:spcPts val="0"/>
              </a:spcBef>
              <a:buNone/>
            </a:pPr>
            <a:endParaRPr lang="es-MX" sz="1800"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567270" y="833718"/>
            <a:ext cx="808990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MX" sz="5400" u="none" strike="noStrike" cap="none" dirty="0">
                <a:solidFill>
                  <a:srgbClr val="FFFF00"/>
                </a:solidFill>
                <a:latin typeface="Arial" charset="0"/>
                <a:ea typeface="Arial" charset="0"/>
                <a:cs typeface="Arial" charset="0"/>
                <a:sym typeface="Cabin"/>
              </a:rPr>
              <a:t>El Tipo de dato Cadena</a:t>
            </a:r>
          </a:p>
        </p:txBody>
      </p:sp>
      <p:sp>
        <p:nvSpPr>
          <p:cNvPr id="214" name="Shape 214"/>
          <p:cNvSpPr txBox="1">
            <a:spLocks noGrp="1"/>
          </p:cNvSpPr>
          <p:nvPr>
            <p:ph idx="1"/>
          </p:nvPr>
        </p:nvSpPr>
        <p:spPr>
          <a:xfrm>
            <a:off x="567270" y="2638739"/>
            <a:ext cx="7690380" cy="5702399"/>
          </a:xfrm>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rgbClr val="FF00FF"/>
              </a:buClr>
              <a:buSzPct val="100000"/>
              <a:buFont typeface="Cabin"/>
              <a:buChar char="•"/>
            </a:pPr>
            <a:r>
              <a:rPr lang="es-MX" sz="3000" b="0" u="none" strike="noStrike" cap="none" dirty="0">
                <a:solidFill>
                  <a:srgbClr val="FF00FF"/>
                </a:solidFill>
                <a:latin typeface="Arial" charset="0"/>
                <a:ea typeface="Arial" charset="0"/>
                <a:cs typeface="Arial" charset="0"/>
                <a:sym typeface="Cabin"/>
              </a:rPr>
              <a:t>Una </a:t>
            </a:r>
            <a:r>
              <a:rPr lang="es-MX" sz="3000" u="none" strike="noStrike" cap="none" dirty="0">
                <a:solidFill>
                  <a:srgbClr val="FF00FF"/>
                </a:solidFill>
                <a:latin typeface="Arial" charset="0"/>
                <a:ea typeface="Arial" charset="0"/>
                <a:cs typeface="Arial" charset="0"/>
                <a:sym typeface="Cabin"/>
              </a:rPr>
              <a:t>cadena</a:t>
            </a:r>
            <a:r>
              <a:rPr lang="es-MX" sz="3000" b="0" u="none" strike="noStrike" cap="none" dirty="0">
                <a:solidFill>
                  <a:srgbClr val="FF00FF"/>
                </a:solidFill>
                <a:latin typeface="Arial" charset="0"/>
                <a:ea typeface="Arial" charset="0"/>
                <a:cs typeface="Arial" charset="0"/>
                <a:sym typeface="Cabin"/>
              </a:rPr>
              <a:t> </a:t>
            </a:r>
            <a:r>
              <a:rPr lang="es-MX" sz="3000" u="none" strike="noStrike" cap="none" dirty="0">
                <a:solidFill>
                  <a:srgbClr val="FF00FF"/>
                </a:solidFill>
                <a:latin typeface="Arial" charset="0"/>
                <a:ea typeface="Arial" charset="0"/>
                <a:cs typeface="Arial" charset="0"/>
                <a:sym typeface="Cabin"/>
              </a:rPr>
              <a:t>(</a:t>
            </a:r>
            <a:r>
              <a:rPr lang="es-MX" sz="3000" u="none" strike="noStrike" cap="none" dirty="0" err="1">
                <a:solidFill>
                  <a:srgbClr val="FF00FF"/>
                </a:solidFill>
                <a:latin typeface="Arial" charset="0"/>
                <a:ea typeface="Arial" charset="0"/>
                <a:cs typeface="Arial" charset="0"/>
                <a:sym typeface="Cabin"/>
              </a:rPr>
              <a:t>string</a:t>
            </a:r>
            <a:r>
              <a:rPr lang="es-MX" sz="3000" u="none" strike="noStrike" cap="none" dirty="0">
                <a:solidFill>
                  <a:srgbClr val="FF00FF"/>
                </a:solidFill>
                <a:latin typeface="Arial" charset="0"/>
                <a:ea typeface="Arial" charset="0"/>
                <a:cs typeface="Arial" charset="0"/>
                <a:sym typeface="Cabin"/>
              </a:rPr>
              <a:t>) </a:t>
            </a:r>
            <a:r>
              <a:rPr lang="es-MX" sz="3000" b="0" u="none" strike="noStrike" cap="none" dirty="0">
                <a:solidFill>
                  <a:srgbClr val="FF00FF"/>
                </a:solidFill>
                <a:latin typeface="Arial" charset="0"/>
                <a:ea typeface="Arial" charset="0"/>
                <a:cs typeface="Arial" charset="0"/>
                <a:sym typeface="Cabin"/>
              </a:rPr>
              <a:t>es una secuencia de caracteres.</a:t>
            </a:r>
          </a:p>
          <a:p>
            <a:pPr marL="749300" marR="0" lvl="0" indent="-332994" algn="l" rtl="0">
              <a:lnSpc>
                <a:spcPct val="100000"/>
              </a:lnSpc>
              <a:spcBef>
                <a:spcPts val="3500"/>
              </a:spcBef>
              <a:spcAft>
                <a:spcPts val="0"/>
              </a:spcAft>
              <a:buClr>
                <a:srgbClr val="FF00FF"/>
              </a:buClr>
              <a:buSzPct val="100000"/>
              <a:buFont typeface="Cabin"/>
              <a:buChar char="•"/>
            </a:pPr>
            <a:r>
              <a:rPr lang="es-MX" sz="3000" b="0" u="none" strike="noStrike" cap="none" dirty="0">
                <a:solidFill>
                  <a:srgbClr val="FF00FF"/>
                </a:solidFill>
                <a:latin typeface="Arial" charset="0"/>
                <a:ea typeface="Arial" charset="0"/>
                <a:cs typeface="Arial" charset="0"/>
                <a:sym typeface="Cabin"/>
              </a:rPr>
              <a:t>Una cadena utiliza comillas</a:t>
            </a:r>
            <a:br>
              <a:rPr lang="es-MX" sz="3000" b="0" u="none" strike="noStrike" cap="none" dirty="0">
                <a:solidFill>
                  <a:srgbClr val="FF00FF"/>
                </a:solidFill>
                <a:latin typeface="Arial" charset="0"/>
                <a:ea typeface="Arial" charset="0"/>
                <a:cs typeface="Arial" charset="0"/>
                <a:sym typeface="Cabin"/>
              </a:rPr>
            </a:br>
            <a:r>
              <a:rPr lang="es-MX" sz="3000" b="0" i="0" u="none" strike="noStrike" cap="none" dirty="0">
                <a:solidFill>
                  <a:srgbClr val="FF00FF"/>
                </a:solidFill>
                <a:latin typeface="Arial"/>
                <a:ea typeface="Arial"/>
                <a:cs typeface="Arial"/>
                <a:sym typeface="Arial"/>
              </a:rPr>
              <a:t>'</a:t>
            </a:r>
            <a:r>
              <a:rPr lang="es-MX" sz="3000" b="0" u="none" strike="noStrike" cap="none" dirty="0">
                <a:solidFill>
                  <a:srgbClr val="FF00FF"/>
                </a:solidFill>
                <a:latin typeface="Arial" charset="0"/>
                <a:ea typeface="Arial" charset="0"/>
                <a:cs typeface="Arial" charset="0"/>
                <a:sym typeface="Cabin"/>
              </a:rPr>
              <a:t>Hola</a:t>
            </a:r>
            <a:r>
              <a:rPr lang="es-MX" sz="3000" b="0" i="0" u="none" strike="noStrike" cap="none" dirty="0">
                <a:solidFill>
                  <a:srgbClr val="FF00FF"/>
                </a:solidFill>
                <a:latin typeface="Arial"/>
                <a:ea typeface="Arial"/>
                <a:cs typeface="Arial"/>
                <a:sym typeface="Arial"/>
              </a:rPr>
              <a:t>'</a:t>
            </a:r>
            <a:r>
              <a:rPr lang="es-MX" sz="3000" b="0" u="none" strike="noStrike" cap="none" dirty="0">
                <a:solidFill>
                  <a:srgbClr val="FF00FF"/>
                </a:solidFill>
                <a:latin typeface="Arial" charset="0"/>
                <a:ea typeface="Arial" charset="0"/>
                <a:cs typeface="Arial" charset="0"/>
                <a:sym typeface="Cabin"/>
              </a:rPr>
              <a:t> o </a:t>
            </a:r>
            <a:r>
              <a:rPr lang="es-MX" sz="3000" b="0" dirty="0">
                <a:solidFill>
                  <a:srgbClr val="FF00FF"/>
                </a:solidFill>
              </a:rPr>
              <a:t>"</a:t>
            </a:r>
            <a:r>
              <a:rPr lang="es-MX" sz="3000" b="0" u="none" strike="noStrike" cap="none" dirty="0">
                <a:solidFill>
                  <a:srgbClr val="FF00FF"/>
                </a:solidFill>
                <a:latin typeface="Arial" charset="0"/>
                <a:ea typeface="Arial" charset="0"/>
                <a:cs typeface="Arial" charset="0"/>
                <a:sym typeface="Cabin"/>
              </a:rPr>
              <a:t>Hola</a:t>
            </a:r>
            <a:r>
              <a:rPr lang="es-MX" sz="3000" b="0" dirty="0">
                <a:solidFill>
                  <a:srgbClr val="FF00FF"/>
                </a:solidFill>
              </a:rPr>
              <a:t>"</a:t>
            </a:r>
          </a:p>
          <a:p>
            <a:pPr marL="749300" marR="0" lvl="0" indent="-332994" algn="l" rtl="0">
              <a:lnSpc>
                <a:spcPct val="100000"/>
              </a:lnSpc>
              <a:spcBef>
                <a:spcPts val="3500"/>
              </a:spcBef>
              <a:spcAft>
                <a:spcPts val="0"/>
              </a:spcAft>
              <a:buClr>
                <a:srgbClr val="00FF00"/>
              </a:buClr>
              <a:buSzPct val="100000"/>
              <a:buFont typeface="Cabin"/>
              <a:buChar char="•"/>
            </a:pPr>
            <a:r>
              <a:rPr lang="es-MX" sz="3000" b="0" dirty="0">
                <a:solidFill>
                  <a:srgbClr val="00FF00"/>
                </a:solidFill>
                <a:latin typeface="Arial" charset="0"/>
                <a:ea typeface="Arial" charset="0"/>
                <a:cs typeface="Arial" charset="0"/>
                <a:sym typeface="Cabin"/>
              </a:rPr>
              <a:t>Para las cadenas</a:t>
            </a:r>
            <a:r>
              <a:rPr lang="es-MX" sz="3000" b="0" u="none" strike="noStrike" cap="none" dirty="0">
                <a:solidFill>
                  <a:srgbClr val="00FF00"/>
                </a:solidFill>
                <a:latin typeface="Arial" charset="0"/>
                <a:ea typeface="Arial" charset="0"/>
                <a:cs typeface="Arial" charset="0"/>
                <a:sym typeface="Cabin"/>
              </a:rPr>
              <a:t>, + significa </a:t>
            </a:r>
            <a:r>
              <a:rPr lang="es-MX" sz="3000" b="0" u="none" strike="noStrike" cap="none" dirty="0">
                <a:solidFill>
                  <a:srgbClr val="00FF00"/>
                </a:solidFill>
                <a:latin typeface="Arial"/>
                <a:ea typeface="Arial" charset="0"/>
                <a:cs typeface="Arial"/>
                <a:sym typeface="Arial"/>
              </a:rPr>
              <a:t>“concatenar”.</a:t>
            </a:r>
            <a:endParaRPr lang="es-MX" sz="3000" b="0" i="0" u="none" strike="noStrike" cap="none" dirty="0">
              <a:solidFill>
                <a:srgbClr val="00FF00"/>
              </a:solidFill>
              <a:latin typeface="Arial"/>
              <a:ea typeface="Arial"/>
              <a:cs typeface="Arial"/>
              <a:sym typeface="Arial"/>
            </a:endParaRPr>
          </a:p>
          <a:p>
            <a:pPr marL="749300" marR="0" lvl="0" indent="-332994" algn="l" rtl="0">
              <a:lnSpc>
                <a:spcPct val="100000"/>
              </a:lnSpc>
              <a:spcBef>
                <a:spcPts val="3500"/>
              </a:spcBef>
              <a:spcAft>
                <a:spcPts val="0"/>
              </a:spcAft>
              <a:buClr>
                <a:srgbClr val="FF7F00"/>
              </a:buClr>
              <a:buSzPct val="100000"/>
              <a:buFont typeface="Cabin"/>
              <a:buChar char="•"/>
            </a:pPr>
            <a:r>
              <a:rPr lang="es-MX" sz="3000" b="0" u="none" strike="noStrike" cap="none" dirty="0">
                <a:solidFill>
                  <a:srgbClr val="FF7F00"/>
                </a:solidFill>
                <a:latin typeface="Arial" charset="0"/>
                <a:ea typeface="Arial" charset="0"/>
                <a:cs typeface="Arial" charset="0"/>
                <a:sym typeface="Cabin"/>
              </a:rPr>
              <a:t>Cuando una cadena contiene números, aún sigue siendo una cadena.</a:t>
            </a:r>
          </a:p>
          <a:p>
            <a:pPr marL="749300" marR="0" lvl="0" indent="-332994" algn="l" rtl="0">
              <a:lnSpc>
                <a:spcPct val="100000"/>
              </a:lnSpc>
              <a:spcBef>
                <a:spcPts val="3500"/>
              </a:spcBef>
              <a:spcAft>
                <a:spcPts val="0"/>
              </a:spcAft>
              <a:buClr>
                <a:srgbClr val="00FFFF"/>
              </a:buClr>
              <a:buSzPct val="100000"/>
              <a:buFont typeface="Cabin"/>
              <a:buChar char="•"/>
            </a:pPr>
            <a:r>
              <a:rPr lang="es-MX" sz="3000" b="0" u="none" strike="noStrike" cap="none" dirty="0">
                <a:solidFill>
                  <a:srgbClr val="00FFFF"/>
                </a:solidFill>
                <a:latin typeface="Arial" charset="0"/>
                <a:ea typeface="Arial" charset="0"/>
                <a:cs typeface="Arial" charset="0"/>
                <a:sym typeface="Cabin"/>
              </a:rPr>
              <a:t>Podemos convertir números dentro de </a:t>
            </a:r>
            <a:r>
              <a:rPr lang="es-MX" sz="3000" b="0" dirty="0">
                <a:solidFill>
                  <a:srgbClr val="00FFFF"/>
                </a:solidFill>
                <a:latin typeface="Arial" charset="0"/>
                <a:ea typeface="Arial" charset="0"/>
                <a:cs typeface="Arial" charset="0"/>
                <a:sym typeface="Cabin"/>
              </a:rPr>
              <a:t>una cadena, a enteros, utilizando </a:t>
            </a:r>
            <a:r>
              <a:rPr lang="es-MX" sz="3000" b="0" u="none" strike="noStrike" cap="none" dirty="0" err="1">
                <a:solidFill>
                  <a:srgbClr val="FF00FF"/>
                </a:solidFill>
                <a:latin typeface="Arial" charset="0"/>
                <a:ea typeface="Arial" charset="0"/>
                <a:cs typeface="Arial" charset="0"/>
                <a:sym typeface="Cabin"/>
              </a:rPr>
              <a:t>int</a:t>
            </a:r>
            <a:r>
              <a:rPr lang="es-MX" sz="3000" b="0" u="none" strike="noStrike" cap="none" dirty="0">
                <a:solidFill>
                  <a:srgbClr val="00FFFF"/>
                </a:solidFill>
                <a:latin typeface="Arial" charset="0"/>
                <a:ea typeface="Arial" charset="0"/>
                <a:cs typeface="Arial" charset="0"/>
                <a:sym typeface="Cabin"/>
              </a:rPr>
              <a:t>()</a:t>
            </a:r>
          </a:p>
        </p:txBody>
      </p:sp>
      <p:sp>
        <p:nvSpPr>
          <p:cNvPr id="215" name="Shape 215"/>
          <p:cNvSpPr txBox="1"/>
          <p:nvPr/>
        </p:nvSpPr>
        <p:spPr>
          <a:xfrm>
            <a:off x="9167816" y="833718"/>
            <a:ext cx="6959599" cy="747218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MX" sz="2800" b="1" i="0" u="none" strike="noStrike" cap="none" dirty="0">
                <a:solidFill>
                  <a:schemeClr val="lt1"/>
                </a:solidFill>
                <a:latin typeface="Courier New"/>
                <a:ea typeface="Courier New"/>
                <a:cs typeface="Courier New"/>
                <a:sym typeface="Courier New"/>
              </a:rPr>
              <a:t>&gt;&gt;&gt; </a:t>
            </a:r>
            <a:r>
              <a:rPr lang="es-MX" sz="2800" b="1" i="0" u="none" strike="noStrike" cap="none" dirty="0">
                <a:solidFill>
                  <a:srgbClr val="FF00FF"/>
                </a:solidFill>
                <a:latin typeface="Courier New"/>
                <a:ea typeface="Courier New"/>
                <a:cs typeface="Courier New"/>
                <a:sym typeface="Courier New"/>
              </a:rPr>
              <a:t>str1 = "Hola</a:t>
            </a:r>
            <a:r>
              <a:rPr lang="es-MX" sz="2800" b="1"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2800" b="1" i="0" u="none" strike="noStrike" cap="none" dirty="0">
                <a:solidFill>
                  <a:schemeClr val="lt1"/>
                </a:solidFill>
                <a:latin typeface="Courier New"/>
                <a:ea typeface="Courier New"/>
                <a:cs typeface="Courier New"/>
                <a:sym typeface="Courier New"/>
              </a:rPr>
              <a:t>&gt;&gt;&gt; </a:t>
            </a:r>
            <a:r>
              <a:rPr lang="es-MX" sz="2800" b="1" i="0" u="none" strike="noStrike" cap="none" dirty="0">
                <a:solidFill>
                  <a:srgbClr val="FF00FF"/>
                </a:solidFill>
                <a:latin typeface="Courier New"/>
                <a:ea typeface="Courier New"/>
                <a:cs typeface="Courier New"/>
                <a:sym typeface="Courier New"/>
              </a:rPr>
              <a:t>str2 = '</a:t>
            </a:r>
            <a:r>
              <a:rPr lang="es-MX" sz="2800" b="1" dirty="0">
                <a:solidFill>
                  <a:srgbClr val="FF00FF"/>
                </a:solidFill>
                <a:latin typeface="Courier New"/>
                <a:ea typeface="Courier New"/>
                <a:cs typeface="Courier New"/>
                <a:sym typeface="Courier New"/>
              </a:rPr>
              <a:t>ahí</a:t>
            </a:r>
            <a:r>
              <a:rPr lang="es-MX" sz="2800" b="1" i="0" u="none" strike="noStrike" cap="none"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2800" b="1" i="0" u="none" strike="noStrike" cap="none" dirty="0">
                <a:solidFill>
                  <a:schemeClr val="lt1"/>
                </a:solidFill>
                <a:latin typeface="Courier New"/>
                <a:ea typeface="Courier New"/>
                <a:cs typeface="Courier New"/>
                <a:sym typeface="Courier New"/>
              </a:rPr>
              <a:t>&gt;&gt;&gt; </a:t>
            </a:r>
            <a:r>
              <a:rPr lang="es-MX" sz="2800" b="1" i="0" u="none" strike="noStrike" cap="none" dirty="0" err="1">
                <a:solidFill>
                  <a:srgbClr val="00FF00"/>
                </a:solidFill>
                <a:latin typeface="Courier New"/>
                <a:ea typeface="Courier New"/>
                <a:cs typeface="Courier New"/>
                <a:sym typeface="Courier New"/>
              </a:rPr>
              <a:t>bob</a:t>
            </a:r>
            <a:r>
              <a:rPr lang="es-MX" sz="2800" b="1" i="0" u="none" strike="noStrike" cap="none" dirty="0">
                <a:solidFill>
                  <a:srgbClr val="00FF00"/>
                </a:solidFill>
                <a:latin typeface="Courier New"/>
                <a:ea typeface="Courier New"/>
                <a:cs typeface="Courier New"/>
                <a:sym typeface="Courier New"/>
              </a:rPr>
              <a:t> = str1 + str2</a:t>
            </a:r>
          </a:p>
          <a:p>
            <a:pPr marL="0" marR="0" lvl="0" indent="0" algn="l" rtl="0">
              <a:lnSpc>
                <a:spcPct val="100000"/>
              </a:lnSpc>
              <a:spcBef>
                <a:spcPts val="0"/>
              </a:spcBef>
              <a:spcAft>
                <a:spcPts val="0"/>
              </a:spcAft>
              <a:buClr>
                <a:schemeClr val="lt1"/>
              </a:buClr>
              <a:buSzPct val="25000"/>
              <a:buFont typeface="Cabin"/>
              <a:buNone/>
            </a:pPr>
            <a:r>
              <a:rPr lang="es-MX" sz="2800" b="1" i="0" u="none" strike="noStrike" cap="none" dirty="0">
                <a:solidFill>
                  <a:schemeClr val="lt1"/>
                </a:solidFill>
                <a:latin typeface="Courier New"/>
                <a:ea typeface="Courier New"/>
                <a:cs typeface="Courier New"/>
                <a:sym typeface="Courier New"/>
              </a:rPr>
              <a:t>&gt;&gt;&gt; </a:t>
            </a:r>
            <a:r>
              <a:rPr lang="es-MX" sz="2800" b="1" i="0" u="none" strike="noStrike" cap="none" dirty="0" err="1">
                <a:solidFill>
                  <a:srgbClr val="FFFF00"/>
                </a:solidFill>
                <a:latin typeface="Courier New"/>
                <a:ea typeface="Courier New"/>
                <a:cs typeface="Courier New"/>
                <a:sym typeface="Courier New"/>
              </a:rPr>
              <a:t>print</a:t>
            </a:r>
            <a:r>
              <a:rPr lang="es-MX" sz="2800" b="1" dirty="0">
                <a:solidFill>
                  <a:schemeClr val="bg1"/>
                </a:solidFill>
                <a:latin typeface="Courier New"/>
                <a:ea typeface="Courier New"/>
                <a:cs typeface="Courier New"/>
                <a:sym typeface="Courier New"/>
              </a:rPr>
              <a:t>(</a:t>
            </a:r>
            <a:r>
              <a:rPr lang="es-MX" sz="2800" b="1" i="0" u="none" strike="noStrike" cap="none" dirty="0" err="1">
                <a:solidFill>
                  <a:srgbClr val="00FF00"/>
                </a:solidFill>
                <a:latin typeface="Courier New"/>
                <a:ea typeface="Courier New"/>
                <a:cs typeface="Courier New"/>
                <a:sym typeface="Courier New"/>
              </a:rPr>
              <a:t>bob</a:t>
            </a:r>
            <a:r>
              <a:rPr lang="es-MX" sz="28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s-MX" sz="2800" b="1" i="0" u="none" strike="noStrike" cap="none" dirty="0" err="1">
                <a:solidFill>
                  <a:srgbClr val="00FF00"/>
                </a:solidFill>
                <a:latin typeface="Courier New"/>
                <a:ea typeface="Courier New"/>
                <a:cs typeface="Courier New"/>
                <a:sym typeface="Courier New"/>
              </a:rPr>
              <a:t>Holaahí</a:t>
            </a:r>
            <a:endParaRPr lang="es-MX"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MX" sz="2800" b="1" i="0" u="none" strike="noStrike" cap="none" dirty="0">
                <a:solidFill>
                  <a:schemeClr val="lt1"/>
                </a:solidFill>
                <a:latin typeface="Courier New"/>
                <a:ea typeface="Courier New"/>
                <a:cs typeface="Courier New"/>
                <a:sym typeface="Courier New"/>
              </a:rPr>
              <a:t>&gt;&gt;&gt; </a:t>
            </a:r>
            <a:r>
              <a:rPr lang="es-MX" sz="2800" b="1" i="0" u="none" strike="noStrike" cap="none" dirty="0">
                <a:solidFill>
                  <a:srgbClr val="FF7F00"/>
                </a:solidFill>
                <a:latin typeface="Courier New"/>
                <a:ea typeface="Courier New"/>
                <a:cs typeface="Courier New"/>
                <a:sym typeface="Courier New"/>
              </a:rPr>
              <a:t>str3 = '123'</a:t>
            </a:r>
          </a:p>
          <a:p>
            <a:pPr marL="0" marR="0" lvl="0" indent="0" algn="l" rtl="0">
              <a:lnSpc>
                <a:spcPct val="100000"/>
              </a:lnSpc>
              <a:spcBef>
                <a:spcPts val="0"/>
              </a:spcBef>
              <a:spcAft>
                <a:spcPts val="0"/>
              </a:spcAft>
              <a:buClr>
                <a:schemeClr val="lt1"/>
              </a:buClr>
              <a:buSzPct val="25000"/>
              <a:buFont typeface="Cabin"/>
              <a:buNone/>
            </a:pPr>
            <a:r>
              <a:rPr lang="es-MX" sz="2800" b="1" i="0" u="none" strike="noStrike" cap="none" dirty="0">
                <a:solidFill>
                  <a:schemeClr val="lt1"/>
                </a:solidFill>
                <a:latin typeface="Courier New"/>
                <a:ea typeface="Courier New"/>
                <a:cs typeface="Courier New"/>
                <a:sym typeface="Courier New"/>
              </a:rPr>
              <a:t>&gt;&gt;&gt; </a:t>
            </a:r>
            <a:r>
              <a:rPr lang="es-MX" sz="2800" b="1" i="0" u="none" strike="noStrike" cap="none" dirty="0">
                <a:solidFill>
                  <a:srgbClr val="FF7F00"/>
                </a:solidFill>
                <a:latin typeface="Courier New"/>
                <a:ea typeface="Courier New"/>
                <a:cs typeface="Courier New"/>
                <a:sym typeface="Courier New"/>
              </a:rPr>
              <a:t>str3 = str3 + 1</a:t>
            </a:r>
          </a:p>
          <a:p>
            <a:pPr marL="0" marR="0" lvl="0" indent="0" algn="l" rtl="0">
              <a:lnSpc>
                <a:spcPct val="100000"/>
              </a:lnSpc>
              <a:spcBef>
                <a:spcPts val="0"/>
              </a:spcBef>
              <a:spcAft>
                <a:spcPts val="0"/>
              </a:spcAft>
              <a:buClr>
                <a:srgbClr val="FF0000"/>
              </a:buClr>
              <a:buSzPct val="25000"/>
              <a:buFont typeface="Cabin"/>
              <a:buNone/>
            </a:pPr>
            <a:r>
              <a:rPr lang="es-MX" sz="2800" b="1" i="0" u="none" strike="noStrike" cap="none" dirty="0" err="1">
                <a:solidFill>
                  <a:srgbClr val="E06666"/>
                </a:solidFill>
                <a:latin typeface="Courier New"/>
                <a:ea typeface="Courier New"/>
                <a:cs typeface="Courier New"/>
                <a:sym typeface="Courier New"/>
              </a:rPr>
              <a:t>Traceback</a:t>
            </a:r>
            <a:r>
              <a:rPr lang="es-MX" sz="2800" b="1" i="0" u="none" strike="noStrike" cap="none" dirty="0">
                <a:solidFill>
                  <a:srgbClr val="E06666"/>
                </a:solidFill>
                <a:latin typeface="Courier New"/>
                <a:ea typeface="Courier New"/>
                <a:cs typeface="Courier New"/>
                <a:sym typeface="Courier New"/>
              </a:rPr>
              <a:t> (</a:t>
            </a:r>
            <a:r>
              <a:rPr lang="es-MX" sz="2800" b="1" i="0" u="none" strike="noStrike" cap="none" dirty="0" err="1">
                <a:solidFill>
                  <a:srgbClr val="E06666"/>
                </a:solidFill>
                <a:latin typeface="Courier New"/>
                <a:ea typeface="Courier New"/>
                <a:cs typeface="Courier New"/>
                <a:sym typeface="Courier New"/>
              </a:rPr>
              <a:t>most</a:t>
            </a:r>
            <a:r>
              <a:rPr lang="es-MX" sz="2800" b="1" i="0" u="none" strike="noStrike" cap="none" dirty="0">
                <a:solidFill>
                  <a:srgbClr val="E06666"/>
                </a:solidFill>
                <a:latin typeface="Courier New"/>
                <a:ea typeface="Courier New"/>
                <a:cs typeface="Courier New"/>
                <a:sym typeface="Courier New"/>
              </a:rPr>
              <a:t> </a:t>
            </a:r>
            <a:r>
              <a:rPr lang="es-MX" sz="2800" b="1" i="0" u="none" strike="noStrike" cap="none" dirty="0" err="1">
                <a:solidFill>
                  <a:srgbClr val="E06666"/>
                </a:solidFill>
                <a:latin typeface="Courier New"/>
                <a:ea typeface="Courier New"/>
                <a:cs typeface="Courier New"/>
                <a:sym typeface="Courier New"/>
              </a:rPr>
              <a:t>recent</a:t>
            </a:r>
            <a:r>
              <a:rPr lang="es-MX" sz="2800" b="1" i="0" u="none" strike="noStrike" cap="none" dirty="0">
                <a:solidFill>
                  <a:srgbClr val="E06666"/>
                </a:solidFill>
                <a:latin typeface="Courier New"/>
                <a:ea typeface="Courier New"/>
                <a:cs typeface="Courier New"/>
                <a:sym typeface="Courier New"/>
              </a:rPr>
              <a:t> </a:t>
            </a:r>
            <a:r>
              <a:rPr lang="es-MX" sz="2800" b="1" i="0" u="none" strike="noStrike" cap="none" dirty="0" err="1">
                <a:solidFill>
                  <a:srgbClr val="E06666"/>
                </a:solidFill>
                <a:latin typeface="Courier New"/>
                <a:ea typeface="Courier New"/>
                <a:cs typeface="Courier New"/>
                <a:sym typeface="Courier New"/>
              </a:rPr>
              <a:t>call</a:t>
            </a:r>
            <a:r>
              <a:rPr lang="es-MX" sz="2800" b="1" i="0" u="none" strike="noStrike" cap="none" dirty="0">
                <a:solidFill>
                  <a:srgbClr val="E06666"/>
                </a:solidFill>
                <a:latin typeface="Courier New"/>
                <a:ea typeface="Courier New"/>
                <a:cs typeface="Courier New"/>
                <a:sym typeface="Courier New"/>
              </a:rPr>
              <a:t> </a:t>
            </a:r>
            <a:r>
              <a:rPr lang="es-MX" sz="2800" b="1" i="0" u="none" strike="noStrike" cap="none" dirty="0" err="1">
                <a:solidFill>
                  <a:srgbClr val="E06666"/>
                </a:solidFill>
                <a:latin typeface="Courier New"/>
                <a:ea typeface="Courier New"/>
                <a:cs typeface="Courier New"/>
                <a:sym typeface="Courier New"/>
              </a:rPr>
              <a:t>last</a:t>
            </a:r>
            <a:r>
              <a:rPr lang="es-MX" sz="2800" b="1" i="0" u="none" strike="noStrike" cap="none" dirty="0">
                <a:solidFill>
                  <a:srgbClr val="E06666"/>
                </a:solidFill>
                <a:latin typeface="Courier New"/>
                <a:ea typeface="Courier New"/>
                <a:cs typeface="Courier New"/>
                <a:sym typeface="Courier New"/>
              </a:rPr>
              <a:t>):  File "&lt;</a:t>
            </a:r>
            <a:r>
              <a:rPr lang="es-MX" sz="2800" b="1" i="0" u="none" strike="noStrike" cap="none" dirty="0" err="1">
                <a:solidFill>
                  <a:srgbClr val="E06666"/>
                </a:solidFill>
                <a:latin typeface="Courier New"/>
                <a:ea typeface="Courier New"/>
                <a:cs typeface="Courier New"/>
                <a:sym typeface="Courier New"/>
              </a:rPr>
              <a:t>stdin</a:t>
            </a:r>
            <a:r>
              <a:rPr lang="es-MX" sz="2800" b="1" i="0" u="none" strike="noStrike" cap="none" dirty="0">
                <a:solidFill>
                  <a:srgbClr val="E06666"/>
                </a:solidFill>
                <a:latin typeface="Courier New"/>
                <a:ea typeface="Courier New"/>
                <a:cs typeface="Courier New"/>
                <a:sym typeface="Courier New"/>
              </a:rPr>
              <a:t>&gt;", line 1, in &lt;module&gt;</a:t>
            </a:r>
          </a:p>
          <a:p>
            <a:pPr marL="0" marR="0" lvl="0" indent="0" algn="l" rtl="0">
              <a:lnSpc>
                <a:spcPct val="100000"/>
              </a:lnSpc>
              <a:spcBef>
                <a:spcPts val="0"/>
              </a:spcBef>
              <a:spcAft>
                <a:spcPts val="0"/>
              </a:spcAft>
              <a:buClr>
                <a:srgbClr val="FF0000"/>
              </a:buClr>
              <a:buSzPct val="25000"/>
              <a:buFont typeface="Cabin"/>
              <a:buNone/>
            </a:pPr>
            <a:r>
              <a:rPr lang="es-MX" sz="2800" b="1" i="0" u="none" strike="noStrike" cap="none" dirty="0" err="1">
                <a:solidFill>
                  <a:srgbClr val="E06666"/>
                </a:solidFill>
                <a:latin typeface="Courier New"/>
                <a:ea typeface="Courier New"/>
                <a:cs typeface="Courier New"/>
                <a:sym typeface="Courier New"/>
              </a:rPr>
              <a:t>TypeError</a:t>
            </a:r>
            <a:r>
              <a:rPr lang="es-MX" sz="2800" b="1" i="0" u="none" strike="noStrike" cap="none" dirty="0">
                <a:solidFill>
                  <a:srgbClr val="E06666"/>
                </a:solidFill>
                <a:latin typeface="Courier New"/>
                <a:ea typeface="Courier New"/>
                <a:cs typeface="Courier New"/>
                <a:sym typeface="Courier New"/>
              </a:rPr>
              <a:t>: </a:t>
            </a:r>
            <a:r>
              <a:rPr lang="es-MX" sz="2800" b="1" i="0" u="none" strike="noStrike" cap="none" dirty="0" err="1">
                <a:solidFill>
                  <a:srgbClr val="E06666"/>
                </a:solidFill>
                <a:latin typeface="Courier New"/>
                <a:ea typeface="Courier New"/>
                <a:cs typeface="Courier New"/>
                <a:sym typeface="Courier New"/>
              </a:rPr>
              <a:t>cannot</a:t>
            </a:r>
            <a:r>
              <a:rPr lang="es-MX" sz="2800" b="1" i="0" u="none" strike="noStrike" cap="none" dirty="0">
                <a:solidFill>
                  <a:srgbClr val="E06666"/>
                </a:solidFill>
                <a:latin typeface="Courier New"/>
                <a:ea typeface="Courier New"/>
                <a:cs typeface="Courier New"/>
                <a:sym typeface="Courier New"/>
              </a:rPr>
              <a:t> </a:t>
            </a:r>
            <a:r>
              <a:rPr lang="es-MX" sz="2800" b="1" i="0" u="none" strike="noStrike" cap="none" dirty="0" err="1">
                <a:solidFill>
                  <a:srgbClr val="E06666"/>
                </a:solidFill>
                <a:latin typeface="Courier New"/>
                <a:ea typeface="Courier New"/>
                <a:cs typeface="Courier New"/>
                <a:sym typeface="Courier New"/>
              </a:rPr>
              <a:t>concatenate</a:t>
            </a:r>
            <a:r>
              <a:rPr lang="es-MX" sz="2800" b="1" i="0" u="none" strike="noStrike" cap="none" dirty="0">
                <a:solidFill>
                  <a:srgbClr val="E06666"/>
                </a:solidFill>
                <a:latin typeface="Courier New"/>
                <a:ea typeface="Courier New"/>
                <a:cs typeface="Courier New"/>
                <a:sym typeface="Courier New"/>
              </a:rPr>
              <a:t> '</a:t>
            </a:r>
            <a:r>
              <a:rPr lang="es-MX" sz="2800" b="1" i="0" u="none" strike="noStrike" cap="none" dirty="0" err="1">
                <a:solidFill>
                  <a:srgbClr val="E06666"/>
                </a:solidFill>
                <a:latin typeface="Courier New"/>
                <a:ea typeface="Courier New"/>
                <a:cs typeface="Courier New"/>
                <a:sym typeface="Courier New"/>
              </a:rPr>
              <a:t>str</a:t>
            </a:r>
            <a:r>
              <a:rPr lang="es-MX" sz="2800" b="1" i="0" u="none" strike="noStrike" cap="none" dirty="0">
                <a:solidFill>
                  <a:srgbClr val="E06666"/>
                </a:solidFill>
                <a:latin typeface="Courier New"/>
                <a:ea typeface="Courier New"/>
                <a:cs typeface="Courier New"/>
                <a:sym typeface="Courier New"/>
              </a:rPr>
              <a:t>' and '</a:t>
            </a:r>
            <a:r>
              <a:rPr lang="es-MX" sz="2800" b="1" i="0" u="none" strike="noStrike" cap="none" dirty="0" err="1">
                <a:solidFill>
                  <a:srgbClr val="E06666"/>
                </a:solidFill>
                <a:latin typeface="Courier New"/>
                <a:ea typeface="Courier New"/>
                <a:cs typeface="Courier New"/>
                <a:sym typeface="Courier New"/>
              </a:rPr>
              <a:t>int</a:t>
            </a:r>
            <a:r>
              <a:rPr lang="es-MX" sz="2800" b="1" i="0" u="none" strike="noStrike" cap="none" dirty="0">
                <a:solidFill>
                  <a:srgbClr val="E06666"/>
                </a:solidFill>
                <a:latin typeface="Courier New"/>
                <a:ea typeface="Courier New"/>
                <a:cs typeface="Courier New"/>
                <a:sym typeface="Courier New"/>
              </a:rPr>
              <a:t>' </a:t>
            </a:r>
            <a:r>
              <a:rPr lang="es-MX" sz="2800" b="1" i="0" u="none" strike="noStrike" cap="none" dirty="0" err="1">
                <a:solidFill>
                  <a:srgbClr val="E06666"/>
                </a:solidFill>
                <a:latin typeface="Courier New"/>
                <a:ea typeface="Courier New"/>
                <a:cs typeface="Courier New"/>
                <a:sym typeface="Courier New"/>
              </a:rPr>
              <a:t>objects</a:t>
            </a:r>
            <a:endParaRPr lang="es-MX" sz="2800" b="1" i="0" u="none" strike="noStrike" cap="none" dirty="0">
              <a:solidFill>
                <a:srgbClr val="E06666"/>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MX" sz="2800" b="1" i="0" u="none" strike="noStrike" cap="none" dirty="0">
                <a:solidFill>
                  <a:schemeClr val="lt1"/>
                </a:solidFill>
                <a:latin typeface="Courier New"/>
                <a:ea typeface="Courier New"/>
                <a:cs typeface="Courier New"/>
                <a:sym typeface="Courier New"/>
              </a:rPr>
              <a:t>&gt;&gt;&gt; </a:t>
            </a:r>
            <a:r>
              <a:rPr lang="es-MX" sz="2800" b="1" i="0" u="none" strike="noStrike" cap="none" dirty="0">
                <a:solidFill>
                  <a:srgbClr val="00FFFF"/>
                </a:solidFill>
                <a:latin typeface="Courier New"/>
                <a:ea typeface="Courier New"/>
                <a:cs typeface="Courier New"/>
                <a:sym typeface="Courier New"/>
              </a:rPr>
              <a:t>x = </a:t>
            </a:r>
            <a:r>
              <a:rPr lang="es-MX" sz="2800" b="1" i="0" u="none" strike="noStrike" cap="none" dirty="0" err="1">
                <a:solidFill>
                  <a:srgbClr val="FF00FF"/>
                </a:solidFill>
                <a:latin typeface="Courier New"/>
                <a:ea typeface="Courier New"/>
                <a:cs typeface="Courier New"/>
                <a:sym typeface="Courier New"/>
              </a:rPr>
              <a:t>int</a:t>
            </a:r>
            <a:r>
              <a:rPr lang="es-MX" sz="2800" b="1" i="0" u="none" strike="noStrike" cap="none" dirty="0">
                <a:solidFill>
                  <a:srgbClr val="00FFFF"/>
                </a:solidFill>
                <a:latin typeface="Courier New"/>
                <a:ea typeface="Courier New"/>
                <a:cs typeface="Courier New"/>
                <a:sym typeface="Courier New"/>
              </a:rPr>
              <a:t>(str3) + 1</a:t>
            </a:r>
          </a:p>
          <a:p>
            <a:pPr marL="0" marR="0" lvl="0" indent="0" algn="l" rtl="0">
              <a:lnSpc>
                <a:spcPct val="100000"/>
              </a:lnSpc>
              <a:spcBef>
                <a:spcPts val="0"/>
              </a:spcBef>
              <a:spcAft>
                <a:spcPts val="0"/>
              </a:spcAft>
              <a:buClr>
                <a:schemeClr val="lt1"/>
              </a:buClr>
              <a:buSzPct val="25000"/>
              <a:buFont typeface="Cabin"/>
              <a:buNone/>
            </a:pPr>
            <a:r>
              <a:rPr lang="es-MX" sz="2800" b="1" i="0" u="none" strike="noStrike" cap="none" dirty="0">
                <a:solidFill>
                  <a:schemeClr val="lt1"/>
                </a:solidFill>
                <a:latin typeface="Courier New"/>
                <a:ea typeface="Courier New"/>
                <a:cs typeface="Courier New"/>
                <a:sym typeface="Courier New"/>
              </a:rPr>
              <a:t>&gt;&gt;&gt; </a:t>
            </a:r>
            <a:r>
              <a:rPr lang="es-MX" sz="2800" b="1" i="0" u="none" strike="noStrike" cap="none" dirty="0" err="1">
                <a:solidFill>
                  <a:srgbClr val="FFFF00"/>
                </a:solidFill>
                <a:latin typeface="Courier New"/>
                <a:ea typeface="Courier New"/>
                <a:cs typeface="Courier New"/>
                <a:sym typeface="Courier New"/>
              </a:rPr>
              <a:t>print</a:t>
            </a:r>
            <a:r>
              <a:rPr lang="es-MX" sz="2800" b="1" dirty="0">
                <a:solidFill>
                  <a:schemeClr val="bg1"/>
                </a:solidFill>
                <a:latin typeface="Courier New"/>
                <a:ea typeface="Courier New"/>
                <a:cs typeface="Courier New"/>
                <a:sym typeface="Courier New"/>
              </a:rPr>
              <a:t>(</a:t>
            </a:r>
            <a:r>
              <a:rPr lang="es-MX" sz="2800" b="1" i="0" u="none" strike="noStrike" cap="none" dirty="0">
                <a:solidFill>
                  <a:srgbClr val="00FFFF"/>
                </a:solidFill>
                <a:latin typeface="Courier New"/>
                <a:ea typeface="Courier New"/>
                <a:cs typeface="Courier New"/>
                <a:sym typeface="Courier New"/>
              </a:rPr>
              <a:t>x</a:t>
            </a:r>
            <a:r>
              <a:rPr lang="es-MX" sz="28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FF"/>
              </a:buClr>
              <a:buSzPct val="25000"/>
              <a:buFont typeface="Cabin"/>
              <a:buNone/>
            </a:pPr>
            <a:r>
              <a:rPr lang="es-MX" sz="2800" b="1" i="0" u="none" strike="noStrike" cap="none" dirty="0">
                <a:solidFill>
                  <a:srgbClr val="00FFFF"/>
                </a:solidFill>
                <a:latin typeface="Courier New"/>
                <a:ea typeface="Courier New"/>
                <a:cs typeface="Courier New"/>
                <a:sym typeface="Courier New"/>
              </a:rPr>
              <a:t>124</a:t>
            </a:r>
          </a:p>
          <a:p>
            <a:pPr marL="0" marR="0" lvl="0" indent="0" algn="l" rtl="0">
              <a:lnSpc>
                <a:spcPct val="100000"/>
              </a:lnSpc>
              <a:spcBef>
                <a:spcPts val="0"/>
              </a:spcBef>
              <a:spcAft>
                <a:spcPts val="0"/>
              </a:spcAft>
              <a:buClr>
                <a:schemeClr val="lt1"/>
              </a:buClr>
              <a:buSzPct val="25000"/>
              <a:buFont typeface="Cabin"/>
              <a:buNone/>
            </a:pPr>
            <a:r>
              <a:rPr lang="es-MX" sz="2800" b="1" i="0" u="none" strike="noStrike" cap="none" dirty="0">
                <a:solidFill>
                  <a:schemeClr val="lt1"/>
                </a:solidFill>
                <a:latin typeface="Courier New"/>
                <a:ea typeface="Courier New"/>
                <a:cs typeface="Courier New"/>
                <a:sym typeface="Courier New"/>
              </a:rPr>
              <a:t>&gt;&gt;&gt;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850888" y="1045393"/>
            <a:ext cx="6416675"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MX" sz="5400" u="none" strike="noStrike" cap="none" dirty="0">
                <a:solidFill>
                  <a:srgbClr val="FFFF00"/>
                </a:solidFill>
                <a:latin typeface="Arial" charset="0"/>
                <a:ea typeface="Arial" charset="0"/>
                <a:cs typeface="Arial" charset="0"/>
                <a:sym typeface="Cabin"/>
              </a:rPr>
              <a:t>Leyendo y convirtiendo datos</a:t>
            </a:r>
          </a:p>
        </p:txBody>
      </p:sp>
      <p:sp>
        <p:nvSpPr>
          <p:cNvPr id="221" name="Shape 221"/>
          <p:cNvSpPr txBox="1">
            <a:spLocks noGrp="1"/>
          </p:cNvSpPr>
          <p:nvPr>
            <p:ph idx="1"/>
          </p:nvPr>
        </p:nvSpPr>
        <p:spPr>
          <a:xfrm>
            <a:off x="850887" y="2948057"/>
            <a:ext cx="6416675" cy="5702399"/>
          </a:xfrm>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s-MX" sz="3000" b="0" u="none" strike="noStrike" cap="none" dirty="0">
                <a:solidFill>
                  <a:schemeClr val="lt1"/>
                </a:solidFill>
                <a:latin typeface="Arial" charset="0"/>
                <a:ea typeface="Arial" charset="0"/>
                <a:cs typeface="Arial" charset="0"/>
                <a:sym typeface="Cabin"/>
              </a:rPr>
              <a:t>Preferimos leer datos de entrada utilizando </a:t>
            </a:r>
            <a:r>
              <a:rPr lang="es-MX" sz="3000" b="0" u="none" strike="noStrike" cap="none" dirty="0">
                <a:solidFill>
                  <a:srgbClr val="FF7F00"/>
                </a:solidFill>
                <a:latin typeface="Arial" charset="0"/>
                <a:ea typeface="Arial" charset="0"/>
                <a:cs typeface="Arial" charset="0"/>
                <a:sym typeface="Cabin"/>
              </a:rPr>
              <a:t>cadenas</a:t>
            </a:r>
            <a:r>
              <a:rPr lang="es-MX" sz="3000" b="0" u="none" strike="noStrike" cap="none" dirty="0">
                <a:solidFill>
                  <a:schemeClr val="lt1"/>
                </a:solidFill>
                <a:latin typeface="Arial" charset="0"/>
                <a:ea typeface="Arial" charset="0"/>
                <a:cs typeface="Arial" charset="0"/>
                <a:sym typeface="Cabin"/>
              </a:rPr>
              <a:t> y después analizar y convertir los datos conforme sea necesario</a:t>
            </a:r>
          </a:p>
          <a:p>
            <a:pPr marL="749300" marR="0" lvl="0" indent="-332994" algn="l" rtl="0">
              <a:lnSpc>
                <a:spcPct val="100000"/>
              </a:lnSpc>
              <a:spcBef>
                <a:spcPts val="3500"/>
              </a:spcBef>
              <a:spcAft>
                <a:spcPts val="0"/>
              </a:spcAft>
              <a:buClr>
                <a:schemeClr val="lt1"/>
              </a:buClr>
              <a:buSzPct val="100000"/>
              <a:buFont typeface="Cabin"/>
              <a:buChar char="•"/>
            </a:pPr>
            <a:r>
              <a:rPr lang="es-MX" sz="3000" b="0" u="none" strike="noStrike" cap="none" dirty="0">
                <a:solidFill>
                  <a:schemeClr val="lt1"/>
                </a:solidFill>
                <a:latin typeface="Arial" charset="0"/>
                <a:ea typeface="Arial" charset="0"/>
                <a:cs typeface="Arial" charset="0"/>
                <a:sym typeface="Cabin"/>
              </a:rPr>
              <a:t>Esto nos da más control sobre </a:t>
            </a:r>
            <a:r>
              <a:rPr lang="es-MX" sz="3000" b="0" dirty="0">
                <a:solidFill>
                  <a:schemeClr val="lt1"/>
                </a:solidFill>
                <a:latin typeface="Arial" charset="0"/>
                <a:ea typeface="Arial" charset="0"/>
                <a:cs typeface="Arial" charset="0"/>
                <a:sym typeface="Cabin"/>
              </a:rPr>
              <a:t>situaciones de error y/o datos de entrada del usuario incorrectos</a:t>
            </a:r>
            <a:endParaRPr lang="es-MX" sz="3000" b="0" u="none" strike="noStrike" cap="none" dirty="0">
              <a:solidFill>
                <a:schemeClr val="lt1"/>
              </a:solidFill>
              <a:latin typeface="Arial" charset="0"/>
              <a:ea typeface="Arial" charset="0"/>
              <a:cs typeface="Arial" charset="0"/>
              <a:sym typeface="Cabin"/>
            </a:endParaRPr>
          </a:p>
          <a:p>
            <a:pPr marL="749300" marR="0" lvl="0" indent="-332994" algn="l" rtl="0">
              <a:lnSpc>
                <a:spcPct val="100000"/>
              </a:lnSpc>
              <a:spcBef>
                <a:spcPts val="3500"/>
              </a:spcBef>
              <a:spcAft>
                <a:spcPts val="0"/>
              </a:spcAft>
              <a:buClr>
                <a:schemeClr val="lt1"/>
              </a:buClr>
              <a:buSzPct val="100000"/>
              <a:buFont typeface="Cabin"/>
              <a:buChar char="•"/>
            </a:pPr>
            <a:r>
              <a:rPr lang="es-MX" sz="3000" b="0" dirty="0">
                <a:solidFill>
                  <a:schemeClr val="lt1"/>
                </a:solidFill>
                <a:latin typeface="Arial" charset="0"/>
                <a:ea typeface="Arial" charset="0"/>
                <a:cs typeface="Arial" charset="0"/>
                <a:sym typeface="Cabin"/>
              </a:rPr>
              <a:t>Los números como datos de entrada deben ser </a:t>
            </a:r>
            <a:r>
              <a:rPr lang="es-MX" sz="3000" b="0" u="none" strike="noStrike" cap="none" dirty="0">
                <a:solidFill>
                  <a:srgbClr val="FF00FF"/>
                </a:solidFill>
                <a:latin typeface="Arial" charset="0"/>
                <a:ea typeface="Arial" charset="0"/>
                <a:cs typeface="Arial" charset="0"/>
                <a:sym typeface="Cabin"/>
              </a:rPr>
              <a:t>convertidos</a:t>
            </a:r>
            <a:r>
              <a:rPr lang="es-MX" sz="3000" b="0" u="none" strike="noStrike" cap="none" dirty="0">
                <a:solidFill>
                  <a:schemeClr val="lt1"/>
                </a:solidFill>
                <a:latin typeface="Arial" charset="0"/>
                <a:ea typeface="Arial" charset="0"/>
                <a:cs typeface="Arial" charset="0"/>
                <a:sym typeface="Cabin"/>
              </a:rPr>
              <a:t> de cadenas a enteros</a:t>
            </a:r>
          </a:p>
        </p:txBody>
      </p:sp>
      <p:sp>
        <p:nvSpPr>
          <p:cNvPr id="222" name="Shape 222"/>
          <p:cNvSpPr txBox="1"/>
          <p:nvPr/>
        </p:nvSpPr>
        <p:spPr>
          <a:xfrm>
            <a:off x="8249174" y="869950"/>
            <a:ext cx="7099200" cy="7391399"/>
          </a:xfrm>
          <a:prstGeom prst="rect">
            <a:avLst/>
          </a:prstGeom>
          <a:noFill/>
          <a:ln>
            <a:noFill/>
          </a:ln>
        </p:spPr>
        <p:txBody>
          <a:bodyPr lIns="0" tIns="0" rIns="0" bIns="0" anchor="ctr" anchorCtr="0">
            <a:noAutofit/>
          </a:bodyPr>
          <a:lstStyle/>
          <a:p>
            <a:pPr lvl="0">
              <a:buClr>
                <a:schemeClr val="lt1"/>
              </a:buClr>
              <a:buSzPct val="25000"/>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a:solidFill>
                  <a:srgbClr val="00FF00"/>
                </a:solidFill>
                <a:latin typeface="Courier New"/>
                <a:ea typeface="Courier New"/>
                <a:cs typeface="Courier New"/>
                <a:sym typeface="Courier New"/>
              </a:rPr>
              <a:t>nombre</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chemeClr val="lt1"/>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rgbClr val="FF00FF"/>
                </a:solidFill>
                <a:latin typeface="Courier New"/>
                <a:ea typeface="Courier New"/>
                <a:cs typeface="Courier New"/>
                <a:sym typeface="Courier New"/>
              </a:rPr>
              <a:t>input</a:t>
            </a:r>
            <a:r>
              <a:rPr lang="es-MX" sz="3000" b="1" i="0" u="none" strike="noStrike" cap="none" dirty="0">
                <a:solidFill>
                  <a:schemeClr val="lt1"/>
                </a:solidFill>
                <a:latin typeface="Courier New"/>
                <a:ea typeface="Courier New"/>
                <a:cs typeface="Courier New"/>
                <a:sym typeface="Courier New"/>
              </a:rPr>
              <a:t>(</a:t>
            </a:r>
            <a:r>
              <a:rPr lang="es-MX" sz="3000" b="1" dirty="0">
                <a:solidFill>
                  <a:srgbClr val="FF7F00"/>
                </a:solidFill>
                <a:latin typeface="Courier New"/>
                <a:ea typeface="Courier New"/>
                <a:cs typeface="Courier New"/>
                <a:sym typeface="Courier New"/>
              </a:rPr>
              <a:t>'Ingresa:’</a:t>
            </a:r>
            <a:r>
              <a:rPr lang="es-MX"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err="1">
                <a:solidFill>
                  <a:schemeClr val="lt1"/>
                </a:solidFill>
                <a:latin typeface="Courier New"/>
                <a:ea typeface="Courier New"/>
                <a:cs typeface="Courier New"/>
                <a:sym typeface="Courier New"/>
              </a:rPr>
              <a:t>Ingresa:</a:t>
            </a:r>
            <a:r>
              <a:rPr lang="es-MX" sz="3000" b="1" i="0" u="none" strike="noStrike" cap="none" dirty="0" err="1">
                <a:solidFill>
                  <a:srgbClr val="00FF00"/>
                </a:solidFill>
                <a:latin typeface="Courier New"/>
                <a:ea typeface="Courier New"/>
                <a:cs typeface="Courier New"/>
                <a:sym typeface="Courier New"/>
              </a:rPr>
              <a:t>Chuck</a:t>
            </a:r>
            <a:endParaRPr lang="es-MX"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FFFF00"/>
                </a:solidFill>
                <a:latin typeface="Courier New"/>
                <a:ea typeface="Courier New"/>
                <a:cs typeface="Courier New"/>
                <a:sym typeface="Courier New"/>
              </a:rPr>
              <a:t>print</a:t>
            </a:r>
            <a:r>
              <a:rPr lang="es-MX" sz="3000" b="1" dirty="0">
                <a:solidFill>
                  <a:schemeClr val="lt1"/>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nombre</a:t>
            </a:r>
            <a:r>
              <a:rPr lang="es-MX"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Chuck</a:t>
            </a:r>
          </a:p>
          <a:p>
            <a:pPr lvl="0">
              <a:buClr>
                <a:schemeClr val="lt1"/>
              </a:buClr>
              <a:buSzPct val="25000"/>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a:solidFill>
                  <a:srgbClr val="00FF00"/>
                </a:solidFill>
                <a:latin typeface="Courier New"/>
                <a:ea typeface="Courier New"/>
                <a:cs typeface="Courier New"/>
                <a:sym typeface="Courier New"/>
              </a:rPr>
              <a:t>manzana</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chemeClr val="lt1"/>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rgbClr val="FF00FF"/>
                </a:solidFill>
                <a:latin typeface="Courier New"/>
                <a:ea typeface="Courier New"/>
                <a:cs typeface="Courier New"/>
                <a:sym typeface="Courier New"/>
              </a:rPr>
              <a:t>input</a:t>
            </a:r>
            <a:r>
              <a:rPr lang="es-MX" sz="3000" b="1" i="0" u="none" strike="noStrike" cap="none" dirty="0">
                <a:solidFill>
                  <a:schemeClr val="lt1"/>
                </a:solidFill>
                <a:latin typeface="Courier New"/>
                <a:ea typeface="Courier New"/>
                <a:cs typeface="Courier New"/>
                <a:sym typeface="Courier New"/>
              </a:rPr>
              <a:t>(</a:t>
            </a:r>
            <a:r>
              <a:rPr lang="es-MX" sz="3000" b="1" dirty="0">
                <a:solidFill>
                  <a:srgbClr val="FF7F00"/>
                </a:solidFill>
                <a:latin typeface="Courier New"/>
                <a:ea typeface="Courier New"/>
                <a:cs typeface="Courier New"/>
                <a:sym typeface="Courier New"/>
              </a:rPr>
              <a:t>'Ingresa:’</a:t>
            </a:r>
            <a:r>
              <a:rPr lang="es-MX"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Ingresa:</a:t>
            </a:r>
            <a:r>
              <a:rPr lang="es-MX" sz="3000" b="1" i="0" u="none" strike="noStrike" cap="none" dirty="0">
                <a:solidFill>
                  <a:srgbClr val="00FF00"/>
                </a:solidFill>
                <a:latin typeface="Courier New"/>
                <a:ea typeface="Courier New"/>
                <a:cs typeface="Courier New"/>
                <a:sym typeface="Courier New"/>
              </a:rPr>
              <a:t>100</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a:solidFill>
                  <a:srgbClr val="00FF00"/>
                </a:solidFill>
                <a:latin typeface="Courier New"/>
                <a:ea typeface="Courier New"/>
                <a:cs typeface="Courier New"/>
                <a:sym typeface="Courier New"/>
              </a:rPr>
              <a:t>x </a:t>
            </a:r>
            <a:r>
              <a:rPr lang="es-MX" sz="3000" b="1" i="0" u="none" strike="noStrike" cap="none" dirty="0">
                <a:solidFill>
                  <a:schemeClr val="lt1"/>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rgbClr val="00FF00"/>
                </a:solidFill>
                <a:latin typeface="Courier New"/>
                <a:ea typeface="Courier New"/>
                <a:cs typeface="Courier New"/>
                <a:sym typeface="Courier New"/>
              </a:rPr>
              <a:t>manzana</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rgbClr val="00FFFF"/>
                </a:solidFill>
                <a:latin typeface="Courier New"/>
                <a:ea typeface="Courier New"/>
                <a:cs typeface="Courier New"/>
                <a:sym typeface="Courier New"/>
              </a:rPr>
              <a:t>– </a:t>
            </a:r>
            <a:r>
              <a:rPr lang="es-MX" sz="3000" b="1" i="0" u="none" strike="noStrike" cap="none" dirty="0">
                <a:solidFill>
                  <a:srgbClr val="FF7F00"/>
                </a:solidFill>
                <a:latin typeface="Courier New"/>
                <a:ea typeface="Courier New"/>
                <a:cs typeface="Courier New"/>
                <a:sym typeface="Courier New"/>
              </a:rPr>
              <a:t>10</a:t>
            </a:r>
          </a:p>
          <a:p>
            <a:pPr marL="0" marR="0" lvl="0" indent="0" algn="l" rtl="0">
              <a:lnSpc>
                <a:spcPct val="100000"/>
              </a:lnSpc>
              <a:spcBef>
                <a:spcPts val="0"/>
              </a:spcBef>
              <a:spcAft>
                <a:spcPts val="0"/>
              </a:spcAft>
              <a:buClr>
                <a:srgbClr val="FF0000"/>
              </a:buClr>
              <a:buSzPct val="25000"/>
              <a:buFont typeface="Cabin"/>
              <a:buNone/>
            </a:pPr>
            <a:r>
              <a:rPr lang="es-MX" sz="3000" b="1" i="0" u="none" strike="noStrike" cap="none" dirty="0" err="1">
                <a:solidFill>
                  <a:srgbClr val="E06666"/>
                </a:solidFill>
                <a:latin typeface="Courier New"/>
                <a:ea typeface="Courier New"/>
                <a:cs typeface="Courier New"/>
                <a:sym typeface="Courier New"/>
              </a:rPr>
              <a:t>Traceback</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most</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recent</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call</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last</a:t>
            </a:r>
            <a:r>
              <a:rPr lang="es-MX" sz="3000" b="1" i="0" u="none" strike="noStrike" cap="none" dirty="0">
                <a:solidFill>
                  <a:srgbClr val="E06666"/>
                </a:solidFill>
                <a:latin typeface="Courier New"/>
                <a:ea typeface="Courier New"/>
                <a:cs typeface="Courier New"/>
                <a:sym typeface="Courier New"/>
              </a:rPr>
              <a:t>):  File "&lt;</a:t>
            </a:r>
            <a:r>
              <a:rPr lang="es-MX" sz="3000" b="1" i="0" u="none" strike="noStrike" cap="none" dirty="0" err="1">
                <a:solidFill>
                  <a:srgbClr val="E06666"/>
                </a:solidFill>
                <a:latin typeface="Courier New"/>
                <a:ea typeface="Courier New"/>
                <a:cs typeface="Courier New"/>
                <a:sym typeface="Courier New"/>
              </a:rPr>
              <a:t>stdin</a:t>
            </a:r>
            <a:r>
              <a:rPr lang="es-MX" sz="3000" b="1" i="0" u="none" strike="noStrike" cap="none" dirty="0">
                <a:solidFill>
                  <a:srgbClr val="E06666"/>
                </a:solidFill>
                <a:latin typeface="Courier New"/>
                <a:ea typeface="Courier New"/>
                <a:cs typeface="Courier New"/>
                <a:sym typeface="Courier New"/>
              </a:rPr>
              <a:t>&gt;", line 1, in &lt;module&gt;</a:t>
            </a:r>
          </a:p>
          <a:p>
            <a:pPr marL="0" marR="0" lvl="0" indent="0" algn="l" rtl="0">
              <a:lnSpc>
                <a:spcPct val="100000"/>
              </a:lnSpc>
              <a:spcBef>
                <a:spcPts val="0"/>
              </a:spcBef>
              <a:spcAft>
                <a:spcPts val="0"/>
              </a:spcAft>
              <a:buClr>
                <a:srgbClr val="FF0000"/>
              </a:buClr>
              <a:buSzPct val="25000"/>
              <a:buFont typeface="Cabin"/>
              <a:buNone/>
            </a:pPr>
            <a:r>
              <a:rPr lang="es-MX" sz="3000" b="1" i="0" u="none" strike="noStrike" cap="none" dirty="0" err="1">
                <a:solidFill>
                  <a:srgbClr val="E06666"/>
                </a:solidFill>
                <a:latin typeface="Courier New"/>
                <a:ea typeface="Courier New"/>
                <a:cs typeface="Courier New"/>
                <a:sym typeface="Courier New"/>
              </a:rPr>
              <a:t>TypeError</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unsupported</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operand</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type</a:t>
            </a:r>
            <a:r>
              <a:rPr lang="es-MX" sz="3000" b="1" i="0" u="none" strike="noStrike" cap="none" dirty="0">
                <a:solidFill>
                  <a:srgbClr val="E06666"/>
                </a:solidFill>
                <a:latin typeface="Courier New"/>
                <a:ea typeface="Courier New"/>
                <a:cs typeface="Courier New"/>
                <a:sym typeface="Courier New"/>
              </a:rPr>
              <a:t>(s) </a:t>
            </a:r>
            <a:r>
              <a:rPr lang="es-MX" sz="3000" b="1" i="0" u="none" strike="noStrike" cap="none" dirty="0" err="1">
                <a:solidFill>
                  <a:srgbClr val="E06666"/>
                </a:solidFill>
                <a:latin typeface="Courier New"/>
                <a:ea typeface="Courier New"/>
                <a:cs typeface="Courier New"/>
                <a:sym typeface="Courier New"/>
              </a:rPr>
              <a:t>for</a:t>
            </a:r>
            <a:r>
              <a:rPr lang="es-MX" sz="3000" b="1" i="0" u="none" strike="noStrike" cap="none" dirty="0">
                <a:solidFill>
                  <a:srgbClr val="E06666"/>
                </a:solidFill>
                <a:latin typeface="Courier New"/>
                <a:ea typeface="Courier New"/>
                <a:cs typeface="Courier New"/>
                <a:sym typeface="Courier New"/>
              </a:rPr>
              <a:t> -: '</a:t>
            </a:r>
            <a:r>
              <a:rPr lang="es-MX" sz="3000" b="1" i="0" u="none" strike="noStrike" cap="none" dirty="0" err="1">
                <a:solidFill>
                  <a:srgbClr val="E06666"/>
                </a:solidFill>
                <a:latin typeface="Courier New"/>
                <a:ea typeface="Courier New"/>
                <a:cs typeface="Courier New"/>
                <a:sym typeface="Courier New"/>
              </a:rPr>
              <a:t>str</a:t>
            </a:r>
            <a:r>
              <a:rPr lang="es-MX" sz="3000" b="1" i="0" u="none" strike="noStrike" cap="none" dirty="0">
                <a:solidFill>
                  <a:srgbClr val="E06666"/>
                </a:solidFill>
                <a:latin typeface="Courier New"/>
                <a:ea typeface="Courier New"/>
                <a:cs typeface="Courier New"/>
                <a:sym typeface="Courier New"/>
              </a:rPr>
              <a:t>' and '</a:t>
            </a:r>
            <a:r>
              <a:rPr lang="es-MX" sz="3000" b="1" i="0" u="none" strike="noStrike" cap="none" dirty="0" err="1">
                <a:solidFill>
                  <a:srgbClr val="E06666"/>
                </a:solidFill>
                <a:latin typeface="Courier New"/>
                <a:ea typeface="Courier New"/>
                <a:cs typeface="Courier New"/>
                <a:sym typeface="Courier New"/>
              </a:rPr>
              <a:t>int</a:t>
            </a:r>
            <a:r>
              <a:rPr lang="es-MX" sz="3000" b="1" i="0" u="none" strike="noStrike" cap="none" dirty="0">
                <a:solidFill>
                  <a:srgbClr val="E06666"/>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a:solidFill>
                  <a:srgbClr val="00FF00"/>
                </a:solidFill>
                <a:latin typeface="Courier New"/>
                <a:ea typeface="Courier New"/>
                <a:cs typeface="Courier New"/>
                <a:sym typeface="Courier New"/>
              </a:rPr>
              <a:t>x</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chemeClr val="lt1"/>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err="1">
                <a:solidFill>
                  <a:srgbClr val="FF00FF"/>
                </a:solidFill>
                <a:latin typeface="Courier New"/>
                <a:ea typeface="Courier New"/>
                <a:cs typeface="Courier New"/>
                <a:sym typeface="Courier New"/>
              </a:rPr>
              <a:t>int</a:t>
            </a:r>
            <a:r>
              <a:rPr lang="es-MX" sz="3000" b="1" i="0" u="none" strike="noStrike" cap="none" dirty="0">
                <a:solidFill>
                  <a:srgbClr val="FF7F00"/>
                </a:solidFill>
                <a:latin typeface="Courier New"/>
                <a:ea typeface="Courier New"/>
                <a:cs typeface="Courier New"/>
                <a:sym typeface="Courier New"/>
              </a:rPr>
              <a:t>(</a:t>
            </a:r>
            <a:r>
              <a:rPr lang="es-MX" sz="3000" b="1" i="0" u="none" strike="noStrike" cap="none" dirty="0">
                <a:solidFill>
                  <a:srgbClr val="00FF00"/>
                </a:solidFill>
                <a:latin typeface="Courier New"/>
                <a:ea typeface="Courier New"/>
                <a:cs typeface="Courier New"/>
                <a:sym typeface="Courier New"/>
              </a:rPr>
              <a:t>manzana</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rgbClr val="00FFFF"/>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 10</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FFFF00"/>
                </a:solidFill>
                <a:latin typeface="Courier New"/>
                <a:ea typeface="Courier New"/>
                <a:cs typeface="Courier New"/>
                <a:sym typeface="Courier New"/>
              </a:rPr>
              <a:t>print</a:t>
            </a:r>
            <a:r>
              <a:rPr lang="es-MX" sz="3000" b="1" dirty="0">
                <a:solidFill>
                  <a:schemeClr val="lt1"/>
                </a:solidFill>
                <a:latin typeface="Courier New"/>
                <a:ea typeface="Courier New"/>
                <a:cs typeface="Courier New"/>
                <a:sym typeface="Courier New"/>
              </a:rPr>
              <a:t>(</a:t>
            </a:r>
            <a:r>
              <a:rPr lang="es-MX" sz="3000" b="1" i="0" u="none" strike="noStrike" cap="none" dirty="0">
                <a:solidFill>
                  <a:srgbClr val="00FF00"/>
                </a:solidFill>
                <a:latin typeface="Courier New"/>
                <a:ea typeface="Courier New"/>
                <a:cs typeface="Courier New"/>
                <a:sym typeface="Courier New"/>
              </a:rPr>
              <a:t>x</a:t>
            </a:r>
            <a:r>
              <a:rPr lang="es-MX"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90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3740178" y="867586"/>
            <a:ext cx="1205875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7600" u="none" strike="noStrike" cap="none">
                <a:solidFill>
                  <a:srgbClr val="FFFF00"/>
                </a:solidFill>
                <a:latin typeface="Arial" charset="0"/>
                <a:ea typeface="Arial" charset="0"/>
                <a:cs typeface="Arial" charset="0"/>
                <a:sym typeface="Cabin"/>
              </a:rPr>
              <a:t>Buscando dentro de una Cadena</a:t>
            </a:r>
          </a:p>
        </p:txBody>
      </p:sp>
      <p:sp>
        <p:nvSpPr>
          <p:cNvPr id="228" name="Shape 228"/>
          <p:cNvSpPr txBox="1">
            <a:spLocks noGrp="1"/>
          </p:cNvSpPr>
          <p:nvPr>
            <p:ph idx="1"/>
          </p:nvPr>
        </p:nvSpPr>
        <p:spPr>
          <a:xfrm>
            <a:off x="681548" y="2603500"/>
            <a:ext cx="8802688"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MX" sz="3600" b="0" u="none" strike="noStrike" cap="none" dirty="0">
                <a:solidFill>
                  <a:schemeClr val="lt1"/>
                </a:solidFill>
                <a:latin typeface="Arial" charset="0"/>
                <a:ea typeface="Arial" charset="0"/>
                <a:cs typeface="Arial" charset="0"/>
                <a:sym typeface="Cabin"/>
              </a:rPr>
              <a:t>Podemos obtener cualquier carácter en una cadena usando un </a:t>
            </a:r>
            <a:r>
              <a:rPr lang="es-MX" sz="3600" b="0" dirty="0">
                <a:solidFill>
                  <a:schemeClr val="lt1"/>
                </a:solidFill>
                <a:latin typeface="Arial" charset="0"/>
                <a:ea typeface="Arial" charset="0"/>
                <a:cs typeface="Arial" charset="0"/>
                <a:sym typeface="Cabin"/>
              </a:rPr>
              <a:t>índice especificado en </a:t>
            </a:r>
            <a:r>
              <a:rPr lang="es-MX" sz="3600" b="0" u="none" strike="noStrike" cap="none" dirty="0">
                <a:solidFill>
                  <a:srgbClr val="00FFFF"/>
                </a:solidFill>
                <a:latin typeface="Arial" charset="0"/>
                <a:ea typeface="Arial" charset="0"/>
                <a:cs typeface="Arial" charset="0"/>
                <a:sym typeface="Cabin"/>
              </a:rPr>
              <a:t>corchetes</a:t>
            </a:r>
          </a:p>
          <a:p>
            <a:pPr marL="749300" marR="0" lvl="0" indent="-533400" algn="l" rtl="0">
              <a:lnSpc>
                <a:spcPct val="100000"/>
              </a:lnSpc>
              <a:spcBef>
                <a:spcPts val="3500"/>
              </a:spcBef>
              <a:spcAft>
                <a:spcPts val="0"/>
              </a:spcAft>
              <a:buClr>
                <a:schemeClr val="lt1"/>
              </a:buClr>
              <a:buSzPct val="171000"/>
              <a:buFont typeface="Cabin"/>
              <a:buChar char="•"/>
            </a:pPr>
            <a:r>
              <a:rPr lang="es-MX" sz="3600" b="0" u="none" strike="noStrike" cap="none" dirty="0">
                <a:solidFill>
                  <a:schemeClr val="lt1"/>
                </a:solidFill>
                <a:latin typeface="Arial" charset="0"/>
                <a:ea typeface="Arial" charset="0"/>
                <a:cs typeface="Arial" charset="0"/>
                <a:sym typeface="Cabin"/>
              </a:rPr>
              <a:t>El valor del índice debe ser un entero y </a:t>
            </a:r>
            <a:r>
              <a:rPr lang="es-MX" sz="3600" b="0" dirty="0">
                <a:solidFill>
                  <a:schemeClr val="lt1"/>
                </a:solidFill>
                <a:latin typeface="Arial" charset="0"/>
                <a:ea typeface="Arial" charset="0"/>
                <a:cs typeface="Arial" charset="0"/>
                <a:sym typeface="Cabin"/>
              </a:rPr>
              <a:t>comienza desde el cero</a:t>
            </a:r>
            <a:endParaRPr lang="es-MX" sz="3600" b="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s-MX" sz="3600" b="0" u="none" strike="noStrike" cap="none" dirty="0">
                <a:solidFill>
                  <a:schemeClr val="lt1"/>
                </a:solidFill>
                <a:latin typeface="Arial" charset="0"/>
                <a:ea typeface="Arial" charset="0"/>
                <a:cs typeface="Arial" charset="0"/>
                <a:sym typeface="Cabin"/>
              </a:rPr>
              <a:t>El valor del índice puede ser una expresión que se ha calculado</a:t>
            </a:r>
          </a:p>
        </p:txBody>
      </p:sp>
      <p:sp>
        <p:nvSpPr>
          <p:cNvPr id="229" name="Shape 229"/>
          <p:cNvSpPr txBox="1"/>
          <p:nvPr/>
        </p:nvSpPr>
        <p:spPr>
          <a:xfrm>
            <a:off x="10715515" y="4517526"/>
            <a:ext cx="4878899" cy="37883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a:solidFill>
                  <a:srgbClr val="00FF00"/>
                </a:solidFill>
                <a:latin typeface="Courier New"/>
                <a:ea typeface="Courier New"/>
                <a:cs typeface="Courier New"/>
                <a:sym typeface="Courier New"/>
              </a:rPr>
              <a:t>fruta</a:t>
            </a:r>
            <a:r>
              <a:rPr lang="es-MX" sz="3000" b="1" i="0" u="none" strike="noStrike" cap="none" dirty="0">
                <a:solidFill>
                  <a:schemeClr val="lt1"/>
                </a:solidFill>
                <a:latin typeface="Courier New"/>
                <a:ea typeface="Courier New"/>
                <a:cs typeface="Courier New"/>
                <a:sym typeface="Courier New"/>
              </a:rPr>
              <a:t> = </a:t>
            </a:r>
            <a:r>
              <a:rPr lang="es-MX" sz="3000" b="1" i="0" u="none" strike="noStrike" cap="none" dirty="0">
                <a:solidFill>
                  <a:srgbClr val="FF7F00"/>
                </a:solidFill>
                <a:latin typeface="Courier New"/>
                <a:ea typeface="Courier New"/>
                <a:cs typeface="Courier New"/>
                <a:sym typeface="Courier New"/>
              </a:rPr>
              <a:t>'banana'</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a:solidFill>
                  <a:srgbClr val="00FF00"/>
                </a:solidFill>
                <a:latin typeface="Courier New"/>
                <a:ea typeface="Courier New"/>
                <a:cs typeface="Courier New"/>
                <a:sym typeface="Courier New"/>
              </a:rPr>
              <a:t>letra</a:t>
            </a:r>
            <a:r>
              <a:rPr lang="es-MX" sz="3000" b="1" i="0" u="none" strike="noStrike" cap="none" dirty="0">
                <a:solidFill>
                  <a:schemeClr val="lt1"/>
                </a:solidFill>
                <a:latin typeface="Courier New"/>
                <a:ea typeface="Courier New"/>
                <a:cs typeface="Courier New"/>
                <a:sym typeface="Courier New"/>
              </a:rPr>
              <a:t> = </a:t>
            </a:r>
            <a:r>
              <a:rPr lang="es-MX" sz="3000" b="1" i="0" u="none" strike="noStrike" cap="none" dirty="0">
                <a:solidFill>
                  <a:srgbClr val="00FF00"/>
                </a:solidFill>
                <a:latin typeface="Courier New"/>
                <a:ea typeface="Courier New"/>
                <a:cs typeface="Courier New"/>
                <a:sym typeface="Courier New"/>
              </a:rPr>
              <a:t>fruta</a:t>
            </a:r>
            <a:r>
              <a:rPr lang="es-MX" sz="3000" b="1" i="0" u="none" strike="noStrike" cap="none" dirty="0">
                <a:solidFill>
                  <a:srgbClr val="00FFFF"/>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1</a:t>
            </a:r>
            <a:r>
              <a:rPr lang="es-MX" sz="30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FFFF00"/>
                </a:solidFill>
                <a:latin typeface="Courier New"/>
                <a:ea typeface="Courier New"/>
                <a:cs typeface="Courier New"/>
                <a:sym typeface="Courier New"/>
              </a:rPr>
              <a:t>print</a:t>
            </a:r>
            <a:r>
              <a:rPr lang="es-MX" sz="3000" b="1" dirty="0">
                <a:solidFill>
                  <a:schemeClr val="lt1"/>
                </a:solidFill>
                <a:latin typeface="Courier New"/>
                <a:ea typeface="Courier New"/>
                <a:cs typeface="Courier New"/>
                <a:sym typeface="Courier New"/>
              </a:rPr>
              <a:t>(</a:t>
            </a:r>
            <a:r>
              <a:rPr lang="es-MX" sz="3000" b="1" i="0" u="none" strike="noStrike" cap="none" dirty="0">
                <a:solidFill>
                  <a:srgbClr val="00FF00"/>
                </a:solidFill>
                <a:latin typeface="Courier New"/>
                <a:ea typeface="Courier New"/>
                <a:cs typeface="Courier New"/>
                <a:sym typeface="Courier New"/>
              </a:rPr>
              <a:t>letra</a:t>
            </a:r>
            <a:r>
              <a:rPr lang="es-MX"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a</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dirty="0">
                <a:solidFill>
                  <a:srgbClr val="00FF00"/>
                </a:solidFill>
                <a:latin typeface="Courier New"/>
                <a:ea typeface="Courier New"/>
                <a:cs typeface="Courier New"/>
                <a:sym typeface="Courier New"/>
              </a:rPr>
              <a:t>x</a:t>
            </a:r>
            <a:r>
              <a:rPr lang="es-MX" sz="3000" b="1" i="0" u="none" strike="noStrike" cap="none" dirty="0">
                <a:solidFill>
                  <a:schemeClr val="lt1"/>
                </a:solidFill>
                <a:latin typeface="Courier New"/>
                <a:ea typeface="Courier New"/>
                <a:cs typeface="Courier New"/>
                <a:sym typeface="Courier New"/>
              </a:rPr>
              <a:t> = </a:t>
            </a:r>
            <a:r>
              <a:rPr lang="es-MX" sz="3000" b="1" i="0" u="none" strike="noStrike" cap="none" dirty="0">
                <a:solidFill>
                  <a:srgbClr val="FF7F00"/>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a:solidFill>
                  <a:srgbClr val="00FF00"/>
                </a:solidFill>
                <a:latin typeface="Courier New"/>
                <a:ea typeface="Courier New"/>
                <a:cs typeface="Courier New"/>
                <a:sym typeface="Courier New"/>
              </a:rPr>
              <a:t>w</a:t>
            </a:r>
            <a:r>
              <a:rPr lang="es-MX" sz="3000" b="1" i="0" u="none" strike="noStrike" cap="none" dirty="0">
                <a:solidFill>
                  <a:schemeClr val="lt1"/>
                </a:solidFill>
                <a:latin typeface="Courier New"/>
                <a:ea typeface="Courier New"/>
                <a:cs typeface="Courier New"/>
                <a:sym typeface="Courier New"/>
              </a:rPr>
              <a:t> = </a:t>
            </a:r>
            <a:r>
              <a:rPr lang="es-MX" sz="3000" b="1" i="0" u="none" strike="noStrike" cap="none" dirty="0">
                <a:solidFill>
                  <a:srgbClr val="00FF00"/>
                </a:solidFill>
                <a:latin typeface="Courier New"/>
                <a:ea typeface="Courier New"/>
                <a:cs typeface="Courier New"/>
                <a:sym typeface="Courier New"/>
              </a:rPr>
              <a:t>fruta</a:t>
            </a:r>
            <a:r>
              <a:rPr lang="es-MX" sz="3000" b="1" i="0" u="none" strike="noStrike" cap="none" dirty="0">
                <a:solidFill>
                  <a:srgbClr val="00FFFF"/>
                </a:solidFill>
                <a:latin typeface="Courier New"/>
                <a:ea typeface="Courier New"/>
                <a:cs typeface="Courier New"/>
                <a:sym typeface="Courier New"/>
              </a:rPr>
              <a:t>[</a:t>
            </a:r>
            <a:r>
              <a:rPr lang="es-MX" sz="3000" b="1" dirty="0">
                <a:solidFill>
                  <a:srgbClr val="00FF00"/>
                </a:solidFill>
                <a:latin typeface="Courier New"/>
                <a:ea typeface="Courier New"/>
                <a:cs typeface="Courier New"/>
                <a:sym typeface="Courier New"/>
              </a:rPr>
              <a:t>x</a:t>
            </a:r>
            <a:r>
              <a:rPr lang="es-MX" sz="3000" b="1" i="0" u="none" strike="noStrike" cap="none" dirty="0">
                <a:solidFill>
                  <a:srgbClr val="00FFFF"/>
                </a:solidFill>
                <a:latin typeface="Courier New"/>
                <a:ea typeface="Courier New"/>
                <a:cs typeface="Courier New"/>
                <a:sym typeface="Courier New"/>
              </a:rPr>
              <a:t> - </a:t>
            </a:r>
            <a:r>
              <a:rPr lang="es-MX" sz="3000" b="1" i="0" u="none" strike="noStrike" cap="none" dirty="0">
                <a:solidFill>
                  <a:srgbClr val="FF7F00"/>
                </a:solidFill>
                <a:latin typeface="Courier New"/>
                <a:ea typeface="Courier New"/>
                <a:cs typeface="Courier New"/>
                <a:sym typeface="Courier New"/>
              </a:rPr>
              <a:t>1</a:t>
            </a:r>
            <a:r>
              <a:rPr lang="es-MX" sz="30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FFFF00"/>
                </a:solidFill>
                <a:latin typeface="Courier New"/>
                <a:ea typeface="Courier New"/>
                <a:cs typeface="Courier New"/>
                <a:sym typeface="Courier New"/>
              </a:rPr>
              <a:t>print</a:t>
            </a:r>
            <a:r>
              <a:rPr lang="es-MX" sz="3000" b="1" dirty="0">
                <a:solidFill>
                  <a:schemeClr val="lt1"/>
                </a:solidFill>
                <a:latin typeface="Courier New"/>
                <a:ea typeface="Courier New"/>
                <a:cs typeface="Courier New"/>
                <a:sym typeface="Courier New"/>
              </a:rPr>
              <a:t>(</a:t>
            </a:r>
            <a:r>
              <a:rPr lang="es-MX" sz="3000" b="1" i="0" u="none" strike="noStrike" cap="none" dirty="0">
                <a:solidFill>
                  <a:srgbClr val="00FF00"/>
                </a:solidFill>
                <a:latin typeface="Courier New"/>
                <a:ea typeface="Courier New"/>
                <a:cs typeface="Courier New"/>
                <a:sym typeface="Courier New"/>
              </a:rPr>
              <a:t>w</a:t>
            </a:r>
            <a:r>
              <a:rPr lang="es-MX"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n</a:t>
            </a:r>
          </a:p>
        </p:txBody>
      </p:sp>
      <p:pic>
        <p:nvPicPr>
          <p:cNvPr id="230" name="Shape 230"/>
          <p:cNvPicPr preferRelativeResize="0"/>
          <p:nvPr/>
        </p:nvPicPr>
        <p:blipFill rotWithShape="1">
          <a:blip r:embed="rId3">
            <a:alphaModFix/>
          </a:blip>
          <a:srcRect/>
          <a:stretch/>
        </p:blipFill>
        <p:spPr>
          <a:xfrm>
            <a:off x="1128202" y="1077340"/>
            <a:ext cx="2489200" cy="1663317"/>
          </a:xfrm>
          <a:prstGeom prst="rect">
            <a:avLst/>
          </a:prstGeom>
          <a:noFill/>
          <a:ln>
            <a:noFill/>
          </a:ln>
        </p:spPr>
      </p:pic>
      <p:sp>
        <p:nvSpPr>
          <p:cNvPr id="231" name="Shape 231"/>
          <p:cNvSpPr txBox="1"/>
          <p:nvPr/>
        </p:nvSpPr>
        <p:spPr>
          <a:xfrm>
            <a:off x="10413994"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0</a:t>
            </a:r>
          </a:p>
        </p:txBody>
      </p:sp>
      <p:sp>
        <p:nvSpPr>
          <p:cNvPr id="232" name="Shape 232"/>
          <p:cNvSpPr txBox="1"/>
          <p:nvPr/>
        </p:nvSpPr>
        <p:spPr>
          <a:xfrm>
            <a:off x="10413994"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b</a:t>
            </a:r>
          </a:p>
        </p:txBody>
      </p:sp>
      <p:sp>
        <p:nvSpPr>
          <p:cNvPr id="233" name="Shape 233"/>
          <p:cNvSpPr txBox="1"/>
          <p:nvPr/>
        </p:nvSpPr>
        <p:spPr>
          <a:xfrm>
            <a:off x="11163294"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1</a:t>
            </a:r>
          </a:p>
        </p:txBody>
      </p:sp>
      <p:sp>
        <p:nvSpPr>
          <p:cNvPr id="234" name="Shape 234"/>
          <p:cNvSpPr txBox="1"/>
          <p:nvPr/>
        </p:nvSpPr>
        <p:spPr>
          <a:xfrm>
            <a:off x="11163294"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235" name="Shape 235"/>
          <p:cNvSpPr txBox="1"/>
          <p:nvPr/>
        </p:nvSpPr>
        <p:spPr>
          <a:xfrm>
            <a:off x="11937994"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2</a:t>
            </a:r>
          </a:p>
        </p:txBody>
      </p:sp>
      <p:sp>
        <p:nvSpPr>
          <p:cNvPr id="236" name="Shape 236"/>
          <p:cNvSpPr txBox="1"/>
          <p:nvPr/>
        </p:nvSpPr>
        <p:spPr>
          <a:xfrm>
            <a:off x="11937994"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dirty="0">
                <a:solidFill>
                  <a:schemeClr val="lt1"/>
                </a:solidFill>
                <a:latin typeface="Arial" charset="0"/>
                <a:ea typeface="Arial" charset="0"/>
                <a:cs typeface="Arial" charset="0"/>
                <a:sym typeface="Cabin"/>
              </a:rPr>
              <a:t>n</a:t>
            </a:r>
          </a:p>
        </p:txBody>
      </p:sp>
      <p:sp>
        <p:nvSpPr>
          <p:cNvPr id="237" name="Shape 237"/>
          <p:cNvSpPr txBox="1"/>
          <p:nvPr/>
        </p:nvSpPr>
        <p:spPr>
          <a:xfrm>
            <a:off x="12687294"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3</a:t>
            </a:r>
          </a:p>
        </p:txBody>
      </p:sp>
      <p:sp>
        <p:nvSpPr>
          <p:cNvPr id="238" name="Shape 238"/>
          <p:cNvSpPr txBox="1"/>
          <p:nvPr/>
        </p:nvSpPr>
        <p:spPr>
          <a:xfrm>
            <a:off x="12687294"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239" name="Shape 239"/>
          <p:cNvSpPr txBox="1"/>
          <p:nvPr/>
        </p:nvSpPr>
        <p:spPr>
          <a:xfrm>
            <a:off x="13411194"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4</a:t>
            </a:r>
          </a:p>
        </p:txBody>
      </p:sp>
      <p:sp>
        <p:nvSpPr>
          <p:cNvPr id="240" name="Shape 240"/>
          <p:cNvSpPr txBox="1"/>
          <p:nvPr/>
        </p:nvSpPr>
        <p:spPr>
          <a:xfrm>
            <a:off x="13411194"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241" name="Shape 241"/>
          <p:cNvSpPr txBox="1"/>
          <p:nvPr/>
        </p:nvSpPr>
        <p:spPr>
          <a:xfrm>
            <a:off x="14160494"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5</a:t>
            </a:r>
          </a:p>
        </p:txBody>
      </p:sp>
      <p:sp>
        <p:nvSpPr>
          <p:cNvPr id="242" name="Shape 242"/>
          <p:cNvSpPr txBox="1"/>
          <p:nvPr/>
        </p:nvSpPr>
        <p:spPr>
          <a:xfrm>
            <a:off x="14160494"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66FF"/>
              </a:buClr>
              <a:buSzPct val="25000"/>
              <a:buFont typeface="Cabin"/>
              <a:buNone/>
            </a:pPr>
            <a:r>
              <a:rPr lang="es-MX" sz="7600" u="none" strike="noStrike" cap="none">
                <a:solidFill>
                  <a:srgbClr val="FFFF00"/>
                </a:solidFill>
                <a:latin typeface="Arial" charset="0"/>
                <a:ea typeface="Arial" charset="0"/>
                <a:cs typeface="Arial" charset="0"/>
                <a:sym typeface="Cabin"/>
              </a:rPr>
              <a:t>Un carácter muy lejano</a:t>
            </a:r>
          </a:p>
        </p:txBody>
      </p:sp>
      <p:sp>
        <p:nvSpPr>
          <p:cNvPr id="248" name="Shape 248"/>
          <p:cNvSpPr txBox="1">
            <a:spLocks noGrp="1"/>
          </p:cNvSpPr>
          <p:nvPr>
            <p:ph idx="1"/>
          </p:nvPr>
        </p:nvSpPr>
        <p:spPr>
          <a:xfrm>
            <a:off x="969426" y="1996844"/>
            <a:ext cx="6245225"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MX" sz="3600" b="0" u="none" strike="noStrike" cap="none" dirty="0">
                <a:solidFill>
                  <a:schemeClr val="lt1"/>
                </a:solidFill>
                <a:latin typeface="Arial" charset="0"/>
                <a:ea typeface="Arial" charset="0"/>
                <a:cs typeface="Arial" charset="0"/>
                <a:sym typeface="Cabin"/>
              </a:rPr>
              <a:t>Vas a obtener un </a:t>
            </a:r>
            <a:r>
              <a:rPr lang="es-MX" sz="3600" b="0" u="none" strike="noStrike" cap="none" dirty="0">
                <a:solidFill>
                  <a:srgbClr val="E06666"/>
                </a:solidFill>
                <a:latin typeface="Arial" charset="0"/>
                <a:ea typeface="Arial" charset="0"/>
                <a:cs typeface="Arial" charset="0"/>
                <a:sym typeface="Cabin"/>
              </a:rPr>
              <a:t>error de Python</a:t>
            </a:r>
            <a:r>
              <a:rPr lang="es-MX" sz="3600" b="0" u="none" strike="noStrike" cap="none" dirty="0">
                <a:solidFill>
                  <a:schemeClr val="lt1"/>
                </a:solidFill>
                <a:latin typeface="Arial" charset="0"/>
                <a:ea typeface="Arial" charset="0"/>
                <a:cs typeface="Arial" charset="0"/>
                <a:sym typeface="Cabin"/>
              </a:rPr>
              <a:t> si tratas de acceder un índice más allá del final de la cadena.</a:t>
            </a:r>
          </a:p>
          <a:p>
            <a:pPr marL="749300" marR="0" lvl="0" indent="-533400" algn="l" rtl="0">
              <a:lnSpc>
                <a:spcPct val="100000"/>
              </a:lnSpc>
              <a:spcBef>
                <a:spcPts val="3500"/>
              </a:spcBef>
              <a:spcAft>
                <a:spcPts val="0"/>
              </a:spcAft>
              <a:buClr>
                <a:schemeClr val="lt1"/>
              </a:buClr>
              <a:buSzPct val="171000"/>
              <a:buFont typeface="Cabin"/>
              <a:buChar char="•"/>
            </a:pPr>
            <a:r>
              <a:rPr lang="es-MX" sz="3600" b="0" u="none" strike="noStrike" cap="none" dirty="0">
                <a:solidFill>
                  <a:schemeClr val="lt1"/>
                </a:solidFill>
                <a:latin typeface="Arial" charset="0"/>
                <a:ea typeface="Arial" charset="0"/>
                <a:cs typeface="Arial" charset="0"/>
                <a:sym typeface="Cabin"/>
              </a:rPr>
              <a:t>Así que sé cuidadoso cuando construyas valores de índices y rebanadas</a:t>
            </a:r>
          </a:p>
        </p:txBody>
      </p:sp>
      <p:sp>
        <p:nvSpPr>
          <p:cNvPr id="249" name="Shape 249"/>
          <p:cNvSpPr txBox="1"/>
          <p:nvPr/>
        </p:nvSpPr>
        <p:spPr>
          <a:xfrm>
            <a:off x="8592148" y="2152805"/>
            <a:ext cx="6845400"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err="1">
                <a:solidFill>
                  <a:srgbClr val="00FF00"/>
                </a:solidFill>
                <a:latin typeface="Courier New"/>
                <a:ea typeface="Courier New"/>
                <a:cs typeface="Courier New"/>
                <a:sym typeface="Courier New"/>
              </a:rPr>
              <a:t>zot</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chemeClr val="lt1"/>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err="1">
                <a:solidFill>
                  <a:srgbClr val="FF7F00"/>
                </a:solidFill>
                <a:latin typeface="Courier New"/>
                <a:ea typeface="Courier New"/>
                <a:cs typeface="Courier New"/>
                <a:sym typeface="Courier New"/>
              </a:rPr>
              <a:t>abc</a:t>
            </a:r>
            <a:r>
              <a:rPr lang="es-MX" sz="3000" b="1" i="0" u="none" strike="noStrike" cap="none"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FFFF00"/>
                </a:solidFill>
                <a:latin typeface="Courier New"/>
                <a:ea typeface="Courier New"/>
                <a:cs typeface="Courier New"/>
                <a:sym typeface="Courier New"/>
              </a:rPr>
              <a:t>print</a:t>
            </a:r>
            <a:r>
              <a:rPr lang="es-MX" sz="3000" b="1" i="0" u="none" strike="noStrike" cap="none" dirty="0">
                <a:solidFill>
                  <a:schemeClr val="bg1"/>
                </a:solidFill>
                <a:latin typeface="Courier New"/>
                <a:ea typeface="Courier New"/>
                <a:cs typeface="Courier New"/>
                <a:sym typeface="Courier New"/>
              </a:rPr>
              <a:t>(</a:t>
            </a:r>
            <a:r>
              <a:rPr lang="es-MX" sz="3000" b="1" i="0" u="none" strike="noStrike" cap="none" dirty="0" err="1">
                <a:solidFill>
                  <a:srgbClr val="00FF00"/>
                </a:solidFill>
                <a:latin typeface="Courier New"/>
                <a:ea typeface="Courier New"/>
                <a:cs typeface="Courier New"/>
                <a:sym typeface="Courier New"/>
              </a:rPr>
              <a:t>zot</a:t>
            </a:r>
            <a:r>
              <a:rPr lang="es-MX" sz="3000" b="1" i="0" u="none" strike="noStrike" cap="none" dirty="0">
                <a:solidFill>
                  <a:srgbClr val="00FFFF"/>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5</a:t>
            </a:r>
            <a:r>
              <a:rPr lang="es-MX" sz="3000" b="1" i="0" u="none" strike="noStrike" cap="none" dirty="0">
                <a:solidFill>
                  <a:srgbClr val="00FFFF"/>
                </a:solidFill>
                <a:latin typeface="Courier New"/>
                <a:ea typeface="Courier New"/>
                <a:cs typeface="Courier New"/>
                <a:sym typeface="Courier New"/>
              </a:rPr>
              <a:t>]</a:t>
            </a:r>
            <a:r>
              <a:rPr lang="es-MX"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66FF"/>
              </a:buClr>
              <a:buSzPct val="25000"/>
              <a:buFont typeface="Cabin"/>
              <a:buNone/>
            </a:pPr>
            <a:r>
              <a:rPr lang="es-MX" sz="3000" b="1" i="0" u="none" strike="noStrike" cap="none" dirty="0" err="1">
                <a:solidFill>
                  <a:srgbClr val="E06666"/>
                </a:solidFill>
                <a:latin typeface="Courier New"/>
                <a:ea typeface="Courier New"/>
                <a:cs typeface="Courier New"/>
                <a:sym typeface="Courier New"/>
              </a:rPr>
              <a:t>Traceback</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most</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recent</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call</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last</a:t>
            </a:r>
            <a:r>
              <a:rPr lang="es-MX" sz="3000" b="1" i="0" u="none" strike="noStrike" cap="none" dirty="0">
                <a:solidFill>
                  <a:srgbClr val="E06666"/>
                </a:solidFill>
                <a:latin typeface="Courier New"/>
                <a:ea typeface="Courier New"/>
                <a:cs typeface="Courier New"/>
                <a:sym typeface="Courier New"/>
              </a:rPr>
              <a:t>):  File "&lt;</a:t>
            </a:r>
            <a:r>
              <a:rPr lang="es-MX" sz="3000" b="1" i="0" u="none" strike="noStrike" cap="none" dirty="0" err="1">
                <a:solidFill>
                  <a:srgbClr val="E06666"/>
                </a:solidFill>
                <a:latin typeface="Courier New"/>
                <a:ea typeface="Courier New"/>
                <a:cs typeface="Courier New"/>
                <a:sym typeface="Courier New"/>
              </a:rPr>
              <a:t>stdin</a:t>
            </a:r>
            <a:r>
              <a:rPr lang="es-MX" sz="3000" b="1" i="0" u="none" strike="noStrike" cap="none" dirty="0">
                <a:solidFill>
                  <a:srgbClr val="E06666"/>
                </a:solidFill>
                <a:latin typeface="Courier New"/>
                <a:ea typeface="Courier New"/>
                <a:cs typeface="Courier New"/>
                <a:sym typeface="Courier New"/>
              </a:rPr>
              <a:t>&gt;", line 1, in &lt;module&gt;</a:t>
            </a:r>
            <a:r>
              <a:rPr lang="es-MX" sz="3000" b="1" i="0" u="none" strike="noStrike" cap="none" dirty="0" err="1">
                <a:solidFill>
                  <a:srgbClr val="E06666"/>
                </a:solidFill>
                <a:latin typeface="Courier New"/>
                <a:ea typeface="Courier New"/>
                <a:cs typeface="Courier New"/>
                <a:sym typeface="Courier New"/>
              </a:rPr>
              <a:t>IndexError</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string</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index</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out</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of</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range</a:t>
            </a:r>
            <a:endParaRPr lang="es-MX" sz="3000" b="1" i="0" u="none" strike="noStrike" cap="none" dirty="0">
              <a:solidFill>
                <a:srgbClr val="E06666"/>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7600" u="none" strike="noStrike" cap="none">
                <a:solidFill>
                  <a:srgbClr val="FFFF00"/>
                </a:solidFill>
                <a:latin typeface="Arial" charset="0"/>
                <a:ea typeface="Arial" charset="0"/>
                <a:cs typeface="Arial" charset="0"/>
                <a:sym typeface="Cabin"/>
              </a:rPr>
              <a:t>Las Cadenas tienen Tamaño</a:t>
            </a:r>
          </a:p>
        </p:txBody>
      </p:sp>
      <p:sp>
        <p:nvSpPr>
          <p:cNvPr id="255" name="Shape 255"/>
          <p:cNvSpPr txBox="1">
            <a:spLocks noGrp="1"/>
          </p:cNvSpPr>
          <p:nvPr>
            <p:ph idx="1"/>
          </p:nvPr>
        </p:nvSpPr>
        <p:spPr>
          <a:xfrm>
            <a:off x="1011761" y="1426634"/>
            <a:ext cx="7386041" cy="5702399"/>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s-MX" sz="3600" b="0" u="none" strike="noStrike" cap="none">
                <a:solidFill>
                  <a:schemeClr val="lt1"/>
                </a:solidFill>
                <a:latin typeface="Arial" charset="0"/>
                <a:ea typeface="Arial" charset="0"/>
                <a:cs typeface="Arial" charset="0"/>
                <a:sym typeface="Cabin"/>
              </a:rPr>
              <a:t>La función nativa </a:t>
            </a:r>
            <a:r>
              <a:rPr lang="es-MX" sz="3600" b="0" u="none" strike="noStrike" cap="none">
                <a:solidFill>
                  <a:srgbClr val="FF00FF"/>
                </a:solidFill>
                <a:latin typeface="Arial" charset="0"/>
                <a:ea typeface="Arial" charset="0"/>
                <a:cs typeface="Arial" charset="0"/>
                <a:sym typeface="Cabin"/>
              </a:rPr>
              <a:t>len</a:t>
            </a:r>
            <a:r>
              <a:rPr lang="es-MX" sz="3600" b="0" u="none" strike="noStrike" cap="none">
                <a:solidFill>
                  <a:schemeClr val="lt1"/>
                </a:solidFill>
                <a:latin typeface="Arial" charset="0"/>
                <a:ea typeface="Arial" charset="0"/>
                <a:cs typeface="Arial" charset="0"/>
                <a:sym typeface="Cabin"/>
              </a:rPr>
              <a:t> nos retorna el tamaño de una cadena</a:t>
            </a:r>
          </a:p>
        </p:txBody>
      </p:sp>
      <p:sp>
        <p:nvSpPr>
          <p:cNvPr id="256" name="Shape 256"/>
          <p:cNvSpPr txBox="1"/>
          <p:nvPr/>
        </p:nvSpPr>
        <p:spPr>
          <a:xfrm>
            <a:off x="9029061" y="4704809"/>
            <a:ext cx="6308099"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a:solidFill>
                  <a:srgbClr val="00FF00"/>
                </a:solidFill>
                <a:latin typeface="Courier New"/>
                <a:ea typeface="Courier New"/>
                <a:cs typeface="Courier New"/>
                <a:sym typeface="Courier New"/>
              </a:rPr>
              <a:t>fruta</a:t>
            </a:r>
            <a:r>
              <a:rPr lang="es-MX" sz="3600" b="1" i="0" u="none" strike="noStrike" cap="none" dirty="0">
                <a:solidFill>
                  <a:schemeClr val="lt1"/>
                </a:solidFill>
                <a:latin typeface="Courier New"/>
                <a:ea typeface="Courier New"/>
                <a:cs typeface="Courier New"/>
                <a:sym typeface="Courier New"/>
              </a:rPr>
              <a:t> = </a:t>
            </a:r>
            <a:r>
              <a:rPr lang="es-MX" sz="3600" b="1" i="0" u="none" strike="noStrike" cap="none" dirty="0">
                <a:solidFill>
                  <a:srgbClr val="FF7F00"/>
                </a:solidFill>
                <a:latin typeface="Courier New"/>
                <a:ea typeface="Courier New"/>
                <a:cs typeface="Courier New"/>
                <a:sym typeface="Courier New"/>
              </a:rPr>
              <a:t>'banana'</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err="1">
                <a:solidFill>
                  <a:srgbClr val="FFFF00"/>
                </a:solidFill>
                <a:latin typeface="Courier New"/>
                <a:ea typeface="Courier New"/>
                <a:cs typeface="Courier New"/>
                <a:sym typeface="Courier New"/>
              </a:rPr>
              <a:t>print</a:t>
            </a:r>
            <a:r>
              <a:rPr lang="es-MX" sz="3600" b="1" dirty="0">
                <a:solidFill>
                  <a:schemeClr val="lt1"/>
                </a:solidFill>
                <a:latin typeface="Courier New"/>
                <a:ea typeface="Courier New"/>
                <a:cs typeface="Courier New"/>
                <a:sym typeface="Courier New"/>
              </a:rPr>
              <a:t>(</a:t>
            </a:r>
            <a:r>
              <a:rPr lang="es-MX" sz="3600" b="1" i="0" u="none" strike="noStrike" cap="none" dirty="0" err="1">
                <a:solidFill>
                  <a:srgbClr val="FF00FF"/>
                </a:solidFill>
                <a:latin typeface="Courier New"/>
                <a:ea typeface="Courier New"/>
                <a:cs typeface="Courier New"/>
                <a:sym typeface="Courier New"/>
              </a:rPr>
              <a:t>len</a:t>
            </a:r>
            <a:r>
              <a:rPr lang="es-MX" sz="3600" b="1" i="0" u="none" strike="noStrike" cap="none" dirty="0">
                <a:solidFill>
                  <a:schemeClr val="lt1"/>
                </a:solidFill>
                <a:latin typeface="Courier New"/>
                <a:ea typeface="Courier New"/>
                <a:cs typeface="Courier New"/>
                <a:sym typeface="Courier New"/>
              </a:rPr>
              <a:t>(</a:t>
            </a:r>
            <a:r>
              <a:rPr lang="es-MX" sz="3600" b="1" i="0" u="none" strike="noStrike" cap="none" dirty="0">
                <a:solidFill>
                  <a:srgbClr val="00FF00"/>
                </a:solidFill>
                <a:latin typeface="Courier New"/>
                <a:ea typeface="Courier New"/>
                <a:cs typeface="Courier New"/>
                <a:sym typeface="Courier New"/>
              </a:rPr>
              <a:t>fruta</a:t>
            </a:r>
            <a:r>
              <a:rPr lang="es-MX" sz="3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6</a:t>
            </a:r>
          </a:p>
        </p:txBody>
      </p:sp>
      <p:sp>
        <p:nvSpPr>
          <p:cNvPr id="257" name="Shape 257"/>
          <p:cNvSpPr txBox="1"/>
          <p:nvPr/>
        </p:nvSpPr>
        <p:spPr>
          <a:xfrm>
            <a:off x="9457261" y="3369734"/>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0</a:t>
            </a:r>
          </a:p>
        </p:txBody>
      </p:sp>
      <p:sp>
        <p:nvSpPr>
          <p:cNvPr id="258" name="Shape 258"/>
          <p:cNvSpPr txBox="1"/>
          <p:nvPr/>
        </p:nvSpPr>
        <p:spPr>
          <a:xfrm>
            <a:off x="9457261" y="2633134"/>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b</a:t>
            </a:r>
          </a:p>
        </p:txBody>
      </p:sp>
      <p:sp>
        <p:nvSpPr>
          <p:cNvPr id="259" name="Shape 259"/>
          <p:cNvSpPr txBox="1"/>
          <p:nvPr/>
        </p:nvSpPr>
        <p:spPr>
          <a:xfrm>
            <a:off x="10206561" y="3369734"/>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1</a:t>
            </a:r>
          </a:p>
        </p:txBody>
      </p:sp>
      <p:sp>
        <p:nvSpPr>
          <p:cNvPr id="260" name="Shape 260"/>
          <p:cNvSpPr txBox="1"/>
          <p:nvPr/>
        </p:nvSpPr>
        <p:spPr>
          <a:xfrm>
            <a:off x="10206561" y="2633134"/>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261" name="Shape 261"/>
          <p:cNvSpPr txBox="1"/>
          <p:nvPr/>
        </p:nvSpPr>
        <p:spPr>
          <a:xfrm>
            <a:off x="10981261" y="3369734"/>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2</a:t>
            </a:r>
          </a:p>
        </p:txBody>
      </p:sp>
      <p:sp>
        <p:nvSpPr>
          <p:cNvPr id="262" name="Shape 262"/>
          <p:cNvSpPr txBox="1"/>
          <p:nvPr/>
        </p:nvSpPr>
        <p:spPr>
          <a:xfrm>
            <a:off x="10981261" y="2633134"/>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263" name="Shape 263"/>
          <p:cNvSpPr txBox="1"/>
          <p:nvPr/>
        </p:nvSpPr>
        <p:spPr>
          <a:xfrm>
            <a:off x="11730561" y="3369734"/>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3</a:t>
            </a:r>
          </a:p>
        </p:txBody>
      </p:sp>
      <p:sp>
        <p:nvSpPr>
          <p:cNvPr id="264" name="Shape 264"/>
          <p:cNvSpPr txBox="1"/>
          <p:nvPr/>
        </p:nvSpPr>
        <p:spPr>
          <a:xfrm>
            <a:off x="11730561" y="2633134"/>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265" name="Shape 265"/>
          <p:cNvSpPr txBox="1"/>
          <p:nvPr/>
        </p:nvSpPr>
        <p:spPr>
          <a:xfrm>
            <a:off x="12454461" y="3369734"/>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4</a:t>
            </a:r>
          </a:p>
        </p:txBody>
      </p:sp>
      <p:sp>
        <p:nvSpPr>
          <p:cNvPr id="266" name="Shape 266"/>
          <p:cNvSpPr txBox="1"/>
          <p:nvPr/>
        </p:nvSpPr>
        <p:spPr>
          <a:xfrm>
            <a:off x="12454461" y="2633134"/>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267" name="Shape 267"/>
          <p:cNvSpPr txBox="1"/>
          <p:nvPr/>
        </p:nvSpPr>
        <p:spPr>
          <a:xfrm>
            <a:off x="13203761" y="3369734"/>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5</a:t>
            </a:r>
          </a:p>
        </p:txBody>
      </p:sp>
      <p:sp>
        <p:nvSpPr>
          <p:cNvPr id="268" name="Shape 268"/>
          <p:cNvSpPr txBox="1"/>
          <p:nvPr/>
        </p:nvSpPr>
        <p:spPr>
          <a:xfrm>
            <a:off x="13203761" y="2633134"/>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1155700" y="664378"/>
            <a:ext cx="1393200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7600" b="1" dirty="0">
                <a:solidFill>
                  <a:srgbClr val="FFFF00"/>
                </a:solidFill>
                <a:latin typeface="Arial" charset="0"/>
                <a:ea typeface="Arial" charset="0"/>
                <a:cs typeface="Arial" charset="0"/>
                <a:sym typeface="Cabin"/>
              </a:rPr>
              <a:t>Función </a:t>
            </a:r>
            <a:r>
              <a:rPr lang="es-MX" sz="7600" b="1" dirty="0" err="1">
                <a:solidFill>
                  <a:srgbClr val="FFFF00"/>
                </a:solidFill>
                <a:latin typeface="Arial" charset="0"/>
                <a:ea typeface="Arial" charset="0"/>
                <a:cs typeface="Arial" charset="0"/>
                <a:sym typeface="Cabin"/>
              </a:rPr>
              <a:t>len</a:t>
            </a:r>
            <a:endParaRPr lang="es-MX" sz="7600" b="1" u="none" strike="noStrike" cap="none" dirty="0">
              <a:solidFill>
                <a:srgbClr val="FFFF00"/>
              </a:solidFill>
              <a:latin typeface="Arial" charset="0"/>
              <a:ea typeface="Arial" charset="0"/>
              <a:cs typeface="Arial" charset="0"/>
              <a:sym typeface="Cabin"/>
            </a:endParaRPr>
          </a:p>
        </p:txBody>
      </p:sp>
      <p:sp>
        <p:nvSpPr>
          <p:cNvPr id="274" name="Shape 274"/>
          <p:cNvSpPr txBox="1"/>
          <p:nvPr/>
        </p:nvSpPr>
        <p:spPr>
          <a:xfrm>
            <a:off x="1200150" y="2345368"/>
            <a:ext cx="56451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a:solidFill>
                  <a:srgbClr val="00FF00"/>
                </a:solidFill>
                <a:latin typeface="Courier New"/>
                <a:ea typeface="Courier New"/>
                <a:cs typeface="Courier New"/>
                <a:sym typeface="Courier New"/>
              </a:rPr>
              <a:t>fruta</a:t>
            </a:r>
            <a:r>
              <a:rPr lang="es-MX" sz="3600" b="1" i="0" u="none" strike="noStrike" cap="none" dirty="0">
                <a:solidFill>
                  <a:srgbClr val="FF7F00"/>
                </a:solidFill>
                <a:latin typeface="Courier New"/>
                <a:ea typeface="Courier New"/>
                <a:cs typeface="Courier New"/>
                <a:sym typeface="Courier New"/>
              </a:rPr>
              <a:t> </a:t>
            </a:r>
            <a:r>
              <a:rPr lang="es-MX" sz="3600" b="1" i="0" u="none" strike="noStrike" cap="none" dirty="0">
                <a:solidFill>
                  <a:schemeClr val="lt1"/>
                </a:solidFill>
                <a:latin typeface="Courier New"/>
                <a:ea typeface="Courier New"/>
                <a:cs typeface="Courier New"/>
                <a:sym typeface="Courier New"/>
              </a:rPr>
              <a:t>=</a:t>
            </a:r>
            <a:r>
              <a:rPr lang="es-MX" sz="3600" b="1" i="0" u="none" strike="noStrike" cap="none" dirty="0">
                <a:solidFill>
                  <a:srgbClr val="FF7F00"/>
                </a:solidFill>
                <a:latin typeface="Courier New"/>
                <a:ea typeface="Courier New"/>
                <a:cs typeface="Courier New"/>
                <a:sym typeface="Courier New"/>
              </a:rPr>
              <a:t> 'banana'</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a:solidFill>
                  <a:srgbClr val="00FF00"/>
                </a:solidFill>
                <a:latin typeface="Courier New"/>
                <a:ea typeface="Courier New"/>
                <a:cs typeface="Courier New"/>
                <a:sym typeface="Courier New"/>
              </a:rPr>
              <a:t>x</a:t>
            </a:r>
            <a:r>
              <a:rPr lang="es-MX" sz="3600" b="1" i="0" u="none" strike="noStrike" cap="none" dirty="0">
                <a:solidFill>
                  <a:srgbClr val="FF7F00"/>
                </a:solidFill>
                <a:latin typeface="Courier New"/>
                <a:ea typeface="Courier New"/>
                <a:cs typeface="Courier New"/>
                <a:sym typeface="Courier New"/>
              </a:rPr>
              <a:t> </a:t>
            </a:r>
            <a:r>
              <a:rPr lang="es-MX" sz="3600" b="1" i="0" u="none" strike="noStrike" cap="none" dirty="0">
                <a:solidFill>
                  <a:schemeClr val="lt1"/>
                </a:solidFill>
                <a:latin typeface="Courier New"/>
                <a:ea typeface="Courier New"/>
                <a:cs typeface="Courier New"/>
                <a:sym typeface="Courier New"/>
              </a:rPr>
              <a:t>= </a:t>
            </a:r>
            <a:r>
              <a:rPr lang="es-MX" sz="3600" b="1" i="0" u="none" strike="noStrike" cap="none" dirty="0" err="1">
                <a:solidFill>
                  <a:srgbClr val="FF00FF"/>
                </a:solidFill>
                <a:latin typeface="Courier New"/>
                <a:ea typeface="Courier New"/>
                <a:cs typeface="Courier New"/>
                <a:sym typeface="Courier New"/>
              </a:rPr>
              <a:t>len</a:t>
            </a:r>
            <a:r>
              <a:rPr lang="es-MX" sz="3600" b="1" i="0" u="none" strike="noStrike" cap="none" dirty="0">
                <a:solidFill>
                  <a:srgbClr val="FF00FF"/>
                </a:solidFill>
                <a:latin typeface="Courier New"/>
                <a:ea typeface="Courier New"/>
                <a:cs typeface="Courier New"/>
                <a:sym typeface="Courier New"/>
              </a:rPr>
              <a:t>(</a:t>
            </a:r>
            <a:r>
              <a:rPr lang="es-MX" sz="3600" b="1" i="0" u="none" strike="noStrike" cap="none" dirty="0">
                <a:solidFill>
                  <a:srgbClr val="00FF00"/>
                </a:solidFill>
                <a:latin typeface="Courier New"/>
                <a:ea typeface="Courier New"/>
                <a:cs typeface="Courier New"/>
                <a:sym typeface="Courier New"/>
              </a:rPr>
              <a:t>fruta</a:t>
            </a:r>
            <a:r>
              <a:rPr lang="es-MX" sz="3600" b="1" i="0" u="none" strike="noStrike" cap="none"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err="1">
                <a:solidFill>
                  <a:srgbClr val="FFFF00"/>
                </a:solidFill>
                <a:latin typeface="Courier New"/>
                <a:ea typeface="Courier New"/>
                <a:cs typeface="Courier New"/>
                <a:sym typeface="Courier New"/>
              </a:rPr>
              <a:t>print</a:t>
            </a:r>
            <a:r>
              <a:rPr lang="es-MX" sz="3600" b="1" dirty="0">
                <a:solidFill>
                  <a:schemeClr val="bg1"/>
                </a:solidFill>
                <a:latin typeface="Courier New"/>
                <a:ea typeface="Courier New"/>
                <a:cs typeface="Courier New"/>
                <a:sym typeface="Courier New"/>
              </a:rPr>
              <a:t>(</a:t>
            </a:r>
            <a:r>
              <a:rPr lang="es-MX" sz="3600" b="1" i="0" u="none" strike="noStrike" cap="none" dirty="0">
                <a:solidFill>
                  <a:srgbClr val="00FF00"/>
                </a:solidFill>
                <a:latin typeface="Courier New"/>
                <a:ea typeface="Courier New"/>
                <a:cs typeface="Courier New"/>
                <a:sym typeface="Courier New"/>
              </a:rPr>
              <a:t>x</a:t>
            </a:r>
            <a:r>
              <a:rPr lang="es-MX" sz="3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6</a:t>
            </a:r>
          </a:p>
        </p:txBody>
      </p:sp>
      <p:sp>
        <p:nvSpPr>
          <p:cNvPr id="275" name="Shape 275"/>
          <p:cNvSpPr txBox="1"/>
          <p:nvPr/>
        </p:nvSpPr>
        <p:spPr>
          <a:xfrm>
            <a:off x="6845300" y="5118098"/>
            <a:ext cx="2819400" cy="2819400"/>
          </a:xfrm>
          <a:prstGeom prst="rect">
            <a:avLst/>
          </a:prstGeom>
          <a:solidFill>
            <a:srgbClr val="7575D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5400" u="none" strike="noStrike" cap="none" dirty="0">
                <a:solidFill>
                  <a:schemeClr val="lt1"/>
                </a:solidFill>
                <a:latin typeface="Arial" charset="0"/>
                <a:ea typeface="Arial" charset="0"/>
                <a:cs typeface="Arial" charset="0"/>
                <a:sym typeface="Cabin"/>
              </a:rPr>
              <a:t>Función </a:t>
            </a:r>
            <a:r>
              <a:rPr lang="es-MX" sz="5400" u="none" strike="noStrike" cap="none" dirty="0" err="1">
                <a:solidFill>
                  <a:schemeClr val="lt1"/>
                </a:solidFill>
                <a:latin typeface="Arial" charset="0"/>
                <a:ea typeface="Arial" charset="0"/>
                <a:cs typeface="Arial" charset="0"/>
                <a:sym typeface="Cabin"/>
              </a:rPr>
              <a:t>len</a:t>
            </a:r>
            <a:r>
              <a:rPr lang="es-MX" sz="5400" u="none" strike="noStrike" cap="none" dirty="0">
                <a:solidFill>
                  <a:schemeClr val="lt1"/>
                </a:solidFill>
                <a:latin typeface="Arial" charset="0"/>
                <a:ea typeface="Arial" charset="0"/>
                <a:cs typeface="Arial" charset="0"/>
                <a:sym typeface="Cabin"/>
              </a:rPr>
              <a:t>()</a:t>
            </a:r>
          </a:p>
        </p:txBody>
      </p:sp>
      <p:cxnSp>
        <p:nvCxnSpPr>
          <p:cNvPr id="276" name="Shape 276"/>
          <p:cNvCxnSpPr/>
          <p:nvPr/>
        </p:nvCxnSpPr>
        <p:spPr>
          <a:xfrm flipH="1">
            <a:off x="5299074" y="6572248"/>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77" name="Shape 277"/>
          <p:cNvSpPr txBox="1"/>
          <p:nvPr/>
        </p:nvSpPr>
        <p:spPr>
          <a:xfrm>
            <a:off x="2014330" y="6018210"/>
            <a:ext cx="3014868" cy="11080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MX" sz="3600" u="none" strike="noStrike" cap="none" dirty="0">
                <a:solidFill>
                  <a:srgbClr val="FF7F00"/>
                </a:solidFill>
                <a:latin typeface="Arial" charset="0"/>
                <a:ea typeface="Arial" charset="0"/>
                <a:cs typeface="Arial" charset="0"/>
                <a:sym typeface="Cabin"/>
              </a:rPr>
              <a:t>'banana’ </a:t>
            </a:r>
          </a:p>
          <a:p>
            <a:pPr marL="0" marR="0" lvl="0" indent="0" algn="ctr" rtl="0">
              <a:lnSpc>
                <a:spcPct val="100000"/>
              </a:lnSpc>
              <a:spcBef>
                <a:spcPts val="0"/>
              </a:spcBef>
              <a:spcAft>
                <a:spcPts val="0"/>
              </a:spcAft>
              <a:buClr>
                <a:srgbClr val="FF7F00"/>
              </a:buClr>
              <a:buSzPct val="25000"/>
              <a:buFont typeface="Cabin"/>
              <a:buNone/>
            </a:pPr>
            <a:r>
              <a:rPr lang="es-MX" sz="3600" u="none" strike="noStrike" cap="none" dirty="0">
                <a:solidFill>
                  <a:srgbClr val="FF7F00"/>
                </a:solidFill>
                <a:latin typeface="Arial" charset="0"/>
                <a:ea typeface="Arial" charset="0"/>
                <a:cs typeface="Arial" charset="0"/>
                <a:sym typeface="Cabin"/>
              </a:rPr>
              <a:t>(una cadena)</a:t>
            </a:r>
          </a:p>
        </p:txBody>
      </p:sp>
      <p:sp>
        <p:nvSpPr>
          <p:cNvPr id="278" name="Shape 278"/>
          <p:cNvSpPr txBox="1"/>
          <p:nvPr/>
        </p:nvSpPr>
        <p:spPr>
          <a:xfrm>
            <a:off x="11442699" y="5949948"/>
            <a:ext cx="3041927"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charset="0"/>
                <a:ea typeface="Arial" charset="0"/>
                <a:cs typeface="Arial" charset="0"/>
                <a:sym typeface="Cabin"/>
              </a:rPr>
              <a:t>6</a:t>
            </a:r>
          </a:p>
          <a:p>
            <a:pPr marL="0" marR="0" lvl="0" indent="0" algn="ctr"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charset="0"/>
                <a:ea typeface="Arial" charset="0"/>
                <a:cs typeface="Arial" charset="0"/>
                <a:sym typeface="Cabin"/>
              </a:rPr>
              <a:t>(un número)</a:t>
            </a:r>
          </a:p>
        </p:txBody>
      </p:sp>
      <p:cxnSp>
        <p:nvCxnSpPr>
          <p:cNvPr id="279" name="Shape 279"/>
          <p:cNvCxnSpPr/>
          <p:nvPr/>
        </p:nvCxnSpPr>
        <p:spPr>
          <a:xfrm flipH="1">
            <a:off x="9680574" y="6521448"/>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80" name="Shape 280"/>
          <p:cNvSpPr txBox="1"/>
          <p:nvPr/>
        </p:nvSpPr>
        <p:spPr>
          <a:xfrm>
            <a:off x="10283825" y="2641496"/>
            <a:ext cx="5130899" cy="2184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3600" dirty="0">
                <a:solidFill>
                  <a:schemeClr val="lt1"/>
                </a:solidFill>
                <a:latin typeface="Arial" charset="0"/>
                <a:ea typeface="Arial" charset="0"/>
                <a:cs typeface="Arial" charset="0"/>
                <a:sym typeface="Cabin"/>
              </a:rPr>
              <a:t>Una</a:t>
            </a:r>
            <a:r>
              <a:rPr lang="es-MX" sz="3600" u="none" strike="noStrike" cap="none" dirty="0">
                <a:solidFill>
                  <a:schemeClr val="lt1"/>
                </a:solidFill>
                <a:latin typeface="Arial" charset="0"/>
                <a:ea typeface="Arial" charset="0"/>
                <a:cs typeface="Arial" charset="0"/>
                <a:sym typeface="Cabin"/>
              </a:rPr>
              <a:t> </a:t>
            </a:r>
            <a:r>
              <a:rPr lang="es-MX" sz="3600" u="none" strike="noStrike" cap="none" dirty="0">
                <a:solidFill>
                  <a:srgbClr val="FF00FF"/>
                </a:solidFill>
                <a:latin typeface="Arial" charset="0"/>
                <a:ea typeface="Arial" charset="0"/>
                <a:cs typeface="Arial" charset="0"/>
                <a:sym typeface="Cabin"/>
              </a:rPr>
              <a:t>función</a:t>
            </a:r>
            <a:r>
              <a:rPr lang="es-MX" sz="3600" u="none" strike="noStrike" cap="none" dirty="0">
                <a:solidFill>
                  <a:schemeClr val="lt1"/>
                </a:solidFill>
                <a:latin typeface="Arial" charset="0"/>
                <a:ea typeface="Arial" charset="0"/>
                <a:cs typeface="Arial" charset="0"/>
                <a:sym typeface="Cabin"/>
              </a:rPr>
              <a:t> es </a:t>
            </a:r>
            <a:r>
              <a:rPr lang="es-MX" sz="3600" u="none" strike="noStrike" cap="none" dirty="0">
                <a:solidFill>
                  <a:srgbClr val="FF00FF"/>
                </a:solidFill>
                <a:latin typeface="Arial" charset="0"/>
                <a:ea typeface="Arial" charset="0"/>
                <a:cs typeface="Arial" charset="0"/>
                <a:sym typeface="Cabin"/>
              </a:rPr>
              <a:t>un código almacenado</a:t>
            </a:r>
            <a:r>
              <a:rPr lang="es-MX" sz="3600" u="none" strike="noStrike" cap="none" dirty="0">
                <a:solidFill>
                  <a:schemeClr val="lt1"/>
                </a:solidFill>
                <a:latin typeface="Arial" charset="0"/>
                <a:ea typeface="Arial" charset="0"/>
                <a:cs typeface="Arial" charset="0"/>
                <a:sym typeface="Cabin"/>
              </a:rPr>
              <a:t> que utilizamos. Una función toma </a:t>
            </a:r>
            <a:r>
              <a:rPr lang="es-MX" sz="3600" u="none" strike="noStrike" cap="none" dirty="0">
                <a:solidFill>
                  <a:srgbClr val="FF7F00"/>
                </a:solidFill>
                <a:latin typeface="Arial" charset="0"/>
                <a:ea typeface="Arial" charset="0"/>
                <a:cs typeface="Arial" charset="0"/>
                <a:sym typeface="Cabin"/>
              </a:rPr>
              <a:t>datos de entrada </a:t>
            </a:r>
            <a:r>
              <a:rPr lang="es-MX" sz="3600" dirty="0">
                <a:solidFill>
                  <a:schemeClr val="lt1"/>
                </a:solidFill>
                <a:latin typeface="Arial" charset="0"/>
                <a:ea typeface="Arial" charset="0"/>
                <a:cs typeface="Arial" charset="0"/>
                <a:sym typeface="Cabin"/>
              </a:rPr>
              <a:t>y produce</a:t>
            </a:r>
            <a:r>
              <a:rPr lang="es-MX" sz="3600" u="none" strike="noStrike" cap="none" dirty="0">
                <a:solidFill>
                  <a:schemeClr val="lt1"/>
                </a:solidFill>
                <a:latin typeface="Arial" charset="0"/>
                <a:ea typeface="Arial" charset="0"/>
                <a:cs typeface="Arial" charset="0"/>
                <a:sym typeface="Cabin"/>
              </a:rPr>
              <a:t> </a:t>
            </a:r>
            <a:r>
              <a:rPr lang="es-MX" sz="3600" u="none" strike="noStrike" cap="none" dirty="0">
                <a:solidFill>
                  <a:srgbClr val="00FF00"/>
                </a:solidFill>
                <a:latin typeface="Arial" charset="0"/>
                <a:ea typeface="Arial" charset="0"/>
                <a:cs typeface="Arial" charset="0"/>
                <a:sym typeface="Cabin"/>
              </a:rPr>
              <a:t>datos de salida</a:t>
            </a:r>
            <a:r>
              <a:rPr lang="es-MX" sz="36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Shape 274"/>
          <p:cNvSpPr txBox="1"/>
          <p:nvPr/>
        </p:nvSpPr>
        <p:spPr>
          <a:xfrm>
            <a:off x="1200150" y="2345368"/>
            <a:ext cx="56451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a:solidFill>
                  <a:srgbClr val="00FF00"/>
                </a:solidFill>
                <a:latin typeface="Courier New"/>
                <a:ea typeface="Courier New"/>
                <a:cs typeface="Courier New"/>
                <a:sym typeface="Courier New"/>
              </a:rPr>
              <a:t>fruta</a:t>
            </a:r>
            <a:r>
              <a:rPr lang="es-MX" sz="3600" b="1" i="0" u="none" strike="noStrike" cap="none" dirty="0">
                <a:solidFill>
                  <a:srgbClr val="FF7F00"/>
                </a:solidFill>
                <a:latin typeface="Courier New"/>
                <a:ea typeface="Courier New"/>
                <a:cs typeface="Courier New"/>
                <a:sym typeface="Courier New"/>
              </a:rPr>
              <a:t> </a:t>
            </a:r>
            <a:r>
              <a:rPr lang="es-MX" sz="3600" b="1" i="0" u="none" strike="noStrike" cap="none" dirty="0">
                <a:solidFill>
                  <a:schemeClr val="lt1"/>
                </a:solidFill>
                <a:latin typeface="Courier New"/>
                <a:ea typeface="Courier New"/>
                <a:cs typeface="Courier New"/>
                <a:sym typeface="Courier New"/>
              </a:rPr>
              <a:t>=</a:t>
            </a:r>
            <a:r>
              <a:rPr lang="es-MX" sz="3600" b="1" i="0" u="none" strike="noStrike" cap="none" dirty="0">
                <a:solidFill>
                  <a:srgbClr val="FF7F00"/>
                </a:solidFill>
                <a:latin typeface="Courier New"/>
                <a:ea typeface="Courier New"/>
                <a:cs typeface="Courier New"/>
                <a:sym typeface="Courier New"/>
              </a:rPr>
              <a:t> 'banana'</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a:solidFill>
                  <a:srgbClr val="00FF00"/>
                </a:solidFill>
                <a:latin typeface="Courier New"/>
                <a:ea typeface="Courier New"/>
                <a:cs typeface="Courier New"/>
                <a:sym typeface="Courier New"/>
              </a:rPr>
              <a:t>x</a:t>
            </a:r>
            <a:r>
              <a:rPr lang="es-MX" sz="3600" b="1" i="0" u="none" strike="noStrike" cap="none" dirty="0">
                <a:solidFill>
                  <a:srgbClr val="FF7F00"/>
                </a:solidFill>
                <a:latin typeface="Courier New"/>
                <a:ea typeface="Courier New"/>
                <a:cs typeface="Courier New"/>
                <a:sym typeface="Courier New"/>
              </a:rPr>
              <a:t> </a:t>
            </a:r>
            <a:r>
              <a:rPr lang="es-MX" sz="3600" b="1" i="0" u="none" strike="noStrike" cap="none" dirty="0">
                <a:solidFill>
                  <a:schemeClr val="lt1"/>
                </a:solidFill>
                <a:latin typeface="Courier New"/>
                <a:ea typeface="Courier New"/>
                <a:cs typeface="Courier New"/>
                <a:sym typeface="Courier New"/>
              </a:rPr>
              <a:t>= </a:t>
            </a:r>
            <a:r>
              <a:rPr lang="es-MX" sz="3600" b="1" i="0" u="none" strike="noStrike" cap="none" dirty="0" err="1">
                <a:solidFill>
                  <a:srgbClr val="FF00FF"/>
                </a:solidFill>
                <a:latin typeface="Courier New"/>
                <a:ea typeface="Courier New"/>
                <a:cs typeface="Courier New"/>
                <a:sym typeface="Courier New"/>
              </a:rPr>
              <a:t>len</a:t>
            </a:r>
            <a:r>
              <a:rPr lang="es-MX" sz="3600" b="1" i="0" u="none" strike="noStrike" cap="none" dirty="0">
                <a:solidFill>
                  <a:srgbClr val="FF00FF"/>
                </a:solidFill>
                <a:latin typeface="Courier New"/>
                <a:ea typeface="Courier New"/>
                <a:cs typeface="Courier New"/>
                <a:sym typeface="Courier New"/>
              </a:rPr>
              <a:t>(</a:t>
            </a:r>
            <a:r>
              <a:rPr lang="es-MX" sz="3600" b="1" i="0" u="none" strike="noStrike" cap="none" dirty="0">
                <a:solidFill>
                  <a:srgbClr val="00FF00"/>
                </a:solidFill>
                <a:latin typeface="Courier New"/>
                <a:ea typeface="Courier New"/>
                <a:cs typeface="Courier New"/>
                <a:sym typeface="Courier New"/>
              </a:rPr>
              <a:t>fruta</a:t>
            </a:r>
            <a:r>
              <a:rPr lang="es-MX" sz="3600" b="1" i="0" u="none" strike="noStrike" cap="none"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err="1">
                <a:solidFill>
                  <a:srgbClr val="FFFF00"/>
                </a:solidFill>
                <a:latin typeface="Courier New"/>
                <a:ea typeface="Courier New"/>
                <a:cs typeface="Courier New"/>
                <a:sym typeface="Courier New"/>
              </a:rPr>
              <a:t>print</a:t>
            </a:r>
            <a:r>
              <a:rPr lang="es-MX" sz="3600" b="1" dirty="0">
                <a:solidFill>
                  <a:schemeClr val="bg1"/>
                </a:solidFill>
                <a:latin typeface="Courier New"/>
                <a:ea typeface="Courier New"/>
                <a:cs typeface="Courier New"/>
                <a:sym typeface="Courier New"/>
              </a:rPr>
              <a:t>(</a:t>
            </a:r>
            <a:r>
              <a:rPr lang="es-MX" sz="3600" b="1" i="0" u="none" strike="noStrike" cap="none" dirty="0">
                <a:solidFill>
                  <a:srgbClr val="00FF00"/>
                </a:solidFill>
                <a:latin typeface="Courier New"/>
                <a:ea typeface="Courier New"/>
                <a:cs typeface="Courier New"/>
                <a:sym typeface="Courier New"/>
              </a:rPr>
              <a:t>x</a:t>
            </a:r>
            <a:r>
              <a:rPr lang="es-MX" sz="3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6</a:t>
            </a:r>
          </a:p>
        </p:txBody>
      </p:sp>
      <p:sp>
        <p:nvSpPr>
          <p:cNvPr id="275" name="Shape 275"/>
          <p:cNvSpPr txBox="1"/>
          <p:nvPr/>
        </p:nvSpPr>
        <p:spPr>
          <a:xfrm>
            <a:off x="6845300" y="5118098"/>
            <a:ext cx="2819400" cy="2819400"/>
          </a:xfrm>
          <a:prstGeom prst="rect">
            <a:avLst/>
          </a:prstGeom>
          <a:solidFill>
            <a:srgbClr val="7575D1"/>
          </a:solidFill>
          <a:ln>
            <a:noFill/>
          </a:ln>
        </p:spPr>
        <p:txBody>
          <a:bodyPr lIns="0" tIns="0" rIns="0" bIns="0" anchor="ctr" anchorCtr="0">
            <a:noAutofit/>
          </a:bodyPr>
          <a:lstStyle/>
          <a:p>
            <a:pPr lvl="0">
              <a:buClr>
                <a:srgbClr val="FFFF00"/>
              </a:buClr>
              <a:buSzPct val="25000"/>
            </a:pPr>
            <a:r>
              <a:rPr lang="es-MX" sz="2400" b="1" dirty="0">
                <a:solidFill>
                  <a:srgbClr val="FFFF00"/>
                </a:solidFill>
                <a:latin typeface="Courier New"/>
                <a:ea typeface="Courier New"/>
                <a:cs typeface="Courier New"/>
                <a:sym typeface="Courier New"/>
              </a:rPr>
              <a:t> </a:t>
            </a:r>
            <a:r>
              <a:rPr lang="es-MX" sz="2400" dirty="0" err="1">
                <a:solidFill>
                  <a:srgbClr val="FFFF00"/>
                </a:solidFill>
                <a:latin typeface="Courier New"/>
                <a:ea typeface="Courier New"/>
                <a:cs typeface="Courier New"/>
                <a:sym typeface="Courier New"/>
              </a:rPr>
              <a:t>def</a:t>
            </a:r>
            <a:r>
              <a:rPr lang="es-MX" sz="2400" dirty="0">
                <a:solidFill>
                  <a:schemeClr val="lt1"/>
                </a:solidFill>
                <a:latin typeface="Courier New"/>
                <a:ea typeface="Courier New"/>
                <a:cs typeface="Courier New"/>
                <a:sym typeface="Courier New"/>
              </a:rPr>
              <a:t> </a:t>
            </a:r>
            <a:r>
              <a:rPr lang="es-MX" sz="2400" dirty="0" err="1">
                <a:solidFill>
                  <a:schemeClr val="lt1"/>
                </a:solidFill>
                <a:latin typeface="Courier New"/>
                <a:ea typeface="Courier New"/>
                <a:cs typeface="Courier New"/>
                <a:sym typeface="Courier New"/>
              </a:rPr>
              <a:t>len</a:t>
            </a:r>
            <a:r>
              <a:rPr lang="es-MX" sz="2400" dirty="0">
                <a:solidFill>
                  <a:schemeClr val="lt1"/>
                </a:solidFill>
                <a:latin typeface="Courier New"/>
                <a:ea typeface="Courier New"/>
                <a:cs typeface="Courier New"/>
                <a:sym typeface="Courier New"/>
              </a:rPr>
              <a:t>(</a:t>
            </a:r>
            <a:r>
              <a:rPr lang="es-MX" sz="2400" dirty="0" err="1">
                <a:solidFill>
                  <a:schemeClr val="lt1"/>
                </a:solidFill>
                <a:latin typeface="Courier New"/>
                <a:ea typeface="Courier New"/>
                <a:cs typeface="Courier New"/>
                <a:sym typeface="Courier New"/>
              </a:rPr>
              <a:t>inp</a:t>
            </a:r>
            <a:r>
              <a:rPr lang="es-MX" sz="2400" dirty="0">
                <a:solidFill>
                  <a:schemeClr val="lt1"/>
                </a:solidFill>
                <a:latin typeface="Courier New"/>
                <a:ea typeface="Courier New"/>
                <a:cs typeface="Courier New"/>
                <a:sym typeface="Courier New"/>
              </a:rPr>
              <a:t>):</a:t>
            </a:r>
          </a:p>
          <a:p>
            <a:pPr lvl="0">
              <a:buClr>
                <a:schemeClr val="lt1"/>
              </a:buClr>
              <a:buSzPct val="25000"/>
            </a:pPr>
            <a:r>
              <a:rPr lang="es-MX" sz="2400" dirty="0">
                <a:solidFill>
                  <a:schemeClr val="lt1"/>
                </a:solidFill>
                <a:latin typeface="Courier New"/>
                <a:ea typeface="Courier New"/>
                <a:cs typeface="Courier New"/>
                <a:sym typeface="Courier New"/>
              </a:rPr>
              <a:t>    bla</a:t>
            </a:r>
          </a:p>
          <a:p>
            <a:pPr lvl="0">
              <a:buClr>
                <a:schemeClr val="lt1"/>
              </a:buClr>
              <a:buSzPct val="25000"/>
            </a:pPr>
            <a:r>
              <a:rPr lang="es-MX" sz="2400" dirty="0">
                <a:solidFill>
                  <a:schemeClr val="lt1"/>
                </a:solidFill>
                <a:latin typeface="Courier New"/>
                <a:ea typeface="Courier New"/>
                <a:cs typeface="Courier New"/>
                <a:sym typeface="Courier New"/>
              </a:rPr>
              <a:t>    bla</a:t>
            </a:r>
          </a:p>
          <a:p>
            <a:pPr lvl="0">
              <a:buClr>
                <a:schemeClr val="lt1"/>
              </a:buClr>
              <a:buSzPct val="25000"/>
            </a:pPr>
            <a:r>
              <a:rPr lang="es-MX" sz="2400" dirty="0">
                <a:solidFill>
                  <a:schemeClr val="lt1"/>
                </a:solidFill>
                <a:latin typeface="Courier New"/>
                <a:ea typeface="Courier New"/>
                <a:cs typeface="Courier New"/>
                <a:sym typeface="Courier New"/>
              </a:rPr>
              <a:t>    </a:t>
            </a:r>
            <a:r>
              <a:rPr lang="es-MX" sz="2400" dirty="0" err="1">
                <a:solidFill>
                  <a:srgbClr val="FFFF00"/>
                </a:solidFill>
                <a:latin typeface="Courier New"/>
                <a:ea typeface="Courier New"/>
                <a:cs typeface="Courier New"/>
                <a:sym typeface="Courier New"/>
              </a:rPr>
              <a:t>for</a:t>
            </a:r>
            <a:r>
              <a:rPr lang="es-MX" sz="2400" dirty="0">
                <a:solidFill>
                  <a:schemeClr val="lt1"/>
                </a:solidFill>
                <a:latin typeface="Courier New"/>
                <a:ea typeface="Courier New"/>
                <a:cs typeface="Courier New"/>
                <a:sym typeface="Courier New"/>
              </a:rPr>
              <a:t> x </a:t>
            </a:r>
            <a:r>
              <a:rPr lang="es-MX" sz="2400" dirty="0">
                <a:solidFill>
                  <a:srgbClr val="FFFF00"/>
                </a:solidFill>
                <a:latin typeface="Courier New"/>
                <a:ea typeface="Courier New"/>
                <a:cs typeface="Courier New"/>
                <a:sym typeface="Courier New"/>
              </a:rPr>
              <a:t>in</a:t>
            </a:r>
            <a:r>
              <a:rPr lang="es-MX" sz="2400" dirty="0">
                <a:solidFill>
                  <a:schemeClr val="lt1"/>
                </a:solidFill>
                <a:latin typeface="Courier New"/>
                <a:ea typeface="Courier New"/>
                <a:cs typeface="Courier New"/>
                <a:sym typeface="Courier New"/>
              </a:rPr>
              <a:t> y:</a:t>
            </a:r>
          </a:p>
          <a:p>
            <a:pPr lvl="0">
              <a:buClr>
                <a:schemeClr val="lt1"/>
              </a:buClr>
              <a:buSzPct val="25000"/>
            </a:pPr>
            <a:r>
              <a:rPr lang="es-MX" sz="2400" dirty="0">
                <a:solidFill>
                  <a:schemeClr val="lt1"/>
                </a:solidFill>
                <a:latin typeface="Courier New"/>
                <a:ea typeface="Courier New"/>
                <a:cs typeface="Courier New"/>
                <a:sym typeface="Courier New"/>
              </a:rPr>
              <a:t>      bla</a:t>
            </a:r>
          </a:p>
          <a:p>
            <a:pPr lvl="0">
              <a:buClr>
                <a:schemeClr val="lt1"/>
              </a:buClr>
              <a:buSzPct val="25000"/>
            </a:pPr>
            <a:r>
              <a:rPr lang="es-MX" sz="2400" dirty="0">
                <a:solidFill>
                  <a:schemeClr val="lt1"/>
                </a:solidFill>
                <a:latin typeface="Courier New"/>
                <a:ea typeface="Courier New"/>
                <a:cs typeface="Courier New"/>
                <a:sym typeface="Courier New"/>
              </a:rPr>
              <a:t>      bla</a:t>
            </a:r>
          </a:p>
        </p:txBody>
      </p:sp>
      <p:cxnSp>
        <p:nvCxnSpPr>
          <p:cNvPr id="276" name="Shape 276"/>
          <p:cNvCxnSpPr/>
          <p:nvPr/>
        </p:nvCxnSpPr>
        <p:spPr>
          <a:xfrm flipH="1">
            <a:off x="5299074" y="6572248"/>
            <a:ext cx="1492250" cy="17461"/>
          </a:xfrm>
          <a:prstGeom prst="straightConnector1">
            <a:avLst/>
          </a:prstGeom>
          <a:noFill/>
          <a:ln w="88900" cap="rnd" cmpd="sng">
            <a:solidFill>
              <a:schemeClr val="lt1"/>
            </a:solidFill>
            <a:prstDash val="solid"/>
            <a:miter/>
            <a:headEnd type="stealth" w="med" len="med"/>
            <a:tailEnd type="none" w="med" len="med"/>
          </a:ln>
        </p:spPr>
      </p:cxnSp>
      <p:cxnSp>
        <p:nvCxnSpPr>
          <p:cNvPr id="279" name="Shape 279"/>
          <p:cNvCxnSpPr/>
          <p:nvPr/>
        </p:nvCxnSpPr>
        <p:spPr>
          <a:xfrm flipH="1">
            <a:off x="9680574" y="6521448"/>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11" name="Shape 273"/>
          <p:cNvSpPr txBox="1">
            <a:spLocks noGrp="1"/>
          </p:cNvSpPr>
          <p:nvPr>
            <p:ph type="title"/>
          </p:nvPr>
        </p:nvSpPr>
        <p:spPr>
          <a:xfrm>
            <a:off x="1155700" y="664378"/>
            <a:ext cx="1393200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7600" b="1" dirty="0">
                <a:solidFill>
                  <a:srgbClr val="FFFF00"/>
                </a:solidFill>
                <a:latin typeface="Arial" charset="0"/>
                <a:ea typeface="Arial" charset="0"/>
                <a:cs typeface="Arial" charset="0"/>
                <a:sym typeface="Cabin"/>
              </a:rPr>
              <a:t>Función </a:t>
            </a:r>
            <a:r>
              <a:rPr lang="es-MX" sz="7600" b="1" dirty="0" err="1">
                <a:solidFill>
                  <a:srgbClr val="FFFF00"/>
                </a:solidFill>
                <a:latin typeface="Arial" charset="0"/>
                <a:ea typeface="Arial" charset="0"/>
                <a:cs typeface="Arial" charset="0"/>
                <a:sym typeface="Cabin"/>
              </a:rPr>
              <a:t>l</a:t>
            </a:r>
            <a:r>
              <a:rPr lang="es-MX" sz="7600" b="1" u="none" strike="noStrike" cap="none" dirty="0" err="1">
                <a:solidFill>
                  <a:srgbClr val="FFFF00"/>
                </a:solidFill>
                <a:latin typeface="Arial" charset="0"/>
                <a:ea typeface="Arial" charset="0"/>
                <a:cs typeface="Arial" charset="0"/>
                <a:sym typeface="Cabin"/>
              </a:rPr>
              <a:t>en</a:t>
            </a:r>
            <a:endParaRPr lang="es-MX" sz="7600" b="1" u="none" strike="noStrike" cap="none" dirty="0">
              <a:solidFill>
                <a:srgbClr val="FFFF00"/>
              </a:solidFill>
              <a:latin typeface="Arial" charset="0"/>
              <a:ea typeface="Arial" charset="0"/>
              <a:cs typeface="Arial" charset="0"/>
              <a:sym typeface="Cabin"/>
            </a:endParaRPr>
          </a:p>
        </p:txBody>
      </p:sp>
      <p:sp>
        <p:nvSpPr>
          <p:cNvPr id="13" name="Shape 280">
            <a:extLst>
              <a:ext uri="{FF2B5EF4-FFF2-40B4-BE49-F238E27FC236}">
                <a16:creationId xmlns:a16="http://schemas.microsoft.com/office/drawing/2014/main" id="{C16AC00E-3E5E-4CBA-BADE-2DDB52EBF4DF}"/>
              </a:ext>
            </a:extLst>
          </p:cNvPr>
          <p:cNvSpPr txBox="1"/>
          <p:nvPr/>
        </p:nvSpPr>
        <p:spPr>
          <a:xfrm>
            <a:off x="10283825" y="2641496"/>
            <a:ext cx="5130899" cy="2184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3600" dirty="0">
                <a:solidFill>
                  <a:schemeClr val="lt1"/>
                </a:solidFill>
                <a:latin typeface="Arial" charset="0"/>
                <a:ea typeface="Arial" charset="0"/>
                <a:cs typeface="Arial" charset="0"/>
                <a:sym typeface="Cabin"/>
              </a:rPr>
              <a:t>Una</a:t>
            </a:r>
            <a:r>
              <a:rPr lang="es-MX" sz="3600" u="none" strike="noStrike" cap="none" dirty="0">
                <a:solidFill>
                  <a:schemeClr val="lt1"/>
                </a:solidFill>
                <a:latin typeface="Arial" charset="0"/>
                <a:ea typeface="Arial" charset="0"/>
                <a:cs typeface="Arial" charset="0"/>
                <a:sym typeface="Cabin"/>
              </a:rPr>
              <a:t> </a:t>
            </a:r>
            <a:r>
              <a:rPr lang="es-MX" sz="3600" u="none" strike="noStrike" cap="none" dirty="0">
                <a:solidFill>
                  <a:srgbClr val="FF00FF"/>
                </a:solidFill>
                <a:latin typeface="Arial" charset="0"/>
                <a:ea typeface="Arial" charset="0"/>
                <a:cs typeface="Arial" charset="0"/>
                <a:sym typeface="Cabin"/>
              </a:rPr>
              <a:t>función</a:t>
            </a:r>
            <a:r>
              <a:rPr lang="es-MX" sz="3600" u="none" strike="noStrike" cap="none" dirty="0">
                <a:solidFill>
                  <a:schemeClr val="lt1"/>
                </a:solidFill>
                <a:latin typeface="Arial" charset="0"/>
                <a:ea typeface="Arial" charset="0"/>
                <a:cs typeface="Arial" charset="0"/>
                <a:sym typeface="Cabin"/>
              </a:rPr>
              <a:t> es </a:t>
            </a:r>
            <a:r>
              <a:rPr lang="es-MX" sz="3600" u="none" strike="noStrike" cap="none" dirty="0">
                <a:solidFill>
                  <a:srgbClr val="FF00FF"/>
                </a:solidFill>
                <a:latin typeface="Arial" charset="0"/>
                <a:ea typeface="Arial" charset="0"/>
                <a:cs typeface="Arial" charset="0"/>
                <a:sym typeface="Cabin"/>
              </a:rPr>
              <a:t>un código almacenado</a:t>
            </a:r>
            <a:r>
              <a:rPr lang="es-MX" sz="3600" u="none" strike="noStrike" cap="none" dirty="0">
                <a:solidFill>
                  <a:schemeClr val="lt1"/>
                </a:solidFill>
                <a:latin typeface="Arial" charset="0"/>
                <a:ea typeface="Arial" charset="0"/>
                <a:cs typeface="Arial" charset="0"/>
                <a:sym typeface="Cabin"/>
              </a:rPr>
              <a:t> que utilizamos. Una función toma </a:t>
            </a:r>
            <a:r>
              <a:rPr lang="es-MX" sz="3600" u="none" strike="noStrike" cap="none" dirty="0">
                <a:solidFill>
                  <a:srgbClr val="FF7F00"/>
                </a:solidFill>
                <a:latin typeface="Arial" charset="0"/>
                <a:ea typeface="Arial" charset="0"/>
                <a:cs typeface="Arial" charset="0"/>
                <a:sym typeface="Cabin"/>
              </a:rPr>
              <a:t>datos de entrada </a:t>
            </a:r>
            <a:r>
              <a:rPr lang="es-MX" sz="3600" dirty="0">
                <a:solidFill>
                  <a:schemeClr val="lt1"/>
                </a:solidFill>
                <a:latin typeface="Arial" charset="0"/>
                <a:ea typeface="Arial" charset="0"/>
                <a:cs typeface="Arial" charset="0"/>
                <a:sym typeface="Cabin"/>
              </a:rPr>
              <a:t>y produce</a:t>
            </a:r>
            <a:r>
              <a:rPr lang="es-MX" sz="3600" u="none" strike="noStrike" cap="none" dirty="0">
                <a:solidFill>
                  <a:schemeClr val="lt1"/>
                </a:solidFill>
                <a:latin typeface="Arial" charset="0"/>
                <a:ea typeface="Arial" charset="0"/>
                <a:cs typeface="Arial" charset="0"/>
                <a:sym typeface="Cabin"/>
              </a:rPr>
              <a:t> </a:t>
            </a:r>
            <a:r>
              <a:rPr lang="es-MX" sz="3600" u="none" strike="noStrike" cap="none" dirty="0">
                <a:solidFill>
                  <a:srgbClr val="00FF00"/>
                </a:solidFill>
                <a:latin typeface="Arial" charset="0"/>
                <a:ea typeface="Arial" charset="0"/>
                <a:cs typeface="Arial" charset="0"/>
                <a:sym typeface="Cabin"/>
              </a:rPr>
              <a:t>datos de salida</a:t>
            </a:r>
            <a:r>
              <a:rPr lang="es-MX" sz="3600" u="none" strike="noStrike" cap="none" dirty="0">
                <a:solidFill>
                  <a:schemeClr val="lt1"/>
                </a:solidFill>
                <a:latin typeface="Arial" charset="0"/>
                <a:ea typeface="Arial" charset="0"/>
                <a:cs typeface="Arial" charset="0"/>
                <a:sym typeface="Cabin"/>
              </a:rPr>
              <a:t>.</a:t>
            </a:r>
          </a:p>
        </p:txBody>
      </p:sp>
      <p:sp>
        <p:nvSpPr>
          <p:cNvPr id="14" name="Shape 277">
            <a:extLst>
              <a:ext uri="{FF2B5EF4-FFF2-40B4-BE49-F238E27FC236}">
                <a16:creationId xmlns:a16="http://schemas.microsoft.com/office/drawing/2014/main" id="{B73F281E-42F7-4F39-88D0-03BF3C4EF980}"/>
              </a:ext>
            </a:extLst>
          </p:cNvPr>
          <p:cNvSpPr txBox="1"/>
          <p:nvPr/>
        </p:nvSpPr>
        <p:spPr>
          <a:xfrm>
            <a:off x="2014330" y="6018210"/>
            <a:ext cx="3014868" cy="11080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MX" sz="3600" u="none" strike="noStrike" cap="none" dirty="0">
                <a:solidFill>
                  <a:srgbClr val="FF7F00"/>
                </a:solidFill>
                <a:latin typeface="Arial" charset="0"/>
                <a:ea typeface="Arial" charset="0"/>
                <a:cs typeface="Arial" charset="0"/>
                <a:sym typeface="Cabin"/>
              </a:rPr>
              <a:t>'banana’ </a:t>
            </a:r>
          </a:p>
          <a:p>
            <a:pPr marL="0" marR="0" lvl="0" indent="0" algn="ctr" rtl="0">
              <a:lnSpc>
                <a:spcPct val="100000"/>
              </a:lnSpc>
              <a:spcBef>
                <a:spcPts val="0"/>
              </a:spcBef>
              <a:spcAft>
                <a:spcPts val="0"/>
              </a:spcAft>
              <a:buClr>
                <a:srgbClr val="FF7F00"/>
              </a:buClr>
              <a:buSzPct val="25000"/>
              <a:buFont typeface="Cabin"/>
              <a:buNone/>
            </a:pPr>
            <a:r>
              <a:rPr lang="es-MX" sz="3600" u="none" strike="noStrike" cap="none" dirty="0">
                <a:solidFill>
                  <a:srgbClr val="FF7F00"/>
                </a:solidFill>
                <a:latin typeface="Arial" charset="0"/>
                <a:ea typeface="Arial" charset="0"/>
                <a:cs typeface="Arial" charset="0"/>
                <a:sym typeface="Cabin"/>
              </a:rPr>
              <a:t>(una cadena)</a:t>
            </a:r>
          </a:p>
        </p:txBody>
      </p:sp>
      <p:sp>
        <p:nvSpPr>
          <p:cNvPr id="15" name="Shape 278">
            <a:extLst>
              <a:ext uri="{FF2B5EF4-FFF2-40B4-BE49-F238E27FC236}">
                <a16:creationId xmlns:a16="http://schemas.microsoft.com/office/drawing/2014/main" id="{77548119-7FB9-406F-B084-794BD734B4EE}"/>
              </a:ext>
            </a:extLst>
          </p:cNvPr>
          <p:cNvSpPr txBox="1"/>
          <p:nvPr/>
        </p:nvSpPr>
        <p:spPr>
          <a:xfrm>
            <a:off x="11442699" y="5949948"/>
            <a:ext cx="3041927"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charset="0"/>
                <a:ea typeface="Arial" charset="0"/>
                <a:cs typeface="Arial" charset="0"/>
                <a:sym typeface="Cabin"/>
              </a:rPr>
              <a:t>6</a:t>
            </a:r>
          </a:p>
          <a:p>
            <a:pPr marL="0" marR="0" lvl="0" indent="0" algn="ctr"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charset="0"/>
                <a:ea typeface="Arial" charset="0"/>
                <a:cs typeface="Arial" charset="0"/>
                <a:sym typeface="Cabin"/>
              </a:rPr>
              <a:t>(un número)</a:t>
            </a:r>
          </a:p>
        </p:txBody>
      </p:sp>
    </p:spTree>
    <p:extLst>
      <p:ext uri="{BB962C8B-B14F-4D97-AF65-F5344CB8AC3E}">
        <p14:creationId xmlns:p14="http://schemas.microsoft.com/office/powerpoint/2010/main" val="527196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MX" sz="7600" dirty="0">
                <a:solidFill>
                  <a:srgbClr val="FFFF00"/>
                </a:solidFill>
                <a:latin typeface="Arial" charset="0"/>
                <a:ea typeface="Arial" charset="0"/>
                <a:cs typeface="Arial" charset="0"/>
                <a:sym typeface="Cabin"/>
              </a:rPr>
              <a:t>Recorriendo</a:t>
            </a:r>
            <a:r>
              <a:rPr lang="en-US" sz="7600" dirty="0">
                <a:solidFill>
                  <a:srgbClr val="FFFF00"/>
                </a:solidFill>
                <a:latin typeface="Arial" charset="0"/>
                <a:ea typeface="Arial" charset="0"/>
                <a:cs typeface="Arial" charset="0"/>
                <a:sym typeface="Cabin"/>
              </a:rPr>
              <a:t> una Cadena</a:t>
            </a:r>
            <a:endParaRPr lang="en-US" sz="7600" u="none" strike="noStrike" cap="none" dirty="0">
              <a:solidFill>
                <a:srgbClr val="FFFF00"/>
              </a:solidFill>
              <a:latin typeface="Arial" charset="0"/>
              <a:ea typeface="Arial" charset="0"/>
              <a:cs typeface="Arial" charset="0"/>
              <a:sym typeface="Cabin"/>
            </a:endParaRPr>
          </a:p>
        </p:txBody>
      </p:sp>
      <p:sp>
        <p:nvSpPr>
          <p:cNvPr id="299" name="Shape 299"/>
          <p:cNvSpPr txBox="1">
            <a:spLocks noGrp="1"/>
          </p:cNvSpPr>
          <p:nvPr>
            <p:ph idx="1"/>
          </p:nvPr>
        </p:nvSpPr>
        <p:spPr>
          <a:xfrm>
            <a:off x="842435" y="2152805"/>
            <a:ext cx="5711410" cy="5702399"/>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s-MX" sz="3600" b="0" u="none" strike="noStrike" cap="none" dirty="0">
                <a:solidFill>
                  <a:schemeClr val="lt1"/>
                </a:solidFill>
                <a:latin typeface="Arial" charset="0"/>
                <a:ea typeface="Arial" charset="0"/>
                <a:cs typeface="Arial" charset="0"/>
                <a:sym typeface="Cabin"/>
              </a:rPr>
              <a:t>Utilizando una sentencia </a:t>
            </a:r>
            <a:r>
              <a:rPr lang="es-MX" sz="3600" b="0" u="none" strike="noStrike" cap="none" dirty="0" err="1">
                <a:solidFill>
                  <a:srgbClr val="FFFF00"/>
                </a:solidFill>
                <a:latin typeface="Arial" charset="0"/>
                <a:ea typeface="Arial" charset="0"/>
                <a:cs typeface="Arial" charset="0"/>
                <a:sym typeface="Cabin"/>
              </a:rPr>
              <a:t>while</a:t>
            </a:r>
            <a:r>
              <a:rPr lang="es-MX" sz="3600" b="0" dirty="0">
                <a:solidFill>
                  <a:schemeClr val="lt1"/>
                </a:solidFill>
                <a:latin typeface="Arial" charset="0"/>
                <a:ea typeface="Arial" charset="0"/>
                <a:cs typeface="Arial" charset="0"/>
                <a:sym typeface="Cabin"/>
              </a:rPr>
              <a:t>,</a:t>
            </a:r>
            <a:r>
              <a:rPr lang="es-MX" sz="3600" b="0" u="none" strike="noStrike" cap="none" dirty="0">
                <a:solidFill>
                  <a:schemeClr val="lt1"/>
                </a:solidFill>
                <a:latin typeface="Arial" charset="0"/>
                <a:ea typeface="Arial" charset="0"/>
                <a:cs typeface="Arial" charset="0"/>
                <a:sym typeface="Cabin"/>
              </a:rPr>
              <a:t> una </a:t>
            </a:r>
            <a:r>
              <a:rPr lang="es-MX" sz="3600" b="0" u="none" strike="noStrike" cap="none" dirty="0">
                <a:solidFill>
                  <a:srgbClr val="00FF00"/>
                </a:solidFill>
                <a:latin typeface="Arial" charset="0"/>
                <a:ea typeface="Arial" charset="0"/>
                <a:cs typeface="Arial" charset="0"/>
                <a:sym typeface="Cabin"/>
              </a:rPr>
              <a:t>variable de iteración</a:t>
            </a:r>
            <a:r>
              <a:rPr lang="es-MX" sz="3600" b="0" u="none" strike="noStrike" cap="none" dirty="0">
                <a:solidFill>
                  <a:schemeClr val="lt1"/>
                </a:solidFill>
                <a:latin typeface="Arial" charset="0"/>
                <a:ea typeface="Arial" charset="0"/>
                <a:cs typeface="Arial" charset="0"/>
                <a:sym typeface="Cabin"/>
              </a:rPr>
              <a:t>, y la función </a:t>
            </a:r>
            <a:r>
              <a:rPr lang="es-MX" sz="3600" b="0" u="none" strike="noStrike" cap="none" dirty="0" err="1">
                <a:solidFill>
                  <a:srgbClr val="FF00FF"/>
                </a:solidFill>
                <a:latin typeface="Arial" charset="0"/>
                <a:ea typeface="Arial" charset="0"/>
                <a:cs typeface="Arial" charset="0"/>
                <a:sym typeface="Cabin"/>
              </a:rPr>
              <a:t>len</a:t>
            </a:r>
            <a:r>
              <a:rPr lang="es-MX" sz="3600" b="0" u="none" strike="noStrike" cap="none" dirty="0">
                <a:solidFill>
                  <a:schemeClr val="lt1"/>
                </a:solidFill>
                <a:latin typeface="Arial" charset="0"/>
                <a:ea typeface="Arial" charset="0"/>
                <a:cs typeface="Arial" charset="0"/>
                <a:sym typeface="Cabin"/>
              </a:rPr>
              <a:t>, podemos construir un bucle para mirar cada una de las letras de una cadena de forma individual</a:t>
            </a:r>
          </a:p>
        </p:txBody>
      </p:sp>
      <p:sp>
        <p:nvSpPr>
          <p:cNvPr id="300" name="Shape 300"/>
          <p:cNvSpPr txBox="1"/>
          <p:nvPr/>
        </p:nvSpPr>
        <p:spPr>
          <a:xfrm>
            <a:off x="7363612" y="2522494"/>
            <a:ext cx="5945399" cy="3324300"/>
          </a:xfrm>
          <a:prstGeom prst="rect">
            <a:avLst/>
          </a:prstGeom>
          <a:noFill/>
          <a:ln>
            <a:noFill/>
          </a:ln>
        </p:spPr>
        <p:txBody>
          <a:bodyPr lIns="0" tIns="0" rIns="0" bIns="0" anchor="ctr" anchorCtr="0">
            <a:noAutofit/>
          </a:bodyPr>
          <a:lstStyle/>
          <a:p>
            <a:pPr lvl="0">
              <a:buClr>
                <a:srgbClr val="00FF00"/>
              </a:buClr>
              <a:buSzPct val="25000"/>
            </a:pPr>
            <a:r>
              <a:rPr lang="en-US" sz="3000" b="1" i="0" u="none" strike="noStrike" cap="none" dirty="0" err="1">
                <a:solidFill>
                  <a:srgbClr val="00FF00"/>
                </a:solidFill>
                <a:latin typeface="Courier New"/>
                <a:ea typeface="Courier New"/>
                <a:cs typeface="Courier New"/>
                <a:sym typeface="Courier New"/>
              </a:rPr>
              <a:t>fruta</a:t>
            </a:r>
            <a:r>
              <a:rPr lang="en-US" sz="3000" b="1" i="0" u="none" strike="noStrike" cap="none" dirty="0">
                <a:solidFill>
                  <a:srgbClr val="00FF00"/>
                </a:solidFill>
                <a:latin typeface="Courier New"/>
                <a:ea typeface="Courier New"/>
                <a:cs typeface="Courier New"/>
                <a:sym typeface="Courier New"/>
              </a:rPr>
              <a:t> = </a:t>
            </a:r>
            <a:r>
              <a:rPr lang="en-US" sz="3000" b="1" dirty="0">
                <a:solidFill>
                  <a:srgbClr val="00FF00"/>
                </a:solidFill>
                <a:latin typeface="Courier New"/>
                <a:ea typeface="Courier New"/>
                <a:cs typeface="Courier New"/>
                <a:sym typeface="Courier New"/>
              </a:rPr>
              <a:t>'banana'</a:t>
            </a:r>
            <a:endParaRPr lang="en-U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err="1">
                <a:solidFill>
                  <a:srgbClr val="00FF00"/>
                </a:solidFill>
                <a:latin typeface="Courier New"/>
                <a:ea typeface="Courier New"/>
                <a:cs typeface="Courier New"/>
                <a:sym typeface="Courier New"/>
              </a:rPr>
              <a:t>indice</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7F00"/>
                </a:solidFill>
                <a:latin typeface="Courier New"/>
                <a:ea typeface="Courier New"/>
                <a:cs typeface="Courier New"/>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while</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indice</a:t>
            </a:r>
            <a:r>
              <a:rPr lang="en-US" sz="3000" b="1" i="0" u="none" strike="noStrike" cap="none" dirty="0">
                <a:solidFill>
                  <a:schemeClr val="lt1"/>
                </a:solidFill>
                <a:latin typeface="Courier New"/>
                <a:ea typeface="Courier New"/>
                <a:cs typeface="Courier New"/>
                <a:sym typeface="Courier New"/>
              </a:rPr>
              <a:t> &lt; </a:t>
            </a:r>
            <a:r>
              <a:rPr lang="en-US" sz="3000" b="1" i="0" u="none" strike="noStrike" cap="none" dirty="0" err="1">
                <a:solidFill>
                  <a:srgbClr val="FF00FF"/>
                </a:solidFill>
                <a:latin typeface="Courier New"/>
                <a:ea typeface="Courier New"/>
                <a:cs typeface="Courier New"/>
                <a:sym typeface="Courier New"/>
              </a:rPr>
              <a:t>len</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fruta</a:t>
            </a: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letra</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00"/>
                </a:solidFill>
                <a:latin typeface="Courier New"/>
                <a:ea typeface="Courier New"/>
                <a:cs typeface="Courier New"/>
                <a:sym typeface="Courier New"/>
              </a:rPr>
              <a:t>fruta</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indice</a:t>
            </a:r>
            <a:r>
              <a:rPr lang="en-US" sz="30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indice</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letra</a:t>
            </a:r>
            <a:r>
              <a:rPr lang="en-US"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indice</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00"/>
                </a:solidFill>
                <a:latin typeface="Courier New"/>
                <a:ea typeface="Courier New"/>
                <a:cs typeface="Courier New"/>
                <a:sym typeface="Courier New"/>
              </a:rPr>
              <a:t>indice</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1</a:t>
            </a:r>
          </a:p>
        </p:txBody>
      </p:sp>
      <p:sp>
        <p:nvSpPr>
          <p:cNvPr id="301" name="Shape 301"/>
          <p:cNvSpPr txBox="1"/>
          <p:nvPr/>
        </p:nvSpPr>
        <p:spPr>
          <a:xfrm>
            <a:off x="13852624" y="2571744"/>
            <a:ext cx="698400" cy="3225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0 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1 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2 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3 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4 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5 a</a:t>
            </a:r>
          </a:p>
        </p:txBody>
      </p:sp>
    </p:spTree>
  </p:cSld>
  <p:clrMapOvr>
    <a:masterClrMapping/>
  </p:clrMapOvr>
</p:sld>
</file>

<file path=ppt/theme/theme1.xml><?xml version="1.0" encoding="utf-8"?>
<a:theme xmlns:a="http://schemas.openxmlformats.org/drawingml/2006/main" name="071215_powerpoint_template_b">
  <a:themeElements>
    <a:clrScheme name="Custom 2">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128887"/>
      </a:hlink>
      <a:folHlink>
        <a:srgbClr val="128887"/>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435</TotalTime>
  <Words>1385</Words>
  <Application>Microsoft Office PowerPoint</Application>
  <PresentationFormat>Custom</PresentationFormat>
  <Paragraphs>264</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Cabin</vt:lpstr>
      <vt:lpstr>Courier New</vt:lpstr>
      <vt:lpstr>Georgia</vt:lpstr>
      <vt:lpstr>Gill Sans SemiBold</vt:lpstr>
      <vt:lpstr>Lucida Grande</vt:lpstr>
      <vt:lpstr>071215_powerpoint_template_b</vt:lpstr>
      <vt:lpstr>Cadenas</vt:lpstr>
      <vt:lpstr>El Tipo de dato Cadena</vt:lpstr>
      <vt:lpstr>Leyendo y convirtiendo datos</vt:lpstr>
      <vt:lpstr>Buscando dentro de una Cadena</vt:lpstr>
      <vt:lpstr>Un carácter muy lejano</vt:lpstr>
      <vt:lpstr>Las Cadenas tienen Tamaño</vt:lpstr>
      <vt:lpstr>Función len</vt:lpstr>
      <vt:lpstr>Función len</vt:lpstr>
      <vt:lpstr>Recorriendo una Cadena</vt:lpstr>
      <vt:lpstr>Recorriendo una Cadena</vt:lpstr>
      <vt:lpstr>Recorriendo una Cadena</vt:lpstr>
      <vt:lpstr>Recorriendo una Cadena</vt:lpstr>
      <vt:lpstr>Analizando in más a fondo</vt:lpstr>
      <vt:lpstr>PowerPoint Presentation</vt:lpstr>
      <vt:lpstr>Rebanado de Cadenas</vt:lpstr>
      <vt:lpstr>Rebanado de Cadenas</vt:lpstr>
      <vt:lpstr>Manipulando Cadenas..</vt:lpstr>
      <vt:lpstr>Agradecimientos / Contribuciones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cp:lastModifiedBy>Juan Carlos Pérez Castellanos</cp:lastModifiedBy>
  <cp:revision>62</cp:revision>
  <dcterms:modified xsi:type="dcterms:W3CDTF">2020-04-10T18:15:07Z</dcterms:modified>
</cp:coreProperties>
</file>