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20"/>
  </p:notesMasterIdLst>
  <p:sldIdLst>
    <p:sldId id="256" r:id="rId2"/>
    <p:sldId id="257" r:id="rId3"/>
    <p:sldId id="258" r:id="rId4"/>
    <p:sldId id="259" r:id="rId5"/>
    <p:sldId id="260" r:id="rId6"/>
    <p:sldId id="261" r:id="rId7"/>
    <p:sldId id="262" r:id="rId8"/>
    <p:sldId id="287" r:id="rId9"/>
    <p:sldId id="264" r:id="rId10"/>
    <p:sldId id="265" r:id="rId11"/>
    <p:sldId id="266" r:id="rId12"/>
    <p:sldId id="267" r:id="rId13"/>
    <p:sldId id="268" r:id="rId14"/>
    <p:sldId id="269" r:id="rId15"/>
    <p:sldId id="270" r:id="rId16"/>
    <p:sldId id="288" r:id="rId17"/>
    <p:sldId id="290" r:id="rId18"/>
    <p:sldId id="286" r:id="rId19"/>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30" autoAdjust="0"/>
    <p:restoredTop sz="99152" autoAdjust="0"/>
  </p:normalViewPr>
  <p:slideViewPr>
    <p:cSldViewPr snapToGrid="0" snapToObjects="1">
      <p:cViewPr varScale="1">
        <p:scale>
          <a:sx n="37" d="100"/>
          <a:sy n="37" d="100"/>
        </p:scale>
        <p:origin x="58" y="859"/>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2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9455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2347117" cy="446276"/>
          </a:xfrm>
          <a:prstGeom prst="rect">
            <a:avLst/>
          </a:prstGeom>
          <a:noFill/>
        </p:spPr>
        <p:txBody>
          <a:bodyPr wrap="none" rtlCol="0">
            <a:spAutoFit/>
          </a:bodyPr>
          <a:lstStyle/>
          <a:p>
            <a:r>
              <a:rPr lang="en-US" sz="2300" dirty="0">
                <a:solidFill>
                  <a:srgbClr val="FFFFFF"/>
                </a:solidFill>
                <a:latin typeface="Lucida Grande"/>
                <a:cs typeface="Lucida Grande"/>
              </a:rPr>
              <a:t>Strings</a:t>
            </a:r>
            <a:r>
              <a:rPr lang="en-US" sz="2300" baseline="0" dirty="0">
                <a:solidFill>
                  <a:srgbClr val="FFFFFF"/>
                </a:solidFill>
                <a:latin typeface="Lucida Grande"/>
                <a:cs typeface="Lucida Grande"/>
              </a:rPr>
              <a:t> – Part 1</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dirty="0">
                <a:solidFill>
                  <a:srgbClr val="FFFF00"/>
                </a:solidFill>
                <a:latin typeface="Arial" charset="0"/>
                <a:ea typeface="Arial" charset="0"/>
                <a:cs typeface="Arial" charset="0"/>
                <a:sym typeface="Cabin"/>
              </a:rPr>
              <a:t>Cadenas</a:t>
            </a:r>
          </a:p>
        </p:txBody>
      </p:sp>
      <p:sp>
        <p:nvSpPr>
          <p:cNvPr id="205" name="Shape 205"/>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dirty="0">
                <a:solidFill>
                  <a:schemeClr val="lt1"/>
                </a:solidFill>
                <a:latin typeface="Arial" charset="0"/>
                <a:ea typeface="Arial" charset="0"/>
                <a:cs typeface="Arial" charset="0"/>
                <a:sym typeface="Cabin"/>
              </a:rPr>
              <a:t>Cap</a:t>
            </a:r>
            <a:r>
              <a:rPr lang="es-MX" sz="4800" dirty="0" err="1">
                <a:solidFill>
                  <a:schemeClr val="lt1"/>
                </a:solidFill>
                <a:latin typeface="Arial" charset="0"/>
                <a:ea typeface="Arial" charset="0"/>
                <a:cs typeface="Arial" charset="0"/>
                <a:sym typeface="Cabin"/>
              </a:rPr>
              <a:t>ítulo</a:t>
            </a:r>
            <a:r>
              <a:rPr lang="en-US" sz="4800" u="none" strike="noStrike" cap="none" dirty="0">
                <a:solidFill>
                  <a:schemeClr val="lt1"/>
                </a:solidFill>
                <a:latin typeface="Arial" charset="0"/>
                <a:ea typeface="Arial" charset="0"/>
                <a:cs typeface="Arial" charset="0"/>
                <a:sym typeface="Cabin"/>
              </a:rPr>
              <a:t> 6</a:t>
            </a: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dirty="0">
                <a:solidFill>
                  <a:srgbClr val="FFFF00"/>
                </a:solidFill>
                <a:latin typeface="Arial" charset="0"/>
                <a:ea typeface="Arial" charset="0"/>
                <a:cs typeface="Arial" charset="0"/>
                <a:sym typeface="Cabin"/>
                <a:hlinkClick r:id="rId3"/>
              </a:rPr>
              <a:t>es</a:t>
            </a:r>
            <a:r>
              <a:rPr lang="en-US" sz="3200" u="sng" strike="noStrike" cap="none" dirty="0">
                <a:solidFill>
                  <a:srgbClr val="FFFF00"/>
                </a:solidFill>
                <a:latin typeface="Arial" charset="0"/>
                <a:ea typeface="Arial" charset="0"/>
                <a:cs typeface="Arial" charset="0"/>
                <a:sym typeface="Cabin"/>
                <a:hlinkClick r:id="rId3"/>
              </a:rPr>
              <a:t>.py4e.com</a:t>
            </a:r>
          </a:p>
        </p:txBody>
      </p:sp>
      <p:pic>
        <p:nvPicPr>
          <p:cNvPr id="207" name="Shape 207"/>
          <p:cNvPicPr preferRelativeResize="0"/>
          <p:nvPr/>
        </p:nvPicPr>
        <p:blipFill rotWithShape="1">
          <a:blip r:embed="rId4">
            <a:alphaModFix/>
          </a:blip>
          <a:srcRect/>
          <a:stretch/>
        </p:blipFill>
        <p:spPr>
          <a:xfrm>
            <a:off x="13739812" y="7332660"/>
            <a:ext cx="1968599" cy="668400"/>
          </a:xfrm>
          <a:prstGeom prst="rect">
            <a:avLst/>
          </a:prstGeom>
          <a:noFill/>
          <a:ln>
            <a:noFill/>
          </a:ln>
        </p:spPr>
      </p:pic>
      <p:pic>
        <p:nvPicPr>
          <p:cNvPr id="208"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FF00"/>
                </a:solidFill>
                <a:latin typeface="Arial" charset="0"/>
                <a:ea typeface="Arial" charset="0"/>
                <a:cs typeface="Arial" charset="0"/>
                <a:sym typeface="Cabin"/>
              </a:rPr>
              <a:t>Recorriendo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307" name="Shape 307"/>
          <p:cNvSpPr txBox="1">
            <a:spLocks noGrp="1"/>
          </p:cNvSpPr>
          <p:nvPr>
            <p:ph idx="1"/>
          </p:nvPr>
        </p:nvSpPr>
        <p:spPr>
          <a:xfrm>
            <a:off x="723901" y="1967028"/>
            <a:ext cx="5947431"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Un bucle finito utilizando una sentencia </a:t>
            </a:r>
            <a:r>
              <a:rPr lang="es-MX" sz="3600" b="0" u="none" strike="noStrike" cap="none" dirty="0" err="1">
                <a:solidFill>
                  <a:srgbClr val="FFFF00"/>
                </a:solidFill>
                <a:latin typeface="Arial" charset="0"/>
                <a:ea typeface="Arial" charset="0"/>
                <a:cs typeface="Arial" charset="0"/>
                <a:sym typeface="Cabin"/>
              </a:rPr>
              <a:t>for</a:t>
            </a:r>
            <a:r>
              <a:rPr lang="es-MX" sz="3600" b="0" u="none" strike="noStrike" cap="none" dirty="0">
                <a:solidFill>
                  <a:srgbClr val="FFFF00"/>
                </a:solidFill>
                <a:latin typeface="Arial" charset="0"/>
                <a:ea typeface="Arial" charset="0"/>
                <a:cs typeface="Arial" charset="0"/>
                <a:sym typeface="Cabin"/>
              </a:rPr>
              <a:t> </a:t>
            </a:r>
            <a:r>
              <a:rPr lang="es-MX" sz="3600" b="0" dirty="0">
                <a:solidFill>
                  <a:schemeClr val="lt1"/>
                </a:solidFill>
                <a:latin typeface="Arial" charset="0"/>
                <a:ea typeface="Arial" charset="0"/>
                <a:cs typeface="Arial" charset="0"/>
                <a:sym typeface="Cabin"/>
              </a:rPr>
              <a:t>es mucho más elegante</a:t>
            </a:r>
            <a:endParaRPr lang="es-MX" sz="3600" b="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La </a:t>
            </a:r>
            <a:r>
              <a:rPr lang="es-MX" sz="3600" b="0" u="none" strike="noStrike" cap="none" dirty="0">
                <a:solidFill>
                  <a:srgbClr val="00FF00"/>
                </a:solidFill>
                <a:latin typeface="Arial" charset="0"/>
                <a:ea typeface="Arial" charset="0"/>
                <a:cs typeface="Arial" charset="0"/>
                <a:sym typeface="Cabin"/>
              </a:rPr>
              <a:t>variable de iteración</a:t>
            </a:r>
            <a:r>
              <a:rPr lang="es-MX" sz="3600" b="0" u="none" strike="noStrike" cap="none" dirty="0">
                <a:solidFill>
                  <a:schemeClr val="lt1"/>
                </a:solidFill>
                <a:latin typeface="Arial" charset="0"/>
                <a:ea typeface="Arial" charset="0"/>
                <a:cs typeface="Arial" charset="0"/>
                <a:sym typeface="Cabin"/>
              </a:rPr>
              <a:t> es completamente manejada por el bucle </a:t>
            </a:r>
            <a:r>
              <a:rPr lang="es-MX" sz="3600" b="0" u="none" strike="noStrike" cap="none" dirty="0" err="1">
                <a:solidFill>
                  <a:srgbClr val="FFFF00"/>
                </a:solidFill>
                <a:latin typeface="Arial" charset="0"/>
                <a:ea typeface="Arial" charset="0"/>
                <a:cs typeface="Arial" charset="0"/>
                <a:sym typeface="Cabin"/>
              </a:rPr>
              <a:t>for</a:t>
            </a:r>
            <a:endParaRPr lang="es-MX" sz="3600" b="0" u="none" strike="noStrike" cap="none" dirty="0">
              <a:solidFill>
                <a:schemeClr val="lt1"/>
              </a:solidFill>
              <a:latin typeface="Arial" charset="0"/>
              <a:ea typeface="Arial" charset="0"/>
              <a:cs typeface="Arial" charset="0"/>
              <a:sym typeface="Cabin"/>
            </a:endParaRPr>
          </a:p>
        </p:txBody>
      </p:sp>
      <p:sp>
        <p:nvSpPr>
          <p:cNvPr id="308" name="Shape 308"/>
          <p:cNvSpPr txBox="1"/>
          <p:nvPr/>
        </p:nvSpPr>
        <p:spPr>
          <a:xfrm>
            <a:off x="14225051" y="2571744"/>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p:txBody>
      </p:sp>
      <p:sp>
        <p:nvSpPr>
          <p:cNvPr id="309" name="Shape 309"/>
          <p:cNvSpPr txBox="1"/>
          <p:nvPr/>
        </p:nvSpPr>
        <p:spPr>
          <a:xfrm>
            <a:off x="7691077" y="3285815"/>
            <a:ext cx="60599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err="1">
                <a:solidFill>
                  <a:srgbClr val="FFFF00"/>
                </a:solidFill>
                <a:latin typeface="Courier New"/>
                <a:ea typeface="Courier New"/>
                <a:cs typeface="Courier New"/>
                <a:sym typeface="Courier New"/>
              </a:rPr>
              <a:t>fruta</a:t>
            </a:r>
            <a:r>
              <a:rPr lang="en-US" sz="3600" b="1" i="0" u="none" strike="noStrike" cap="none" dirty="0">
                <a:solidFill>
                  <a:srgbClr val="FFFF00"/>
                </a:solidFill>
                <a:latin typeface="Courier New"/>
                <a:ea typeface="Courier New"/>
                <a:cs typeface="Courier New"/>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a:solidFill>
                  <a:srgbClr val="FFFF00"/>
                </a:solidFill>
                <a:latin typeface="Courier New"/>
                <a:ea typeface="Courier New"/>
                <a:cs typeface="Courier New"/>
                <a:sym typeface="Courier New"/>
              </a:rPr>
              <a:t>for</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in</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fruta</a:t>
            </a:r>
            <a:r>
              <a:rPr lang="en-US" sz="3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print</a:t>
            </a:r>
            <a:r>
              <a:rPr lang="en-US" sz="3600" b="1" dirty="0">
                <a:solidFill>
                  <a:schemeClr val="lt1"/>
                </a:solidFill>
                <a:latin typeface="Courier New"/>
                <a:ea typeface="Courier New"/>
                <a:cs typeface="Courier New"/>
                <a:sym typeface="Courier New"/>
              </a:rPr>
              <a:t>(</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FF00"/>
                </a:solidFill>
                <a:latin typeface="Arial" charset="0"/>
                <a:ea typeface="Arial" charset="0"/>
                <a:cs typeface="Arial" charset="0"/>
                <a:sym typeface="Cabin"/>
              </a:rPr>
              <a:t>R</a:t>
            </a:r>
            <a:r>
              <a:rPr lang="en-US" sz="7600" dirty="0" err="1">
                <a:solidFill>
                  <a:srgbClr val="FFFF00"/>
                </a:solidFill>
                <a:latin typeface="Arial" charset="0"/>
                <a:ea typeface="Arial" charset="0"/>
                <a:cs typeface="Arial" charset="0"/>
                <a:sym typeface="Cabin"/>
              </a:rPr>
              <a:t>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316" name="Shape 316"/>
          <p:cNvSpPr txBox="1"/>
          <p:nvPr/>
        </p:nvSpPr>
        <p:spPr>
          <a:xfrm>
            <a:off x="7406148" y="4610197"/>
            <a:ext cx="6309852"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7F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while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&lt; </a:t>
            </a:r>
            <a:r>
              <a:rPr lang="en-US" sz="3000" b="1" i="0" u="none" strike="noStrike" cap="none" dirty="0" err="1">
                <a:solidFill>
                  <a:srgbClr val="FF00FF"/>
                </a:solidFill>
                <a:latin typeface="Courier New"/>
                <a:ea typeface="Courier New"/>
                <a:cs typeface="Courier New"/>
                <a:sym typeface="Courier New"/>
              </a:rPr>
              <a:t>len</a:t>
            </a:r>
            <a:r>
              <a:rPr lang="en-US" sz="3000" b="1" i="0" u="none" strike="noStrike" cap="none" dirty="0">
                <a:solidFill>
                  <a:schemeClr val="lt1"/>
                </a:solidFill>
                <a:latin typeface="Courier New"/>
                <a:ea typeface="Courier New"/>
                <a:cs typeface="Courier New"/>
                <a:sym typeface="Courier New"/>
              </a:rPr>
              <a:t>(</a:t>
            </a:r>
            <a:r>
              <a:rPr lang="en-US" sz="3000" b="1" dirty="0" err="1">
                <a:solidFill>
                  <a:srgbClr val="00FF00"/>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dirty="0" err="1">
                <a:solidFill>
                  <a:srgbClr val="00FF00"/>
                </a:solidFill>
                <a:latin typeface="Courier New"/>
                <a:ea typeface="Courier New"/>
                <a:cs typeface="Courier New"/>
                <a:sym typeface="Courier New"/>
              </a:rPr>
              <a:t>letra</a:t>
            </a:r>
            <a:r>
              <a:rPr lang="en-US" sz="3000" b="1" i="0" u="none" strike="noStrike" cap="none" dirty="0">
                <a:solidFill>
                  <a:schemeClr val="lt1"/>
                </a:solidFill>
                <a:latin typeface="Courier New"/>
                <a:ea typeface="Courier New"/>
                <a:cs typeface="Courier New"/>
                <a:sym typeface="Courier New"/>
              </a:rPr>
              <a:t> = </a:t>
            </a:r>
            <a:r>
              <a:rPr lang="en-US" sz="3000" b="1" dirty="0" err="1">
                <a:solidFill>
                  <a:srgbClr val="00FF00"/>
                </a:solidFill>
                <a:latin typeface="Courier New"/>
                <a:ea typeface="Courier New"/>
                <a:cs typeface="Courier New"/>
                <a:sym typeface="Courier New"/>
              </a:rPr>
              <a:t>fruta</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1</a:t>
            </a:r>
          </a:p>
        </p:txBody>
      </p:sp>
      <p:sp>
        <p:nvSpPr>
          <p:cNvPr id="317" name="Shape 317"/>
          <p:cNvSpPr txBox="1"/>
          <p:nvPr/>
        </p:nvSpPr>
        <p:spPr>
          <a:xfrm>
            <a:off x="7406148" y="2466117"/>
            <a:ext cx="50157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lt1"/>
                </a:solidFill>
                <a:latin typeface="Courier New"/>
                <a:ea typeface="Courier New"/>
                <a:cs typeface="Courier New"/>
                <a:sym typeface="Courier New"/>
              </a:rPr>
              <a:t> in </a:t>
            </a: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bg1"/>
                </a:solidFill>
                <a:latin typeface="Courier New"/>
                <a:ea typeface="Courier New"/>
                <a:cs typeface="Courier New"/>
                <a:sym typeface="Courier New"/>
              </a:rPr>
              <a:t>)</a:t>
            </a:r>
          </a:p>
        </p:txBody>
      </p:sp>
      <p:sp>
        <p:nvSpPr>
          <p:cNvPr id="318" name="Shape 318"/>
          <p:cNvSpPr txBox="1"/>
          <p:nvPr/>
        </p:nvSpPr>
        <p:spPr>
          <a:xfrm>
            <a:off x="14225059" y="2567819"/>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a</a:t>
            </a:r>
          </a:p>
        </p:txBody>
      </p:sp>
      <p:sp>
        <p:nvSpPr>
          <p:cNvPr id="13" name="Shape 307">
            <a:extLst>
              <a:ext uri="{FF2B5EF4-FFF2-40B4-BE49-F238E27FC236}">
                <a16:creationId xmlns:a16="http://schemas.microsoft.com/office/drawing/2014/main" id="{3EFF4878-252A-442F-8296-77E529C15755}"/>
              </a:ext>
            </a:extLst>
          </p:cNvPr>
          <p:cNvSpPr txBox="1">
            <a:spLocks/>
          </p:cNvSpPr>
          <p:nvPr/>
        </p:nvSpPr>
        <p:spPr>
          <a:xfrm>
            <a:off x="723901" y="1967028"/>
            <a:ext cx="5947431" cy="5702399"/>
          </a:xfrm>
          <a:prstGeom prst="rect">
            <a:avLst/>
          </a:prstGeom>
          <a:noFill/>
          <a:ln>
            <a:noFill/>
          </a:ln>
        </p:spPr>
        <p:txBody>
          <a:bodyPr vert="horz" lIns="38100" tIns="38100" rIns="38100" bIns="38100" rtlCol="0" anchor="ctr" anchorCtr="0">
            <a:noAutofit/>
          </a:bodyPr>
          <a:lst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a:lstStyle>
          <a:p>
            <a:pPr marL="749300" indent="-533400">
              <a:spcBef>
                <a:spcPts val="0"/>
              </a:spcBef>
              <a:buClr>
                <a:schemeClr val="lt1"/>
              </a:buClr>
              <a:buSzPct val="171000"/>
              <a:buFont typeface="Cabin"/>
              <a:buChar char="•"/>
            </a:pPr>
            <a:r>
              <a:rPr lang="es-MX" sz="3600" b="0" dirty="0">
                <a:solidFill>
                  <a:schemeClr val="lt1"/>
                </a:solidFill>
                <a:latin typeface="Arial" charset="0"/>
                <a:ea typeface="Arial" charset="0"/>
                <a:cs typeface="Arial" charset="0"/>
                <a:sym typeface="Cabin"/>
              </a:rPr>
              <a:t>Un bucle finito utilizando una sentencia </a:t>
            </a:r>
            <a:r>
              <a:rPr lang="es-MX" sz="3600" b="0" dirty="0" err="1">
                <a:solidFill>
                  <a:srgbClr val="FFFF00"/>
                </a:solidFill>
                <a:latin typeface="Arial" charset="0"/>
                <a:ea typeface="Arial" charset="0"/>
                <a:cs typeface="Arial" charset="0"/>
                <a:sym typeface="Cabin"/>
              </a:rPr>
              <a:t>for</a:t>
            </a:r>
            <a:r>
              <a:rPr lang="es-MX" sz="3600" b="0" dirty="0">
                <a:solidFill>
                  <a:srgbClr val="FFFF00"/>
                </a:solidFill>
                <a:latin typeface="Arial" charset="0"/>
                <a:ea typeface="Arial" charset="0"/>
                <a:cs typeface="Arial" charset="0"/>
                <a:sym typeface="Cabin"/>
              </a:rPr>
              <a:t> </a:t>
            </a:r>
            <a:r>
              <a:rPr lang="es-MX" sz="3600" b="0" dirty="0">
                <a:solidFill>
                  <a:schemeClr val="lt1"/>
                </a:solidFill>
                <a:latin typeface="Arial" charset="0"/>
                <a:ea typeface="Arial" charset="0"/>
                <a:cs typeface="Arial" charset="0"/>
                <a:sym typeface="Cabin"/>
              </a:rPr>
              <a:t>es mucho más </a:t>
            </a:r>
            <a:r>
              <a:rPr lang="en-US" sz="3600" dirty="0" err="1">
                <a:solidFill>
                  <a:srgbClr val="B45F06"/>
                </a:solidFill>
                <a:latin typeface="Arial" charset="0"/>
                <a:ea typeface="Arial" charset="0"/>
                <a:cs typeface="Arial" charset="0"/>
                <a:sym typeface="Cabin"/>
              </a:rPr>
              <a:t>elegante</a:t>
            </a:r>
            <a:endParaRPr lang="es-MX" sz="3600" dirty="0">
              <a:solidFill>
                <a:schemeClr val="lt1"/>
              </a:solidFill>
              <a:latin typeface="Arial" charset="0"/>
              <a:ea typeface="Arial" charset="0"/>
              <a:cs typeface="Arial" charset="0"/>
              <a:sym typeface="Cabin"/>
            </a:endParaRPr>
          </a:p>
          <a:p>
            <a:pPr marL="749300" indent="-533400">
              <a:spcBef>
                <a:spcPts val="3500"/>
              </a:spcBef>
              <a:buClr>
                <a:schemeClr val="lt1"/>
              </a:buClr>
              <a:buSzPct val="171000"/>
              <a:buFont typeface="Cabin"/>
              <a:buChar char="•"/>
            </a:pPr>
            <a:r>
              <a:rPr lang="es-MX" sz="3600" b="0" dirty="0">
                <a:solidFill>
                  <a:schemeClr val="lt1"/>
                </a:solidFill>
                <a:latin typeface="Arial" charset="0"/>
                <a:ea typeface="Arial" charset="0"/>
                <a:cs typeface="Arial" charset="0"/>
                <a:sym typeface="Cabin"/>
              </a:rPr>
              <a:t>La </a:t>
            </a:r>
            <a:r>
              <a:rPr lang="es-MX" sz="3600" b="0" dirty="0">
                <a:solidFill>
                  <a:srgbClr val="00FF00"/>
                </a:solidFill>
                <a:latin typeface="Arial" charset="0"/>
                <a:ea typeface="Arial" charset="0"/>
                <a:cs typeface="Arial" charset="0"/>
                <a:sym typeface="Cabin"/>
              </a:rPr>
              <a:t>variable de iteración</a:t>
            </a:r>
            <a:r>
              <a:rPr lang="es-MX" sz="3600" b="0" dirty="0">
                <a:solidFill>
                  <a:schemeClr val="lt1"/>
                </a:solidFill>
                <a:latin typeface="Arial" charset="0"/>
                <a:ea typeface="Arial" charset="0"/>
                <a:cs typeface="Arial" charset="0"/>
                <a:sym typeface="Cabin"/>
              </a:rPr>
              <a:t> es completamente manejada por el bucle </a:t>
            </a:r>
            <a:r>
              <a:rPr lang="es-MX" sz="3600" b="0" dirty="0" err="1">
                <a:solidFill>
                  <a:srgbClr val="FFFF00"/>
                </a:solidFill>
                <a:latin typeface="Arial" charset="0"/>
                <a:ea typeface="Arial" charset="0"/>
                <a:cs typeface="Arial" charset="0"/>
                <a:sym typeface="Cabin"/>
              </a:rPr>
              <a:t>for</a:t>
            </a:r>
            <a:endParaRPr lang="es-MX" sz="3600" b="0" dirty="0">
              <a:solidFill>
                <a:schemeClr val="lt1"/>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FF00"/>
                </a:solidFill>
                <a:latin typeface="Arial" charset="0"/>
                <a:ea typeface="Arial" charset="0"/>
                <a:cs typeface="Arial" charset="0"/>
                <a:sym typeface="Cabin"/>
              </a:rPr>
              <a:t>Recorriendo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324" name="Shape 324"/>
          <p:cNvSpPr txBox="1">
            <a:spLocks noGrp="1"/>
          </p:cNvSpPr>
          <p:nvPr>
            <p:ph idx="1"/>
          </p:nvPr>
        </p:nvSpPr>
        <p:spPr>
          <a:xfrm>
            <a:off x="1024437" y="1534607"/>
            <a:ext cx="6273800" cy="526351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MX" sz="3600" b="0" u="none" strike="noStrike" cap="none" dirty="0">
                <a:solidFill>
                  <a:schemeClr val="lt1"/>
                </a:solidFill>
                <a:latin typeface="Arial" charset="0"/>
                <a:ea typeface="Arial" charset="0"/>
                <a:cs typeface="Arial" charset="0"/>
                <a:sym typeface="Cabin"/>
              </a:rPr>
              <a:t>Este es un bucle sencillo que itera a través de cada letra en una cadena y cuenta el número de veces que el bucle encuentra el carácter 'a'</a:t>
            </a:r>
          </a:p>
        </p:txBody>
      </p:sp>
      <p:sp>
        <p:nvSpPr>
          <p:cNvPr id="325" name="Shape 325"/>
          <p:cNvSpPr txBox="1"/>
          <p:nvPr/>
        </p:nvSpPr>
        <p:spPr>
          <a:xfrm>
            <a:off x="7832035" y="2469569"/>
            <a:ext cx="8256104"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dirty="0">
                <a:solidFill>
                  <a:srgbClr val="00FF00"/>
                </a:solidFill>
                <a:latin typeface="Courier New"/>
                <a:ea typeface="Courier New"/>
                <a:cs typeface="Courier New"/>
                <a:sym typeface="Courier New"/>
              </a:rPr>
              <a:t>palabra</a:t>
            </a:r>
            <a:r>
              <a:rPr lang="en-US" sz="3600" b="1" i="0" u="none" strike="noStrike" cap="none" dirty="0">
                <a:solidFill>
                  <a:schemeClr val="lt1"/>
                </a:solidFill>
                <a:latin typeface="Courier New"/>
                <a:ea typeface="Courier New"/>
                <a:cs typeface="Courier New"/>
                <a:sym typeface="Courier New"/>
              </a:rPr>
              <a:t> = </a:t>
            </a:r>
            <a:r>
              <a:rPr lang="en-US" sz="3600" b="1" i="0" u="none" strike="noStrike" cap="none" dirty="0">
                <a:solidFill>
                  <a:srgbClr val="FF7F00"/>
                </a:solidFill>
                <a:latin typeface="Courier New"/>
                <a:ea typeface="Courier New"/>
                <a:cs typeface="Courier New"/>
                <a:sym typeface="Courier New"/>
              </a:rPr>
              <a:t>'banana’</a:t>
            </a:r>
          </a:p>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chemeClr val="lt1"/>
                </a:solidFill>
                <a:latin typeface="Courier New"/>
                <a:ea typeface="Courier New"/>
                <a:cs typeface="Courier New"/>
                <a:sym typeface="Courier New"/>
              </a:rPr>
              <a:t> = </a:t>
            </a:r>
            <a:r>
              <a:rPr lang="en-US" sz="3600" b="1" i="0" u="none" strike="noStrike" cap="none" dirty="0">
                <a:solidFill>
                  <a:srgbClr val="FF7F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a:solidFill>
                  <a:srgbClr val="FFFF00"/>
                </a:solidFill>
                <a:latin typeface="Courier New"/>
                <a:ea typeface="Courier New"/>
                <a:cs typeface="Courier New"/>
                <a:sym typeface="Courier New"/>
              </a:rPr>
              <a:t>for</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in</a:t>
            </a:r>
            <a:r>
              <a:rPr lang="en-US" sz="3600" b="1" i="0" u="none" strike="noStrike" cap="none" dirty="0">
                <a:solidFill>
                  <a:srgbClr val="00FF00"/>
                </a:solidFill>
                <a:latin typeface="Courier New"/>
                <a:ea typeface="Courier New"/>
                <a:cs typeface="Courier New"/>
                <a:sym typeface="Courier New"/>
              </a:rPr>
              <a:t> palabra </a:t>
            </a:r>
            <a:r>
              <a:rPr lang="en-US"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FF00"/>
                </a:solidFill>
                <a:latin typeface="Courier New"/>
                <a:ea typeface="Courier New"/>
                <a:cs typeface="Courier New"/>
                <a:sym typeface="Courier New"/>
              </a:rPr>
              <a:t> if</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letra</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00FFFF"/>
                </a:solidFill>
                <a:latin typeface="Courier New"/>
                <a:ea typeface="Courier New"/>
                <a:cs typeface="Courier New"/>
                <a:sym typeface="Courier New"/>
              </a:rPr>
              <a:t>==</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a:solidFill>
                  <a:srgbClr val="FF7F00"/>
                </a:solidFill>
                <a:latin typeface="Courier New"/>
                <a:ea typeface="Courier New"/>
                <a:cs typeface="Courier New"/>
                <a:sym typeface="Courier New"/>
              </a:rPr>
              <a:t>'a' </a:t>
            </a:r>
            <a:r>
              <a:rPr lang="en-US" sz="3600" b="1" i="0" u="none" strike="noStrike" cap="none" dirty="0">
                <a:solidFill>
                  <a:schemeClr val="lt1"/>
                </a:solidFill>
                <a:latin typeface="Courier New"/>
                <a:ea typeface="Courier New"/>
                <a:cs typeface="Courier New"/>
                <a:sym typeface="Courier New"/>
              </a:rPr>
              <a:t>:</a:t>
            </a:r>
            <a:r>
              <a:rPr lang="en-US" sz="3600" b="1" i="0" u="none" strike="noStrike" cap="none" dirty="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chemeClr val="lt1"/>
                </a:solidFill>
                <a:latin typeface="Courier New"/>
                <a:ea typeface="Courier New"/>
                <a:cs typeface="Courier New"/>
                <a:sym typeface="Courier New"/>
              </a:rPr>
              <a:t>= </a:t>
            </a: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rgbClr val="00FFFF"/>
                </a:solidFill>
                <a:latin typeface="Courier New"/>
                <a:ea typeface="Courier New"/>
                <a:cs typeface="Courier New"/>
                <a:sym typeface="Courier New"/>
              </a:rPr>
              <a:t>+</a:t>
            </a:r>
            <a:r>
              <a:rPr lang="en-US" sz="3600" b="1" i="0" u="none" strike="noStrike" cap="none" dirty="0">
                <a:solidFill>
                  <a:srgbClr val="00FF00"/>
                </a:solidFill>
                <a:latin typeface="Courier New"/>
                <a:ea typeface="Courier New"/>
                <a:cs typeface="Courier New"/>
                <a:sym typeface="Courier New"/>
              </a:rPr>
              <a:t> </a:t>
            </a:r>
            <a:r>
              <a:rPr lang="en-US" sz="3600" b="1" i="0" u="none" strike="noStrike" cap="none" dirty="0">
                <a:solidFill>
                  <a:srgbClr val="FF7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3600" b="1" i="0" u="none" strike="noStrike" cap="none" dirty="0">
                <a:solidFill>
                  <a:srgbClr val="FFFF00"/>
                </a:solidFill>
                <a:latin typeface="Courier New"/>
                <a:ea typeface="Courier New"/>
                <a:cs typeface="Courier New"/>
                <a:sym typeface="Courier New"/>
              </a:rPr>
              <a:t>print</a:t>
            </a:r>
            <a:r>
              <a:rPr lang="en-US" sz="3600" b="1" dirty="0">
                <a:solidFill>
                  <a:schemeClr val="lt1"/>
                </a:solidFill>
                <a:latin typeface="Courier New"/>
                <a:ea typeface="Courier New"/>
                <a:cs typeface="Courier New"/>
                <a:sym typeface="Courier New"/>
              </a:rPr>
              <a:t>(</a:t>
            </a:r>
            <a:r>
              <a:rPr lang="en-US" sz="3600" b="1" i="0" u="none" strike="noStrike" cap="none" dirty="0" err="1">
                <a:solidFill>
                  <a:srgbClr val="00FF00"/>
                </a:solidFill>
                <a:latin typeface="Courier New"/>
                <a:ea typeface="Courier New"/>
                <a:cs typeface="Courier New"/>
                <a:sym typeface="Courier New"/>
              </a:rPr>
              <a:t>contador</a:t>
            </a:r>
            <a:r>
              <a:rPr lang="en-US" sz="36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MX" sz="7600" u="none" strike="noStrike" cap="none" dirty="0">
                <a:solidFill>
                  <a:schemeClr val="lt1"/>
                </a:solidFill>
                <a:latin typeface="Arial" charset="0"/>
                <a:ea typeface="Arial" charset="0"/>
                <a:cs typeface="Arial" charset="0"/>
                <a:sym typeface="Cabin"/>
              </a:rPr>
              <a:t>Analizando </a:t>
            </a:r>
            <a:r>
              <a:rPr lang="es-MX" sz="7600" dirty="0">
                <a:solidFill>
                  <a:srgbClr val="FFFF00"/>
                </a:solidFill>
                <a:latin typeface="Arial" charset="0"/>
                <a:ea typeface="Arial" charset="0"/>
                <a:cs typeface="Arial" charset="0"/>
                <a:sym typeface="Cabin"/>
              </a:rPr>
              <a:t>in</a:t>
            </a:r>
            <a:r>
              <a:rPr lang="es-MX" sz="7600" u="none" strike="noStrike" cap="none" dirty="0">
                <a:solidFill>
                  <a:schemeClr val="lt1"/>
                </a:solidFill>
                <a:latin typeface="Arial" charset="0"/>
                <a:ea typeface="Arial" charset="0"/>
                <a:cs typeface="Arial" charset="0"/>
                <a:sym typeface="Cabin"/>
              </a:rPr>
              <a:t> más a fondo</a:t>
            </a:r>
            <a:endParaRPr lang="es-MX" sz="7600" u="none" strike="noStrike" cap="none" dirty="0">
              <a:solidFill>
                <a:srgbClr val="FFFF00"/>
              </a:solidFill>
              <a:latin typeface="Arial" charset="0"/>
              <a:ea typeface="Arial" charset="0"/>
              <a:cs typeface="Arial" charset="0"/>
              <a:sym typeface="Cabin"/>
            </a:endParaRPr>
          </a:p>
        </p:txBody>
      </p:sp>
      <p:sp>
        <p:nvSpPr>
          <p:cNvPr id="331" name="Shape 331"/>
          <p:cNvSpPr txBox="1">
            <a:spLocks noGrp="1"/>
          </p:cNvSpPr>
          <p:nvPr>
            <p:ph idx="1"/>
          </p:nvPr>
        </p:nvSpPr>
        <p:spPr>
          <a:xfrm>
            <a:off x="732350" y="2332504"/>
            <a:ext cx="668813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La </a:t>
            </a:r>
            <a:r>
              <a:rPr lang="es-MX" sz="3400" b="0" dirty="0">
                <a:solidFill>
                  <a:srgbClr val="00FF00"/>
                </a:solidFill>
                <a:latin typeface="Arial" charset="0"/>
                <a:ea typeface="Arial" charset="0"/>
                <a:cs typeface="Arial" charset="0"/>
                <a:sym typeface="Cabin"/>
              </a:rPr>
              <a:t>variable de iteración</a:t>
            </a:r>
            <a:r>
              <a:rPr lang="es-MX" sz="3400" b="0" u="none" strike="noStrike" cap="none" dirty="0">
                <a:solidFill>
                  <a:srgbClr val="00FF00"/>
                </a:solidFill>
                <a:latin typeface="Arial" charset="0"/>
                <a:ea typeface="Arial" charset="0"/>
                <a:cs typeface="Arial" charset="0"/>
                <a:sym typeface="Cabin"/>
              </a:rPr>
              <a:t> </a:t>
            </a:r>
            <a:r>
              <a:rPr lang="es-MX" sz="3400" b="0" i="0" u="none" strike="noStrike" cap="none" dirty="0">
                <a:solidFill>
                  <a:schemeClr val="lt1"/>
                </a:solidFill>
                <a:latin typeface="Arial"/>
                <a:ea typeface="Arial"/>
                <a:cs typeface="Arial"/>
                <a:sym typeface="Arial"/>
              </a:rPr>
              <a:t>“itera”</a:t>
            </a:r>
            <a:r>
              <a:rPr lang="es-MX" sz="3400" b="0" u="none" strike="noStrike" cap="none" dirty="0">
                <a:solidFill>
                  <a:schemeClr val="lt1"/>
                </a:solidFill>
                <a:latin typeface="Arial" charset="0"/>
                <a:ea typeface="Arial" charset="0"/>
                <a:cs typeface="Arial" charset="0"/>
                <a:sym typeface="Cabin"/>
              </a:rPr>
              <a:t> a través de una </a:t>
            </a:r>
            <a:r>
              <a:rPr lang="es-MX" sz="3400" b="0" u="none" strike="noStrike" cap="none" dirty="0">
                <a:solidFill>
                  <a:srgbClr val="FF7F00"/>
                </a:solidFill>
                <a:latin typeface="Arial" charset="0"/>
                <a:ea typeface="Arial" charset="0"/>
                <a:cs typeface="Arial" charset="0"/>
                <a:sym typeface="Cabin"/>
              </a:rPr>
              <a:t>secuencia </a:t>
            </a:r>
            <a:r>
              <a:rPr lang="es-MX" sz="3400" b="0" u="none" strike="noStrike" cap="none" dirty="0">
                <a:solidFill>
                  <a:schemeClr val="lt1"/>
                </a:solidFill>
                <a:latin typeface="Arial" charset="0"/>
                <a:ea typeface="Arial" charset="0"/>
                <a:cs typeface="Arial" charset="0"/>
                <a:sym typeface="Cabin"/>
              </a:rPr>
              <a:t>(un conjunto ordenado)</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El </a:t>
            </a:r>
            <a:r>
              <a:rPr lang="es-MX" sz="3400" b="0" u="none" strike="noStrike" cap="none" dirty="0">
                <a:solidFill>
                  <a:srgbClr val="FF00FF"/>
                </a:solidFill>
                <a:latin typeface="Arial" charset="0"/>
                <a:ea typeface="Arial" charset="0"/>
                <a:cs typeface="Arial" charset="0"/>
                <a:sym typeface="Cabin"/>
              </a:rPr>
              <a:t>bloque (cuerpo)</a:t>
            </a:r>
            <a:r>
              <a:rPr lang="es-MX" sz="3400" b="0" u="none" strike="noStrike" cap="none" dirty="0">
                <a:solidFill>
                  <a:schemeClr val="lt1"/>
                </a:solidFill>
                <a:latin typeface="Arial" charset="0"/>
                <a:ea typeface="Arial" charset="0"/>
                <a:cs typeface="Arial" charset="0"/>
                <a:sym typeface="Cabin"/>
              </a:rPr>
              <a:t> de código es ejecutado una vez para cada valor </a:t>
            </a:r>
            <a:r>
              <a:rPr lang="es-MX" sz="3400" b="0" u="none" strike="noStrike" cap="none" dirty="0">
                <a:solidFill>
                  <a:srgbClr val="FFFF00"/>
                </a:solidFill>
                <a:latin typeface="Arial" charset="0"/>
                <a:ea typeface="Arial" charset="0"/>
                <a:cs typeface="Arial" charset="0"/>
                <a:sym typeface="Cabin"/>
              </a:rPr>
              <a:t>en (in)</a:t>
            </a:r>
            <a:r>
              <a:rPr lang="es-MX" sz="3400" b="0" u="none" strike="noStrike" cap="none" dirty="0">
                <a:solidFill>
                  <a:schemeClr val="lt1"/>
                </a:solidFill>
                <a:latin typeface="Arial" charset="0"/>
                <a:ea typeface="Arial" charset="0"/>
                <a:cs typeface="Arial" charset="0"/>
                <a:sym typeface="Cabin"/>
              </a:rPr>
              <a:t> la </a:t>
            </a:r>
            <a:r>
              <a:rPr lang="es-MX" sz="3400" b="0" u="none" strike="noStrike" cap="none" dirty="0">
                <a:solidFill>
                  <a:srgbClr val="FF7F00"/>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La </a:t>
            </a:r>
            <a:r>
              <a:rPr lang="es-MX" sz="3400" b="0" u="none" strike="noStrike" cap="none" dirty="0">
                <a:solidFill>
                  <a:srgbClr val="00FF00"/>
                </a:solidFill>
                <a:latin typeface="Arial" charset="0"/>
                <a:ea typeface="Arial" charset="0"/>
                <a:cs typeface="Arial" charset="0"/>
                <a:sym typeface="Cabin"/>
              </a:rPr>
              <a:t>variable de iteración</a:t>
            </a:r>
            <a:r>
              <a:rPr lang="es-MX" sz="3400" b="0" dirty="0">
                <a:solidFill>
                  <a:schemeClr val="lt1"/>
                </a:solidFill>
                <a:latin typeface="Arial" charset="0"/>
                <a:ea typeface="Arial" charset="0"/>
                <a:cs typeface="Arial" charset="0"/>
                <a:sym typeface="Cabin"/>
              </a:rPr>
              <a:t> se mueve a través de todos los valores</a:t>
            </a:r>
            <a:r>
              <a:rPr lang="es-MX" sz="3400" b="0" u="none" strike="noStrike" cap="none" dirty="0">
                <a:solidFill>
                  <a:schemeClr val="lt1"/>
                </a:solidFill>
                <a:latin typeface="Arial" charset="0"/>
                <a:ea typeface="Arial" charset="0"/>
                <a:cs typeface="Arial" charset="0"/>
                <a:sym typeface="Cabin"/>
              </a:rPr>
              <a:t> </a:t>
            </a:r>
            <a:r>
              <a:rPr lang="es-MX" sz="3400" b="0" u="none" strike="noStrike" cap="none" dirty="0">
                <a:solidFill>
                  <a:srgbClr val="FFFF00"/>
                </a:solidFill>
                <a:latin typeface="Arial" charset="0"/>
                <a:ea typeface="Arial" charset="0"/>
                <a:cs typeface="Arial" charset="0"/>
                <a:sym typeface="Cabin"/>
              </a:rPr>
              <a:t>en (in)</a:t>
            </a:r>
            <a:r>
              <a:rPr lang="es-MX" sz="3400" b="0" u="none" strike="noStrike" cap="none" dirty="0">
                <a:solidFill>
                  <a:schemeClr val="lt1"/>
                </a:solidFill>
                <a:latin typeface="Arial" charset="0"/>
                <a:ea typeface="Arial" charset="0"/>
                <a:cs typeface="Arial" charset="0"/>
                <a:sym typeface="Cabin"/>
              </a:rPr>
              <a:t> la </a:t>
            </a:r>
            <a:r>
              <a:rPr lang="es-MX" sz="3400" b="0" u="none" strike="noStrike" cap="none" dirty="0">
                <a:solidFill>
                  <a:srgbClr val="FF7F00"/>
                </a:solidFill>
                <a:latin typeface="Arial" charset="0"/>
                <a:ea typeface="Arial" charset="0"/>
                <a:cs typeface="Arial" charset="0"/>
                <a:sym typeface="Cabin"/>
              </a:rPr>
              <a:t>secuencia</a:t>
            </a:r>
          </a:p>
        </p:txBody>
      </p:sp>
      <p:sp>
        <p:nvSpPr>
          <p:cNvPr id="332" name="Shape 332"/>
          <p:cNvSpPr txBox="1"/>
          <p:nvPr/>
        </p:nvSpPr>
        <p:spPr>
          <a:xfrm>
            <a:off x="8254459"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MX" sz="3600" b="1" i="0" u="none" strike="noStrike" cap="none" dirty="0" err="1">
                <a:solidFill>
                  <a:srgbClr val="FFFF00"/>
                </a:solidFill>
                <a:latin typeface="Courier New"/>
                <a:ea typeface="Courier New"/>
                <a:cs typeface="Courier New"/>
                <a:sym typeface="Courier New"/>
              </a:rPr>
              <a:t>for</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00FF00"/>
                </a:solidFill>
                <a:latin typeface="Courier New"/>
                <a:ea typeface="Courier New"/>
                <a:cs typeface="Courier New"/>
                <a:sym typeface="Courier New"/>
              </a:rPr>
              <a:t>letra</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FFFF00"/>
                </a:solidFill>
                <a:latin typeface="Courier New"/>
                <a:ea typeface="Courier New"/>
                <a:cs typeface="Courier New"/>
                <a:sym typeface="Courier New"/>
              </a:rPr>
              <a:t>in</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FF7F00"/>
                </a:solidFill>
                <a:latin typeface="Courier New"/>
                <a:ea typeface="Courier New"/>
                <a:cs typeface="Courier New"/>
                <a:sym typeface="Courier New"/>
              </a:rPr>
              <a:t>'banana'</a:t>
            </a:r>
            <a:r>
              <a:rPr lang="es-MX" sz="3600" b="1" i="0" u="none" strike="noStrike" cap="none" dirty="0">
                <a:solidFill>
                  <a:srgbClr val="00F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a:solidFill>
                  <a:srgbClr val="FF00FF"/>
                </a:solidFill>
                <a:latin typeface="Courier New"/>
                <a:ea typeface="Courier New"/>
                <a:cs typeface="Courier New"/>
                <a:sym typeface="Courier New"/>
              </a:rPr>
              <a:t> </a:t>
            </a:r>
            <a:r>
              <a:rPr lang="es-MX" sz="3600" b="1" i="0" u="none" strike="noStrike" cap="none" dirty="0" err="1">
                <a:solidFill>
                  <a:srgbClr val="FF00FF"/>
                </a:solidFill>
                <a:latin typeface="Courier New"/>
                <a:ea typeface="Courier New"/>
                <a:cs typeface="Courier New"/>
                <a:sym typeface="Courier New"/>
              </a:rPr>
              <a:t>print</a:t>
            </a:r>
            <a:r>
              <a:rPr lang="es-MX" sz="3600" b="1" i="0" u="none" strike="noStrike" cap="none" dirty="0">
                <a:solidFill>
                  <a:srgbClr val="FF00FF"/>
                </a:solidFill>
                <a:latin typeface="Courier New"/>
                <a:ea typeface="Courier New"/>
                <a:cs typeface="Courier New"/>
                <a:sym typeface="Courier New"/>
              </a:rPr>
              <a:t>(letra)</a:t>
            </a:r>
          </a:p>
        </p:txBody>
      </p:sp>
      <p:sp>
        <p:nvSpPr>
          <p:cNvPr id="334" name="Shape 334"/>
          <p:cNvSpPr txBox="1"/>
          <p:nvPr/>
        </p:nvSpPr>
        <p:spPr>
          <a:xfrm>
            <a:off x="7694060" y="3248202"/>
            <a:ext cx="3256613" cy="128102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Variable de iteración</a:t>
            </a:r>
          </a:p>
        </p:txBody>
      </p:sp>
      <p:sp>
        <p:nvSpPr>
          <p:cNvPr id="335" name="Shape 335"/>
          <p:cNvSpPr txBox="1"/>
          <p:nvPr/>
        </p:nvSpPr>
        <p:spPr>
          <a:xfrm>
            <a:off x="11860543" y="3248202"/>
            <a:ext cx="3751578" cy="1075126"/>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Cadena de seis caracteres</a:t>
            </a:r>
          </a:p>
        </p:txBody>
      </p:sp>
      <p:cxnSp>
        <p:nvCxnSpPr>
          <p:cNvPr id="336" name="Shape 336"/>
          <p:cNvCxnSpPr/>
          <p:nvPr/>
        </p:nvCxnSpPr>
        <p:spPr>
          <a:xfrm rot="10800000">
            <a:off x="9162619"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129571"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Shape 342"/>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343" name="Shape 343"/>
          <p:cNvSpPr/>
          <p:nvPr/>
        </p:nvSpPr>
        <p:spPr>
          <a:xfrm>
            <a:off x="1727200" y="1752600"/>
            <a:ext cx="3111598"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400" u="none" strike="noStrike" cap="none">
                <a:solidFill>
                  <a:srgbClr val="FFFFFF"/>
                </a:solidFill>
                <a:latin typeface="Arial" charset="0"/>
                <a:ea typeface="Arial" charset="0"/>
                <a:cs typeface="Arial" charset="0"/>
                <a:sym typeface="Cabin"/>
              </a:rPr>
              <a:t>Hecho?</a:t>
            </a:r>
          </a:p>
        </p:txBody>
      </p:sp>
      <p:cxnSp>
        <p:nvCxnSpPr>
          <p:cNvPr id="344" name="Shape 344"/>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345" name="Shape 345"/>
          <p:cNvCxnSpPr>
            <a:endCxn id="354" idx="2"/>
          </p:cNvCxnSpPr>
          <p:nvPr/>
        </p:nvCxnSpPr>
        <p:spPr>
          <a:xfrm flipH="1" flipV="1">
            <a:off x="6686600" y="2768699"/>
            <a:ext cx="14238" cy="587276"/>
          </a:xfrm>
          <a:prstGeom prst="straightConnector1">
            <a:avLst/>
          </a:prstGeom>
          <a:noFill/>
          <a:ln w="76200" cap="rnd" cmpd="sng">
            <a:solidFill>
              <a:srgbClr val="00FF00"/>
            </a:solidFill>
            <a:prstDash val="solid"/>
            <a:miter/>
            <a:headEnd type="stealth" w="med" len="med"/>
            <a:tailEnd type="none" w="med" len="med"/>
          </a:ln>
        </p:spPr>
      </p:cxnSp>
      <p:cxnSp>
        <p:nvCxnSpPr>
          <p:cNvPr id="346" name="Shape 346"/>
          <p:cNvCxnSpPr>
            <a:stCxn id="347" idx="2"/>
          </p:cNvCxnSpPr>
          <p:nvPr/>
        </p:nvCxnSpPr>
        <p:spPr>
          <a:xfrm flipH="1">
            <a:off x="6697549" y="4051399"/>
            <a:ext cx="8100" cy="472800"/>
          </a:xfrm>
          <a:prstGeom prst="straightConnector1">
            <a:avLst/>
          </a:prstGeom>
          <a:noFill/>
          <a:ln w="76200" cap="rnd" cmpd="sng">
            <a:solidFill>
              <a:srgbClr val="00FF00"/>
            </a:solidFill>
            <a:prstDash val="solid"/>
            <a:miter/>
            <a:headEnd type="none" w="med" len="med"/>
            <a:tailEnd type="none" w="med" len="med"/>
          </a:ln>
        </p:spPr>
      </p:cxnSp>
      <p:cxnSp>
        <p:nvCxnSpPr>
          <p:cNvPr id="348" name="Shape 348"/>
          <p:cNvCxnSpPr/>
          <p:nvPr/>
        </p:nvCxnSpPr>
        <p:spPr>
          <a:xfrm>
            <a:off x="3133200" y="4516675"/>
            <a:ext cx="3596099" cy="4500"/>
          </a:xfrm>
          <a:prstGeom prst="straightConnector1">
            <a:avLst/>
          </a:prstGeom>
          <a:noFill/>
          <a:ln w="76200" cap="rnd" cmpd="sng">
            <a:solidFill>
              <a:srgbClr val="00FF00"/>
            </a:solidFill>
            <a:prstDash val="solid"/>
            <a:miter/>
            <a:headEnd type="none" w="med" len="med"/>
            <a:tailEnd type="none" w="med" len="med"/>
          </a:ln>
        </p:spPr>
      </p:cxnSp>
      <p:cxnSp>
        <p:nvCxnSpPr>
          <p:cNvPr id="349" name="Shape 349"/>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50" name="Shape 350"/>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51" name="Shape 351"/>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52" name="Shape 352"/>
          <p:cNvCxnSpPr/>
          <p:nvPr/>
        </p:nvCxnSpPr>
        <p:spPr>
          <a:xfrm>
            <a:off x="1401761" y="5256212"/>
            <a:ext cx="1752600" cy="0"/>
          </a:xfrm>
          <a:prstGeom prst="straightConnector1">
            <a:avLst/>
          </a:prstGeom>
          <a:noFill/>
          <a:ln w="76200" cap="rnd" cmpd="sng">
            <a:solidFill>
              <a:srgbClr val="00FF00"/>
            </a:solidFill>
            <a:prstDash val="solid"/>
            <a:miter/>
            <a:headEnd type="none" w="med" len="med"/>
            <a:tailEnd type="none" w="med" len="med"/>
          </a:ln>
        </p:spPr>
      </p:cxnSp>
      <p:sp>
        <p:nvSpPr>
          <p:cNvPr id="353" name="Shape 35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Sí</a:t>
            </a:r>
          </a:p>
        </p:txBody>
      </p:sp>
      <p:sp>
        <p:nvSpPr>
          <p:cNvPr id="347" name="Shape 347"/>
          <p:cNvSpPr txBox="1"/>
          <p:nvPr/>
        </p:nvSpPr>
        <p:spPr>
          <a:xfrm>
            <a:off x="5245100" y="3302000"/>
            <a:ext cx="2921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500" u="none" strike="noStrike" cap="none">
                <a:solidFill>
                  <a:schemeClr val="lt1"/>
                </a:solidFill>
                <a:latin typeface="Arial" charset="0"/>
                <a:ea typeface="Arial" charset="0"/>
                <a:cs typeface="Arial" charset="0"/>
                <a:sym typeface="Cabin"/>
              </a:rPr>
              <a:t>print(</a:t>
            </a:r>
            <a:r>
              <a:rPr lang="es-MX" sz="3500" u="none" strike="noStrike" cap="none">
                <a:solidFill>
                  <a:srgbClr val="00FF00"/>
                </a:solidFill>
                <a:latin typeface="Arial" charset="0"/>
                <a:ea typeface="Arial" charset="0"/>
                <a:cs typeface="Arial" charset="0"/>
                <a:sym typeface="Cabin"/>
              </a:rPr>
              <a:t>letra</a:t>
            </a:r>
            <a:r>
              <a:rPr lang="es-MX" sz="3500" u="none" strike="noStrike" cap="none">
                <a:solidFill>
                  <a:schemeClr val="bg1"/>
                </a:solidFill>
                <a:latin typeface="Arial" charset="0"/>
                <a:ea typeface="Arial" charset="0"/>
                <a:cs typeface="Arial" charset="0"/>
                <a:sym typeface="Cabin"/>
              </a:rPr>
              <a:t>)</a:t>
            </a:r>
          </a:p>
        </p:txBody>
      </p:sp>
      <p:sp>
        <p:nvSpPr>
          <p:cNvPr id="354" name="Shape 354"/>
          <p:cNvSpPr txBox="1"/>
          <p:nvPr/>
        </p:nvSpPr>
        <p:spPr>
          <a:xfrm>
            <a:off x="5130800" y="2019300"/>
            <a:ext cx="31115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500" u="none" strike="noStrike" cap="none">
                <a:solidFill>
                  <a:srgbClr val="FFFFFF"/>
                </a:solidFill>
                <a:latin typeface="Arial" charset="0"/>
                <a:ea typeface="Arial" charset="0"/>
                <a:cs typeface="Arial" charset="0"/>
                <a:sym typeface="Cabin"/>
              </a:rPr>
              <a:t>Avanzar </a:t>
            </a:r>
            <a:r>
              <a:rPr lang="es-MX" sz="3500" u="none" strike="noStrike" cap="none">
                <a:solidFill>
                  <a:srgbClr val="00FF00"/>
                </a:solidFill>
                <a:latin typeface="Arial" charset="0"/>
                <a:ea typeface="Arial" charset="0"/>
                <a:cs typeface="Arial" charset="0"/>
                <a:sym typeface="Cabin"/>
              </a:rPr>
              <a:t>letra</a:t>
            </a:r>
          </a:p>
        </p:txBody>
      </p:sp>
      <p:sp>
        <p:nvSpPr>
          <p:cNvPr id="355" name="Shape 355"/>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MX" sz="3600" b="1" i="0" u="none" strike="noStrike" cap="none">
                <a:solidFill>
                  <a:srgbClr val="FFFF00"/>
                </a:solidFill>
                <a:latin typeface="Courier New"/>
                <a:ea typeface="Courier New"/>
                <a:cs typeface="Courier New"/>
                <a:sym typeface="Courier New"/>
              </a:rPr>
              <a:t>for</a:t>
            </a:r>
            <a:r>
              <a:rPr lang="es-MX" sz="3600" b="1" i="0" u="none" strike="noStrike" cap="none">
                <a:solidFill>
                  <a:schemeClr val="lt1"/>
                </a:solidFill>
                <a:latin typeface="Courier New"/>
                <a:ea typeface="Courier New"/>
                <a:cs typeface="Courier New"/>
                <a:sym typeface="Courier New"/>
              </a:rPr>
              <a:t> </a:t>
            </a:r>
            <a:r>
              <a:rPr lang="es-MX" sz="3600" b="1" i="0" u="none" strike="noStrike" cap="none">
                <a:solidFill>
                  <a:srgbClr val="00FF00"/>
                </a:solidFill>
                <a:latin typeface="Courier New"/>
                <a:ea typeface="Courier New"/>
                <a:cs typeface="Courier New"/>
                <a:sym typeface="Courier New"/>
              </a:rPr>
              <a:t>letra</a:t>
            </a:r>
            <a:r>
              <a:rPr lang="es-MX" sz="3600" b="1" i="0" u="none" strike="noStrike" cap="none">
                <a:solidFill>
                  <a:schemeClr val="lt1"/>
                </a:solidFill>
                <a:latin typeface="Courier New"/>
                <a:ea typeface="Courier New"/>
                <a:cs typeface="Courier New"/>
                <a:sym typeface="Courier New"/>
              </a:rPr>
              <a:t> </a:t>
            </a:r>
            <a:r>
              <a:rPr lang="es-MX" sz="3600" b="1" i="0" u="none" strike="noStrike" cap="none">
                <a:solidFill>
                  <a:srgbClr val="FFFF00"/>
                </a:solidFill>
                <a:latin typeface="Courier New"/>
                <a:ea typeface="Courier New"/>
                <a:cs typeface="Courier New"/>
                <a:sym typeface="Courier New"/>
              </a:rPr>
              <a:t>in</a:t>
            </a:r>
            <a:r>
              <a:rPr lang="es-MX" sz="3600" b="1" i="0" u="none" strike="noStrike" cap="none">
                <a:solidFill>
                  <a:schemeClr val="lt1"/>
                </a:solidFill>
                <a:latin typeface="Courier New"/>
                <a:ea typeface="Courier New"/>
                <a:cs typeface="Courier New"/>
                <a:sym typeface="Courier New"/>
              </a:rPr>
              <a:t> </a:t>
            </a:r>
            <a:r>
              <a:rPr lang="es-MX" sz="3600" b="1" i="0" u="none" strike="noStrike" cap="none">
                <a:solidFill>
                  <a:srgbClr val="FF7F00"/>
                </a:solidFill>
                <a:latin typeface="Courier New"/>
                <a:ea typeface="Courier New"/>
                <a:cs typeface="Courier New"/>
                <a:sym typeface="Courier New"/>
              </a:rPr>
              <a:t>'banana'</a:t>
            </a:r>
            <a:r>
              <a:rPr lang="es-MX" sz="3600" b="1" i="0" u="none" strike="noStrike" cap="none">
                <a:solidFill>
                  <a:srgbClr val="00FF00"/>
                </a:solidFill>
                <a:latin typeface="Courier New"/>
                <a:ea typeface="Courier New"/>
                <a:cs typeface="Courier New"/>
                <a:sym typeface="Courier New"/>
              </a:rPr>
              <a:t> </a:t>
            </a:r>
            <a:r>
              <a:rPr lang="es-MX" sz="3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MX" sz="3600" b="1" i="0" u="none" strike="noStrike" cap="none">
                <a:solidFill>
                  <a:srgbClr val="FF00FF"/>
                </a:solidFill>
                <a:latin typeface="Courier New"/>
                <a:ea typeface="Courier New"/>
                <a:cs typeface="Courier New"/>
                <a:sym typeface="Courier New"/>
              </a:rPr>
              <a:t>    print(letra)</a:t>
            </a:r>
          </a:p>
        </p:txBody>
      </p:sp>
      <p:sp>
        <p:nvSpPr>
          <p:cNvPr id="356" name="Shape 356"/>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357" name="Shape 357"/>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358" name="Shape 358"/>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59" name="Shape 359"/>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360" name="Shape 360"/>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61" name="Shape 361"/>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362" name="Shape 362"/>
          <p:cNvSpPr txBox="1"/>
          <p:nvPr/>
        </p:nvSpPr>
        <p:spPr>
          <a:xfrm>
            <a:off x="846137" y="6572388"/>
            <a:ext cx="14530388" cy="1350826"/>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La</a:t>
            </a:r>
            <a:r>
              <a:rPr lang="es-MX" sz="3600" u="none" strike="noStrike" cap="none">
                <a:solidFill>
                  <a:srgbClr val="00FF00"/>
                </a:solidFill>
                <a:latin typeface="Arial" charset="0"/>
                <a:ea typeface="Arial" charset="0"/>
                <a:cs typeface="Arial" charset="0"/>
                <a:sym typeface="Cabin"/>
              </a:rPr>
              <a:t> variable de iteración </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itera</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 a través de la </a:t>
            </a:r>
            <a:r>
              <a:rPr lang="es-MX" sz="3600" u="none" strike="noStrike" cap="none">
                <a:solidFill>
                  <a:srgbClr val="FF7F00"/>
                </a:solidFill>
                <a:latin typeface="Arial" charset="0"/>
                <a:ea typeface="Arial" charset="0"/>
                <a:cs typeface="Arial" charset="0"/>
                <a:sym typeface="Cabin"/>
              </a:rPr>
              <a:t>cadena</a:t>
            </a:r>
            <a:r>
              <a:rPr lang="es-MX" sz="3600">
                <a:solidFill>
                  <a:srgbClr val="FF7F00"/>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y el </a:t>
            </a:r>
            <a:r>
              <a:rPr lang="es-MX" sz="3600" u="none" strike="noStrike" cap="none">
                <a:solidFill>
                  <a:srgbClr val="FF00FF"/>
                </a:solidFill>
                <a:latin typeface="Arial" charset="0"/>
                <a:ea typeface="Arial" charset="0"/>
                <a:cs typeface="Arial" charset="0"/>
                <a:sym typeface="Cabin"/>
              </a:rPr>
              <a:t>bloque (cuerpo)</a:t>
            </a:r>
            <a:r>
              <a:rPr lang="es-MX" sz="3600" u="none" strike="noStrike" cap="none">
                <a:solidFill>
                  <a:schemeClr val="lt1"/>
                </a:solidFill>
                <a:latin typeface="Arial" charset="0"/>
                <a:ea typeface="Arial" charset="0"/>
                <a:cs typeface="Arial" charset="0"/>
                <a:sym typeface="Cabin"/>
              </a:rPr>
              <a:t> de código es ejecutado para cada valor </a:t>
            </a:r>
            <a:r>
              <a:rPr lang="es-MX" sz="3600" u="none" strike="noStrike" cap="none">
                <a:solidFill>
                  <a:srgbClr val="FFFF00"/>
                </a:solidFill>
                <a:latin typeface="Arial" charset="0"/>
                <a:ea typeface="Arial" charset="0"/>
                <a:cs typeface="Arial" charset="0"/>
                <a:sym typeface="Cabin"/>
              </a:rPr>
              <a:t>en (in)</a:t>
            </a:r>
            <a:r>
              <a:rPr lang="es-MX" sz="3600" u="none" strike="noStrike" cap="none">
                <a:solidFill>
                  <a:schemeClr val="lt1"/>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la</a:t>
            </a:r>
            <a:r>
              <a:rPr lang="es-MX" sz="3600" u="none" strike="noStrike" cap="none">
                <a:solidFill>
                  <a:schemeClr val="lt1"/>
                </a:solidFill>
                <a:latin typeface="Arial" charset="0"/>
                <a:ea typeface="Arial" charset="0"/>
                <a:cs typeface="Arial" charset="0"/>
                <a:sym typeface="Cabin"/>
              </a:rPr>
              <a:t> </a:t>
            </a:r>
            <a:r>
              <a:rPr lang="es-MX" sz="3600" u="none" strike="noStrike" cap="none">
                <a:solidFill>
                  <a:srgbClr val="FF7F00"/>
                </a:solidFill>
                <a:latin typeface="Arial" charset="0"/>
                <a:ea typeface="Arial" charset="0"/>
                <a:cs typeface="Arial" charset="0"/>
                <a:sym typeface="Cabin"/>
              </a:rPr>
              <a:t>secuencia</a:t>
            </a:r>
          </a:p>
        </p:txBody>
      </p:sp>
      <p:cxnSp>
        <p:nvCxnSpPr>
          <p:cNvPr id="363" name="Shape 363"/>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364" name="Shape 364"/>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a:solidFill>
                  <a:schemeClr val="lt1"/>
                </a:solidFill>
                <a:latin typeface="Arial" charset="0"/>
                <a:ea typeface="Arial" charset="0"/>
                <a:cs typeface="Arial" charset="0"/>
                <a:sym typeface="Cabin"/>
              </a:rPr>
              <a:t>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550334" y="715185"/>
            <a:ext cx="6054196"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6000" u="none" strike="noStrike" cap="none">
                <a:solidFill>
                  <a:srgbClr val="FFFF00"/>
                </a:solidFill>
                <a:latin typeface="Arial" charset="0"/>
                <a:ea typeface="Arial" charset="0"/>
                <a:cs typeface="Arial" charset="0"/>
                <a:sym typeface="Cabin"/>
              </a:rPr>
              <a:t>Rebanado de Cadenas</a:t>
            </a:r>
          </a:p>
        </p:txBody>
      </p:sp>
      <p:sp>
        <p:nvSpPr>
          <p:cNvPr id="369" name="Shape 369"/>
          <p:cNvSpPr txBox="1">
            <a:spLocks noGrp="1"/>
          </p:cNvSpPr>
          <p:nvPr>
            <p:ph idx="1"/>
          </p:nvPr>
        </p:nvSpPr>
        <p:spPr>
          <a:xfrm>
            <a:off x="299514" y="2852163"/>
            <a:ext cx="7095199"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MX" sz="3400" b="0" u="none" strike="noStrike" cap="none" dirty="0">
                <a:solidFill>
                  <a:schemeClr val="lt1"/>
                </a:solidFill>
                <a:latin typeface="Arial" charset="0"/>
                <a:ea typeface="Arial" charset="0"/>
                <a:cs typeface="Arial" charset="0"/>
                <a:sym typeface="Cabin"/>
              </a:rPr>
              <a:t>También podemos mirar a cualquier sección continua de una cadena utilizando el </a:t>
            </a:r>
            <a:r>
              <a:rPr lang="es-MX" sz="3400" b="0" u="none" strike="noStrike" cap="none" dirty="0">
                <a:solidFill>
                  <a:srgbClr val="00FFFF"/>
                </a:solidFill>
                <a:latin typeface="Arial" charset="0"/>
                <a:ea typeface="Arial" charset="0"/>
                <a:cs typeface="Arial" charset="0"/>
                <a:sym typeface="Cabin"/>
              </a:rPr>
              <a:t>operador dos puntos</a:t>
            </a:r>
          </a:p>
          <a:p>
            <a:pPr marL="749300" marR="0" lvl="0" indent="-358394" algn="l" rtl="0">
              <a:lnSpc>
                <a:spcPct val="100000"/>
              </a:lnSpc>
              <a:spcBef>
                <a:spcPts val="3500"/>
              </a:spcBef>
              <a:spcAft>
                <a:spcPts val="0"/>
              </a:spcAft>
              <a:buClr>
                <a:srgbClr val="FFFFFF"/>
              </a:buClr>
              <a:buSzPct val="100000"/>
              <a:buFont typeface="Cabin"/>
              <a:buChar char="•"/>
            </a:pPr>
            <a:r>
              <a:rPr lang="es-MX" sz="3400" b="0" u="none" strike="noStrike" cap="none" dirty="0">
                <a:solidFill>
                  <a:srgbClr val="FFFFFF"/>
                </a:solidFill>
                <a:latin typeface="Arial" charset="0"/>
                <a:ea typeface="Arial" charset="0"/>
                <a:cs typeface="Arial" charset="0"/>
                <a:sym typeface="Cabin"/>
              </a:rPr>
              <a:t>El segundo número es un número más allá del final de la rebanada - </a:t>
            </a:r>
            <a:r>
              <a:rPr lang="es-MX" sz="3400" b="0" i="0" u="none" strike="noStrike" cap="none" dirty="0">
                <a:solidFill>
                  <a:srgbClr val="FFFFFF"/>
                </a:solidFill>
                <a:latin typeface="Arial"/>
                <a:ea typeface="Arial"/>
                <a:cs typeface="Arial"/>
                <a:sym typeface="Arial"/>
              </a:rPr>
              <a:t>“hasta pero no incluyendo”</a:t>
            </a:r>
          </a:p>
          <a:p>
            <a:pPr marL="749300" marR="0" lvl="0" indent="-358394" algn="l" rtl="0">
              <a:lnSpc>
                <a:spcPct val="100000"/>
              </a:lnSpc>
              <a:spcBef>
                <a:spcPts val="3500"/>
              </a:spcBef>
              <a:spcAft>
                <a:spcPts val="0"/>
              </a:spcAft>
              <a:buClr>
                <a:schemeClr val="lt1"/>
              </a:buClr>
              <a:buSzPct val="100000"/>
              <a:buFont typeface="Cabin"/>
              <a:buChar char="•"/>
            </a:pPr>
            <a:r>
              <a:rPr lang="es-MX" sz="3400" b="0" u="none" strike="noStrike" cap="none" dirty="0">
                <a:solidFill>
                  <a:srgbClr val="FFFFFF"/>
                </a:solidFill>
                <a:latin typeface="Arial" charset="0"/>
                <a:ea typeface="Arial" charset="0"/>
                <a:cs typeface="Arial" charset="0"/>
                <a:sym typeface="Cabin"/>
              </a:rPr>
              <a:t>Si el segundo número está más allá del final de la cadena, entonces termina al final</a:t>
            </a:r>
            <a:endParaRPr lang="es-MX" sz="3400" b="0" u="none" strike="noStrike" cap="none" dirty="0">
              <a:solidFill>
                <a:schemeClr val="lt1"/>
              </a:solidFill>
              <a:latin typeface="Arial" charset="0"/>
              <a:ea typeface="Arial" charset="0"/>
              <a:cs typeface="Arial" charset="0"/>
              <a:sym typeface="Cabin"/>
            </a:endParaRPr>
          </a:p>
        </p:txBody>
      </p:sp>
      <p:sp>
        <p:nvSpPr>
          <p:cNvPr id="371" name="Shape 371"/>
          <p:cNvSpPr txBox="1"/>
          <p:nvPr/>
        </p:nvSpPr>
        <p:spPr>
          <a:xfrm>
            <a:off x="8639188" y="275819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dirty="0">
                <a:solidFill>
                  <a:srgbClr val="00FF00"/>
                </a:solidFill>
                <a:latin typeface="Courier New"/>
                <a:ea typeface="Courier New"/>
                <a:cs typeface="Courier New"/>
                <a:sym typeface="Courier New"/>
              </a:rPr>
              <a:t>c</a:t>
            </a:r>
            <a:r>
              <a:rPr lang="es-MX" sz="3600" b="1" i="0" u="none" strike="noStrike" cap="none" dirty="0">
                <a:solidFill>
                  <a:schemeClr val="lt1"/>
                </a:solidFill>
                <a:latin typeface="Courier New"/>
                <a:ea typeface="Courier New"/>
                <a:cs typeface="Courier New"/>
                <a:sym typeface="Courier New"/>
              </a:rPr>
              <a:t> = </a:t>
            </a:r>
            <a:r>
              <a:rPr lang="es-MX" sz="3600" b="1" i="0" u="none" strike="noStrike" cap="none" dirty="0">
                <a:solidFill>
                  <a:srgbClr val="FF7F00"/>
                </a:solidFill>
                <a:latin typeface="Courier New"/>
                <a:ea typeface="Courier New"/>
                <a:cs typeface="Courier New"/>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0</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4</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Mont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6:7</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P</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6</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20</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8637595" y="3067758"/>
            <a:ext cx="6214834"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dirty="0">
                <a:solidFill>
                  <a:srgbClr val="00FF00"/>
                </a:solidFill>
                <a:latin typeface="Courier New"/>
                <a:ea typeface="Courier New"/>
                <a:cs typeface="Courier New"/>
                <a:sym typeface="Courier New"/>
              </a:rPr>
              <a:t>c</a:t>
            </a:r>
            <a:r>
              <a:rPr lang="es-MX" sz="3600" b="1" i="0" u="none" strike="noStrike" cap="none" dirty="0">
                <a:solidFill>
                  <a:schemeClr val="lt1"/>
                </a:solidFill>
                <a:latin typeface="Courier New"/>
                <a:ea typeface="Courier New"/>
                <a:cs typeface="Courier New"/>
                <a:sym typeface="Courier New"/>
              </a:rPr>
              <a:t> = </a:t>
            </a:r>
            <a:r>
              <a:rPr lang="es-MX" sz="3600" b="1" i="0" u="none" strike="noStrike" cap="none" dirty="0">
                <a:solidFill>
                  <a:srgbClr val="FF7F00"/>
                </a:solidFill>
                <a:latin typeface="Courier New"/>
                <a:ea typeface="Courier New"/>
                <a:cs typeface="Courier New"/>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2</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Mo</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i="0" u="none" strike="noStrike" cap="none"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8</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dirty="0" err="1">
                <a:solidFill>
                  <a:schemeClr val="lt1"/>
                </a:solidFill>
                <a:latin typeface="Courier New"/>
                <a:ea typeface="Courier New"/>
                <a:cs typeface="Courier New"/>
                <a:sym typeface="Courier New"/>
              </a:rPr>
              <a:t>t</a:t>
            </a:r>
            <a:r>
              <a:rPr lang="es-MX" sz="3600" b="1" i="0" u="none" strike="noStrike" cap="none" dirty="0" err="1">
                <a:solidFill>
                  <a:schemeClr val="lt1"/>
                </a:solidFill>
                <a:latin typeface="Courier New"/>
                <a:ea typeface="Courier New"/>
                <a:cs typeface="Courier New"/>
                <a:sym typeface="Courier New"/>
              </a:rPr>
              <a:t>hon</a:t>
            </a:r>
            <a:endParaRPr lang="es-MX" sz="3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dirty="0">
                <a:solidFill>
                  <a:srgbClr val="00FF00"/>
                </a:solidFill>
                <a:latin typeface="Courier New"/>
                <a:ea typeface="Courier New"/>
                <a:cs typeface="Courier New"/>
                <a:sym typeface="Courier New"/>
              </a:rPr>
              <a:t>c</a:t>
            </a:r>
            <a:r>
              <a:rPr lang="es-MX" sz="3600" b="1" i="0" u="none" strike="noStrike" cap="none" dirty="0">
                <a:solidFill>
                  <a:srgbClr val="00FFFF"/>
                </a:solidFill>
                <a:latin typeface="Courier New"/>
                <a:ea typeface="Courier New"/>
                <a:cs typeface="Courier New"/>
                <a:sym typeface="Courier New"/>
              </a:rPr>
              <a:t>[:]</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Monty Python</a:t>
            </a:r>
          </a:p>
        </p:txBody>
      </p:sp>
      <p:sp>
        <p:nvSpPr>
          <p:cNvPr id="369" name="Shape 369"/>
          <p:cNvSpPr txBox="1">
            <a:spLocks noGrp="1"/>
          </p:cNvSpPr>
          <p:nvPr>
            <p:ph idx="1"/>
          </p:nvPr>
        </p:nvSpPr>
        <p:spPr>
          <a:xfrm>
            <a:off x="459327" y="1258892"/>
            <a:ext cx="6602413" cy="5702399"/>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es-MX" sz="3200" b="0" dirty="0">
                <a:solidFill>
                  <a:schemeClr val="lt1"/>
                </a:solidFill>
                <a:latin typeface="Arial" charset="0"/>
                <a:ea typeface="Arial" charset="0"/>
                <a:cs typeface="Arial" charset="0"/>
                <a:sym typeface="Cabin"/>
              </a:rPr>
              <a:t>Si dejamos en blanco el primer o el último número de la rebanada, se asume que es el inicio o el final de la cadena, respectivamente</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30" name="Shape 370"/>
          <p:cNvSpPr txBox="1">
            <a:spLocks noGrp="1"/>
          </p:cNvSpPr>
          <p:nvPr>
            <p:ph type="title"/>
          </p:nvPr>
        </p:nvSpPr>
        <p:spPr>
          <a:xfrm>
            <a:off x="550334" y="715185"/>
            <a:ext cx="6054196"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6000" u="none" strike="noStrike" cap="none">
                <a:solidFill>
                  <a:srgbClr val="FFFF00"/>
                </a:solidFill>
                <a:latin typeface="Arial" charset="0"/>
                <a:ea typeface="Arial" charset="0"/>
                <a:cs typeface="Arial" charset="0"/>
                <a:sym typeface="Cabin"/>
              </a:rPr>
              <a:t>Rebanado de Cadenas</a:t>
            </a:r>
          </a:p>
        </p:txBody>
      </p:sp>
    </p:spTree>
    <p:extLst>
      <p:ext uri="{BB962C8B-B14F-4D97-AF65-F5344CB8AC3E}">
        <p14:creationId xmlns:p14="http://schemas.microsoft.com/office/powerpoint/2010/main" val="108503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Manipulando</a:t>
            </a:r>
            <a:r>
              <a:rPr lang="en-US" dirty="0"/>
              <a:t> </a:t>
            </a:r>
            <a:r>
              <a:rPr lang="en-US" dirty="0" err="1"/>
              <a:t>Cadenas</a:t>
            </a:r>
            <a:r>
              <a:rPr lang="en-US" dirty="0"/>
              <a: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249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6797699"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- 2020-04-10</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567270" y="833718"/>
            <a:ext cx="80899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5400" u="none" strike="noStrike" cap="none" dirty="0">
                <a:solidFill>
                  <a:srgbClr val="FFFF00"/>
                </a:solidFill>
                <a:latin typeface="Arial" charset="0"/>
                <a:ea typeface="Arial" charset="0"/>
                <a:cs typeface="Arial" charset="0"/>
                <a:sym typeface="Cabin"/>
              </a:rPr>
              <a:t>El Tipo de dato Cadena</a:t>
            </a:r>
          </a:p>
        </p:txBody>
      </p:sp>
      <p:sp>
        <p:nvSpPr>
          <p:cNvPr id="214" name="Shape 214"/>
          <p:cNvSpPr txBox="1">
            <a:spLocks noGrp="1"/>
          </p:cNvSpPr>
          <p:nvPr>
            <p:ph idx="1"/>
          </p:nvPr>
        </p:nvSpPr>
        <p:spPr>
          <a:xfrm>
            <a:off x="567270" y="2638739"/>
            <a:ext cx="769038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rgbClr val="FF00FF"/>
              </a:buClr>
              <a:buSzPct val="100000"/>
              <a:buFont typeface="Cabin"/>
              <a:buChar char="•"/>
            </a:pPr>
            <a:r>
              <a:rPr lang="es-MX" sz="3000" b="0" u="none" strike="noStrike" cap="none" dirty="0">
                <a:solidFill>
                  <a:srgbClr val="FF00FF"/>
                </a:solidFill>
                <a:latin typeface="Arial" charset="0"/>
                <a:ea typeface="Arial" charset="0"/>
                <a:cs typeface="Arial" charset="0"/>
                <a:sym typeface="Cabin"/>
              </a:rPr>
              <a:t>Una </a:t>
            </a:r>
            <a:r>
              <a:rPr lang="es-MX" sz="3000" u="none" strike="noStrike" cap="none" dirty="0">
                <a:solidFill>
                  <a:srgbClr val="FF00FF"/>
                </a:solidFill>
                <a:latin typeface="Arial" charset="0"/>
                <a:ea typeface="Arial" charset="0"/>
                <a:cs typeface="Arial" charset="0"/>
                <a:sym typeface="Cabin"/>
              </a:rPr>
              <a:t>cadena</a:t>
            </a:r>
            <a:r>
              <a:rPr lang="es-MX" sz="3000" b="0" u="none" strike="noStrike" cap="none" dirty="0">
                <a:solidFill>
                  <a:srgbClr val="FF00FF"/>
                </a:solidFill>
                <a:latin typeface="Arial" charset="0"/>
                <a:ea typeface="Arial" charset="0"/>
                <a:cs typeface="Arial" charset="0"/>
                <a:sym typeface="Cabin"/>
              </a:rPr>
              <a:t> </a:t>
            </a:r>
            <a:r>
              <a:rPr lang="es-MX" sz="3000" u="none" strike="noStrike" cap="none" dirty="0">
                <a:solidFill>
                  <a:srgbClr val="FF00FF"/>
                </a:solidFill>
                <a:latin typeface="Arial" charset="0"/>
                <a:ea typeface="Arial" charset="0"/>
                <a:cs typeface="Arial" charset="0"/>
                <a:sym typeface="Cabin"/>
              </a:rPr>
              <a:t>(</a:t>
            </a:r>
            <a:r>
              <a:rPr lang="es-MX" sz="3000" u="none" strike="noStrike" cap="none" dirty="0" err="1">
                <a:solidFill>
                  <a:srgbClr val="FF00FF"/>
                </a:solidFill>
                <a:latin typeface="Arial" charset="0"/>
                <a:ea typeface="Arial" charset="0"/>
                <a:cs typeface="Arial" charset="0"/>
                <a:sym typeface="Cabin"/>
              </a:rPr>
              <a:t>string</a:t>
            </a:r>
            <a:r>
              <a:rPr lang="es-MX" sz="3000" u="none" strike="noStrike" cap="none" dirty="0">
                <a:solidFill>
                  <a:srgbClr val="FF00FF"/>
                </a:solidFill>
                <a:latin typeface="Arial" charset="0"/>
                <a:ea typeface="Arial" charset="0"/>
                <a:cs typeface="Arial" charset="0"/>
                <a:sym typeface="Cabin"/>
              </a:rPr>
              <a:t>) </a:t>
            </a:r>
            <a:r>
              <a:rPr lang="es-MX" sz="3000" b="0" u="none" strike="noStrike" cap="none" dirty="0">
                <a:solidFill>
                  <a:srgbClr val="FF00FF"/>
                </a:solidFill>
                <a:latin typeface="Arial" charset="0"/>
                <a:ea typeface="Arial" charset="0"/>
                <a:cs typeface="Arial" charset="0"/>
                <a:sym typeface="Cabin"/>
              </a:rPr>
              <a:t>es una secuencia de caracteres.</a:t>
            </a:r>
          </a:p>
          <a:p>
            <a:pPr marL="749300" marR="0" lvl="0" indent="-332994" algn="l" rtl="0">
              <a:lnSpc>
                <a:spcPct val="100000"/>
              </a:lnSpc>
              <a:spcBef>
                <a:spcPts val="3500"/>
              </a:spcBef>
              <a:spcAft>
                <a:spcPts val="0"/>
              </a:spcAft>
              <a:buClr>
                <a:srgbClr val="FF00FF"/>
              </a:buClr>
              <a:buSzPct val="100000"/>
              <a:buFont typeface="Cabin"/>
              <a:buChar char="•"/>
            </a:pPr>
            <a:r>
              <a:rPr lang="es-MX" sz="3000" b="0" u="none" strike="noStrike" cap="none" dirty="0">
                <a:solidFill>
                  <a:srgbClr val="FF00FF"/>
                </a:solidFill>
                <a:latin typeface="Arial" charset="0"/>
                <a:ea typeface="Arial" charset="0"/>
                <a:cs typeface="Arial" charset="0"/>
                <a:sym typeface="Cabin"/>
              </a:rPr>
              <a:t>Una cadena utiliza comillas</a:t>
            </a:r>
            <a:br>
              <a:rPr lang="es-MX" sz="3000" b="0" u="none" strike="noStrike" cap="none" dirty="0">
                <a:solidFill>
                  <a:srgbClr val="FF00FF"/>
                </a:solidFill>
                <a:latin typeface="Arial" charset="0"/>
                <a:ea typeface="Arial" charset="0"/>
                <a:cs typeface="Arial" charset="0"/>
                <a:sym typeface="Cabin"/>
              </a:rPr>
            </a:br>
            <a:r>
              <a:rPr lang="es-MX" sz="3000" b="0" i="0" u="none" strike="noStrike" cap="none" dirty="0">
                <a:solidFill>
                  <a:srgbClr val="FF00FF"/>
                </a:solidFill>
                <a:latin typeface="Arial"/>
                <a:ea typeface="Arial"/>
                <a:cs typeface="Arial"/>
                <a:sym typeface="Arial"/>
              </a:rPr>
              <a:t>'</a:t>
            </a:r>
            <a:r>
              <a:rPr lang="es-MX" sz="3000" b="0" u="none" strike="noStrike" cap="none" dirty="0">
                <a:solidFill>
                  <a:srgbClr val="FF00FF"/>
                </a:solidFill>
                <a:latin typeface="Arial" charset="0"/>
                <a:ea typeface="Arial" charset="0"/>
                <a:cs typeface="Arial" charset="0"/>
                <a:sym typeface="Cabin"/>
              </a:rPr>
              <a:t>Hola</a:t>
            </a:r>
            <a:r>
              <a:rPr lang="es-MX" sz="3000" b="0" i="0" u="none" strike="noStrike" cap="none" dirty="0">
                <a:solidFill>
                  <a:srgbClr val="FF00FF"/>
                </a:solidFill>
                <a:latin typeface="Arial"/>
                <a:ea typeface="Arial"/>
                <a:cs typeface="Arial"/>
                <a:sym typeface="Arial"/>
              </a:rPr>
              <a:t>'</a:t>
            </a:r>
            <a:r>
              <a:rPr lang="es-MX" sz="3000" b="0" u="none" strike="noStrike" cap="none" dirty="0">
                <a:solidFill>
                  <a:srgbClr val="FF00FF"/>
                </a:solidFill>
                <a:latin typeface="Arial" charset="0"/>
                <a:ea typeface="Arial" charset="0"/>
                <a:cs typeface="Arial" charset="0"/>
                <a:sym typeface="Cabin"/>
              </a:rPr>
              <a:t> o </a:t>
            </a:r>
            <a:r>
              <a:rPr lang="es-MX" sz="3000" b="0" dirty="0">
                <a:solidFill>
                  <a:srgbClr val="FF00FF"/>
                </a:solidFill>
              </a:rPr>
              <a:t>"</a:t>
            </a:r>
            <a:r>
              <a:rPr lang="es-MX" sz="3000" b="0" u="none" strike="noStrike" cap="none" dirty="0">
                <a:solidFill>
                  <a:srgbClr val="FF00FF"/>
                </a:solidFill>
                <a:latin typeface="Arial" charset="0"/>
                <a:ea typeface="Arial" charset="0"/>
                <a:cs typeface="Arial" charset="0"/>
                <a:sym typeface="Cabin"/>
              </a:rPr>
              <a:t>Hola</a:t>
            </a:r>
            <a:r>
              <a:rPr lang="es-MX" sz="3000" b="0" dirty="0">
                <a:solidFill>
                  <a:srgbClr val="FF00FF"/>
                </a:solidFill>
              </a:rPr>
              <a:t>"</a:t>
            </a:r>
          </a:p>
          <a:p>
            <a:pPr marL="749300" marR="0" lvl="0" indent="-332994" algn="l" rtl="0">
              <a:lnSpc>
                <a:spcPct val="100000"/>
              </a:lnSpc>
              <a:spcBef>
                <a:spcPts val="3500"/>
              </a:spcBef>
              <a:spcAft>
                <a:spcPts val="0"/>
              </a:spcAft>
              <a:buClr>
                <a:srgbClr val="00FF00"/>
              </a:buClr>
              <a:buSzPct val="100000"/>
              <a:buFont typeface="Cabin"/>
              <a:buChar char="•"/>
            </a:pPr>
            <a:r>
              <a:rPr lang="es-MX" sz="3000" b="0" dirty="0">
                <a:solidFill>
                  <a:srgbClr val="00FF00"/>
                </a:solidFill>
                <a:latin typeface="Arial" charset="0"/>
                <a:ea typeface="Arial" charset="0"/>
                <a:cs typeface="Arial" charset="0"/>
                <a:sym typeface="Cabin"/>
              </a:rPr>
              <a:t>Para las cadenas</a:t>
            </a:r>
            <a:r>
              <a:rPr lang="es-MX" sz="3000" b="0" u="none" strike="noStrike" cap="none" dirty="0">
                <a:solidFill>
                  <a:srgbClr val="00FF00"/>
                </a:solidFill>
                <a:latin typeface="Arial" charset="0"/>
                <a:ea typeface="Arial" charset="0"/>
                <a:cs typeface="Arial" charset="0"/>
                <a:sym typeface="Cabin"/>
              </a:rPr>
              <a:t>, + significa </a:t>
            </a:r>
            <a:r>
              <a:rPr lang="es-MX" sz="3000" b="0" u="none" strike="noStrike" cap="none" dirty="0">
                <a:solidFill>
                  <a:srgbClr val="00FF00"/>
                </a:solidFill>
                <a:latin typeface="Arial"/>
                <a:ea typeface="Arial" charset="0"/>
                <a:cs typeface="Arial"/>
                <a:sym typeface="Arial"/>
              </a:rPr>
              <a:t>“concatenar”.</a:t>
            </a:r>
            <a:endParaRPr lang="es-MX" sz="3000" b="0" i="0" u="none" strike="noStrike" cap="none" dirty="0">
              <a:solidFill>
                <a:srgbClr val="00FF00"/>
              </a:solidFill>
              <a:latin typeface="Arial"/>
              <a:ea typeface="Arial"/>
              <a:cs typeface="Arial"/>
              <a:sym typeface="Arial"/>
            </a:endParaRPr>
          </a:p>
          <a:p>
            <a:pPr marL="749300" marR="0" lvl="0" indent="-332994" algn="l" rtl="0">
              <a:lnSpc>
                <a:spcPct val="100000"/>
              </a:lnSpc>
              <a:spcBef>
                <a:spcPts val="3500"/>
              </a:spcBef>
              <a:spcAft>
                <a:spcPts val="0"/>
              </a:spcAft>
              <a:buClr>
                <a:srgbClr val="FF7F00"/>
              </a:buClr>
              <a:buSzPct val="100000"/>
              <a:buFont typeface="Cabin"/>
              <a:buChar char="•"/>
            </a:pPr>
            <a:r>
              <a:rPr lang="es-MX" sz="3000" b="0" u="none" strike="noStrike" cap="none" dirty="0">
                <a:solidFill>
                  <a:srgbClr val="FF7F00"/>
                </a:solidFill>
                <a:latin typeface="Arial" charset="0"/>
                <a:ea typeface="Arial" charset="0"/>
                <a:cs typeface="Arial" charset="0"/>
                <a:sym typeface="Cabin"/>
              </a:rPr>
              <a:t>Cuando una cadena contiene números, aún sigue siendo una cadena.</a:t>
            </a:r>
          </a:p>
          <a:p>
            <a:pPr marL="749300" marR="0" lvl="0" indent="-332994" algn="l" rtl="0">
              <a:lnSpc>
                <a:spcPct val="100000"/>
              </a:lnSpc>
              <a:spcBef>
                <a:spcPts val="3500"/>
              </a:spcBef>
              <a:spcAft>
                <a:spcPts val="0"/>
              </a:spcAft>
              <a:buClr>
                <a:srgbClr val="00FFFF"/>
              </a:buClr>
              <a:buSzPct val="100000"/>
              <a:buFont typeface="Cabin"/>
              <a:buChar char="•"/>
            </a:pPr>
            <a:r>
              <a:rPr lang="es-MX" sz="3000" b="0" u="none" strike="noStrike" cap="none" dirty="0">
                <a:solidFill>
                  <a:srgbClr val="00FFFF"/>
                </a:solidFill>
                <a:latin typeface="Arial" charset="0"/>
                <a:ea typeface="Arial" charset="0"/>
                <a:cs typeface="Arial" charset="0"/>
                <a:sym typeface="Cabin"/>
              </a:rPr>
              <a:t>Podemos convertir números dentro de </a:t>
            </a:r>
            <a:r>
              <a:rPr lang="es-MX" sz="3000" b="0" dirty="0">
                <a:solidFill>
                  <a:srgbClr val="00FFFF"/>
                </a:solidFill>
                <a:latin typeface="Arial" charset="0"/>
                <a:ea typeface="Arial" charset="0"/>
                <a:cs typeface="Arial" charset="0"/>
                <a:sym typeface="Cabin"/>
              </a:rPr>
              <a:t>una cadena, a enteros, utilizando </a:t>
            </a:r>
            <a:r>
              <a:rPr lang="es-MX" sz="3000" b="0" u="none" strike="noStrike" cap="none" dirty="0" err="1">
                <a:solidFill>
                  <a:srgbClr val="FF00FF"/>
                </a:solidFill>
                <a:latin typeface="Arial" charset="0"/>
                <a:ea typeface="Arial" charset="0"/>
                <a:cs typeface="Arial" charset="0"/>
                <a:sym typeface="Cabin"/>
              </a:rPr>
              <a:t>int</a:t>
            </a:r>
            <a:r>
              <a:rPr lang="es-MX" sz="3000" b="0" u="none" strike="noStrike" cap="none" dirty="0">
                <a:solidFill>
                  <a:srgbClr val="00FFFF"/>
                </a:solidFill>
                <a:latin typeface="Arial" charset="0"/>
                <a:ea typeface="Arial" charset="0"/>
                <a:cs typeface="Arial" charset="0"/>
                <a:sym typeface="Cabin"/>
              </a:rPr>
              <a:t>()</a:t>
            </a:r>
          </a:p>
        </p:txBody>
      </p:sp>
      <p:sp>
        <p:nvSpPr>
          <p:cNvPr id="215" name="Shape 215"/>
          <p:cNvSpPr txBox="1"/>
          <p:nvPr/>
        </p:nvSpPr>
        <p:spPr>
          <a:xfrm>
            <a:off x="9167816" y="833718"/>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00FF"/>
                </a:solidFill>
                <a:latin typeface="Courier New"/>
                <a:ea typeface="Courier New"/>
                <a:cs typeface="Courier New"/>
                <a:sym typeface="Courier New"/>
              </a:rPr>
              <a:t>str1 = "Hola</a:t>
            </a:r>
            <a:r>
              <a:rPr lang="es-MX" sz="28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00FF"/>
                </a:solidFill>
                <a:latin typeface="Courier New"/>
                <a:ea typeface="Courier New"/>
                <a:cs typeface="Courier New"/>
                <a:sym typeface="Courier New"/>
              </a:rPr>
              <a:t>str2 = '</a:t>
            </a:r>
            <a:r>
              <a:rPr lang="es-MX" sz="2800" b="1" dirty="0">
                <a:solidFill>
                  <a:srgbClr val="FF00FF"/>
                </a:solidFill>
                <a:latin typeface="Courier New"/>
                <a:ea typeface="Courier New"/>
                <a:cs typeface="Courier New"/>
                <a:sym typeface="Courier New"/>
              </a:rPr>
              <a:t>ahí</a:t>
            </a:r>
            <a:r>
              <a:rPr lang="es-MX"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err="1">
                <a:solidFill>
                  <a:srgbClr val="00FF00"/>
                </a:solidFill>
                <a:latin typeface="Courier New"/>
                <a:ea typeface="Courier New"/>
                <a:cs typeface="Courier New"/>
                <a:sym typeface="Courier New"/>
              </a:rPr>
              <a:t>bob</a:t>
            </a:r>
            <a:r>
              <a:rPr lang="es-MX" sz="2800" b="1" i="0" u="none" strike="noStrike" cap="none" dirty="0">
                <a:solidFill>
                  <a:srgbClr val="00FF00"/>
                </a:solidFill>
                <a:latin typeface="Courier New"/>
                <a:ea typeface="Courier New"/>
                <a:cs typeface="Courier New"/>
                <a:sym typeface="Courier New"/>
              </a:rPr>
              <a:t> = str1 + str2</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err="1">
                <a:solidFill>
                  <a:srgbClr val="FFFF00"/>
                </a:solidFill>
                <a:latin typeface="Courier New"/>
                <a:ea typeface="Courier New"/>
                <a:cs typeface="Courier New"/>
                <a:sym typeface="Courier New"/>
              </a:rPr>
              <a:t>print</a:t>
            </a:r>
            <a:r>
              <a:rPr lang="es-MX" sz="2800" b="1" dirty="0">
                <a:solidFill>
                  <a:schemeClr val="bg1"/>
                </a:solidFill>
                <a:latin typeface="Courier New"/>
                <a:ea typeface="Courier New"/>
                <a:cs typeface="Courier New"/>
                <a:sym typeface="Courier New"/>
              </a:rPr>
              <a:t>(</a:t>
            </a:r>
            <a:r>
              <a:rPr lang="es-MX" sz="2800" b="1" i="0" u="none" strike="noStrike" cap="none" dirty="0" err="1">
                <a:solidFill>
                  <a:srgbClr val="00FF00"/>
                </a:solidFill>
                <a:latin typeface="Courier New"/>
                <a:ea typeface="Courier New"/>
                <a:cs typeface="Courier New"/>
                <a:sym typeface="Courier New"/>
              </a:rPr>
              <a:t>bob</a:t>
            </a:r>
            <a:r>
              <a:rPr lang="es-MX" sz="28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MX" sz="2800" b="1" i="0" u="none" strike="noStrike" cap="none" dirty="0" err="1">
                <a:solidFill>
                  <a:srgbClr val="00FF00"/>
                </a:solidFill>
                <a:latin typeface="Courier New"/>
                <a:ea typeface="Courier New"/>
                <a:cs typeface="Courier New"/>
                <a:sym typeface="Courier New"/>
              </a:rPr>
              <a:t>Holaahí</a:t>
            </a:r>
            <a:endParaRPr lang="es-MX"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7F00"/>
                </a:solidFill>
                <a:latin typeface="Courier New"/>
                <a:ea typeface="Courier New"/>
                <a:cs typeface="Courier New"/>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FF7F00"/>
                </a:solidFill>
                <a:latin typeface="Courier New"/>
                <a:ea typeface="Courier New"/>
                <a:cs typeface="Courier New"/>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s-MX" sz="2800" b="1" i="0" u="none" strike="noStrike" cap="none" dirty="0" err="1">
                <a:solidFill>
                  <a:srgbClr val="E06666"/>
                </a:solidFill>
                <a:latin typeface="Courier New"/>
                <a:ea typeface="Courier New"/>
                <a:cs typeface="Courier New"/>
                <a:sym typeface="Courier New"/>
              </a:rPr>
              <a:t>Traceback</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most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recent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call</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last</a:t>
            </a:r>
            <a:r>
              <a:rPr lang="es-MX" sz="2800" b="1" i="0" u="none" strike="noStrike" cap="none" dirty="0">
                <a:solidFill>
                  <a:srgbClr val="E06666"/>
                </a:solidFill>
                <a:latin typeface="Courier New"/>
                <a:ea typeface="Courier New"/>
                <a:cs typeface="Courier New"/>
                <a:sym typeface="Courier New"/>
              </a:rPr>
              <a:t>):  File "&lt;</a:t>
            </a:r>
            <a:r>
              <a:rPr lang="es-MX" sz="2800" b="1" i="0" u="none" strike="noStrike" cap="none" dirty="0" err="1">
                <a:solidFill>
                  <a:srgbClr val="E06666"/>
                </a:solidFill>
                <a:latin typeface="Courier New"/>
                <a:ea typeface="Courier New"/>
                <a:cs typeface="Courier New"/>
                <a:sym typeface="Courier New"/>
              </a:rPr>
              <a:t>stdin</a:t>
            </a:r>
            <a:r>
              <a:rPr lang="es-MX" sz="2800" b="1" i="0" u="none" strike="noStrike" cap="none" dirty="0">
                <a:solidFill>
                  <a:srgbClr val="E06666"/>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s-MX" sz="2800" b="1" i="0" u="none" strike="noStrike" cap="none" dirty="0" err="1">
                <a:solidFill>
                  <a:srgbClr val="E06666"/>
                </a:solidFill>
                <a:latin typeface="Courier New"/>
                <a:ea typeface="Courier New"/>
                <a:cs typeface="Courier New"/>
                <a:sym typeface="Courier New"/>
              </a:rPr>
              <a:t>TypeError</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cannot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concatenate</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str</a:t>
            </a:r>
            <a:r>
              <a:rPr lang="es-MX" sz="2800" b="1" i="0" u="none" strike="noStrike" cap="none" dirty="0">
                <a:solidFill>
                  <a:srgbClr val="E06666"/>
                </a:solidFill>
                <a:latin typeface="Courier New"/>
                <a:ea typeface="Courier New"/>
                <a:cs typeface="Courier New"/>
                <a:sym typeface="Courier New"/>
              </a:rPr>
              <a:t>' and '</a:t>
            </a:r>
            <a:r>
              <a:rPr lang="es-MX" sz="2800" b="1" i="0" u="none" strike="noStrike" cap="none" dirty="0" err="1">
                <a:solidFill>
                  <a:srgbClr val="E06666"/>
                </a:solidFill>
                <a:latin typeface="Courier New"/>
                <a:ea typeface="Courier New"/>
                <a:cs typeface="Courier New"/>
                <a:sym typeface="Courier New"/>
              </a:rPr>
              <a:t>int</a:t>
            </a:r>
            <a:r>
              <a:rPr lang="es-MX" sz="2800" b="1" i="0" u="none" strike="noStrike" cap="none" dirty="0">
                <a:solidFill>
                  <a:srgbClr val="E06666"/>
                </a:solidFill>
                <a:latin typeface="Courier New"/>
                <a:ea typeface="Courier New"/>
                <a:cs typeface="Courier New"/>
                <a:sym typeface="Courier New"/>
              </a:rPr>
              <a:t>' </a:t>
            </a:r>
            <a:r>
              <a:rPr lang="es-MX" sz="2800" b="1" i="0" u="none" strike="noStrike" cap="none" dirty="0" err="1">
                <a:solidFill>
                  <a:srgbClr val="E06666"/>
                </a:solidFill>
                <a:latin typeface="Courier New"/>
                <a:ea typeface="Courier New"/>
                <a:cs typeface="Courier New"/>
                <a:sym typeface="Courier New"/>
              </a:rPr>
              <a:t>objects</a:t>
            </a:r>
            <a:endParaRPr lang="es-MX" sz="2800" b="1" i="0" u="none" strike="noStrike" cap="none" dirty="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a:solidFill>
                  <a:srgbClr val="00FFFF"/>
                </a:solidFill>
                <a:latin typeface="Courier New"/>
                <a:ea typeface="Courier New"/>
                <a:cs typeface="Courier New"/>
                <a:sym typeface="Courier New"/>
              </a:rPr>
              <a:t>x = </a:t>
            </a:r>
            <a:r>
              <a:rPr lang="es-MX" sz="2800" b="1" i="0" u="none" strike="noStrike" cap="none" dirty="0" err="1">
                <a:solidFill>
                  <a:srgbClr val="FF00FF"/>
                </a:solidFill>
                <a:latin typeface="Courier New"/>
                <a:ea typeface="Courier New"/>
                <a:cs typeface="Courier New"/>
                <a:sym typeface="Courier New"/>
              </a:rPr>
              <a:t>int</a:t>
            </a:r>
            <a:r>
              <a:rPr lang="es-MX" sz="2800" b="1" i="0" u="none" strike="noStrike" cap="none" dirty="0">
                <a:solidFill>
                  <a:srgbClr val="00FFFF"/>
                </a:solidFill>
                <a:latin typeface="Courier New"/>
                <a:ea typeface="Courier New"/>
                <a:cs typeface="Courier New"/>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r>
              <a:rPr lang="es-MX" sz="2800" b="1" i="0" u="none" strike="noStrike" cap="none" dirty="0" err="1">
                <a:solidFill>
                  <a:srgbClr val="FFFF00"/>
                </a:solidFill>
                <a:latin typeface="Courier New"/>
                <a:ea typeface="Courier New"/>
                <a:cs typeface="Courier New"/>
                <a:sym typeface="Courier New"/>
              </a:rPr>
              <a:t>print</a:t>
            </a:r>
            <a:r>
              <a:rPr lang="es-MX" sz="2800" b="1" dirty="0">
                <a:solidFill>
                  <a:schemeClr val="bg1"/>
                </a:solidFill>
                <a:latin typeface="Courier New"/>
                <a:ea typeface="Courier New"/>
                <a:cs typeface="Courier New"/>
                <a:sym typeface="Courier New"/>
              </a:rPr>
              <a:t>(</a:t>
            </a:r>
            <a:r>
              <a:rPr lang="es-MX" sz="2800" b="1" i="0" u="none" strike="noStrike" cap="none" dirty="0">
                <a:solidFill>
                  <a:srgbClr val="00FFFF"/>
                </a:solidFill>
                <a:latin typeface="Courier New"/>
                <a:ea typeface="Courier New"/>
                <a:cs typeface="Courier New"/>
                <a:sym typeface="Courier New"/>
              </a:rPr>
              <a:t>x</a:t>
            </a:r>
            <a:r>
              <a:rPr lang="es-MX" sz="28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FF"/>
              </a:buClr>
              <a:buSzPct val="25000"/>
              <a:buFont typeface="Cabin"/>
              <a:buNone/>
            </a:pPr>
            <a:r>
              <a:rPr lang="es-MX" sz="2800" b="1" i="0" u="none" strike="noStrike" cap="none" dirty="0">
                <a:solidFill>
                  <a:srgbClr val="00FFFF"/>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MX" sz="28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50888" y="1045393"/>
            <a:ext cx="641667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5400" u="none" strike="noStrike" cap="none" dirty="0">
                <a:solidFill>
                  <a:srgbClr val="FFFF00"/>
                </a:solidFill>
                <a:latin typeface="Arial" charset="0"/>
                <a:ea typeface="Arial" charset="0"/>
                <a:cs typeface="Arial" charset="0"/>
                <a:sym typeface="Cabin"/>
              </a:rPr>
              <a:t>Leyendo y convirtiendo datos</a:t>
            </a:r>
          </a:p>
        </p:txBody>
      </p:sp>
      <p:sp>
        <p:nvSpPr>
          <p:cNvPr id="221" name="Shape 221"/>
          <p:cNvSpPr txBox="1">
            <a:spLocks noGrp="1"/>
          </p:cNvSpPr>
          <p:nvPr>
            <p:ph idx="1"/>
          </p:nvPr>
        </p:nvSpPr>
        <p:spPr>
          <a:xfrm>
            <a:off x="850887" y="2948057"/>
            <a:ext cx="6416675"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s-MX" sz="3000" b="0" u="none" strike="noStrike" cap="none" dirty="0">
                <a:solidFill>
                  <a:schemeClr val="lt1"/>
                </a:solidFill>
                <a:latin typeface="Arial" charset="0"/>
                <a:ea typeface="Arial" charset="0"/>
                <a:cs typeface="Arial" charset="0"/>
                <a:sym typeface="Cabin"/>
              </a:rPr>
              <a:t>Preferimos leer datos de entrada utilizando </a:t>
            </a:r>
            <a:r>
              <a:rPr lang="es-MX" sz="3000" b="0" u="none" strike="noStrike" cap="none" dirty="0">
                <a:solidFill>
                  <a:srgbClr val="FF7F00"/>
                </a:solidFill>
                <a:latin typeface="Arial" charset="0"/>
                <a:ea typeface="Arial" charset="0"/>
                <a:cs typeface="Arial" charset="0"/>
                <a:sym typeface="Cabin"/>
              </a:rPr>
              <a:t>cadenas</a:t>
            </a:r>
            <a:r>
              <a:rPr lang="es-MX" sz="3000" b="0" u="none" strike="noStrike" cap="none" dirty="0">
                <a:solidFill>
                  <a:schemeClr val="lt1"/>
                </a:solidFill>
                <a:latin typeface="Arial" charset="0"/>
                <a:ea typeface="Arial" charset="0"/>
                <a:cs typeface="Arial" charset="0"/>
                <a:sym typeface="Cabin"/>
              </a:rPr>
              <a:t> y después analizar y convertir los datos conforme sea necesario</a:t>
            </a:r>
          </a:p>
          <a:p>
            <a:pPr marL="749300" marR="0" lvl="0" indent="-332994" algn="l" rtl="0">
              <a:lnSpc>
                <a:spcPct val="100000"/>
              </a:lnSpc>
              <a:spcBef>
                <a:spcPts val="3500"/>
              </a:spcBef>
              <a:spcAft>
                <a:spcPts val="0"/>
              </a:spcAft>
              <a:buClr>
                <a:schemeClr val="lt1"/>
              </a:buClr>
              <a:buSzPct val="100000"/>
              <a:buFont typeface="Cabin"/>
              <a:buChar char="•"/>
            </a:pPr>
            <a:r>
              <a:rPr lang="es-MX" sz="3000" b="0" u="none" strike="noStrike" cap="none" dirty="0">
                <a:solidFill>
                  <a:schemeClr val="lt1"/>
                </a:solidFill>
                <a:latin typeface="Arial" charset="0"/>
                <a:ea typeface="Arial" charset="0"/>
                <a:cs typeface="Arial" charset="0"/>
                <a:sym typeface="Cabin"/>
              </a:rPr>
              <a:t>Esto nos da más control sobre </a:t>
            </a:r>
            <a:r>
              <a:rPr lang="es-MX" sz="3000" b="0" dirty="0">
                <a:solidFill>
                  <a:schemeClr val="lt1"/>
                </a:solidFill>
                <a:latin typeface="Arial" charset="0"/>
                <a:ea typeface="Arial" charset="0"/>
                <a:cs typeface="Arial" charset="0"/>
                <a:sym typeface="Cabin"/>
              </a:rPr>
              <a:t>situaciones de error y/o datos de entrada del usuario incorrectos</a:t>
            </a:r>
            <a:endParaRPr lang="es-MX" sz="3000" b="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s-MX" sz="3000" b="0" dirty="0">
                <a:solidFill>
                  <a:schemeClr val="lt1"/>
                </a:solidFill>
                <a:latin typeface="Arial" charset="0"/>
                <a:ea typeface="Arial" charset="0"/>
                <a:cs typeface="Arial" charset="0"/>
                <a:sym typeface="Cabin"/>
              </a:rPr>
              <a:t>Los números como datos de entrada deben ser </a:t>
            </a:r>
            <a:r>
              <a:rPr lang="es-MX" sz="3000" b="0" u="none" strike="noStrike" cap="none" dirty="0">
                <a:solidFill>
                  <a:srgbClr val="FF00FF"/>
                </a:solidFill>
                <a:latin typeface="Arial" charset="0"/>
                <a:ea typeface="Arial" charset="0"/>
                <a:cs typeface="Arial" charset="0"/>
                <a:sym typeface="Cabin"/>
              </a:rPr>
              <a:t>convertidos</a:t>
            </a:r>
            <a:r>
              <a:rPr lang="es-MX" sz="3000" b="0" u="none" strike="noStrike" cap="none" dirty="0">
                <a:solidFill>
                  <a:schemeClr val="lt1"/>
                </a:solidFill>
                <a:latin typeface="Arial" charset="0"/>
                <a:ea typeface="Arial" charset="0"/>
                <a:cs typeface="Arial" charset="0"/>
                <a:sym typeface="Cabin"/>
              </a:rPr>
              <a:t> de cadenas a enteros</a:t>
            </a:r>
          </a:p>
        </p:txBody>
      </p:sp>
      <p:sp>
        <p:nvSpPr>
          <p:cNvPr id="222" name="Shape 222"/>
          <p:cNvSpPr txBox="1"/>
          <p:nvPr/>
        </p:nvSpPr>
        <p:spPr>
          <a:xfrm>
            <a:off x="8249174" y="869950"/>
            <a:ext cx="7099200" cy="7391399"/>
          </a:xfrm>
          <a:prstGeom prst="rect">
            <a:avLst/>
          </a:prstGeom>
          <a:noFill/>
          <a:ln>
            <a:noFill/>
          </a:ln>
        </p:spPr>
        <p:txBody>
          <a:bodyPr lIns="0" tIns="0" rIns="0" bIns="0" anchor="ctr" anchorCtr="0">
            <a:noAutofit/>
          </a:bodyPr>
          <a:lstStyle/>
          <a:p>
            <a:pPr lvl="0">
              <a:buClr>
                <a:schemeClr val="lt1"/>
              </a:buClr>
              <a:buSzPct val="25000"/>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nombre</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FF00FF"/>
                </a:solidFill>
                <a:latin typeface="Courier New"/>
                <a:ea typeface="Courier New"/>
                <a:cs typeface="Courier New"/>
                <a:sym typeface="Courier New"/>
              </a:rPr>
              <a:t>input</a:t>
            </a:r>
            <a:r>
              <a:rPr lang="es-MX" sz="3000" b="1" i="0" u="none" strike="noStrike" cap="none"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err="1">
                <a:solidFill>
                  <a:schemeClr val="lt1"/>
                </a:solidFill>
                <a:latin typeface="Courier New"/>
                <a:ea typeface="Courier New"/>
                <a:cs typeface="Courier New"/>
                <a:sym typeface="Courier New"/>
              </a:rPr>
              <a:t>Ingresa:</a:t>
            </a:r>
            <a:r>
              <a:rPr lang="es-MX" sz="3000" b="1" i="0" u="none" strike="noStrike" cap="none" dirty="0" err="1">
                <a:solidFill>
                  <a:srgbClr val="00FF00"/>
                </a:solidFill>
                <a:latin typeface="Courier New"/>
                <a:ea typeface="Courier New"/>
                <a:cs typeface="Courier New"/>
                <a:sym typeface="Courier New"/>
              </a:rPr>
              <a:t>Chuck</a:t>
            </a:r>
            <a:endParaRPr lang="es-MX"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nombre</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Chuck</a:t>
            </a:r>
          </a:p>
          <a:p>
            <a:pPr lvl="0">
              <a:buClr>
                <a:schemeClr val="lt1"/>
              </a:buClr>
              <a:buSzPct val="25000"/>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manzana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FF00FF"/>
                </a:solidFill>
                <a:latin typeface="Courier New"/>
                <a:ea typeface="Courier New"/>
                <a:cs typeface="Courier New"/>
                <a:sym typeface="Courier New"/>
              </a:rPr>
              <a:t>input</a:t>
            </a:r>
            <a:r>
              <a:rPr lang="es-MX" sz="3000" b="1" i="0" u="none" strike="noStrike" cap="none"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Ingresa:</a:t>
            </a:r>
            <a:r>
              <a:rPr lang="es-MX" sz="30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x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00FF00"/>
                </a:solidFill>
                <a:latin typeface="Courier New"/>
                <a:ea typeface="Courier New"/>
                <a:cs typeface="Courier New"/>
                <a:sym typeface="Courier New"/>
              </a:rPr>
              <a:t>manzana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00FFFF"/>
                </a:solidFill>
                <a:latin typeface="Courier New"/>
                <a:ea typeface="Courier New"/>
                <a:cs typeface="Courier New"/>
                <a:sym typeface="Courier New"/>
              </a:rPr>
              <a:t>– </a:t>
            </a:r>
            <a:r>
              <a:rPr lang="es-MX" sz="3000" b="1" i="0" u="none" strike="noStrike" cap="none" dirty="0">
                <a:solidFill>
                  <a:srgbClr val="FF7F00"/>
                </a:solidFill>
                <a:latin typeface="Courier New"/>
                <a:ea typeface="Courier New"/>
                <a:cs typeface="Courier New"/>
                <a:sym typeface="Courier New"/>
              </a:rPr>
              <a:t>10</a:t>
            </a:r>
          </a:p>
          <a:p>
            <a:pPr marL="0" marR="0" lvl="0" indent="0" algn="l" rtl="0">
              <a:lnSpc>
                <a:spcPct val="100000"/>
              </a:lnSpc>
              <a:spcBef>
                <a:spcPts val="0"/>
              </a:spcBef>
              <a:spcAft>
                <a:spcPts val="0"/>
              </a:spcAft>
              <a:buClr>
                <a:srgbClr val="FF0000"/>
              </a:buClr>
              <a:buSzPct val="25000"/>
              <a:buFont typeface="Cabin"/>
              <a:buNone/>
            </a:pPr>
            <a:r>
              <a:rPr lang="es-MX" sz="3000" b="1" i="0" u="none" strike="noStrike" cap="none" dirty="0" err="1">
                <a:solidFill>
                  <a:srgbClr val="E06666"/>
                </a:solidFill>
                <a:latin typeface="Courier New"/>
                <a:ea typeface="Courier New"/>
                <a:cs typeface="Courier New"/>
                <a:sym typeface="Courier New"/>
              </a:rPr>
              <a:t>Traceback</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most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recent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call</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last</a:t>
            </a:r>
            <a:r>
              <a:rPr lang="es-MX" sz="3000" b="1" i="0" u="none" strike="noStrike" cap="none" dirty="0">
                <a:solidFill>
                  <a:srgbClr val="E06666"/>
                </a:solidFill>
                <a:latin typeface="Courier New"/>
                <a:ea typeface="Courier New"/>
                <a:cs typeface="Courier New"/>
                <a:sym typeface="Courier New"/>
              </a:rPr>
              <a:t>):  File "&lt;</a:t>
            </a:r>
            <a:r>
              <a:rPr lang="es-MX" sz="3000" b="1" i="0" u="none" strike="noStrike" cap="none" dirty="0" err="1">
                <a:solidFill>
                  <a:srgbClr val="E06666"/>
                </a:solidFill>
                <a:latin typeface="Courier New"/>
                <a:ea typeface="Courier New"/>
                <a:cs typeface="Courier New"/>
                <a:sym typeface="Courier New"/>
              </a:rPr>
              <a:t>stdin</a:t>
            </a:r>
            <a:r>
              <a:rPr lang="es-MX" sz="3000" b="1" i="0" u="none" strike="noStrike" cap="none" dirty="0">
                <a:solidFill>
                  <a:srgbClr val="E06666"/>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s-MX" sz="3000" b="1" i="0" u="none" strike="noStrike" cap="none" dirty="0" err="1">
                <a:solidFill>
                  <a:srgbClr val="E06666"/>
                </a:solidFill>
                <a:latin typeface="Courier New"/>
                <a:ea typeface="Courier New"/>
                <a:cs typeface="Courier New"/>
                <a:sym typeface="Courier New"/>
              </a:rPr>
              <a:t>TypeError</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unsupported</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operand</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type</a:t>
            </a:r>
            <a:r>
              <a:rPr lang="es-MX" sz="3000" b="1" i="0" u="none" strike="noStrike" cap="none" dirty="0">
                <a:solidFill>
                  <a:srgbClr val="E06666"/>
                </a:solidFill>
                <a:latin typeface="Courier New"/>
                <a:ea typeface="Courier New"/>
                <a:cs typeface="Courier New"/>
                <a:sym typeface="Courier New"/>
              </a:rPr>
              <a:t>(s) </a:t>
            </a:r>
            <a:r>
              <a:rPr lang="es-MX" sz="3000" b="1" i="0" u="none" strike="noStrike" cap="none" dirty="0" err="1">
                <a:solidFill>
                  <a:srgbClr val="E06666"/>
                </a:solidFill>
                <a:latin typeface="Courier New"/>
                <a:ea typeface="Courier New"/>
                <a:cs typeface="Courier New"/>
                <a:sym typeface="Courier New"/>
              </a:rPr>
              <a:t>for</a:t>
            </a:r>
            <a:r>
              <a:rPr lang="es-MX" sz="3000" b="1" i="0" u="none" strike="noStrike" cap="none" dirty="0">
                <a:solidFill>
                  <a:srgbClr val="E06666"/>
                </a:solidFill>
                <a:latin typeface="Courier New"/>
                <a:ea typeface="Courier New"/>
                <a:cs typeface="Courier New"/>
                <a:sym typeface="Courier New"/>
              </a:rPr>
              <a:t> -: '</a:t>
            </a:r>
            <a:r>
              <a:rPr lang="es-MX" sz="3000" b="1" i="0" u="none" strike="noStrike" cap="none" dirty="0" err="1">
                <a:solidFill>
                  <a:srgbClr val="E06666"/>
                </a:solidFill>
                <a:latin typeface="Courier New"/>
                <a:ea typeface="Courier New"/>
                <a:cs typeface="Courier New"/>
                <a:sym typeface="Courier New"/>
              </a:rPr>
              <a:t>str</a:t>
            </a:r>
            <a:r>
              <a:rPr lang="es-MX" sz="3000" b="1" i="0" u="none" strike="noStrike" cap="none" dirty="0">
                <a:solidFill>
                  <a:srgbClr val="E06666"/>
                </a:solidFill>
                <a:latin typeface="Courier New"/>
                <a:ea typeface="Courier New"/>
                <a:cs typeface="Courier New"/>
                <a:sym typeface="Courier New"/>
              </a:rPr>
              <a:t>' and '</a:t>
            </a:r>
            <a:r>
              <a:rPr lang="es-MX" sz="3000" b="1" i="0" u="none" strike="noStrike" cap="none" dirty="0" err="1">
                <a:solidFill>
                  <a:srgbClr val="E06666"/>
                </a:solidFill>
                <a:latin typeface="Courier New"/>
                <a:ea typeface="Courier New"/>
                <a:cs typeface="Courier New"/>
                <a:sym typeface="Courier New"/>
              </a:rPr>
              <a:t>int</a:t>
            </a:r>
            <a:r>
              <a:rPr lang="es-MX" sz="3000" b="1" i="0" u="none" strike="noStrike" cap="none" dirty="0">
                <a:solidFill>
                  <a:srgbClr val="E06666"/>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x</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err="1">
                <a:solidFill>
                  <a:srgbClr val="FF00FF"/>
                </a:solidFill>
                <a:latin typeface="Courier New"/>
                <a:ea typeface="Courier New"/>
                <a:cs typeface="Courier New"/>
                <a:sym typeface="Courier New"/>
              </a:rPr>
              <a:t>int</a:t>
            </a:r>
            <a:r>
              <a:rPr lang="es-MX" sz="3000" b="1" i="0" u="none" strike="noStrike" cap="none" dirty="0">
                <a:solidFill>
                  <a:srgbClr val="FF7F00"/>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manzana</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10</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x</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90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740178" y="867586"/>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a:solidFill>
                  <a:srgbClr val="FFFF00"/>
                </a:solidFill>
                <a:latin typeface="Arial" charset="0"/>
                <a:ea typeface="Arial" charset="0"/>
                <a:cs typeface="Arial" charset="0"/>
                <a:sym typeface="Cabin"/>
              </a:rPr>
              <a:t>Buscando dentro de una Cadena</a:t>
            </a:r>
          </a:p>
        </p:txBody>
      </p:sp>
      <p:sp>
        <p:nvSpPr>
          <p:cNvPr id="228" name="Shape 228"/>
          <p:cNvSpPr txBox="1">
            <a:spLocks noGrp="1"/>
          </p:cNvSpPr>
          <p:nvPr>
            <p:ph idx="1"/>
          </p:nvPr>
        </p:nvSpPr>
        <p:spPr>
          <a:xfrm>
            <a:off x="681548" y="2603500"/>
            <a:ext cx="880268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Podemos obtener cualquier carácter en una cadena usando un </a:t>
            </a:r>
            <a:r>
              <a:rPr lang="es-MX" sz="3600" b="0" dirty="0">
                <a:solidFill>
                  <a:schemeClr val="lt1"/>
                </a:solidFill>
                <a:latin typeface="Arial" charset="0"/>
                <a:ea typeface="Arial" charset="0"/>
                <a:cs typeface="Arial" charset="0"/>
                <a:sym typeface="Cabin"/>
              </a:rPr>
              <a:t>índice especificado en </a:t>
            </a:r>
            <a:r>
              <a:rPr lang="es-MX" sz="3600" b="0" u="none" strike="noStrike" cap="none" dirty="0">
                <a:solidFill>
                  <a:srgbClr val="00FFFF"/>
                </a:solidFill>
                <a:latin typeface="Arial" charset="0"/>
                <a:ea typeface="Arial" charset="0"/>
                <a:cs typeface="Arial" charset="0"/>
                <a:sym typeface="Cabin"/>
              </a:rPr>
              <a:t>corchetes</a:t>
            </a: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El valor del índice debe ser un entero y </a:t>
            </a:r>
            <a:r>
              <a:rPr lang="es-MX" sz="3600" b="0" dirty="0">
                <a:solidFill>
                  <a:schemeClr val="lt1"/>
                </a:solidFill>
                <a:latin typeface="Arial" charset="0"/>
                <a:ea typeface="Arial" charset="0"/>
                <a:cs typeface="Arial" charset="0"/>
                <a:sym typeface="Cabin"/>
              </a:rPr>
              <a:t>comienza desde el cero</a:t>
            </a:r>
            <a:endParaRPr lang="es-MX" sz="3600" b="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El valor del índice puede ser una expresión que se ha calculado</a:t>
            </a:r>
          </a:p>
        </p:txBody>
      </p:sp>
      <p:sp>
        <p:nvSpPr>
          <p:cNvPr id="229" name="Shape 229"/>
          <p:cNvSpPr txBox="1"/>
          <p:nvPr/>
        </p:nvSpPr>
        <p:spPr>
          <a:xfrm>
            <a:off x="10715515" y="4517526"/>
            <a:ext cx="4878899" cy="37883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FF7F00"/>
                </a:solidFill>
                <a:latin typeface="Courier New"/>
                <a:ea typeface="Courier New"/>
                <a:cs typeface="Courier New"/>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letra</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1</a:t>
            </a:r>
            <a:r>
              <a:rPr lang="es-MX"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letra</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a</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x</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FF7F00"/>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a:solidFill>
                  <a:srgbClr val="00FF00"/>
                </a:solidFill>
                <a:latin typeface="Courier New"/>
                <a:ea typeface="Courier New"/>
                <a:cs typeface="Courier New"/>
                <a:sym typeface="Courier New"/>
              </a:rPr>
              <a:t>w</a:t>
            </a:r>
            <a:r>
              <a:rPr lang="es-MX" sz="3000" b="1" i="0" u="none" strike="noStrike" cap="none" dirty="0">
                <a:solidFill>
                  <a:schemeClr val="lt1"/>
                </a:solidFill>
                <a:latin typeface="Courier New"/>
                <a:ea typeface="Courier New"/>
                <a:cs typeface="Courier New"/>
                <a:sym typeface="Courier New"/>
              </a:rPr>
              <a:t> = </a:t>
            </a:r>
            <a:r>
              <a:rPr lang="es-MX" sz="3000" b="1" i="0" u="none" strike="noStrike" cap="none" dirty="0">
                <a:solidFill>
                  <a:srgbClr val="00FF00"/>
                </a:solidFill>
                <a:latin typeface="Courier New"/>
                <a:ea typeface="Courier New"/>
                <a:cs typeface="Courier New"/>
                <a:sym typeface="Courier New"/>
              </a:rPr>
              <a:t>fruta</a:t>
            </a:r>
            <a:r>
              <a:rPr lang="es-MX" sz="3000" b="1" i="0" u="none" strike="noStrike" cap="none" dirty="0">
                <a:solidFill>
                  <a:srgbClr val="00FFFF"/>
                </a:solidFill>
                <a:latin typeface="Courier New"/>
                <a:ea typeface="Courier New"/>
                <a:cs typeface="Courier New"/>
                <a:sym typeface="Courier New"/>
              </a:rPr>
              <a:t>[</a:t>
            </a:r>
            <a:r>
              <a:rPr lang="es-MX" sz="3000" b="1" dirty="0">
                <a:solidFill>
                  <a:srgbClr val="00FF00"/>
                </a:solidFill>
                <a:latin typeface="Courier New"/>
                <a:ea typeface="Courier New"/>
                <a:cs typeface="Courier New"/>
                <a:sym typeface="Courier New"/>
              </a:rPr>
              <a:t>x</a:t>
            </a:r>
            <a:r>
              <a:rPr lang="es-MX" sz="3000" b="1" i="0" u="none" strike="noStrike" cap="none" dirty="0">
                <a:solidFill>
                  <a:srgbClr val="00FFFF"/>
                </a:solidFill>
                <a:latin typeface="Courier New"/>
                <a:ea typeface="Courier New"/>
                <a:cs typeface="Courier New"/>
                <a:sym typeface="Courier New"/>
              </a:rPr>
              <a:t> - </a:t>
            </a:r>
            <a:r>
              <a:rPr lang="es-MX" sz="3000" b="1" i="0" u="none" strike="noStrike" cap="none" dirty="0">
                <a:solidFill>
                  <a:srgbClr val="FF7F00"/>
                </a:solidFill>
                <a:latin typeface="Courier New"/>
                <a:ea typeface="Courier New"/>
                <a:cs typeface="Courier New"/>
                <a:sym typeface="Courier New"/>
              </a:rPr>
              <a:t>1</a:t>
            </a:r>
            <a:r>
              <a:rPr lang="es-MX"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i="0" u="none" strike="noStrike" cap="none" dirty="0">
                <a:solidFill>
                  <a:srgbClr val="00FF00"/>
                </a:solidFill>
                <a:latin typeface="Courier New"/>
                <a:ea typeface="Courier New"/>
                <a:cs typeface="Courier New"/>
                <a:sym typeface="Courier New"/>
              </a:rPr>
              <a:t>w</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n</a:t>
            </a:r>
          </a:p>
        </p:txBody>
      </p:sp>
      <p:pic>
        <p:nvPicPr>
          <p:cNvPr id="230" name="Shape 230"/>
          <p:cNvPicPr preferRelativeResize="0"/>
          <p:nvPr/>
        </p:nvPicPr>
        <p:blipFill rotWithShape="1">
          <a:blip r:embed="rId3">
            <a:alphaModFix/>
          </a:blip>
          <a:srcRect/>
          <a:stretch/>
        </p:blipFill>
        <p:spPr>
          <a:xfrm>
            <a:off x="1128202" y="1077340"/>
            <a:ext cx="2489200" cy="1663317"/>
          </a:xfrm>
          <a:prstGeom prst="rect">
            <a:avLst/>
          </a:prstGeom>
          <a:noFill/>
          <a:ln>
            <a:noFill/>
          </a:ln>
        </p:spPr>
      </p:pic>
      <p:sp>
        <p:nvSpPr>
          <p:cNvPr id="231" name="Shape 231"/>
          <p:cNvSpPr txBox="1"/>
          <p:nvPr/>
        </p:nvSpPr>
        <p:spPr>
          <a:xfrm>
            <a:off x="104139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4139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1632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1632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19379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19379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dirty="0">
                <a:solidFill>
                  <a:schemeClr val="lt1"/>
                </a:solidFill>
                <a:latin typeface="Arial" charset="0"/>
                <a:ea typeface="Arial" charset="0"/>
                <a:cs typeface="Arial" charset="0"/>
                <a:sym typeface="Cabin"/>
              </a:rPr>
              <a:t>n</a:t>
            </a:r>
          </a:p>
        </p:txBody>
      </p:sp>
      <p:sp>
        <p:nvSpPr>
          <p:cNvPr id="237" name="Shape 237"/>
          <p:cNvSpPr txBox="1"/>
          <p:nvPr/>
        </p:nvSpPr>
        <p:spPr>
          <a:xfrm>
            <a:off x="126872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6872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4111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4111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160494"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160494"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s-MX" sz="7600" u="none" strike="noStrike" cap="none" dirty="0">
                <a:solidFill>
                  <a:srgbClr val="FFFF00"/>
                </a:solidFill>
                <a:latin typeface="Arial" charset="0"/>
                <a:ea typeface="Arial" charset="0"/>
                <a:cs typeface="Arial" charset="0"/>
                <a:sym typeface="Cabin"/>
              </a:rPr>
              <a:t>Un carácter muy lejano</a:t>
            </a:r>
          </a:p>
        </p:txBody>
      </p:sp>
      <p:sp>
        <p:nvSpPr>
          <p:cNvPr id="248" name="Shape 248"/>
          <p:cNvSpPr txBox="1">
            <a:spLocks noGrp="1"/>
          </p:cNvSpPr>
          <p:nvPr>
            <p:ph idx="1"/>
          </p:nvPr>
        </p:nvSpPr>
        <p:spPr>
          <a:xfrm>
            <a:off x="969426" y="1996844"/>
            <a:ext cx="6245225"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Vas a obtener un </a:t>
            </a:r>
            <a:r>
              <a:rPr lang="es-MX" sz="3600" b="0" u="none" strike="noStrike" cap="none" dirty="0">
                <a:solidFill>
                  <a:srgbClr val="E06666"/>
                </a:solidFill>
                <a:latin typeface="Arial" charset="0"/>
                <a:ea typeface="Arial" charset="0"/>
                <a:cs typeface="Arial" charset="0"/>
                <a:sym typeface="Cabin"/>
              </a:rPr>
              <a:t>error de Python</a:t>
            </a:r>
            <a:r>
              <a:rPr lang="es-MX" sz="3600" b="0" u="none" strike="noStrike" cap="none" dirty="0">
                <a:solidFill>
                  <a:schemeClr val="lt1"/>
                </a:solidFill>
                <a:latin typeface="Arial" charset="0"/>
                <a:ea typeface="Arial" charset="0"/>
                <a:cs typeface="Arial" charset="0"/>
                <a:sym typeface="Cabin"/>
              </a:rPr>
              <a:t> si tratas de acceder un índice más allá del final de la cadena.</a:t>
            </a:r>
          </a:p>
          <a:p>
            <a:pPr marL="749300" marR="0" lvl="0" indent="-533400" algn="l" rtl="0">
              <a:lnSpc>
                <a:spcPct val="100000"/>
              </a:lnSpc>
              <a:spcBef>
                <a:spcPts val="3500"/>
              </a:spcBef>
              <a:spcAft>
                <a:spcPts val="0"/>
              </a:spcAft>
              <a:buClr>
                <a:schemeClr val="lt1"/>
              </a:buClr>
              <a:buSzPct val="171000"/>
              <a:buFont typeface="Cabin"/>
              <a:buChar char="•"/>
            </a:pPr>
            <a:r>
              <a:rPr lang="es-MX" sz="3600" b="0" u="none" strike="noStrike" cap="none" dirty="0">
                <a:solidFill>
                  <a:schemeClr val="lt1"/>
                </a:solidFill>
                <a:latin typeface="Arial" charset="0"/>
                <a:ea typeface="Arial" charset="0"/>
                <a:cs typeface="Arial" charset="0"/>
                <a:sym typeface="Cabin"/>
              </a:rPr>
              <a:t>Así que sé cuidadoso cuando construyas valores de índices y rebanadas</a:t>
            </a:r>
          </a:p>
        </p:txBody>
      </p:sp>
      <p:sp>
        <p:nvSpPr>
          <p:cNvPr id="249" name="Shape 249"/>
          <p:cNvSpPr txBox="1"/>
          <p:nvPr/>
        </p:nvSpPr>
        <p:spPr>
          <a:xfrm>
            <a:off x="8592148" y="2152805"/>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err="1">
                <a:solidFill>
                  <a:srgbClr val="00FF00"/>
                </a:solidFill>
                <a:latin typeface="Courier New"/>
                <a:ea typeface="Courier New"/>
                <a:cs typeface="Courier New"/>
                <a:sym typeface="Courier New"/>
              </a:rPr>
              <a:t>zot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a:solidFill>
                  <a:schemeClr val="lt1"/>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 '</a:t>
            </a:r>
            <a:r>
              <a:rPr lang="es-MX" sz="3000" b="1" i="0" u="none" strike="noStrike" cap="none" dirty="0" err="1">
                <a:solidFill>
                  <a:srgbClr val="FF7F00"/>
                </a:solidFill>
                <a:latin typeface="Courier New"/>
                <a:ea typeface="Courier New"/>
                <a:cs typeface="Courier New"/>
                <a:sym typeface="Courier New"/>
              </a:rPr>
              <a:t>abc</a:t>
            </a:r>
            <a:r>
              <a:rPr lang="es-MX"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r>
              <a:rPr lang="es-MX" sz="3000" b="1" i="0" u="none" strike="noStrike" cap="none" dirty="0" err="1">
                <a:solidFill>
                  <a:srgbClr val="FFFF00"/>
                </a:solidFill>
                <a:latin typeface="Courier New"/>
                <a:ea typeface="Courier New"/>
                <a:cs typeface="Courier New"/>
                <a:sym typeface="Courier New"/>
              </a:rPr>
              <a:t>print</a:t>
            </a:r>
            <a:r>
              <a:rPr lang="es-MX" sz="3000" b="1" i="0" u="none" strike="noStrike" cap="none" dirty="0">
                <a:solidFill>
                  <a:schemeClr val="bg1"/>
                </a:solidFill>
                <a:latin typeface="Courier New"/>
                <a:ea typeface="Courier New"/>
                <a:cs typeface="Courier New"/>
                <a:sym typeface="Courier New"/>
              </a:rPr>
              <a:t>(</a:t>
            </a:r>
            <a:r>
              <a:rPr lang="es-MX" sz="3000" b="1" i="0" u="none" strike="noStrike" cap="none" dirty="0" err="1">
                <a:solidFill>
                  <a:srgbClr val="00FF00"/>
                </a:solidFill>
                <a:latin typeface="Courier New"/>
                <a:ea typeface="Courier New"/>
                <a:cs typeface="Courier New"/>
                <a:sym typeface="Courier New"/>
              </a:rPr>
              <a:t>zot</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rgbClr val="FF7F00"/>
                </a:solidFill>
                <a:latin typeface="Courier New"/>
                <a:ea typeface="Courier New"/>
                <a:cs typeface="Courier New"/>
                <a:sym typeface="Courier New"/>
              </a:rPr>
              <a:t>5</a:t>
            </a:r>
            <a:r>
              <a:rPr lang="es-MX" sz="3000" b="1" i="0" u="none" strike="noStrike" cap="none" dirty="0">
                <a:solidFill>
                  <a:srgbClr val="00FFFF"/>
                </a:solidFill>
                <a:latin typeface="Courier New"/>
                <a:ea typeface="Courier New"/>
                <a:cs typeface="Courier New"/>
                <a:sym typeface="Courier New"/>
              </a:rPr>
              <a:t>]</a:t>
            </a:r>
            <a:r>
              <a:rPr lang="es-MX"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66FF"/>
              </a:buClr>
              <a:buSzPct val="25000"/>
              <a:buFont typeface="Cabin"/>
              <a:buNone/>
            </a:pPr>
            <a:r>
              <a:rPr lang="es-MX" sz="3000" b="1" i="0" u="none" strike="noStrike" cap="none" dirty="0" err="1">
                <a:solidFill>
                  <a:srgbClr val="E06666"/>
                </a:solidFill>
                <a:latin typeface="Courier New"/>
                <a:ea typeface="Courier New"/>
                <a:cs typeface="Courier New"/>
                <a:sym typeface="Courier New"/>
              </a:rPr>
              <a:t>Traceback</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most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recent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call</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last</a:t>
            </a:r>
            <a:r>
              <a:rPr lang="es-MX" sz="3000" b="1" i="0" u="none" strike="noStrike" cap="none" dirty="0">
                <a:solidFill>
                  <a:srgbClr val="E06666"/>
                </a:solidFill>
                <a:latin typeface="Courier New"/>
                <a:ea typeface="Courier New"/>
                <a:cs typeface="Courier New"/>
                <a:sym typeface="Courier New"/>
              </a:rPr>
              <a:t>):  File "&lt;</a:t>
            </a:r>
            <a:r>
              <a:rPr lang="es-MX" sz="3000" b="1" i="0" u="none" strike="noStrike" cap="none" dirty="0" err="1">
                <a:solidFill>
                  <a:srgbClr val="E06666"/>
                </a:solidFill>
                <a:latin typeface="Courier New"/>
                <a:ea typeface="Courier New"/>
                <a:cs typeface="Courier New"/>
                <a:sym typeface="Courier New"/>
              </a:rPr>
              <a:t>stdin</a:t>
            </a:r>
            <a:r>
              <a:rPr lang="es-MX" sz="3000" b="1" i="0" u="none" strike="noStrike" cap="none" dirty="0">
                <a:solidFill>
                  <a:srgbClr val="E06666"/>
                </a:solidFill>
                <a:latin typeface="Courier New"/>
                <a:ea typeface="Courier New"/>
                <a:cs typeface="Courier New"/>
                <a:sym typeface="Courier New"/>
              </a:rPr>
              <a:t>&gt;", line 1, in &lt;module&gt;</a:t>
            </a:r>
            <a:r>
              <a:rPr lang="es-MX" sz="3000" b="1" i="0" u="none" strike="noStrike" cap="none" dirty="0" err="1">
                <a:solidFill>
                  <a:srgbClr val="E06666"/>
                </a:solidFill>
                <a:latin typeface="Courier New"/>
                <a:ea typeface="Courier New"/>
                <a:cs typeface="Courier New"/>
                <a:sym typeface="Courier New"/>
              </a:rPr>
              <a:t>IndexError</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string</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index</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out</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of</a:t>
            </a:r>
            <a:r>
              <a:rPr lang="es-MX" sz="3000" b="1" i="0" u="none" strike="noStrike" cap="none" dirty="0">
                <a:solidFill>
                  <a:srgbClr val="E06666"/>
                </a:solidFill>
                <a:latin typeface="Courier New"/>
                <a:ea typeface="Courier New"/>
                <a:cs typeface="Courier New"/>
                <a:sym typeface="Courier New"/>
              </a:rPr>
              <a:t> </a:t>
            </a:r>
            <a:r>
              <a:rPr lang="es-MX" sz="3000" b="1" i="0" u="none" strike="noStrike" cap="none" dirty="0" err="1">
                <a:solidFill>
                  <a:srgbClr val="E06666"/>
                </a:solidFill>
                <a:latin typeface="Courier New"/>
                <a:ea typeface="Courier New"/>
                <a:cs typeface="Courier New"/>
                <a:sym typeface="Courier New"/>
              </a:rPr>
              <a:t>range</a:t>
            </a:r>
            <a:endParaRPr lang="es-MX" sz="3000" b="1" i="0" u="none" strike="noStrike" cap="none" dirty="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MX" sz="30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u="none" strike="noStrike" cap="none">
                <a:solidFill>
                  <a:srgbClr val="FFFF00"/>
                </a:solidFill>
                <a:latin typeface="Arial" charset="0"/>
                <a:ea typeface="Arial" charset="0"/>
                <a:cs typeface="Arial" charset="0"/>
                <a:sym typeface="Cabin"/>
              </a:rPr>
              <a:t>Las Cadenas tienen Tamaño</a:t>
            </a:r>
          </a:p>
        </p:txBody>
      </p:sp>
      <p:sp>
        <p:nvSpPr>
          <p:cNvPr id="255" name="Shape 255"/>
          <p:cNvSpPr txBox="1">
            <a:spLocks noGrp="1"/>
          </p:cNvSpPr>
          <p:nvPr>
            <p:ph idx="1"/>
          </p:nvPr>
        </p:nvSpPr>
        <p:spPr>
          <a:xfrm>
            <a:off x="1011761" y="1426634"/>
            <a:ext cx="7386041"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MX" sz="3600" b="0" u="none" strike="noStrike" cap="none" dirty="0">
                <a:solidFill>
                  <a:schemeClr val="lt1"/>
                </a:solidFill>
                <a:latin typeface="Arial" charset="0"/>
                <a:ea typeface="Arial" charset="0"/>
                <a:cs typeface="Arial" charset="0"/>
                <a:sym typeface="Cabin"/>
              </a:rPr>
              <a:t>La función nativa </a:t>
            </a:r>
            <a:r>
              <a:rPr lang="es-MX" sz="3600" b="0" u="none" strike="noStrike" cap="none" dirty="0" err="1">
                <a:solidFill>
                  <a:srgbClr val="FF00FF"/>
                </a:solidFill>
                <a:latin typeface="Arial" charset="0"/>
                <a:ea typeface="Arial" charset="0"/>
                <a:cs typeface="Arial" charset="0"/>
                <a:sym typeface="Cabin"/>
              </a:rPr>
              <a:t>len</a:t>
            </a:r>
            <a:r>
              <a:rPr lang="es-MX" sz="3600" b="0" u="none" strike="noStrike" cap="none" dirty="0">
                <a:solidFill>
                  <a:schemeClr val="lt1"/>
                </a:solidFill>
                <a:latin typeface="Arial" charset="0"/>
                <a:ea typeface="Arial" charset="0"/>
                <a:cs typeface="Arial" charset="0"/>
                <a:sym typeface="Cabin"/>
              </a:rPr>
              <a:t> nos retorna el tamaño de una cadena</a:t>
            </a:r>
          </a:p>
        </p:txBody>
      </p:sp>
      <p:sp>
        <p:nvSpPr>
          <p:cNvPr id="256" name="Shape 256"/>
          <p:cNvSpPr txBox="1"/>
          <p:nvPr/>
        </p:nvSpPr>
        <p:spPr>
          <a:xfrm>
            <a:off x="9029061" y="4704809"/>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chemeClr val="lt1"/>
                </a:solidFill>
                <a:latin typeface="Courier New"/>
                <a:ea typeface="Courier New"/>
                <a:cs typeface="Courier New"/>
                <a:sym typeface="Courier New"/>
              </a:rPr>
              <a:t> = </a:t>
            </a:r>
            <a:r>
              <a:rPr lang="es-MX" sz="3600" b="1" i="0" u="none" strike="noStrike" cap="none" dirty="0">
                <a:solidFill>
                  <a:srgbClr val="FF7F00"/>
                </a:solidFill>
                <a:latin typeface="Courier New"/>
                <a:ea typeface="Courier New"/>
                <a:cs typeface="Courier New"/>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lt1"/>
                </a:solidFill>
                <a:latin typeface="Courier New"/>
                <a:ea typeface="Courier New"/>
                <a:cs typeface="Courier New"/>
                <a:sym typeface="Courier New"/>
              </a:rPr>
              <a:t>(</a:t>
            </a:r>
            <a:r>
              <a:rPr lang="es-MX" sz="3600" b="1" i="0" u="none" strike="noStrike" cap="none" dirty="0" err="1">
                <a:solidFill>
                  <a:srgbClr val="FF00FF"/>
                </a:solidFill>
                <a:latin typeface="Courier New"/>
                <a:ea typeface="Courier New"/>
                <a:cs typeface="Courier New"/>
                <a:sym typeface="Courier New"/>
              </a:rPr>
              <a:t>len</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6</a:t>
            </a:r>
          </a:p>
        </p:txBody>
      </p:sp>
      <p:sp>
        <p:nvSpPr>
          <p:cNvPr id="257" name="Shape 257"/>
          <p:cNvSpPr txBox="1"/>
          <p:nvPr/>
        </p:nvSpPr>
        <p:spPr>
          <a:xfrm>
            <a:off x="94572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94572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02065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02065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09812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09812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17305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17305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24544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24544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3203761" y="336973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3203761" y="2633134"/>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1155700" y="664378"/>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b="1" dirty="0">
                <a:solidFill>
                  <a:srgbClr val="FFFF00"/>
                </a:solidFill>
                <a:latin typeface="Arial" charset="0"/>
                <a:ea typeface="Arial" charset="0"/>
                <a:cs typeface="Arial" charset="0"/>
                <a:sym typeface="Cabin"/>
              </a:rPr>
              <a:t>Función </a:t>
            </a:r>
            <a:r>
              <a:rPr lang="es-MX" sz="7600" b="1" dirty="0" err="1">
                <a:solidFill>
                  <a:srgbClr val="FFFF00"/>
                </a:solidFill>
                <a:latin typeface="Arial" charset="0"/>
                <a:ea typeface="Arial" charset="0"/>
                <a:cs typeface="Arial" charset="0"/>
                <a:sym typeface="Cabin"/>
              </a:rPr>
              <a:t>len</a:t>
            </a:r>
            <a:endParaRPr lang="es-MX" sz="7600" b="1" u="none" strike="noStrike" cap="none" dirty="0">
              <a:solidFill>
                <a:srgbClr val="FFFF00"/>
              </a:solidFill>
              <a:latin typeface="Arial" charset="0"/>
              <a:ea typeface="Arial" charset="0"/>
              <a:cs typeface="Arial" charset="0"/>
              <a:sym typeface="Cabin"/>
            </a:endParaRPr>
          </a:p>
        </p:txBody>
      </p:sp>
      <p:sp>
        <p:nvSpPr>
          <p:cNvPr id="274" name="Shape 274"/>
          <p:cNvSpPr txBox="1"/>
          <p:nvPr/>
        </p:nvSpPr>
        <p:spPr>
          <a:xfrm>
            <a:off x="1200150" y="2345368"/>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err="1">
                <a:solidFill>
                  <a:srgbClr val="FF00FF"/>
                </a:solidFill>
                <a:latin typeface="Courier New"/>
                <a:ea typeface="Courier New"/>
                <a:cs typeface="Courier New"/>
                <a:sym typeface="Courier New"/>
              </a:rPr>
              <a:t>len</a:t>
            </a:r>
            <a:r>
              <a:rPr lang="es-MX" sz="3600" b="1" i="0" u="none" strike="noStrike" cap="none" dirty="0">
                <a:solidFill>
                  <a:srgbClr val="FF00FF"/>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bg1"/>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6</a:t>
            </a:r>
          </a:p>
        </p:txBody>
      </p:sp>
      <p:sp>
        <p:nvSpPr>
          <p:cNvPr id="275" name="Shape 275"/>
          <p:cNvSpPr txBox="1"/>
          <p:nvPr/>
        </p:nvSpPr>
        <p:spPr>
          <a:xfrm>
            <a:off x="6845300" y="5118098"/>
            <a:ext cx="2819400" cy="2819400"/>
          </a:xfrm>
          <a:prstGeom prst="rect">
            <a:avLst/>
          </a:prstGeom>
          <a:solidFill>
            <a:srgbClr val="7575D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5400" u="none" strike="noStrike" cap="none" dirty="0">
                <a:solidFill>
                  <a:schemeClr val="lt1"/>
                </a:solidFill>
                <a:latin typeface="Arial" charset="0"/>
                <a:ea typeface="Arial" charset="0"/>
                <a:cs typeface="Arial" charset="0"/>
                <a:sym typeface="Cabin"/>
              </a:rPr>
              <a:t>Función </a:t>
            </a:r>
            <a:r>
              <a:rPr lang="es-MX" sz="5400" u="none" strike="noStrike" cap="none" dirty="0" err="1">
                <a:solidFill>
                  <a:schemeClr val="lt1"/>
                </a:solidFill>
                <a:latin typeface="Arial" charset="0"/>
                <a:ea typeface="Arial" charset="0"/>
                <a:cs typeface="Arial" charset="0"/>
                <a:sym typeface="Cabin"/>
              </a:rPr>
              <a:t>len</a:t>
            </a:r>
            <a:r>
              <a:rPr lang="es-MX" sz="5400" u="none" strike="noStrike" cap="none" dirty="0">
                <a:solidFill>
                  <a:schemeClr val="lt1"/>
                </a:solidFill>
                <a:latin typeface="Arial" charset="0"/>
                <a:ea typeface="Arial" charset="0"/>
                <a:cs typeface="Arial" charset="0"/>
                <a:sym typeface="Cabin"/>
              </a:rPr>
              <a:t>()</a:t>
            </a:r>
          </a:p>
        </p:txBody>
      </p:sp>
      <p:cxnSp>
        <p:nvCxnSpPr>
          <p:cNvPr id="276" name="Shape 276"/>
          <p:cNvCxnSpPr/>
          <p:nvPr/>
        </p:nvCxnSpPr>
        <p:spPr>
          <a:xfrm flipH="1">
            <a:off x="5299074" y="6572248"/>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2014330" y="6018210"/>
            <a:ext cx="3014868"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(una cadena)</a:t>
            </a:r>
          </a:p>
        </p:txBody>
      </p:sp>
      <p:sp>
        <p:nvSpPr>
          <p:cNvPr id="278" name="Shape 278"/>
          <p:cNvSpPr txBox="1"/>
          <p:nvPr/>
        </p:nvSpPr>
        <p:spPr>
          <a:xfrm>
            <a:off x="11442699" y="5949948"/>
            <a:ext cx="304192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(un número)</a:t>
            </a:r>
          </a:p>
        </p:txBody>
      </p:sp>
      <p:cxnSp>
        <p:nvCxnSpPr>
          <p:cNvPr id="279" name="Shape 279"/>
          <p:cNvCxnSpPr/>
          <p:nvPr/>
        </p:nvCxnSpPr>
        <p:spPr>
          <a:xfrm flipH="1">
            <a:off x="9680574" y="6521448"/>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80" name="Shape 280"/>
          <p:cNvSpPr txBox="1"/>
          <p:nvPr/>
        </p:nvSpPr>
        <p:spPr>
          <a:xfrm>
            <a:off x="10283825" y="2641496"/>
            <a:ext cx="5130899" cy="2184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dirty="0">
                <a:solidFill>
                  <a:schemeClr val="lt1"/>
                </a:solidFill>
                <a:latin typeface="Arial" charset="0"/>
                <a:ea typeface="Arial" charset="0"/>
                <a:cs typeface="Arial" charset="0"/>
                <a:sym typeface="Cabin"/>
              </a:rPr>
              <a:t>Una</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FF00FF"/>
                </a:solidFill>
                <a:latin typeface="Arial" charset="0"/>
                <a:ea typeface="Arial" charset="0"/>
                <a:cs typeface="Arial" charset="0"/>
                <a:sym typeface="Cabin"/>
              </a:rPr>
              <a:t>función</a:t>
            </a:r>
            <a:r>
              <a:rPr lang="es-MX" sz="3600" u="none" strike="noStrike" cap="none" dirty="0">
                <a:solidFill>
                  <a:schemeClr val="lt1"/>
                </a:solidFill>
                <a:latin typeface="Arial" charset="0"/>
                <a:ea typeface="Arial" charset="0"/>
                <a:cs typeface="Arial" charset="0"/>
                <a:sym typeface="Cabin"/>
              </a:rPr>
              <a:t> es </a:t>
            </a:r>
            <a:r>
              <a:rPr lang="es-MX" sz="3600" u="none" strike="noStrike" cap="none" dirty="0">
                <a:solidFill>
                  <a:srgbClr val="FF00FF"/>
                </a:solidFill>
                <a:latin typeface="Arial" charset="0"/>
                <a:ea typeface="Arial" charset="0"/>
                <a:cs typeface="Arial" charset="0"/>
                <a:sym typeface="Cabin"/>
              </a:rPr>
              <a:t>un código almacenado</a:t>
            </a:r>
            <a:r>
              <a:rPr lang="es-MX" sz="3600" u="none" strike="noStrike" cap="none" dirty="0">
                <a:solidFill>
                  <a:schemeClr val="lt1"/>
                </a:solidFill>
                <a:latin typeface="Arial" charset="0"/>
                <a:ea typeface="Arial" charset="0"/>
                <a:cs typeface="Arial" charset="0"/>
                <a:sym typeface="Cabin"/>
              </a:rPr>
              <a:t> que utilizamos. Una función toma </a:t>
            </a:r>
            <a:r>
              <a:rPr lang="es-MX" sz="3600" u="none" strike="noStrike" cap="none"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00FF00"/>
                </a:solidFill>
                <a:latin typeface="Arial" charset="0"/>
                <a:ea typeface="Arial" charset="0"/>
                <a:cs typeface="Arial" charset="0"/>
                <a:sym typeface="Cabin"/>
              </a:rPr>
              <a:t>datos de salida</a:t>
            </a:r>
            <a:r>
              <a:rPr lang="es-MX"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Shape 274"/>
          <p:cNvSpPr txBox="1"/>
          <p:nvPr/>
        </p:nvSpPr>
        <p:spPr>
          <a:xfrm>
            <a:off x="1200150" y="2345368"/>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a:t>
            </a:r>
            <a:r>
              <a:rPr lang="es-MX" sz="3600" b="1" i="0" u="none" strike="noStrike" cap="none" dirty="0">
                <a:solidFill>
                  <a:srgbClr val="FF7F00"/>
                </a:solidFill>
                <a:latin typeface="Courier New"/>
                <a:ea typeface="Courier New"/>
                <a:cs typeface="Courier New"/>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rgbClr val="FF7F00"/>
                </a:solidFill>
                <a:latin typeface="Courier New"/>
                <a:ea typeface="Courier New"/>
                <a:cs typeface="Courier New"/>
                <a:sym typeface="Courier New"/>
              </a:rPr>
              <a:t> </a:t>
            </a:r>
            <a:r>
              <a:rPr lang="es-MX" sz="3600" b="1" i="0" u="none" strike="noStrike" cap="none" dirty="0">
                <a:solidFill>
                  <a:schemeClr val="lt1"/>
                </a:solidFill>
                <a:latin typeface="Courier New"/>
                <a:ea typeface="Courier New"/>
                <a:cs typeface="Courier New"/>
                <a:sym typeface="Courier New"/>
              </a:rPr>
              <a:t>= </a:t>
            </a:r>
            <a:r>
              <a:rPr lang="es-MX" sz="3600" b="1" i="0" u="none" strike="noStrike" cap="none" dirty="0" err="1">
                <a:solidFill>
                  <a:srgbClr val="FF00FF"/>
                </a:solidFill>
                <a:latin typeface="Courier New"/>
                <a:ea typeface="Courier New"/>
                <a:cs typeface="Courier New"/>
                <a:sym typeface="Courier New"/>
              </a:rPr>
              <a:t>len</a:t>
            </a:r>
            <a:r>
              <a:rPr lang="es-MX" sz="3600" b="1" i="0" u="none" strike="noStrike" cap="none" dirty="0">
                <a:solidFill>
                  <a:srgbClr val="FF00FF"/>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fruta</a:t>
            </a:r>
            <a:r>
              <a:rPr lang="es-MX" sz="36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&gt;&gt;&gt; </a:t>
            </a:r>
            <a:r>
              <a:rPr lang="es-MX" sz="3600" b="1" i="0" u="none" strike="noStrike" cap="none" dirty="0" err="1">
                <a:solidFill>
                  <a:srgbClr val="FFFF00"/>
                </a:solidFill>
                <a:latin typeface="Courier New"/>
                <a:ea typeface="Courier New"/>
                <a:cs typeface="Courier New"/>
                <a:sym typeface="Courier New"/>
              </a:rPr>
              <a:t>print</a:t>
            </a:r>
            <a:r>
              <a:rPr lang="es-MX" sz="3600" b="1" dirty="0">
                <a:solidFill>
                  <a:schemeClr val="bg1"/>
                </a:solidFill>
                <a:latin typeface="Courier New"/>
                <a:ea typeface="Courier New"/>
                <a:cs typeface="Courier New"/>
                <a:sym typeface="Courier New"/>
              </a:rPr>
              <a:t>(</a:t>
            </a:r>
            <a:r>
              <a:rPr lang="es-MX" sz="3600" b="1" i="0" u="none" strike="noStrike" cap="none" dirty="0">
                <a:solidFill>
                  <a:srgbClr val="00FF00"/>
                </a:solidFill>
                <a:latin typeface="Courier New"/>
                <a:ea typeface="Courier New"/>
                <a:cs typeface="Courier New"/>
                <a:sym typeface="Courier New"/>
              </a:rPr>
              <a:t>x</a:t>
            </a:r>
            <a:r>
              <a:rPr lang="es-MX" sz="3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MX" sz="3600" b="1" i="0" u="none" strike="noStrike" cap="none" dirty="0">
                <a:solidFill>
                  <a:schemeClr val="lt1"/>
                </a:solidFill>
                <a:latin typeface="Courier New"/>
                <a:ea typeface="Courier New"/>
                <a:cs typeface="Courier New"/>
                <a:sym typeface="Courier New"/>
              </a:rPr>
              <a:t>6</a:t>
            </a:r>
          </a:p>
        </p:txBody>
      </p:sp>
      <p:sp>
        <p:nvSpPr>
          <p:cNvPr id="275" name="Shape 275"/>
          <p:cNvSpPr txBox="1"/>
          <p:nvPr/>
        </p:nvSpPr>
        <p:spPr>
          <a:xfrm>
            <a:off x="6845300" y="5118098"/>
            <a:ext cx="2819400" cy="2819400"/>
          </a:xfrm>
          <a:prstGeom prst="rect">
            <a:avLst/>
          </a:prstGeom>
          <a:solidFill>
            <a:srgbClr val="7575D1"/>
          </a:solidFill>
          <a:ln>
            <a:noFill/>
          </a:ln>
        </p:spPr>
        <p:txBody>
          <a:bodyPr lIns="0" tIns="0" rIns="0" bIns="0" anchor="ctr" anchorCtr="0">
            <a:noAutofit/>
          </a:bodyPr>
          <a:lstStyle/>
          <a:p>
            <a:pPr lvl="0">
              <a:buClr>
                <a:srgbClr val="FFFF00"/>
              </a:buClr>
              <a:buSzPct val="25000"/>
            </a:pPr>
            <a:r>
              <a:rPr lang="es-MX" sz="2400" b="1" dirty="0">
                <a:solidFill>
                  <a:srgbClr val="FFFF00"/>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def</a:t>
            </a:r>
            <a:r>
              <a:rPr lang="es-MX" sz="2400" dirty="0">
                <a:solidFill>
                  <a:schemeClr val="lt1"/>
                </a:solidFill>
                <a:latin typeface="Courier New"/>
                <a:ea typeface="Courier New"/>
                <a:cs typeface="Courier New"/>
                <a:sym typeface="Courier New"/>
              </a:rPr>
              <a:t> </a:t>
            </a:r>
            <a:r>
              <a:rPr lang="es-MX" sz="2400" dirty="0" err="1">
                <a:solidFill>
                  <a:schemeClr val="lt1"/>
                </a:solidFill>
                <a:latin typeface="Courier New"/>
                <a:ea typeface="Courier New"/>
                <a:cs typeface="Courier New"/>
                <a:sym typeface="Courier New"/>
              </a:rPr>
              <a:t>len</a:t>
            </a:r>
            <a:r>
              <a:rPr lang="es-MX" sz="2400" dirty="0">
                <a:solidFill>
                  <a:schemeClr val="lt1"/>
                </a:solidFill>
                <a:latin typeface="Courier New"/>
                <a:ea typeface="Courier New"/>
                <a:cs typeface="Courier New"/>
                <a:sym typeface="Courier New"/>
              </a:rPr>
              <a:t>(</a:t>
            </a:r>
            <a:r>
              <a:rPr lang="es-MX" sz="2400" dirty="0" err="1">
                <a:solidFill>
                  <a:schemeClr val="lt1"/>
                </a:solidFill>
                <a:latin typeface="Courier New"/>
                <a:ea typeface="Courier New"/>
                <a:cs typeface="Courier New"/>
                <a:sym typeface="Courier New"/>
              </a:rPr>
              <a:t>inp</a:t>
            </a:r>
            <a:r>
              <a:rPr lang="es-MX" sz="2400" dirty="0">
                <a:solidFill>
                  <a:schemeClr val="lt1"/>
                </a:solidFill>
                <a:latin typeface="Courier New"/>
                <a:ea typeface="Courier New"/>
                <a:cs typeface="Courier New"/>
                <a:sym typeface="Courier New"/>
              </a:rPr>
              <a:t>):</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for</a:t>
            </a:r>
            <a:r>
              <a:rPr lang="es-MX" sz="2400" dirty="0">
                <a:solidFill>
                  <a:schemeClr val="lt1"/>
                </a:solidFill>
                <a:latin typeface="Courier New"/>
                <a:ea typeface="Courier New"/>
                <a:cs typeface="Courier New"/>
                <a:sym typeface="Courier New"/>
              </a:rPr>
              <a:t> x </a:t>
            </a:r>
            <a:r>
              <a:rPr lang="es-MX" sz="2400" dirty="0">
                <a:solidFill>
                  <a:srgbClr val="FFFF00"/>
                </a:solidFill>
                <a:latin typeface="Courier New"/>
                <a:ea typeface="Courier New"/>
                <a:cs typeface="Courier New"/>
                <a:sym typeface="Courier New"/>
              </a:rPr>
              <a:t>in</a:t>
            </a:r>
            <a:r>
              <a:rPr lang="es-MX" sz="2400" dirty="0">
                <a:solidFill>
                  <a:schemeClr val="lt1"/>
                </a:solidFill>
                <a:latin typeface="Courier New"/>
                <a:ea typeface="Courier New"/>
                <a:cs typeface="Courier New"/>
                <a:sym typeface="Courier New"/>
              </a:rPr>
              <a:t> y:</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p:txBody>
      </p:sp>
      <p:cxnSp>
        <p:nvCxnSpPr>
          <p:cNvPr id="276" name="Shape 276"/>
          <p:cNvCxnSpPr/>
          <p:nvPr/>
        </p:nvCxnSpPr>
        <p:spPr>
          <a:xfrm flipH="1">
            <a:off x="5299074" y="6572248"/>
            <a:ext cx="1492250" cy="17461"/>
          </a:xfrm>
          <a:prstGeom prst="straightConnector1">
            <a:avLst/>
          </a:prstGeom>
          <a:noFill/>
          <a:ln w="88900" cap="rnd" cmpd="sng">
            <a:solidFill>
              <a:schemeClr val="lt1"/>
            </a:solidFill>
            <a:prstDash val="solid"/>
            <a:miter/>
            <a:headEnd type="stealth" w="med" len="med"/>
            <a:tailEnd type="none" w="med" len="med"/>
          </a:ln>
        </p:spPr>
      </p:cxnSp>
      <p:cxnSp>
        <p:nvCxnSpPr>
          <p:cNvPr id="279" name="Shape 279"/>
          <p:cNvCxnSpPr/>
          <p:nvPr/>
        </p:nvCxnSpPr>
        <p:spPr>
          <a:xfrm flipH="1">
            <a:off x="9680574" y="6521448"/>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1" name="Shape 273"/>
          <p:cNvSpPr txBox="1">
            <a:spLocks noGrp="1"/>
          </p:cNvSpPr>
          <p:nvPr>
            <p:ph type="title"/>
          </p:nvPr>
        </p:nvSpPr>
        <p:spPr>
          <a:xfrm>
            <a:off x="1155700" y="664378"/>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b="1" dirty="0">
                <a:solidFill>
                  <a:srgbClr val="FFFF00"/>
                </a:solidFill>
                <a:latin typeface="Arial" charset="0"/>
                <a:ea typeface="Arial" charset="0"/>
                <a:cs typeface="Arial" charset="0"/>
                <a:sym typeface="Cabin"/>
              </a:rPr>
              <a:t>Función </a:t>
            </a:r>
            <a:r>
              <a:rPr lang="es-MX" sz="7600" b="1" dirty="0" err="1">
                <a:solidFill>
                  <a:srgbClr val="FFFF00"/>
                </a:solidFill>
                <a:latin typeface="Arial" charset="0"/>
                <a:ea typeface="Arial" charset="0"/>
                <a:cs typeface="Arial" charset="0"/>
                <a:sym typeface="Cabin"/>
              </a:rPr>
              <a:t>l</a:t>
            </a:r>
            <a:r>
              <a:rPr lang="es-MX" sz="7600" b="1" u="none" strike="noStrike" cap="none" dirty="0" err="1">
                <a:solidFill>
                  <a:srgbClr val="FFFF00"/>
                </a:solidFill>
                <a:latin typeface="Arial" charset="0"/>
                <a:ea typeface="Arial" charset="0"/>
                <a:cs typeface="Arial" charset="0"/>
                <a:sym typeface="Cabin"/>
              </a:rPr>
              <a:t>en</a:t>
            </a:r>
            <a:endParaRPr lang="es-MX" sz="7600" b="1" u="none" strike="noStrike" cap="none" dirty="0">
              <a:solidFill>
                <a:srgbClr val="FFFF00"/>
              </a:solidFill>
              <a:latin typeface="Arial" charset="0"/>
              <a:ea typeface="Arial" charset="0"/>
              <a:cs typeface="Arial" charset="0"/>
              <a:sym typeface="Cabin"/>
            </a:endParaRPr>
          </a:p>
        </p:txBody>
      </p:sp>
      <p:sp>
        <p:nvSpPr>
          <p:cNvPr id="13" name="Shape 280">
            <a:extLst>
              <a:ext uri="{FF2B5EF4-FFF2-40B4-BE49-F238E27FC236}">
                <a16:creationId xmlns:a16="http://schemas.microsoft.com/office/drawing/2014/main" id="{C16AC00E-3E5E-4CBA-BADE-2DDB52EBF4DF}"/>
              </a:ext>
            </a:extLst>
          </p:cNvPr>
          <p:cNvSpPr txBox="1"/>
          <p:nvPr/>
        </p:nvSpPr>
        <p:spPr>
          <a:xfrm>
            <a:off x="10283825" y="2641496"/>
            <a:ext cx="5130899" cy="2184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dirty="0">
                <a:solidFill>
                  <a:schemeClr val="lt1"/>
                </a:solidFill>
                <a:latin typeface="Arial" charset="0"/>
                <a:ea typeface="Arial" charset="0"/>
                <a:cs typeface="Arial" charset="0"/>
                <a:sym typeface="Cabin"/>
              </a:rPr>
              <a:t>Una</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FF00FF"/>
                </a:solidFill>
                <a:latin typeface="Arial" charset="0"/>
                <a:ea typeface="Arial" charset="0"/>
                <a:cs typeface="Arial" charset="0"/>
                <a:sym typeface="Cabin"/>
              </a:rPr>
              <a:t>función</a:t>
            </a:r>
            <a:r>
              <a:rPr lang="es-MX" sz="3600" u="none" strike="noStrike" cap="none" dirty="0">
                <a:solidFill>
                  <a:schemeClr val="lt1"/>
                </a:solidFill>
                <a:latin typeface="Arial" charset="0"/>
                <a:ea typeface="Arial" charset="0"/>
                <a:cs typeface="Arial" charset="0"/>
                <a:sym typeface="Cabin"/>
              </a:rPr>
              <a:t> es </a:t>
            </a:r>
            <a:r>
              <a:rPr lang="es-MX" sz="3600" u="none" strike="noStrike" cap="none" dirty="0">
                <a:solidFill>
                  <a:srgbClr val="FF00FF"/>
                </a:solidFill>
                <a:latin typeface="Arial" charset="0"/>
                <a:ea typeface="Arial" charset="0"/>
                <a:cs typeface="Arial" charset="0"/>
                <a:sym typeface="Cabin"/>
              </a:rPr>
              <a:t>un código almacenado</a:t>
            </a:r>
            <a:r>
              <a:rPr lang="es-MX" sz="3600" u="none" strike="noStrike" cap="none" dirty="0">
                <a:solidFill>
                  <a:schemeClr val="lt1"/>
                </a:solidFill>
                <a:latin typeface="Arial" charset="0"/>
                <a:ea typeface="Arial" charset="0"/>
                <a:cs typeface="Arial" charset="0"/>
                <a:sym typeface="Cabin"/>
              </a:rPr>
              <a:t> que utilizamos. Una función toma </a:t>
            </a:r>
            <a:r>
              <a:rPr lang="es-MX" sz="3600" u="none" strike="noStrike" cap="none"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a:t>
            </a:r>
            <a:r>
              <a:rPr lang="es-MX" sz="3600" u="none" strike="noStrike" cap="none" dirty="0">
                <a:solidFill>
                  <a:schemeClr val="lt1"/>
                </a:solidFill>
                <a:latin typeface="Arial" charset="0"/>
                <a:ea typeface="Arial" charset="0"/>
                <a:cs typeface="Arial" charset="0"/>
                <a:sym typeface="Cabin"/>
              </a:rPr>
              <a:t> </a:t>
            </a:r>
            <a:r>
              <a:rPr lang="es-MX" sz="3600" u="none" strike="noStrike" cap="none" dirty="0">
                <a:solidFill>
                  <a:srgbClr val="00FF00"/>
                </a:solidFill>
                <a:latin typeface="Arial" charset="0"/>
                <a:ea typeface="Arial" charset="0"/>
                <a:cs typeface="Arial" charset="0"/>
                <a:sym typeface="Cabin"/>
              </a:rPr>
              <a:t>datos de salida</a:t>
            </a:r>
            <a:r>
              <a:rPr lang="es-MX" sz="3600" u="none" strike="noStrike" cap="none" dirty="0">
                <a:solidFill>
                  <a:schemeClr val="lt1"/>
                </a:solidFill>
                <a:latin typeface="Arial" charset="0"/>
                <a:ea typeface="Arial" charset="0"/>
                <a:cs typeface="Arial" charset="0"/>
                <a:sym typeface="Cabin"/>
              </a:rPr>
              <a:t>.</a:t>
            </a:r>
          </a:p>
        </p:txBody>
      </p:sp>
      <p:sp>
        <p:nvSpPr>
          <p:cNvPr id="14" name="Shape 277">
            <a:extLst>
              <a:ext uri="{FF2B5EF4-FFF2-40B4-BE49-F238E27FC236}">
                <a16:creationId xmlns:a16="http://schemas.microsoft.com/office/drawing/2014/main" id="{B73F281E-42F7-4F39-88D0-03BF3C4EF980}"/>
              </a:ext>
            </a:extLst>
          </p:cNvPr>
          <p:cNvSpPr txBox="1"/>
          <p:nvPr/>
        </p:nvSpPr>
        <p:spPr>
          <a:xfrm>
            <a:off x="2014330" y="6018210"/>
            <a:ext cx="3014868"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charset="0"/>
                <a:ea typeface="Arial" charset="0"/>
                <a:cs typeface="Arial" charset="0"/>
                <a:sym typeface="Cabin"/>
              </a:rPr>
              <a:t>(una cadena)</a:t>
            </a:r>
          </a:p>
        </p:txBody>
      </p:sp>
      <p:sp>
        <p:nvSpPr>
          <p:cNvPr id="15" name="Shape 278">
            <a:extLst>
              <a:ext uri="{FF2B5EF4-FFF2-40B4-BE49-F238E27FC236}">
                <a16:creationId xmlns:a16="http://schemas.microsoft.com/office/drawing/2014/main" id="{77548119-7FB9-406F-B084-794BD734B4EE}"/>
              </a:ext>
            </a:extLst>
          </p:cNvPr>
          <p:cNvSpPr txBox="1"/>
          <p:nvPr/>
        </p:nvSpPr>
        <p:spPr>
          <a:xfrm>
            <a:off x="11442699" y="5949948"/>
            <a:ext cx="304192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charset="0"/>
                <a:ea typeface="Arial" charset="0"/>
                <a:cs typeface="Arial" charset="0"/>
                <a:sym typeface="Cabin"/>
              </a:rPr>
              <a:t>(un número)</a:t>
            </a:r>
          </a:p>
        </p:txBody>
      </p:sp>
    </p:spTree>
    <p:extLst>
      <p:ext uri="{BB962C8B-B14F-4D97-AF65-F5344CB8AC3E}">
        <p14:creationId xmlns:p14="http://schemas.microsoft.com/office/powerpoint/2010/main" val="52719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7600" dirty="0">
                <a:solidFill>
                  <a:srgbClr val="FFFF00"/>
                </a:solidFill>
                <a:latin typeface="Arial" charset="0"/>
                <a:ea typeface="Arial" charset="0"/>
                <a:cs typeface="Arial" charset="0"/>
                <a:sym typeface="Cabin"/>
              </a:rPr>
              <a:t>Recorriendo</a:t>
            </a:r>
            <a:r>
              <a:rPr lang="en-US" sz="7600" dirty="0">
                <a:solidFill>
                  <a:srgbClr val="FFFF00"/>
                </a:solidFill>
                <a:latin typeface="Arial" charset="0"/>
                <a:ea typeface="Arial" charset="0"/>
                <a:cs typeface="Arial" charset="0"/>
                <a:sym typeface="Cabin"/>
              </a:rPr>
              <a:t> una Cadena</a:t>
            </a:r>
            <a:endParaRPr lang="en-US" sz="7600" u="none" strike="noStrike" cap="none" dirty="0">
              <a:solidFill>
                <a:srgbClr val="FFFF00"/>
              </a:solidFill>
              <a:latin typeface="Arial" charset="0"/>
              <a:ea typeface="Arial" charset="0"/>
              <a:cs typeface="Arial" charset="0"/>
              <a:sym typeface="Cabin"/>
            </a:endParaRPr>
          </a:p>
        </p:txBody>
      </p:sp>
      <p:sp>
        <p:nvSpPr>
          <p:cNvPr id="299" name="Shape 299"/>
          <p:cNvSpPr txBox="1">
            <a:spLocks noGrp="1"/>
          </p:cNvSpPr>
          <p:nvPr>
            <p:ph idx="1"/>
          </p:nvPr>
        </p:nvSpPr>
        <p:spPr>
          <a:xfrm>
            <a:off x="842435" y="2152805"/>
            <a:ext cx="5711410"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MX" sz="3600" b="0" u="none" strike="noStrike" cap="none" dirty="0">
                <a:solidFill>
                  <a:schemeClr val="lt1"/>
                </a:solidFill>
                <a:latin typeface="Arial" charset="0"/>
                <a:ea typeface="Arial" charset="0"/>
                <a:cs typeface="Arial" charset="0"/>
                <a:sym typeface="Cabin"/>
              </a:rPr>
              <a:t>Utilizando una sentencia </a:t>
            </a:r>
            <a:r>
              <a:rPr lang="es-MX" sz="3600" b="0" u="none" strike="noStrike" cap="none" dirty="0" err="1">
                <a:solidFill>
                  <a:srgbClr val="FFFF00"/>
                </a:solidFill>
                <a:latin typeface="Arial" charset="0"/>
                <a:ea typeface="Arial" charset="0"/>
                <a:cs typeface="Arial" charset="0"/>
                <a:sym typeface="Cabin"/>
              </a:rPr>
              <a:t>while</a:t>
            </a:r>
            <a:r>
              <a:rPr lang="es-MX" sz="3600" b="0" dirty="0">
                <a:solidFill>
                  <a:schemeClr val="lt1"/>
                </a:solidFill>
                <a:latin typeface="Arial" charset="0"/>
                <a:ea typeface="Arial" charset="0"/>
                <a:cs typeface="Arial" charset="0"/>
                <a:sym typeface="Cabin"/>
              </a:rPr>
              <a:t>,</a:t>
            </a:r>
            <a:r>
              <a:rPr lang="es-MX" sz="3600" b="0" u="none" strike="noStrike" cap="none" dirty="0">
                <a:solidFill>
                  <a:schemeClr val="lt1"/>
                </a:solidFill>
                <a:latin typeface="Arial" charset="0"/>
                <a:ea typeface="Arial" charset="0"/>
                <a:cs typeface="Arial" charset="0"/>
                <a:sym typeface="Cabin"/>
              </a:rPr>
              <a:t> una </a:t>
            </a:r>
            <a:r>
              <a:rPr lang="es-MX" sz="3600" b="0" u="none" strike="noStrike" cap="none" dirty="0">
                <a:solidFill>
                  <a:srgbClr val="00FF00"/>
                </a:solidFill>
                <a:latin typeface="Arial" charset="0"/>
                <a:ea typeface="Arial" charset="0"/>
                <a:cs typeface="Arial" charset="0"/>
                <a:sym typeface="Cabin"/>
              </a:rPr>
              <a:t>variable de iteración</a:t>
            </a:r>
            <a:r>
              <a:rPr lang="es-MX" sz="3600" b="0" u="none" strike="noStrike" cap="none" dirty="0">
                <a:solidFill>
                  <a:schemeClr val="lt1"/>
                </a:solidFill>
                <a:latin typeface="Arial" charset="0"/>
                <a:ea typeface="Arial" charset="0"/>
                <a:cs typeface="Arial" charset="0"/>
                <a:sym typeface="Cabin"/>
              </a:rPr>
              <a:t>, y la función </a:t>
            </a:r>
            <a:r>
              <a:rPr lang="es-MX" sz="3600" b="0" u="none" strike="noStrike" cap="none" dirty="0" err="1">
                <a:solidFill>
                  <a:srgbClr val="FF00FF"/>
                </a:solidFill>
                <a:latin typeface="Arial" charset="0"/>
                <a:ea typeface="Arial" charset="0"/>
                <a:cs typeface="Arial" charset="0"/>
                <a:sym typeface="Cabin"/>
              </a:rPr>
              <a:t>len</a:t>
            </a:r>
            <a:r>
              <a:rPr lang="es-MX" sz="3600" b="0" u="none" strike="noStrike" cap="none" dirty="0">
                <a:solidFill>
                  <a:schemeClr val="lt1"/>
                </a:solidFill>
                <a:latin typeface="Arial" charset="0"/>
                <a:ea typeface="Arial" charset="0"/>
                <a:cs typeface="Arial" charset="0"/>
                <a:sym typeface="Cabin"/>
              </a:rPr>
              <a:t>, podemos construir un bucle para mirar cada una de las letras de una cadena de forma individual</a:t>
            </a:r>
          </a:p>
        </p:txBody>
      </p:sp>
      <p:sp>
        <p:nvSpPr>
          <p:cNvPr id="300" name="Shape 300"/>
          <p:cNvSpPr txBox="1"/>
          <p:nvPr/>
        </p:nvSpPr>
        <p:spPr>
          <a:xfrm>
            <a:off x="7363612" y="2522494"/>
            <a:ext cx="5945399" cy="3324300"/>
          </a:xfrm>
          <a:prstGeom prst="rect">
            <a:avLst/>
          </a:prstGeom>
          <a:noFill/>
          <a:ln>
            <a:noFill/>
          </a:ln>
        </p:spPr>
        <p:txBody>
          <a:bodyPr lIns="0" tIns="0" rIns="0" bIns="0" anchor="ctr" anchorCtr="0">
            <a:noAutofit/>
          </a:bodyPr>
          <a:lstStyle/>
          <a:p>
            <a:pPr lvl="0">
              <a:buClr>
                <a:srgbClr val="00FF00"/>
              </a:buClr>
              <a:buSzPct val="25000"/>
            </a:pP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rgbClr val="00FF00"/>
                </a:solidFill>
                <a:latin typeface="Courier New"/>
                <a:ea typeface="Courier New"/>
                <a:cs typeface="Courier New"/>
                <a:sym typeface="Courier New"/>
              </a:rPr>
              <a:t> = </a:t>
            </a:r>
            <a:r>
              <a:rPr lang="en-US" sz="3000" b="1" dirty="0">
                <a:solidFill>
                  <a:srgbClr val="00FF00"/>
                </a:solidFill>
                <a:latin typeface="Courier New"/>
                <a:ea typeface="Courier New"/>
                <a:cs typeface="Courier New"/>
                <a:sym typeface="Courier New"/>
              </a:rPr>
              <a:t>'banana'</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7F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while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&lt; </a:t>
            </a:r>
            <a:r>
              <a:rPr lang="en-US" sz="3000" b="1" i="0" u="none" strike="noStrike" cap="none" dirty="0" err="1">
                <a:solidFill>
                  <a:srgbClr val="FF00FF"/>
                </a:solidFill>
                <a:latin typeface="Courier New"/>
                <a:ea typeface="Courier New"/>
                <a:cs typeface="Courier New"/>
                <a:sym typeface="Courier New"/>
              </a:rPr>
              <a:t>len</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fruta</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letra</a:t>
            </a:r>
            <a:r>
              <a:rPr lang="en-U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indice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1</a:t>
            </a:r>
          </a:p>
        </p:txBody>
      </p:sp>
      <p:sp>
        <p:nvSpPr>
          <p:cNvPr id="301" name="Shape 301"/>
          <p:cNvSpPr txBox="1"/>
          <p:nvPr/>
        </p:nvSpPr>
        <p:spPr>
          <a:xfrm>
            <a:off x="13852624" y="2571744"/>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5 a</a:t>
            </a:r>
          </a:p>
        </p:txBody>
      </p:sp>
    </p:spTree>
  </p:cSld>
  <p:clrMapOvr>
    <a:masterClrMapping/>
  </p:clrMapOvr>
</p:sld>
</file>

<file path=ppt/theme/theme1.xml><?xml version="1.0" encoding="utf-8"?>
<a:theme xmlns:a="http://schemas.openxmlformats.org/drawingml/2006/main" name="071215_powerpoint_template_b">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460</TotalTime>
  <Words>1385</Words>
  <Application>Microsoft Office PowerPoint</Application>
  <PresentationFormat>Custom</PresentationFormat>
  <Paragraphs>264</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Cabin</vt:lpstr>
      <vt:lpstr>Courier New</vt:lpstr>
      <vt:lpstr>Georgia</vt:lpstr>
      <vt:lpstr>Gill Sans SemiBold</vt:lpstr>
      <vt:lpstr>Lucida Grande</vt:lpstr>
      <vt:lpstr>071215_powerpoint_template_b</vt:lpstr>
      <vt:lpstr>Cadenas</vt:lpstr>
      <vt:lpstr>El Tipo de dato Cadena</vt:lpstr>
      <vt:lpstr>Leyendo y convirtiendo datos</vt:lpstr>
      <vt:lpstr>Buscando dentro de una Cadena</vt:lpstr>
      <vt:lpstr>Un carácter muy lejano</vt:lpstr>
      <vt:lpstr>Las Cadenas tienen Tamaño</vt:lpstr>
      <vt:lpstr>Función len</vt:lpstr>
      <vt:lpstr>Función len</vt:lpstr>
      <vt:lpstr>Recorriendo una Cadena</vt:lpstr>
      <vt:lpstr>Recorriendo una Cadena</vt:lpstr>
      <vt:lpstr>Recorriendo una Cadena</vt:lpstr>
      <vt:lpstr>Recorriendo una Cadena</vt:lpstr>
      <vt:lpstr>Analizando in más a fondo</vt:lpstr>
      <vt:lpstr>PowerPoint Presentation</vt:lpstr>
      <vt:lpstr>Rebanado de Cadenas</vt:lpstr>
      <vt:lpstr>Rebanado de Cadenas</vt:lpstr>
      <vt:lpstr>Manipulando Cadenas..</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Juan Carlos Pérez Castellanos</cp:lastModifiedBy>
  <cp:revision>63</cp:revision>
  <dcterms:modified xsi:type="dcterms:W3CDTF">2020-05-02T19:11:36Z</dcterms:modified>
</cp:coreProperties>
</file>