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11"/>
  </p:notesMasterIdLst>
  <p:sldIdLst>
    <p:sldId id="275" r:id="rId2"/>
    <p:sldId id="276" r:id="rId3"/>
    <p:sldId id="277" r:id="rId4"/>
    <p:sldId id="278" r:id="rId5"/>
    <p:sldId id="279" r:id="rId6"/>
    <p:sldId id="280" r:id="rId7"/>
    <p:sldId id="281" r:id="rId8"/>
    <p:sldId id="282" r:id="rId9"/>
    <p:sldId id="286" r:id="rId10"/>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08"/>
    <p:restoredTop sz="88235"/>
  </p:normalViewPr>
  <p:slideViewPr>
    <p:cSldViewPr snapToGrid="0" snapToObjects="1">
      <p:cViewPr varScale="1">
        <p:scale>
          <a:sx n="57" d="100"/>
          <a:sy n="57" d="100"/>
        </p:scale>
        <p:origin x="566"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695288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12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80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71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955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86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49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0" name="Shape 3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88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4242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81549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023295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8682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2009109" cy="446276"/>
          </a:xfrm>
          <a:prstGeom prst="rect">
            <a:avLst/>
          </a:prstGeom>
          <a:noFill/>
        </p:spPr>
        <p:txBody>
          <a:bodyPr wrap="none" rtlCol="0">
            <a:spAutoFit/>
          </a:bodyPr>
          <a:lstStyle/>
          <a:p>
            <a:r>
              <a:rPr lang="en-US" sz="2300" dirty="0">
                <a:solidFill>
                  <a:srgbClr val="FFFFFF"/>
                </a:solidFill>
                <a:latin typeface="Lucida Grande"/>
                <a:cs typeface="Lucida Grande"/>
              </a:rPr>
              <a:t>Lists – Part 3</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693" r:id="rId10"/>
    <p:sldLayoutId id="2147483694" r:id="rId11"/>
    <p:sldLayoutId id="2147483705" r:id="rId12"/>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0" y="1057607"/>
            <a:ext cx="162560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a:solidFill>
                  <a:srgbClr val="FFFF00"/>
                </a:solidFill>
                <a:latin typeface="Arial" charset="0"/>
                <a:ea typeface="Arial" charset="0"/>
                <a:cs typeface="Arial" charset="0"/>
                <a:sym typeface="Cabin"/>
              </a:rPr>
              <a:t>Mejores Amigos: Cadenas y Listas</a:t>
            </a:r>
          </a:p>
        </p:txBody>
      </p:sp>
      <p:sp>
        <p:nvSpPr>
          <p:cNvPr id="313" name="Shape 313"/>
          <p:cNvSpPr txBox="1"/>
          <p:nvPr/>
        </p:nvSpPr>
        <p:spPr>
          <a:xfrm>
            <a:off x="1498600" y="2349500"/>
            <a:ext cx="6749100" cy="4432199"/>
          </a:xfrm>
          <a:prstGeom prst="rect">
            <a:avLst/>
          </a:prstGeom>
          <a:noFill/>
          <a:ln>
            <a:noFill/>
          </a:ln>
        </p:spPr>
        <p:txBody>
          <a:bodyPr lIns="0" tIns="0" rIns="0" bIns="0" anchor="ctr" anchorCtr="0">
            <a:noAutofit/>
          </a:bodyPr>
          <a:lstStyle/>
          <a:p>
            <a:pPr lvl="0">
              <a:buClr>
                <a:schemeClr val="lt1"/>
              </a:buClr>
              <a:buSzPct val="25000"/>
            </a:pPr>
            <a:r>
              <a:rPr lang="es-419" sz="3000" b="1" i="0" u="none" strike="noStrike" cap="none">
                <a:solidFill>
                  <a:schemeClr val="lt1"/>
                </a:solidFill>
                <a:latin typeface="Courier New"/>
                <a:ea typeface="Courier New"/>
                <a:cs typeface="Courier New"/>
                <a:sym typeface="Courier New"/>
              </a:rPr>
              <a:t>&gt;&gt;&gt; </a:t>
            </a:r>
            <a:r>
              <a:rPr lang="es-419" sz="3000" b="1" i="0" u="none" strike="noStrike" cap="none">
                <a:solidFill>
                  <a:srgbClr val="00FF00"/>
                </a:solidFill>
                <a:latin typeface="Courier New"/>
                <a:ea typeface="Courier New"/>
                <a:cs typeface="Courier New"/>
                <a:sym typeface="Courier New"/>
              </a:rPr>
              <a:t>abc</a:t>
            </a:r>
            <a:r>
              <a:rPr lang="es-419" sz="3000" b="1" i="0" u="none" strike="noStrike" cap="none">
                <a:solidFill>
                  <a:srgbClr val="FF7F00"/>
                </a:solidFill>
                <a:latin typeface="Courier New"/>
                <a:ea typeface="Courier New"/>
                <a:cs typeface="Courier New"/>
                <a:sym typeface="Courier New"/>
              </a:rPr>
              <a:t> </a:t>
            </a:r>
            <a:r>
              <a:rPr lang="es-419" sz="3000" b="1" i="0" u="none" strike="noStrike" cap="none">
                <a:solidFill>
                  <a:srgbClr val="00FF00"/>
                </a:solidFill>
                <a:latin typeface="Courier New"/>
                <a:ea typeface="Courier New"/>
                <a:cs typeface="Courier New"/>
                <a:sym typeface="Courier New"/>
              </a:rPr>
              <a:t>=</a:t>
            </a:r>
            <a:r>
              <a:rPr lang="es-419" sz="3000" b="1" i="0" u="none" strike="noStrike" cap="none">
                <a:solidFill>
                  <a:srgbClr val="FF7F00"/>
                </a:solidFill>
                <a:latin typeface="Courier New"/>
                <a:ea typeface="Courier New"/>
                <a:cs typeface="Courier New"/>
                <a:sym typeface="Courier New"/>
              </a:rPr>
              <a:t> </a:t>
            </a:r>
            <a:r>
              <a:rPr lang="es-419" sz="3000" b="1">
                <a:solidFill>
                  <a:srgbClr val="FF7F00"/>
                </a:solidFill>
                <a:latin typeface="Courier New"/>
                <a:ea typeface="Courier New"/>
                <a:cs typeface="Courier New"/>
                <a:sym typeface="Courier New"/>
              </a:rPr>
              <a:t>'Con tres palabras'</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a:solidFill>
                  <a:schemeClr val="lt1"/>
                </a:solidFill>
                <a:latin typeface="Courier New"/>
                <a:ea typeface="Courier New"/>
                <a:cs typeface="Courier New"/>
                <a:sym typeface="Courier New"/>
              </a:rPr>
              <a:t>&gt;&gt;&gt; </a:t>
            </a:r>
            <a:r>
              <a:rPr lang="es-419" sz="3000" b="1">
                <a:solidFill>
                  <a:srgbClr val="00FF00"/>
                </a:solidFill>
                <a:latin typeface="Courier New"/>
                <a:ea typeface="Courier New"/>
                <a:cs typeface="Courier New"/>
                <a:sym typeface="Courier New"/>
              </a:rPr>
              <a:t>cosas</a:t>
            </a:r>
            <a:r>
              <a:rPr lang="es-419" sz="3000" b="1" i="0" u="none" strike="noStrike" cap="none">
                <a:solidFill>
                  <a:srgbClr val="FF7F00"/>
                </a:solidFill>
                <a:latin typeface="Courier New"/>
                <a:ea typeface="Courier New"/>
                <a:cs typeface="Courier New"/>
                <a:sym typeface="Courier New"/>
              </a:rPr>
              <a:t> =</a:t>
            </a:r>
            <a:r>
              <a:rPr lang="es-419" sz="3000" b="1" i="0" u="none" strike="noStrike" cap="none">
                <a:solidFill>
                  <a:srgbClr val="00FF00"/>
                </a:solidFill>
                <a:latin typeface="Courier New"/>
                <a:ea typeface="Courier New"/>
                <a:cs typeface="Courier New"/>
                <a:sym typeface="Courier New"/>
              </a:rPr>
              <a:t> abc</a:t>
            </a:r>
            <a:r>
              <a:rPr lang="es-419" sz="3000" b="1" i="0" u="none" strike="noStrike" cap="none">
                <a:solidFill>
                  <a:srgbClr val="FF00FF"/>
                </a:solidFill>
                <a:latin typeface="Courier New"/>
                <a:ea typeface="Courier New"/>
                <a:cs typeface="Courier New"/>
                <a:sym typeface="Courier New"/>
              </a:rPr>
              <a:t>.split</a:t>
            </a:r>
            <a:r>
              <a:rPr lang="es-419" sz="3000" b="1" i="0" u="none" strike="noStrike" cap="none">
                <a:solidFill>
                  <a:schemeClr val="lt1"/>
                </a:solidFill>
                <a:latin typeface="Courier New"/>
                <a:ea typeface="Courier New"/>
                <a:cs typeface="Courier New"/>
                <a:sym typeface="Courier New"/>
              </a:rPr>
              <a:t>()</a:t>
            </a:r>
          </a:p>
          <a:p>
            <a:pPr lvl="0">
              <a:buClr>
                <a:schemeClr val="lt1"/>
              </a:buClr>
              <a:buSzPct val="25000"/>
            </a:pPr>
            <a:r>
              <a:rPr lang="es-419" sz="3000" b="1" i="0" u="none" strike="noStrike" cap="none">
                <a:solidFill>
                  <a:schemeClr val="lt1"/>
                </a:solidFill>
                <a:latin typeface="Courier New"/>
                <a:ea typeface="Courier New"/>
                <a:cs typeface="Courier New"/>
                <a:sym typeface="Courier New"/>
              </a:rPr>
              <a:t>&gt;&gt;&gt; </a:t>
            </a:r>
            <a:r>
              <a:rPr lang="es-419" sz="3000" b="1" i="0" u="none" strike="noStrike" cap="none">
                <a:solidFill>
                  <a:srgbClr val="FFFF00"/>
                </a:solidFill>
                <a:latin typeface="Courier New"/>
                <a:ea typeface="Courier New"/>
                <a:cs typeface="Courier New"/>
                <a:sym typeface="Courier New"/>
              </a:rPr>
              <a:t>print</a:t>
            </a:r>
            <a:r>
              <a:rPr lang="es-419" sz="3000" b="1">
                <a:solidFill>
                  <a:schemeClr val="lt1"/>
                </a:solidFill>
                <a:latin typeface="Courier New"/>
                <a:ea typeface="Courier New"/>
                <a:cs typeface="Courier New"/>
                <a:sym typeface="Courier New"/>
              </a:rPr>
              <a:t>(</a:t>
            </a:r>
            <a:r>
              <a:rPr lang="es-419" sz="3000" b="1" i="0" u="none" strike="noStrike" cap="none">
                <a:solidFill>
                  <a:srgbClr val="00FF00"/>
                </a:solidFill>
                <a:latin typeface="Courier New"/>
                <a:ea typeface="Courier New"/>
                <a:cs typeface="Courier New"/>
                <a:sym typeface="Courier New"/>
              </a:rPr>
              <a:t>cosas</a:t>
            </a:r>
            <a:r>
              <a:rPr lang="es-419" sz="3000" b="1">
                <a:solidFill>
                  <a:srgbClr val="FFFF00"/>
                </a:solidFill>
                <a:latin typeface="Courier New"/>
                <a:ea typeface="Courier New"/>
                <a:cs typeface="Courier New"/>
                <a:sym typeface="Courier New"/>
              </a:rPr>
              <a:t>)</a:t>
            </a:r>
            <a:endParaRPr lang="es-419" sz="3000" b="1" i="0" u="none" strike="noStrike" cap="none">
              <a:solidFill>
                <a:srgbClr val="00FF00"/>
              </a:solidFill>
              <a:latin typeface="Courier New"/>
              <a:ea typeface="Courier New"/>
              <a:cs typeface="Courier New"/>
              <a:sym typeface="Courier New"/>
            </a:endParaRPr>
          </a:p>
          <a:p>
            <a:pPr lvl="0">
              <a:buClr>
                <a:schemeClr val="lt1"/>
              </a:buClr>
              <a:buSzPct val="25000"/>
            </a:pPr>
            <a:r>
              <a:rPr lang="es-419" sz="3000" b="1">
                <a:solidFill>
                  <a:schemeClr val="lt1"/>
                </a:solidFill>
                <a:latin typeface="Courier New"/>
                <a:ea typeface="Courier New"/>
                <a:cs typeface="Courier New"/>
                <a:sym typeface="Courier New"/>
              </a:rPr>
              <a:t>['Con', 'tres', 'palabras</a:t>
            </a:r>
            <a:r>
              <a:rPr lang="es-419" sz="3000" b="1" i="0" u="none" strike="noStrike" cap="none">
                <a:solidFill>
                  <a:schemeClr val="lt1"/>
                </a:solidFill>
                <a:latin typeface="Courier New"/>
                <a:ea typeface="Courier New"/>
                <a:cs typeface="Courier New"/>
                <a:sym typeface="Courier New"/>
              </a:rPr>
              <a:t>']</a:t>
            </a:r>
          </a:p>
          <a:p>
            <a:pPr lvl="0">
              <a:buClr>
                <a:schemeClr val="lt1"/>
              </a:buClr>
              <a:buSzPct val="25000"/>
            </a:pPr>
            <a:r>
              <a:rPr lang="es-419" sz="3000" b="1" i="0" u="none" strike="noStrike" cap="none">
                <a:solidFill>
                  <a:schemeClr val="lt1"/>
                </a:solidFill>
                <a:latin typeface="Courier New"/>
                <a:ea typeface="Courier New"/>
                <a:cs typeface="Courier New"/>
                <a:sym typeface="Courier New"/>
              </a:rPr>
              <a:t>&gt;&gt;&gt; </a:t>
            </a:r>
            <a:r>
              <a:rPr lang="es-419" sz="3000" b="1" i="0" u="none" strike="noStrike" cap="none">
                <a:solidFill>
                  <a:srgbClr val="FFFF00"/>
                </a:solidFill>
                <a:latin typeface="Courier New"/>
                <a:ea typeface="Courier New"/>
                <a:cs typeface="Courier New"/>
                <a:sym typeface="Courier New"/>
              </a:rPr>
              <a:t>print(</a:t>
            </a:r>
            <a:r>
              <a:rPr lang="es-419" sz="3000" b="1" i="0" u="none" strike="noStrike" cap="none">
                <a:solidFill>
                  <a:srgbClr val="FF00FF"/>
                </a:solidFill>
                <a:latin typeface="Courier New"/>
                <a:ea typeface="Courier New"/>
                <a:cs typeface="Courier New"/>
                <a:sym typeface="Courier New"/>
              </a:rPr>
              <a:t>len</a:t>
            </a:r>
            <a:r>
              <a:rPr lang="es-419" sz="3000" b="1" i="0" u="none" strike="noStrike" cap="none">
                <a:solidFill>
                  <a:schemeClr val="lt1"/>
                </a:solidFill>
                <a:latin typeface="Courier New"/>
                <a:ea typeface="Courier New"/>
                <a:cs typeface="Courier New"/>
                <a:sym typeface="Courier New"/>
              </a:rPr>
              <a:t>(</a:t>
            </a:r>
            <a:r>
              <a:rPr lang="es-419" sz="3000" b="1" i="0" u="none" strike="noStrike" cap="none">
                <a:solidFill>
                  <a:srgbClr val="00FF00"/>
                </a:solidFill>
                <a:latin typeface="Courier New"/>
                <a:ea typeface="Courier New"/>
                <a:cs typeface="Courier New"/>
                <a:sym typeface="Courier New"/>
              </a:rPr>
              <a:t>cosas</a:t>
            </a:r>
            <a:r>
              <a:rPr lang="es-419" sz="3000" b="1" i="0" u="none" strike="noStrike" cap="none">
                <a:solidFill>
                  <a:schemeClr val="lt1"/>
                </a:solidFill>
                <a:latin typeface="Courier New"/>
                <a:ea typeface="Courier New"/>
                <a:cs typeface="Courier New"/>
                <a:sym typeface="Courier New"/>
              </a:rPr>
              <a:t>)</a:t>
            </a:r>
            <a:r>
              <a:rPr lang="es-419" sz="3000" b="1">
                <a:solidFill>
                  <a:srgbClr val="FFFF00"/>
                </a:solidFill>
                <a:latin typeface="Courier New"/>
                <a:ea typeface="Courier New"/>
                <a:cs typeface="Courier New"/>
                <a:sym typeface="Courier New"/>
              </a:rPr>
              <a:t>)</a:t>
            </a:r>
            <a:endParaRPr lang="es-419" sz="3000" b="1" i="0" u="none" strike="noStrike" cap="none">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a:solidFill>
                  <a:schemeClr val="lt1"/>
                </a:solidFill>
                <a:latin typeface="Courier New"/>
                <a:ea typeface="Courier New"/>
                <a:cs typeface="Courier New"/>
                <a:sym typeface="Courier New"/>
              </a:rPr>
              <a:t>3</a:t>
            </a:r>
          </a:p>
          <a:p>
            <a:pPr lvl="0">
              <a:buClr>
                <a:schemeClr val="lt1"/>
              </a:buClr>
              <a:buSzPct val="25000"/>
            </a:pPr>
            <a:r>
              <a:rPr lang="es-419" sz="3000" b="1" i="0" u="none" strike="noStrike" cap="none">
                <a:solidFill>
                  <a:schemeClr val="lt1"/>
                </a:solidFill>
                <a:latin typeface="Courier New"/>
                <a:ea typeface="Courier New"/>
                <a:cs typeface="Courier New"/>
                <a:sym typeface="Courier New"/>
              </a:rPr>
              <a:t>&gt;&gt;&gt; </a:t>
            </a:r>
            <a:r>
              <a:rPr lang="es-419" sz="3000" b="1" i="0" u="none" strike="noStrike" cap="none">
                <a:solidFill>
                  <a:srgbClr val="FFFF00"/>
                </a:solidFill>
                <a:latin typeface="Courier New"/>
                <a:ea typeface="Courier New"/>
                <a:cs typeface="Courier New"/>
                <a:sym typeface="Courier New"/>
              </a:rPr>
              <a:t>print(</a:t>
            </a:r>
            <a:r>
              <a:rPr lang="es-419" sz="3000" b="1" i="0" u="none" strike="noStrike" cap="none">
                <a:solidFill>
                  <a:srgbClr val="00FF00"/>
                </a:solidFill>
                <a:latin typeface="Courier New"/>
                <a:ea typeface="Courier New"/>
                <a:cs typeface="Courier New"/>
                <a:sym typeface="Courier New"/>
              </a:rPr>
              <a:t>cosas</a:t>
            </a:r>
            <a:r>
              <a:rPr lang="es-419" sz="3000" b="1" i="0" u="none" strike="noStrike" cap="none">
                <a:solidFill>
                  <a:srgbClr val="00FFFF"/>
                </a:solidFill>
                <a:latin typeface="Courier New"/>
                <a:ea typeface="Courier New"/>
                <a:cs typeface="Courier New"/>
                <a:sym typeface="Courier New"/>
              </a:rPr>
              <a:t>[</a:t>
            </a:r>
            <a:r>
              <a:rPr lang="es-419" sz="3000" b="1" i="0" u="none" strike="noStrike" cap="none">
                <a:solidFill>
                  <a:srgbClr val="FF7F00"/>
                </a:solidFill>
                <a:latin typeface="Courier New"/>
                <a:ea typeface="Courier New"/>
                <a:cs typeface="Courier New"/>
                <a:sym typeface="Courier New"/>
              </a:rPr>
              <a:t>0</a:t>
            </a:r>
            <a:r>
              <a:rPr lang="es-419" sz="3000" b="1" i="0" u="none" strike="noStrike" cap="none">
                <a:solidFill>
                  <a:srgbClr val="00FFFF"/>
                </a:solidFill>
                <a:latin typeface="Courier New"/>
                <a:ea typeface="Courier New"/>
                <a:cs typeface="Courier New"/>
                <a:sym typeface="Courier New"/>
              </a:rPr>
              <a:t>]</a:t>
            </a:r>
            <a:r>
              <a:rPr lang="es-419" sz="3000" b="1">
                <a:solidFill>
                  <a:srgbClr val="FFFF00"/>
                </a:solidFill>
                <a:latin typeface="Courier New"/>
                <a:ea typeface="Courier New"/>
                <a:cs typeface="Courier New"/>
                <a:sym typeface="Courier New"/>
              </a:rPr>
              <a:t>)</a:t>
            </a:r>
            <a:endParaRPr lang="es-419" sz="3000" b="1" i="0" u="none" strike="noStrike" cap="none">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a:solidFill>
                  <a:schemeClr val="lt1"/>
                </a:solidFill>
                <a:latin typeface="Courier New"/>
                <a:ea typeface="Courier New"/>
                <a:cs typeface="Courier New"/>
                <a:sym typeface="Courier New"/>
              </a:rPr>
              <a:t>Con</a:t>
            </a:r>
          </a:p>
        </p:txBody>
      </p:sp>
      <p:sp>
        <p:nvSpPr>
          <p:cNvPr id="314" name="Shape 314"/>
          <p:cNvSpPr txBox="1"/>
          <p:nvPr/>
        </p:nvSpPr>
        <p:spPr>
          <a:xfrm>
            <a:off x="9398000" y="2292350"/>
            <a:ext cx="6450900" cy="4984799"/>
          </a:xfrm>
          <a:prstGeom prst="rect">
            <a:avLst/>
          </a:prstGeom>
          <a:noFill/>
          <a:ln>
            <a:noFill/>
          </a:ln>
        </p:spPr>
        <p:txBody>
          <a:bodyPr lIns="0" tIns="0" rIns="0" bIns="0" anchor="ctr" anchorCtr="0">
            <a:noAutofit/>
          </a:bodyPr>
          <a:lstStyle/>
          <a:p>
            <a:pPr lvl="0">
              <a:buClr>
                <a:schemeClr val="lt1"/>
              </a:buClr>
              <a:buSzPct val="25000"/>
            </a:pPr>
            <a:r>
              <a:rPr lang="es-419" sz="3000" b="1" i="0" u="none" strike="noStrike" cap="none">
                <a:solidFill>
                  <a:schemeClr val="lt1"/>
                </a:solidFill>
                <a:latin typeface="Courier New"/>
                <a:ea typeface="Courier New"/>
                <a:cs typeface="Courier New"/>
                <a:sym typeface="Courier New"/>
              </a:rPr>
              <a:t>&gt;&gt;&gt; </a:t>
            </a:r>
            <a:r>
              <a:rPr lang="es-419" sz="3000" b="1" i="0" u="none" strike="noStrike" cap="none">
                <a:solidFill>
                  <a:srgbClr val="FFFF00"/>
                </a:solidFill>
                <a:latin typeface="Courier New"/>
                <a:ea typeface="Courier New"/>
                <a:cs typeface="Courier New"/>
                <a:sym typeface="Courier New"/>
              </a:rPr>
              <a:t>print(</a:t>
            </a:r>
            <a:r>
              <a:rPr lang="es-419" sz="3000" b="1" i="0" u="none" strike="noStrike" cap="none">
                <a:solidFill>
                  <a:srgbClr val="00FF00"/>
                </a:solidFill>
                <a:latin typeface="Courier New"/>
                <a:ea typeface="Courier New"/>
                <a:cs typeface="Courier New"/>
                <a:sym typeface="Courier New"/>
              </a:rPr>
              <a:t>cosas</a:t>
            </a:r>
            <a:r>
              <a:rPr lang="es-419" sz="3000" b="1">
                <a:solidFill>
                  <a:srgbClr val="FFFF00"/>
                </a:solidFill>
                <a:latin typeface="Courier New"/>
                <a:ea typeface="Courier New"/>
                <a:cs typeface="Courier New"/>
                <a:sym typeface="Courier New"/>
              </a:rPr>
              <a:t>)</a:t>
            </a:r>
            <a:endParaRPr lang="es-419" sz="3000" b="1" i="0" u="none" strike="noStrike" cap="none">
              <a:solidFill>
                <a:srgbClr val="00FF00"/>
              </a:solidFill>
              <a:latin typeface="Courier New"/>
              <a:ea typeface="Courier New"/>
              <a:cs typeface="Courier New"/>
              <a:sym typeface="Courier New"/>
            </a:endParaRPr>
          </a:p>
          <a:p>
            <a:pPr lvl="0">
              <a:buClr>
                <a:schemeClr val="lt1"/>
              </a:buClr>
              <a:buSzPct val="25000"/>
            </a:pPr>
            <a:r>
              <a:rPr lang="es-419" sz="3000" b="1">
                <a:solidFill>
                  <a:schemeClr val="lt1"/>
                </a:solidFill>
                <a:latin typeface="Courier New"/>
                <a:ea typeface="Courier New"/>
                <a:cs typeface="Courier New"/>
                <a:sym typeface="Courier New"/>
              </a:rPr>
              <a:t>['Con', 'tres', 'palabras</a:t>
            </a:r>
            <a:r>
              <a:rPr lang="es-419"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a:solidFill>
                  <a:schemeClr val="lt1"/>
                </a:solidFill>
                <a:latin typeface="Courier New"/>
                <a:ea typeface="Courier New"/>
                <a:cs typeface="Courier New"/>
                <a:sym typeface="Courier New"/>
              </a:rPr>
              <a:t>&gt;&gt;&gt; </a:t>
            </a:r>
            <a:r>
              <a:rPr lang="es-419" sz="3000" b="1" i="0" u="none" strike="noStrike" cap="none">
                <a:solidFill>
                  <a:srgbClr val="FFFF00"/>
                </a:solidFill>
                <a:latin typeface="Courier New"/>
                <a:ea typeface="Courier New"/>
                <a:cs typeface="Courier New"/>
                <a:sym typeface="Courier New"/>
              </a:rPr>
              <a:t>for</a:t>
            </a:r>
            <a:r>
              <a:rPr lang="es-419" sz="3000" b="1" i="0" u="none" strike="noStrike" cap="none">
                <a:solidFill>
                  <a:srgbClr val="FF7F00"/>
                </a:solidFill>
                <a:latin typeface="Courier New"/>
                <a:ea typeface="Courier New"/>
                <a:cs typeface="Courier New"/>
                <a:sym typeface="Courier New"/>
              </a:rPr>
              <a:t> </a:t>
            </a:r>
            <a:r>
              <a:rPr lang="es-419" sz="3000" b="1" i="0" u="none" strike="noStrike" cap="none">
                <a:solidFill>
                  <a:srgbClr val="00FF00"/>
                </a:solidFill>
                <a:latin typeface="Courier New"/>
                <a:ea typeface="Courier New"/>
                <a:cs typeface="Courier New"/>
                <a:sym typeface="Courier New"/>
              </a:rPr>
              <a:t>w</a:t>
            </a:r>
            <a:r>
              <a:rPr lang="es-419" sz="3000" b="1" i="0" u="none" strike="noStrike" cap="none">
                <a:solidFill>
                  <a:srgbClr val="FF7F00"/>
                </a:solidFill>
                <a:latin typeface="Courier New"/>
                <a:ea typeface="Courier New"/>
                <a:cs typeface="Courier New"/>
                <a:sym typeface="Courier New"/>
              </a:rPr>
              <a:t> </a:t>
            </a:r>
            <a:r>
              <a:rPr lang="es-419" sz="3000" b="1" i="0" u="none" strike="noStrike" cap="none">
                <a:solidFill>
                  <a:srgbClr val="FFFF00"/>
                </a:solidFill>
                <a:latin typeface="Courier New"/>
                <a:ea typeface="Courier New"/>
                <a:cs typeface="Courier New"/>
                <a:sym typeface="Courier New"/>
              </a:rPr>
              <a:t>in</a:t>
            </a:r>
            <a:r>
              <a:rPr lang="es-419" sz="3000" b="1" i="0" u="none" strike="noStrike" cap="none">
                <a:solidFill>
                  <a:srgbClr val="FF7F00"/>
                </a:solidFill>
                <a:latin typeface="Courier New"/>
                <a:ea typeface="Courier New"/>
                <a:cs typeface="Courier New"/>
                <a:sym typeface="Courier New"/>
              </a:rPr>
              <a:t> </a:t>
            </a:r>
            <a:r>
              <a:rPr lang="es-419" sz="3000" b="1" i="0" u="none" strike="noStrike" cap="none">
                <a:solidFill>
                  <a:srgbClr val="00FF00"/>
                </a:solidFill>
                <a:latin typeface="Courier New"/>
                <a:ea typeface="Courier New"/>
                <a:cs typeface="Courier New"/>
                <a:sym typeface="Courier New"/>
              </a:rPr>
              <a:t>cosas </a:t>
            </a:r>
            <a:r>
              <a:rPr lang="es-419" sz="3000" b="1" i="0" u="none" strike="noStrike" cap="none">
                <a:solidFill>
                  <a:schemeClr val="lt1"/>
                </a:solidFill>
                <a:latin typeface="Courier New"/>
                <a:ea typeface="Courier New"/>
                <a:cs typeface="Courier New"/>
                <a:sym typeface="Courier New"/>
              </a:rPr>
              <a:t>:</a:t>
            </a:r>
          </a:p>
          <a:p>
            <a:pPr lvl="0">
              <a:buClr>
                <a:schemeClr val="lt1"/>
              </a:buClr>
              <a:buSzPct val="25000"/>
            </a:pPr>
            <a:r>
              <a:rPr lang="es-419" sz="3000" b="1" i="0" u="none" strike="noStrike" cap="none">
                <a:solidFill>
                  <a:schemeClr val="lt1"/>
                </a:solidFill>
                <a:latin typeface="Courier New"/>
                <a:ea typeface="Courier New"/>
                <a:cs typeface="Courier New"/>
                <a:sym typeface="Courier New"/>
              </a:rPr>
              <a:t>... </a:t>
            </a:r>
            <a:r>
              <a:rPr lang="es-419" sz="3000" b="1">
                <a:solidFill>
                  <a:schemeClr val="lt1"/>
                </a:solidFill>
                <a:latin typeface="Courier New"/>
                <a:ea typeface="Courier New"/>
                <a:cs typeface="Courier New"/>
                <a:sym typeface="Courier New"/>
              </a:rPr>
              <a:t>    </a:t>
            </a:r>
            <a:r>
              <a:rPr lang="es-419" sz="3000" b="1" i="0" u="none" strike="noStrike" cap="none">
                <a:solidFill>
                  <a:srgbClr val="FFFF00"/>
                </a:solidFill>
                <a:latin typeface="Courier New"/>
                <a:ea typeface="Courier New"/>
                <a:cs typeface="Courier New"/>
                <a:sym typeface="Courier New"/>
              </a:rPr>
              <a:t>print(</a:t>
            </a:r>
            <a:r>
              <a:rPr lang="es-419" sz="3000" b="1" i="0" u="none" strike="noStrike" cap="none">
                <a:solidFill>
                  <a:srgbClr val="00FF00"/>
                </a:solidFill>
                <a:latin typeface="Courier New"/>
                <a:ea typeface="Courier New"/>
                <a:cs typeface="Courier New"/>
                <a:sym typeface="Courier New"/>
              </a:rPr>
              <a:t>w</a:t>
            </a:r>
            <a:r>
              <a:rPr lang="es-419" sz="3000" b="1">
                <a:solidFill>
                  <a:srgbClr val="FFFF00"/>
                </a:solidFill>
                <a:latin typeface="Courier New"/>
                <a:ea typeface="Courier New"/>
                <a:cs typeface="Courier New"/>
                <a:sym typeface="Courier New"/>
              </a:rPr>
              <a:t>)</a:t>
            </a:r>
            <a:endParaRPr lang="es-419" sz="3000" b="1"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a:solidFill>
                  <a:schemeClr val="lt1"/>
                </a:solidFill>
                <a:latin typeface="Courier New"/>
                <a:ea typeface="Courier New"/>
                <a:cs typeface="Courier New"/>
                <a:sym typeface="Courier New"/>
              </a:rPr>
              <a:t>Con</a:t>
            </a:r>
          </a:p>
          <a:p>
            <a:pPr marL="0" marR="0" lvl="0" indent="0" algn="l" rtl="0">
              <a:lnSpc>
                <a:spcPct val="100000"/>
              </a:lnSpc>
              <a:spcBef>
                <a:spcPts val="0"/>
              </a:spcBef>
              <a:spcAft>
                <a:spcPts val="0"/>
              </a:spcAft>
              <a:buClr>
                <a:schemeClr val="lt1"/>
              </a:buClr>
              <a:buSzPct val="25000"/>
              <a:buFont typeface="Cabin"/>
              <a:buNone/>
            </a:pPr>
            <a:r>
              <a:rPr lang="es-419" sz="3000" b="1">
                <a:solidFill>
                  <a:schemeClr val="lt1"/>
                </a:solidFill>
                <a:latin typeface="Courier New"/>
                <a:ea typeface="Courier New"/>
                <a:cs typeface="Courier New"/>
                <a:sym typeface="Courier New"/>
              </a:rPr>
              <a:t>t</a:t>
            </a:r>
            <a:r>
              <a:rPr lang="es-419" sz="3000" b="1" i="0" u="none" strike="noStrike" cap="none">
                <a:solidFill>
                  <a:schemeClr val="lt1"/>
                </a:solidFill>
                <a:latin typeface="Courier New"/>
                <a:ea typeface="Courier New"/>
                <a:cs typeface="Courier New"/>
                <a:sym typeface="Courier New"/>
              </a:rPr>
              <a:t>res</a:t>
            </a:r>
          </a:p>
          <a:p>
            <a:pPr marL="0" marR="0" lvl="0" indent="0" algn="l" rtl="0">
              <a:lnSpc>
                <a:spcPct val="100000"/>
              </a:lnSpc>
              <a:spcBef>
                <a:spcPts val="0"/>
              </a:spcBef>
              <a:spcAft>
                <a:spcPts val="0"/>
              </a:spcAft>
              <a:buClr>
                <a:schemeClr val="lt1"/>
              </a:buClr>
              <a:buSzPct val="25000"/>
              <a:buFont typeface="Cabin"/>
              <a:buNone/>
            </a:pPr>
            <a:r>
              <a:rPr lang="es-419" sz="3000" b="1">
                <a:solidFill>
                  <a:schemeClr val="lt1"/>
                </a:solidFill>
                <a:latin typeface="Courier New"/>
                <a:ea typeface="Courier New"/>
                <a:cs typeface="Courier New"/>
                <a:sym typeface="Courier New"/>
              </a:rPr>
              <a:t>p</a:t>
            </a:r>
            <a:r>
              <a:rPr lang="es-419" sz="3000" b="1" i="0" u="none" strike="noStrike" cap="none">
                <a:solidFill>
                  <a:schemeClr val="lt1"/>
                </a:solidFill>
                <a:latin typeface="Courier New"/>
                <a:ea typeface="Courier New"/>
                <a:cs typeface="Courier New"/>
                <a:sym typeface="Courier New"/>
              </a:rPr>
              <a:t>alabras</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a:solidFill>
                  <a:schemeClr val="lt1"/>
                </a:solidFill>
                <a:latin typeface="Courier New"/>
                <a:ea typeface="Courier New"/>
                <a:cs typeface="Courier New"/>
                <a:sym typeface="Courier New"/>
              </a:rPr>
              <a:t>&gt;&gt;&gt; </a:t>
            </a:r>
          </a:p>
        </p:txBody>
      </p:sp>
      <p:sp>
        <p:nvSpPr>
          <p:cNvPr id="315" name="Shape 315"/>
          <p:cNvSpPr txBox="1"/>
          <p:nvPr/>
        </p:nvSpPr>
        <p:spPr>
          <a:xfrm>
            <a:off x="457200" y="7194550"/>
            <a:ext cx="151256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3400" u="none" strike="noStrike" cap="none" dirty="0">
                <a:solidFill>
                  <a:srgbClr val="FF00FF"/>
                </a:solidFill>
                <a:latin typeface="Arial" charset="0"/>
                <a:ea typeface="Arial" charset="0"/>
                <a:cs typeface="Arial" charset="0"/>
                <a:sym typeface="Cabin"/>
              </a:rPr>
              <a:t>Split</a:t>
            </a:r>
            <a:r>
              <a:rPr lang="es-419" sz="3400" u="none" strike="noStrike" cap="none" dirty="0">
                <a:solidFill>
                  <a:schemeClr val="lt1"/>
                </a:solidFill>
                <a:latin typeface="Arial" charset="0"/>
                <a:ea typeface="Arial" charset="0"/>
                <a:cs typeface="Arial" charset="0"/>
                <a:sym typeface="Cabin"/>
              </a:rPr>
              <a:t> separa una cadena en partes y produce una lista de cadenas. Podemos verlas como palabras. Podemos </a:t>
            </a:r>
            <a:r>
              <a:rPr lang="es-419" sz="3400" u="none" strike="noStrike" cap="none" dirty="0">
                <a:solidFill>
                  <a:srgbClr val="00FFFF"/>
                </a:solidFill>
                <a:latin typeface="Arial" charset="0"/>
                <a:ea typeface="Arial" charset="0"/>
                <a:cs typeface="Arial" charset="0"/>
                <a:sym typeface="Cabin"/>
              </a:rPr>
              <a:t>acceder</a:t>
            </a:r>
            <a:r>
              <a:rPr lang="es-419" sz="3400" u="none" strike="noStrike" cap="none" dirty="0">
                <a:solidFill>
                  <a:schemeClr val="lt1"/>
                </a:solidFill>
                <a:latin typeface="Arial" charset="0"/>
                <a:ea typeface="Arial" charset="0"/>
                <a:cs typeface="Arial" charset="0"/>
                <a:sym typeface="Cabin"/>
              </a:rPr>
              <a:t> una palabra en particular o </a:t>
            </a:r>
            <a:r>
              <a:rPr lang="es-419" sz="3400" u="none" strike="noStrike" cap="none" dirty="0">
                <a:solidFill>
                  <a:srgbClr val="FFFF00"/>
                </a:solidFill>
                <a:latin typeface="Arial" charset="0"/>
                <a:ea typeface="Arial" charset="0"/>
                <a:cs typeface="Arial" charset="0"/>
                <a:sym typeface="Cabin"/>
              </a:rPr>
              <a:t>iterar</a:t>
            </a:r>
            <a:r>
              <a:rPr lang="es-419" sz="3400" u="none" strike="noStrike" cap="none" dirty="0">
                <a:solidFill>
                  <a:schemeClr val="lt1"/>
                </a:solidFill>
                <a:latin typeface="Arial" charset="0"/>
                <a:ea typeface="Arial" charset="0"/>
                <a:cs typeface="Arial" charset="0"/>
                <a:sym typeface="Cabin"/>
              </a:rPr>
              <a:t> </a:t>
            </a:r>
            <a:r>
              <a:rPr lang="es-419" sz="3400" dirty="0">
                <a:solidFill>
                  <a:schemeClr val="lt1"/>
                </a:solidFill>
                <a:latin typeface="Arial" charset="0"/>
                <a:ea typeface="Arial" charset="0"/>
                <a:cs typeface="Arial" charset="0"/>
                <a:sym typeface="Cabin"/>
              </a:rPr>
              <a:t>a </a:t>
            </a:r>
            <a:r>
              <a:rPr lang="es-419" sz="3400" dirty="0" err="1">
                <a:solidFill>
                  <a:schemeClr val="lt1"/>
                </a:solidFill>
                <a:latin typeface="Arial" charset="0"/>
                <a:ea typeface="Arial" charset="0"/>
                <a:cs typeface="Arial" charset="0"/>
                <a:sym typeface="Cabin"/>
              </a:rPr>
              <a:t>trav</a:t>
            </a:r>
            <a:r>
              <a:rPr lang="es-MX" sz="3400" dirty="0" err="1">
                <a:solidFill>
                  <a:schemeClr val="lt1"/>
                </a:solidFill>
                <a:latin typeface="Arial" charset="0"/>
                <a:ea typeface="Arial" charset="0"/>
                <a:cs typeface="Arial" charset="0"/>
                <a:sym typeface="Cabin"/>
              </a:rPr>
              <a:t>és</a:t>
            </a:r>
            <a:r>
              <a:rPr lang="es-MX" sz="3400" dirty="0">
                <a:solidFill>
                  <a:schemeClr val="lt1"/>
                </a:solidFill>
                <a:latin typeface="Arial" charset="0"/>
                <a:ea typeface="Arial" charset="0"/>
                <a:cs typeface="Arial" charset="0"/>
                <a:sym typeface="Cabin"/>
              </a:rPr>
              <a:t> de todas ellas.</a:t>
            </a:r>
            <a:endParaRPr lang="es-419" sz="3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965199" y="1085851"/>
            <a:ext cx="9364664" cy="7023000"/>
          </a:xfrm>
          <a:prstGeom prst="rect">
            <a:avLst/>
          </a:prstGeom>
          <a:noFill/>
          <a:ln>
            <a:noFill/>
          </a:ln>
        </p:spPr>
        <p:txBody>
          <a:bodyPr lIns="0" tIns="0" rIns="0" bIns="0" anchor="ctr" anchorCtr="0">
            <a:noAutofit/>
          </a:bodyPr>
          <a:lstStyle/>
          <a:p>
            <a:pPr lvl="0">
              <a:buClr>
                <a:schemeClr val="lt1"/>
              </a:buClr>
              <a:buSzPct val="25000"/>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a:solidFill>
                  <a:srgbClr val="FF7F00"/>
                </a:solidFill>
                <a:latin typeface="Courier New"/>
                <a:ea typeface="Courier New"/>
                <a:cs typeface="Courier New"/>
                <a:sym typeface="Courier New"/>
              </a:rPr>
              <a:t> </a:t>
            </a:r>
            <a:r>
              <a:rPr lang="es-419" sz="2600" b="1" dirty="0">
                <a:solidFill>
                  <a:srgbClr val="FF7F00"/>
                </a:solidFill>
                <a:latin typeface="Courier New"/>
                <a:ea typeface="Courier New"/>
                <a:cs typeface="Courier New"/>
                <a:sym typeface="Courier New"/>
              </a:rPr>
              <a:t>'</a:t>
            </a:r>
            <a:r>
              <a:rPr lang="es-419" sz="2600" b="1" i="0" u="none" strike="noStrike" cap="none" dirty="0">
                <a:solidFill>
                  <a:srgbClr val="FF7F00"/>
                </a:solidFill>
                <a:latin typeface="Courier New"/>
                <a:ea typeface="Courier New"/>
                <a:cs typeface="Courier New"/>
                <a:sym typeface="Courier New"/>
              </a:rPr>
              <a:t>Muchos         espacios</a:t>
            </a:r>
            <a:r>
              <a:rPr lang="es-419" sz="2600" b="1"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err="1">
                <a:solidFill>
                  <a:srgbClr val="00FF00"/>
                </a:solidFill>
                <a:latin typeface="Courier New"/>
                <a:ea typeface="Courier New"/>
                <a:cs typeface="Courier New"/>
                <a:sym typeface="Courier New"/>
              </a:rPr>
              <a:t>etc</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err="1">
                <a:solidFill>
                  <a:srgbClr val="FF00FF"/>
                </a:solidFill>
                <a:latin typeface="Courier New"/>
                <a:ea typeface="Courier New"/>
                <a:cs typeface="Courier New"/>
                <a:sym typeface="Courier New"/>
              </a:rPr>
              <a:t>split</a:t>
            </a:r>
            <a:r>
              <a:rPr lang="es-419"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err="1">
                <a:solidFill>
                  <a:srgbClr val="FFFF00"/>
                </a:solidFill>
                <a:latin typeface="Courier New"/>
                <a:ea typeface="Courier New"/>
                <a:cs typeface="Courier New"/>
                <a:sym typeface="Courier New"/>
              </a:rPr>
              <a:t>print</a:t>
            </a:r>
            <a:r>
              <a:rPr lang="es-419" sz="2600" b="1" i="0" u="none" strike="noStrike" cap="none" dirty="0">
                <a:solidFill>
                  <a:srgbClr val="FFFF00"/>
                </a:solidFill>
                <a:latin typeface="Courier New"/>
                <a:ea typeface="Courier New"/>
                <a:cs typeface="Courier New"/>
                <a:sym typeface="Courier New"/>
              </a:rPr>
              <a:t>(</a:t>
            </a:r>
            <a:r>
              <a:rPr lang="es-419" sz="2600" b="1" i="0" u="none" strike="noStrike" cap="none" dirty="0" err="1">
                <a:solidFill>
                  <a:srgbClr val="00FF00"/>
                </a:solidFill>
                <a:latin typeface="Courier New"/>
                <a:ea typeface="Courier New"/>
                <a:cs typeface="Courier New"/>
                <a:sym typeface="Courier New"/>
              </a:rPr>
              <a:t>etc</a:t>
            </a:r>
            <a:r>
              <a:rPr lang="es-419" sz="2600" b="1" i="0" u="none" strike="noStrike" cap="none" dirty="0">
                <a:solidFill>
                  <a:srgbClr val="FFFF00"/>
                </a:solidFill>
                <a:latin typeface="Courier New"/>
                <a:ea typeface="Courier New"/>
                <a:cs typeface="Courier New"/>
                <a:sym typeface="Courier New"/>
              </a:rPr>
              <a:t>)</a:t>
            </a:r>
          </a:p>
          <a:p>
            <a:pPr lvl="0">
              <a:buClr>
                <a:schemeClr val="lt1"/>
              </a:buClr>
              <a:buSzPct val="25000"/>
            </a:pPr>
            <a:r>
              <a:rPr lang="es-419" sz="2600" b="1" dirty="0">
                <a:solidFill>
                  <a:schemeClr val="lt1"/>
                </a:solidFill>
                <a:latin typeface="Courier New"/>
                <a:ea typeface="Courier New"/>
                <a:cs typeface="Courier New"/>
                <a:sym typeface="Courier New"/>
              </a:rPr>
              <a:t>['Muchos', 'Espacios</a:t>
            </a:r>
            <a:r>
              <a:rPr lang="es-419"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2600" b="1" i="0" u="none" strike="noStrike" cap="none" dirty="0">
                <a:solidFill>
                  <a:schemeClr val="lt1"/>
                </a:solidFill>
                <a:latin typeface="Courier New"/>
                <a:ea typeface="Courier New"/>
                <a:cs typeface="Courier New"/>
                <a:sym typeface="Courier New"/>
              </a:rPr>
              <a:t>&gt;&gt;&gt;</a:t>
            </a:r>
          </a:p>
          <a:p>
            <a:pPr lvl="0">
              <a:buClr>
                <a:schemeClr val="lt1"/>
              </a:buClr>
              <a:buSzPct val="25000"/>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a:solidFill>
                  <a:srgbClr val="FF7F00"/>
                </a:solidFill>
                <a:latin typeface="Courier New"/>
                <a:ea typeface="Courier New"/>
                <a:cs typeface="Courier New"/>
                <a:sym typeface="Courier New"/>
              </a:rPr>
              <a:t> </a:t>
            </a:r>
            <a:r>
              <a:rPr lang="es-419" sz="2600" b="1" dirty="0">
                <a:solidFill>
                  <a:srgbClr val="FF7F00"/>
                </a:solidFill>
                <a:latin typeface="Courier New"/>
                <a:ea typeface="Courier New"/>
                <a:cs typeface="Courier New"/>
                <a:sym typeface="Courier New"/>
              </a:rPr>
              <a:t>'</a:t>
            </a:r>
            <a:r>
              <a:rPr lang="es-419" sz="2600" b="1" i="0" u="none" strike="noStrike" cap="none" dirty="0" err="1">
                <a:solidFill>
                  <a:srgbClr val="FF7F00"/>
                </a:solidFill>
                <a:latin typeface="Courier New"/>
                <a:ea typeface="Courier New"/>
                <a:cs typeface="Courier New"/>
                <a:sym typeface="Courier New"/>
              </a:rPr>
              <a:t>primero</a:t>
            </a:r>
            <a:r>
              <a:rPr lang="es-419" sz="2600" b="1" i="0" u="none" strike="noStrike" cap="none" dirty="0" err="1">
                <a:solidFill>
                  <a:srgbClr val="00FFFF"/>
                </a:solidFill>
                <a:latin typeface="Courier New"/>
                <a:ea typeface="Courier New"/>
                <a:cs typeface="Courier New"/>
                <a:sym typeface="Courier New"/>
              </a:rPr>
              <a:t>;</a:t>
            </a:r>
            <a:r>
              <a:rPr lang="es-419" sz="2600" b="1" dirty="0" err="1">
                <a:solidFill>
                  <a:srgbClr val="FF7F00"/>
                </a:solidFill>
                <a:latin typeface="Courier New"/>
                <a:ea typeface="Courier New"/>
                <a:cs typeface="Courier New"/>
                <a:sym typeface="Courier New"/>
              </a:rPr>
              <a:t>segundo</a:t>
            </a:r>
            <a:r>
              <a:rPr lang="es-419" sz="2600" b="1" i="0" u="none" strike="noStrike" cap="none" dirty="0" err="1">
                <a:solidFill>
                  <a:srgbClr val="00FFFF"/>
                </a:solidFill>
                <a:latin typeface="Courier New"/>
                <a:ea typeface="Courier New"/>
                <a:cs typeface="Courier New"/>
                <a:sym typeface="Courier New"/>
              </a:rPr>
              <a:t>;</a:t>
            </a:r>
            <a:r>
              <a:rPr lang="es-419" sz="2600" b="1" i="0" u="none" strike="noStrike" cap="none" dirty="0" err="1">
                <a:solidFill>
                  <a:srgbClr val="FF7F00"/>
                </a:solidFill>
                <a:latin typeface="Courier New"/>
                <a:ea typeface="Courier New"/>
                <a:cs typeface="Courier New"/>
                <a:sym typeface="Courier New"/>
              </a:rPr>
              <a:t>tercero</a:t>
            </a:r>
            <a:r>
              <a:rPr lang="es-419" sz="2600" b="1" dirty="0">
                <a:solidFill>
                  <a:srgbClr val="FF7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a:solidFill>
                  <a:srgbClr val="00FF00"/>
                </a:solidFill>
                <a:latin typeface="Courier New"/>
                <a:ea typeface="Courier New"/>
                <a:cs typeface="Courier New"/>
                <a:sym typeface="Courier New"/>
              </a:rPr>
              <a:t>cosa</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a:solidFill>
                  <a:srgbClr val="00FF00"/>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err="1">
                <a:solidFill>
                  <a:srgbClr val="FF00FF"/>
                </a:solidFill>
                <a:latin typeface="Courier New"/>
                <a:ea typeface="Courier New"/>
                <a:cs typeface="Courier New"/>
                <a:sym typeface="Courier New"/>
              </a:rPr>
              <a:t>.split</a:t>
            </a:r>
            <a:r>
              <a:rPr lang="es-419" sz="2600" b="1" i="0" u="none" strike="noStrike" cap="none" dirty="0">
                <a:solidFill>
                  <a:schemeClr val="lt1"/>
                </a:solidFill>
                <a:latin typeface="Courier New"/>
                <a:ea typeface="Courier New"/>
                <a:cs typeface="Courier New"/>
                <a:sym typeface="Courier New"/>
              </a:rPr>
              <a:t>()</a:t>
            </a:r>
          </a:p>
          <a:p>
            <a:pPr>
              <a:buClr>
                <a:schemeClr val="lt1"/>
              </a:buClr>
              <a:buSzPct val="25000"/>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err="1">
                <a:solidFill>
                  <a:srgbClr val="FFFF00"/>
                </a:solidFill>
                <a:latin typeface="Courier New"/>
                <a:ea typeface="Courier New"/>
                <a:cs typeface="Courier New"/>
                <a:sym typeface="Courier New"/>
              </a:rPr>
              <a:t>print</a:t>
            </a:r>
            <a:r>
              <a:rPr lang="es-419" sz="2600" b="1" i="0" u="none" strike="noStrike" cap="none" dirty="0">
                <a:solidFill>
                  <a:srgbClr val="FFFF00"/>
                </a:solidFill>
                <a:latin typeface="Courier New"/>
                <a:ea typeface="Courier New"/>
                <a:cs typeface="Courier New"/>
                <a:sym typeface="Courier New"/>
              </a:rPr>
              <a:t>(</a:t>
            </a:r>
            <a:r>
              <a:rPr lang="es-419" sz="2600" b="1" i="0" u="none" strike="noStrike" cap="none" dirty="0">
                <a:solidFill>
                  <a:srgbClr val="00FF00"/>
                </a:solidFill>
                <a:latin typeface="Courier New"/>
                <a:ea typeface="Courier New"/>
                <a:cs typeface="Courier New"/>
                <a:sym typeface="Courier New"/>
              </a:rPr>
              <a:t>cosa</a:t>
            </a:r>
            <a:r>
              <a:rPr lang="es-419" sz="2600" b="1" dirty="0">
                <a:solidFill>
                  <a:srgbClr val="FFFF00"/>
                </a:solidFill>
                <a:latin typeface="Courier New"/>
                <a:ea typeface="Courier New"/>
                <a:cs typeface="Courier New"/>
                <a:sym typeface="Courier New"/>
              </a:rPr>
              <a:t>)</a:t>
            </a:r>
            <a:endParaRPr lang="es-419" sz="2600" b="1" i="0" u="none" strike="noStrike" cap="none" dirty="0">
              <a:solidFill>
                <a:srgbClr val="00FF00"/>
              </a:solidFill>
              <a:latin typeface="Courier New"/>
              <a:ea typeface="Courier New"/>
              <a:cs typeface="Courier New"/>
              <a:sym typeface="Courier New"/>
            </a:endParaRPr>
          </a:p>
          <a:p>
            <a:pPr lvl="0">
              <a:buClr>
                <a:schemeClr val="lt1"/>
              </a:buClr>
              <a:buSzPct val="25000"/>
            </a:pPr>
            <a:r>
              <a:rPr lang="es-419" sz="2600" b="1" dirty="0">
                <a:solidFill>
                  <a:schemeClr val="lt1"/>
                </a:solidFill>
                <a:latin typeface="Courier New"/>
                <a:ea typeface="Courier New"/>
                <a:cs typeface="Courier New"/>
                <a:sym typeface="Courier New"/>
              </a:rPr>
              <a:t>['</a:t>
            </a:r>
            <a:r>
              <a:rPr lang="es-419" sz="2600" b="1" dirty="0" err="1">
                <a:solidFill>
                  <a:schemeClr val="lt1"/>
                </a:solidFill>
                <a:latin typeface="Courier New"/>
                <a:ea typeface="Courier New"/>
                <a:cs typeface="Courier New"/>
                <a:sym typeface="Courier New"/>
              </a:rPr>
              <a:t>primero</a:t>
            </a:r>
            <a:r>
              <a:rPr lang="es-419" sz="2600" b="1" i="0" u="none" strike="noStrike" cap="none" dirty="0" err="1">
                <a:solidFill>
                  <a:schemeClr val="lt1"/>
                </a:solidFill>
                <a:latin typeface="Courier New"/>
                <a:ea typeface="Courier New"/>
                <a:cs typeface="Courier New"/>
                <a:sym typeface="Courier New"/>
              </a:rPr>
              <a:t>;segundo;tercero</a:t>
            </a:r>
            <a:r>
              <a:rPr lang="es-419" sz="2600" b="1" i="0" u="none" strike="noStrike" cap="none" dirty="0">
                <a:solidFill>
                  <a:schemeClr val="lt1"/>
                </a:solidFill>
                <a:latin typeface="Courier New"/>
                <a:ea typeface="Courier New"/>
                <a:cs typeface="Courier New"/>
                <a:sym typeface="Courier New"/>
              </a:rPr>
              <a:t>']</a:t>
            </a:r>
          </a:p>
          <a:p>
            <a:pPr>
              <a:buClr>
                <a:schemeClr val="lt1"/>
              </a:buClr>
              <a:buSzPct val="25000"/>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err="1">
                <a:solidFill>
                  <a:srgbClr val="FFFF00"/>
                </a:solidFill>
                <a:latin typeface="Courier New"/>
                <a:ea typeface="Courier New"/>
                <a:cs typeface="Courier New"/>
                <a:sym typeface="Courier New"/>
              </a:rPr>
              <a:t>print</a:t>
            </a:r>
            <a:r>
              <a:rPr lang="es-419" sz="2600" b="1" i="0" u="none" strike="noStrike" cap="none" dirty="0">
                <a:solidFill>
                  <a:srgbClr val="FFFF00"/>
                </a:solidFill>
                <a:latin typeface="Courier New"/>
                <a:ea typeface="Courier New"/>
                <a:cs typeface="Courier New"/>
                <a:sym typeface="Courier New"/>
              </a:rPr>
              <a:t>(</a:t>
            </a:r>
            <a:r>
              <a:rPr lang="es-419" sz="2600" b="1" i="0" u="none" strike="noStrike" cap="none" dirty="0" err="1">
                <a:solidFill>
                  <a:srgbClr val="FF00FF"/>
                </a:solidFill>
                <a:latin typeface="Courier New"/>
                <a:ea typeface="Courier New"/>
                <a:cs typeface="Courier New"/>
                <a:sym typeface="Courier New"/>
              </a:rPr>
              <a:t>len</a:t>
            </a:r>
            <a:r>
              <a:rPr lang="es-419" sz="2600" b="1" i="0" u="none" strike="noStrike" cap="none" dirty="0">
                <a:solidFill>
                  <a:schemeClr val="lt1"/>
                </a:solidFill>
                <a:latin typeface="Courier New"/>
                <a:ea typeface="Courier New"/>
                <a:cs typeface="Courier New"/>
                <a:sym typeface="Courier New"/>
              </a:rPr>
              <a:t>(</a:t>
            </a:r>
            <a:r>
              <a:rPr lang="es-419" sz="2600" b="1" dirty="0">
                <a:solidFill>
                  <a:srgbClr val="00FF00"/>
                </a:solidFill>
                <a:latin typeface="Courier New"/>
                <a:ea typeface="Courier New"/>
                <a:cs typeface="Courier New"/>
                <a:sym typeface="Courier New"/>
              </a:rPr>
              <a:t>cosa</a:t>
            </a:r>
            <a:r>
              <a:rPr lang="es-419" sz="2600" b="1" i="0" u="none" strike="noStrike" cap="none" dirty="0">
                <a:solidFill>
                  <a:schemeClr val="lt1"/>
                </a:solidFill>
                <a:latin typeface="Courier New"/>
                <a:ea typeface="Courier New"/>
                <a:cs typeface="Courier New"/>
                <a:sym typeface="Courier New"/>
              </a:rPr>
              <a:t>)</a:t>
            </a:r>
            <a:r>
              <a:rPr lang="es-419" sz="2600" b="1" dirty="0">
                <a:solidFill>
                  <a:srgbClr val="FFFF00"/>
                </a:solidFill>
                <a:latin typeface="Courier New"/>
                <a:ea typeface="Courier New"/>
                <a:cs typeface="Courier New"/>
                <a:sym typeface="Courier New"/>
              </a:rPr>
              <a:t>)</a:t>
            </a:r>
            <a:endParaRPr lang="es-419"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419" sz="2600" b="1" i="0" u="none" strike="noStrike" cap="none" dirty="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ourier New"/>
              <a:buNone/>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a:solidFill>
                  <a:srgbClr val="00FF00"/>
                </a:solidFill>
                <a:latin typeface="Courier New"/>
                <a:ea typeface="Courier New"/>
                <a:cs typeface="Courier New"/>
                <a:sym typeface="Courier New"/>
              </a:rPr>
              <a:t>cosa</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a:solidFill>
                  <a:srgbClr val="FF7F00"/>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err="1">
                <a:solidFill>
                  <a:srgbClr val="FF00FF"/>
                </a:solidFill>
                <a:latin typeface="Courier New"/>
                <a:ea typeface="Courier New"/>
                <a:cs typeface="Courier New"/>
                <a:sym typeface="Courier New"/>
              </a:rPr>
              <a:t>.split</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a:solidFill>
                  <a:srgbClr val="00FFFF"/>
                </a:solidFill>
                <a:latin typeface="Courier New"/>
                <a:ea typeface="Courier New"/>
                <a:cs typeface="Courier New"/>
                <a:sym typeface="Courier New"/>
              </a:rPr>
              <a:t>';'</a:t>
            </a:r>
            <a:r>
              <a:rPr lang="es-419" sz="2600" b="1" i="0" u="none" strike="noStrike" cap="none" dirty="0">
                <a:solidFill>
                  <a:schemeClr val="lt1"/>
                </a:solidFill>
                <a:latin typeface="Courier New"/>
                <a:ea typeface="Courier New"/>
                <a:cs typeface="Courier New"/>
                <a:sym typeface="Courier New"/>
              </a:rPr>
              <a:t>)</a:t>
            </a:r>
          </a:p>
          <a:p>
            <a:pPr>
              <a:buClr>
                <a:schemeClr val="lt1"/>
              </a:buClr>
              <a:buSzPct val="25000"/>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err="1">
                <a:solidFill>
                  <a:srgbClr val="FFFF00"/>
                </a:solidFill>
                <a:latin typeface="Courier New"/>
                <a:ea typeface="Courier New"/>
                <a:cs typeface="Courier New"/>
                <a:sym typeface="Courier New"/>
              </a:rPr>
              <a:t>print</a:t>
            </a:r>
            <a:r>
              <a:rPr lang="es-419" sz="2600" b="1" i="0" u="none" strike="noStrike" cap="none" dirty="0">
                <a:solidFill>
                  <a:srgbClr val="FFFF00"/>
                </a:solidFill>
                <a:latin typeface="Courier New"/>
                <a:ea typeface="Courier New"/>
                <a:cs typeface="Courier New"/>
                <a:sym typeface="Courier New"/>
              </a:rPr>
              <a:t>(</a:t>
            </a:r>
            <a:r>
              <a:rPr lang="es-419" sz="2600" b="1" i="0" u="none" strike="noStrike" cap="none" dirty="0">
                <a:solidFill>
                  <a:srgbClr val="00FF00"/>
                </a:solidFill>
                <a:latin typeface="Courier New"/>
                <a:ea typeface="Courier New"/>
                <a:cs typeface="Courier New"/>
                <a:sym typeface="Courier New"/>
              </a:rPr>
              <a:t>cosa</a:t>
            </a:r>
            <a:r>
              <a:rPr lang="es-419" sz="2600" b="1" dirty="0">
                <a:solidFill>
                  <a:srgbClr val="FFFF00"/>
                </a:solidFill>
                <a:latin typeface="Courier New"/>
                <a:ea typeface="Courier New"/>
                <a:cs typeface="Courier New"/>
                <a:sym typeface="Courier New"/>
              </a:rPr>
              <a:t>)</a:t>
            </a:r>
            <a:endParaRPr lang="es-419" sz="2600" b="1" i="0" u="none" strike="noStrike" cap="none" dirty="0">
              <a:solidFill>
                <a:srgbClr val="00FF00"/>
              </a:solidFill>
              <a:latin typeface="Courier New"/>
              <a:ea typeface="Courier New"/>
              <a:cs typeface="Courier New"/>
              <a:sym typeface="Courier New"/>
            </a:endParaRPr>
          </a:p>
          <a:p>
            <a:pPr lvl="0">
              <a:buClr>
                <a:schemeClr val="lt1"/>
              </a:buClr>
              <a:buSzPct val="25000"/>
            </a:pPr>
            <a:r>
              <a:rPr lang="es-419" sz="2600" b="1" dirty="0">
                <a:solidFill>
                  <a:schemeClr val="lt1"/>
                </a:solidFill>
                <a:latin typeface="Courier New"/>
                <a:ea typeface="Courier New"/>
                <a:cs typeface="Courier New"/>
                <a:sym typeface="Courier New"/>
              </a:rPr>
              <a:t>['primero', 'segundo', 'tercero</a:t>
            </a:r>
            <a:r>
              <a:rPr lang="es-419" sz="2600" b="1" i="0" u="none" strike="noStrike" cap="none" dirty="0">
                <a:solidFill>
                  <a:schemeClr val="lt1"/>
                </a:solidFill>
                <a:latin typeface="Courier New"/>
                <a:ea typeface="Courier New"/>
                <a:cs typeface="Courier New"/>
                <a:sym typeface="Courier New"/>
              </a:rPr>
              <a:t>']</a:t>
            </a:r>
          </a:p>
          <a:p>
            <a:pPr>
              <a:buClr>
                <a:schemeClr val="lt1"/>
              </a:buClr>
              <a:buSzPct val="25000"/>
            </a:pPr>
            <a:r>
              <a:rPr lang="es-419" sz="2600" b="1" i="0" u="none" strike="noStrike" cap="none" dirty="0">
                <a:solidFill>
                  <a:schemeClr val="lt1"/>
                </a:solidFill>
                <a:latin typeface="Courier New"/>
                <a:ea typeface="Courier New"/>
                <a:cs typeface="Courier New"/>
                <a:sym typeface="Courier New"/>
              </a:rPr>
              <a:t>&gt;&gt;&gt; </a:t>
            </a:r>
            <a:r>
              <a:rPr lang="es-419" sz="2600" b="1" i="0" u="none" strike="noStrike" cap="none" dirty="0" err="1">
                <a:solidFill>
                  <a:srgbClr val="FFFF00"/>
                </a:solidFill>
                <a:latin typeface="Courier New"/>
                <a:ea typeface="Courier New"/>
                <a:cs typeface="Courier New"/>
                <a:sym typeface="Courier New"/>
              </a:rPr>
              <a:t>print</a:t>
            </a:r>
            <a:r>
              <a:rPr lang="es-419" sz="2600" b="1" i="0" u="none" strike="noStrike" cap="none" dirty="0">
                <a:solidFill>
                  <a:srgbClr val="FFFF00"/>
                </a:solidFill>
                <a:latin typeface="Courier New"/>
                <a:ea typeface="Courier New"/>
                <a:cs typeface="Courier New"/>
                <a:sym typeface="Courier New"/>
              </a:rPr>
              <a:t>(</a:t>
            </a:r>
            <a:r>
              <a:rPr lang="es-419" sz="2600" b="1" i="0" u="none" strike="noStrike" cap="none" dirty="0" err="1">
                <a:solidFill>
                  <a:srgbClr val="FF00FF"/>
                </a:solidFill>
                <a:latin typeface="Courier New"/>
                <a:ea typeface="Courier New"/>
                <a:cs typeface="Courier New"/>
                <a:sym typeface="Courier New"/>
              </a:rPr>
              <a:t>len</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a:solidFill>
                  <a:srgbClr val="00FF00"/>
                </a:solidFill>
                <a:latin typeface="Courier New"/>
                <a:ea typeface="Courier New"/>
                <a:cs typeface="Courier New"/>
                <a:sym typeface="Courier New"/>
              </a:rPr>
              <a:t>cosa</a:t>
            </a:r>
            <a:r>
              <a:rPr lang="es-419" sz="2600" b="1" i="0" u="none" strike="noStrike" cap="none" dirty="0">
                <a:solidFill>
                  <a:schemeClr val="lt1"/>
                </a:solidFill>
                <a:latin typeface="Courier New"/>
                <a:ea typeface="Courier New"/>
                <a:cs typeface="Courier New"/>
                <a:sym typeface="Courier New"/>
              </a:rPr>
              <a:t>)</a:t>
            </a:r>
            <a:r>
              <a:rPr lang="es-419" sz="2600" b="1" dirty="0">
                <a:solidFill>
                  <a:srgbClr val="FFFF00"/>
                </a:solidFill>
                <a:latin typeface="Courier New"/>
                <a:ea typeface="Courier New"/>
                <a:cs typeface="Courier New"/>
                <a:sym typeface="Courier New"/>
              </a:rPr>
              <a:t>)</a:t>
            </a:r>
            <a:endParaRPr lang="es-419"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s-419" sz="2600" b="1" i="0" u="none" strike="noStrike" cap="none" dirty="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ourier New"/>
              <a:buNone/>
            </a:pPr>
            <a:r>
              <a:rPr lang="es-419" sz="2600" b="1" i="0" u="none" strike="noStrike" cap="none" dirty="0">
                <a:solidFill>
                  <a:schemeClr val="lt1"/>
                </a:solidFill>
                <a:latin typeface="Courier New"/>
                <a:ea typeface="Courier New"/>
                <a:cs typeface="Courier New"/>
                <a:sym typeface="Courier New"/>
              </a:rPr>
              <a:t>&gt;&gt;&gt; </a:t>
            </a:r>
          </a:p>
        </p:txBody>
      </p:sp>
      <p:sp>
        <p:nvSpPr>
          <p:cNvPr id="321" name="Shape 321"/>
          <p:cNvSpPr txBox="1"/>
          <p:nvPr/>
        </p:nvSpPr>
        <p:spPr>
          <a:xfrm>
            <a:off x="9226644" y="2209800"/>
            <a:ext cx="6490311" cy="4013200"/>
          </a:xfrm>
          <a:prstGeom prst="rect">
            <a:avLst/>
          </a:prstGeom>
          <a:noFill/>
          <a:ln>
            <a:noFill/>
          </a:ln>
        </p:spPr>
        <p:txBody>
          <a:bodyPr lIns="0" tIns="0" rIns="0" bIns="0" anchor="ctr" anchorCtr="0">
            <a:noAutofit/>
          </a:bodyPr>
          <a:lstStyle/>
          <a:p>
            <a:pPr marL="457200" marR="0" lvl="0" indent="-419100" rtl="0">
              <a:lnSpc>
                <a:spcPct val="150000"/>
              </a:lnSpc>
              <a:spcBef>
                <a:spcPts val="0"/>
              </a:spcBef>
              <a:spcAft>
                <a:spcPts val="0"/>
              </a:spcAft>
              <a:buClr>
                <a:schemeClr val="lt1"/>
              </a:buClr>
              <a:buSzPct val="100000"/>
              <a:buFont typeface="Cabin"/>
              <a:buChar char="●"/>
            </a:pPr>
            <a:r>
              <a:rPr lang="es-419" sz="3000" u="none" strike="noStrike" cap="none" dirty="0">
                <a:solidFill>
                  <a:schemeClr val="lt1"/>
                </a:solidFill>
                <a:latin typeface="Arial" charset="0"/>
                <a:ea typeface="Arial" charset="0"/>
                <a:cs typeface="Arial" charset="0"/>
                <a:sym typeface="Cabin"/>
              </a:rPr>
              <a:t>Cuando no especificas un </a:t>
            </a:r>
            <a:r>
              <a:rPr lang="es-419" sz="3000" u="none" strike="noStrike" cap="none" dirty="0">
                <a:solidFill>
                  <a:srgbClr val="00FFFF"/>
                </a:solidFill>
                <a:latin typeface="Arial" charset="0"/>
                <a:ea typeface="Arial" charset="0"/>
                <a:cs typeface="Arial" charset="0"/>
                <a:sym typeface="Cabin"/>
              </a:rPr>
              <a:t>delimitador</a:t>
            </a:r>
            <a:r>
              <a:rPr lang="es-419" sz="3000" u="none" strike="noStrike" cap="none" dirty="0">
                <a:solidFill>
                  <a:schemeClr val="lt1"/>
                </a:solidFill>
                <a:latin typeface="Arial" charset="0"/>
                <a:ea typeface="Arial" charset="0"/>
                <a:cs typeface="Arial" charset="0"/>
                <a:sym typeface="Cabin"/>
              </a:rPr>
              <a:t>, m</a:t>
            </a:r>
            <a:r>
              <a:rPr lang="es-MX" sz="3000" u="none" strike="noStrike" cap="none" dirty="0" err="1">
                <a:solidFill>
                  <a:schemeClr val="lt1"/>
                </a:solidFill>
                <a:latin typeface="Arial" charset="0"/>
                <a:ea typeface="Arial" charset="0"/>
                <a:cs typeface="Arial" charset="0"/>
                <a:sym typeface="Cabin"/>
              </a:rPr>
              <a:t>últiples</a:t>
            </a:r>
            <a:r>
              <a:rPr lang="es-MX" sz="3000" u="none" strike="noStrike" cap="none" dirty="0">
                <a:solidFill>
                  <a:schemeClr val="lt1"/>
                </a:solidFill>
                <a:latin typeface="Arial" charset="0"/>
                <a:ea typeface="Arial" charset="0"/>
                <a:cs typeface="Arial" charset="0"/>
                <a:sym typeface="Cabin"/>
              </a:rPr>
              <a:t> espacios son tratados como un solo delimitador</a:t>
            </a:r>
            <a:endParaRPr lang="es-419" sz="3000" u="none" strike="noStrike" cap="none" dirty="0">
              <a:solidFill>
                <a:schemeClr val="lt1"/>
              </a:solidFill>
              <a:latin typeface="Arial" charset="0"/>
              <a:ea typeface="Arial" charset="0"/>
              <a:cs typeface="Arial" charset="0"/>
              <a:sym typeface="Cabin"/>
            </a:endParaRPr>
          </a:p>
          <a:p>
            <a:pPr marL="457200" marR="0" lvl="0" indent="-419100" rtl="0">
              <a:lnSpc>
                <a:spcPct val="150000"/>
              </a:lnSpc>
              <a:spcBef>
                <a:spcPts val="0"/>
              </a:spcBef>
              <a:spcAft>
                <a:spcPts val="0"/>
              </a:spcAft>
              <a:buClr>
                <a:schemeClr val="lt1"/>
              </a:buClr>
              <a:buSzPct val="100000"/>
              <a:buFont typeface="Cabin"/>
              <a:buChar char="●"/>
            </a:pPr>
            <a:r>
              <a:rPr lang="es-419" sz="3000" u="none" strike="noStrike" cap="none" dirty="0">
                <a:solidFill>
                  <a:schemeClr val="lt1"/>
                </a:solidFill>
                <a:latin typeface="Arial" charset="0"/>
                <a:ea typeface="Arial" charset="0"/>
                <a:cs typeface="Arial" charset="0"/>
                <a:sym typeface="Cabin"/>
              </a:rPr>
              <a:t>Puedes especificar qué carácter </a:t>
            </a:r>
            <a:r>
              <a:rPr lang="es-419" sz="3000" u="none" strike="noStrike" cap="none" dirty="0">
                <a:solidFill>
                  <a:srgbClr val="00FFFF"/>
                </a:solidFill>
                <a:latin typeface="Arial" charset="0"/>
                <a:ea typeface="Arial" charset="0"/>
                <a:cs typeface="Arial" charset="0"/>
                <a:sym typeface="Cabin"/>
              </a:rPr>
              <a:t>delimitador</a:t>
            </a:r>
            <a:r>
              <a:rPr lang="es-419" sz="3000" u="none" strike="noStrike" cap="none" dirty="0">
                <a:solidFill>
                  <a:schemeClr val="lt1"/>
                </a:solidFill>
                <a:latin typeface="Arial" charset="0"/>
                <a:ea typeface="Arial" charset="0"/>
                <a:cs typeface="Arial" charset="0"/>
                <a:sym typeface="Cabin"/>
              </a:rPr>
              <a:t> utilizar al dividir llamando a la función </a:t>
            </a:r>
            <a:r>
              <a:rPr lang="es-419" sz="3000" u="none" strike="noStrike" cap="none" dirty="0" err="1">
                <a:solidFill>
                  <a:srgbClr val="FF00FF"/>
                </a:solidFill>
                <a:latin typeface="Arial" charset="0"/>
                <a:ea typeface="Arial" charset="0"/>
                <a:cs typeface="Arial" charset="0"/>
                <a:sym typeface="Cabin"/>
              </a:rPr>
              <a:t>split</a:t>
            </a:r>
            <a:endParaRPr lang="es-419" sz="30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p:nvPr/>
        </p:nvSpPr>
        <p:spPr>
          <a:xfrm>
            <a:off x="2526075" y="2058975"/>
            <a:ext cx="8889299" cy="33243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2400" b="1" dirty="0">
                <a:solidFill>
                  <a:srgbClr val="00FF00"/>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rgbClr val="FFFF00"/>
              </a:buClr>
              <a:buSzPct val="25000"/>
              <a:buFont typeface="Cabin"/>
              <a:buNone/>
            </a:pPr>
            <a:r>
              <a:rPr lang="es-419" sz="2400" b="1" dirty="0">
                <a:solidFill>
                  <a:srgbClr val="FFFF00"/>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.rstrip</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rgbClr val="FFFF00"/>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not</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.startswith</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chemeClr val="lt1"/>
                </a:solidFill>
                <a:latin typeface="Courier New"/>
                <a:ea typeface="Courier New"/>
                <a:cs typeface="Courier New"/>
                <a:sym typeface="Courier New"/>
              </a:rPr>
              <a:t>From</a:t>
            </a:r>
            <a:r>
              <a:rPr lang="es-419" sz="2400" b="1" i="0" u="none" strike="noStrike" cap="none" dirty="0">
                <a:solidFill>
                  <a:schemeClr val="lt1"/>
                </a:solidFill>
                <a:latin typeface="Courier New"/>
                <a:ea typeface="Courier New"/>
                <a:cs typeface="Courier New"/>
                <a:sym typeface="Courier New"/>
              </a:rPr>
              <a:t> ') : </a:t>
            </a:r>
            <a:r>
              <a:rPr lang="es-419" sz="2400" b="1" i="0" u="none" strike="noStrike" cap="none" dirty="0" err="1">
                <a:solidFill>
                  <a:srgbClr val="FFFF00"/>
                </a:solidFill>
                <a:latin typeface="Courier New"/>
                <a:ea typeface="Courier New"/>
                <a:cs typeface="Courier New"/>
                <a:sym typeface="Courier New"/>
              </a:rPr>
              <a:t>continue</a:t>
            </a:r>
            <a:endParaRPr lang="es-419" sz="24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dirty="0">
                <a:solidFill>
                  <a:srgbClr val="00FF00"/>
                </a:solidFill>
                <a:latin typeface="Courier New"/>
                <a:ea typeface="Courier New"/>
                <a:cs typeface="Courier New"/>
                <a:sym typeface="Courier New"/>
              </a:rPr>
              <a:t>palabras</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.split</a:t>
            </a:r>
            <a:r>
              <a:rPr lang="es-419" sz="2400" b="1" i="0" u="none" strike="noStrike" cap="none" dirty="0">
                <a:solidFill>
                  <a:schemeClr val="lt1"/>
                </a:solidFill>
                <a:latin typeface="Courier New"/>
                <a:ea typeface="Courier New"/>
                <a:cs typeface="Courier New"/>
                <a:sym typeface="Courier New"/>
              </a:rPr>
              <a:t>()</a:t>
            </a:r>
          </a:p>
          <a:p>
            <a:pPr>
              <a:buClr>
                <a:schemeClr val="lt1"/>
              </a:buClr>
              <a:buSzPct val="25000"/>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dirty="0">
                <a:solidFill>
                  <a:srgbClr val="00FF00"/>
                </a:solidFill>
                <a:latin typeface="Courier New"/>
                <a:ea typeface="Courier New"/>
                <a:cs typeface="Courier New"/>
                <a:sym typeface="Courier New"/>
              </a:rPr>
              <a:t>palabras</a:t>
            </a:r>
            <a:r>
              <a:rPr lang="es-419" sz="2400" b="1" i="0" u="none" strike="noStrike" cap="none" dirty="0">
                <a:solidFill>
                  <a:srgbClr val="00FFFF"/>
                </a:solidFill>
                <a:latin typeface="Courier New"/>
                <a:ea typeface="Courier New"/>
                <a:cs typeface="Courier New"/>
                <a:sym typeface="Courier New"/>
              </a:rPr>
              <a:t>[2]</a:t>
            </a:r>
            <a:r>
              <a:rPr lang="es-419" sz="24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endParaRPr lang="es-419" sz="2400" b="1" i="0" u="none" strike="noStrike" cap="none" dirty="0">
              <a:solidFill>
                <a:srgbClr val="00FFFF"/>
              </a:solidFill>
              <a:latin typeface="Courier New"/>
              <a:ea typeface="Courier New"/>
              <a:cs typeface="Courier New"/>
              <a:sym typeface="Courier New"/>
            </a:endParaRPr>
          </a:p>
        </p:txBody>
      </p:sp>
      <p:sp>
        <p:nvSpPr>
          <p:cNvPr id="327" name="Shape 327"/>
          <p:cNvSpPr txBox="1"/>
          <p:nvPr/>
        </p:nvSpPr>
        <p:spPr>
          <a:xfrm>
            <a:off x="13538200" y="2330450"/>
            <a:ext cx="816000" cy="2768700"/>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s-419" sz="3000" u="none" strike="noStrike" cap="none">
                <a:solidFill>
                  <a:srgbClr val="FF00FF"/>
                </a:solidFill>
                <a:latin typeface="Arial" charset="0"/>
                <a:ea typeface="Arial" charset="0"/>
                <a:cs typeface="Arial" charset="0"/>
                <a:sym typeface="Cabin"/>
              </a:rPr>
              <a:t>Sat</a:t>
            </a:r>
          </a:p>
          <a:p>
            <a:pPr marL="0" marR="0" lvl="0" indent="0" algn="l" rtl="0">
              <a:lnSpc>
                <a:spcPct val="115000"/>
              </a:lnSpc>
              <a:spcBef>
                <a:spcPts val="0"/>
              </a:spcBef>
              <a:spcAft>
                <a:spcPts val="0"/>
              </a:spcAft>
              <a:buClr>
                <a:srgbClr val="FF00FF"/>
              </a:buClr>
              <a:buSzPct val="25000"/>
              <a:buFont typeface="Cabin"/>
              <a:buNone/>
            </a:pPr>
            <a:r>
              <a:rPr lang="es-419"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s-419"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s-419" sz="3000" u="none" strike="noStrike" cap="none">
                <a:solidFill>
                  <a:srgbClr val="FF00FF"/>
                </a:solidFill>
                <a:latin typeface="Arial" charset="0"/>
                <a:ea typeface="Arial" charset="0"/>
                <a:cs typeface="Arial" charset="0"/>
                <a:sym typeface="Cabin"/>
              </a:rPr>
              <a:t>Fri</a:t>
            </a:r>
          </a:p>
          <a:p>
            <a:pPr marL="0" marR="0" lvl="0" indent="0" algn="l" rtl="0">
              <a:lnSpc>
                <a:spcPct val="115000"/>
              </a:lnSpc>
              <a:spcBef>
                <a:spcPts val="0"/>
              </a:spcBef>
              <a:spcAft>
                <a:spcPts val="0"/>
              </a:spcAft>
              <a:buClr>
                <a:srgbClr val="FF00FF"/>
              </a:buClr>
              <a:buSzPct val="25000"/>
              <a:buFont typeface="Cabin"/>
              <a:buNone/>
            </a:pPr>
            <a:r>
              <a:rPr lang="es-419" sz="3000" u="none" strike="noStrike" cap="none">
                <a:solidFill>
                  <a:srgbClr val="FF00FF"/>
                </a:solidFill>
                <a:latin typeface="Arial" charset="0"/>
                <a:ea typeface="Arial" charset="0"/>
                <a:cs typeface="Arial" charset="0"/>
                <a:sym typeface="Cabin"/>
              </a:rPr>
              <a:t>    ...</a:t>
            </a:r>
          </a:p>
        </p:txBody>
      </p:sp>
      <p:sp>
        <p:nvSpPr>
          <p:cNvPr id="328" name="Shape 328"/>
          <p:cNvSpPr txBox="1"/>
          <p:nvPr/>
        </p:nvSpPr>
        <p:spPr>
          <a:xfrm>
            <a:off x="1165335" y="977131"/>
            <a:ext cx="130700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s-419" sz="3600" b="0" i="0" u="none" strike="noStrike" cap="none">
                <a:solidFill>
                  <a:schemeClr val="lt1"/>
                </a:solidFill>
                <a:latin typeface="Arial"/>
                <a:ea typeface="Arial"/>
                <a:cs typeface="Arial"/>
                <a:sym typeface="Arial"/>
              </a:rPr>
              <a:t>From stephen.marquard@uct.ac.za </a:t>
            </a:r>
            <a:r>
              <a:rPr lang="es-419" sz="3600" b="0" i="0" u="none" strike="noStrike" cap="none">
                <a:solidFill>
                  <a:srgbClr val="FF00FF"/>
                </a:solidFill>
                <a:latin typeface="Arial"/>
                <a:ea typeface="Arial"/>
                <a:cs typeface="Arial"/>
                <a:sym typeface="Arial"/>
              </a:rPr>
              <a:t>Sat</a:t>
            </a:r>
            <a:r>
              <a:rPr lang="es-419" sz="3600" b="0" i="0" u="none" strike="noStrike" cap="none">
                <a:solidFill>
                  <a:schemeClr val="lt1"/>
                </a:solidFill>
                <a:latin typeface="Arial"/>
                <a:ea typeface="Arial"/>
                <a:cs typeface="Arial"/>
                <a:sym typeface="Arial"/>
              </a:rPr>
              <a:t> Jan  5 09:14:16 2008</a:t>
            </a:r>
          </a:p>
        </p:txBody>
      </p:sp>
      <p:sp>
        <p:nvSpPr>
          <p:cNvPr id="329" name="Shape 329"/>
          <p:cNvSpPr txBox="1"/>
          <p:nvPr/>
        </p:nvSpPr>
        <p:spPr>
          <a:xfrm>
            <a:off x="1165335" y="5342274"/>
            <a:ext cx="142832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&gt;&gt;&gt;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chemeClr val="lt1"/>
                </a:solidFill>
                <a:latin typeface="Courier New"/>
                <a:ea typeface="Courier New"/>
                <a:cs typeface="Courier New"/>
                <a:sym typeface="Courier New"/>
              </a:rPr>
              <a:t>From</a:t>
            </a:r>
            <a:r>
              <a:rPr lang="es-419" sz="2400" b="1" i="0" u="none" strike="noStrike" cap="none" dirty="0">
                <a:solidFill>
                  <a:schemeClr val="lt1"/>
                </a:solidFill>
                <a:latin typeface="Courier New"/>
                <a:ea typeface="Courier New"/>
                <a:cs typeface="Courier New"/>
                <a:sym typeface="Courier New"/>
              </a:rPr>
              <a:t> stephen.marquard@uct.ac.za </a:t>
            </a:r>
            <a:r>
              <a:rPr lang="es-419" sz="2400" b="1" i="0" u="none" strike="noStrike" cap="none" dirty="0" err="1">
                <a:solidFill>
                  <a:schemeClr val="lt1"/>
                </a:solidFill>
                <a:latin typeface="Courier New"/>
                <a:ea typeface="Courier New"/>
                <a:cs typeface="Courier New"/>
                <a:sym typeface="Courier New"/>
              </a:rPr>
              <a:t>Sat</a:t>
            </a:r>
            <a:r>
              <a:rPr lang="es-419" sz="2400" b="1" i="0" u="none" strike="noStrike" cap="none" dirty="0">
                <a:solidFill>
                  <a:schemeClr val="lt1"/>
                </a:solidFill>
                <a:latin typeface="Courier New"/>
                <a:ea typeface="Courier New"/>
                <a:cs typeface="Courier New"/>
                <a:sym typeface="Courier New"/>
              </a:rPr>
              <a:t> Jan  5 09:14:16 2008’</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&gt;&gt;&gt; </a:t>
            </a:r>
            <a:r>
              <a:rPr lang="es-419" sz="2400" b="1" i="0" u="none" strike="noStrike" cap="none" dirty="0">
                <a:solidFill>
                  <a:srgbClr val="00FF00"/>
                </a:solidFill>
                <a:latin typeface="Courier New"/>
                <a:ea typeface="Courier New"/>
                <a:cs typeface="Courier New"/>
                <a:sym typeface="Courier New"/>
              </a:rPr>
              <a:t>palabras</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.split</a:t>
            </a:r>
            <a:r>
              <a:rPr lang="es-419" sz="2400" b="1" i="0" u="none" strike="noStrike" cap="none" dirty="0">
                <a:solidFill>
                  <a:schemeClr val="lt1"/>
                </a:solidFill>
                <a:latin typeface="Courier New"/>
                <a:ea typeface="Courier New"/>
                <a:cs typeface="Courier New"/>
                <a:sym typeface="Courier New"/>
              </a:rPr>
              <a:t>()</a:t>
            </a:r>
          </a:p>
          <a:p>
            <a:pPr>
              <a:buClr>
                <a:schemeClr val="lt1"/>
              </a:buClr>
              <a:buSzPct val="25000"/>
            </a:pPr>
            <a:r>
              <a:rPr lang="es-419" sz="2400" b="1" i="0" u="none" strike="noStrike" cap="none" dirty="0">
                <a:solidFill>
                  <a:schemeClr val="lt1"/>
                </a:solidFill>
                <a:latin typeface="Courier New"/>
                <a:ea typeface="Courier New"/>
                <a:cs typeface="Courier New"/>
                <a:sym typeface="Courier New"/>
              </a:rPr>
              <a:t>&gt;&gt;&gt; </a:t>
            </a:r>
            <a:r>
              <a:rPr lang="es-419" sz="2400" b="1" i="0" u="none" strike="noStrike" cap="none" dirty="0" err="1">
                <a:solidFill>
                  <a:srgbClr val="FFFF00"/>
                </a:solidFill>
                <a:latin typeface="Courier New"/>
                <a:ea typeface="Courier New"/>
                <a:cs typeface="Courier New"/>
                <a:sym typeface="Courier New"/>
              </a:rPr>
              <a:t>print</a:t>
            </a:r>
            <a:r>
              <a:rPr lang="es-419" sz="2400" b="1" i="0" u="none" strike="noStrike" cap="none" dirty="0">
                <a:solidFill>
                  <a:srgbClr val="FFFF00"/>
                </a:solidFill>
                <a:latin typeface="Courier New"/>
                <a:ea typeface="Courier New"/>
                <a:cs typeface="Courier New"/>
                <a:sym typeface="Courier New"/>
              </a:rPr>
              <a:t>(</a:t>
            </a:r>
            <a:r>
              <a:rPr lang="es-419" sz="2400" b="1" i="0" u="none" strike="noStrike" cap="none" dirty="0">
                <a:solidFill>
                  <a:srgbClr val="00FF00"/>
                </a:solidFill>
                <a:latin typeface="Courier New"/>
                <a:ea typeface="Courier New"/>
                <a:cs typeface="Courier New"/>
                <a:sym typeface="Courier New"/>
              </a:rPr>
              <a:t>palabras</a:t>
            </a:r>
            <a:r>
              <a:rPr lang="es-419" sz="2400" b="1" dirty="0">
                <a:solidFill>
                  <a:srgbClr val="FFFF00"/>
                </a:solidFill>
                <a:latin typeface="Courier New"/>
                <a:ea typeface="Courier New"/>
                <a:cs typeface="Courier New"/>
                <a:sym typeface="Courier New"/>
              </a:rPr>
              <a:t>)</a:t>
            </a:r>
            <a:endParaRPr lang="es-419"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chemeClr val="lt1"/>
                </a:solidFill>
                <a:latin typeface="Courier New"/>
                <a:ea typeface="Courier New"/>
                <a:cs typeface="Courier New"/>
                <a:sym typeface="Courier New"/>
              </a:rPr>
              <a:t>From</a:t>
            </a:r>
            <a:r>
              <a:rPr lang="es-419" sz="2400" b="1" i="0" u="none" strike="noStrike" cap="none" dirty="0">
                <a:solidFill>
                  <a:schemeClr val="lt1"/>
                </a:solidFill>
                <a:latin typeface="Courier New"/>
                <a:ea typeface="Courier New"/>
                <a:cs typeface="Courier New"/>
                <a:sym typeface="Courier New"/>
              </a:rPr>
              <a:t>', 'stephen.marquard@uct.ac.za', '</a:t>
            </a:r>
            <a:r>
              <a:rPr lang="es-419" sz="2400" b="1" i="0" u="none" strike="noStrike" cap="none" dirty="0" err="1">
                <a:solidFill>
                  <a:schemeClr val="lt1"/>
                </a:solidFill>
                <a:latin typeface="Courier New"/>
                <a:ea typeface="Courier New"/>
                <a:cs typeface="Courier New"/>
                <a:sym typeface="Courier New"/>
              </a:rPr>
              <a:t>Sat</a:t>
            </a:r>
            <a:r>
              <a:rPr lang="es-419" sz="2400" b="1" i="0" u="none" strike="noStrike" cap="none" dirty="0">
                <a:solidFill>
                  <a:schemeClr val="lt1"/>
                </a:solidFill>
                <a:latin typeface="Courier New"/>
                <a:ea typeface="Courier New"/>
                <a:cs typeface="Courier New"/>
                <a:sym typeface="Courier New"/>
              </a:rPr>
              <a:t>', 'Jan', '5', '09:14:16', '2008']</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&gt;&gt;&gt;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El </a:t>
            </a:r>
            <a:r>
              <a:rPr lang="es-419" sz="7600" dirty="0">
                <a:solidFill>
                  <a:srgbClr val="FFFF00"/>
                </a:solidFill>
                <a:latin typeface="Arial" charset="0"/>
                <a:ea typeface="Arial" charset="0"/>
                <a:cs typeface="Arial" charset="0"/>
                <a:sym typeface="Cabin"/>
              </a:rPr>
              <a:t>Patrón Doble División</a:t>
            </a:r>
            <a:endParaRPr lang="es-419" sz="7600" u="none" strike="noStrike" cap="none" dirty="0">
              <a:solidFill>
                <a:srgbClr val="FFFF00"/>
              </a:solidFill>
              <a:latin typeface="Arial" charset="0"/>
              <a:ea typeface="Arial" charset="0"/>
              <a:cs typeface="Arial" charset="0"/>
              <a:sym typeface="Cabin"/>
            </a:endParaRPr>
          </a:p>
        </p:txBody>
      </p:sp>
      <p:sp>
        <p:nvSpPr>
          <p:cNvPr id="335" name="Shape 335"/>
          <p:cNvSpPr txBox="1">
            <a:spLocks noGrp="1"/>
          </p:cNvSpPr>
          <p:nvPr>
            <p:ph idx="1"/>
          </p:nvPr>
        </p:nvSpPr>
        <p:spPr>
          <a:xfrm>
            <a:off x="1155700" y="2289946"/>
            <a:ext cx="13931900" cy="129698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s-419" sz="3600" b="0" u="none" strike="noStrike" cap="none" dirty="0">
                <a:solidFill>
                  <a:schemeClr val="lt1"/>
                </a:solidFill>
                <a:latin typeface="Arial" charset="0"/>
                <a:ea typeface="Arial" charset="0"/>
                <a:cs typeface="Arial" charset="0"/>
                <a:sym typeface="Cabin"/>
              </a:rPr>
              <a:t>A veces dividimos una línea de una forma, y luego tomamos una de las partes de la línea y dividimos esa parte de nuevo</a:t>
            </a:r>
          </a:p>
        </p:txBody>
      </p:sp>
      <p:sp>
        <p:nvSpPr>
          <p:cNvPr id="337" name="Shape 337"/>
          <p:cNvSpPr txBox="1"/>
          <p:nvPr/>
        </p:nvSpPr>
        <p:spPr>
          <a:xfrm>
            <a:off x="1155700" y="37426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s-419" sz="3000" i="0" u="none" strike="noStrike" cap="none">
                <a:solidFill>
                  <a:srgbClr val="FF7F00"/>
                </a:solidFill>
                <a:latin typeface="Courier New"/>
                <a:ea typeface="Courier New"/>
                <a:cs typeface="Courier New"/>
                <a:sym typeface="Courier New"/>
              </a:rPr>
              <a:t>From</a:t>
            </a:r>
            <a:r>
              <a:rPr lang="es-419" sz="3000" b="1" i="0" u="none" strike="noStrike" cap="none">
                <a:solidFill>
                  <a:srgbClr val="FF7F00"/>
                </a:solidFill>
                <a:latin typeface="Courier New"/>
                <a:ea typeface="Courier New"/>
                <a:cs typeface="Courier New"/>
                <a:sym typeface="Courier New"/>
              </a:rPr>
              <a:t> stephen.marquard@</a:t>
            </a:r>
            <a:r>
              <a:rPr lang="es-419" sz="3000" b="1" i="0" u="none" strike="noStrike" cap="none">
                <a:solidFill>
                  <a:srgbClr val="FFFF00"/>
                </a:solidFill>
                <a:latin typeface="Courier New"/>
                <a:ea typeface="Courier New"/>
                <a:cs typeface="Courier New"/>
                <a:sym typeface="Courier New"/>
              </a:rPr>
              <a:t>uct.ac.za</a:t>
            </a:r>
            <a:r>
              <a:rPr lang="es-419" sz="3000" b="1" i="0" u="none" strike="noStrike" cap="none">
                <a:solidFill>
                  <a:srgbClr val="FF7F00"/>
                </a:solidFill>
                <a:latin typeface="Courier New"/>
                <a:ea typeface="Courier New"/>
                <a:cs typeface="Courier New"/>
                <a:sym typeface="Courier New"/>
              </a:rPr>
              <a:t> </a:t>
            </a:r>
            <a:r>
              <a:rPr lang="es-419" sz="3000" i="0" u="none" strike="noStrike" cap="none">
                <a:solidFill>
                  <a:srgbClr val="FF7F00"/>
                </a:solidFill>
                <a:latin typeface="Courier New"/>
                <a:ea typeface="Courier New"/>
                <a:cs typeface="Courier New"/>
                <a:sym typeface="Courier New"/>
              </a:rPr>
              <a:t>Sat Jan  5 09:14:16 2008</a:t>
            </a:r>
          </a:p>
        </p:txBody>
      </p:sp>
      <p:sp>
        <p:nvSpPr>
          <p:cNvPr id="338" name="Shape 338"/>
          <p:cNvSpPr txBox="1"/>
          <p:nvPr/>
        </p:nvSpPr>
        <p:spPr>
          <a:xfrm>
            <a:off x="1155700" y="4458266"/>
            <a:ext cx="5169599"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palabras = </a:t>
            </a:r>
            <a:r>
              <a:rPr lang="es-419" sz="2400" b="1" i="0" u="none" strike="noStrike" cap="none" dirty="0" err="1">
                <a:solidFill>
                  <a:srgbClr val="FF7F00"/>
                </a:solidFill>
                <a:latin typeface="Courier New"/>
                <a:ea typeface="Courier New"/>
                <a:cs typeface="Courier New"/>
                <a:sym typeface="Courier New"/>
              </a:rPr>
              <a:t>linea</a:t>
            </a:r>
            <a:r>
              <a:rPr lang="es-419" sz="2400" b="1" i="0" u="none" strike="noStrike" cap="none" dirty="0" err="1">
                <a:solidFill>
                  <a:schemeClr val="lt1"/>
                </a:solidFill>
                <a:latin typeface="Courier New"/>
                <a:ea typeface="Courier New"/>
                <a:cs typeface="Courier New"/>
                <a:sym typeface="Courier New"/>
              </a:rPr>
              <a:t>.split</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dirty="0">
                <a:solidFill>
                  <a:srgbClr val="FF00FF"/>
                </a:solidFill>
                <a:latin typeface="Courier New"/>
                <a:ea typeface="Courier New"/>
                <a:cs typeface="Courier New"/>
                <a:sym typeface="Courier New"/>
              </a:rPr>
              <a:t>email</a:t>
            </a:r>
            <a:r>
              <a:rPr lang="es-419" sz="2400" b="1" i="0" u="none" strike="noStrike" cap="none" dirty="0">
                <a:solidFill>
                  <a:schemeClr val="lt1"/>
                </a:solidFill>
                <a:latin typeface="Courier New"/>
                <a:ea typeface="Courier New"/>
                <a:cs typeface="Courier New"/>
                <a:sym typeface="Courier New"/>
              </a:rPr>
              <a:t> = palabras[1]</a:t>
            </a:r>
          </a:p>
          <a:p>
            <a:pPr marL="0" marR="0" lvl="0" indent="0" algn="l" rtl="0">
              <a:lnSpc>
                <a:spcPct val="100000"/>
              </a:lnSpc>
              <a:spcBef>
                <a:spcPts val="0"/>
              </a:spcBef>
              <a:spcAft>
                <a:spcPts val="0"/>
              </a:spcAft>
              <a:buClr>
                <a:srgbClr val="000000"/>
              </a:buClr>
              <a:buSzPct val="25000"/>
              <a:buFont typeface="Cabin"/>
              <a:buNone/>
            </a:pPr>
            <a:r>
              <a:rPr lang="es-419" sz="3000" b="1" i="0" u="none" strike="noStrike" cap="none" dirty="0" err="1">
                <a:solidFill>
                  <a:srgbClr val="000000"/>
                </a:solidFill>
                <a:latin typeface="Courier New"/>
                <a:ea typeface="Courier New"/>
                <a:cs typeface="Courier New"/>
                <a:sym typeface="Courier New"/>
              </a:rPr>
              <a:t>print</a:t>
            </a:r>
            <a:r>
              <a:rPr lang="es-419" sz="3000" b="1" i="0" u="none" strike="noStrike" cap="none" dirty="0">
                <a:solidFill>
                  <a:srgbClr val="000000"/>
                </a:solidFill>
                <a:latin typeface="Courier New"/>
                <a:ea typeface="Courier New"/>
                <a:cs typeface="Courier New"/>
                <a:sym typeface="Courier New"/>
              </a:rPr>
              <a:t>(piezas</a:t>
            </a:r>
            <a:r>
              <a:rPr lang="en-US" sz="3000" b="1" i="0" u="none" strike="noStrike" cap="none" dirty="0">
                <a:solidFill>
                  <a:srgbClr val="000000"/>
                </a:solidFill>
                <a:latin typeface="Courier New"/>
                <a:ea typeface="Courier New"/>
                <a:cs typeface="Courier New"/>
                <a:sym typeface="Courier New"/>
              </a:rPr>
              <a:t>[1])</a:t>
            </a:r>
            <a:endParaRPr lang="es-419" sz="3000" b="1" i="0" u="none" strike="noStrike" cap="none" dirty="0">
              <a:solidFill>
                <a:srgbClr val="0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Shape 345"/>
          <p:cNvSpPr txBox="1"/>
          <p:nvPr/>
        </p:nvSpPr>
        <p:spPr>
          <a:xfrm>
            <a:off x="7336425" y="4942079"/>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s-419" sz="2400" i="0" u="none" strike="noStrike" cap="none">
                <a:solidFill>
                  <a:srgbClr val="FF00FF"/>
                </a:solidFill>
                <a:latin typeface="Courier New"/>
                <a:ea typeface="Courier New"/>
                <a:cs typeface="Courier New"/>
                <a:sym typeface="Courier New"/>
              </a:rPr>
              <a:t> stephen.marquard@uct.ac.za</a:t>
            </a:r>
          </a:p>
        </p:txBody>
      </p:sp>
      <p:sp>
        <p:nvSpPr>
          <p:cNvPr id="6" name="Shape 334"/>
          <p:cNvSpPr txBox="1">
            <a:spLocks/>
          </p:cNvSpPr>
          <p:nvPr/>
        </p:nvSpPr>
        <p:spPr>
          <a:xfrm>
            <a:off x="632178" y="905084"/>
            <a:ext cx="14991644" cy="1247721"/>
          </a:xfrm>
          <a:prstGeom prst="rect">
            <a:avLst/>
          </a:prstGeom>
          <a:noFill/>
          <a:ln>
            <a:noFill/>
          </a:ln>
        </p:spPr>
        <p:txBody>
          <a:bodyPr lIns="38100" tIns="38100" rIns="38100" bIns="38100" anchor="ctr" anchorCtr="0">
            <a:noAutofit/>
          </a:bodyPr>
          <a:lstStyle>
            <a:lvl1pPr algn="ctr" defTabSz="812764" rtl="0" eaLnBrk="1" latinLnBrk="0" hangingPunct="1">
              <a:spcBef>
                <a:spcPct val="0"/>
              </a:spcBef>
              <a:buNone/>
              <a:defRPr sz="5300" b="1" i="0" kern="1200" cap="none">
                <a:solidFill>
                  <a:schemeClr val="bg1"/>
                </a:solidFill>
                <a:latin typeface="Gill Sans SemiBold"/>
                <a:ea typeface="+mj-ea"/>
                <a:cs typeface="Lucida Grande"/>
              </a:defRPr>
            </a:lvl1pPr>
          </a:lstStyle>
          <a:p>
            <a:pPr>
              <a:spcBef>
                <a:spcPts val="0"/>
              </a:spcBef>
              <a:buClr>
                <a:srgbClr val="00FF00"/>
              </a:buClr>
              <a:buSzPct val="25000"/>
              <a:buFont typeface="Cabin"/>
              <a:buNone/>
            </a:pPr>
            <a:r>
              <a:rPr lang="es-419" sz="7600" dirty="0">
                <a:solidFill>
                  <a:srgbClr val="FFFF00"/>
                </a:solidFill>
                <a:latin typeface="Arial" charset="0"/>
                <a:ea typeface="Arial" charset="0"/>
                <a:cs typeface="Arial" charset="0"/>
                <a:sym typeface="Cabin"/>
              </a:rPr>
              <a:t>El Patrón Doble División</a:t>
            </a:r>
          </a:p>
        </p:txBody>
      </p:sp>
      <p:sp>
        <p:nvSpPr>
          <p:cNvPr id="8" name="Shape 337"/>
          <p:cNvSpPr txBox="1"/>
          <p:nvPr/>
        </p:nvSpPr>
        <p:spPr>
          <a:xfrm>
            <a:off x="1155700" y="37426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s-419" sz="3000" i="0" u="none" strike="noStrike" cap="none">
                <a:solidFill>
                  <a:srgbClr val="FF7F00"/>
                </a:solidFill>
                <a:latin typeface="Courier New"/>
                <a:ea typeface="Courier New"/>
                <a:cs typeface="Courier New"/>
                <a:sym typeface="Courier New"/>
              </a:rPr>
              <a:t>From</a:t>
            </a:r>
            <a:r>
              <a:rPr lang="es-419" sz="3000" b="1" i="0" u="none" strike="noStrike" cap="none">
                <a:solidFill>
                  <a:srgbClr val="FF7F00"/>
                </a:solidFill>
                <a:latin typeface="Courier New"/>
                <a:ea typeface="Courier New"/>
                <a:cs typeface="Courier New"/>
                <a:sym typeface="Courier New"/>
              </a:rPr>
              <a:t> stephen.marquard@</a:t>
            </a:r>
            <a:r>
              <a:rPr lang="es-419" sz="3000" b="1" i="0" u="none" strike="noStrike" cap="none">
                <a:solidFill>
                  <a:srgbClr val="FFFF00"/>
                </a:solidFill>
                <a:latin typeface="Courier New"/>
                <a:ea typeface="Courier New"/>
                <a:cs typeface="Courier New"/>
                <a:sym typeface="Courier New"/>
              </a:rPr>
              <a:t>uct.ac.za</a:t>
            </a:r>
            <a:r>
              <a:rPr lang="es-419" sz="3000" b="1" i="0" u="none" strike="noStrike" cap="none">
                <a:solidFill>
                  <a:srgbClr val="FF7F00"/>
                </a:solidFill>
                <a:latin typeface="Courier New"/>
                <a:ea typeface="Courier New"/>
                <a:cs typeface="Courier New"/>
                <a:sym typeface="Courier New"/>
              </a:rPr>
              <a:t> </a:t>
            </a:r>
            <a:r>
              <a:rPr lang="es-419" sz="3000" i="0" u="none" strike="noStrike" cap="none">
                <a:solidFill>
                  <a:srgbClr val="FF7F00"/>
                </a:solidFill>
                <a:latin typeface="Courier New"/>
                <a:ea typeface="Courier New"/>
                <a:cs typeface="Courier New"/>
                <a:sym typeface="Courier New"/>
              </a:rPr>
              <a:t>Sat Jan  5 09:14:16 2008</a:t>
            </a:r>
          </a:p>
        </p:txBody>
      </p:sp>
      <p:sp>
        <p:nvSpPr>
          <p:cNvPr id="9" name="Shape 338"/>
          <p:cNvSpPr txBox="1"/>
          <p:nvPr/>
        </p:nvSpPr>
        <p:spPr>
          <a:xfrm>
            <a:off x="1155700" y="4458266"/>
            <a:ext cx="5169599"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400" b="1" dirty="0">
                <a:solidFill>
                  <a:schemeClr val="lt1"/>
                </a:solidFill>
                <a:latin typeface="Courier New"/>
                <a:ea typeface="Courier New"/>
                <a:cs typeface="Courier New"/>
                <a:sym typeface="Courier New"/>
              </a:rPr>
              <a:t>palabras</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rgbClr val="FF7F00"/>
                </a:solidFill>
                <a:latin typeface="Courier New"/>
                <a:ea typeface="Courier New"/>
                <a:cs typeface="Courier New"/>
                <a:sym typeface="Courier New"/>
              </a:rPr>
              <a:t>linea</a:t>
            </a:r>
            <a:r>
              <a:rPr lang="es-419" sz="2400" b="1" i="0" u="none" strike="noStrike" cap="none" dirty="0" err="1">
                <a:solidFill>
                  <a:schemeClr val="lt1"/>
                </a:solidFill>
                <a:latin typeface="Courier New"/>
                <a:ea typeface="Courier New"/>
                <a:cs typeface="Courier New"/>
                <a:sym typeface="Courier New"/>
              </a:rPr>
              <a:t>.split</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dirty="0">
                <a:solidFill>
                  <a:srgbClr val="FF00FF"/>
                </a:solidFill>
                <a:latin typeface="Courier New"/>
                <a:ea typeface="Courier New"/>
                <a:cs typeface="Courier New"/>
                <a:sym typeface="Courier New"/>
              </a:rPr>
              <a:t>email</a:t>
            </a:r>
            <a:r>
              <a:rPr lang="es-419" sz="2400" b="1" i="0" u="none" strike="noStrike" cap="none" dirty="0">
                <a:solidFill>
                  <a:schemeClr val="lt1"/>
                </a:solidFill>
                <a:latin typeface="Courier New"/>
                <a:ea typeface="Courier New"/>
                <a:cs typeface="Courier New"/>
                <a:sym typeface="Courier New"/>
              </a:rPr>
              <a:t> = </a:t>
            </a:r>
            <a:r>
              <a:rPr lang="es-419" sz="2400" b="1" dirty="0">
                <a:solidFill>
                  <a:schemeClr val="lt1"/>
                </a:solidFill>
                <a:latin typeface="Courier New"/>
                <a:ea typeface="Courier New"/>
                <a:cs typeface="Courier New"/>
                <a:sym typeface="Courier New"/>
              </a:rPr>
              <a:t>palabras</a:t>
            </a:r>
            <a:r>
              <a:rPr lang="es-419" sz="2400" b="1" i="0" u="none" strike="noStrike" cap="none" dirty="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000000"/>
              </a:buClr>
              <a:buSzPct val="25000"/>
              <a:buFont typeface="Cabin"/>
              <a:buNone/>
            </a:pPr>
            <a:r>
              <a:rPr lang="es-419" sz="3000" b="1" i="0" u="none" strike="noStrike" cap="none" dirty="0" err="1">
                <a:solidFill>
                  <a:srgbClr val="000000"/>
                </a:solidFill>
                <a:latin typeface="Courier New"/>
                <a:ea typeface="Courier New"/>
                <a:cs typeface="Courier New"/>
                <a:sym typeface="Courier New"/>
              </a:rPr>
              <a:t>print</a:t>
            </a:r>
            <a:r>
              <a:rPr lang="es-419" sz="3000" b="1" i="0" u="none" strike="noStrike" cap="none" dirty="0">
                <a:solidFill>
                  <a:srgbClr val="000000"/>
                </a:solidFill>
                <a:latin typeface="Courier New"/>
                <a:ea typeface="Courier New"/>
                <a:cs typeface="Courier New"/>
                <a:sym typeface="Courier New"/>
              </a:rPr>
              <a:t>(piezas[1])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Shape 353"/>
          <p:cNvSpPr txBox="1"/>
          <p:nvPr/>
        </p:nvSpPr>
        <p:spPr>
          <a:xfrm>
            <a:off x="7321275" y="5354739"/>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s-419" sz="2400" i="0" u="none" strike="noStrike" cap="none">
                <a:solidFill>
                  <a:srgbClr val="FFFF00"/>
                </a:solidFill>
                <a:latin typeface="Courier New"/>
                <a:ea typeface="Courier New"/>
                <a:cs typeface="Courier New"/>
                <a:sym typeface="Courier New"/>
              </a:rPr>
              <a:t>['stephen.marquard', </a:t>
            </a:r>
            <a:r>
              <a:rPr lang="es-419" sz="2400" b="1" i="0" u="none" strike="noStrike" cap="none">
                <a:solidFill>
                  <a:srgbClr val="FFFF00"/>
                </a:solidFill>
                <a:latin typeface="Courier New"/>
                <a:ea typeface="Courier New"/>
                <a:cs typeface="Courier New"/>
                <a:sym typeface="Courier New"/>
              </a:rPr>
              <a:t>'uct.ac.za</a:t>
            </a:r>
            <a:r>
              <a:rPr lang="es-419" sz="2400" i="0" u="none" strike="noStrike" cap="none">
                <a:solidFill>
                  <a:srgbClr val="FFFF00"/>
                </a:solidFill>
                <a:latin typeface="Courier New"/>
                <a:ea typeface="Courier New"/>
                <a:cs typeface="Courier New"/>
                <a:sym typeface="Courier New"/>
              </a:rPr>
              <a:t>']</a:t>
            </a:r>
          </a:p>
        </p:txBody>
      </p:sp>
      <p:sp>
        <p:nvSpPr>
          <p:cNvPr id="355" name="Shape 355"/>
          <p:cNvSpPr txBox="1"/>
          <p:nvPr/>
        </p:nvSpPr>
        <p:spPr>
          <a:xfrm>
            <a:off x="1155700" y="3554489"/>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s-419" sz="3000" i="0" u="none" strike="noStrike" cap="none">
                <a:solidFill>
                  <a:srgbClr val="FF7F00"/>
                </a:solidFill>
                <a:latin typeface="Courier New"/>
                <a:ea typeface="Courier New"/>
                <a:cs typeface="Courier New"/>
                <a:sym typeface="Courier New"/>
              </a:rPr>
              <a:t>From </a:t>
            </a:r>
            <a:r>
              <a:rPr lang="es-419" sz="3000" b="1" i="0" u="none" strike="noStrike" cap="none">
                <a:solidFill>
                  <a:srgbClr val="FF7F00"/>
                </a:solidFill>
                <a:latin typeface="Courier New"/>
                <a:ea typeface="Courier New"/>
                <a:cs typeface="Courier New"/>
                <a:sym typeface="Courier New"/>
              </a:rPr>
              <a:t>stephen.marquard@</a:t>
            </a:r>
            <a:r>
              <a:rPr lang="es-419" sz="3000" b="1" i="0" u="none" strike="noStrike" cap="none">
                <a:solidFill>
                  <a:srgbClr val="FFFF00"/>
                </a:solidFill>
                <a:latin typeface="Courier New"/>
                <a:ea typeface="Courier New"/>
                <a:cs typeface="Courier New"/>
                <a:sym typeface="Courier New"/>
              </a:rPr>
              <a:t>uct.ac.za</a:t>
            </a:r>
            <a:r>
              <a:rPr lang="es-419" sz="3000" b="1" i="0" u="none" strike="noStrike" cap="none">
                <a:solidFill>
                  <a:srgbClr val="FF7F00"/>
                </a:solidFill>
                <a:latin typeface="Courier New"/>
                <a:ea typeface="Courier New"/>
                <a:cs typeface="Courier New"/>
                <a:sym typeface="Courier New"/>
              </a:rPr>
              <a:t> </a:t>
            </a:r>
            <a:r>
              <a:rPr lang="es-419" sz="3000" i="0" u="none" strike="noStrike" cap="none">
                <a:solidFill>
                  <a:srgbClr val="FF7F00"/>
                </a:solidFill>
                <a:latin typeface="Courier New"/>
                <a:ea typeface="Courier New"/>
                <a:cs typeface="Courier New"/>
                <a:sym typeface="Courier New"/>
              </a:rPr>
              <a:t>Sat Jan  5 09:14:16 2008</a:t>
            </a:r>
          </a:p>
        </p:txBody>
      </p:sp>
      <p:sp>
        <p:nvSpPr>
          <p:cNvPr id="356" name="Shape 356"/>
          <p:cNvSpPr txBox="1"/>
          <p:nvPr/>
        </p:nvSpPr>
        <p:spPr>
          <a:xfrm>
            <a:off x="1155700" y="4469564"/>
            <a:ext cx="6179100"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palabras = </a:t>
            </a:r>
            <a:r>
              <a:rPr lang="es-419" sz="2400" b="1" i="0" u="none" strike="noStrike" cap="none" dirty="0" err="1">
                <a:solidFill>
                  <a:srgbClr val="FF7F00"/>
                </a:solidFill>
                <a:latin typeface="Courier New"/>
                <a:ea typeface="Courier New"/>
                <a:cs typeface="Courier New"/>
                <a:sym typeface="Courier New"/>
              </a:rPr>
              <a:t>linea</a:t>
            </a:r>
            <a:r>
              <a:rPr lang="es-419" sz="2400" b="1" i="0" u="none" strike="noStrike" cap="none" dirty="0" err="1">
                <a:solidFill>
                  <a:schemeClr val="lt1"/>
                </a:solidFill>
                <a:latin typeface="Courier New"/>
                <a:ea typeface="Courier New"/>
                <a:cs typeface="Courier New"/>
                <a:sym typeface="Courier New"/>
              </a:rPr>
              <a:t>.split</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dirty="0">
                <a:solidFill>
                  <a:srgbClr val="FF00FF"/>
                </a:solidFill>
                <a:latin typeface="Courier New"/>
                <a:ea typeface="Courier New"/>
                <a:cs typeface="Courier New"/>
                <a:sym typeface="Courier New"/>
              </a:rPr>
              <a:t>email</a:t>
            </a:r>
            <a:r>
              <a:rPr lang="es-419" sz="2400" b="1" i="0" u="none" strike="noStrike" cap="none" dirty="0">
                <a:solidFill>
                  <a:schemeClr val="lt1"/>
                </a:solidFill>
                <a:latin typeface="Courier New"/>
                <a:ea typeface="Courier New"/>
                <a:cs typeface="Courier New"/>
                <a:sym typeface="Courier New"/>
              </a:rPr>
              <a:t> = </a:t>
            </a:r>
            <a:r>
              <a:rPr lang="es-419" sz="2400" b="1" dirty="0">
                <a:solidFill>
                  <a:schemeClr val="lt1"/>
                </a:solidFill>
                <a:latin typeface="Courier New"/>
                <a:ea typeface="Courier New"/>
                <a:cs typeface="Courier New"/>
                <a:sym typeface="Courier New"/>
              </a:rPr>
              <a:t>palabras</a:t>
            </a:r>
            <a:r>
              <a:rPr lang="es-419" sz="2400" b="1" i="0" u="none" strike="noStrike" cap="none" dirty="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00FF"/>
              </a:buClr>
              <a:buSzPct val="25000"/>
              <a:buFont typeface="Cabin"/>
              <a:buNone/>
            </a:pPr>
            <a:r>
              <a:rPr lang="es-419" sz="2400" b="1" dirty="0">
                <a:solidFill>
                  <a:srgbClr val="FFFF00"/>
                </a:solidFill>
                <a:latin typeface="Courier New"/>
                <a:ea typeface="Courier New"/>
                <a:cs typeface="Courier New"/>
                <a:sym typeface="Courier New"/>
              </a:rPr>
              <a:t>piezas</a:t>
            </a:r>
            <a:r>
              <a:rPr lang="es-419" sz="2400" b="1" dirty="0">
                <a:solidFill>
                  <a:schemeClr val="lt1"/>
                </a:solidFill>
                <a:latin typeface="Courier New"/>
                <a:ea typeface="Courier New"/>
                <a:cs typeface="Courier New"/>
                <a:sym typeface="Courier New"/>
              </a:rPr>
              <a:t> = </a:t>
            </a:r>
            <a:r>
              <a:rPr lang="es-419" sz="2400" b="1" dirty="0" err="1">
                <a:solidFill>
                  <a:schemeClr val="lt1"/>
                </a:solidFill>
                <a:latin typeface="Courier New"/>
                <a:ea typeface="Courier New"/>
                <a:cs typeface="Courier New"/>
                <a:sym typeface="Courier New"/>
              </a:rPr>
              <a:t>email.split</a:t>
            </a:r>
            <a:r>
              <a:rPr lang="es-419" sz="24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0000"/>
              </a:buClr>
              <a:buSzPct val="25000"/>
              <a:buFont typeface="Cabin"/>
              <a:buNone/>
            </a:pPr>
            <a:r>
              <a:rPr lang="es-419" sz="3000" b="1" i="0" u="none" strike="noStrike" cap="none" dirty="0" err="1">
                <a:solidFill>
                  <a:srgbClr val="000000"/>
                </a:solidFill>
                <a:latin typeface="Courier New"/>
                <a:ea typeface="Courier New"/>
                <a:cs typeface="Courier New"/>
                <a:sym typeface="Courier New"/>
              </a:rPr>
              <a:t>print</a:t>
            </a:r>
            <a:r>
              <a:rPr lang="es-419" sz="3000" b="1" i="0" u="none" strike="noStrike" cap="none" dirty="0">
                <a:solidFill>
                  <a:srgbClr val="000000"/>
                </a:solidFill>
                <a:latin typeface="Courier New"/>
                <a:ea typeface="Courier New"/>
                <a:cs typeface="Courier New"/>
                <a:sym typeface="Courier New"/>
              </a:rPr>
              <a:t>(piezas[1])</a:t>
            </a:r>
          </a:p>
        </p:txBody>
      </p:sp>
      <p:sp>
        <p:nvSpPr>
          <p:cNvPr id="357" name="Shape 357"/>
          <p:cNvSpPr txBox="1"/>
          <p:nvPr/>
        </p:nvSpPr>
        <p:spPr>
          <a:xfrm>
            <a:off x="7336425" y="4787489"/>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s-419" sz="2400" b="1" i="0" u="none" strike="noStrike" cap="none">
                <a:solidFill>
                  <a:srgbClr val="FF00FF"/>
                </a:solidFill>
                <a:latin typeface="Courier New"/>
                <a:ea typeface="Courier New"/>
                <a:cs typeface="Courier New"/>
                <a:sym typeface="Courier New"/>
              </a:rPr>
              <a:t>stephen.marquard@uct.ac.za</a:t>
            </a:r>
          </a:p>
        </p:txBody>
      </p:sp>
      <p:sp>
        <p:nvSpPr>
          <p:cNvPr id="11" name="Shape 334"/>
          <p:cNvSpPr txBox="1">
            <a:spLocks/>
          </p:cNvSpPr>
          <p:nvPr/>
        </p:nvSpPr>
        <p:spPr>
          <a:xfrm>
            <a:off x="632178" y="905084"/>
            <a:ext cx="14991644" cy="1247721"/>
          </a:xfrm>
          <a:prstGeom prst="rect">
            <a:avLst/>
          </a:prstGeom>
          <a:noFill/>
          <a:ln>
            <a:noFill/>
          </a:ln>
        </p:spPr>
        <p:txBody>
          <a:bodyPr lIns="38100" tIns="38100" rIns="38100" bIns="38100" anchor="ctr" anchorCtr="0">
            <a:noAutofit/>
          </a:bodyPr>
          <a:lstStyle>
            <a:lvl1pPr algn="ctr" defTabSz="812764" rtl="0" eaLnBrk="1" latinLnBrk="0" hangingPunct="1">
              <a:spcBef>
                <a:spcPct val="0"/>
              </a:spcBef>
              <a:buNone/>
              <a:defRPr sz="5300" b="1" i="0" kern="1200" cap="none">
                <a:solidFill>
                  <a:schemeClr val="bg1"/>
                </a:solidFill>
                <a:latin typeface="Gill Sans SemiBold"/>
                <a:ea typeface="+mj-ea"/>
                <a:cs typeface="Lucida Grande"/>
              </a:defRPr>
            </a:lvl1pPr>
          </a:lstStyle>
          <a:p>
            <a:pPr>
              <a:spcBef>
                <a:spcPts val="0"/>
              </a:spcBef>
              <a:buClr>
                <a:srgbClr val="00FF00"/>
              </a:buClr>
              <a:buSzPct val="25000"/>
              <a:buFont typeface="Cabin"/>
              <a:buNone/>
            </a:pPr>
            <a:r>
              <a:rPr lang="es-419" sz="7600" dirty="0">
                <a:solidFill>
                  <a:srgbClr val="FFFF00"/>
                </a:solidFill>
                <a:latin typeface="Arial" charset="0"/>
                <a:ea typeface="Arial" charset="0"/>
                <a:cs typeface="Arial" charset="0"/>
                <a:sym typeface="Cabin"/>
              </a:rPr>
              <a:t>El Patrón Doble División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Shape 364"/>
          <p:cNvSpPr txBox="1"/>
          <p:nvPr/>
        </p:nvSpPr>
        <p:spPr>
          <a:xfrm>
            <a:off x="7321275" y="5354739"/>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s-419" sz="2400" b="1" i="0" u="none" strike="noStrike" cap="none">
                <a:solidFill>
                  <a:srgbClr val="FFFF00"/>
                </a:solidFill>
                <a:latin typeface="Courier New"/>
                <a:ea typeface="Courier New"/>
                <a:cs typeface="Courier New"/>
                <a:sym typeface="Courier New"/>
              </a:rPr>
              <a:t>['stephen.marquard', 'uct.ac.za']</a:t>
            </a:r>
          </a:p>
        </p:txBody>
      </p:sp>
      <p:sp>
        <p:nvSpPr>
          <p:cNvPr id="365" name="Shape 365"/>
          <p:cNvSpPr txBox="1"/>
          <p:nvPr/>
        </p:nvSpPr>
        <p:spPr>
          <a:xfrm>
            <a:off x="1155700" y="3554489"/>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s-419" sz="3000" i="0" u="none" strike="noStrike" cap="none">
                <a:solidFill>
                  <a:srgbClr val="FF7F00"/>
                </a:solidFill>
                <a:latin typeface="Courier New"/>
                <a:ea typeface="Courier New"/>
                <a:cs typeface="Courier New"/>
                <a:sym typeface="Courier New"/>
              </a:rPr>
              <a:t>From </a:t>
            </a:r>
            <a:r>
              <a:rPr lang="es-419" sz="3000" b="1" i="0" u="none" strike="noStrike" cap="none">
                <a:solidFill>
                  <a:srgbClr val="FF7F00"/>
                </a:solidFill>
                <a:latin typeface="Courier New"/>
                <a:ea typeface="Courier New"/>
                <a:cs typeface="Courier New"/>
                <a:sym typeface="Courier New"/>
              </a:rPr>
              <a:t>stephen.marquard@</a:t>
            </a:r>
            <a:r>
              <a:rPr lang="es-419" sz="3000" b="1" i="0" u="none" strike="noStrike" cap="none">
                <a:solidFill>
                  <a:srgbClr val="FFFF00"/>
                </a:solidFill>
                <a:latin typeface="Courier New"/>
                <a:ea typeface="Courier New"/>
                <a:cs typeface="Courier New"/>
                <a:sym typeface="Courier New"/>
              </a:rPr>
              <a:t>uct.ac.za</a:t>
            </a:r>
            <a:r>
              <a:rPr lang="es-419" sz="3000" i="0" u="none" strike="noStrike" cap="none">
                <a:solidFill>
                  <a:srgbClr val="FF7F00"/>
                </a:solidFill>
                <a:latin typeface="Courier New"/>
                <a:ea typeface="Courier New"/>
                <a:cs typeface="Courier New"/>
                <a:sym typeface="Courier New"/>
              </a:rPr>
              <a:t> Sat Jan  5 09:14:16 2008</a:t>
            </a:r>
          </a:p>
        </p:txBody>
      </p:sp>
      <p:sp>
        <p:nvSpPr>
          <p:cNvPr id="366" name="Shape 366"/>
          <p:cNvSpPr txBox="1"/>
          <p:nvPr/>
        </p:nvSpPr>
        <p:spPr>
          <a:xfrm>
            <a:off x="1155700" y="4621964"/>
            <a:ext cx="6179100" cy="1889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palabras = </a:t>
            </a:r>
            <a:r>
              <a:rPr lang="es-419" sz="2400" b="1" i="0" u="none" strike="noStrike" cap="none" dirty="0" err="1">
                <a:solidFill>
                  <a:srgbClr val="FF7F00"/>
                </a:solidFill>
                <a:latin typeface="Courier New"/>
                <a:ea typeface="Courier New"/>
                <a:cs typeface="Courier New"/>
                <a:sym typeface="Courier New"/>
              </a:rPr>
              <a:t>linea</a:t>
            </a:r>
            <a:r>
              <a:rPr lang="es-419" sz="2400" b="1" i="0" u="none" strike="noStrike" cap="none" dirty="0" err="1">
                <a:solidFill>
                  <a:schemeClr val="lt1"/>
                </a:solidFill>
                <a:latin typeface="Courier New"/>
                <a:ea typeface="Courier New"/>
                <a:cs typeface="Courier New"/>
                <a:sym typeface="Courier New"/>
              </a:rPr>
              <a:t>.split</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dirty="0">
                <a:solidFill>
                  <a:srgbClr val="FF00FF"/>
                </a:solidFill>
                <a:latin typeface="Courier New"/>
                <a:ea typeface="Courier New"/>
                <a:cs typeface="Courier New"/>
                <a:sym typeface="Courier New"/>
              </a:rPr>
              <a:t>email</a:t>
            </a:r>
            <a:r>
              <a:rPr lang="es-419" sz="2400" b="1" i="0" u="none" strike="noStrike" cap="none" dirty="0">
                <a:solidFill>
                  <a:schemeClr val="lt1"/>
                </a:solidFill>
                <a:latin typeface="Courier New"/>
                <a:ea typeface="Courier New"/>
                <a:cs typeface="Courier New"/>
                <a:sym typeface="Courier New"/>
              </a:rPr>
              <a:t> = </a:t>
            </a:r>
            <a:r>
              <a:rPr lang="es-419" sz="2400" b="1" dirty="0">
                <a:solidFill>
                  <a:schemeClr val="lt1"/>
                </a:solidFill>
                <a:latin typeface="Courier New"/>
                <a:ea typeface="Courier New"/>
                <a:cs typeface="Courier New"/>
                <a:sym typeface="Courier New"/>
              </a:rPr>
              <a:t>palabras</a:t>
            </a:r>
            <a:r>
              <a:rPr lang="es-419" sz="2400" b="1" i="0" u="none" strike="noStrike" cap="none" dirty="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00FF"/>
              </a:buClr>
              <a:buSzPct val="25000"/>
              <a:buFont typeface="Cabin"/>
              <a:buNone/>
            </a:pPr>
            <a:r>
              <a:rPr lang="es-419" sz="2400" b="1" dirty="0">
                <a:solidFill>
                  <a:srgbClr val="FFFF00"/>
                </a:solidFill>
                <a:latin typeface="Courier New"/>
                <a:ea typeface="Courier New"/>
                <a:cs typeface="Courier New"/>
                <a:sym typeface="Courier New"/>
              </a:rPr>
              <a:t>piezas</a:t>
            </a:r>
            <a:r>
              <a:rPr lang="es-419" sz="2400" b="1" dirty="0">
                <a:solidFill>
                  <a:schemeClr val="lt1"/>
                </a:solidFill>
                <a:latin typeface="Courier New"/>
                <a:ea typeface="Courier New"/>
                <a:cs typeface="Courier New"/>
                <a:sym typeface="Courier New"/>
              </a:rPr>
              <a:t> = </a:t>
            </a:r>
            <a:r>
              <a:rPr lang="es-419" sz="2400" b="1" dirty="0" err="1">
                <a:solidFill>
                  <a:schemeClr val="lt1"/>
                </a:solidFill>
                <a:latin typeface="Courier New"/>
                <a:ea typeface="Courier New"/>
                <a:cs typeface="Courier New"/>
                <a:sym typeface="Courier New"/>
              </a:rPr>
              <a:t>email.split</a:t>
            </a:r>
            <a:r>
              <a:rPr lang="es-419" sz="2400" b="1"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419" sz="2400" b="1" dirty="0" err="1">
                <a:solidFill>
                  <a:schemeClr val="lt1"/>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a:t>
            </a:r>
            <a:r>
              <a:rPr lang="es-419" sz="2400" b="1" dirty="0">
                <a:solidFill>
                  <a:srgbClr val="00FF00"/>
                </a:solidFill>
                <a:latin typeface="Courier New"/>
                <a:ea typeface="Courier New"/>
                <a:cs typeface="Courier New"/>
                <a:sym typeface="Courier New"/>
              </a:rPr>
              <a:t>piezas[1]</a:t>
            </a:r>
            <a:r>
              <a:rPr lang="es-419" sz="24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endParaRPr lang="es-419" sz="2400" b="1" dirty="0">
              <a:solidFill>
                <a:schemeClr val="bg1"/>
              </a:solidFill>
              <a:latin typeface="Courier New"/>
              <a:ea typeface="Courier New"/>
              <a:cs typeface="Courier New"/>
              <a:sym typeface="Courier New"/>
            </a:endParaRPr>
          </a:p>
        </p:txBody>
      </p:sp>
      <p:sp>
        <p:nvSpPr>
          <p:cNvPr id="367" name="Shape 367"/>
          <p:cNvSpPr txBox="1"/>
          <p:nvPr/>
        </p:nvSpPr>
        <p:spPr>
          <a:xfrm>
            <a:off x="7336425" y="4787489"/>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s-419" sz="2400" b="1" i="0" u="none" strike="noStrike" cap="none">
                <a:solidFill>
                  <a:srgbClr val="FF00FF"/>
                </a:solidFill>
                <a:latin typeface="Courier New"/>
                <a:ea typeface="Courier New"/>
                <a:cs typeface="Courier New"/>
                <a:sym typeface="Courier New"/>
              </a:rPr>
              <a:t>stephen.marquard@uct.ac.za</a:t>
            </a:r>
          </a:p>
        </p:txBody>
      </p:sp>
      <p:sp>
        <p:nvSpPr>
          <p:cNvPr id="368" name="Shape 368"/>
          <p:cNvSpPr txBox="1"/>
          <p:nvPr/>
        </p:nvSpPr>
        <p:spPr>
          <a:xfrm>
            <a:off x="7246300" y="5794864"/>
            <a:ext cx="2729099" cy="5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s-419" sz="2400" b="1" i="0" u="none" strike="noStrike" cap="none">
                <a:solidFill>
                  <a:srgbClr val="00FF00"/>
                </a:solidFill>
                <a:latin typeface="Courier New"/>
                <a:ea typeface="Courier New"/>
                <a:cs typeface="Courier New"/>
                <a:sym typeface="Courier New"/>
              </a:rPr>
              <a:t>'uct.ac.za'</a:t>
            </a:r>
          </a:p>
        </p:txBody>
      </p:sp>
      <p:sp>
        <p:nvSpPr>
          <p:cNvPr id="9" name="Shape 334"/>
          <p:cNvSpPr txBox="1">
            <a:spLocks/>
          </p:cNvSpPr>
          <p:nvPr/>
        </p:nvSpPr>
        <p:spPr>
          <a:xfrm>
            <a:off x="632178" y="905084"/>
            <a:ext cx="14991644" cy="1247721"/>
          </a:xfrm>
          <a:prstGeom prst="rect">
            <a:avLst/>
          </a:prstGeom>
          <a:noFill/>
          <a:ln>
            <a:noFill/>
          </a:ln>
        </p:spPr>
        <p:txBody>
          <a:bodyPr lIns="38100" tIns="38100" rIns="38100" bIns="38100" anchor="ctr" anchorCtr="0">
            <a:noAutofit/>
          </a:bodyPr>
          <a:lstStyle>
            <a:lvl1pPr algn="ctr" defTabSz="812764" rtl="0" eaLnBrk="1" latinLnBrk="0" hangingPunct="1">
              <a:spcBef>
                <a:spcPct val="0"/>
              </a:spcBef>
              <a:buNone/>
              <a:defRPr sz="5300" b="1" i="0" kern="1200" cap="none">
                <a:solidFill>
                  <a:schemeClr val="bg1"/>
                </a:solidFill>
                <a:latin typeface="Gill Sans SemiBold"/>
                <a:ea typeface="+mj-ea"/>
                <a:cs typeface="Lucida Grande"/>
              </a:defRPr>
            </a:lvl1pPr>
          </a:lstStyle>
          <a:p>
            <a:pPr>
              <a:spcBef>
                <a:spcPts val="0"/>
              </a:spcBef>
              <a:buClr>
                <a:srgbClr val="00FF00"/>
              </a:buClr>
              <a:buSzPct val="25000"/>
              <a:buFont typeface="Cabin"/>
              <a:buNone/>
            </a:pPr>
            <a:r>
              <a:rPr lang="es-419" sz="7600" dirty="0">
                <a:solidFill>
                  <a:srgbClr val="FFFF00"/>
                </a:solidFill>
                <a:latin typeface="Arial" charset="0"/>
                <a:ea typeface="Arial" charset="0"/>
                <a:cs typeface="Arial" charset="0"/>
                <a:sym typeface="Cabin"/>
              </a:rPr>
              <a:t>El Patrón Doble División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812800" y="1057607"/>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Resumen</a:t>
            </a:r>
          </a:p>
        </p:txBody>
      </p:sp>
      <p:sp>
        <p:nvSpPr>
          <p:cNvPr id="375" name="Shape 375"/>
          <p:cNvSpPr txBox="1"/>
          <p:nvPr/>
        </p:nvSpPr>
        <p:spPr>
          <a:xfrm>
            <a:off x="774275" y="2733900"/>
            <a:ext cx="7450500"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Concepto de “colección”</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Listas y bucles finitos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Indexación y búsqueda</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Mutabilidad de listas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Funciones: </a:t>
            </a:r>
            <a:r>
              <a:rPr lang="es-419" sz="3600" dirty="0" err="1">
                <a:solidFill>
                  <a:srgbClr val="FFFFFF"/>
                </a:solidFill>
                <a:latin typeface="Arial" charset="0"/>
                <a:ea typeface="Arial" charset="0"/>
                <a:cs typeface="Arial" charset="0"/>
                <a:sym typeface="Cabin"/>
              </a:rPr>
              <a:t>len</a:t>
            </a:r>
            <a:r>
              <a:rPr lang="es-419" sz="3600" dirty="0">
                <a:solidFill>
                  <a:srgbClr val="FFFFFF"/>
                </a:solidFill>
                <a:latin typeface="Arial" charset="0"/>
                <a:ea typeface="Arial" charset="0"/>
                <a:cs typeface="Arial" charset="0"/>
                <a:sym typeface="Cabin"/>
              </a:rPr>
              <a:t>, min, </a:t>
            </a:r>
            <a:r>
              <a:rPr lang="es-419" sz="3600" dirty="0" err="1">
                <a:solidFill>
                  <a:srgbClr val="FFFFFF"/>
                </a:solidFill>
                <a:latin typeface="Arial" charset="0"/>
                <a:ea typeface="Arial" charset="0"/>
                <a:cs typeface="Arial" charset="0"/>
                <a:sym typeface="Cabin"/>
              </a:rPr>
              <a:t>max</a:t>
            </a:r>
            <a:r>
              <a:rPr lang="es-419" sz="3600" dirty="0">
                <a:solidFill>
                  <a:srgbClr val="FFFFFF"/>
                </a:solidFill>
                <a:latin typeface="Arial" charset="0"/>
                <a:ea typeface="Arial" charset="0"/>
                <a:cs typeface="Arial" charset="0"/>
                <a:sym typeface="Cabin"/>
              </a:rPr>
              <a:t>, sum</a:t>
            </a:r>
          </a:p>
        </p:txBody>
      </p:sp>
      <p:sp>
        <p:nvSpPr>
          <p:cNvPr id="376" name="Shape 376"/>
          <p:cNvSpPr txBox="1"/>
          <p:nvPr/>
        </p:nvSpPr>
        <p:spPr>
          <a:xfrm>
            <a:off x="7932974" y="2733900"/>
            <a:ext cx="8122813" cy="5110200"/>
          </a:xfrm>
          <a:prstGeom prst="rect">
            <a:avLst/>
          </a:prstGeom>
          <a:noFill/>
          <a:ln>
            <a:noFill/>
          </a:ln>
        </p:spPr>
        <p:txBody>
          <a:bodyPr lIns="38100" tIns="38100" rIns="38100" bIns="38100" anchor="t" anchorCtr="0">
            <a:noAutofit/>
          </a:bodyPr>
          <a:lstStyle/>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Rebanado de listas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Métodos de listas: </a:t>
            </a:r>
            <a:r>
              <a:rPr lang="es-419" sz="3600" dirty="0" err="1">
                <a:solidFill>
                  <a:srgbClr val="FFFFFF"/>
                </a:solidFill>
                <a:latin typeface="Arial" charset="0"/>
                <a:ea typeface="Arial" charset="0"/>
                <a:cs typeface="Arial" charset="0"/>
                <a:sym typeface="Cabin"/>
              </a:rPr>
              <a:t>append</a:t>
            </a:r>
            <a:r>
              <a:rPr lang="es-419" sz="3600" dirty="0">
                <a:solidFill>
                  <a:srgbClr val="FFFFFF"/>
                </a:solidFill>
                <a:latin typeface="Arial" charset="0"/>
                <a:ea typeface="Arial" charset="0"/>
                <a:cs typeface="Arial" charset="0"/>
                <a:sym typeface="Cabin"/>
              </a:rPr>
              <a:t>, </a:t>
            </a:r>
            <a:r>
              <a:rPr lang="es-419" sz="3600" dirty="0" err="1">
                <a:solidFill>
                  <a:srgbClr val="FFFFFF"/>
                </a:solidFill>
                <a:latin typeface="Arial" charset="0"/>
                <a:ea typeface="Arial" charset="0"/>
                <a:cs typeface="Arial" charset="0"/>
                <a:sym typeface="Cabin"/>
              </a:rPr>
              <a:t>remove</a:t>
            </a:r>
            <a:endParaRPr lang="es-419" sz="3600" dirty="0">
              <a:solidFill>
                <a:srgbClr val="FFFFFF"/>
              </a:solidFill>
              <a:latin typeface="Arial" charset="0"/>
              <a:ea typeface="Arial" charset="0"/>
              <a:cs typeface="Arial" charset="0"/>
              <a:sym typeface="Cabin"/>
            </a:endParaRP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Ordenado de listas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División de cadenas en listas de palabras</a:t>
            </a:r>
          </a:p>
          <a:p>
            <a:pPr marL="685800" lvl="0" indent="-394462" rtl="0">
              <a:spcBef>
                <a:spcPts val="3500"/>
              </a:spcBef>
              <a:buClr>
                <a:srgbClr val="FFFFFF"/>
              </a:buClr>
              <a:buSzPct val="100000"/>
              <a:buFont typeface="Cabin"/>
              <a:buChar char="•"/>
            </a:pPr>
            <a:r>
              <a:rPr lang="es-419" sz="3600" dirty="0">
                <a:solidFill>
                  <a:srgbClr val="FFFFFF"/>
                </a:solidFill>
                <a:latin typeface="Arial" charset="0"/>
                <a:ea typeface="Arial" charset="0"/>
                <a:cs typeface="Arial" charset="0"/>
                <a:sym typeface="Cabin"/>
              </a:rPr>
              <a:t>Uso de </a:t>
            </a:r>
            <a:r>
              <a:rPr lang="es-419" sz="3600" dirty="0" err="1">
                <a:solidFill>
                  <a:srgbClr val="FFFFFF"/>
                </a:solidFill>
                <a:latin typeface="Arial" charset="0"/>
                <a:ea typeface="Arial" charset="0"/>
                <a:cs typeface="Arial" charset="0"/>
                <a:sym typeface="Cabin"/>
              </a:rPr>
              <a:t>split</a:t>
            </a:r>
            <a:r>
              <a:rPr lang="es-419" sz="3600" dirty="0">
                <a:solidFill>
                  <a:srgbClr val="FFFFFF"/>
                </a:solidFill>
                <a:latin typeface="Arial" charset="0"/>
                <a:ea typeface="Arial" charset="0"/>
                <a:cs typeface="Arial" charset="0"/>
                <a:sym typeface="Cabin"/>
              </a:rPr>
              <a:t> para analizar cadenas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7444961"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- 2020-04-25</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theme/theme1.xml><?xml version="1.0" encoding="utf-8"?>
<a:theme xmlns:a="http://schemas.openxmlformats.org/drawingml/2006/main" name="071215_powerpoint_template_b">
  <a:themeElements>
    <a:clrScheme name="Custom 6">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128887"/>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274</TotalTime>
  <Words>769</Words>
  <Application>Microsoft Office PowerPoint</Application>
  <PresentationFormat>Custom</PresentationFormat>
  <Paragraphs>101</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Cabin</vt:lpstr>
      <vt:lpstr>Courier New</vt:lpstr>
      <vt:lpstr>Georgia</vt:lpstr>
      <vt:lpstr>Gill Sans SemiBold</vt:lpstr>
      <vt:lpstr>Lucida Grande</vt:lpstr>
      <vt:lpstr>071215_powerpoint_template_b</vt:lpstr>
      <vt:lpstr>Mejores Amigos: Cadenas y Listas</vt:lpstr>
      <vt:lpstr>PowerPoint Presentation</vt:lpstr>
      <vt:lpstr>PowerPoint Presentation</vt:lpstr>
      <vt:lpstr>El Patrón Doble División</vt:lpstr>
      <vt:lpstr>PowerPoint Presentation</vt:lpstr>
      <vt:lpstr>PowerPoint Presentation</vt:lpstr>
      <vt:lpstr>PowerPoint Presentation</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Lists</dc:title>
  <cp:lastModifiedBy>Juan Carlos Pérez Castellanos</cp:lastModifiedBy>
  <cp:revision>67</cp:revision>
  <dcterms:modified xsi:type="dcterms:W3CDTF">2020-04-25T23:44:39Z</dcterms:modified>
</cp:coreProperties>
</file>