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79" r:id="rId12"/>
    <p:sldId id="286" r:id="rId1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54" autoAdjust="0"/>
    <p:restoredTop sz="85500" autoAdjust="0"/>
  </p:normalViewPr>
  <p:slideViewPr>
    <p:cSldViewPr snapToGrid="0" snapToObjects="1">
      <p:cViewPr varScale="1">
        <p:scale>
          <a:sx n="55" d="100"/>
          <a:sy n="55" d="100"/>
        </p:scale>
        <p:origin x="197" y="5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799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1999265" cy="446276"/>
          </a:xfrm>
          <a:prstGeom prst="rect">
            <a:avLst/>
          </a:prstGeom>
          <a:noFill/>
        </p:spPr>
        <p:txBody>
          <a:bodyPr wrap="none" rtlCol="0">
            <a:spAutoFit/>
          </a:bodyPr>
          <a:lstStyle/>
          <a:p>
            <a:r>
              <a:rPr lang="en-US" sz="2300" dirty="0">
                <a:solidFill>
                  <a:srgbClr val="FFFFFF"/>
                </a:solidFill>
                <a:latin typeface="Lucida Grande"/>
                <a:cs typeface="Lucida Grande"/>
              </a:rPr>
              <a:t>Files – Part 1</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 id="2147483716" r:id="rId12"/>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www.pythonlearn.com"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Lectura de Archivos</a:t>
            </a: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err="1">
                <a:solidFill>
                  <a:schemeClr val="lt1"/>
                </a:solidFill>
                <a:latin typeface="Arial" charset="0"/>
                <a:ea typeface="Arial" charset="0"/>
                <a:cs typeface="Arial" charset="0"/>
                <a:sym typeface="Cabin"/>
              </a:rPr>
              <a:t>Capí</a:t>
            </a:r>
            <a:r>
              <a:rPr lang="es-MX" sz="4800" u="none" strike="noStrike" cap="none" dirty="0" err="1">
                <a:solidFill>
                  <a:schemeClr val="lt1"/>
                </a:solidFill>
                <a:latin typeface="Arial" charset="0"/>
                <a:ea typeface="Arial" charset="0"/>
                <a:cs typeface="Arial" charset="0"/>
                <a:sym typeface="Cabin"/>
              </a:rPr>
              <a:t>tulo</a:t>
            </a:r>
            <a:r>
              <a:rPr lang="en-US" sz="4800" u="none" strike="noStrike" cap="none" dirty="0">
                <a:solidFill>
                  <a:schemeClr val="lt1"/>
                </a:solidFill>
                <a:latin typeface="Arial" charset="0"/>
                <a:ea typeface="Arial" charset="0"/>
                <a:cs typeface="Arial" charset="0"/>
                <a:sym typeface="Cabin"/>
              </a:rPr>
              <a:t> 7</a:t>
            </a:r>
          </a:p>
        </p:txBody>
      </p:sp>
      <p:pic>
        <p:nvPicPr>
          <p:cNvPr id="206" name="Shape 206"/>
          <p:cNvPicPr preferRelativeResize="0"/>
          <p:nvPr/>
        </p:nvPicPr>
        <p:blipFill rotWithShape="1">
          <a:blip r:embed="rId3">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4">
            <a:alphaModFix/>
          </a:blip>
          <a:srcRect/>
          <a:stretch/>
        </p:blipFill>
        <p:spPr>
          <a:xfrm>
            <a:off x="643300" y="7149062"/>
            <a:ext cx="1024800" cy="1024800"/>
          </a:xfrm>
          <a:prstGeom prst="rect">
            <a:avLst/>
          </a:prstGeom>
          <a:noFill/>
          <a:ln>
            <a:noFill/>
          </a:ln>
        </p:spPr>
      </p:pic>
      <p:sp>
        <p:nvSpPr>
          <p:cNvPr id="7" name="Shape 206">
            <a:extLst>
              <a:ext uri="{FF2B5EF4-FFF2-40B4-BE49-F238E27FC236}">
                <a16:creationId xmlns:a16="http://schemas.microsoft.com/office/drawing/2014/main" id="{347C5434-E2A9-4F5F-8D47-7050D51AECBE}"/>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a:solidFill>
                  <a:srgbClr val="FFFF00"/>
                </a:solidFill>
                <a:latin typeface="Arial" charset="0"/>
                <a:ea typeface="Arial" charset="0"/>
                <a:cs typeface="Arial" charset="0"/>
                <a:sym typeface="Cabin"/>
              </a:rPr>
              <a:t>Python para Todos</a:t>
            </a:r>
            <a:endParaRPr lang="es-419" sz="3200" u="none" strike="noStrike" cap="none">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s-419" sz="3200" u="sng">
                <a:solidFill>
                  <a:srgbClr val="FFFF00"/>
                </a:solidFill>
                <a:latin typeface="Arial" charset="0"/>
                <a:ea typeface="Arial" charset="0"/>
                <a:cs typeface="Arial" charset="0"/>
                <a:sym typeface="Cabin"/>
                <a:hlinkClick r:id="rId5"/>
              </a:rPr>
              <a:t>es</a:t>
            </a:r>
            <a:r>
              <a:rPr lang="es-419" sz="3200" u="sng" strike="noStrike" cap="none">
                <a:solidFill>
                  <a:srgbClr val="FFFF00"/>
                </a:solidFill>
                <a:latin typeface="Arial" charset="0"/>
                <a:ea typeface="Arial" charset="0"/>
                <a:cs typeface="Arial" charset="0"/>
                <a:sym typeface="Cabin"/>
                <a:hlinkClick r:id="rId5"/>
              </a:rPr>
              <a:t>.py4e.com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dirty="0">
                <a:solidFill>
                  <a:srgbClr val="FFFF00"/>
                </a:solidFill>
                <a:latin typeface="Arial" charset="0"/>
                <a:ea typeface="Arial" charset="0"/>
                <a:cs typeface="Arial" charset="0"/>
                <a:sym typeface="Cabin"/>
              </a:rPr>
              <a:t>Procesamiento de Archivos</a:t>
            </a:r>
            <a:endParaRPr lang="en-US" sz="7600" u="none" strike="noStrike" cap="none" dirty="0">
              <a:solidFill>
                <a:srgbClr val="FFFF00"/>
              </a:solidFill>
              <a:latin typeface="Arial" charset="0"/>
              <a:ea typeface="Arial" charset="0"/>
              <a:cs typeface="Arial" charset="0"/>
              <a:sym typeface="Cabin"/>
            </a:endParaRPr>
          </a:p>
        </p:txBody>
      </p:sp>
      <p:sp>
        <p:nvSpPr>
          <p:cNvPr id="281" name="Shape 281"/>
          <p:cNvSpPr txBox="1">
            <a:spLocks noGrp="1"/>
          </p:cNvSpPr>
          <p:nvPr>
            <p:ph idx="1"/>
          </p:nvPr>
        </p:nvSpPr>
        <p:spPr>
          <a:xfrm>
            <a:off x="1155700" y="222756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a:solidFill>
                  <a:schemeClr val="lt1"/>
                </a:solidFill>
                <a:latin typeface="Arial" charset="0"/>
                <a:ea typeface="Arial" charset="0"/>
                <a:cs typeface="Arial" charset="0"/>
                <a:sym typeface="Cabin"/>
              </a:rPr>
              <a:t>Un archivo de texto tiene</a:t>
            </a:r>
            <a:r>
              <a:rPr lang="es-419" sz="3600" b="0">
                <a:solidFill>
                  <a:srgbClr val="00FFFF"/>
                </a:solidFill>
                <a:latin typeface="Arial" charset="0"/>
                <a:ea typeface="Arial" charset="0"/>
                <a:cs typeface="Arial" charset="0"/>
                <a:sym typeface="Cabin"/>
              </a:rPr>
              <a:t> saltos de líneas</a:t>
            </a:r>
            <a:r>
              <a:rPr lang="es-419" sz="3600" b="0">
                <a:solidFill>
                  <a:schemeClr val="lt1"/>
                </a:solidFill>
                <a:latin typeface="Arial" charset="0"/>
                <a:ea typeface="Arial" charset="0"/>
                <a:cs typeface="Arial" charset="0"/>
                <a:sym typeface="Cabin"/>
              </a:rPr>
              <a:t> al final de cada línea</a:t>
            </a:r>
            <a:endParaRPr lang="es-419" sz="3600" b="0" u="none" strike="noStrike" cap="none">
              <a:solidFill>
                <a:schemeClr val="lt1"/>
              </a:solidFill>
              <a:latin typeface="Arial" charset="0"/>
              <a:ea typeface="Arial" charset="0"/>
              <a:cs typeface="Arial" charset="0"/>
              <a:sym typeface="Cabin"/>
            </a:endParaRPr>
          </a:p>
        </p:txBody>
      </p:sp>
      <p:sp>
        <p:nvSpPr>
          <p:cNvPr id="282" name="Shape 282"/>
          <p:cNvSpPr txBox="1"/>
          <p:nvPr/>
        </p:nvSpPr>
        <p:spPr>
          <a:xfrm>
            <a:off x="1851475" y="34519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From </a:t>
            </a:r>
            <a:r>
              <a:rPr lang="en-US" sz="2400" b="1" i="0" u="none" strike="noStrike" cap="none" dirty="0" err="1">
                <a:solidFill>
                  <a:srgbClr val="FF00FF"/>
                </a:solidFill>
                <a:latin typeface="Courier New"/>
                <a:ea typeface="Courier New"/>
                <a:cs typeface="Courier New"/>
                <a:sym typeface="Courier New"/>
              </a:rPr>
              <a:t>stephen.marquard@uct.ac.za</a:t>
            </a:r>
            <a:r>
              <a:rPr lang="en-US" sz="2400" b="1" i="0" u="none" strike="noStrike" cap="none" dirty="0">
                <a:solidFill>
                  <a:srgbClr val="FF00FF"/>
                </a:solidFill>
                <a:latin typeface="Courier New"/>
                <a:ea typeface="Courier New"/>
                <a:cs typeface="Courier New"/>
                <a:sym typeface="Courier New"/>
              </a:rPr>
              <a:t> Sat Jan  5 09:14:16 2008</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Return-Path: &lt;</a:t>
            </a:r>
            <a:r>
              <a:rPr lang="en-US" sz="2400" b="1" i="0" u="none" strike="noStrike" cap="none" dirty="0" err="1">
                <a:solidFill>
                  <a:srgbClr val="FF00FF"/>
                </a:solidFill>
                <a:latin typeface="Courier New"/>
                <a:ea typeface="Courier New"/>
                <a:cs typeface="Courier New"/>
                <a:sym typeface="Courier New"/>
              </a:rPr>
              <a:t>postmaster@collab.sakaiproject.org</a:t>
            </a:r>
            <a:r>
              <a:rPr lang="en-US" sz="2400" b="1" i="0" u="none" strike="noStrike" cap="none" dirty="0">
                <a:solidFill>
                  <a:srgbClr val="FF00FF"/>
                </a:solidFill>
                <a:latin typeface="Courier New"/>
                <a:ea typeface="Courier New"/>
                <a:cs typeface="Courier New"/>
                <a:sym typeface="Courier New"/>
              </a:rPr>
              <a:t>&gt;</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Date: Sat, 5 Jan 2008 09:12:18 -0500</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To: </a:t>
            </a:r>
            <a:r>
              <a:rPr lang="en-US" sz="2400" b="1" i="0" u="none" strike="noStrike" cap="none" dirty="0" err="1">
                <a:solidFill>
                  <a:srgbClr val="FF00FF"/>
                </a:solidFill>
                <a:latin typeface="Courier New"/>
                <a:ea typeface="Courier New"/>
                <a:cs typeface="Courier New"/>
                <a:sym typeface="Courier New"/>
              </a:rPr>
              <a:t>source@collab.sakaiproject.org</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From: </a:t>
            </a:r>
            <a:r>
              <a:rPr lang="en-US" sz="2400" b="1" i="0" u="none" strike="noStrike" cap="none" dirty="0" err="1">
                <a:solidFill>
                  <a:srgbClr val="FF00FF"/>
                </a:solidFill>
                <a:latin typeface="Courier New"/>
                <a:ea typeface="Courier New"/>
                <a:cs typeface="Courier New"/>
                <a:sym typeface="Courier New"/>
              </a:rPr>
              <a:t>stephen.marquard@uct.ac.za</a:t>
            </a:r>
            <a:r>
              <a:rPr lang="en-US" sz="2400" b="1" i="0" u="none" strike="noStrike" cap="none" dirty="0">
                <a:solidFill>
                  <a:srgbClr val="00FFFF"/>
                </a:solidFill>
                <a:latin typeface="Courier New"/>
                <a:ea typeface="Courier New"/>
                <a:cs typeface="Courier New"/>
                <a:sym typeface="Courier New"/>
              </a:rPr>
              <a:t>\</a:t>
            </a:r>
            <a:r>
              <a:rPr lang="en-US" sz="2400" b="1"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Subject: [</a:t>
            </a:r>
            <a:r>
              <a:rPr lang="en-US" sz="2400" b="1" i="0" u="none" strike="noStrike" cap="none" dirty="0" err="1">
                <a:solidFill>
                  <a:srgbClr val="FF00FF"/>
                </a:solidFill>
                <a:latin typeface="Courier New"/>
                <a:ea typeface="Courier New"/>
                <a:cs typeface="Courier New"/>
                <a:sym typeface="Courier New"/>
              </a:rPr>
              <a:t>sakai</a:t>
            </a:r>
            <a:r>
              <a:rPr lang="en-US" sz="2400" b="1" i="0" u="none" strike="noStrike" cap="none" dirty="0">
                <a:solidFill>
                  <a:srgbClr val="FF00FF"/>
                </a:solidFill>
                <a:latin typeface="Courier New"/>
                <a:ea typeface="Courier New"/>
                <a:cs typeface="Courier New"/>
                <a:sym typeface="Courier New"/>
              </a:rPr>
              <a:t>] </a:t>
            </a:r>
            <a:r>
              <a:rPr lang="en-US" sz="2400" b="1" i="0" u="none" strike="noStrike" cap="none" dirty="0" err="1">
                <a:solidFill>
                  <a:srgbClr val="FF00FF"/>
                </a:solidFill>
                <a:latin typeface="Courier New"/>
                <a:ea typeface="Courier New"/>
                <a:cs typeface="Courier New"/>
                <a:sym typeface="Courier New"/>
              </a:rPr>
              <a:t>svn</a:t>
            </a:r>
            <a:r>
              <a:rPr lang="en-US" sz="2400" b="1" i="0" u="none" strike="noStrike" cap="none" dirty="0">
                <a:solidFill>
                  <a:srgbClr val="FF00FF"/>
                </a:solidFill>
                <a:latin typeface="Courier New"/>
                <a:ea typeface="Courier New"/>
                <a:cs typeface="Courier New"/>
                <a:sym typeface="Courier New"/>
              </a:rPr>
              <a:t> commit: r39772 - content/branches/</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Details:</a:t>
            </a:r>
            <a:r>
              <a:rPr lang="en-US" sz="2400" b="1" dirty="0">
                <a:solidFill>
                  <a:srgbClr val="FF00FF"/>
                </a:solidFill>
                <a:latin typeface="Courier New"/>
                <a:ea typeface="Courier New"/>
                <a:cs typeface="Courier New"/>
                <a:sym typeface="Courier New"/>
              </a:rPr>
              <a:t> </a:t>
            </a:r>
            <a:r>
              <a:rPr lang="en-US" sz="2400" b="1" i="0" u="none" strike="noStrike" cap="none" dirty="0">
                <a:solidFill>
                  <a:srgbClr val="FF00FF"/>
                </a:solidFill>
                <a:latin typeface="Courier New"/>
                <a:ea typeface="Courier New"/>
                <a:cs typeface="Courier New"/>
                <a:sym typeface="Courier New"/>
              </a:rPr>
              <a:t>http://</a:t>
            </a:r>
            <a:r>
              <a:rPr lang="en-US" sz="2400" b="1" i="0" u="none" strike="noStrike" cap="none" dirty="0" err="1">
                <a:solidFill>
                  <a:srgbClr val="FF00FF"/>
                </a:solidFill>
                <a:latin typeface="Courier New"/>
                <a:ea typeface="Courier New"/>
                <a:cs typeface="Courier New"/>
                <a:sym typeface="Courier New"/>
              </a:rPr>
              <a:t>source.sakaiproject.org</a:t>
            </a:r>
            <a:r>
              <a:rPr lang="en-US" sz="2400" b="1" i="0" u="none" strike="noStrike" cap="none" dirty="0">
                <a:solidFill>
                  <a:srgbClr val="FF00FF"/>
                </a:solidFill>
                <a:latin typeface="Courier New"/>
                <a:ea typeface="Courier New"/>
                <a:cs typeface="Courier New"/>
                <a:sym typeface="Courier New"/>
              </a:rPr>
              <a:t>/</a:t>
            </a:r>
            <a:r>
              <a:rPr lang="en-US" sz="2400" b="1" i="0" u="none" strike="noStrike" cap="none" dirty="0" err="1">
                <a:solidFill>
                  <a:srgbClr val="FF00FF"/>
                </a:solidFill>
                <a:latin typeface="Courier New"/>
                <a:ea typeface="Courier New"/>
                <a:cs typeface="Courier New"/>
                <a:sym typeface="Courier New"/>
              </a:rPr>
              <a:t>viewsvn</a:t>
            </a:r>
            <a:r>
              <a:rPr lang="en-US" sz="2400" b="1" i="0" u="none" strike="noStrike" cap="none" dirty="0">
                <a:solidFill>
                  <a:srgbClr val="FF00FF"/>
                </a:solidFill>
                <a:latin typeface="Courier New"/>
                <a:ea typeface="Courier New"/>
                <a:cs typeface="Courier New"/>
                <a:sym typeface="Courier New"/>
              </a:rPr>
              <a:t>/?view=</a:t>
            </a:r>
            <a:r>
              <a:rPr lang="en-US" sz="2400" b="1" i="0" u="none" strike="noStrike" cap="none" dirty="0" err="1">
                <a:solidFill>
                  <a:srgbClr val="FF00FF"/>
                </a:solidFill>
                <a:latin typeface="Courier New"/>
                <a:ea typeface="Courier New"/>
                <a:cs typeface="Courier New"/>
                <a:sym typeface="Courier New"/>
              </a:rPr>
              <a:t>rev&amp;rev</a:t>
            </a:r>
            <a:r>
              <a:rPr lang="en-US" sz="2400" b="1" i="0" u="none" strike="noStrike" cap="none" dirty="0">
                <a:solidFill>
                  <a:srgbClr val="FF00FF"/>
                </a:solidFill>
                <a:latin typeface="Courier New"/>
                <a:ea typeface="Courier New"/>
                <a:cs typeface="Courier New"/>
                <a:sym typeface="Courier New"/>
              </a:rPr>
              <a:t>=39772</a:t>
            </a:r>
            <a:r>
              <a:rPr lang="en-US" sz="2400" b="1" i="0" u="none" strike="noStrike" cap="none" dirty="0">
                <a:solidFill>
                  <a:srgbClr val="00FFFF"/>
                </a:solidFill>
                <a:latin typeface="Courier New"/>
                <a:ea typeface="Courier New"/>
                <a:cs typeface="Courier New"/>
                <a:sym typeface="Courier New"/>
              </a:rPr>
              <a:t>\</a:t>
            </a:r>
            <a:r>
              <a:rPr lang="en-US" sz="2400" b="1" dirty="0">
                <a:solidFill>
                  <a:srgbClr val="00FFFF"/>
                </a:solidFill>
                <a:latin typeface="Courier New"/>
                <a:ea typeface="Courier New"/>
                <a:cs typeface="Courier New"/>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Leyendo</a:t>
            </a:r>
            <a:r>
              <a:rPr lang="en-US" dirty="0"/>
              <a:t> </a:t>
            </a:r>
            <a:r>
              <a:rPr lang="en-US" dirty="0" err="1"/>
              <a:t>Archivos</a:t>
            </a:r>
            <a:r>
              <a:rPr lang="en-US" dirty="0"/>
              <a:t> </a:t>
            </a:r>
            <a:r>
              <a:rPr lang="en-US" dirty="0" err="1"/>
              <a:t>en</a:t>
            </a:r>
            <a:r>
              <a:rPr lang="en-US" dirty="0"/>
              <a:t> Python…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612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551600"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a:t>
            </a:r>
            <a:r>
              <a:rPr lang="en-US" sz="1800">
                <a:solidFill>
                  <a:srgbClr val="FFFFFF"/>
                </a:solidFill>
              </a:rPr>
              <a:t>- 2020-04-11</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Software</a:t>
            </a:r>
          </a:p>
        </p:txBody>
      </p:sp>
      <p:sp>
        <p:nvSpPr>
          <p:cNvPr id="213" name="Shape 213"/>
          <p:cNvSpPr txBox="1"/>
          <p:nvPr/>
        </p:nvSpPr>
        <p:spPr>
          <a:xfrm>
            <a:off x="928255" y="2030961"/>
            <a:ext cx="271654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Dispositivos</a:t>
            </a:r>
            <a:r>
              <a:rPr lang="en-US" sz="3200" u="none" strike="noStrike" cap="none" dirty="0">
                <a:solidFill>
                  <a:schemeClr val="lt1"/>
                </a:solidFill>
                <a:latin typeface="Arial" charset="0"/>
                <a:ea typeface="Arial" charset="0"/>
                <a:cs typeface="Arial" charset="0"/>
                <a:sym typeface="Cabin"/>
              </a:rPr>
              <a:t> de Entra</a:t>
            </a:r>
            <a:r>
              <a:rPr lang="en-US" sz="3200" dirty="0">
                <a:solidFill>
                  <a:schemeClr val="lt1"/>
                </a:solidFill>
                <a:latin typeface="Arial" charset="0"/>
                <a:ea typeface="Arial" charset="0"/>
                <a:cs typeface="Arial" charset="0"/>
                <a:sym typeface="Cabin"/>
              </a:rPr>
              <a:t>da y de Salida</a:t>
            </a:r>
            <a:endParaRPr lang="en-US" sz="3200" u="none" strike="noStrike" cap="none" dirty="0">
              <a:solidFill>
                <a:schemeClr val="lt1"/>
              </a:solidFill>
              <a:latin typeface="Arial" charset="0"/>
              <a:ea typeface="Arial" charset="0"/>
              <a:cs typeface="Arial" charset="0"/>
              <a:sym typeface="Cabin"/>
            </a:endParaRPr>
          </a:p>
        </p:txBody>
      </p:sp>
      <p:sp>
        <p:nvSpPr>
          <p:cNvPr id="214" name="Shape 214"/>
          <p:cNvSpPr txBox="1"/>
          <p:nvPr/>
        </p:nvSpPr>
        <p:spPr>
          <a:xfrm>
            <a:off x="5063952" y="2132561"/>
            <a:ext cx="2768700"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Unidad Central de </a:t>
            </a:r>
            <a:r>
              <a:rPr lang="en-US" sz="3200" u="none" strike="noStrike" cap="none" dirty="0" err="1">
                <a:solidFill>
                  <a:schemeClr val="lt1"/>
                </a:solidFill>
                <a:latin typeface="Arial" charset="0"/>
                <a:ea typeface="Arial" charset="0"/>
                <a:cs typeface="Arial" charset="0"/>
                <a:sym typeface="Cabin"/>
              </a:rPr>
              <a:t>Procesamiento</a:t>
            </a:r>
            <a:endParaRPr lang="en-US" sz="3200" u="none" strike="noStrike" cap="none" dirty="0">
              <a:solidFill>
                <a:schemeClr val="lt1"/>
              </a:solidFill>
              <a:latin typeface="Arial" charset="0"/>
              <a:ea typeface="Arial" charset="0"/>
              <a:cs typeface="Arial" charset="0"/>
              <a:sym typeface="Cabin"/>
            </a:endParaRPr>
          </a:p>
        </p:txBody>
      </p:sp>
      <p:sp>
        <p:nvSpPr>
          <p:cNvPr id="215" name="Shape 215"/>
          <p:cNvSpPr txBox="1"/>
          <p:nvPr/>
        </p:nvSpPr>
        <p:spPr>
          <a:xfrm>
            <a:off x="5066598" y="5167861"/>
            <a:ext cx="2743902"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MX" sz="32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MX" sz="3200" dirty="0">
                <a:solidFill>
                  <a:schemeClr val="lt1"/>
                </a:solidFill>
                <a:latin typeface="Arial" charset="0"/>
                <a:ea typeface="Arial" charset="0"/>
                <a:cs typeface="Arial" charset="0"/>
                <a:sym typeface="Cabin"/>
              </a:rPr>
              <a:t>M</a:t>
            </a:r>
            <a:r>
              <a:rPr lang="en-US" sz="3200" dirty="0" err="1">
                <a:solidFill>
                  <a:schemeClr val="lt1"/>
                </a:solidFill>
                <a:latin typeface="Arial" charset="0"/>
                <a:ea typeface="Arial" charset="0"/>
                <a:cs typeface="Arial" charset="0"/>
                <a:sym typeface="Cabin"/>
              </a:rPr>
              <a:t>emoria</a:t>
            </a:r>
            <a:r>
              <a:rPr lang="en-US" sz="3200" dirty="0">
                <a:solidFill>
                  <a:schemeClr val="lt1"/>
                </a:solidFill>
                <a:latin typeface="Arial" charset="0"/>
                <a:ea typeface="Arial" charset="0"/>
                <a:cs typeface="Arial" charset="0"/>
                <a:sym typeface="Cabin"/>
              </a:rPr>
              <a:t> Principal</a:t>
            </a:r>
            <a:endParaRPr lang="en-US" sz="3200" u="none" strike="noStrike" cap="none" dirty="0">
              <a:solidFill>
                <a:schemeClr val="lt1"/>
              </a:solidFill>
              <a:latin typeface="Arial" charset="0"/>
              <a:ea typeface="Arial" charset="0"/>
              <a:cs typeface="Arial" charset="0"/>
              <a:sym typeface="Cabin"/>
            </a:endParaRPr>
          </a:p>
        </p:txBody>
      </p:sp>
      <p:sp>
        <p:nvSpPr>
          <p:cNvPr id="216" name="Shape 216"/>
          <p:cNvSpPr txBox="1"/>
          <p:nvPr/>
        </p:nvSpPr>
        <p:spPr>
          <a:xfrm>
            <a:off x="9893300" y="33390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Memoria </a:t>
            </a:r>
            <a:r>
              <a:rPr lang="en-US" sz="3200" u="none" strike="noStrike" cap="none" dirty="0" err="1">
                <a:solidFill>
                  <a:schemeClr val="lt1"/>
                </a:solidFill>
                <a:latin typeface="Arial" charset="0"/>
                <a:ea typeface="Arial" charset="0"/>
                <a:cs typeface="Arial" charset="0"/>
                <a:sym typeface="Cabin"/>
              </a:rPr>
              <a:t>Secundaria</a:t>
            </a:r>
            <a:endParaRPr lang="en-US" sz="3200" u="none" strike="noStrike" cap="none" dirty="0">
              <a:solidFill>
                <a:schemeClr val="lt1"/>
              </a:solidFill>
              <a:latin typeface="Arial" charset="0"/>
              <a:ea typeface="Arial" charset="0"/>
              <a:cs typeface="Arial" charset="0"/>
              <a:sym typeface="Cabin"/>
            </a:endParaRP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Es </a:t>
            </a:r>
            <a:r>
              <a:rPr lang="en-US" sz="3600" u="none" strike="noStrike" cap="none" dirty="0" err="1">
                <a:solidFill>
                  <a:schemeClr val="lt1"/>
                </a:solidFill>
                <a:latin typeface="Arial" charset="0"/>
                <a:ea typeface="Arial" charset="0"/>
                <a:cs typeface="Arial" charset="0"/>
                <a:sym typeface="Cabin"/>
              </a:rPr>
              <a:t>momento</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ir</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err="1">
                <a:solidFill>
                  <a:schemeClr val="lt1"/>
                </a:solidFill>
                <a:latin typeface="Arial" charset="0"/>
                <a:ea typeface="Arial" charset="0"/>
                <a:cs typeface="Arial" charset="0"/>
                <a:sym typeface="Cabin"/>
              </a:rPr>
              <a:t>buscar</a:t>
            </a:r>
            <a:r>
              <a:rPr lang="en-US" sz="3600" u="none" strike="noStrike" cap="none"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a:t>
            </a:r>
            <a:r>
              <a:rPr lang="en-US" sz="3600" u="none" strike="noStrike" cap="none" dirty="0" err="1">
                <a:solidFill>
                  <a:schemeClr val="lt1"/>
                </a:solidFill>
                <a:latin typeface="Arial" charset="0"/>
                <a:ea typeface="Arial" charset="0"/>
                <a:cs typeface="Arial" charset="0"/>
                <a:sym typeface="Cabin"/>
              </a:rPr>
              <a:t>atos</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con los que </a:t>
            </a:r>
            <a:r>
              <a:rPr lang="en-US" sz="3600" u="none" strike="noStrike" cap="none" dirty="0" err="1">
                <a:solidFill>
                  <a:schemeClr val="lt1"/>
                </a:solidFill>
                <a:latin typeface="Arial" charset="0"/>
                <a:ea typeface="Arial" charset="0"/>
                <a:cs typeface="Arial" charset="0"/>
                <a:sym typeface="Cabin"/>
              </a:rPr>
              <a:t>meterse</a:t>
            </a:r>
            <a:r>
              <a:rPr lang="en-US" sz="3600" u="none" strike="noStrike" cap="none" dirty="0">
                <a:solidFill>
                  <a:schemeClr val="lt1"/>
                </a:solidFill>
                <a:latin typeface="Arial" charset="0"/>
                <a:ea typeface="Arial" charset="0"/>
                <a:cs typeface="Arial" charset="0"/>
                <a:sym typeface="Cabin"/>
              </a:rPr>
              <a:t>!</a:t>
            </a:r>
          </a:p>
        </p:txBody>
      </p:sp>
      <p:sp>
        <p:nvSpPr>
          <p:cNvPr id="223" name="Shape 223"/>
          <p:cNvSpPr/>
          <p:nvPr/>
        </p:nvSpPr>
        <p:spPr>
          <a:xfrm>
            <a:off x="7861101" y="1270649"/>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a:latin typeface="Arial" charset="0"/>
                <a:ea typeface="Arial" charset="0"/>
                <a:cs typeface="Arial" charset="0"/>
                <a:sym typeface="Cabin"/>
              </a:rPr>
              <a:t>¿</a:t>
            </a:r>
            <a:r>
              <a:rPr lang="en-US" sz="2600" u="none" strike="noStrike" cap="none" dirty="0" err="1">
                <a:solidFill>
                  <a:srgbClr val="000000"/>
                </a:solidFill>
                <a:latin typeface="Arial" charset="0"/>
                <a:ea typeface="Arial" charset="0"/>
                <a:cs typeface="Arial" charset="0"/>
                <a:sym typeface="Cabin"/>
              </a:rPr>
              <a:t>Qué</a:t>
            </a:r>
            <a:r>
              <a:rPr lang="en-US" sz="2600" u="none" strike="noStrike" cap="none" dirty="0">
                <a:solidFill>
                  <a:srgbClr val="000000"/>
                </a:solidFill>
                <a:latin typeface="Arial" charset="0"/>
                <a:ea typeface="Arial" charset="0"/>
                <a:cs typeface="Arial" charset="0"/>
                <a:sym typeface="Cabin"/>
              </a:rPr>
              <a:t> </a:t>
            </a:r>
            <a:r>
              <a:rPr lang="en-US" sz="2600" u="none" strike="noStrike" cap="none" dirty="0" err="1">
                <a:solidFill>
                  <a:srgbClr val="000000"/>
                </a:solidFill>
                <a:latin typeface="Arial" charset="0"/>
                <a:ea typeface="Arial" charset="0"/>
                <a:cs typeface="Arial" charset="0"/>
                <a:sym typeface="Cabin"/>
              </a:rPr>
              <a:t>sigue</a:t>
            </a:r>
            <a:r>
              <a:rPr lang="en-US" sz="2600" u="none" strike="noStrike" cap="none" dirty="0">
                <a:solidFill>
                  <a:srgbClr val="000000"/>
                </a:solidFill>
                <a:latin typeface="Arial" charset="0"/>
                <a:ea typeface="Arial" charset="0"/>
                <a:cs typeface="Arial" charset="0"/>
                <a:sym typeface="Cabin"/>
              </a:rPr>
              <a:t>?</a:t>
            </a:r>
          </a:p>
        </p:txBody>
      </p:sp>
      <p:pic>
        <p:nvPicPr>
          <p:cNvPr id="224" name="Shape 224"/>
          <p:cNvPicPr preferRelativeResize="0"/>
          <p:nvPr/>
        </p:nvPicPr>
        <p:blipFill rotWithShape="1">
          <a:blip r:embed="rId4">
            <a:alphaModFix/>
          </a:blip>
          <a:srcRect/>
          <a:stretch/>
        </p:blipFill>
        <p:spPr>
          <a:xfrm>
            <a:off x="5510211" y="5409161"/>
            <a:ext cx="457200" cy="649199"/>
          </a:xfrm>
          <a:prstGeom prst="rect">
            <a:avLst/>
          </a:prstGeom>
          <a:noFill/>
          <a:ln>
            <a:noFill/>
          </a:ln>
        </p:spPr>
      </p:pic>
      <p:sp>
        <p:nvSpPr>
          <p:cNvPr id="225" name="Shape 225"/>
          <p:cNvSpPr/>
          <p:nvPr/>
        </p:nvSpPr>
        <p:spPr>
          <a:xfrm>
            <a:off x="7345267" y="5090174"/>
            <a:ext cx="2515457" cy="1269899"/>
          </a:xfrm>
          <a:prstGeom prst="wedgeEllipseCallout">
            <a:avLst>
              <a:gd name="adj1" fmla="val -37352"/>
              <a:gd name="adj2" fmla="val 6449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227" name="Shape 227"/>
          <p:cNvSpPr/>
          <p:nvPr/>
        </p:nvSpPr>
        <p:spPr>
          <a:xfrm>
            <a:off x="12814151" y="2627911"/>
            <a:ext cx="1955699" cy="1422300"/>
          </a:xfrm>
          <a:prstGeom prst="wedgeEllipseCallout">
            <a:avLst>
              <a:gd name="adj1" fmla="val -85915"/>
              <a:gd name="adj2" fmla="val 89660"/>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err="1">
                <a:latin typeface="Arial" charset="0"/>
                <a:ea typeface="Arial" charset="0"/>
                <a:cs typeface="Arial" charset="0"/>
                <a:sym typeface="Cabin"/>
              </a:rPr>
              <a:t>S</a:t>
            </a:r>
            <a:r>
              <a:rPr lang="en-US" sz="2600" u="none" strike="noStrike" cap="none" dirty="0" err="1">
                <a:solidFill>
                  <a:srgbClr val="000000"/>
                </a:solidFill>
                <a:latin typeface="Arial" charset="0"/>
                <a:ea typeface="Arial" charset="0"/>
                <a:cs typeface="Arial" charset="0"/>
                <a:sym typeface="Cabin"/>
              </a:rPr>
              <a:t>omos</a:t>
            </a:r>
            <a:r>
              <a:rPr lang="en-US" sz="2600" u="none" strike="noStrike" cap="none" dirty="0">
                <a:solidFill>
                  <a:srgbClr val="000000"/>
                </a:solidFill>
                <a:latin typeface="Arial" charset="0"/>
                <a:ea typeface="Arial" charset="0"/>
                <a:cs typeface="Arial" charset="0"/>
                <a:sym typeface="Cabin"/>
              </a:rPr>
              <a:t> los </a:t>
            </a:r>
            <a:r>
              <a:rPr lang="en-US" sz="2600" u="none" strike="noStrike" cap="none" dirty="0" err="1">
                <a:solidFill>
                  <a:srgbClr val="000000"/>
                </a:solidFill>
                <a:latin typeface="Arial" charset="0"/>
                <a:ea typeface="Arial" charset="0"/>
                <a:cs typeface="Arial" charset="0"/>
                <a:sym typeface="Cabin"/>
              </a:rPr>
              <a:t>archivos</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FF00"/>
                </a:solidFill>
                <a:latin typeface="Arial" charset="0"/>
                <a:ea typeface="Arial" charset="0"/>
                <a:cs typeface="Arial" charset="0"/>
                <a:sym typeface="Cabin"/>
              </a:rPr>
              <a:t>Procesamiento de Archivos</a:t>
            </a:r>
          </a:p>
        </p:txBody>
      </p:sp>
      <p:sp>
        <p:nvSpPr>
          <p:cNvPr id="233" name="Shape 233"/>
          <p:cNvSpPr txBox="1">
            <a:spLocks noGrp="1"/>
          </p:cNvSpPr>
          <p:nvPr>
            <p:ph idx="1"/>
          </p:nvPr>
        </p:nvSpPr>
        <p:spPr>
          <a:xfrm>
            <a:off x="1155699" y="2294801"/>
            <a:ext cx="14468123" cy="89395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s-419" sz="3600" b="0" u="none" strike="noStrike" cap="none">
                <a:solidFill>
                  <a:schemeClr val="lt1"/>
                </a:solidFill>
                <a:latin typeface="Arial" charset="0"/>
                <a:ea typeface="Arial" charset="0"/>
                <a:cs typeface="Arial" charset="0"/>
                <a:sym typeface="Cabin"/>
              </a:rPr>
              <a:t>Un </a:t>
            </a:r>
            <a:r>
              <a:rPr lang="es-419" sz="3600" b="0">
                <a:solidFill>
                  <a:schemeClr val="lt1"/>
                </a:solidFill>
                <a:latin typeface="Arial" charset="0"/>
                <a:ea typeface="Arial" charset="0"/>
                <a:cs typeface="Arial" charset="0"/>
                <a:sym typeface="Cabin"/>
              </a:rPr>
              <a:t>archivo de texto puede ser pensado como una secuencia de líneas</a:t>
            </a:r>
            <a:endParaRPr lang="es-419" sz="3600" b="0" u="none" strike="noStrike" cap="none">
              <a:solidFill>
                <a:schemeClr val="lt1"/>
              </a:solidFill>
              <a:latin typeface="Arial" charset="0"/>
              <a:ea typeface="Arial" charset="0"/>
              <a:cs typeface="Arial" charset="0"/>
              <a:sym typeface="Cabin"/>
            </a:endParaRPr>
          </a:p>
        </p:txBody>
      </p:sp>
      <p:sp>
        <p:nvSpPr>
          <p:cNvPr id="234" name="Shape 234"/>
          <p:cNvSpPr txBox="1"/>
          <p:nvPr/>
        </p:nvSpPr>
        <p:spPr>
          <a:xfrm>
            <a:off x="1616050" y="31887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To: source@collab.sakaiproject.org</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Subject: [sakai] svn commit: r39772 - content/branches/</a:t>
            </a:r>
          </a:p>
          <a:p>
            <a:pPr marL="0" marR="0" lvl="0" indent="0" algn="l" rtl="0">
              <a:lnSpc>
                <a:spcPct val="100000"/>
              </a:lnSpc>
              <a:spcBef>
                <a:spcPts val="0"/>
              </a:spcBef>
              <a:spcAft>
                <a:spcPts val="0"/>
              </a:spcAft>
              <a:buClr>
                <a:srgbClr val="FF00FF"/>
              </a:buClr>
              <a:buFont typeface="Cabin"/>
              <a:buNone/>
            </a:pPr>
            <a:endParaRPr lang="es-419" sz="2400" b="1">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Details:</a:t>
            </a:r>
            <a:r>
              <a:rPr lang="es-419" sz="2400" b="1">
                <a:solidFill>
                  <a:srgbClr val="FF00FF"/>
                </a:solidFill>
                <a:latin typeface="Courier New"/>
                <a:ea typeface="Courier New"/>
                <a:cs typeface="Courier New"/>
                <a:sym typeface="Courier New"/>
              </a:rPr>
              <a:t> </a:t>
            </a:r>
            <a:r>
              <a:rPr lang="es-419" sz="2400" b="1" i="0" u="none" strike="noStrike" cap="none">
                <a:solidFill>
                  <a:srgbClr val="FF00FF"/>
                </a:solidFill>
                <a:latin typeface="Courier New"/>
                <a:ea typeface="Courier New"/>
                <a:cs typeface="Courier New"/>
                <a:sym typeface="Courier New"/>
              </a:rPr>
              <a:t>http://source.sakaiproject.org/viewsvn/?view=rev&amp;rev=39772</a:t>
            </a:r>
          </a:p>
        </p:txBody>
      </p:sp>
      <p:sp>
        <p:nvSpPr>
          <p:cNvPr id="235" name="Shape 235"/>
          <p:cNvSpPr txBox="1"/>
          <p:nvPr/>
        </p:nvSpPr>
        <p:spPr>
          <a:xfrm>
            <a:off x="3116263" y="68858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000" u="sng" strike="noStrike" cap="none">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FF00"/>
                </a:solidFill>
                <a:latin typeface="Arial" charset="0"/>
                <a:ea typeface="Arial" charset="0"/>
                <a:cs typeface="Arial" charset="0"/>
                <a:sym typeface="Cabin"/>
              </a:rPr>
              <a:t>Abriendo un </a:t>
            </a:r>
            <a:r>
              <a:rPr lang="es-419" sz="7600">
                <a:solidFill>
                  <a:srgbClr val="FFFF00"/>
                </a:solidFill>
                <a:latin typeface="Arial" charset="0"/>
                <a:ea typeface="Arial" charset="0"/>
                <a:cs typeface="Arial" charset="0"/>
                <a:sym typeface="Cabin"/>
              </a:rPr>
              <a:t>A</a:t>
            </a:r>
            <a:r>
              <a:rPr lang="es-419" sz="7600" u="none" strike="noStrike" cap="none">
                <a:solidFill>
                  <a:srgbClr val="FFFF00"/>
                </a:solidFill>
                <a:latin typeface="Arial" charset="0"/>
                <a:ea typeface="Arial" charset="0"/>
                <a:cs typeface="Arial" charset="0"/>
                <a:sym typeface="Cabin"/>
              </a:rPr>
              <a:t>rchivo</a:t>
            </a:r>
          </a:p>
        </p:txBody>
      </p:sp>
      <p:sp>
        <p:nvSpPr>
          <p:cNvPr id="241" name="Shape 241"/>
          <p:cNvSpPr txBox="1">
            <a:spLocks noGrp="1"/>
          </p:cNvSpPr>
          <p:nvPr>
            <p:ph idx="1"/>
          </p:nvPr>
        </p:nvSpPr>
        <p:spPr>
          <a:xfrm>
            <a:off x="671695" y="2099885"/>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Antes de que podamos leer el contenido de un archivo, debemos decirle a Python con qué archivo vamos a trabajar y qué es lo que haremos con él</a:t>
            </a:r>
          </a:p>
          <a:p>
            <a:pPr marL="749300" marR="0" lvl="0" indent="-371094"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Esto se realiza con la función </a:t>
            </a:r>
            <a:r>
              <a:rPr lang="es-419" sz="3600" b="0" u="none" strike="noStrike" cap="none" dirty="0">
                <a:solidFill>
                  <a:srgbClr val="FF00FF"/>
                </a:solidFill>
                <a:latin typeface="Arial" charset="0"/>
                <a:ea typeface="Arial" charset="0"/>
                <a:cs typeface="Arial" charset="0"/>
                <a:sym typeface="Cabin"/>
              </a:rPr>
              <a:t>open</a:t>
            </a:r>
            <a:r>
              <a:rPr lang="es-419" sz="3600" b="0" u="none" strike="noStrike" cap="none" dirty="0">
                <a:solidFill>
                  <a:schemeClr val="lt1"/>
                </a:solidFill>
                <a:latin typeface="Arial" charset="0"/>
                <a:ea typeface="Arial" charset="0"/>
                <a:cs typeface="Arial" charset="0"/>
                <a:sym typeface="Cabin"/>
              </a:rPr>
              <a:t>() </a:t>
            </a:r>
            <a:r>
              <a:rPr lang="es-419" sz="3600" b="0" i="1" u="none" strike="noStrike" cap="none" dirty="0">
                <a:solidFill>
                  <a:schemeClr val="lt1"/>
                </a:solidFill>
                <a:latin typeface="Arial" charset="0"/>
                <a:ea typeface="Arial" charset="0"/>
                <a:cs typeface="Arial" charset="0"/>
                <a:sym typeface="Cabin"/>
              </a:rPr>
              <a:t>(abrir)</a:t>
            </a:r>
          </a:p>
          <a:p>
            <a:pPr marL="749300" marR="0" lvl="0" indent="-371094" algn="l" rtl="0">
              <a:lnSpc>
                <a:spcPct val="100000"/>
              </a:lnSpc>
              <a:spcBef>
                <a:spcPts val="3500"/>
              </a:spcBef>
              <a:spcAft>
                <a:spcPts val="0"/>
              </a:spcAft>
              <a:buClr>
                <a:srgbClr val="FF00FF"/>
              </a:buClr>
              <a:buSzPct val="100000"/>
              <a:buFont typeface="Cabin"/>
              <a:buChar char="•"/>
            </a:pPr>
            <a:r>
              <a:rPr lang="es-419" sz="3600" b="0" u="none" strike="noStrike" cap="none" dirty="0">
                <a:solidFill>
                  <a:srgbClr val="FF00FF"/>
                </a:solidFill>
                <a:latin typeface="Arial" charset="0"/>
                <a:ea typeface="Arial" charset="0"/>
                <a:cs typeface="Arial" charset="0"/>
                <a:sym typeface="Cabin"/>
              </a:rPr>
              <a:t>open</a:t>
            </a:r>
            <a:r>
              <a:rPr lang="es-419" sz="3600" b="0" u="none" strike="noStrike" cap="none" dirty="0">
                <a:solidFill>
                  <a:schemeClr val="lt1"/>
                </a:solidFill>
                <a:latin typeface="Arial" charset="0"/>
                <a:ea typeface="Arial" charset="0"/>
                <a:cs typeface="Arial" charset="0"/>
                <a:sym typeface="Cabin"/>
              </a:rPr>
              <a:t>() regresa un </a:t>
            </a:r>
            <a:r>
              <a:rPr lang="es-419" sz="3600" b="0" i="0" u="none" strike="noStrike" cap="none" dirty="0">
                <a:solidFill>
                  <a:schemeClr val="lt1"/>
                </a:solidFill>
                <a:latin typeface="Arial"/>
                <a:ea typeface="Arial"/>
                <a:cs typeface="Arial"/>
                <a:sym typeface="Arial"/>
              </a:rPr>
              <a:t>“</a:t>
            </a:r>
            <a:r>
              <a:rPr lang="es-419" sz="3600" b="0" u="none" strike="noStrike" cap="none" dirty="0">
                <a:solidFill>
                  <a:srgbClr val="FF7F00"/>
                </a:solidFill>
                <a:latin typeface="Arial" charset="0"/>
                <a:ea typeface="Arial" charset="0"/>
                <a:cs typeface="Arial" charset="0"/>
                <a:sym typeface="Cabin"/>
              </a:rPr>
              <a:t>manejador de archivo</a:t>
            </a:r>
            <a:r>
              <a:rPr lang="es-419" sz="3600" b="0" i="0" u="none" strike="noStrike" cap="none" dirty="0">
                <a:solidFill>
                  <a:schemeClr val="lt1"/>
                </a:solidFill>
                <a:latin typeface="Arial"/>
                <a:ea typeface="Arial"/>
                <a:cs typeface="Arial"/>
                <a:sym typeface="Arial"/>
              </a:rPr>
              <a:t>”</a:t>
            </a:r>
            <a:r>
              <a:rPr lang="es-419" sz="3600" b="0" u="none" strike="noStrike" cap="none" dirty="0">
                <a:solidFill>
                  <a:schemeClr val="lt1"/>
                </a:solidFill>
                <a:latin typeface="Arial" charset="0"/>
                <a:ea typeface="Arial" charset="0"/>
                <a:cs typeface="Arial" charset="0"/>
                <a:sym typeface="Cabin"/>
              </a:rPr>
              <a:t> – una variable utilizada para hacer operaciones </a:t>
            </a:r>
            <a:r>
              <a:rPr lang="es-419" sz="3600" b="0" dirty="0">
                <a:solidFill>
                  <a:schemeClr val="lt1"/>
                </a:solidFill>
                <a:latin typeface="Arial" charset="0"/>
                <a:ea typeface="Arial" charset="0"/>
                <a:cs typeface="Arial" charset="0"/>
                <a:sym typeface="Cabin"/>
              </a:rPr>
              <a:t>en el archivo</a:t>
            </a:r>
            <a:endParaRPr lang="es-419"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Es similar a</a:t>
            </a:r>
            <a:r>
              <a:rPr lang="es-419" sz="3600" b="0" u="none" strike="noStrike" cap="none" dirty="0">
                <a:solidFill>
                  <a:schemeClr val="lt1"/>
                </a:solidFill>
                <a:latin typeface="Arial" charset="0"/>
                <a:ea typeface="Arial" charset="0"/>
                <a:cs typeface="Arial" charset="0"/>
                <a:sym typeface="Cabin"/>
              </a:rPr>
              <a:t> </a:t>
            </a:r>
            <a:r>
              <a:rPr lang="es-419" sz="3600" b="0" i="0" u="none" strike="noStrike" cap="none" dirty="0">
                <a:solidFill>
                  <a:schemeClr val="lt1"/>
                </a:solidFill>
                <a:latin typeface="Arial"/>
                <a:ea typeface="Arial"/>
                <a:cs typeface="Arial"/>
                <a:sym typeface="Arial"/>
              </a:rPr>
              <a:t>“Archivo</a:t>
            </a:r>
            <a:r>
              <a:rPr lang="es-419" sz="3600" b="0" u="none" strike="noStrike" cap="none" dirty="0">
                <a:solidFill>
                  <a:schemeClr val="lt1"/>
                </a:solidFill>
                <a:latin typeface="Arial" charset="0"/>
                <a:ea typeface="Arial" charset="0"/>
                <a:cs typeface="Arial" charset="0"/>
                <a:sym typeface="Cabin"/>
              </a:rPr>
              <a:t> -&gt; Abrir</a:t>
            </a:r>
            <a:r>
              <a:rPr lang="es-419" sz="3600" b="0" i="0" u="none" strike="noStrike" cap="none" dirty="0">
                <a:solidFill>
                  <a:schemeClr val="lt1"/>
                </a:solidFill>
                <a:latin typeface="Arial"/>
                <a:ea typeface="Arial"/>
                <a:cs typeface="Arial"/>
                <a:sym typeface="Arial"/>
              </a:rPr>
              <a:t>” en un Edit</a:t>
            </a:r>
            <a:r>
              <a:rPr lang="es-419" sz="3600" b="0" dirty="0">
                <a:solidFill>
                  <a:schemeClr val="lt1"/>
                </a:solidFill>
                <a:latin typeface="Arial"/>
                <a:ea typeface="Arial"/>
                <a:cs typeface="Arial"/>
                <a:sym typeface="Arial"/>
              </a:rPr>
              <a:t>or de Texto</a:t>
            </a:r>
            <a:endParaRPr lang="es-419"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Utilizando open()</a:t>
            </a:r>
          </a:p>
        </p:txBody>
      </p:sp>
      <p:sp>
        <p:nvSpPr>
          <p:cNvPr id="247" name="Shape 247"/>
          <p:cNvSpPr txBox="1">
            <a:spLocks noGrp="1"/>
          </p:cNvSpPr>
          <p:nvPr>
            <p:ph idx="1"/>
          </p:nvPr>
        </p:nvSpPr>
        <p:spPr>
          <a:xfrm>
            <a:off x="420517" y="2374183"/>
            <a:ext cx="12837675" cy="5702399"/>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s-419" sz="3600" dirty="0">
                <a:solidFill>
                  <a:srgbClr val="FF7F00"/>
                </a:solidFill>
                <a:latin typeface="Arial" charset="0"/>
                <a:ea typeface="Arial" charset="0"/>
                <a:cs typeface="Arial" charset="0"/>
                <a:sym typeface="Cabin"/>
              </a:rPr>
              <a:t>manejador</a:t>
            </a:r>
            <a:r>
              <a:rPr lang="es-419" sz="3600" dirty="0">
                <a:solidFill>
                  <a:schemeClr val="lt1"/>
                </a:solidFill>
                <a:latin typeface="Arial" charset="0"/>
                <a:ea typeface="Arial" charset="0"/>
                <a:cs typeface="Arial" charset="0"/>
                <a:sym typeface="Cabin"/>
              </a:rPr>
              <a:t> = </a:t>
            </a:r>
            <a:r>
              <a:rPr lang="es-419" sz="3600" dirty="0">
                <a:solidFill>
                  <a:srgbClr val="FF00FF"/>
                </a:solidFill>
                <a:latin typeface="Arial" charset="0"/>
                <a:ea typeface="Arial" charset="0"/>
                <a:cs typeface="Arial" charset="0"/>
                <a:sym typeface="Cabin"/>
              </a:rPr>
              <a:t>open</a:t>
            </a:r>
            <a:r>
              <a:rPr lang="es-419" sz="3600" dirty="0">
                <a:solidFill>
                  <a:schemeClr val="lt1"/>
                </a:solidFill>
                <a:latin typeface="Arial" charset="0"/>
                <a:ea typeface="Arial" charset="0"/>
                <a:cs typeface="Arial" charset="0"/>
                <a:sym typeface="Cabin"/>
              </a:rPr>
              <a:t>(</a:t>
            </a:r>
            <a:r>
              <a:rPr lang="es-419" sz="3600" dirty="0" err="1">
                <a:solidFill>
                  <a:srgbClr val="00FFFF"/>
                </a:solidFill>
                <a:latin typeface="Arial" charset="0"/>
                <a:ea typeface="Arial" charset="0"/>
                <a:cs typeface="Arial" charset="0"/>
                <a:sym typeface="Cabin"/>
              </a:rPr>
              <a:t>nombrearchivo</a:t>
            </a:r>
            <a:r>
              <a:rPr lang="es-419" sz="3600" dirty="0">
                <a:solidFill>
                  <a:schemeClr val="lt1"/>
                </a:solidFill>
                <a:latin typeface="Arial" charset="0"/>
                <a:ea typeface="Arial" charset="0"/>
                <a:cs typeface="Arial" charset="0"/>
                <a:sym typeface="Cabin"/>
              </a:rPr>
              <a:t>, </a:t>
            </a:r>
            <a:r>
              <a:rPr lang="es-419" sz="3600" dirty="0">
                <a:solidFill>
                  <a:srgbClr val="FFFF00"/>
                </a:solidFill>
                <a:latin typeface="Arial" charset="0"/>
                <a:ea typeface="Arial" charset="0"/>
                <a:cs typeface="Arial" charset="0"/>
                <a:sym typeface="Cabin"/>
              </a:rPr>
              <a:t>modo</a:t>
            </a:r>
            <a:r>
              <a:rPr lang="es-419" sz="3600" dirty="0">
                <a:solidFill>
                  <a:schemeClr val="lt1"/>
                </a:solidFill>
                <a:latin typeface="Arial" charset="0"/>
                <a:ea typeface="Arial" charset="0"/>
                <a:cs typeface="Arial" charset="0"/>
                <a:sym typeface="Cabin"/>
              </a:rPr>
              <a:t>)</a:t>
            </a:r>
            <a:endParaRPr lang="es-419"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s-419" sz="3600" u="none" strike="noStrike" cap="none" dirty="0">
                <a:solidFill>
                  <a:srgbClr val="FF7F00"/>
                </a:solidFill>
                <a:latin typeface="Arial" charset="0"/>
                <a:ea typeface="Arial" charset="0"/>
                <a:cs typeface="Arial" charset="0"/>
                <a:sym typeface="Cabin"/>
              </a:rPr>
              <a:t>retorna un manejador que se usa para manipular el archivo</a:t>
            </a:r>
          </a:p>
          <a:p>
            <a:pPr marL="1041400" marR="0" lvl="1" indent="-371094" algn="l" rtl="0">
              <a:lnSpc>
                <a:spcPct val="100000"/>
              </a:lnSpc>
              <a:spcBef>
                <a:spcPts val="3500"/>
              </a:spcBef>
              <a:spcAft>
                <a:spcPts val="0"/>
              </a:spcAft>
              <a:buClr>
                <a:srgbClr val="00FFFF"/>
              </a:buClr>
              <a:buSzPct val="100000"/>
              <a:buFont typeface="Cabin"/>
            </a:pPr>
            <a:r>
              <a:rPr lang="es-419" dirty="0" err="1">
                <a:solidFill>
                  <a:srgbClr val="00FFFF"/>
                </a:solidFill>
                <a:latin typeface="Arial" charset="0"/>
                <a:ea typeface="Arial" charset="0"/>
                <a:cs typeface="Arial" charset="0"/>
                <a:sym typeface="Cabin"/>
              </a:rPr>
              <a:t>nombrearchivo</a:t>
            </a:r>
            <a:r>
              <a:rPr lang="es-419" dirty="0">
                <a:solidFill>
                  <a:srgbClr val="00FFFF"/>
                </a:solidFill>
                <a:latin typeface="Arial" charset="0"/>
                <a:ea typeface="Arial" charset="0"/>
                <a:cs typeface="Arial" charset="0"/>
                <a:sym typeface="Cabin"/>
              </a:rPr>
              <a:t> es el nombre del archivo</a:t>
            </a:r>
            <a:endParaRPr lang="es-419" sz="3600" u="none" strike="noStrike" cap="none" dirty="0">
              <a:solidFill>
                <a:srgbClr val="00FFFF"/>
              </a:solidFill>
              <a:latin typeface="Arial" charset="0"/>
              <a:ea typeface="Arial" charset="0"/>
              <a:cs typeface="Arial" charset="0"/>
              <a:sym typeface="Cabin"/>
            </a:endParaRPr>
          </a:p>
          <a:p>
            <a:pPr marL="1041400" lvl="1" indent="-371094">
              <a:spcBef>
                <a:spcPts val="3500"/>
              </a:spcBef>
              <a:buClr>
                <a:srgbClr val="FFFF00"/>
              </a:buClr>
              <a:buSzPct val="100000"/>
              <a:buFont typeface="Cabin"/>
            </a:pPr>
            <a:r>
              <a:rPr lang="es-419" sz="3600" u="none" strike="noStrike" cap="none" dirty="0">
                <a:solidFill>
                  <a:srgbClr val="FFFF00"/>
                </a:solidFill>
                <a:latin typeface="Arial" charset="0"/>
                <a:ea typeface="Arial" charset="0"/>
                <a:cs typeface="Arial" charset="0"/>
                <a:sym typeface="Cabin"/>
              </a:rPr>
              <a:t>modo es opcional y debería ser 'r' si estamos planeando leer el archivo, </a:t>
            </a:r>
            <a:r>
              <a:rPr lang="es-419" dirty="0">
                <a:solidFill>
                  <a:srgbClr val="FFFF00"/>
                </a:solidFill>
                <a:latin typeface="Arial" charset="0"/>
                <a:ea typeface="Arial" charset="0"/>
                <a:cs typeface="Arial" charset="0"/>
                <a:sym typeface="Cabin"/>
              </a:rPr>
              <a:t>y 'w' </a:t>
            </a:r>
            <a:r>
              <a:rPr lang="es-419" sz="3600" u="none" strike="noStrike" cap="none" dirty="0">
                <a:solidFill>
                  <a:srgbClr val="FFFF00"/>
                </a:solidFill>
                <a:latin typeface="Arial" charset="0"/>
                <a:ea typeface="Arial" charset="0"/>
                <a:cs typeface="Arial" charset="0"/>
                <a:sym typeface="Cabin"/>
              </a:rPr>
              <a:t>si vamos a escribir al archivo</a:t>
            </a:r>
          </a:p>
        </p:txBody>
      </p:sp>
      <p:sp>
        <p:nvSpPr>
          <p:cNvPr id="248" name="Shape 248"/>
          <p:cNvSpPr txBox="1"/>
          <p:nvPr/>
        </p:nvSpPr>
        <p:spPr>
          <a:xfrm>
            <a:off x="10006184" y="2145932"/>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600" dirty="0" err="1">
                <a:solidFill>
                  <a:srgbClr val="FF7F00"/>
                </a:solidFill>
                <a:latin typeface="Arial" charset="0"/>
                <a:ea typeface="Arial" charset="0"/>
                <a:cs typeface="Arial" charset="0"/>
                <a:sym typeface="Cabin"/>
              </a:rPr>
              <a:t>m</a:t>
            </a:r>
            <a:r>
              <a:rPr lang="es-419" sz="3600" u="none" strike="noStrike" cap="none" dirty="0" err="1">
                <a:solidFill>
                  <a:srgbClr val="FF7F00"/>
                </a:solidFill>
                <a:latin typeface="Arial" charset="0"/>
                <a:ea typeface="Arial" charset="0"/>
                <a:cs typeface="Arial" charset="0"/>
                <a:sym typeface="Cabin"/>
              </a:rPr>
              <a:t>an_a</a:t>
            </a:r>
            <a:r>
              <a:rPr lang="es-419" sz="3600" u="none" strike="noStrike" cap="none" dirty="0">
                <a:solidFill>
                  <a:schemeClr val="lt1"/>
                </a:solidFill>
                <a:latin typeface="Arial" charset="0"/>
                <a:ea typeface="Arial" charset="0"/>
                <a:cs typeface="Arial" charset="0"/>
                <a:sym typeface="Cabin"/>
              </a:rPr>
              <a:t> = </a:t>
            </a:r>
            <a:r>
              <a:rPr lang="es-419" sz="3600" u="none" strike="noStrike" cap="none" dirty="0">
                <a:solidFill>
                  <a:srgbClr val="FF00FF"/>
                </a:solidFill>
                <a:latin typeface="Arial" charset="0"/>
                <a:ea typeface="Arial" charset="0"/>
                <a:cs typeface="Arial" charset="0"/>
                <a:sym typeface="Cabin"/>
              </a:rPr>
              <a:t>open</a:t>
            </a:r>
            <a:r>
              <a:rPr lang="es-419" sz="3600" u="none" strike="noStrike" cap="none" dirty="0">
                <a:solidFill>
                  <a:schemeClr val="lt1"/>
                </a:solidFill>
                <a:latin typeface="Arial" charset="0"/>
                <a:ea typeface="Arial" charset="0"/>
                <a:cs typeface="Arial" charset="0"/>
                <a:sym typeface="Cabin"/>
              </a:rPr>
              <a:t>('</a:t>
            </a:r>
            <a:r>
              <a:rPr lang="es-419" sz="3600" u="none" strike="noStrike" cap="none" dirty="0">
                <a:solidFill>
                  <a:srgbClr val="00FFFF"/>
                </a:solidFill>
                <a:latin typeface="Arial" charset="0"/>
                <a:ea typeface="Arial" charset="0"/>
                <a:cs typeface="Arial" charset="0"/>
                <a:sym typeface="Cabin"/>
              </a:rPr>
              <a:t>mbox.txt</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r</a:t>
            </a:r>
            <a:r>
              <a:rPr lang="es-419"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12800" y="116243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a:solidFill>
                  <a:srgbClr val="FFFF00"/>
                </a:solidFill>
                <a:latin typeface="Arial" charset="0"/>
                <a:ea typeface="Arial" charset="0"/>
                <a:cs typeface="Arial" charset="0"/>
                <a:sym typeface="Cabin"/>
              </a:rPr>
              <a:t>¿Qué es un Manejador</a:t>
            </a:r>
            <a:r>
              <a:rPr lang="es-419" sz="7600" u="none" strike="noStrike" cap="none">
                <a:solidFill>
                  <a:srgbClr val="FFFF00"/>
                </a:solidFill>
                <a:latin typeface="Arial" charset="0"/>
                <a:ea typeface="Arial" charset="0"/>
                <a:cs typeface="Arial" charset="0"/>
                <a:sym typeface="Cabin"/>
              </a:rPr>
              <a:t>?</a:t>
            </a: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800" b="1" i="0" u="none" strike="noStrike" cap="none">
                <a:solidFill>
                  <a:schemeClr val="lt1"/>
                </a:solidFill>
                <a:latin typeface="Courier New"/>
                <a:ea typeface="Courier New"/>
                <a:cs typeface="Courier New"/>
                <a:sym typeface="Courier New"/>
              </a:rPr>
              <a:t>&gt;&gt;&gt; </a:t>
            </a:r>
            <a:r>
              <a:rPr lang="es-419" sz="2800" b="1" i="0" u="none" strike="noStrike" cap="none">
                <a:solidFill>
                  <a:srgbClr val="00FF00"/>
                </a:solidFill>
                <a:latin typeface="Courier New"/>
                <a:ea typeface="Courier New"/>
                <a:cs typeface="Courier New"/>
                <a:sym typeface="Courier New"/>
              </a:rPr>
              <a:t>man_a</a:t>
            </a:r>
            <a:r>
              <a:rPr lang="es-419" sz="2800" b="1" i="0" u="none" strike="noStrike" cap="none">
                <a:solidFill>
                  <a:schemeClr val="lt1"/>
                </a:solidFill>
                <a:latin typeface="Courier New"/>
                <a:ea typeface="Courier New"/>
                <a:cs typeface="Courier New"/>
                <a:sym typeface="Courier New"/>
              </a:rPr>
              <a:t> = </a:t>
            </a:r>
            <a:r>
              <a:rPr lang="es-419" sz="2800" b="1" i="0" u="none" strike="noStrike" cap="none">
                <a:solidFill>
                  <a:srgbClr val="FF7F00"/>
                </a:solidFill>
                <a:latin typeface="Courier New"/>
                <a:ea typeface="Courier New"/>
                <a:cs typeface="Courier New"/>
                <a:sym typeface="Courier New"/>
              </a:rPr>
              <a:t>open</a:t>
            </a:r>
            <a:r>
              <a:rPr lang="es-419" sz="2800" b="1" i="0" u="none" strike="noStrike" cap="none">
                <a:solidFill>
                  <a:schemeClr val="lt1"/>
                </a:solidFill>
                <a:latin typeface="Courier New"/>
                <a:ea typeface="Courier New"/>
                <a:cs typeface="Courier New"/>
                <a:sym typeface="Courier New"/>
              </a:rPr>
              <a:t>(</a:t>
            </a:r>
            <a:r>
              <a:rPr lang="es-419" sz="2800" b="1" i="0" u="none" strike="noStrike" cap="none">
                <a:solidFill>
                  <a:srgbClr val="FF7F00"/>
                </a:solidFill>
                <a:latin typeface="Courier New"/>
                <a:ea typeface="Courier New"/>
                <a:cs typeface="Courier New"/>
                <a:sym typeface="Courier New"/>
              </a:rPr>
              <a:t>'mbox.txt'</a:t>
            </a:r>
            <a:r>
              <a:rPr lang="es-419" sz="2800" b="1" i="0" u="none" strike="noStrike" cap="none">
                <a:solidFill>
                  <a:schemeClr val="lt1"/>
                </a:solidFill>
                <a:latin typeface="Courier New"/>
                <a:ea typeface="Courier New"/>
                <a:cs typeface="Courier New"/>
                <a:sym typeface="Courier New"/>
              </a:rPr>
              <a:t>)</a:t>
            </a:r>
          </a:p>
          <a:p>
            <a:pPr>
              <a:buClr>
                <a:schemeClr val="lt1"/>
              </a:buClr>
              <a:buSzPct val="25000"/>
            </a:pPr>
            <a:r>
              <a:rPr lang="es-419" sz="2800" b="1" i="0" u="none" strike="noStrike" cap="none">
                <a:solidFill>
                  <a:schemeClr val="lt1"/>
                </a:solidFill>
                <a:latin typeface="Courier New"/>
                <a:ea typeface="Courier New"/>
                <a:cs typeface="Courier New"/>
                <a:sym typeface="Courier New"/>
              </a:rPr>
              <a:t>&gt;&gt;&gt; </a:t>
            </a:r>
            <a:r>
              <a:rPr lang="es-419" sz="2800" b="1" i="0" u="none" strike="noStrike" cap="none">
                <a:solidFill>
                  <a:srgbClr val="FFFF00"/>
                </a:solidFill>
                <a:latin typeface="Courier New"/>
                <a:ea typeface="Courier New"/>
                <a:cs typeface="Courier New"/>
                <a:sym typeface="Courier New"/>
              </a:rPr>
              <a:t>print(</a:t>
            </a:r>
            <a:r>
              <a:rPr lang="es-419" sz="2800" b="1" i="0" u="none" strike="noStrike" cap="none">
                <a:solidFill>
                  <a:srgbClr val="FF00FF"/>
                </a:solidFill>
                <a:latin typeface="Courier New"/>
                <a:ea typeface="Courier New"/>
                <a:cs typeface="Courier New"/>
                <a:sym typeface="Courier New"/>
              </a:rPr>
              <a:t>man_a</a:t>
            </a:r>
            <a:r>
              <a:rPr lang="es-419" sz="2800" b="1">
                <a:solidFill>
                  <a:srgbClr val="FFFF00"/>
                </a:solidFill>
                <a:latin typeface="Courier New"/>
                <a:ea typeface="Courier New"/>
                <a:cs typeface="Courier New"/>
                <a:sym typeface="Courier New"/>
              </a:rPr>
              <a:t>)</a:t>
            </a:r>
            <a:endParaRPr lang="es-419" sz="2800" b="1" i="0" u="none" strike="noStrike" cap="none">
              <a:solidFill>
                <a:srgbClr val="FF00FF"/>
              </a:solidFill>
              <a:latin typeface="Courier New"/>
              <a:ea typeface="Courier New"/>
              <a:cs typeface="Courier New"/>
              <a:sym typeface="Courier New"/>
            </a:endParaRPr>
          </a:p>
          <a:p>
            <a:pPr lvl="0">
              <a:buClr>
                <a:schemeClr val="lt1"/>
              </a:buClr>
              <a:buSzPct val="25000"/>
            </a:pPr>
            <a:r>
              <a:rPr lang="es-419" sz="2800" b="1">
                <a:solidFill>
                  <a:schemeClr val="lt1"/>
                </a:solidFill>
                <a:latin typeface="Courier New"/>
                <a:ea typeface="Courier New"/>
                <a:cs typeface="Courier New"/>
                <a:sym typeface="Courier New"/>
              </a:rPr>
              <a:t>&lt;_io.TextIOWrapper name='mbox.txt' mode='r' encoding='UTF-8'&gt;</a:t>
            </a:r>
            <a:endParaRPr lang="es-419" sz="2800" b="1" i="0" u="none" strike="noStrike" cap="none">
              <a:solidFill>
                <a:schemeClr val="lt1"/>
              </a:solidFill>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FBED7887-6842-480C-81C8-03B8334B187D}"/>
              </a:ext>
            </a:extLst>
          </p:cNvPr>
          <p:cNvPicPr>
            <a:picLocks noChangeAspect="1"/>
          </p:cNvPicPr>
          <p:nvPr/>
        </p:nvPicPr>
        <p:blipFill>
          <a:blip r:embed="rId3"/>
          <a:stretch>
            <a:fillRect/>
          </a:stretch>
        </p:blipFill>
        <p:spPr>
          <a:xfrm>
            <a:off x="7606723" y="4571999"/>
            <a:ext cx="7277100" cy="3648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a:solidFill>
                  <a:srgbClr val="FFFF00"/>
                </a:solidFill>
                <a:latin typeface="Arial" charset="0"/>
                <a:ea typeface="Arial" charset="0"/>
                <a:cs typeface="Arial" charset="0"/>
                <a:sym typeface="Cabin"/>
              </a:rPr>
              <a:t>Cuando un archivo no existe</a:t>
            </a: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lvl="0">
              <a:buClr>
                <a:schemeClr val="lt1"/>
              </a:buClr>
              <a:buSzPct val="25000"/>
            </a:pPr>
            <a:r>
              <a:rPr lang="es-419" sz="3600" b="1" i="0" u="none" strike="noStrike" cap="none" dirty="0">
                <a:solidFill>
                  <a:schemeClr val="lt1"/>
                </a:solidFill>
                <a:latin typeface="Courier New"/>
                <a:ea typeface="Courier New"/>
                <a:cs typeface="Courier New"/>
                <a:sym typeface="Courier New"/>
              </a:rPr>
              <a:t>&gt;&gt;&gt; </a:t>
            </a:r>
            <a:r>
              <a:rPr lang="es-419" sz="3600" b="1" i="0" u="none" strike="noStrike" cap="none" dirty="0" err="1">
                <a:solidFill>
                  <a:srgbClr val="00FF00"/>
                </a:solidFill>
                <a:latin typeface="Courier New"/>
                <a:ea typeface="Courier New"/>
                <a:cs typeface="Courier New"/>
                <a:sym typeface="Courier New"/>
              </a:rPr>
              <a:t>man_a</a:t>
            </a:r>
            <a:r>
              <a:rPr lang="es-419" sz="3600" b="1" i="0" u="none" strike="noStrike" cap="none" dirty="0">
                <a:solidFill>
                  <a:schemeClr val="lt1"/>
                </a:solidFill>
                <a:latin typeface="Courier New"/>
                <a:ea typeface="Courier New"/>
                <a:cs typeface="Courier New"/>
                <a:sym typeface="Courier New"/>
              </a:rPr>
              <a:t> = </a:t>
            </a:r>
            <a:r>
              <a:rPr lang="es-419" sz="3600" b="1" i="0" u="none" strike="noStrike" cap="none" dirty="0">
                <a:solidFill>
                  <a:srgbClr val="FF00FF"/>
                </a:solidFill>
                <a:latin typeface="Courier New"/>
                <a:ea typeface="Courier New"/>
                <a:cs typeface="Courier New"/>
                <a:sym typeface="Courier New"/>
              </a:rPr>
              <a:t>open</a:t>
            </a:r>
            <a:r>
              <a:rPr lang="es-419" sz="3600" b="1" i="0" u="none" strike="noStrike" cap="none" dirty="0">
                <a:solidFill>
                  <a:schemeClr val="lt1"/>
                </a:solidFill>
                <a:latin typeface="Courier New"/>
                <a:ea typeface="Courier New"/>
                <a:cs typeface="Courier New"/>
                <a:sym typeface="Courier New"/>
              </a:rPr>
              <a:t>(</a:t>
            </a:r>
            <a:r>
              <a:rPr lang="es-419" sz="3600" b="1" dirty="0">
                <a:solidFill>
                  <a:srgbClr val="FF7F00"/>
                </a:solidFill>
                <a:latin typeface="Courier New"/>
                <a:ea typeface="Courier New"/>
                <a:cs typeface="Courier New"/>
                <a:sym typeface="Courier New"/>
              </a:rPr>
              <a:t>'cosa</a:t>
            </a:r>
            <a:r>
              <a:rPr lang="es-419" sz="3600" b="1" i="0" u="none" strike="noStrike" cap="none" dirty="0">
                <a:solidFill>
                  <a:srgbClr val="FF7F00"/>
                </a:solidFill>
                <a:latin typeface="Courier New"/>
                <a:ea typeface="Courier New"/>
                <a:cs typeface="Courier New"/>
                <a:sym typeface="Courier New"/>
              </a:rPr>
              <a:t>.txt'</a:t>
            </a:r>
            <a:r>
              <a:rPr lang="es-419"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600" b="1" i="0" u="none" strike="noStrike" cap="none" dirty="0" err="1">
                <a:solidFill>
                  <a:schemeClr val="lt1"/>
                </a:solidFill>
                <a:latin typeface="Courier New"/>
                <a:ea typeface="Courier New"/>
                <a:cs typeface="Courier New"/>
                <a:sym typeface="Courier New"/>
              </a:rPr>
              <a:t>Traceback</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most</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recent</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call</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last</a:t>
            </a:r>
            <a:r>
              <a:rPr lang="es-419"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600" b="1" i="0" u="none" strike="noStrike" cap="none" dirty="0">
                <a:solidFill>
                  <a:schemeClr val="lt1"/>
                </a:solidFill>
                <a:latin typeface="Courier New"/>
                <a:ea typeface="Courier New"/>
                <a:cs typeface="Courier New"/>
                <a:sym typeface="Courier New"/>
              </a:rPr>
              <a:t>  File "&lt;</a:t>
            </a:r>
            <a:r>
              <a:rPr lang="es-419" sz="3600" b="1" i="0" u="none" strike="noStrike" cap="none" dirty="0" err="1">
                <a:solidFill>
                  <a:schemeClr val="lt1"/>
                </a:solidFill>
                <a:latin typeface="Courier New"/>
                <a:ea typeface="Courier New"/>
                <a:cs typeface="Courier New"/>
                <a:sym typeface="Courier New"/>
              </a:rPr>
              <a:t>stdin</a:t>
            </a:r>
            <a:r>
              <a:rPr lang="es-419" sz="3600" b="1" i="0" u="none" strike="noStrike" cap="none" dirty="0">
                <a:solidFill>
                  <a:schemeClr val="lt1"/>
                </a:solidFill>
                <a:latin typeface="Courier New"/>
                <a:ea typeface="Courier New"/>
                <a:cs typeface="Courier New"/>
                <a:sym typeface="Courier New"/>
              </a:rPr>
              <a:t>&gt;", line 1, in &lt;module&gt;</a:t>
            </a:r>
          </a:p>
          <a:p>
            <a:pPr lvl="0">
              <a:buClr>
                <a:schemeClr val="lt1"/>
              </a:buClr>
              <a:buSzPct val="25000"/>
            </a:pPr>
            <a:r>
              <a:rPr lang="es-419" sz="3600" b="1" dirty="0" err="1">
                <a:solidFill>
                  <a:schemeClr val="lt1"/>
                </a:solidFill>
                <a:latin typeface="Courier New"/>
                <a:ea typeface="Courier New"/>
                <a:cs typeface="Courier New"/>
                <a:sym typeface="Courier New"/>
              </a:rPr>
              <a:t>FileNotFoundError</a:t>
            </a:r>
            <a:r>
              <a:rPr lang="es-419" sz="3600" b="1" dirty="0">
                <a:solidFill>
                  <a:schemeClr val="lt1"/>
                </a:solidFill>
                <a:latin typeface="Courier New"/>
                <a:ea typeface="Courier New"/>
                <a:cs typeface="Courier New"/>
                <a:sym typeface="Courier New"/>
              </a:rPr>
              <a:t>: [</a:t>
            </a:r>
            <a:r>
              <a:rPr lang="es-419" sz="3600" b="1" dirty="0" err="1">
                <a:solidFill>
                  <a:schemeClr val="lt1"/>
                </a:solidFill>
                <a:latin typeface="Courier New"/>
                <a:ea typeface="Courier New"/>
                <a:cs typeface="Courier New"/>
                <a:sym typeface="Courier New"/>
              </a:rPr>
              <a:t>Errno</a:t>
            </a:r>
            <a:r>
              <a:rPr lang="es-419" sz="3600" b="1" dirty="0">
                <a:solidFill>
                  <a:schemeClr val="lt1"/>
                </a:solidFill>
                <a:latin typeface="Courier New"/>
                <a:ea typeface="Courier New"/>
                <a:cs typeface="Courier New"/>
                <a:sym typeface="Courier New"/>
              </a:rPr>
              <a:t> 2] </a:t>
            </a:r>
            <a:r>
              <a:rPr lang="es-419" sz="3600" b="1" i="0" u="none" strike="noStrike" cap="none" dirty="0">
                <a:solidFill>
                  <a:srgbClr val="FF7F00"/>
                </a:solidFill>
                <a:latin typeface="Courier New"/>
                <a:ea typeface="Courier New"/>
                <a:cs typeface="Courier New"/>
                <a:sym typeface="Courier New"/>
              </a:rPr>
              <a:t>No </a:t>
            </a:r>
            <a:r>
              <a:rPr lang="es-419" sz="3600" b="1" i="0" u="none" strike="noStrike" cap="none" dirty="0" err="1">
                <a:solidFill>
                  <a:srgbClr val="FF7F00"/>
                </a:solidFill>
                <a:latin typeface="Courier New"/>
                <a:ea typeface="Courier New"/>
                <a:cs typeface="Courier New"/>
                <a:sym typeface="Courier New"/>
              </a:rPr>
              <a:t>such</a:t>
            </a:r>
            <a:r>
              <a:rPr lang="es-419" sz="3600" b="1" i="0" u="none" strike="noStrike" cap="none" dirty="0">
                <a:solidFill>
                  <a:srgbClr val="FF7F00"/>
                </a:solidFill>
                <a:latin typeface="Courier New"/>
                <a:ea typeface="Courier New"/>
                <a:cs typeface="Courier New"/>
                <a:sym typeface="Courier New"/>
              </a:rPr>
              <a:t> file </a:t>
            </a:r>
            <a:r>
              <a:rPr lang="es-419" sz="3600" b="1" i="0" u="none" strike="noStrike" cap="none" dirty="0" err="1">
                <a:solidFill>
                  <a:srgbClr val="FF7F00"/>
                </a:solidFill>
                <a:latin typeface="Courier New"/>
                <a:ea typeface="Courier New"/>
                <a:cs typeface="Courier New"/>
                <a:sym typeface="Courier New"/>
              </a:rPr>
              <a:t>or</a:t>
            </a:r>
            <a:r>
              <a:rPr lang="es-419" sz="3600" b="1" i="0" u="none" strike="noStrike" cap="none" dirty="0">
                <a:solidFill>
                  <a:srgbClr val="FF7F00"/>
                </a:solidFill>
                <a:latin typeface="Courier New"/>
                <a:ea typeface="Courier New"/>
                <a:cs typeface="Courier New"/>
                <a:sym typeface="Courier New"/>
              </a:rPr>
              <a:t> </a:t>
            </a:r>
            <a:r>
              <a:rPr lang="es-419" sz="3600" b="1" i="0" u="none" strike="noStrike" cap="none" dirty="0" err="1">
                <a:solidFill>
                  <a:srgbClr val="FF7F00"/>
                </a:solidFill>
                <a:latin typeface="Courier New"/>
                <a:ea typeface="Courier New"/>
                <a:cs typeface="Courier New"/>
                <a:sym typeface="Courier New"/>
              </a:rPr>
              <a:t>directory</a:t>
            </a:r>
            <a:r>
              <a:rPr lang="es-419" sz="3600" b="1" dirty="0">
                <a:solidFill>
                  <a:srgbClr val="FF7F00"/>
                </a:solidFill>
                <a:latin typeface="Courier New"/>
                <a:ea typeface="Courier New"/>
                <a:cs typeface="Courier New"/>
                <a:sym typeface="Courier New"/>
              </a:rPr>
              <a:t>: 'cosa</a:t>
            </a:r>
            <a:r>
              <a:rPr lang="es-419" sz="3600" b="1" i="0" u="none" strike="noStrike" cap="none" dirty="0">
                <a:solidFill>
                  <a:srgbClr val="FF7F00"/>
                </a:solidFill>
                <a:latin typeface="Courier New"/>
                <a:ea typeface="Courier New"/>
                <a:cs typeface="Courier New"/>
                <a:sym typeface="Courier New"/>
              </a:rPr>
              <a:t>.txt'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a:solidFill>
                  <a:srgbClr val="FFFF00"/>
                </a:solidFill>
                <a:latin typeface="Arial" charset="0"/>
                <a:ea typeface="Arial" charset="0"/>
                <a:cs typeface="Arial" charset="0"/>
                <a:sym typeface="Cabin"/>
              </a:rPr>
              <a:t>El carácter Salto De Línea</a:t>
            </a:r>
          </a:p>
        </p:txBody>
      </p:sp>
      <p:sp>
        <p:nvSpPr>
          <p:cNvPr id="267" name="Shape 267"/>
          <p:cNvSpPr txBox="1">
            <a:spLocks noGrp="1"/>
          </p:cNvSpPr>
          <p:nvPr>
            <p:ph idx="1"/>
          </p:nvPr>
        </p:nvSpPr>
        <p:spPr>
          <a:xfrm>
            <a:off x="714740" y="1800269"/>
            <a:ext cx="745966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Utilizamos un carácter especial llamado “</a:t>
            </a:r>
            <a:r>
              <a:rPr lang="es-419" sz="3600" b="0" u="none" strike="noStrike" cap="none" dirty="0">
                <a:solidFill>
                  <a:srgbClr val="00FFFF"/>
                </a:solidFill>
                <a:latin typeface="Arial" charset="0"/>
                <a:ea typeface="Arial" charset="0"/>
                <a:cs typeface="Arial" charset="0"/>
                <a:sym typeface="Cabin"/>
              </a:rPr>
              <a:t>salto de línea</a:t>
            </a:r>
            <a:r>
              <a:rPr lang="es-419" sz="3600" b="0" dirty="0">
                <a:solidFill>
                  <a:schemeClr val="lt1"/>
                </a:solidFill>
                <a:latin typeface="Arial" charset="0"/>
                <a:ea typeface="Arial" charset="0"/>
                <a:cs typeface="Arial" charset="0"/>
                <a:sym typeface="Cabin"/>
              </a:rPr>
              <a:t>” para indicar cuando una línea termina</a:t>
            </a:r>
            <a:endParaRPr lang="es-419"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 representado como </a:t>
            </a:r>
            <a:r>
              <a:rPr lang="es-419" sz="3600" b="0" u="none" strike="noStrike" cap="none" dirty="0">
                <a:solidFill>
                  <a:srgbClr val="00FFFF"/>
                </a:solidFill>
                <a:latin typeface="Arial" charset="0"/>
                <a:ea typeface="Arial" charset="0"/>
                <a:cs typeface="Arial" charset="0"/>
                <a:sym typeface="Cabin"/>
              </a:rPr>
              <a:t>\n</a:t>
            </a:r>
            <a:r>
              <a:rPr lang="es-419" sz="3600" b="0" u="none" strike="noStrike" cap="none" dirty="0">
                <a:solidFill>
                  <a:schemeClr val="lt1"/>
                </a:solidFill>
                <a:latin typeface="Arial" charset="0"/>
                <a:ea typeface="Arial" charset="0"/>
                <a:cs typeface="Arial" charset="0"/>
                <a:sym typeface="Cabin"/>
              </a:rPr>
              <a:t> en las cadenas </a:t>
            </a:r>
          </a:p>
          <a:p>
            <a:pPr marL="749300" marR="0" lvl="0" indent="-371094" algn="l" rtl="0">
              <a:lnSpc>
                <a:spcPct val="100000"/>
              </a:lnSpc>
              <a:spcBef>
                <a:spcPts val="3500"/>
              </a:spcBef>
              <a:spcAft>
                <a:spcPts val="0"/>
              </a:spcAft>
              <a:buClr>
                <a:srgbClr val="00FFFF"/>
              </a:buClr>
              <a:buSzPct val="100000"/>
              <a:buFont typeface="Cabin"/>
              <a:buChar char="•"/>
            </a:pPr>
            <a:r>
              <a:rPr lang="es-419" sz="3600" b="0" dirty="0">
                <a:solidFill>
                  <a:srgbClr val="00FFFF"/>
                </a:solidFill>
                <a:latin typeface="Arial" charset="0"/>
                <a:ea typeface="Arial" charset="0"/>
                <a:cs typeface="Arial" charset="0"/>
                <a:sym typeface="Cabin"/>
              </a:rPr>
              <a:t>Salto de Línea</a:t>
            </a:r>
            <a:r>
              <a:rPr lang="es-419" sz="3600" b="0" u="none" strike="noStrike" cap="none" dirty="0">
                <a:solidFill>
                  <a:schemeClr val="lt1"/>
                </a:solidFill>
                <a:latin typeface="Arial" charset="0"/>
                <a:ea typeface="Arial" charset="0"/>
                <a:cs typeface="Arial" charset="0"/>
                <a:sym typeface="Cabin"/>
              </a:rPr>
              <a:t> sigue siendo un solo carácter - no dos</a:t>
            </a:r>
          </a:p>
        </p:txBody>
      </p:sp>
      <p:sp>
        <p:nvSpPr>
          <p:cNvPr id="268" name="Shape 268"/>
          <p:cNvSpPr txBox="1"/>
          <p:nvPr/>
        </p:nvSpPr>
        <p:spPr>
          <a:xfrm>
            <a:off x="9294500" y="2651705"/>
            <a:ext cx="6691499" cy="5245499"/>
          </a:xfrm>
          <a:prstGeom prst="rect">
            <a:avLst/>
          </a:prstGeom>
          <a:noFill/>
          <a:ln>
            <a:noFill/>
          </a:ln>
        </p:spPr>
        <p:txBody>
          <a:bodyPr lIns="0" tIns="0" rIns="0" bIns="0" anchor="ctr" anchorCtr="0">
            <a:noAutofit/>
          </a:bodyPr>
          <a:lstStyle/>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 = </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¡Hola</a:t>
            </a:r>
            <a:r>
              <a:rPr lang="es-419" sz="3000" b="1" i="0" u="none" strike="noStrike" cap="none" dirty="0">
                <a:solidFill>
                  <a:srgbClr val="00FFFF"/>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n</a:t>
            </a:r>
            <a:r>
              <a:rPr lang="es-419" sz="3000" b="1" dirty="0" err="1">
                <a:solidFill>
                  <a:schemeClr val="lt1"/>
                </a:solidFill>
                <a:latin typeface="Courier New"/>
                <a:ea typeface="Courier New"/>
                <a:cs typeface="Courier New"/>
                <a:sym typeface="Courier New"/>
              </a:rPr>
              <a:t>Mundo</a:t>
            </a:r>
            <a:r>
              <a:rPr lang="es-419" sz="3000" b="1" i="0" u="none" strike="noStrike" cap="none" dirty="0">
                <a:solidFill>
                  <a:schemeClr val="lt1"/>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p>
          <a:p>
            <a:pPr lvl="0">
              <a:buClr>
                <a:schemeClr val="lt1"/>
              </a:buClr>
              <a:buSzPct val="25000"/>
            </a:pPr>
            <a:r>
              <a:rPr lang="es-419" sz="3000" b="1" dirty="0">
                <a:solidFill>
                  <a:schemeClr val="lt1"/>
                </a:solidFill>
                <a:latin typeface="Courier New"/>
                <a:ea typeface="Courier New"/>
                <a:cs typeface="Courier New"/>
                <a:sym typeface="Courier New"/>
              </a:rPr>
              <a:t>'¡Hola</a:t>
            </a:r>
            <a:r>
              <a:rPr lang="es-419" sz="3000" b="1" dirty="0">
                <a:solidFill>
                  <a:srgbClr val="00FFFF"/>
                </a:solidFill>
                <a:latin typeface="Courier New"/>
                <a:ea typeface="Courier New"/>
                <a:cs typeface="Courier New"/>
                <a:sym typeface="Courier New"/>
              </a:rPr>
              <a:t>\</a:t>
            </a:r>
            <a:r>
              <a:rPr lang="es-419" sz="3000" b="1" dirty="0" err="1">
                <a:solidFill>
                  <a:srgbClr val="00FFFF"/>
                </a:solidFill>
                <a:latin typeface="Courier New"/>
                <a:ea typeface="Courier New"/>
                <a:cs typeface="Courier New"/>
                <a:sym typeface="Courier New"/>
              </a:rPr>
              <a:t>n</a:t>
            </a:r>
            <a:r>
              <a:rPr lang="es-419" sz="3000" b="1" dirty="0" err="1">
                <a:solidFill>
                  <a:schemeClr val="lt1"/>
                </a:solidFill>
                <a:latin typeface="Courier New"/>
                <a:ea typeface="Courier New"/>
                <a:cs typeface="Courier New"/>
                <a:sym typeface="Courier New"/>
              </a:rPr>
              <a:t>Mundo</a:t>
            </a:r>
            <a:r>
              <a:rPr lang="es-419" sz="3000" b="1" dirty="0">
                <a:solidFill>
                  <a:schemeClr val="lt1"/>
                </a:solidFill>
                <a:latin typeface="Courier New"/>
                <a:ea typeface="Courier New"/>
                <a:cs typeface="Courier New"/>
                <a:sym typeface="Courier New"/>
              </a:rPr>
              <a:t>!'</a:t>
            </a:r>
          </a:p>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¡Hola</a:t>
            </a:r>
          </a:p>
          <a:p>
            <a:pPr marL="0" marR="0" lvl="0" indent="0" algn="l" rtl="0">
              <a:lnSpc>
                <a:spcPct val="100000"/>
              </a:lnSpc>
              <a:spcBef>
                <a:spcPts val="0"/>
              </a:spcBef>
              <a:spcAft>
                <a:spcPts val="0"/>
              </a:spcAft>
              <a:buClr>
                <a:schemeClr val="lt1"/>
              </a:buClr>
              <a:buSzPct val="25000"/>
              <a:buFont typeface="Cabin"/>
              <a:buNone/>
            </a:pPr>
            <a:r>
              <a:rPr lang="es-419" sz="3000" b="1" dirty="0">
                <a:solidFill>
                  <a:schemeClr val="lt1"/>
                </a:solidFill>
                <a:latin typeface="Courier New"/>
                <a:ea typeface="Courier New"/>
                <a:cs typeface="Courier New"/>
                <a:sym typeface="Courier New"/>
              </a:rPr>
              <a:t>Mundo</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 = 'X</a:t>
            </a:r>
            <a:r>
              <a:rPr lang="es-419" sz="3000" b="1" i="0" u="none" strike="noStrike" cap="none" dirty="0">
                <a:solidFill>
                  <a:srgbClr val="00FFFF"/>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n</a:t>
            </a:r>
            <a:r>
              <a:rPr lang="es-419" sz="3000" b="1" i="0" u="none" strike="noStrike" cap="none" dirty="0" err="1">
                <a:solidFill>
                  <a:schemeClr val="lt1"/>
                </a:solidFill>
                <a:latin typeface="Courier New"/>
                <a:ea typeface="Courier New"/>
                <a:cs typeface="Courier New"/>
                <a:sym typeface="Courier New"/>
              </a:rPr>
              <a:t>Y</a:t>
            </a:r>
            <a:r>
              <a:rPr lang="es-419" sz="30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Y</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00FF"/>
                </a:solidFill>
                <a:latin typeface="Courier New"/>
                <a:ea typeface="Courier New"/>
                <a:cs typeface="Courier New"/>
                <a:sym typeface="Courier New"/>
              </a:rPr>
              <a:t>len</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Procesamiento de Archivos</a:t>
            </a:r>
          </a:p>
        </p:txBody>
      </p:sp>
      <p:sp>
        <p:nvSpPr>
          <p:cNvPr id="274" name="Shape 274"/>
          <p:cNvSpPr txBox="1">
            <a:spLocks noGrp="1"/>
          </p:cNvSpPr>
          <p:nvPr>
            <p:ph idx="1"/>
          </p:nvPr>
        </p:nvSpPr>
        <p:spPr>
          <a:xfrm>
            <a:off x="1155700" y="2170621"/>
            <a:ext cx="14583064" cy="13335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dirty="0">
                <a:solidFill>
                  <a:schemeClr val="lt1"/>
                </a:solidFill>
                <a:latin typeface="Arial" charset="0"/>
                <a:ea typeface="Arial" charset="0"/>
                <a:cs typeface="Arial" charset="0"/>
                <a:sym typeface="Cabin"/>
              </a:rPr>
              <a:t>Un </a:t>
            </a:r>
            <a:r>
              <a:rPr lang="es-419" sz="3600" b="0" dirty="0">
                <a:solidFill>
                  <a:schemeClr val="lt1"/>
                </a:solidFill>
                <a:latin typeface="Arial" charset="0"/>
                <a:ea typeface="Arial" charset="0"/>
                <a:cs typeface="Arial" charset="0"/>
                <a:sym typeface="Cabin"/>
              </a:rPr>
              <a:t>archivo de texto puede ser pensado como una secuencia de líneas</a:t>
            </a:r>
            <a:endParaRPr lang="es-419" sz="3600" b="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4519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To: source@collab.sakaiproject.org</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Subject: [sakai] svn commit: r39772 - content/branches/</a:t>
            </a:r>
          </a:p>
          <a:p>
            <a:pPr marL="0" marR="0" lvl="0" indent="0" algn="l" rtl="0">
              <a:lnSpc>
                <a:spcPct val="100000"/>
              </a:lnSpc>
              <a:spcBef>
                <a:spcPts val="0"/>
              </a:spcBef>
              <a:spcAft>
                <a:spcPts val="0"/>
              </a:spcAft>
              <a:buClr>
                <a:srgbClr val="FF00FF"/>
              </a:buClr>
              <a:buFont typeface="Cabin"/>
              <a:buNone/>
            </a:pPr>
            <a:endParaRPr lang="es-419" sz="2400" b="1">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Details:</a:t>
            </a:r>
            <a:r>
              <a:rPr lang="es-419" sz="2400" b="1">
                <a:solidFill>
                  <a:srgbClr val="FF00FF"/>
                </a:solidFill>
                <a:latin typeface="Courier New"/>
                <a:ea typeface="Courier New"/>
                <a:cs typeface="Courier New"/>
                <a:sym typeface="Courier New"/>
              </a:rPr>
              <a:t> </a:t>
            </a:r>
            <a:r>
              <a:rPr lang="es-419" sz="2400" b="1" i="0" u="none" strike="noStrike" cap="none">
                <a:solidFill>
                  <a:srgbClr val="FF00FF"/>
                </a:solidFill>
                <a:latin typeface="Courier New"/>
                <a:ea typeface="Courier New"/>
                <a:cs typeface="Courier New"/>
                <a:sym typeface="Courier New"/>
              </a:rPr>
              <a:t>http://source.sakaiproject.org/viewsvn/?view=rev&amp;rev=39772</a:t>
            </a:r>
          </a:p>
        </p:txBody>
      </p:sp>
    </p:spTree>
  </p:cSld>
  <p:clrMapOvr>
    <a:masterClrMapping/>
  </p:clrMapOvr>
</p:sld>
</file>

<file path=ppt/theme/theme1.xml><?xml version="1.0" encoding="utf-8"?>
<a:theme xmlns:a="http://schemas.openxmlformats.org/drawingml/2006/main" name="071215_powerpoint_template_b">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B9999"/>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139</TotalTime>
  <Words>977</Words>
  <Application>Microsoft Office PowerPoint</Application>
  <PresentationFormat>Custom</PresentationFormat>
  <Paragraphs>94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Cabin</vt:lpstr>
      <vt:lpstr>Courier New</vt:lpstr>
      <vt:lpstr>Georgia</vt:lpstr>
      <vt:lpstr>Gill Sans SemiBold</vt:lpstr>
      <vt:lpstr>Lucida Grande</vt:lpstr>
      <vt:lpstr>071215_powerpoint_template_b</vt:lpstr>
      <vt:lpstr>Lectura de Archivos</vt:lpstr>
      <vt:lpstr>PowerPoint Presentation</vt:lpstr>
      <vt:lpstr>Procesamiento de Archivos</vt:lpstr>
      <vt:lpstr>Abriendo un Archivo</vt:lpstr>
      <vt:lpstr>Utilizando open()</vt:lpstr>
      <vt:lpstr>¿Qué es un Manejador?</vt:lpstr>
      <vt:lpstr>Cuando un archivo no existe</vt:lpstr>
      <vt:lpstr>El carácter Salto De Línea</vt:lpstr>
      <vt:lpstr>Procesamiento de Archivos</vt:lpstr>
      <vt:lpstr>Procesamiento de Archivos</vt:lpstr>
      <vt:lpstr>Leyendo Archivos en Python…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48</cp:revision>
  <dcterms:modified xsi:type="dcterms:W3CDTF">2020-04-11T22:06:04Z</dcterms:modified>
</cp:coreProperties>
</file>