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92D1"/>
    <a:srgbClr val="000000"/>
    <a:srgbClr val="E2F2FF"/>
    <a:srgbClr val="E7FCFF"/>
    <a:srgbClr val="E5F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5"/>
    <p:restoredTop sz="94707"/>
  </p:normalViewPr>
  <p:slideViewPr>
    <p:cSldViewPr snapToGrid="0" snapToObjects="1">
      <p:cViewPr varScale="1">
        <p:scale>
          <a:sx n="192" d="100"/>
          <a:sy n="192" d="100"/>
        </p:scale>
        <p:origin x="49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618DC-2F25-BD41-8ADE-B0EC1EA21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78399-0232-D24C-B1FA-BDD48E237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D7808-10F5-1A4A-8413-687B481C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22.10.21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8B28E-4815-0247-BA33-F16A51D1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6F0A-6A39-6D45-BA91-160ACEE3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366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E206-C116-094D-B616-44DF4FCE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94694-69A1-6440-BC43-DFD9EA29E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DDA95-11CF-F248-A4A0-415F6A3F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22.10.21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2F0F7-A606-F847-A63B-CBCD4D16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C8E9C-C025-9046-B595-D1B20CEC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858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F769B-6ACD-C642-9B61-DE636D902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2D84E-88B2-7E42-A14D-7A9A0014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1F2DA-33BB-1B4F-93F7-917EF4D3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22.10.21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7F13-2CF6-7143-A5C7-EDE22639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7A28-1B82-C940-A9B1-F155525B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62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0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EA3F-DDB0-F942-AB62-65E57BFA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3CB7A-FCBB-CA4B-AB47-4EA2F7F31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4F1E6-7792-1E4F-BF41-8FCE0BF1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22.10.21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072DA-C791-9543-815F-8EE5987D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A0F1-5DC1-2040-855F-6D690AB4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883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5227-F5BA-1748-BEFC-AD8A87CD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21F3-00BA-2340-9701-741827957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8D556-A99F-414A-A789-6ECF393E7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11F9C-F4B8-B041-8E29-27FD9488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22.10.21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CAF82-A4B5-3648-ACA5-5F92C9B4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3A05B-68D3-3049-BDBC-BF6B9F63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376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5C8B-BE66-F84A-A2CB-7B69C278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C0693-18FE-A744-B6CA-22382CFC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37E3C-42A4-CE43-A8BB-75FB50CDE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F7FF9-B337-1248-85B6-FBBD3D0ED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2A121C-8117-AB47-B260-823443A3F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D45DB-C6F7-A941-9D2E-DF32FC7C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22.10.21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E4A33-BFDF-F14B-8117-6F632F0E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ED77C-C6A3-5248-91FF-D92DF27D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865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9A4C-976E-9143-BE71-CB4F3AED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C33D82-0A10-A247-A80D-252FBED8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22.10.21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1C86A-8B8E-6945-A69C-FC7F78AD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E1708-D206-CB40-9980-69606DFA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679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EC4F3-311D-254B-A494-99417562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22.10.21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3D42-3282-B54D-847C-48033606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25B7B-3D1B-C348-AEF8-9151F83D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584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F15E-ED0F-1D4C-8BC5-7927A328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DF25-AB89-A341-91E7-C9A25FF7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3CA84-297D-FC4D-BA30-BEE3AB1D2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83CAC-EC22-D44A-A529-842C38E8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22.10.21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002BA-F63F-CA48-8303-6EE3A0CE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29FC0-2A71-134F-BE59-D3152C2B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543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45E9-05B8-684F-9070-88A172A6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25149-9E7B-BE40-8A0E-B4CEACC28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8AD27-47A5-AD45-AE46-395970C49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612AD-23D6-3842-B101-A25F364A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55433-DDDA-1147-A71A-BE0AE55CB161}" type="datetimeFigureOut">
              <a:rPr lang="en-DE" smtClean="0"/>
              <a:t>22.10.21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F102-B23B-F04D-AAAB-5E0A50B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D87EE-9089-0D4C-8260-DD28BF14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771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05818-5DDE-304D-A4E5-305C28E9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E7C65-B0DA-6849-B388-4B576340A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D590-498E-3D4E-8D5C-3BD2ED19B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55433-DDDA-1147-A71A-BE0AE55CB161}" type="datetimeFigureOut">
              <a:rPr lang="en-DE" smtClean="0"/>
              <a:t>22.10.21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FDD0-8487-594D-AC71-8A7DCEA35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DE3A3-C6DE-F04F-9048-1E7CC03BB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3BE93-2E9C-0B44-9D4D-2C5B0467673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402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9435-EDA7-7A4F-B063-51F52FE5B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EasyFranchise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86AFD-90E6-D840-BB59-EE9234C4B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Kyma based extension</a:t>
            </a:r>
          </a:p>
        </p:txBody>
      </p:sp>
    </p:spTree>
    <p:extLst>
      <p:ext uri="{BB962C8B-B14F-4D97-AF65-F5344CB8AC3E}">
        <p14:creationId xmlns:p14="http://schemas.microsoft.com/office/powerpoint/2010/main" val="51741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3EA1B3-1C6A-5B4B-8E1A-1DE8D24FD728}"/>
              </a:ext>
            </a:extLst>
          </p:cNvPr>
          <p:cNvSpPr/>
          <p:nvPr/>
        </p:nvSpPr>
        <p:spPr>
          <a:xfrm>
            <a:off x="1171980" y="1554057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D90BB-FEEF-1741-AE6C-210A138242EA}"/>
              </a:ext>
            </a:extLst>
          </p:cNvPr>
          <p:cNvSpPr txBox="1"/>
          <p:nvPr/>
        </p:nvSpPr>
        <p:spPr>
          <a:xfrm>
            <a:off x="1834354" y="2116335"/>
            <a:ext cx="85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Display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A9A74-960E-BC49-A85B-435919E5E6E9}"/>
              </a:ext>
            </a:extLst>
          </p:cNvPr>
          <p:cNvSpPr txBox="1"/>
          <p:nvPr/>
        </p:nvSpPr>
        <p:spPr>
          <a:xfrm>
            <a:off x="1775011" y="4019664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Backend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1DFAA-AF93-644C-BB1D-3F396E1EEF39}"/>
              </a:ext>
            </a:extLst>
          </p:cNvPr>
          <p:cNvSpPr/>
          <p:nvPr/>
        </p:nvSpPr>
        <p:spPr>
          <a:xfrm>
            <a:off x="1171980" y="3457385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E8FD4-0549-2D41-88B6-C025A1C89579}"/>
              </a:ext>
            </a:extLst>
          </p:cNvPr>
          <p:cNvSpPr txBox="1"/>
          <p:nvPr/>
        </p:nvSpPr>
        <p:spPr>
          <a:xfrm>
            <a:off x="1952367" y="1416905"/>
            <a:ext cx="6192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CEA25-1718-DC40-B750-B0EEC1F7BB5C}"/>
              </a:ext>
            </a:extLst>
          </p:cNvPr>
          <p:cNvSpPr txBox="1"/>
          <p:nvPr/>
        </p:nvSpPr>
        <p:spPr>
          <a:xfrm>
            <a:off x="1952367" y="3345931"/>
            <a:ext cx="6192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Scope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E07310-C29A-7D48-90C6-BADC2451771C}"/>
              </a:ext>
            </a:extLst>
          </p:cNvPr>
          <p:cNvSpPr/>
          <p:nvPr/>
        </p:nvSpPr>
        <p:spPr>
          <a:xfrm>
            <a:off x="4777103" y="1551665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9384C-DE0C-9D4F-A5D2-0E1925BD6592}"/>
              </a:ext>
            </a:extLst>
          </p:cNvPr>
          <p:cNvSpPr txBox="1"/>
          <p:nvPr/>
        </p:nvSpPr>
        <p:spPr>
          <a:xfrm>
            <a:off x="5446146" y="2113943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Viewer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66408-197A-EE43-B81A-6FAF8B488F6A}"/>
              </a:ext>
            </a:extLst>
          </p:cNvPr>
          <p:cNvSpPr txBox="1"/>
          <p:nvPr/>
        </p:nvSpPr>
        <p:spPr>
          <a:xfrm>
            <a:off x="5380134" y="4019663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Backend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110DEB-7A25-714B-AAEF-6E58F136DF50}"/>
              </a:ext>
            </a:extLst>
          </p:cNvPr>
          <p:cNvSpPr/>
          <p:nvPr/>
        </p:nvSpPr>
        <p:spPr>
          <a:xfrm>
            <a:off x="4777103" y="3457384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8A1AFC-2483-5E43-92AE-60F7AF40B2B2}"/>
              </a:ext>
            </a:extLst>
          </p:cNvPr>
          <p:cNvSpPr txBox="1"/>
          <p:nvPr/>
        </p:nvSpPr>
        <p:spPr>
          <a:xfrm>
            <a:off x="5263980" y="1431600"/>
            <a:ext cx="12062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Role template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E32F7-83B3-B84C-B958-233F6A33F82F}"/>
              </a:ext>
            </a:extLst>
          </p:cNvPr>
          <p:cNvSpPr txBox="1"/>
          <p:nvPr/>
        </p:nvSpPr>
        <p:spPr>
          <a:xfrm>
            <a:off x="5263980" y="3345931"/>
            <a:ext cx="120622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Role template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2D862D-ED5B-8B42-A5DC-C42E5D40A049}"/>
              </a:ext>
            </a:extLst>
          </p:cNvPr>
          <p:cNvSpPr/>
          <p:nvPr/>
        </p:nvSpPr>
        <p:spPr>
          <a:xfrm>
            <a:off x="8382222" y="1551665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97EE44-F935-F545-9DE8-603D244BA3BD}"/>
              </a:ext>
            </a:extLst>
          </p:cNvPr>
          <p:cNvSpPr txBox="1"/>
          <p:nvPr/>
        </p:nvSpPr>
        <p:spPr>
          <a:xfrm>
            <a:off x="8584142" y="1740707"/>
            <a:ext cx="1773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Easy Franchise (UAA) Viewer Role Collection </a:t>
            </a:r>
            <a:r>
              <a:rPr lang="en-GB" dirty="0" err="1"/>
              <a:t>easyfranchise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E1EE92-1C5A-0F49-AFE5-D34CE4D337C5}"/>
              </a:ext>
            </a:extLst>
          </p:cNvPr>
          <p:cNvSpPr txBox="1"/>
          <p:nvPr/>
        </p:nvSpPr>
        <p:spPr>
          <a:xfrm>
            <a:off x="8558934" y="3651460"/>
            <a:ext cx="1823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Easy Franchise (UAA) Backend Role Collection </a:t>
            </a:r>
            <a:r>
              <a:rPr lang="en-GB" dirty="0" err="1"/>
              <a:t>easyfranchise</a:t>
            </a:r>
            <a:endParaRPr lang="en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042E5A-4103-E446-A0BC-A045ECDC9899}"/>
              </a:ext>
            </a:extLst>
          </p:cNvPr>
          <p:cNvSpPr/>
          <p:nvPr/>
        </p:nvSpPr>
        <p:spPr>
          <a:xfrm>
            <a:off x="8382222" y="3457384"/>
            <a:ext cx="2179983" cy="152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B1026C-3E66-8A41-915F-3599AB81C889}"/>
              </a:ext>
            </a:extLst>
          </p:cNvPr>
          <p:cNvSpPr txBox="1"/>
          <p:nvPr/>
        </p:nvSpPr>
        <p:spPr>
          <a:xfrm>
            <a:off x="8845439" y="1431600"/>
            <a:ext cx="12535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Role collection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3A1A46-6019-C74E-BE9D-A4B325CCDDE8}"/>
              </a:ext>
            </a:extLst>
          </p:cNvPr>
          <p:cNvSpPr txBox="1"/>
          <p:nvPr/>
        </p:nvSpPr>
        <p:spPr>
          <a:xfrm>
            <a:off x="8845439" y="3345931"/>
            <a:ext cx="125354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002060"/>
                </a:solidFill>
              </a:rPr>
              <a:t>Role collection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E5CF634-D584-284A-BA1A-AEC193D2CD97}"/>
              </a:ext>
            </a:extLst>
          </p:cNvPr>
          <p:cNvSpPr/>
          <p:nvPr/>
        </p:nvSpPr>
        <p:spPr>
          <a:xfrm>
            <a:off x="3510969" y="2249432"/>
            <a:ext cx="1106905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D54BAC6-2A0B-8543-AE0F-2551912EAC19}"/>
              </a:ext>
            </a:extLst>
          </p:cNvPr>
          <p:cNvSpPr/>
          <p:nvPr/>
        </p:nvSpPr>
        <p:spPr>
          <a:xfrm>
            <a:off x="3510969" y="4105240"/>
            <a:ext cx="1106905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A65EE1C-2571-D047-8B9D-13CF1B899D86}"/>
              </a:ext>
            </a:extLst>
          </p:cNvPr>
          <p:cNvSpPr/>
          <p:nvPr/>
        </p:nvSpPr>
        <p:spPr>
          <a:xfrm>
            <a:off x="7118762" y="2249432"/>
            <a:ext cx="1106905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847AD19-A6DF-AE4D-9AA7-5ED04D339E9A}"/>
              </a:ext>
            </a:extLst>
          </p:cNvPr>
          <p:cNvSpPr/>
          <p:nvPr/>
        </p:nvSpPr>
        <p:spPr>
          <a:xfrm>
            <a:off x="7118762" y="4105240"/>
            <a:ext cx="1106905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0211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81482" y="1114573"/>
            <a:ext cx="4796265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Partner Provider Subaccount</a:t>
            </a: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11" name="Rechteck 61">
            <a:extLst>
              <a:ext uri="{FF2B5EF4-FFF2-40B4-BE49-F238E27FC236}">
                <a16:creationId xmlns:a16="http://schemas.microsoft.com/office/drawing/2014/main" id="{E94B390B-17F9-6642-9EEF-27DB5F7B5DCB}"/>
              </a:ext>
            </a:extLst>
          </p:cNvPr>
          <p:cNvSpPr/>
          <p:nvPr/>
        </p:nvSpPr>
        <p:spPr>
          <a:xfrm>
            <a:off x="4424091" y="2770932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10" name="Rechteck 61">
            <a:extLst>
              <a:ext uri="{FF2B5EF4-FFF2-40B4-BE49-F238E27FC236}">
                <a16:creationId xmlns:a16="http://schemas.microsoft.com/office/drawing/2014/main" id="{98CFA3E7-E688-9045-ACB8-BEC926C6AB70}"/>
              </a:ext>
            </a:extLst>
          </p:cNvPr>
          <p:cNvSpPr/>
          <p:nvPr/>
        </p:nvSpPr>
        <p:spPr>
          <a:xfrm>
            <a:off x="4353401" y="2699668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09" name="Rechteck 61">
            <a:extLst>
              <a:ext uri="{FF2B5EF4-FFF2-40B4-BE49-F238E27FC236}">
                <a16:creationId xmlns:a16="http://schemas.microsoft.com/office/drawing/2014/main" id="{660CFAA2-5780-2244-ABEC-8083A196E164}"/>
              </a:ext>
            </a:extLst>
          </p:cNvPr>
          <p:cNvSpPr/>
          <p:nvPr/>
        </p:nvSpPr>
        <p:spPr>
          <a:xfrm>
            <a:off x="4281399" y="2627108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08" name="Rechteck 61">
            <a:extLst>
              <a:ext uri="{FF2B5EF4-FFF2-40B4-BE49-F238E27FC236}">
                <a16:creationId xmlns:a16="http://schemas.microsoft.com/office/drawing/2014/main" id="{37DA8C0E-F749-7440-A59E-5B6957C2DDB2}"/>
              </a:ext>
            </a:extLst>
          </p:cNvPr>
          <p:cNvSpPr/>
          <p:nvPr/>
        </p:nvSpPr>
        <p:spPr>
          <a:xfrm>
            <a:off x="4281399" y="2627108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07" name="Rechteck 61">
            <a:extLst>
              <a:ext uri="{FF2B5EF4-FFF2-40B4-BE49-F238E27FC236}">
                <a16:creationId xmlns:a16="http://schemas.microsoft.com/office/drawing/2014/main" id="{49CEF7C3-AFBB-B24B-8BA7-092C02554C2E}"/>
              </a:ext>
            </a:extLst>
          </p:cNvPr>
          <p:cNvSpPr/>
          <p:nvPr/>
        </p:nvSpPr>
        <p:spPr>
          <a:xfrm>
            <a:off x="4281399" y="2627108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1114573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913065" y="42539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60665" y="41015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722287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649399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576511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S/4 HANA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8522053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/>
              <a:t>SAP BTP – Partner Global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946527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616394"/>
            <a:ext cx="1311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>
                <a:solidFill>
                  <a:schemeClr val="bg1">
                    <a:lumMod val="50000"/>
                  </a:schemeClr>
                </a:solidFill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313236" y="3628560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34901" y="3258924"/>
            <a:ext cx="313201" cy="360000"/>
          </a:xfrm>
          <a:prstGeom prst="rect">
            <a:avLst/>
          </a:prstGeom>
        </p:spPr>
      </p:pic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11246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12770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608265" y="39491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Consumer Subaccounts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1498784"/>
            <a:ext cx="4475046" cy="443156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602012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1498783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602012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4F578B9-2043-AC4B-8C4A-A980C2720241}"/>
              </a:ext>
            </a:extLst>
          </p:cNvPr>
          <p:cNvSpPr/>
          <p:nvPr/>
        </p:nvSpPr>
        <p:spPr>
          <a:xfrm>
            <a:off x="2308271" y="1981888"/>
            <a:ext cx="3342687" cy="1956158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2594592" y="2476287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53259" y="4297654"/>
            <a:ext cx="2476260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67293" y="4992184"/>
            <a:ext cx="2476260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</a:t>
            </a:r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Assignement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7" y="1895187"/>
            <a:ext cx="2851032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943462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77" y="2392178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90" y="2389489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39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03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748050" y="2711111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8009390" y="2708422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schemas</a:t>
            </a:r>
          </a:p>
        </p:txBody>
      </p:sp>
      <p:cxnSp>
        <p:nvCxnSpPr>
          <p:cNvPr id="89" name="Gewinkelte Verbindung 42">
            <a:extLst>
              <a:ext uri="{FF2B5EF4-FFF2-40B4-BE49-F238E27FC236}">
                <a16:creationId xmlns:a16="http://schemas.microsoft.com/office/drawing/2014/main" id="{71E604D1-FBA1-D24B-94FD-4EB1DC0087C1}"/>
              </a:ext>
            </a:extLst>
          </p:cNvPr>
          <p:cNvCxnSpPr>
            <a:cxnSpLocks/>
          </p:cNvCxnSpPr>
          <p:nvPr/>
        </p:nvCxnSpPr>
        <p:spPr>
          <a:xfrm>
            <a:off x="5948948" y="3740424"/>
            <a:ext cx="2311216" cy="554366"/>
          </a:xfrm>
          <a:prstGeom prst="bentConnector3">
            <a:avLst>
              <a:gd name="adj1" fmla="val 100095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42">
            <a:extLst>
              <a:ext uri="{FF2B5EF4-FFF2-40B4-BE49-F238E27FC236}">
                <a16:creationId xmlns:a16="http://schemas.microsoft.com/office/drawing/2014/main" id="{356B6331-1B44-5149-9ACB-9AE9A3162CF0}"/>
              </a:ext>
            </a:extLst>
          </p:cNvPr>
          <p:cNvCxnSpPr>
            <a:cxnSpLocks/>
          </p:cNvCxnSpPr>
          <p:nvPr/>
        </p:nvCxnSpPr>
        <p:spPr>
          <a:xfrm flipV="1">
            <a:off x="8408920" y="3740424"/>
            <a:ext cx="2015515" cy="554366"/>
          </a:xfrm>
          <a:prstGeom prst="bentConnector3">
            <a:avLst>
              <a:gd name="adj1" fmla="val 63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61">
            <a:extLst>
              <a:ext uri="{FF2B5EF4-FFF2-40B4-BE49-F238E27FC236}">
                <a16:creationId xmlns:a16="http://schemas.microsoft.com/office/drawing/2014/main" id="{9940339F-A396-EA4A-9084-64C46C06D769}"/>
              </a:ext>
            </a:extLst>
          </p:cNvPr>
          <p:cNvSpPr/>
          <p:nvPr/>
        </p:nvSpPr>
        <p:spPr>
          <a:xfrm>
            <a:off x="2594591" y="3079142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6EAE5E3-A715-1049-AD68-DF79996798A9}"/>
              </a:ext>
            </a:extLst>
          </p:cNvPr>
          <p:cNvSpPr txBox="1"/>
          <p:nvPr/>
        </p:nvSpPr>
        <p:spPr>
          <a:xfrm>
            <a:off x="3069750" y="1892283"/>
            <a:ext cx="1819729" cy="2154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D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Multitenant Application Microservices</a:t>
            </a:r>
          </a:p>
        </p:txBody>
      </p:sp>
      <p:sp>
        <p:nvSpPr>
          <p:cNvPr id="105" name="Rechteck 61">
            <a:extLst>
              <a:ext uri="{FF2B5EF4-FFF2-40B4-BE49-F238E27FC236}">
                <a16:creationId xmlns:a16="http://schemas.microsoft.com/office/drawing/2014/main" id="{08DF21A6-1ADF-DA4E-84F6-AAF7DFA1D78B}"/>
              </a:ext>
            </a:extLst>
          </p:cNvPr>
          <p:cNvSpPr/>
          <p:nvPr/>
        </p:nvSpPr>
        <p:spPr>
          <a:xfrm>
            <a:off x="4207913" y="2550908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06" name="Rechteck 61">
            <a:extLst>
              <a:ext uri="{FF2B5EF4-FFF2-40B4-BE49-F238E27FC236}">
                <a16:creationId xmlns:a16="http://schemas.microsoft.com/office/drawing/2014/main" id="{2788AE44-3118-7D4C-AE70-9BF5611321AF}"/>
              </a:ext>
            </a:extLst>
          </p:cNvPr>
          <p:cNvSpPr/>
          <p:nvPr/>
        </p:nvSpPr>
        <p:spPr>
          <a:xfrm>
            <a:off x="4128999" y="2474708"/>
            <a:ext cx="1041317" cy="456045"/>
          </a:xfrm>
          <a:prstGeom prst="rect">
            <a:avLst/>
          </a:prstGeom>
          <a:solidFill>
            <a:schemeClr val="bg1"/>
          </a:solidFill>
          <a:ln w="12700">
            <a:solidFill>
              <a:srgbClr val="1A989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Microservices</a:t>
            </a:r>
          </a:p>
        </p:txBody>
      </p:sp>
      <p:sp>
        <p:nvSpPr>
          <p:cNvPr id="112" name="Rechteck 44">
            <a:extLst>
              <a:ext uri="{FF2B5EF4-FFF2-40B4-BE49-F238E27FC236}">
                <a16:creationId xmlns:a16="http://schemas.microsoft.com/office/drawing/2014/main" id="{C1657FF2-5FDA-A744-8693-709AA60FB656}"/>
              </a:ext>
            </a:extLst>
          </p:cNvPr>
          <p:cNvSpPr/>
          <p:nvPr/>
        </p:nvSpPr>
        <p:spPr>
          <a:xfrm>
            <a:off x="2478882" y="5002010"/>
            <a:ext cx="513115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XSUAA</a:t>
            </a:r>
          </a:p>
        </p:txBody>
      </p:sp>
      <p:pic>
        <p:nvPicPr>
          <p:cNvPr id="113" name="Bild 36">
            <a:extLst>
              <a:ext uri="{FF2B5EF4-FFF2-40B4-BE49-F238E27FC236}">
                <a16:creationId xmlns:a16="http://schemas.microsoft.com/office/drawing/2014/main" id="{CB5EBAAD-E85C-294E-9FC3-D8ADFC729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054" y="4623829"/>
            <a:ext cx="259739" cy="259739"/>
          </a:xfrm>
          <a:prstGeom prst="rect">
            <a:avLst/>
          </a:prstGeom>
        </p:spPr>
      </p:pic>
      <p:sp>
        <p:nvSpPr>
          <p:cNvPr id="114" name="Oval 113">
            <a:extLst>
              <a:ext uri="{FF2B5EF4-FFF2-40B4-BE49-F238E27FC236}">
                <a16:creationId xmlns:a16="http://schemas.microsoft.com/office/drawing/2014/main" id="{8693FA51-4CCB-6546-91CD-130B98852365}"/>
              </a:ext>
            </a:extLst>
          </p:cNvPr>
          <p:cNvSpPr/>
          <p:nvPr/>
        </p:nvSpPr>
        <p:spPr>
          <a:xfrm>
            <a:off x="2550194" y="4562214"/>
            <a:ext cx="386787" cy="392724"/>
          </a:xfrm>
          <a:prstGeom prst="ellipse">
            <a:avLst/>
          </a:prstGeom>
          <a:noFill/>
          <a:ln w="2286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5" name="Rechteck 44">
            <a:extLst>
              <a:ext uri="{FF2B5EF4-FFF2-40B4-BE49-F238E27FC236}">
                <a16:creationId xmlns:a16="http://schemas.microsoft.com/office/drawing/2014/main" id="{76F3C1FB-41E3-AE4A-826C-22FFC4F0B064}"/>
              </a:ext>
            </a:extLst>
          </p:cNvPr>
          <p:cNvSpPr/>
          <p:nvPr/>
        </p:nvSpPr>
        <p:spPr>
          <a:xfrm>
            <a:off x="3630630" y="5002010"/>
            <a:ext cx="51311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SaaS Registry</a:t>
            </a:r>
          </a:p>
        </p:txBody>
      </p:sp>
      <p:pic>
        <p:nvPicPr>
          <p:cNvPr id="116" name="Bild 36">
            <a:extLst>
              <a:ext uri="{FF2B5EF4-FFF2-40B4-BE49-F238E27FC236}">
                <a16:creationId xmlns:a16="http://schemas.microsoft.com/office/drawing/2014/main" id="{16A02DE4-44D2-7A44-8342-E2CB28254F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802" y="4623829"/>
            <a:ext cx="259739" cy="259739"/>
          </a:xfrm>
          <a:prstGeom prst="rect">
            <a:avLst/>
          </a:prstGeom>
        </p:spPr>
      </p:pic>
      <p:sp>
        <p:nvSpPr>
          <p:cNvPr id="117" name="Oval 116">
            <a:extLst>
              <a:ext uri="{FF2B5EF4-FFF2-40B4-BE49-F238E27FC236}">
                <a16:creationId xmlns:a16="http://schemas.microsoft.com/office/drawing/2014/main" id="{59D95624-E14B-6344-BA4A-349073213678}"/>
              </a:ext>
            </a:extLst>
          </p:cNvPr>
          <p:cNvSpPr/>
          <p:nvPr/>
        </p:nvSpPr>
        <p:spPr>
          <a:xfrm>
            <a:off x="3701942" y="4562214"/>
            <a:ext cx="386787" cy="392724"/>
          </a:xfrm>
          <a:prstGeom prst="ellipse">
            <a:avLst/>
          </a:prstGeom>
          <a:noFill/>
          <a:ln w="2286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8" name="Rechteck 44">
            <a:extLst>
              <a:ext uri="{FF2B5EF4-FFF2-40B4-BE49-F238E27FC236}">
                <a16:creationId xmlns:a16="http://schemas.microsoft.com/office/drawing/2014/main" id="{5D1AD4DE-DCDB-FA41-AB57-0D54A6981ACC}"/>
              </a:ext>
            </a:extLst>
          </p:cNvPr>
          <p:cNvSpPr/>
          <p:nvPr/>
        </p:nvSpPr>
        <p:spPr>
          <a:xfrm>
            <a:off x="4740094" y="4995447"/>
            <a:ext cx="61288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Destination</a:t>
            </a:r>
          </a:p>
        </p:txBody>
      </p:sp>
      <p:pic>
        <p:nvPicPr>
          <p:cNvPr id="119" name="Bild 36">
            <a:extLst>
              <a:ext uri="{FF2B5EF4-FFF2-40B4-BE49-F238E27FC236}">
                <a16:creationId xmlns:a16="http://schemas.microsoft.com/office/drawing/2014/main" id="{AEB88F5D-4F11-7D44-A73E-82708FF90D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004" y="4623829"/>
            <a:ext cx="259739" cy="259739"/>
          </a:xfrm>
          <a:prstGeom prst="rect">
            <a:avLst/>
          </a:prstGeom>
        </p:spPr>
      </p:pic>
      <p:sp>
        <p:nvSpPr>
          <p:cNvPr id="120" name="Oval 119">
            <a:extLst>
              <a:ext uri="{FF2B5EF4-FFF2-40B4-BE49-F238E27FC236}">
                <a16:creationId xmlns:a16="http://schemas.microsoft.com/office/drawing/2014/main" id="{9D6BE1CD-62CD-4E43-989E-D3F980362888}"/>
              </a:ext>
            </a:extLst>
          </p:cNvPr>
          <p:cNvSpPr/>
          <p:nvPr/>
        </p:nvSpPr>
        <p:spPr>
          <a:xfrm>
            <a:off x="4853144" y="4562214"/>
            <a:ext cx="386787" cy="392724"/>
          </a:xfrm>
          <a:prstGeom prst="ellipse">
            <a:avLst/>
          </a:prstGeom>
          <a:noFill/>
          <a:ln w="2286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508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1114573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913065" y="42539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60665" y="41015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722287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649399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576511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8522053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/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91282" y="1114572"/>
            <a:ext cx="4796265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Partner </a:t>
            </a:r>
            <a:r>
              <a:rPr lang="en-US" sz="1000" b="1" dirty="0">
                <a:solidFill>
                  <a:srgbClr val="5B9BD5"/>
                </a:solidFill>
              </a:rPr>
              <a:t>Subaccount (</a:t>
            </a:r>
            <a:r>
              <a:rPr lang="en-US" sz="1000" b="1" dirty="0">
                <a:solidFill>
                  <a:schemeClr val="accent5"/>
                </a:solidFill>
              </a:rPr>
              <a:t>Provider)</a:t>
            </a:r>
            <a:endParaRPr lang="en-US" sz="1000" b="1" dirty="0">
              <a:solidFill>
                <a:srgbClr val="5B9BD5"/>
              </a:solidFill>
            </a:endParaRP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946527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616394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>
                <a:solidFill>
                  <a:schemeClr val="bg1">
                    <a:lumMod val="50000"/>
                  </a:schemeClr>
                </a:solidFill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313236" y="3628560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34901" y="3258924"/>
            <a:ext cx="313201" cy="360000"/>
          </a:xfrm>
          <a:prstGeom prst="rect">
            <a:avLst/>
          </a:prstGeom>
        </p:spPr>
      </p:pic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11246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12770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608265" y="39491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rgbClr val="5B9BD5"/>
                </a:solidFill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1498783"/>
            <a:ext cx="4475046" cy="44315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602012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1498783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602012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895187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898450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820454"/>
            <a:ext cx="4147260" cy="20072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823717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integration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F578B9-2043-AC4B-8C4A-A980C2720241}"/>
              </a:ext>
            </a:extLst>
          </p:cNvPr>
          <p:cNvSpPr/>
          <p:nvPr/>
        </p:nvSpPr>
        <p:spPr>
          <a:xfrm>
            <a:off x="1935487" y="500150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023218-EFC0-5249-A000-E730035E9A89}"/>
              </a:ext>
            </a:extLst>
          </p:cNvPr>
          <p:cNvSpPr txBox="1"/>
          <p:nvPr/>
        </p:nvSpPr>
        <p:spPr>
          <a:xfrm>
            <a:off x="1938515" y="5004763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backend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2075078" y="3071628"/>
            <a:ext cx="1562787" cy="10412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9" name="Rechteck 61">
            <a:extLst>
              <a:ext uri="{FF2B5EF4-FFF2-40B4-BE49-F238E27FC236}">
                <a16:creationId xmlns:a16="http://schemas.microsoft.com/office/drawing/2014/main" id="{D5CC0B95-9C6C-754E-8383-A682CD6D083E}"/>
              </a:ext>
            </a:extLst>
          </p:cNvPr>
          <p:cNvSpPr/>
          <p:nvPr/>
        </p:nvSpPr>
        <p:spPr>
          <a:xfrm>
            <a:off x="2074182" y="4242056"/>
            <a:ext cx="156278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40" name="Rechteck 61">
            <a:extLst>
              <a:ext uri="{FF2B5EF4-FFF2-40B4-BE49-F238E27FC236}">
                <a16:creationId xmlns:a16="http://schemas.microsoft.com/office/drawing/2014/main" id="{FEBF6AD1-40F3-C24C-B0BB-EA22BE5BAE19}"/>
              </a:ext>
            </a:extLst>
          </p:cNvPr>
          <p:cNvSpPr/>
          <p:nvPr/>
        </p:nvSpPr>
        <p:spPr>
          <a:xfrm>
            <a:off x="4302285" y="3071628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Database Service</a:t>
            </a:r>
          </a:p>
        </p:txBody>
      </p:sp>
      <p:sp>
        <p:nvSpPr>
          <p:cNvPr id="41" name="Rechteck 61">
            <a:extLst>
              <a:ext uri="{FF2B5EF4-FFF2-40B4-BE49-F238E27FC236}">
                <a16:creationId xmlns:a16="http://schemas.microsoft.com/office/drawing/2014/main" id="{EFB07608-7469-8944-B62D-539263A4D4B8}"/>
              </a:ext>
            </a:extLst>
          </p:cNvPr>
          <p:cNvSpPr/>
          <p:nvPr/>
        </p:nvSpPr>
        <p:spPr>
          <a:xfrm>
            <a:off x="4302285" y="3656842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Business Partner Service</a:t>
            </a:r>
          </a:p>
        </p:txBody>
      </p:sp>
      <p:sp>
        <p:nvSpPr>
          <p:cNvPr id="42" name="Rechteck 61">
            <a:extLst>
              <a:ext uri="{FF2B5EF4-FFF2-40B4-BE49-F238E27FC236}">
                <a16:creationId xmlns:a16="http://schemas.microsoft.com/office/drawing/2014/main" id="{12B94118-3A1E-0248-9C46-86925F8F4CED}"/>
              </a:ext>
            </a:extLst>
          </p:cNvPr>
          <p:cNvSpPr/>
          <p:nvPr/>
        </p:nvSpPr>
        <p:spPr>
          <a:xfrm>
            <a:off x="4302285" y="4242056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Email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53259" y="429765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67293" y="499218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pic>
        <p:nvPicPr>
          <p:cNvPr id="1036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C6F99C27-9058-6146-BF4A-AEFCAC992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54" y="3166731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7B532314-7290-1544-BE4B-12145990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75" y="3744730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24FF92BF-7C74-0646-8FBC-F118029B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48" y="4367219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7" y="1895187"/>
            <a:ext cx="2851032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943462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77" y="2392178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90" y="2389489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39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03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761302" y="2711111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8009390" y="2708422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086843" y="3592258"/>
            <a:ext cx="988235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winkelte Verbindung 42">
            <a:extLst>
              <a:ext uri="{FF2B5EF4-FFF2-40B4-BE49-F238E27FC236}">
                <a16:creationId xmlns:a16="http://schemas.microsoft.com/office/drawing/2014/main" id="{9B9589CB-42BE-0E47-B425-33BA3FA462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2873" y="2932762"/>
            <a:ext cx="1005327" cy="201721"/>
          </a:xfrm>
          <a:prstGeom prst="bentConnector3">
            <a:avLst>
              <a:gd name="adj1" fmla="val 26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 Verbindung 42">
            <a:extLst>
              <a:ext uri="{FF2B5EF4-FFF2-40B4-BE49-F238E27FC236}">
                <a16:creationId xmlns:a16="http://schemas.microsoft.com/office/drawing/2014/main" id="{5B5CD6B7-2DDA-2445-AD81-209B5BD6005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5554" y="2936237"/>
            <a:ext cx="1125616" cy="315594"/>
          </a:xfrm>
          <a:prstGeom prst="bentConnector3">
            <a:avLst>
              <a:gd name="adj1" fmla="val -261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winkelte Verbindung 42">
            <a:extLst>
              <a:ext uri="{FF2B5EF4-FFF2-40B4-BE49-F238E27FC236}">
                <a16:creationId xmlns:a16="http://schemas.microsoft.com/office/drawing/2014/main" id="{BC3AF011-5A8D-6144-B568-EC20B6973D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76000" y="4516675"/>
            <a:ext cx="1282836" cy="156142"/>
          </a:xfrm>
          <a:prstGeom prst="bentConnector3">
            <a:avLst>
              <a:gd name="adj1" fmla="val -65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40F4DE6A-600A-7649-AADD-2565F39008A8}"/>
              </a:ext>
            </a:extLst>
          </p:cNvPr>
          <p:cNvCxnSpPr>
            <a:cxnSpLocks/>
            <a:endCxn id="40" idx="1"/>
          </p:cNvCxnSpPr>
          <p:nvPr/>
        </p:nvCxnSpPr>
        <p:spPr>
          <a:xfrm rot="5400000" flipH="1" flipV="1">
            <a:off x="3223650" y="4211294"/>
            <a:ext cx="1990278" cy="16699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42">
            <a:extLst>
              <a:ext uri="{FF2B5EF4-FFF2-40B4-BE49-F238E27FC236}">
                <a16:creationId xmlns:a16="http://schemas.microsoft.com/office/drawing/2014/main" id="{B1B176B4-687B-B243-AF8E-DFFDC08CAC98}"/>
              </a:ext>
            </a:extLst>
          </p:cNvPr>
          <p:cNvCxnSpPr>
            <a:cxnSpLocks/>
          </p:cNvCxnSpPr>
          <p:nvPr/>
        </p:nvCxnSpPr>
        <p:spPr>
          <a:xfrm>
            <a:off x="4135293" y="3885038"/>
            <a:ext cx="17382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winkelte Verbindung 42">
            <a:extLst>
              <a:ext uri="{FF2B5EF4-FFF2-40B4-BE49-F238E27FC236}">
                <a16:creationId xmlns:a16="http://schemas.microsoft.com/office/drawing/2014/main" id="{0A030DC6-7E17-5547-89BF-E0D2DC662FB6}"/>
              </a:ext>
            </a:extLst>
          </p:cNvPr>
          <p:cNvCxnSpPr>
            <a:cxnSpLocks/>
          </p:cNvCxnSpPr>
          <p:nvPr/>
        </p:nvCxnSpPr>
        <p:spPr>
          <a:xfrm>
            <a:off x="4135037" y="4470078"/>
            <a:ext cx="17382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42">
            <a:extLst>
              <a:ext uri="{FF2B5EF4-FFF2-40B4-BE49-F238E27FC236}">
                <a16:creationId xmlns:a16="http://schemas.microsoft.com/office/drawing/2014/main" id="{1C1A232C-21CD-8A48-A565-74874EBD2DF6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5768822" y="2308654"/>
            <a:ext cx="116067" cy="140988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1">
            <a:extLst>
              <a:ext uri="{FF2B5EF4-FFF2-40B4-BE49-F238E27FC236}">
                <a16:creationId xmlns:a16="http://schemas.microsoft.com/office/drawing/2014/main" id="{0F865632-7EAB-674D-A123-39F83D885E43}"/>
              </a:ext>
            </a:extLst>
          </p:cNvPr>
          <p:cNvSpPr/>
          <p:nvPr/>
        </p:nvSpPr>
        <p:spPr>
          <a:xfrm>
            <a:off x="2061832" y="2123045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70" name="Rechteck 61">
            <a:extLst>
              <a:ext uri="{FF2B5EF4-FFF2-40B4-BE49-F238E27FC236}">
                <a16:creationId xmlns:a16="http://schemas.microsoft.com/office/drawing/2014/main" id="{6576247C-B370-744E-A5E2-AABC793AC224}"/>
              </a:ext>
            </a:extLst>
          </p:cNvPr>
          <p:cNvSpPr/>
          <p:nvPr/>
        </p:nvSpPr>
        <p:spPr>
          <a:xfrm>
            <a:off x="2061831" y="5236162"/>
            <a:ext cx="3879711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sp>
        <p:nvSpPr>
          <p:cNvPr id="71" name="Rechteck 61">
            <a:extLst>
              <a:ext uri="{FF2B5EF4-FFF2-40B4-BE49-F238E27FC236}">
                <a16:creationId xmlns:a16="http://schemas.microsoft.com/office/drawing/2014/main" id="{622734C9-4FDB-0F40-978B-C9A51401BB63}"/>
              </a:ext>
            </a:extLst>
          </p:cNvPr>
          <p:cNvSpPr/>
          <p:nvPr/>
        </p:nvSpPr>
        <p:spPr>
          <a:xfrm>
            <a:off x="5121914" y="5331508"/>
            <a:ext cx="739789" cy="20709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Scheduler</a:t>
            </a:r>
          </a:p>
        </p:txBody>
      </p:sp>
      <p:pic>
        <p:nvPicPr>
          <p:cNvPr id="72" name="Picture 8">
            <a:extLst>
              <a:ext uri="{FF2B5EF4-FFF2-40B4-BE49-F238E27FC236}">
                <a16:creationId xmlns:a16="http://schemas.microsoft.com/office/drawing/2014/main" id="{8987DABF-9652-514F-845C-4F27407B0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2255690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4DFE1985-6D1F-1C43-A838-C60EC2FFA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00" y="5292858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Gewinkelte Verbindung 42">
            <a:extLst>
              <a:ext uri="{FF2B5EF4-FFF2-40B4-BE49-F238E27FC236}">
                <a16:creationId xmlns:a16="http://schemas.microsoft.com/office/drawing/2014/main" id="{DA9A0B0F-C6E2-1E49-AD46-89499AD7CA13}"/>
              </a:ext>
            </a:extLst>
          </p:cNvPr>
          <p:cNvCxnSpPr>
            <a:cxnSpLocks/>
          </p:cNvCxnSpPr>
          <p:nvPr/>
        </p:nvCxnSpPr>
        <p:spPr>
          <a:xfrm>
            <a:off x="5948948" y="3740424"/>
            <a:ext cx="2752667" cy="554366"/>
          </a:xfrm>
          <a:prstGeom prst="bentConnector3">
            <a:avLst>
              <a:gd name="adj1" fmla="val 10006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2">
            <a:extLst>
              <a:ext uri="{FF2B5EF4-FFF2-40B4-BE49-F238E27FC236}">
                <a16:creationId xmlns:a16="http://schemas.microsoft.com/office/drawing/2014/main" id="{C0104EC4-4C50-9C48-A591-67C43494CDDC}"/>
              </a:ext>
            </a:extLst>
          </p:cNvPr>
          <p:cNvCxnSpPr>
            <a:cxnSpLocks/>
          </p:cNvCxnSpPr>
          <p:nvPr/>
        </p:nvCxnSpPr>
        <p:spPr>
          <a:xfrm flipV="1">
            <a:off x="8789503" y="3740424"/>
            <a:ext cx="1634932" cy="554366"/>
          </a:xfrm>
          <a:prstGeom prst="bentConnector3">
            <a:avLst>
              <a:gd name="adj1" fmla="val 15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0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1114573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913065" y="42539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60665" y="41015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722287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649399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576511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8522053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/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91282" y="1114572"/>
            <a:ext cx="4796265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Partner Subaccount (Provider)</a:t>
            </a: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946527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616394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>
                <a:solidFill>
                  <a:schemeClr val="bg1">
                    <a:lumMod val="50000"/>
                  </a:schemeClr>
                </a:solidFill>
              </a:rPr>
              <a:t>Customer Landscapes</a:t>
            </a:r>
          </a:p>
        </p:txBody>
      </p:sp>
      <p:sp>
        <p:nvSpPr>
          <p:cNvPr id="13" name="Abgerundetes Rechteck 30">
            <a:extLst>
              <a:ext uri="{FF2B5EF4-FFF2-40B4-BE49-F238E27FC236}">
                <a16:creationId xmlns:a16="http://schemas.microsoft.com/office/drawing/2014/main" id="{C1A2AA0B-3092-A74E-8B54-6707F6BABB9B}"/>
              </a:ext>
            </a:extLst>
          </p:cNvPr>
          <p:cNvSpPr/>
          <p:nvPr/>
        </p:nvSpPr>
        <p:spPr>
          <a:xfrm>
            <a:off x="313236" y="3628560"/>
            <a:ext cx="773607" cy="309486"/>
          </a:xfrm>
          <a:prstGeom prst="roundRect">
            <a:avLst>
              <a:gd name="adj" fmla="val 4078"/>
            </a:avLst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82" tIns="35982" rIns="35982" bIns="35982" rtlCol="0" anchor="ctr"/>
          <a:lstStyle/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Mentor Coordinator</a:t>
            </a:r>
          </a:p>
          <a:p>
            <a:pPr algn="ct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(City Scooter)</a:t>
            </a:r>
          </a:p>
        </p:txBody>
      </p:sp>
      <p:pic>
        <p:nvPicPr>
          <p:cNvPr id="14" name="Bild 5">
            <a:extLst>
              <a:ext uri="{FF2B5EF4-FFF2-40B4-BE49-F238E27FC236}">
                <a16:creationId xmlns:a16="http://schemas.microsoft.com/office/drawing/2014/main" id="{3A534551-F2F6-E845-8164-1AE9C2D5C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4943"/>
          <a:stretch/>
        </p:blipFill>
        <p:spPr>
          <a:xfrm>
            <a:off x="534901" y="3258924"/>
            <a:ext cx="313201" cy="360000"/>
          </a:xfrm>
          <a:prstGeom prst="rect">
            <a:avLst/>
          </a:prstGeom>
        </p:spPr>
      </p:pic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11246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12770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608265" y="39491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1498783"/>
            <a:ext cx="4475046" cy="44315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602012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1498783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602012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895187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898450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820454"/>
            <a:ext cx="4147260" cy="20072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823717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integration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F578B9-2043-AC4B-8C4A-A980C2720241}"/>
              </a:ext>
            </a:extLst>
          </p:cNvPr>
          <p:cNvSpPr/>
          <p:nvPr/>
        </p:nvSpPr>
        <p:spPr>
          <a:xfrm>
            <a:off x="1935487" y="500150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023218-EFC0-5249-A000-E730035E9A89}"/>
              </a:ext>
            </a:extLst>
          </p:cNvPr>
          <p:cNvSpPr txBox="1"/>
          <p:nvPr/>
        </p:nvSpPr>
        <p:spPr>
          <a:xfrm>
            <a:off x="1938515" y="5004763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backend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2075079" y="3071628"/>
            <a:ext cx="884382" cy="10412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9" name="Rechteck 61">
            <a:extLst>
              <a:ext uri="{FF2B5EF4-FFF2-40B4-BE49-F238E27FC236}">
                <a16:creationId xmlns:a16="http://schemas.microsoft.com/office/drawing/2014/main" id="{D5CC0B95-9C6C-754E-8383-A682CD6D083E}"/>
              </a:ext>
            </a:extLst>
          </p:cNvPr>
          <p:cNvSpPr/>
          <p:nvPr/>
        </p:nvSpPr>
        <p:spPr>
          <a:xfrm>
            <a:off x="2074183" y="4242056"/>
            <a:ext cx="884382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</a:t>
            </a:r>
          </a:p>
        </p:txBody>
      </p:sp>
      <p:sp>
        <p:nvSpPr>
          <p:cNvPr id="40" name="Rechteck 61">
            <a:extLst>
              <a:ext uri="{FF2B5EF4-FFF2-40B4-BE49-F238E27FC236}">
                <a16:creationId xmlns:a16="http://schemas.microsoft.com/office/drawing/2014/main" id="{FEBF6AD1-40F3-C24C-B0BB-EA22BE5BAE19}"/>
              </a:ext>
            </a:extLst>
          </p:cNvPr>
          <p:cNvSpPr/>
          <p:nvPr/>
        </p:nvSpPr>
        <p:spPr>
          <a:xfrm>
            <a:off x="4862178" y="3071628"/>
            <a:ext cx="106423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Database</a:t>
            </a:r>
          </a:p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Service</a:t>
            </a:r>
          </a:p>
        </p:txBody>
      </p:sp>
      <p:sp>
        <p:nvSpPr>
          <p:cNvPr id="41" name="Rechteck 61">
            <a:extLst>
              <a:ext uri="{FF2B5EF4-FFF2-40B4-BE49-F238E27FC236}">
                <a16:creationId xmlns:a16="http://schemas.microsoft.com/office/drawing/2014/main" id="{EFB07608-7469-8944-B62D-539263A4D4B8}"/>
              </a:ext>
            </a:extLst>
          </p:cNvPr>
          <p:cNvSpPr/>
          <p:nvPr/>
        </p:nvSpPr>
        <p:spPr>
          <a:xfrm>
            <a:off x="4862178" y="3656842"/>
            <a:ext cx="106423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42" name="Rechteck 61">
            <a:extLst>
              <a:ext uri="{FF2B5EF4-FFF2-40B4-BE49-F238E27FC236}">
                <a16:creationId xmlns:a16="http://schemas.microsoft.com/office/drawing/2014/main" id="{12B94118-3A1E-0248-9C46-86925F8F4CED}"/>
              </a:ext>
            </a:extLst>
          </p:cNvPr>
          <p:cNvSpPr/>
          <p:nvPr/>
        </p:nvSpPr>
        <p:spPr>
          <a:xfrm>
            <a:off x="4862162" y="4242056"/>
            <a:ext cx="106423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Email </a:t>
            </a:r>
          </a:p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Service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53259" y="429765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67293" y="499218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pic>
        <p:nvPicPr>
          <p:cNvPr id="1036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C6F99C27-9058-6146-BF4A-AEFCAC992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268" y="3166731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7B532314-7290-1544-BE4B-121459905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89" y="3744730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24FF92BF-7C74-0646-8FBC-F118029B6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366" y="4367219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7" y="1895187"/>
            <a:ext cx="2851032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943462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77" y="2392178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90" y="2389489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39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03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761302" y="2711111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8009390" y="2708422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086843" y="3592258"/>
            <a:ext cx="98823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winkelte Verbindung 42">
            <a:extLst>
              <a:ext uri="{FF2B5EF4-FFF2-40B4-BE49-F238E27FC236}">
                <a16:creationId xmlns:a16="http://schemas.microsoft.com/office/drawing/2014/main" id="{40F4DE6A-600A-7649-AADD-2565F39008A8}"/>
              </a:ext>
            </a:extLst>
          </p:cNvPr>
          <p:cNvCxnSpPr>
            <a:cxnSpLocks/>
            <a:endCxn id="40" idx="1"/>
          </p:cNvCxnSpPr>
          <p:nvPr/>
        </p:nvCxnSpPr>
        <p:spPr>
          <a:xfrm rot="5400000" flipH="1" flipV="1">
            <a:off x="3740788" y="4168540"/>
            <a:ext cx="1990279" cy="25250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winkelte Verbindung 42">
            <a:extLst>
              <a:ext uri="{FF2B5EF4-FFF2-40B4-BE49-F238E27FC236}">
                <a16:creationId xmlns:a16="http://schemas.microsoft.com/office/drawing/2014/main" id="{B1B176B4-687B-B243-AF8E-DFFDC08CAC98}"/>
              </a:ext>
            </a:extLst>
          </p:cNvPr>
          <p:cNvCxnSpPr>
            <a:cxnSpLocks/>
          </p:cNvCxnSpPr>
          <p:nvPr/>
        </p:nvCxnSpPr>
        <p:spPr>
          <a:xfrm>
            <a:off x="4609677" y="3938046"/>
            <a:ext cx="17382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winkelte Verbindung 42">
            <a:extLst>
              <a:ext uri="{FF2B5EF4-FFF2-40B4-BE49-F238E27FC236}">
                <a16:creationId xmlns:a16="http://schemas.microsoft.com/office/drawing/2014/main" id="{0A030DC6-7E17-5547-89BF-E0D2DC662FB6}"/>
              </a:ext>
            </a:extLst>
          </p:cNvPr>
          <p:cNvCxnSpPr>
            <a:cxnSpLocks/>
          </p:cNvCxnSpPr>
          <p:nvPr/>
        </p:nvCxnSpPr>
        <p:spPr>
          <a:xfrm>
            <a:off x="4609421" y="4470078"/>
            <a:ext cx="17382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42">
            <a:extLst>
              <a:ext uri="{FF2B5EF4-FFF2-40B4-BE49-F238E27FC236}">
                <a16:creationId xmlns:a16="http://schemas.microsoft.com/office/drawing/2014/main" id="{1C1A232C-21CD-8A48-A565-74874EBD2DF6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5914783" y="2429086"/>
            <a:ext cx="122053" cy="116303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winkelte Verbindung 42">
            <a:extLst>
              <a:ext uri="{FF2B5EF4-FFF2-40B4-BE49-F238E27FC236}">
                <a16:creationId xmlns:a16="http://schemas.microsoft.com/office/drawing/2014/main" id="{71E604D1-FBA1-D24B-94FD-4EB1DC0087C1}"/>
              </a:ext>
            </a:extLst>
          </p:cNvPr>
          <p:cNvCxnSpPr>
            <a:cxnSpLocks/>
          </p:cNvCxnSpPr>
          <p:nvPr/>
        </p:nvCxnSpPr>
        <p:spPr>
          <a:xfrm>
            <a:off x="5948948" y="3740424"/>
            <a:ext cx="2752667" cy="554366"/>
          </a:xfrm>
          <a:prstGeom prst="bentConnector3">
            <a:avLst>
              <a:gd name="adj1" fmla="val 100069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42">
            <a:extLst>
              <a:ext uri="{FF2B5EF4-FFF2-40B4-BE49-F238E27FC236}">
                <a16:creationId xmlns:a16="http://schemas.microsoft.com/office/drawing/2014/main" id="{356B6331-1B44-5149-9ACB-9AE9A3162CF0}"/>
              </a:ext>
            </a:extLst>
          </p:cNvPr>
          <p:cNvCxnSpPr>
            <a:cxnSpLocks/>
          </p:cNvCxnSpPr>
          <p:nvPr/>
        </p:nvCxnSpPr>
        <p:spPr>
          <a:xfrm flipV="1">
            <a:off x="8789503" y="3740424"/>
            <a:ext cx="1634932" cy="554366"/>
          </a:xfrm>
          <a:prstGeom prst="bentConnector3">
            <a:avLst>
              <a:gd name="adj1" fmla="val 15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44">
            <a:extLst>
              <a:ext uri="{FF2B5EF4-FFF2-40B4-BE49-F238E27FC236}">
                <a16:creationId xmlns:a16="http://schemas.microsoft.com/office/drawing/2014/main" id="{1E8AE702-9EA7-E148-BE31-CCAC2E70A0A4}"/>
              </a:ext>
            </a:extLst>
          </p:cNvPr>
          <p:cNvSpPr/>
          <p:nvPr/>
        </p:nvSpPr>
        <p:spPr>
          <a:xfrm>
            <a:off x="3480357" y="3878403"/>
            <a:ext cx="83248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Authorization and Trust Management</a:t>
            </a:r>
          </a:p>
          <a:p>
            <a:pPr algn="ctr"/>
            <a:r>
              <a:rPr lang="en-US" sz="8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(XSUAA)</a:t>
            </a:r>
          </a:p>
        </p:txBody>
      </p:sp>
      <p:cxnSp>
        <p:nvCxnSpPr>
          <p:cNvPr id="73" name="Gewinkelte Verbindung 42">
            <a:extLst>
              <a:ext uri="{FF2B5EF4-FFF2-40B4-BE49-F238E27FC236}">
                <a16:creationId xmlns:a16="http://schemas.microsoft.com/office/drawing/2014/main" id="{2AEF419F-760C-274B-896A-A9E451456948}"/>
              </a:ext>
            </a:extLst>
          </p:cNvPr>
          <p:cNvCxnSpPr>
            <a:cxnSpLocks/>
          </p:cNvCxnSpPr>
          <p:nvPr/>
        </p:nvCxnSpPr>
        <p:spPr>
          <a:xfrm>
            <a:off x="2958565" y="3688386"/>
            <a:ext cx="691317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 Verbindung 42">
            <a:extLst>
              <a:ext uri="{FF2B5EF4-FFF2-40B4-BE49-F238E27FC236}">
                <a16:creationId xmlns:a16="http://schemas.microsoft.com/office/drawing/2014/main" id="{53371F93-A6BE-CF46-BC2B-37302374D05F}"/>
              </a:ext>
            </a:extLst>
          </p:cNvPr>
          <p:cNvCxnSpPr>
            <a:cxnSpLocks/>
          </p:cNvCxnSpPr>
          <p:nvPr/>
        </p:nvCxnSpPr>
        <p:spPr>
          <a:xfrm>
            <a:off x="2965826" y="3545757"/>
            <a:ext cx="710460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A427145-AE9D-2049-B5C3-5915CFF6587D}"/>
              </a:ext>
            </a:extLst>
          </p:cNvPr>
          <p:cNvSpPr/>
          <p:nvPr/>
        </p:nvSpPr>
        <p:spPr>
          <a:xfrm>
            <a:off x="1269147" y="3502906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6186E48-BF9D-824D-A811-6FBBA6909C3E}"/>
              </a:ext>
            </a:extLst>
          </p:cNvPr>
          <p:cNvSpPr/>
          <p:nvPr/>
        </p:nvSpPr>
        <p:spPr>
          <a:xfrm>
            <a:off x="3011280" y="3440132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75F1C53-0685-9347-8241-AC6C2B4AC08D}"/>
              </a:ext>
            </a:extLst>
          </p:cNvPr>
          <p:cNvSpPr/>
          <p:nvPr/>
        </p:nvSpPr>
        <p:spPr>
          <a:xfrm>
            <a:off x="3383628" y="3592632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82" name="Gewinkelte Verbindung 42">
            <a:extLst>
              <a:ext uri="{FF2B5EF4-FFF2-40B4-BE49-F238E27FC236}">
                <a16:creationId xmlns:a16="http://schemas.microsoft.com/office/drawing/2014/main" id="{59B4E691-461E-5A4F-B17E-F76547D60785}"/>
              </a:ext>
            </a:extLst>
          </p:cNvPr>
          <p:cNvCxnSpPr>
            <a:cxnSpLocks/>
          </p:cNvCxnSpPr>
          <p:nvPr/>
        </p:nvCxnSpPr>
        <p:spPr>
          <a:xfrm flipV="1">
            <a:off x="2977445" y="2528705"/>
            <a:ext cx="1140513" cy="611825"/>
          </a:xfrm>
          <a:prstGeom prst="bentConnector3">
            <a:avLst>
              <a:gd name="adj1" fmla="val 99831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454D5681-EC33-054F-9964-E172081C6D9C}"/>
              </a:ext>
            </a:extLst>
          </p:cNvPr>
          <p:cNvSpPr/>
          <p:nvPr/>
        </p:nvSpPr>
        <p:spPr>
          <a:xfrm>
            <a:off x="3011280" y="3049034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87" name="Gewinkelte Verbindung 42">
            <a:extLst>
              <a:ext uri="{FF2B5EF4-FFF2-40B4-BE49-F238E27FC236}">
                <a16:creationId xmlns:a16="http://schemas.microsoft.com/office/drawing/2014/main" id="{69675FBA-B920-9E41-9831-5C242FD5DD92}"/>
              </a:ext>
            </a:extLst>
          </p:cNvPr>
          <p:cNvCxnSpPr>
            <a:cxnSpLocks/>
          </p:cNvCxnSpPr>
          <p:nvPr/>
        </p:nvCxnSpPr>
        <p:spPr>
          <a:xfrm flipV="1">
            <a:off x="2965826" y="2538756"/>
            <a:ext cx="1286118" cy="721127"/>
          </a:xfrm>
          <a:prstGeom prst="bentConnector3">
            <a:avLst>
              <a:gd name="adj1" fmla="val 99867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B4E1F6AD-B073-264F-8C18-CDF86A418123}"/>
              </a:ext>
            </a:extLst>
          </p:cNvPr>
          <p:cNvSpPr/>
          <p:nvPr/>
        </p:nvSpPr>
        <p:spPr>
          <a:xfrm>
            <a:off x="4144587" y="2594550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2BB0F3-7BD2-844C-84F1-9C5344DB548E}"/>
              </a:ext>
            </a:extLst>
          </p:cNvPr>
          <p:cNvSpPr txBox="1"/>
          <p:nvPr/>
        </p:nvSpPr>
        <p:spPr>
          <a:xfrm>
            <a:off x="3052500" y="3547094"/>
            <a:ext cx="3216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JWT</a:t>
            </a:r>
          </a:p>
        </p:txBody>
      </p:sp>
      <p:cxnSp>
        <p:nvCxnSpPr>
          <p:cNvPr id="105" name="Gewinkelte Verbindung 42">
            <a:extLst>
              <a:ext uri="{FF2B5EF4-FFF2-40B4-BE49-F238E27FC236}">
                <a16:creationId xmlns:a16="http://schemas.microsoft.com/office/drawing/2014/main" id="{2C580DFE-3D90-5F4D-BA0D-64989DFFC0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62474" y="4415007"/>
            <a:ext cx="1220053" cy="422259"/>
          </a:xfrm>
          <a:prstGeom prst="bentConnector3">
            <a:avLst>
              <a:gd name="adj1" fmla="val 332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BB58EFA4-1594-CA4B-9CD7-65A312C323E7}"/>
              </a:ext>
            </a:extLst>
          </p:cNvPr>
          <p:cNvSpPr/>
          <p:nvPr/>
        </p:nvSpPr>
        <p:spPr>
          <a:xfrm>
            <a:off x="3011280" y="3930555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3E15E00-5287-E044-9FF5-64932935C9AA}"/>
              </a:ext>
            </a:extLst>
          </p:cNvPr>
          <p:cNvSpPr txBox="1"/>
          <p:nvPr/>
        </p:nvSpPr>
        <p:spPr>
          <a:xfrm>
            <a:off x="3333335" y="4550738"/>
            <a:ext cx="5055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Tenant Id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5A76C2B-EE19-C549-A4EF-19F2A348CFCE}"/>
              </a:ext>
            </a:extLst>
          </p:cNvPr>
          <p:cNvSpPr/>
          <p:nvPr/>
        </p:nvSpPr>
        <p:spPr>
          <a:xfrm>
            <a:off x="4497227" y="4983617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D5FD23F-61D2-1C46-B049-D3FF4D1726DA}"/>
              </a:ext>
            </a:extLst>
          </p:cNvPr>
          <p:cNvSpPr/>
          <p:nvPr/>
        </p:nvSpPr>
        <p:spPr>
          <a:xfrm>
            <a:off x="5280868" y="2854473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A338BB7-188C-2A45-AC25-D9C3AB14BEFC}"/>
              </a:ext>
            </a:extLst>
          </p:cNvPr>
          <p:cNvSpPr/>
          <p:nvPr/>
        </p:nvSpPr>
        <p:spPr>
          <a:xfrm>
            <a:off x="5987243" y="3641806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9</a:t>
            </a:r>
          </a:p>
        </p:txBody>
      </p:sp>
      <p:pic>
        <p:nvPicPr>
          <p:cNvPr id="124" name="Bild 71">
            <a:extLst>
              <a:ext uri="{FF2B5EF4-FFF2-40B4-BE49-F238E27FC236}">
                <a16:creationId xmlns:a16="http://schemas.microsoft.com/office/drawing/2014/main" id="{BFC0C1DD-B9FB-C142-AA00-148AD2C1F4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002" y="3359663"/>
            <a:ext cx="537793" cy="537793"/>
          </a:xfrm>
          <a:prstGeom prst="ellipse">
            <a:avLst/>
          </a:prstGeom>
        </p:spPr>
      </p:pic>
      <p:sp>
        <p:nvSpPr>
          <p:cNvPr id="125" name="Rechteck 61">
            <a:extLst>
              <a:ext uri="{FF2B5EF4-FFF2-40B4-BE49-F238E27FC236}">
                <a16:creationId xmlns:a16="http://schemas.microsoft.com/office/drawing/2014/main" id="{B3A48A6F-77C5-5141-A956-BCA68B227230}"/>
              </a:ext>
            </a:extLst>
          </p:cNvPr>
          <p:cNvSpPr/>
          <p:nvPr/>
        </p:nvSpPr>
        <p:spPr>
          <a:xfrm>
            <a:off x="2061832" y="2123045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126" name="Rechteck 61">
            <a:extLst>
              <a:ext uri="{FF2B5EF4-FFF2-40B4-BE49-F238E27FC236}">
                <a16:creationId xmlns:a16="http://schemas.microsoft.com/office/drawing/2014/main" id="{36B6DFAE-56B3-D54A-B8B7-1F95653F2950}"/>
              </a:ext>
            </a:extLst>
          </p:cNvPr>
          <p:cNvSpPr/>
          <p:nvPr/>
        </p:nvSpPr>
        <p:spPr>
          <a:xfrm>
            <a:off x="2061831" y="5236162"/>
            <a:ext cx="3879711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sp>
        <p:nvSpPr>
          <p:cNvPr id="127" name="Rechteck 61">
            <a:extLst>
              <a:ext uri="{FF2B5EF4-FFF2-40B4-BE49-F238E27FC236}">
                <a16:creationId xmlns:a16="http://schemas.microsoft.com/office/drawing/2014/main" id="{8BE8EC79-098C-8D44-9947-A5ADF9801F1B}"/>
              </a:ext>
            </a:extLst>
          </p:cNvPr>
          <p:cNvSpPr/>
          <p:nvPr/>
        </p:nvSpPr>
        <p:spPr>
          <a:xfrm>
            <a:off x="5121914" y="5331508"/>
            <a:ext cx="739789" cy="20709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Scheduler</a:t>
            </a:r>
          </a:p>
        </p:txBody>
      </p:sp>
      <p:pic>
        <p:nvPicPr>
          <p:cNvPr id="128" name="Picture 8">
            <a:extLst>
              <a:ext uri="{FF2B5EF4-FFF2-40B4-BE49-F238E27FC236}">
                <a16:creationId xmlns:a16="http://schemas.microsoft.com/office/drawing/2014/main" id="{D67F6FE9-0332-7047-A877-F5760240C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2255690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B877F791-EDD5-204E-9953-30950392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00" y="5292858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A541E-3F3D-9448-B37C-0D9440AC997D}"/>
              </a:ext>
            </a:extLst>
          </p:cNvPr>
          <p:cNvSpPr txBox="1"/>
          <p:nvPr/>
        </p:nvSpPr>
        <p:spPr>
          <a:xfrm>
            <a:off x="5018871" y="3717027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Business Partner</a:t>
            </a:r>
          </a:p>
          <a:p>
            <a:r>
              <a:rPr lang="en-US" sz="800" kern="0" dirty="0"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461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9">
            <a:extLst>
              <a:ext uri="{FF2B5EF4-FFF2-40B4-BE49-F238E27FC236}">
                <a16:creationId xmlns:a16="http://schemas.microsoft.com/office/drawing/2014/main" id="{74C4F2F1-BC7B-F346-ADFF-7430EE28ACC0}"/>
              </a:ext>
            </a:extLst>
          </p:cNvPr>
          <p:cNvSpPr/>
          <p:nvPr/>
        </p:nvSpPr>
        <p:spPr>
          <a:xfrm>
            <a:off x="6387547" y="1114573"/>
            <a:ext cx="3299792" cy="23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20" name="Rechteck 9">
            <a:extLst>
              <a:ext uri="{FF2B5EF4-FFF2-40B4-BE49-F238E27FC236}">
                <a16:creationId xmlns:a16="http://schemas.microsoft.com/office/drawing/2014/main" id="{AF7E6466-972D-964A-ACAD-0F38F86D6C70}"/>
              </a:ext>
            </a:extLst>
          </p:cNvPr>
          <p:cNvSpPr/>
          <p:nvPr/>
        </p:nvSpPr>
        <p:spPr>
          <a:xfrm>
            <a:off x="6913065" y="42539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C9064A47-D602-D44B-B78E-4A53A3C88ABA}"/>
              </a:ext>
            </a:extLst>
          </p:cNvPr>
          <p:cNvSpPr/>
          <p:nvPr/>
        </p:nvSpPr>
        <p:spPr>
          <a:xfrm>
            <a:off x="6760665" y="41015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831DC-6083-4B47-94EB-7CBA79C14B6C}"/>
              </a:ext>
            </a:extLst>
          </p:cNvPr>
          <p:cNvSpPr/>
          <p:nvPr/>
        </p:nvSpPr>
        <p:spPr>
          <a:xfrm>
            <a:off x="10424435" y="722287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E87D4-0E3A-0F44-95A3-348AFE84F009}"/>
              </a:ext>
            </a:extLst>
          </p:cNvPr>
          <p:cNvSpPr/>
          <p:nvPr/>
        </p:nvSpPr>
        <p:spPr>
          <a:xfrm>
            <a:off x="10344921" y="649399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DF2E-E572-EE44-9BF9-4B20B314BABB}"/>
              </a:ext>
            </a:extLst>
          </p:cNvPr>
          <p:cNvSpPr/>
          <p:nvPr/>
        </p:nvSpPr>
        <p:spPr>
          <a:xfrm>
            <a:off x="10265407" y="576511"/>
            <a:ext cx="1312178" cy="557912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SAP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S/4HANA </a:t>
            </a:r>
          </a:p>
          <a:p>
            <a:pPr algn="ctr"/>
            <a:r>
              <a:rPr lang="en-DE" sz="1000" dirty="0">
                <a:solidFill>
                  <a:schemeClr val="tx1"/>
                </a:solidFill>
              </a:rPr>
              <a:t>Cloud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C07D0A0D-62AF-974E-874B-ACB6BAC14F37}"/>
              </a:ext>
            </a:extLst>
          </p:cNvPr>
          <p:cNvSpPr/>
          <p:nvPr/>
        </p:nvSpPr>
        <p:spPr>
          <a:xfrm>
            <a:off x="1376864" y="576511"/>
            <a:ext cx="8522053" cy="5704978"/>
          </a:xfrm>
          <a:prstGeom prst="rect">
            <a:avLst/>
          </a:prstGeom>
          <a:noFill/>
          <a:ln w="19050">
            <a:solidFill>
              <a:srgbClr val="427C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3" tIns="71983" rIns="71983" bIns="71983" rtlCol="0" anchor="t"/>
          <a:lstStyle/>
          <a:p>
            <a:endParaRPr lang="en-US" sz="1799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2A7B5-D204-BF44-B2AD-294A876ADD95}"/>
              </a:ext>
            </a:extLst>
          </p:cNvPr>
          <p:cNvSpPr txBox="1"/>
          <p:nvPr/>
        </p:nvSpPr>
        <p:spPr>
          <a:xfrm>
            <a:off x="1436499" y="673954"/>
            <a:ext cx="295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/>
              <a:t>SAP BTP – Partner Global Account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843DC14A-BA69-7D46-ACB3-B95EC3790DCE}"/>
              </a:ext>
            </a:extLst>
          </p:cNvPr>
          <p:cNvSpPr/>
          <p:nvPr/>
        </p:nvSpPr>
        <p:spPr>
          <a:xfrm>
            <a:off x="1591282" y="1114572"/>
            <a:ext cx="4796265" cy="4968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Partner Subaccount (Provider)</a:t>
            </a:r>
          </a:p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7C2CA-BF19-AF4D-8EE8-2A63999B0C3A}"/>
              </a:ext>
            </a:extLst>
          </p:cNvPr>
          <p:cNvSpPr/>
          <p:nvPr/>
        </p:nvSpPr>
        <p:spPr>
          <a:xfrm>
            <a:off x="10442419" y="946527"/>
            <a:ext cx="975360" cy="50500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104F9-042F-064D-8FC8-33F4131EFE2F}"/>
              </a:ext>
            </a:extLst>
          </p:cNvPr>
          <p:cNvSpPr txBox="1"/>
          <p:nvPr/>
        </p:nvSpPr>
        <p:spPr>
          <a:xfrm>
            <a:off x="10266007" y="616394"/>
            <a:ext cx="1334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b="1" dirty="0">
                <a:solidFill>
                  <a:schemeClr val="bg1">
                    <a:lumMod val="50000"/>
                  </a:schemeClr>
                </a:solidFill>
              </a:rPr>
              <a:t>Customer Landscapes</a:t>
            </a:r>
          </a:p>
        </p:txBody>
      </p:sp>
      <p:sp>
        <p:nvSpPr>
          <p:cNvPr id="16" name="Rechteck 9">
            <a:extLst>
              <a:ext uri="{FF2B5EF4-FFF2-40B4-BE49-F238E27FC236}">
                <a16:creationId xmlns:a16="http://schemas.microsoft.com/office/drawing/2014/main" id="{906424B4-C884-7D48-B433-A5712F6CC29D}"/>
              </a:ext>
            </a:extLst>
          </p:cNvPr>
          <p:cNvSpPr/>
          <p:nvPr/>
        </p:nvSpPr>
        <p:spPr>
          <a:xfrm>
            <a:off x="6362147" y="11246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F0AFB558-A023-F940-BC71-6B3E4EABB89A}"/>
              </a:ext>
            </a:extLst>
          </p:cNvPr>
          <p:cNvSpPr/>
          <p:nvPr/>
        </p:nvSpPr>
        <p:spPr>
          <a:xfrm>
            <a:off x="6349447" y="1277049"/>
            <a:ext cx="83710" cy="21905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endParaRPr lang="en-US" sz="1200" b="1" dirty="0">
              <a:solidFill>
                <a:srgbClr val="0092D1"/>
              </a:solidFill>
            </a:endParaRPr>
          </a:p>
        </p:txBody>
      </p:sp>
      <p:sp>
        <p:nvSpPr>
          <p:cNvPr id="18" name="Rechteck 9">
            <a:extLst>
              <a:ext uri="{FF2B5EF4-FFF2-40B4-BE49-F238E27FC236}">
                <a16:creationId xmlns:a16="http://schemas.microsoft.com/office/drawing/2014/main" id="{C6595030-9149-DC41-AB82-7B6F55A98BD7}"/>
              </a:ext>
            </a:extLst>
          </p:cNvPr>
          <p:cNvSpPr/>
          <p:nvPr/>
        </p:nvSpPr>
        <p:spPr>
          <a:xfrm>
            <a:off x="6608265" y="3949149"/>
            <a:ext cx="2774274" cy="18287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rnd">
            <a:solidFill>
              <a:srgbClr val="0092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1981" tIns="71981" rIns="71981" bIns="71981" rtlCol="0" anchor="t"/>
          <a:lstStyle/>
          <a:p>
            <a:r>
              <a:rPr lang="en-US" sz="1000" b="1" dirty="0">
                <a:solidFill>
                  <a:schemeClr val="accent5"/>
                </a:solidFill>
              </a:rPr>
              <a:t>Customer Subaccounts (Subscribers)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C5A98-B99E-A246-8201-09841D559A53}"/>
              </a:ext>
            </a:extLst>
          </p:cNvPr>
          <p:cNvSpPr/>
          <p:nvPr/>
        </p:nvSpPr>
        <p:spPr>
          <a:xfrm>
            <a:off x="1766729" y="1498783"/>
            <a:ext cx="4475046" cy="44315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6" name="Picture 2" descr="GitHub - kyma-project/kyma: A flexible and easy way to connect and extend  enterprise applications in a cloud-native world">
            <a:extLst>
              <a:ext uri="{FF2B5EF4-FFF2-40B4-BE49-F238E27FC236}">
                <a16:creationId xmlns:a16="http://schemas.microsoft.com/office/drawing/2014/main" id="{83A04BB7-1236-2C47-A716-AFCCC36A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93" y="1602012"/>
            <a:ext cx="613768" cy="21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C16350-31BF-0140-BFA1-0B628BE410C7}"/>
              </a:ext>
            </a:extLst>
          </p:cNvPr>
          <p:cNvSpPr/>
          <p:nvPr/>
        </p:nvSpPr>
        <p:spPr>
          <a:xfrm>
            <a:off x="6387547" y="1498783"/>
            <a:ext cx="3147392" cy="182651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028" name="Picture 4" descr="Cloud Foundry – Open Source Cloud Native Application Delivery">
            <a:extLst>
              <a:ext uri="{FF2B5EF4-FFF2-40B4-BE49-F238E27FC236}">
                <a16:creationId xmlns:a16="http://schemas.microsoft.com/office/drawing/2014/main" id="{CBEBA09B-CC6D-5448-9FCE-CEB7170E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349" y="1602012"/>
            <a:ext cx="1063096" cy="14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29DC1A-17D9-F942-B4B8-857E22E99811}"/>
              </a:ext>
            </a:extLst>
          </p:cNvPr>
          <p:cNvSpPr/>
          <p:nvPr/>
        </p:nvSpPr>
        <p:spPr>
          <a:xfrm>
            <a:off x="1935487" y="1895187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BF5757-81F9-3944-BE61-853F95E18ADB}"/>
              </a:ext>
            </a:extLst>
          </p:cNvPr>
          <p:cNvSpPr txBox="1"/>
          <p:nvPr/>
        </p:nvSpPr>
        <p:spPr>
          <a:xfrm>
            <a:off x="1938515" y="1898450"/>
            <a:ext cx="1091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444BC0-4DBB-3443-98B7-2CE443B0C833}"/>
              </a:ext>
            </a:extLst>
          </p:cNvPr>
          <p:cNvSpPr/>
          <p:nvPr/>
        </p:nvSpPr>
        <p:spPr>
          <a:xfrm>
            <a:off x="1938243" y="2820454"/>
            <a:ext cx="4147260" cy="2007282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0ADD62-008D-5E42-9C14-475363297EC6}"/>
              </a:ext>
            </a:extLst>
          </p:cNvPr>
          <p:cNvSpPr txBox="1"/>
          <p:nvPr/>
        </p:nvSpPr>
        <p:spPr>
          <a:xfrm>
            <a:off x="1941271" y="2823717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integration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F578B9-2043-AC4B-8C4A-A980C2720241}"/>
              </a:ext>
            </a:extLst>
          </p:cNvPr>
          <p:cNvSpPr/>
          <p:nvPr/>
        </p:nvSpPr>
        <p:spPr>
          <a:xfrm>
            <a:off x="1935487" y="5001500"/>
            <a:ext cx="4147260" cy="755084"/>
          </a:xfrm>
          <a:prstGeom prst="rect">
            <a:avLst/>
          </a:prstGeom>
          <a:noFill/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023218-EFC0-5249-A000-E730035E9A89}"/>
              </a:ext>
            </a:extLst>
          </p:cNvPr>
          <p:cNvSpPr txBox="1"/>
          <p:nvPr/>
        </p:nvSpPr>
        <p:spPr>
          <a:xfrm>
            <a:off x="1938515" y="5004763"/>
            <a:ext cx="1075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Namespace: backend</a:t>
            </a:r>
          </a:p>
        </p:txBody>
      </p:sp>
      <p:sp>
        <p:nvSpPr>
          <p:cNvPr id="31" name="Rechteck 61">
            <a:extLst>
              <a:ext uri="{FF2B5EF4-FFF2-40B4-BE49-F238E27FC236}">
                <a16:creationId xmlns:a16="http://schemas.microsoft.com/office/drawing/2014/main" id="{C5F529A8-4B2C-414E-9EBC-B75BF6C787F9}"/>
              </a:ext>
            </a:extLst>
          </p:cNvPr>
          <p:cNvSpPr/>
          <p:nvPr/>
        </p:nvSpPr>
        <p:spPr>
          <a:xfrm>
            <a:off x="2061832" y="2123045"/>
            <a:ext cx="3879711" cy="399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User Interface Service</a:t>
            </a:r>
          </a:p>
        </p:txBody>
      </p:sp>
      <p:sp>
        <p:nvSpPr>
          <p:cNvPr id="33" name="Rechteck 61">
            <a:extLst>
              <a:ext uri="{FF2B5EF4-FFF2-40B4-BE49-F238E27FC236}">
                <a16:creationId xmlns:a16="http://schemas.microsoft.com/office/drawing/2014/main" id="{7964B7C2-D10A-9E44-8F34-2003AA81EDA5}"/>
              </a:ext>
            </a:extLst>
          </p:cNvPr>
          <p:cNvSpPr/>
          <p:nvPr/>
        </p:nvSpPr>
        <p:spPr>
          <a:xfrm>
            <a:off x="2061831" y="5236162"/>
            <a:ext cx="3879711" cy="3931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 Easy Franchise Service</a:t>
            </a:r>
          </a:p>
        </p:txBody>
      </p:sp>
      <p:sp>
        <p:nvSpPr>
          <p:cNvPr id="35" name="Rechteck 61">
            <a:extLst>
              <a:ext uri="{FF2B5EF4-FFF2-40B4-BE49-F238E27FC236}">
                <a16:creationId xmlns:a16="http://schemas.microsoft.com/office/drawing/2014/main" id="{AF93180F-BA0F-E04D-B712-48C405B3BD9E}"/>
              </a:ext>
            </a:extLst>
          </p:cNvPr>
          <p:cNvSpPr/>
          <p:nvPr/>
        </p:nvSpPr>
        <p:spPr>
          <a:xfrm>
            <a:off x="5121914" y="5331508"/>
            <a:ext cx="739789" cy="20709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Scheduler</a:t>
            </a:r>
          </a:p>
        </p:txBody>
      </p:sp>
      <p:sp>
        <p:nvSpPr>
          <p:cNvPr id="37" name="Rechteck 61">
            <a:extLst>
              <a:ext uri="{FF2B5EF4-FFF2-40B4-BE49-F238E27FC236}">
                <a16:creationId xmlns:a16="http://schemas.microsoft.com/office/drawing/2014/main" id="{4BD469F0-03AC-0A45-B660-99B25790F577}"/>
              </a:ext>
            </a:extLst>
          </p:cNvPr>
          <p:cNvSpPr/>
          <p:nvPr/>
        </p:nvSpPr>
        <p:spPr>
          <a:xfrm>
            <a:off x="2075079" y="3071628"/>
            <a:ext cx="884382" cy="10412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 err="1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AppRouter</a:t>
            </a:r>
            <a:endParaRPr lang="en-US" sz="800" kern="0" dirty="0">
              <a:solidFill>
                <a:schemeClr val="tx1"/>
              </a:solidFill>
              <a:latin typeface="Arial" panose="020B0604020202020204" pitchFamily="34" charset="0"/>
              <a:ea typeface="BentonSans Bold" charset="0"/>
              <a:cs typeface="Arial" panose="020B0604020202020204" pitchFamily="34" charset="0"/>
            </a:endParaRPr>
          </a:p>
        </p:txBody>
      </p:sp>
      <p:sp>
        <p:nvSpPr>
          <p:cNvPr id="39" name="Rechteck 61">
            <a:extLst>
              <a:ext uri="{FF2B5EF4-FFF2-40B4-BE49-F238E27FC236}">
                <a16:creationId xmlns:a16="http://schemas.microsoft.com/office/drawing/2014/main" id="{D5CC0B95-9C6C-754E-8383-A682CD6D083E}"/>
              </a:ext>
            </a:extLst>
          </p:cNvPr>
          <p:cNvSpPr/>
          <p:nvPr/>
        </p:nvSpPr>
        <p:spPr>
          <a:xfrm>
            <a:off x="2074183" y="4242056"/>
            <a:ext cx="884382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Broker</a:t>
            </a:r>
          </a:p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(Callbacks)</a:t>
            </a:r>
          </a:p>
        </p:txBody>
      </p:sp>
      <p:sp>
        <p:nvSpPr>
          <p:cNvPr id="43" name="Rechteck 61">
            <a:extLst>
              <a:ext uri="{FF2B5EF4-FFF2-40B4-BE49-F238E27FC236}">
                <a16:creationId xmlns:a16="http://schemas.microsoft.com/office/drawing/2014/main" id="{61F5C82C-44E7-B049-999A-967401ACCADA}"/>
              </a:ext>
            </a:extLst>
          </p:cNvPr>
          <p:cNvSpPr/>
          <p:nvPr/>
        </p:nvSpPr>
        <p:spPr>
          <a:xfrm>
            <a:off x="6753259" y="429765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S/4HANA Cloud</a:t>
            </a:r>
          </a:p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Destination Configuration</a:t>
            </a:r>
          </a:p>
        </p:txBody>
      </p:sp>
      <p:sp>
        <p:nvSpPr>
          <p:cNvPr id="44" name="Rechteck 61">
            <a:extLst>
              <a:ext uri="{FF2B5EF4-FFF2-40B4-BE49-F238E27FC236}">
                <a16:creationId xmlns:a16="http://schemas.microsoft.com/office/drawing/2014/main" id="{29FCC4AB-8D68-924D-821C-BEFD09ABE7EF}"/>
              </a:ext>
            </a:extLst>
          </p:cNvPr>
          <p:cNvSpPr/>
          <p:nvPr/>
        </p:nvSpPr>
        <p:spPr>
          <a:xfrm>
            <a:off x="6767293" y="4992184"/>
            <a:ext cx="2476260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End User Assignment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0005712-024E-2A44-B7AA-ACD653987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19" y="2255690"/>
            <a:ext cx="201366" cy="17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D6384911-2521-DF49-9F2A-A3CB372E2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400" y="5292858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5DB38D41-92F6-164C-9D07-B0206166646F}"/>
              </a:ext>
            </a:extLst>
          </p:cNvPr>
          <p:cNvSpPr/>
          <p:nvPr/>
        </p:nvSpPr>
        <p:spPr>
          <a:xfrm>
            <a:off x="6531507" y="1895187"/>
            <a:ext cx="2851032" cy="1271544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8D58DE-86FB-AC46-801A-7F7CFC8394CA}"/>
              </a:ext>
            </a:extLst>
          </p:cNvPr>
          <p:cNvSpPr txBox="1"/>
          <p:nvPr/>
        </p:nvSpPr>
        <p:spPr>
          <a:xfrm>
            <a:off x="6557325" y="1943462"/>
            <a:ext cx="8947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SAP HANA Cloud</a:t>
            </a:r>
          </a:p>
        </p:txBody>
      </p:sp>
      <p:pic>
        <p:nvPicPr>
          <p:cNvPr id="1044" name="Picture 20" descr="Datenbank - Kostenlose technologie Icons">
            <a:extLst>
              <a:ext uri="{FF2B5EF4-FFF2-40B4-BE49-F238E27FC236}">
                <a16:creationId xmlns:a16="http://schemas.microsoft.com/office/drawing/2014/main" id="{02E14EAC-C5B6-DE4B-8F0C-B776A25B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77" y="2392178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Datenbank - Kostenlose technologie Icons">
            <a:extLst>
              <a:ext uri="{FF2B5EF4-FFF2-40B4-BE49-F238E27FC236}">
                <a16:creationId xmlns:a16="http://schemas.microsoft.com/office/drawing/2014/main" id="{9EF612DB-4FCC-D74B-851F-381ADF501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90" y="2389489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0" descr="Datenbank - Kostenlose technologie Icons">
            <a:extLst>
              <a:ext uri="{FF2B5EF4-FFF2-40B4-BE49-F238E27FC236}">
                <a16:creationId xmlns:a16="http://schemas.microsoft.com/office/drawing/2014/main" id="{43BE0961-4AF8-884E-83F1-DEB1324CC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739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0" descr="Datenbank - Kostenlose technologie Icons">
            <a:extLst>
              <a:ext uri="{FF2B5EF4-FFF2-40B4-BE49-F238E27FC236}">
                <a16:creationId xmlns:a16="http://schemas.microsoft.com/office/drawing/2014/main" id="{977C8B9D-3BDB-6F47-95CB-262AC0F60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9503" y="2384643"/>
            <a:ext cx="301876" cy="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31E8F6E-B1F9-C048-8889-347562A1E461}"/>
              </a:ext>
            </a:extLst>
          </p:cNvPr>
          <p:cNvSpPr txBox="1"/>
          <p:nvPr/>
        </p:nvSpPr>
        <p:spPr>
          <a:xfrm flipH="1">
            <a:off x="6761302" y="2711111"/>
            <a:ext cx="8811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Partner Schema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6DEA95-B95D-9C49-B4CD-A306911EF9AA}"/>
              </a:ext>
            </a:extLst>
          </p:cNvPr>
          <p:cNvSpPr txBox="1"/>
          <p:nvPr/>
        </p:nvSpPr>
        <p:spPr>
          <a:xfrm flipH="1">
            <a:off x="8009390" y="2708422"/>
            <a:ext cx="1081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Schemas</a:t>
            </a:r>
          </a:p>
        </p:txBody>
      </p:sp>
      <p:cxnSp>
        <p:nvCxnSpPr>
          <p:cNvPr id="62" name="Gewinkelte Verbindung 42">
            <a:extLst>
              <a:ext uri="{FF2B5EF4-FFF2-40B4-BE49-F238E27FC236}">
                <a16:creationId xmlns:a16="http://schemas.microsoft.com/office/drawing/2014/main" id="{B7079E11-1E5A-B141-AC2A-AB58A2223D4A}"/>
              </a:ext>
            </a:extLst>
          </p:cNvPr>
          <p:cNvCxnSpPr>
            <a:cxnSpLocks/>
          </p:cNvCxnSpPr>
          <p:nvPr/>
        </p:nvCxnSpPr>
        <p:spPr>
          <a:xfrm>
            <a:off x="1085947" y="4474743"/>
            <a:ext cx="988236" cy="0"/>
          </a:xfrm>
          <a:prstGeom prst="straightConnector1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winkelte Verbindung 42">
            <a:extLst>
              <a:ext uri="{FF2B5EF4-FFF2-40B4-BE49-F238E27FC236}">
                <a16:creationId xmlns:a16="http://schemas.microsoft.com/office/drawing/2014/main" id="{1C1A232C-21CD-8A48-A565-74874EBD2D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14783" y="2429086"/>
            <a:ext cx="122053" cy="1163032"/>
          </a:xfrm>
          <a:prstGeom prst="bentConnector2">
            <a:avLst/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A427145-AE9D-2049-B5C3-5915CFF6587D}"/>
              </a:ext>
            </a:extLst>
          </p:cNvPr>
          <p:cNvSpPr/>
          <p:nvPr/>
        </p:nvSpPr>
        <p:spPr>
          <a:xfrm>
            <a:off x="1262844" y="4382586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D5FD23F-61D2-1C46-B049-D3FF4D1726DA}"/>
              </a:ext>
            </a:extLst>
          </p:cNvPr>
          <p:cNvSpPr/>
          <p:nvPr/>
        </p:nvSpPr>
        <p:spPr>
          <a:xfrm>
            <a:off x="5280868" y="2854473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8" name="Rechteck 63">
            <a:extLst>
              <a:ext uri="{FF2B5EF4-FFF2-40B4-BE49-F238E27FC236}">
                <a16:creationId xmlns:a16="http://schemas.microsoft.com/office/drawing/2014/main" id="{541CC641-9025-C04D-B0C4-47B01516D955}"/>
              </a:ext>
            </a:extLst>
          </p:cNvPr>
          <p:cNvSpPr/>
          <p:nvPr/>
        </p:nvSpPr>
        <p:spPr>
          <a:xfrm>
            <a:off x="348291" y="4487462"/>
            <a:ext cx="854401" cy="5078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11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SaaS</a:t>
            </a:r>
          </a:p>
          <a:p>
            <a:pPr algn="ctr"/>
            <a:r>
              <a:rPr lang="en-US" sz="11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Provisioning</a:t>
            </a:r>
          </a:p>
          <a:p>
            <a:pPr algn="ctr"/>
            <a:r>
              <a:rPr lang="en-US" sz="1100" b="1" dirty="0">
                <a:solidFill>
                  <a:srgbClr val="427CAC"/>
                </a:solidFill>
                <a:latin typeface="Arial" charset="0"/>
                <a:ea typeface="Arial" charset="0"/>
                <a:cs typeface="Arial" charset="0"/>
              </a:rPr>
              <a:t>Service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14800174-9005-8240-ACA3-6ADCE997B1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770" y="3924651"/>
            <a:ext cx="572076" cy="57207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BEEB1D1-C3C1-3E4A-B075-17E707BEE40C}"/>
              </a:ext>
            </a:extLst>
          </p:cNvPr>
          <p:cNvSpPr/>
          <p:nvPr/>
        </p:nvSpPr>
        <p:spPr>
          <a:xfrm>
            <a:off x="590730" y="4028465"/>
            <a:ext cx="395269" cy="347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CBE7DC6-F193-CE47-95D7-83A74CCA5410}"/>
              </a:ext>
            </a:extLst>
          </p:cNvPr>
          <p:cNvSpPr/>
          <p:nvPr/>
        </p:nvSpPr>
        <p:spPr>
          <a:xfrm>
            <a:off x="672040" y="4080936"/>
            <a:ext cx="103516" cy="10351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43FA74A1-2049-B84B-88FA-63E686D4324E}"/>
              </a:ext>
            </a:extLst>
          </p:cNvPr>
          <p:cNvSpPr/>
          <p:nvPr/>
        </p:nvSpPr>
        <p:spPr>
          <a:xfrm>
            <a:off x="672040" y="4221032"/>
            <a:ext cx="103516" cy="10351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3B0FFB59-7F54-BE4F-9AFB-25803811CF6A}"/>
              </a:ext>
            </a:extLst>
          </p:cNvPr>
          <p:cNvSpPr/>
          <p:nvPr/>
        </p:nvSpPr>
        <p:spPr>
          <a:xfrm>
            <a:off x="814450" y="4082267"/>
            <a:ext cx="103516" cy="103516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7AB4DCCA-856F-CB4D-9613-9C0933F6935A}"/>
              </a:ext>
            </a:extLst>
          </p:cNvPr>
          <p:cNvSpPr/>
          <p:nvPr/>
        </p:nvSpPr>
        <p:spPr>
          <a:xfrm>
            <a:off x="814450" y="4222363"/>
            <a:ext cx="103516" cy="103516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8" name="Gewinkelte Verbindung 42">
            <a:extLst>
              <a:ext uri="{FF2B5EF4-FFF2-40B4-BE49-F238E27FC236}">
                <a16:creationId xmlns:a16="http://schemas.microsoft.com/office/drawing/2014/main" id="{E20A5F6F-11C8-4C40-8700-B1DF202A6B80}"/>
              </a:ext>
            </a:extLst>
          </p:cNvPr>
          <p:cNvCxnSpPr>
            <a:cxnSpLocks/>
          </p:cNvCxnSpPr>
          <p:nvPr/>
        </p:nvCxnSpPr>
        <p:spPr>
          <a:xfrm flipV="1">
            <a:off x="2976549" y="3299651"/>
            <a:ext cx="1325736" cy="1197076"/>
          </a:xfrm>
          <a:prstGeom prst="bentConnector3">
            <a:avLst>
              <a:gd name="adj1" fmla="val 50000"/>
            </a:avLst>
          </a:prstGeom>
          <a:ln w="19050" cap="rnd" cmpd="sng">
            <a:solidFill>
              <a:schemeClr val="tx1">
                <a:lumMod val="65000"/>
                <a:lumOff val="35000"/>
              </a:schemeClr>
            </a:solidFill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A1B479BD-A7C7-3D40-990F-1C8B442EEECF}"/>
              </a:ext>
            </a:extLst>
          </p:cNvPr>
          <p:cNvSpPr/>
          <p:nvPr/>
        </p:nvSpPr>
        <p:spPr>
          <a:xfrm>
            <a:off x="3018529" y="4406961"/>
            <a:ext cx="210940" cy="19150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292BF36-18D7-8C49-B128-F1ADCAD620F9}"/>
              </a:ext>
            </a:extLst>
          </p:cNvPr>
          <p:cNvSpPr txBox="1"/>
          <p:nvPr/>
        </p:nvSpPr>
        <p:spPr>
          <a:xfrm>
            <a:off x="3596047" y="3277052"/>
            <a:ext cx="71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Tenant Id</a:t>
            </a:r>
          </a:p>
          <a:p>
            <a:r>
              <a:rPr lang="en-GB" sz="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subdomain</a:t>
            </a:r>
            <a:endParaRPr lang="en-DE" sz="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Rechteck 61">
            <a:extLst>
              <a:ext uri="{FF2B5EF4-FFF2-40B4-BE49-F238E27FC236}">
                <a16:creationId xmlns:a16="http://schemas.microsoft.com/office/drawing/2014/main" id="{7175C3F3-CCCF-8940-B059-0674372FC8B7}"/>
              </a:ext>
            </a:extLst>
          </p:cNvPr>
          <p:cNvSpPr/>
          <p:nvPr/>
        </p:nvSpPr>
        <p:spPr>
          <a:xfrm>
            <a:off x="4302285" y="3071628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Database Service</a:t>
            </a:r>
          </a:p>
        </p:txBody>
      </p:sp>
      <p:sp>
        <p:nvSpPr>
          <p:cNvPr id="64" name="Rechteck 61">
            <a:extLst>
              <a:ext uri="{FF2B5EF4-FFF2-40B4-BE49-F238E27FC236}">
                <a16:creationId xmlns:a16="http://schemas.microsoft.com/office/drawing/2014/main" id="{E0BD220C-36C0-354A-B55F-06EF7E6398A8}"/>
              </a:ext>
            </a:extLst>
          </p:cNvPr>
          <p:cNvSpPr/>
          <p:nvPr/>
        </p:nvSpPr>
        <p:spPr>
          <a:xfrm>
            <a:off x="4302285" y="3656842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Business Partner Service</a:t>
            </a:r>
          </a:p>
        </p:txBody>
      </p:sp>
      <p:sp>
        <p:nvSpPr>
          <p:cNvPr id="65" name="Rechteck 61">
            <a:extLst>
              <a:ext uri="{FF2B5EF4-FFF2-40B4-BE49-F238E27FC236}">
                <a16:creationId xmlns:a16="http://schemas.microsoft.com/office/drawing/2014/main" id="{48364DFC-73DC-F146-AB96-F14C2578E971}"/>
              </a:ext>
            </a:extLst>
          </p:cNvPr>
          <p:cNvSpPr/>
          <p:nvPr/>
        </p:nvSpPr>
        <p:spPr>
          <a:xfrm>
            <a:off x="4302285" y="4242056"/>
            <a:ext cx="1639257" cy="456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sz="800" kern="0" dirty="0">
                <a:solidFill>
                  <a:schemeClr val="tx1"/>
                </a:solidFill>
                <a:latin typeface="Arial" panose="020B0604020202020204" pitchFamily="34" charset="0"/>
                <a:ea typeface="BentonSans Bold" charset="0"/>
                <a:cs typeface="Arial" panose="020B0604020202020204" pitchFamily="34" charset="0"/>
              </a:rPr>
              <a:t>         Email Service</a:t>
            </a:r>
          </a:p>
        </p:txBody>
      </p:sp>
      <p:pic>
        <p:nvPicPr>
          <p:cNvPr id="66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D187A802-0DE6-3B4E-A5EF-54AFA52EA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54" y="3166731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2" descr="Klausur 76891 – Einführung in Java – peripherstudent">
            <a:extLst>
              <a:ext uri="{FF2B5EF4-FFF2-40B4-BE49-F238E27FC236}">
                <a16:creationId xmlns:a16="http://schemas.microsoft.com/office/drawing/2014/main" id="{0B0443AA-8870-264F-8B35-74E7892B3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75" y="3744730"/>
            <a:ext cx="282004" cy="28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8" descr="Nodejsvektorlogo Backendprogrammierung In Javascript Serverentwicklung  Stock Vektor Art und mehr Bilder von Logo - iStock">
            <a:extLst>
              <a:ext uri="{FF2B5EF4-FFF2-40B4-BE49-F238E27FC236}">
                <a16:creationId xmlns:a16="http://schemas.microsoft.com/office/drawing/2014/main" id="{7D692CB9-82A9-C74E-865A-6AEE911CE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48" y="4367219"/>
            <a:ext cx="214815" cy="21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61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7E2E677-B2B3-BB42-92BA-23340CC8C118}"/>
              </a:ext>
            </a:extLst>
          </p:cNvPr>
          <p:cNvGrpSpPr/>
          <p:nvPr/>
        </p:nvGrpSpPr>
        <p:grpSpPr>
          <a:xfrm>
            <a:off x="3882025" y="2397278"/>
            <a:ext cx="767839" cy="903204"/>
            <a:chOff x="1774285" y="5004845"/>
            <a:chExt cx="767839" cy="9032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0E0CB6-D2A0-9B4F-918A-339AB7B73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7939" y="5004845"/>
              <a:ext cx="720000" cy="720000"/>
            </a:xfrm>
            <a:prstGeom prst="rect">
              <a:avLst/>
            </a:prstGeom>
          </p:spPr>
        </p:pic>
        <p:sp>
          <p:nvSpPr>
            <p:cNvPr id="4" name="Rechteck 44">
              <a:extLst>
                <a:ext uri="{FF2B5EF4-FFF2-40B4-BE49-F238E27FC236}">
                  <a16:creationId xmlns:a16="http://schemas.microsoft.com/office/drawing/2014/main" id="{4DDFC335-3E14-C24B-9433-133EC453FE74}"/>
                </a:ext>
              </a:extLst>
            </p:cNvPr>
            <p:cNvSpPr/>
            <p:nvPr/>
          </p:nvSpPr>
          <p:spPr>
            <a:xfrm>
              <a:off x="1774285" y="5738772"/>
              <a:ext cx="767839" cy="1692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427CAC"/>
                  </a:solidFill>
                  <a:latin typeface="Arial" charset="0"/>
                  <a:ea typeface="Arial" charset="0"/>
                  <a:cs typeface="Arial" charset="0"/>
                </a:rPr>
                <a:t>Destination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EB1064-65C0-4C48-80F3-BE0851929E76}"/>
              </a:ext>
            </a:extLst>
          </p:cNvPr>
          <p:cNvGrpSpPr/>
          <p:nvPr/>
        </p:nvGrpSpPr>
        <p:grpSpPr>
          <a:xfrm>
            <a:off x="2556021" y="2478644"/>
            <a:ext cx="448472" cy="455355"/>
            <a:chOff x="3399740" y="3257910"/>
            <a:chExt cx="448472" cy="455355"/>
          </a:xfrm>
        </p:grpSpPr>
        <p:pic>
          <p:nvPicPr>
            <p:cNvPr id="6" name="Bild 36">
              <a:extLst>
                <a:ext uri="{FF2B5EF4-FFF2-40B4-BE49-F238E27FC236}">
                  <a16:creationId xmlns:a16="http://schemas.microsoft.com/office/drawing/2014/main" id="{BE9DF892-9B9B-9448-ABD8-70124E977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475" y="3326983"/>
              <a:ext cx="301163" cy="301163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BB18F7-BAAD-A547-87CB-31518EBA2823}"/>
                </a:ext>
              </a:extLst>
            </p:cNvPr>
            <p:cNvSpPr/>
            <p:nvPr/>
          </p:nvSpPr>
          <p:spPr>
            <a:xfrm>
              <a:off x="3399740" y="3257910"/>
              <a:ext cx="448472" cy="455355"/>
            </a:xfrm>
            <a:prstGeom prst="ellipse">
              <a:avLst/>
            </a:prstGeom>
            <a:noFill/>
            <a:ln w="2286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179306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344</Words>
  <Application>Microsoft Macintosh PowerPoint</Application>
  <PresentationFormat>Widescreen</PresentationFormat>
  <Paragraphs>144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EasyFranchise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to diagrams with focus on app components</dc:title>
  <dc:creator>Pelatan, Matthieu</dc:creator>
  <cp:lastModifiedBy>Pelatan, Matthieu</cp:lastModifiedBy>
  <cp:revision>41</cp:revision>
  <dcterms:created xsi:type="dcterms:W3CDTF">2021-09-23T13:58:00Z</dcterms:created>
  <dcterms:modified xsi:type="dcterms:W3CDTF">2021-10-22T08:52:46Z</dcterms:modified>
</cp:coreProperties>
</file>