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Playfair Display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9764C23-5CE0-4FD4-A54B-9FC861763F18}">
  <a:tblStyle styleId="{79764C23-5CE0-4FD4-A54B-9FC861763F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e7fec2a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e7fec2a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04ee14d3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04ee14d3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04ee14d3a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04ee14d3a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ed21f95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ed21f95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ed21f9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ed21f9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ed21f95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ed21f95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0e7fec2a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0e7fec2a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04ee14d3a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04ee14d3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04ee14d3a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04ee14d3a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04ee14d3a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04ee14d3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04ee14d3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04ee14d3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0e7fec2a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0e7fec2a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ed21f95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ed21f95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e7fec2a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e7fec2a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0e7fec2a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0e7fec2a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0e7fec2a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0e7fec2a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ed21f95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ed21f95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ed21f95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ed21f95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ed21f95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ed21f95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04ee14d3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04ee14d3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20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Relationship Id="rId4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Relationship Id="rId4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12.jpg"/><Relationship Id="rId5" Type="http://schemas.openxmlformats.org/officeDocument/2006/relationships/image" Target="../media/image18.png"/><Relationship Id="rId6" Type="http://schemas.openxmlformats.org/officeDocument/2006/relationships/image" Target="../media/image19.jpg"/><Relationship Id="rId7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57250"/>
            <a:ext cx="9144000" cy="34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857250"/>
            <a:ext cx="8520600" cy="19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rgbClr val="09188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Extracting Structured Information From Legal Documents</a:t>
            </a:r>
            <a:endParaRPr sz="3800">
              <a:solidFill>
                <a:srgbClr val="09188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931388"/>
            <a:ext cx="8520600" cy="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By Alexey Riep</a:t>
            </a:r>
            <a:r>
              <a:rPr lang="en-GB" sz="19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</a:t>
            </a:r>
            <a:r>
              <a:rPr lang="en-GB" sz="1900">
                <a:solidFill>
                  <a:srgbClr val="66666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nhausen</a:t>
            </a:r>
            <a:endParaRPr sz="1900">
              <a:solidFill>
                <a:srgbClr val="66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1000" y="3663688"/>
            <a:ext cx="997700" cy="2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8625" y="3583974"/>
            <a:ext cx="1339925" cy="4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425" y="335000"/>
            <a:ext cx="8849160" cy="447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413" y="335000"/>
            <a:ext cx="8849164" cy="447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97825"/>
            <a:ext cx="9144000" cy="11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125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9188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Is this A-section a house or a flat?</a:t>
            </a:r>
            <a:endParaRPr sz="3600">
              <a:solidFill>
                <a:srgbClr val="09188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14125"/>
            <a:ext cx="9144000" cy="151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125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9188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Is there one or more colour-pairs for exclusive strata in this A-section?</a:t>
            </a:r>
            <a:endParaRPr sz="3600">
              <a:solidFill>
                <a:srgbClr val="09188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14125"/>
            <a:ext cx="9144000" cy="151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125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9188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Does this colour-pair represent exclusive strata</a:t>
            </a:r>
            <a:r>
              <a:rPr lang="en-GB" sz="3600">
                <a:solidFill>
                  <a:srgbClr val="09188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?</a:t>
            </a:r>
            <a:endParaRPr sz="3600">
              <a:solidFill>
                <a:srgbClr val="09188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00" y="1128962"/>
            <a:ext cx="8955201" cy="28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25" y="213650"/>
            <a:ext cx="880035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38" y="1286850"/>
            <a:ext cx="8932124" cy="25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9188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 Introduction -</a:t>
            </a:r>
            <a:endParaRPr>
              <a:solidFill>
                <a:srgbClr val="09188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549075" y="2751350"/>
            <a:ext cx="817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91885"/>
              </a:buClr>
              <a:buSzPts val="1800"/>
              <a:buFont typeface="Playfair Display"/>
              <a:buChar char="-"/>
            </a:pPr>
            <a:r>
              <a:rPr lang="en-GB">
                <a:solidFill>
                  <a:srgbClr val="09188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Registers of Scotland 400 Year Anniversary Scholarship</a:t>
            </a:r>
            <a:endParaRPr>
              <a:solidFill>
                <a:srgbClr val="09188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49075" y="1313238"/>
            <a:ext cx="817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91885"/>
              </a:buClr>
              <a:buSzPts val="1800"/>
              <a:buFont typeface="Playfair Display"/>
              <a:buChar char="-"/>
            </a:pPr>
            <a:r>
              <a:rPr lang="en-GB">
                <a:solidFill>
                  <a:srgbClr val="09188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Collaboration between RoS and University of Edinburgh </a:t>
            </a:r>
            <a:endParaRPr>
              <a:solidFill>
                <a:srgbClr val="09188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549075" y="2032300"/>
            <a:ext cx="817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91885"/>
              </a:buClr>
              <a:buSzPts val="1800"/>
              <a:buFont typeface="Playfair Display"/>
              <a:buChar char="-"/>
            </a:pPr>
            <a:r>
              <a:rPr lang="en-GB">
                <a:solidFill>
                  <a:srgbClr val="09188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RoS responsible for compiling &amp; maintaining records relating to property </a:t>
            </a:r>
            <a:endParaRPr>
              <a:solidFill>
                <a:srgbClr val="09188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14125"/>
            <a:ext cx="9144000" cy="151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2"/>
          <p:cNvSpPr txBox="1"/>
          <p:nvPr>
            <p:ph type="title"/>
          </p:nvPr>
        </p:nvSpPr>
        <p:spPr>
          <a:xfrm>
            <a:off x="0" y="125"/>
            <a:ext cx="88323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9188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Q&amp;A</a:t>
            </a:r>
            <a:endParaRPr sz="3600">
              <a:solidFill>
                <a:srgbClr val="09188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97825"/>
            <a:ext cx="9144000" cy="11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125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9188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Problem Definition</a:t>
            </a:r>
            <a:endParaRPr sz="3600">
              <a:solidFill>
                <a:srgbClr val="09188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375" y="199213"/>
            <a:ext cx="4235299" cy="474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5675" y="2021050"/>
            <a:ext cx="1642249" cy="11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6299" y="199225"/>
            <a:ext cx="2944351" cy="292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06300" y="3189450"/>
            <a:ext cx="2944351" cy="17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481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9188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 Types of Ownership -</a:t>
            </a:r>
            <a:endParaRPr>
              <a:solidFill>
                <a:srgbClr val="09188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655800" y="1316500"/>
            <a:ext cx="817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91885"/>
              </a:buClr>
              <a:buSzPts val="1800"/>
              <a:buFont typeface="Playfair Display"/>
              <a:buAutoNum type="arabicPeriod"/>
            </a:pPr>
            <a:r>
              <a:rPr lang="en-GB">
                <a:solidFill>
                  <a:srgbClr val="09188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Exclusive Strata</a:t>
            </a:r>
            <a:endParaRPr>
              <a:solidFill>
                <a:srgbClr val="09188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655800" y="1889200"/>
            <a:ext cx="817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9188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2.    Exclusive Solum</a:t>
            </a:r>
            <a:endParaRPr>
              <a:solidFill>
                <a:srgbClr val="09188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655800" y="2461900"/>
            <a:ext cx="817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9188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3.    Common Strata</a:t>
            </a:r>
            <a:endParaRPr>
              <a:solidFill>
                <a:srgbClr val="09188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655800" y="3034600"/>
            <a:ext cx="817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9188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4.    </a:t>
            </a:r>
            <a:r>
              <a:rPr lang="en-GB">
                <a:solidFill>
                  <a:srgbClr val="09188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Common Solum</a:t>
            </a:r>
            <a:endParaRPr>
              <a:solidFill>
                <a:srgbClr val="09188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6150" y="865425"/>
            <a:ext cx="3343800" cy="40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9188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 Methodology -</a:t>
            </a:r>
            <a:endParaRPr>
              <a:solidFill>
                <a:srgbClr val="09188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655800" y="1316500"/>
            <a:ext cx="817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91885"/>
              </a:buClr>
              <a:buSzPts val="1800"/>
              <a:buFont typeface="Playfair Display"/>
              <a:buChar char="-"/>
            </a:pPr>
            <a:r>
              <a:rPr lang="en-GB">
                <a:solidFill>
                  <a:srgbClr val="09188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Supervised learning using Word2vec and LSTM networks</a:t>
            </a:r>
            <a:endParaRPr>
              <a:solidFill>
                <a:srgbClr val="09188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1218250" y="203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{79764C23-5CE0-4FD4-A54B-9FC861763F18}</a:tableStyleId>
              </a:tblPr>
              <a:tblGrid>
                <a:gridCol w="1317600"/>
                <a:gridCol w="5995525"/>
              </a:tblGrid>
              <a:tr h="47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91885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Word2vec</a:t>
                      </a:r>
                      <a:endParaRPr sz="1800">
                        <a:solidFill>
                          <a:srgbClr val="091885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91885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Conversion of words into vector representations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91885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LSTM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91885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Long short-term memory neural classifier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91885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Data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91885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5,000 randomly selected A-sections on flats and houses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91885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Annotated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91885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200 houses and 200 flats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9188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 Methodology -</a:t>
            </a:r>
            <a:endParaRPr>
              <a:solidFill>
                <a:srgbClr val="09188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655800" y="1316500"/>
            <a:ext cx="817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91885"/>
              </a:buClr>
              <a:buSzPts val="1800"/>
              <a:buFont typeface="Playfair Display"/>
              <a:buChar char="-"/>
            </a:pPr>
            <a:r>
              <a:rPr lang="en-GB">
                <a:solidFill>
                  <a:srgbClr val="09188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Three different classification stages</a:t>
            </a:r>
            <a:endParaRPr>
              <a:solidFill>
                <a:srgbClr val="09188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aphicFrame>
        <p:nvGraphicFramePr>
          <p:cNvPr id="111" name="Google Shape;111;p19"/>
          <p:cNvGraphicFramePr/>
          <p:nvPr/>
        </p:nvGraphicFramePr>
        <p:xfrm>
          <a:off x="1218250" y="202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{79764C23-5CE0-4FD4-A54B-9FC861763F18}</a:tableStyleId>
              </a:tblPr>
              <a:tblGrid>
                <a:gridCol w="1042800"/>
                <a:gridCol w="3817450"/>
                <a:gridCol w="2452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91885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Stage 1</a:t>
                      </a:r>
                      <a:endParaRPr sz="1800">
                        <a:solidFill>
                          <a:srgbClr val="091885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91885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Is this A-section a house of flat?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91885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House | Flat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91885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Stage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91885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Does [exclusive strata] exist in this A-section?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91885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Yes | 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91885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Stage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91885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Does this colour-pair represent [exclusive strata]?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91885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Yes | No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50" y="821100"/>
            <a:ext cx="8870899" cy="35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413" y="335000"/>
            <a:ext cx="8849174" cy="447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