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60" r:id="rId4"/>
  </p:sldMasterIdLst>
  <p:notesMasterIdLst>
    <p:notesMasterId r:id="rId29"/>
  </p:notesMasterIdLst>
  <p:sldIdLst>
    <p:sldId id="298" r:id="rId5"/>
    <p:sldId id="300" r:id="rId6"/>
    <p:sldId id="299" r:id="rId7"/>
    <p:sldId id="303" r:id="rId8"/>
    <p:sldId id="321" r:id="rId9"/>
    <p:sldId id="301" r:id="rId10"/>
    <p:sldId id="302" r:id="rId11"/>
    <p:sldId id="304" r:id="rId12"/>
    <p:sldId id="305" r:id="rId13"/>
    <p:sldId id="306" r:id="rId14"/>
    <p:sldId id="307" r:id="rId15"/>
    <p:sldId id="308" r:id="rId16"/>
    <p:sldId id="309" r:id="rId17"/>
    <p:sldId id="310" r:id="rId18"/>
    <p:sldId id="311" r:id="rId19"/>
    <p:sldId id="312" r:id="rId20"/>
    <p:sldId id="313" r:id="rId21"/>
    <p:sldId id="314" r:id="rId22"/>
    <p:sldId id="315" r:id="rId23"/>
    <p:sldId id="316" r:id="rId24"/>
    <p:sldId id="318" r:id="rId25"/>
    <p:sldId id="319" r:id="rId26"/>
    <p:sldId id="320" r:id="rId27"/>
    <p:sldId id="317" r:id="rId28"/>
  </p:sldIdLst>
  <p:sldSz cx="12192000" cy="6858000"/>
  <p:notesSz cx="6858000" cy="9144000"/>
  <p:embeddedFontLst>
    <p:embeddedFont>
      <p:font typeface="Bookman Old Style" panose="02050604050505020204" pitchFamily="18" charset="0"/>
      <p:regular r:id="rId30"/>
      <p:bold r:id="rId31"/>
      <p:italic r:id="rId32"/>
      <p:boldItalic r:id="rId33"/>
    </p:embeddedFont>
    <p:embeddedFont>
      <p:font typeface="Calibri" panose="020F0502020204030204" pitchFamily="34" charset="0"/>
      <p:regular r:id="rId34"/>
      <p:bold r:id="rId35"/>
      <p:italic r:id="rId36"/>
      <p:boldItalic r:id="rId37"/>
    </p:embeddedFont>
    <p:embeddedFont>
      <p:font typeface="Franklin Gothic Book" panose="020B0503020102020204" pitchFamily="34" charset="0"/>
      <p:regular r:id="rId38"/>
      <p:italic r:id="rId39"/>
    </p:embeddedFont>
    <p:embeddedFont>
      <p:font typeface="Merriweather" panose="00000500000000000000" pitchFamily="2" charset="0"/>
      <p:regular r:id="rId40"/>
      <p:bold r:id="rId41"/>
      <p:italic r:id="rId42"/>
      <p:boldItalic r:id="rId4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19" autoAdjust="0"/>
    <p:restoredTop sz="83077" autoAdjust="0"/>
  </p:normalViewPr>
  <p:slideViewPr>
    <p:cSldViewPr snapToGrid="0">
      <p:cViewPr varScale="1">
        <p:scale>
          <a:sx n="71" d="100"/>
          <a:sy n="71" d="100"/>
        </p:scale>
        <p:origin x="950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9" d="100"/>
          <a:sy n="69" d="100"/>
        </p:scale>
        <p:origin x="3082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10.fntdata"/><Relationship Id="rId21" Type="http://schemas.openxmlformats.org/officeDocument/2006/relationships/slide" Target="slides/slide17.xml"/><Relationship Id="rId34" Type="http://schemas.openxmlformats.org/officeDocument/2006/relationships/font" Target="fonts/font5.fntdata"/><Relationship Id="rId42" Type="http://schemas.openxmlformats.org/officeDocument/2006/relationships/font" Target="fonts/font13.fntdata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7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2.fntdata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font" Target="fonts/font14.fntdata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46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E5F92A-A828-4FC7-9555-AC93C88DD6EF}" type="datetimeFigureOut">
              <a:rPr lang="nl-BE" smtClean="0"/>
              <a:t>19/10/2021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3E3B9A-A1AA-41F0-A4AA-85B56AD57EF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4179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in python how factorial fails is implemented without base case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3E3B9A-A1AA-41F0-A4AA-85B56AD57EF3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837509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this program 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3E3B9A-A1AA-41F0-A4AA-85B56AD57EF3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692579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 </a:t>
            </a:r>
            <a:r>
              <a:rPr lang="en-US" dirty="0" err="1"/>
              <a:t>CountDown</a:t>
            </a:r>
            <a:r>
              <a:rPr lang="en-US" dirty="0"/>
              <a:t>(n):</a:t>
            </a:r>
          </a:p>
          <a:p>
            <a:r>
              <a:rPr lang="en-US" dirty="0"/>
              <a:t>    print(n)</a:t>
            </a:r>
          </a:p>
          <a:p>
            <a:r>
              <a:rPr lang="en-US" dirty="0"/>
              <a:t>    if (n &gt; 1):</a:t>
            </a:r>
          </a:p>
          <a:p>
            <a:r>
              <a:rPr lang="en-US" dirty="0"/>
              <a:t>        </a:t>
            </a:r>
            <a:r>
              <a:rPr lang="en-US" dirty="0" err="1"/>
              <a:t>CountDown</a:t>
            </a:r>
            <a:r>
              <a:rPr lang="en-US" dirty="0"/>
              <a:t>(n-1)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3E3B9A-A1AA-41F0-A4AA-85B56AD57EF3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619570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Tell about its counterpart: the heap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3E3B9A-A1AA-41F0-A4AA-85B56AD57EF3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43966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3E3B9A-A1AA-41F0-A4AA-85B56AD57EF3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8847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10/19/2021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10/19/2021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10/19/2021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10/19/2021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10/19/2021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10/19/2021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10/19/2021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10/19/2021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10/19/2021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10/19/2021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Week 4 – RECURSION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2486F-3B9D-46BA-9A28-363CB04A4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Call Stack</a:t>
            </a:r>
            <a:endParaRPr lang="nl-BE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15C24BD-DA27-4444-B11D-479B785BECB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7596" y="4932521"/>
            <a:ext cx="2533650" cy="103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57194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2486F-3B9D-46BA-9A28-363CB04A4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Call Stack</a:t>
            </a:r>
            <a:endParaRPr lang="nl-BE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CF2DE24C-13C3-4201-A71E-DD090F7B23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0595" y="4895653"/>
            <a:ext cx="2428875" cy="108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71567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2486F-3B9D-46BA-9A28-363CB04A4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Call Stack</a:t>
            </a:r>
            <a:endParaRPr lang="nl-BE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15C24BD-DA27-4444-B11D-479B785BECB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3342" y="4954036"/>
            <a:ext cx="2533650" cy="103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CF2DE24C-13C3-4201-A71E-DD090F7B23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5729" y="4930223"/>
            <a:ext cx="2428875" cy="108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73F2E84C-D637-4ADB-99B1-BB74304BC6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3342" y="4191953"/>
            <a:ext cx="4362450" cy="185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76333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2486F-3B9D-46BA-9A28-363CB04A4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Call Stack</a:t>
            </a:r>
            <a:endParaRPr lang="nl-BE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F126299A-14B2-47B5-8551-8D177013E7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8065" y="4287286"/>
            <a:ext cx="3133725" cy="170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9449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2486F-3B9D-46BA-9A28-363CB04A4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Call Stack</a:t>
            </a:r>
            <a:endParaRPr lang="nl-BE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A5ED5E76-C8B0-47A7-BDFC-1034BC111E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6740" y="4573036"/>
            <a:ext cx="2305050" cy="141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93210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2486F-3B9D-46BA-9A28-363CB04A4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Call Stack</a:t>
            </a:r>
            <a:endParaRPr lang="nl-BE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A5ED5E76-C8B0-47A7-BDFC-1034BC111E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6740" y="4573036"/>
            <a:ext cx="2305050" cy="141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>
            <a:extLst>
              <a:ext uri="{FF2B5EF4-FFF2-40B4-BE49-F238E27FC236}">
                <a16:creationId xmlns:a16="http://schemas.microsoft.com/office/drawing/2014/main" id="{A4E659D6-99D3-4211-BBB2-1163934C74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855" y="4573036"/>
            <a:ext cx="2714625" cy="141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50037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997DF-9F79-4B66-9149-BE8B18B83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Stack With Recursion</a:t>
            </a:r>
            <a:endParaRPr lang="nl-B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043950A-0361-4DC6-9495-E2F6CCEA80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44686" y="3021671"/>
            <a:ext cx="3962953" cy="1933845"/>
          </a:xfrm>
        </p:spPr>
      </p:pic>
    </p:spTree>
    <p:extLst>
      <p:ext uri="{BB962C8B-B14F-4D97-AF65-F5344CB8AC3E}">
        <p14:creationId xmlns:p14="http://schemas.microsoft.com/office/powerpoint/2010/main" val="20208174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4BDE4-BB14-47F7-8242-A8F091C9A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Stack With Recursion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093FD-332F-4A23-B096-BFAF1E0DA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call fact(3)</a:t>
            </a:r>
            <a:endParaRPr lang="nl-BE" dirty="0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95099620-CDEA-4708-8C49-8306A38496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271"/>
          <a:stretch/>
        </p:blipFill>
        <p:spPr bwMode="auto">
          <a:xfrm>
            <a:off x="3270884" y="2108201"/>
            <a:ext cx="8721073" cy="3561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19350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4BDE4-BB14-47F7-8242-A8F091C9A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Stack With Recursion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093FD-332F-4A23-B096-BFAF1E0DA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call fact(3)</a:t>
            </a:r>
            <a:endParaRPr lang="nl-BE" dirty="0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95099620-CDEA-4708-8C49-8306A38496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6" t="22524" r="246" b="35008"/>
          <a:stretch/>
        </p:blipFill>
        <p:spPr bwMode="auto">
          <a:xfrm>
            <a:off x="3421491" y="1979407"/>
            <a:ext cx="7497521" cy="4231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82314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4BDE4-BB14-47F7-8242-A8F091C9A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Stack With Recursion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093FD-332F-4A23-B096-BFAF1E0DA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call fact(3)</a:t>
            </a:r>
            <a:endParaRPr lang="nl-BE" dirty="0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95099620-CDEA-4708-8C49-8306A38496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2" t="50198" r="192" b="166"/>
          <a:stretch/>
        </p:blipFill>
        <p:spPr bwMode="auto">
          <a:xfrm>
            <a:off x="4400436" y="1979407"/>
            <a:ext cx="6540091" cy="4313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6442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D862E-5C97-454A-B030-5D2A972D0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of Recursion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C7C08-D209-4C8C-A75A-828986E7D1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657749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4BDE4-BB14-47F7-8242-A8F091C9A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Stack With Recursion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093FD-332F-4A23-B096-BFAF1E0DA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call fact(3)</a:t>
            </a:r>
            <a:endParaRPr lang="nl-BE" dirty="0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AA9FF93B-46A3-459C-ABEF-B760B1AC65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6732" y="2307515"/>
            <a:ext cx="8237893" cy="3351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68920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3A6A1-B567-49D9-ABBC-B1E2CF544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 vs Recursion</a:t>
            </a:r>
            <a:endParaRPr lang="nl-BE" dirty="0"/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3C454038-9E14-47D9-804B-4922C034764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2129716"/>
            <a:ext cx="3672037" cy="376078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>
            <a:extLst>
              <a:ext uri="{FF2B5EF4-FFF2-40B4-BE49-F238E27FC236}">
                <a16:creationId xmlns:a16="http://schemas.microsoft.com/office/drawing/2014/main" id="{E8B10F85-4737-470D-B043-CE071B24AD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2731" y="2365899"/>
            <a:ext cx="4788843" cy="3288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9386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3A6A1-B567-49D9-ABBC-B1E2CF544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 vs Recursion</a:t>
            </a:r>
            <a:endParaRPr lang="nl-BE" dirty="0"/>
          </a:p>
        </p:txBody>
      </p:sp>
      <p:pic>
        <p:nvPicPr>
          <p:cNvPr id="13318" name="Picture 6">
            <a:extLst>
              <a:ext uri="{FF2B5EF4-FFF2-40B4-BE49-F238E27FC236}">
                <a16:creationId xmlns:a16="http://schemas.microsoft.com/office/drawing/2014/main" id="{77A2CA96-5526-4D4C-A50B-E6042D9CC06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000" y="2123441"/>
            <a:ext cx="4864100" cy="299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20" name="Picture 8">
            <a:extLst>
              <a:ext uri="{FF2B5EF4-FFF2-40B4-BE49-F238E27FC236}">
                <a16:creationId xmlns:a16="http://schemas.microsoft.com/office/drawing/2014/main" id="{EB19F3D2-8A1D-4E4E-977C-79C8DED132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7497" y="546904"/>
            <a:ext cx="5218875" cy="5208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29336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3A6A1-B567-49D9-ABBC-B1E2CF544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 vs Recursion</a:t>
            </a:r>
            <a:endParaRPr lang="nl-BE" dirty="0"/>
          </a:p>
        </p:txBody>
      </p:sp>
      <p:pic>
        <p:nvPicPr>
          <p:cNvPr id="13318" name="Picture 6">
            <a:extLst>
              <a:ext uri="{FF2B5EF4-FFF2-40B4-BE49-F238E27FC236}">
                <a16:creationId xmlns:a16="http://schemas.microsoft.com/office/drawing/2014/main" id="{77A2CA96-5526-4D4C-A50B-E6042D9CC06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000" y="2123441"/>
            <a:ext cx="4864100" cy="299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38" name="Picture 2">
            <a:extLst>
              <a:ext uri="{FF2B5EF4-FFF2-40B4-BE49-F238E27FC236}">
                <a16:creationId xmlns:a16="http://schemas.microsoft.com/office/drawing/2014/main" id="{FC05AA90-E9D7-468D-A674-B4CE7BC998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5345" y="2066367"/>
            <a:ext cx="5516655" cy="383629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76352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8C7EB-485D-4376-935C-4EC6B0F0D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42F16-B0CE-4822-AAA9-4A1BFF4D7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Merriweather" panose="00000500000000000000" pitchFamily="2" charset="0"/>
              </a:rPr>
              <a:t>Recursion is when a function calls itself.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Merriweather" panose="00000500000000000000" pitchFamily="2" charset="0"/>
              </a:rPr>
              <a:t>Every recursive function has two cases: the base case and the recursive case.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Merriweather" panose="00000500000000000000" pitchFamily="2" charset="0"/>
              </a:rPr>
              <a:t>A stack has two operations: push and pop.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Merriweather" panose="00000500000000000000" pitchFamily="2" charset="0"/>
              </a:rPr>
              <a:t>All function calls go onto the call stack.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Merriweather" panose="00000500000000000000" pitchFamily="2" charset="0"/>
              </a:rPr>
              <a:t>The call stack can get very large, which takes up a lot of memory.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840668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D862E-5C97-454A-B030-5D2A972D0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of Recursion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C7C08-D209-4C8C-A75A-828986E7D1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A recursive function is a function that calls itself.</a:t>
            </a:r>
          </a:p>
          <a:p>
            <a:endParaRPr lang="en-US" dirty="0"/>
          </a:p>
          <a:p>
            <a:r>
              <a:rPr lang="en-US" sz="2800" dirty="0"/>
              <a:t>Example: </a:t>
            </a:r>
          </a:p>
          <a:p>
            <a:r>
              <a:rPr lang="en-US" sz="2800" dirty="0"/>
              <a:t>5! -&gt; factorial(5)</a:t>
            </a:r>
          </a:p>
          <a:p>
            <a:r>
              <a:rPr lang="nl-BE" sz="2800" dirty="0"/>
              <a:t>5 x factorial(4)</a:t>
            </a:r>
          </a:p>
          <a:p>
            <a:r>
              <a:rPr lang="nl-BE" sz="2800" dirty="0"/>
              <a:t>General: n! = n x (n-1)!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667815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0940F-5E60-48EA-9A40-3758E568D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 is an alternative to loops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9CAE1-F965-4DED-9543-8A8529756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Loops:</a:t>
            </a:r>
          </a:p>
          <a:p>
            <a:pPr lvl="1"/>
            <a:r>
              <a:rPr lang="en-US" sz="2400" dirty="0"/>
              <a:t>Faster (generally)</a:t>
            </a:r>
          </a:p>
          <a:p>
            <a:pPr lvl="1"/>
            <a:r>
              <a:rPr lang="en-US" sz="2400" dirty="0"/>
              <a:t>Use less memory (generally)</a:t>
            </a:r>
          </a:p>
          <a:p>
            <a:pPr marL="201168" lvl="1" indent="0">
              <a:buNone/>
            </a:pPr>
            <a:endParaRPr lang="nl-BE" sz="2400" dirty="0"/>
          </a:p>
          <a:p>
            <a:r>
              <a:rPr lang="nl-BE" sz="2800" dirty="0" err="1"/>
              <a:t>Recursion</a:t>
            </a:r>
            <a:r>
              <a:rPr lang="nl-BE" sz="2800" dirty="0"/>
              <a:t>:</a:t>
            </a:r>
          </a:p>
          <a:p>
            <a:pPr lvl="1"/>
            <a:r>
              <a:rPr lang="nl-BE" sz="2400" dirty="0" err="1"/>
              <a:t>Less</a:t>
            </a:r>
            <a:r>
              <a:rPr lang="nl-BE" sz="2400" dirty="0"/>
              <a:t> code</a:t>
            </a:r>
          </a:p>
          <a:p>
            <a:pPr lvl="1"/>
            <a:r>
              <a:rPr lang="nl-BE" sz="2400" dirty="0"/>
              <a:t>Closer </a:t>
            </a:r>
            <a:r>
              <a:rPr lang="nl-BE" sz="2400" dirty="0" err="1"/>
              <a:t>to</a:t>
            </a:r>
            <a:r>
              <a:rPr lang="nl-BE" sz="2400" dirty="0"/>
              <a:t> a </a:t>
            </a:r>
            <a:r>
              <a:rPr lang="nl-BE" sz="2400" dirty="0" err="1"/>
              <a:t>mathematical</a:t>
            </a:r>
            <a:r>
              <a:rPr lang="nl-BE" sz="2400" dirty="0"/>
              <a:t> </a:t>
            </a:r>
            <a:r>
              <a:rPr lang="nl-BE" sz="2400" dirty="0" err="1"/>
              <a:t>definition</a:t>
            </a:r>
            <a:endParaRPr lang="nl-BE" sz="2400" dirty="0"/>
          </a:p>
          <a:p>
            <a:pPr lvl="1"/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1661725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0940F-5E60-48EA-9A40-3758E568D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 is an alternative to loops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9CAE1-F965-4DED-9543-8A8529756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Loops:</a:t>
            </a:r>
          </a:p>
          <a:p>
            <a:pPr lvl="1"/>
            <a:r>
              <a:rPr lang="en-US" sz="2400" dirty="0"/>
              <a:t>Faster (generally)</a:t>
            </a:r>
          </a:p>
          <a:p>
            <a:pPr lvl="1"/>
            <a:r>
              <a:rPr lang="en-US" sz="2400" dirty="0"/>
              <a:t>Use less memory (generally)</a:t>
            </a:r>
          </a:p>
          <a:p>
            <a:pPr marL="201168" lvl="1" indent="0">
              <a:buNone/>
            </a:pPr>
            <a:endParaRPr lang="nl-BE" sz="2400" dirty="0"/>
          </a:p>
          <a:p>
            <a:r>
              <a:rPr lang="nl-BE" sz="2800" dirty="0" err="1"/>
              <a:t>Recursion</a:t>
            </a:r>
            <a:r>
              <a:rPr lang="nl-BE" sz="2800" dirty="0"/>
              <a:t>:</a:t>
            </a:r>
          </a:p>
          <a:p>
            <a:pPr lvl="1"/>
            <a:r>
              <a:rPr lang="nl-BE" sz="2400" dirty="0" err="1"/>
              <a:t>Less</a:t>
            </a:r>
            <a:r>
              <a:rPr lang="nl-BE" sz="2400" dirty="0"/>
              <a:t> code</a:t>
            </a:r>
          </a:p>
          <a:p>
            <a:pPr lvl="1"/>
            <a:r>
              <a:rPr lang="nl-BE" sz="2400" dirty="0"/>
              <a:t>Closer </a:t>
            </a:r>
            <a:r>
              <a:rPr lang="nl-BE" sz="2400" dirty="0" err="1"/>
              <a:t>to</a:t>
            </a:r>
            <a:r>
              <a:rPr lang="nl-BE" sz="2400" dirty="0"/>
              <a:t> a </a:t>
            </a:r>
            <a:r>
              <a:rPr lang="nl-BE" sz="2400" dirty="0" err="1"/>
              <a:t>mathematical</a:t>
            </a:r>
            <a:r>
              <a:rPr lang="nl-BE" sz="2400" dirty="0"/>
              <a:t> </a:t>
            </a:r>
            <a:r>
              <a:rPr lang="nl-BE" sz="2400" dirty="0" err="1"/>
              <a:t>definition</a:t>
            </a:r>
            <a:endParaRPr lang="nl-BE" sz="2400" dirty="0"/>
          </a:p>
          <a:p>
            <a:pPr lvl="1"/>
            <a:endParaRPr lang="nl-BE" sz="2400" dirty="0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492BD36E-7E7C-452C-ABA3-50BC339AA7CD}"/>
              </a:ext>
            </a:extLst>
          </p:cNvPr>
          <p:cNvSpPr/>
          <p:nvPr/>
        </p:nvSpPr>
        <p:spPr>
          <a:xfrm>
            <a:off x="6174889" y="4464424"/>
            <a:ext cx="419549" cy="119409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34DA44-12FB-46EA-86AC-D937B8876880}"/>
              </a:ext>
            </a:extLst>
          </p:cNvPr>
          <p:cNvSpPr txBox="1"/>
          <p:nvPr/>
        </p:nvSpPr>
        <p:spPr>
          <a:xfrm>
            <a:off x="6833028" y="4798590"/>
            <a:ext cx="13756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/>
              <a:t>Clearer!</a:t>
            </a:r>
            <a:endParaRPr lang="nl-BE" b="1" u="sng" dirty="0"/>
          </a:p>
        </p:txBody>
      </p:sp>
    </p:spTree>
    <p:extLst>
      <p:ext uri="{BB962C8B-B14F-4D97-AF65-F5344CB8AC3E}">
        <p14:creationId xmlns:p14="http://schemas.microsoft.com/office/powerpoint/2010/main" val="1163643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8B34B-8BA0-406B-8252-7A728C7AB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case and recursive case</a:t>
            </a:r>
            <a:endParaRPr lang="nl-BE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5078068-55C2-466E-83DC-6DB2776F39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354513" y="3331369"/>
            <a:ext cx="3543300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073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8B34B-8BA0-406B-8252-7A728C7AB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case and recursive case</a:t>
            </a:r>
            <a:endParaRPr lang="nl-BE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BD51A695-5A6B-4B44-A550-F32D1F0A858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1163" y="2286794"/>
            <a:ext cx="6350000" cy="340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9280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769FD-8651-4144-8106-83FAA9EF3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Stack</a:t>
            </a:r>
            <a:endParaRPr lang="nl-BE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F91AFAC-D6BD-446A-881F-C552B20A890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1163" y="2616994"/>
            <a:ext cx="63500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4424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048F6-2DAF-4315-A173-933007321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Call Stack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069FD-50DE-4FF8-91DB-4C52424A8B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nl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EE1ED7-B20D-4004-9B66-7454178AC7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854" y="2121485"/>
            <a:ext cx="6430272" cy="186716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E3411C-5065-4A2F-AD7E-AFB7903C35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0009" y="4239080"/>
            <a:ext cx="6315956" cy="191479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577235021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1103A59BD417D43807393EACECB50B7" ma:contentTypeVersion="11" ma:contentTypeDescription="Een nieuw document maken." ma:contentTypeScope="" ma:versionID="27885a182ca35b10a043227a328bce89">
  <xsd:schema xmlns:xsd="http://www.w3.org/2001/XMLSchema" xmlns:xs="http://www.w3.org/2001/XMLSchema" xmlns:p="http://schemas.microsoft.com/office/2006/metadata/properties" xmlns:ns3="2ad6e959-2ba8-4ae1-b5cf-bc084015e41c" xmlns:ns4="2aa5a16a-7327-4186-9c8e-c227e108c4d6" targetNamespace="http://schemas.microsoft.com/office/2006/metadata/properties" ma:root="true" ma:fieldsID="ff5f7288a1e368da506c3b31a6945d75" ns3:_="" ns4:_="">
    <xsd:import namespace="2ad6e959-2ba8-4ae1-b5cf-bc084015e41c"/>
    <xsd:import namespace="2aa5a16a-7327-4186-9c8e-c227e108c4d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d6e959-2ba8-4ae1-b5cf-bc084015e41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a5a16a-7327-4186-9c8e-c227e108c4d6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Hint-hash delen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3EEFF0-FB57-4CB4-8BFC-DF397689E2ED}">
  <ds:schemaRefs>
    <ds:schemaRef ds:uri="http://www.w3.org/XML/1998/namespace"/>
    <ds:schemaRef ds:uri="http://purl.org/dc/dcmitype/"/>
    <ds:schemaRef ds:uri="2aa5a16a-7327-4186-9c8e-c227e108c4d6"/>
    <ds:schemaRef ds:uri="http://schemas.microsoft.com/office/2006/metadata/properties"/>
    <ds:schemaRef ds:uri="2ad6e959-2ba8-4ae1-b5cf-bc084015e41c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7FA5A276-B70A-4A37-9CD9-5257264381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ad6e959-2ba8-4ae1-b5cf-bc084015e41c"/>
    <ds:schemaRef ds:uri="2aa5a16a-7327-4186-9c8e-c227e108c4d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{D1CC4013-D2E2-42E2-8B75-04D698BAA2FD}tf22712842_win32</Template>
  <TotalTime>188</TotalTime>
  <Words>295</Words>
  <Application>Microsoft Office PowerPoint</Application>
  <PresentationFormat>Widescreen</PresentationFormat>
  <Paragraphs>67</Paragraphs>
  <Slides>24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Franklin Gothic Book</vt:lpstr>
      <vt:lpstr>Arial</vt:lpstr>
      <vt:lpstr>Bookman Old Style</vt:lpstr>
      <vt:lpstr>Calibri</vt:lpstr>
      <vt:lpstr>Merriweather</vt:lpstr>
      <vt:lpstr>1_RetrospectVTI</vt:lpstr>
      <vt:lpstr>Algorithms</vt:lpstr>
      <vt:lpstr>Definition of Recursion</vt:lpstr>
      <vt:lpstr>Definition of Recursion</vt:lpstr>
      <vt:lpstr>Recursion is an alternative to loops</vt:lpstr>
      <vt:lpstr>Recursion is an alternative to loops</vt:lpstr>
      <vt:lpstr>Base case and recursive case</vt:lpstr>
      <vt:lpstr>Base case and recursive case</vt:lpstr>
      <vt:lpstr>The Stack</vt:lpstr>
      <vt:lpstr>The Call Stack</vt:lpstr>
      <vt:lpstr>The Call Stack</vt:lpstr>
      <vt:lpstr>The Call Stack</vt:lpstr>
      <vt:lpstr>The Call Stack</vt:lpstr>
      <vt:lpstr>The Call Stack</vt:lpstr>
      <vt:lpstr>The Call Stack</vt:lpstr>
      <vt:lpstr>The Call Stack</vt:lpstr>
      <vt:lpstr>Call Stack With Recursion</vt:lpstr>
      <vt:lpstr>Call Stack With Recursion</vt:lpstr>
      <vt:lpstr>Call Stack With Recursion</vt:lpstr>
      <vt:lpstr>Call Stack With Recursion</vt:lpstr>
      <vt:lpstr>Call Stack With Recursion</vt:lpstr>
      <vt:lpstr>Loops vs Recursion</vt:lpstr>
      <vt:lpstr>Loops vs Recursion</vt:lpstr>
      <vt:lpstr>Loops vs Recursion</vt:lpstr>
      <vt:lpstr>Recap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Algorithms</dc:title>
  <dc:creator>Tesch Tom</dc:creator>
  <cp:lastModifiedBy>Tesch Tom</cp:lastModifiedBy>
  <cp:revision>17</cp:revision>
  <dcterms:created xsi:type="dcterms:W3CDTF">2021-10-05T05:57:48Z</dcterms:created>
  <dcterms:modified xsi:type="dcterms:W3CDTF">2021-10-19T08:16:44Z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0x010100B1103A59BD417D43807393EACECB50B7</vt:lpwstr>
  </property>
</Properties>
</file>