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2"/>
  </p:notesMasterIdLst>
  <p:sldIdLst>
    <p:sldId id="256" r:id="rId2"/>
    <p:sldId id="1033" r:id="rId3"/>
    <p:sldId id="1032" r:id="rId4"/>
    <p:sldId id="1034" r:id="rId5"/>
    <p:sldId id="1004" r:id="rId6"/>
    <p:sldId id="1026" r:id="rId7"/>
    <p:sldId id="1027" r:id="rId8"/>
    <p:sldId id="1028" r:id="rId9"/>
    <p:sldId id="1029" r:id="rId10"/>
    <p:sldId id="257" r:id="rId1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45"/>
    <p:restoredTop sz="94643"/>
  </p:normalViewPr>
  <p:slideViewPr>
    <p:cSldViewPr snapToGrid="0" snapToObjects="1">
      <p:cViewPr varScale="1">
        <p:scale>
          <a:sx n="175" d="100"/>
          <a:sy n="175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EA0FD7-CB87-2A47-969E-968C1A26B5F5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</dgm:pt>
    <dgm:pt modelId="{1B0263C0-2F50-D941-9AC8-30C8B90DAA66}">
      <dgm:prSet phldrT="[Text]"/>
      <dgm:spPr/>
      <dgm:t>
        <a:bodyPr/>
        <a:lstStyle/>
        <a:p>
          <a:r>
            <a:rPr lang="en-US" dirty="0"/>
            <a:t>1.Playfield</a:t>
          </a:r>
        </a:p>
      </dgm:t>
    </dgm:pt>
    <dgm:pt modelId="{25D437D3-B1C9-D54F-AC3B-2A1390BFC6F5}" type="parTrans" cxnId="{91D2952F-FFE2-4540-9F4F-AC8DD748D427}">
      <dgm:prSet/>
      <dgm:spPr/>
      <dgm:t>
        <a:bodyPr/>
        <a:lstStyle/>
        <a:p>
          <a:endParaRPr lang="en-US"/>
        </a:p>
      </dgm:t>
    </dgm:pt>
    <dgm:pt modelId="{231D566C-96A7-C44C-94C4-E3B5862C4F66}" type="sibTrans" cxnId="{91D2952F-FFE2-4540-9F4F-AC8DD748D427}">
      <dgm:prSet/>
      <dgm:spPr/>
      <dgm:t>
        <a:bodyPr/>
        <a:lstStyle/>
        <a:p>
          <a:endParaRPr lang="en-US"/>
        </a:p>
      </dgm:t>
    </dgm:pt>
    <dgm:pt modelId="{7812AE6C-B651-3E4C-A91D-FB5E6C54E9CC}">
      <dgm:prSet phldrT="[Text]"/>
      <dgm:spPr/>
      <dgm:t>
        <a:bodyPr/>
        <a:lstStyle/>
        <a:p>
          <a:r>
            <a:rPr lang="en-US" dirty="0"/>
            <a:t>2.Ownership</a:t>
          </a:r>
        </a:p>
      </dgm:t>
    </dgm:pt>
    <dgm:pt modelId="{7A9CE3D2-C2B8-BF42-BFA7-5739F5B447F2}" type="parTrans" cxnId="{9D91DF28-BD6B-1B48-B068-D5387C71E960}">
      <dgm:prSet/>
      <dgm:spPr/>
      <dgm:t>
        <a:bodyPr/>
        <a:lstStyle/>
        <a:p>
          <a:endParaRPr lang="en-US"/>
        </a:p>
      </dgm:t>
    </dgm:pt>
    <dgm:pt modelId="{C3EA0A9F-D127-1D46-9428-851B34A169F2}" type="sibTrans" cxnId="{9D91DF28-BD6B-1B48-B068-D5387C71E960}">
      <dgm:prSet/>
      <dgm:spPr/>
      <dgm:t>
        <a:bodyPr/>
        <a:lstStyle/>
        <a:p>
          <a:endParaRPr lang="en-US"/>
        </a:p>
      </dgm:t>
    </dgm:pt>
    <dgm:pt modelId="{48D9585F-99A2-C945-844F-EE8A9A828B3E}">
      <dgm:prSet phldrT="[Text]"/>
      <dgm:spPr/>
      <dgm:t>
        <a:bodyPr/>
        <a:lstStyle/>
        <a:p>
          <a:r>
            <a:rPr lang="en-US" dirty="0"/>
            <a:t>3.Operating model</a:t>
          </a:r>
        </a:p>
      </dgm:t>
    </dgm:pt>
    <dgm:pt modelId="{C8CFC72A-C314-0446-BE06-C476017D77D7}" type="parTrans" cxnId="{6DAB77D0-8803-904C-81E9-AC6639440510}">
      <dgm:prSet/>
      <dgm:spPr/>
      <dgm:t>
        <a:bodyPr/>
        <a:lstStyle/>
        <a:p>
          <a:endParaRPr lang="en-US"/>
        </a:p>
      </dgm:t>
    </dgm:pt>
    <dgm:pt modelId="{7D659D54-2F25-6B40-B949-0F9200765F58}" type="sibTrans" cxnId="{6DAB77D0-8803-904C-81E9-AC6639440510}">
      <dgm:prSet/>
      <dgm:spPr/>
      <dgm:t>
        <a:bodyPr/>
        <a:lstStyle/>
        <a:p>
          <a:endParaRPr lang="en-US"/>
        </a:p>
      </dgm:t>
    </dgm:pt>
    <dgm:pt modelId="{51727E66-4D5D-0243-B246-0523974D8864}">
      <dgm:prSet phldrT="[Text]"/>
      <dgm:spPr/>
      <dgm:t>
        <a:bodyPr/>
        <a:lstStyle/>
        <a:p>
          <a:r>
            <a:rPr lang="en-US" dirty="0"/>
            <a:t>Pros-Cons</a:t>
          </a:r>
        </a:p>
      </dgm:t>
    </dgm:pt>
    <dgm:pt modelId="{AC58C69C-3E72-214A-A5CB-4F6CE090EDBD}" type="sibTrans" cxnId="{D9B8FE5A-A53E-2F40-A2D2-60A15A1F9E1E}">
      <dgm:prSet/>
      <dgm:spPr/>
      <dgm:t>
        <a:bodyPr/>
        <a:lstStyle/>
        <a:p>
          <a:endParaRPr lang="en-US"/>
        </a:p>
      </dgm:t>
    </dgm:pt>
    <dgm:pt modelId="{AFC5A7DC-F6DF-5245-B752-FCBEF9BF9E6A}" type="parTrans" cxnId="{D9B8FE5A-A53E-2F40-A2D2-60A15A1F9E1E}">
      <dgm:prSet/>
      <dgm:spPr/>
      <dgm:t>
        <a:bodyPr/>
        <a:lstStyle/>
        <a:p>
          <a:endParaRPr lang="en-US"/>
        </a:p>
      </dgm:t>
    </dgm:pt>
    <dgm:pt modelId="{98F53024-448C-4749-808A-FE1090C86A21}">
      <dgm:prSet phldrT="[Text]"/>
      <dgm:spPr/>
      <dgm:t>
        <a:bodyPr/>
        <a:lstStyle/>
        <a:p>
          <a:r>
            <a:rPr lang="en-US" dirty="0"/>
            <a:t>Consensus</a:t>
          </a:r>
        </a:p>
      </dgm:t>
    </dgm:pt>
    <dgm:pt modelId="{923CC1BF-4106-2041-9A9D-7ACC58CAD50A}" type="sibTrans" cxnId="{1EFFDD91-360A-0A4C-A6D9-88A10396BE8A}">
      <dgm:prSet/>
      <dgm:spPr/>
      <dgm:t>
        <a:bodyPr/>
        <a:lstStyle/>
        <a:p>
          <a:endParaRPr lang="en-US"/>
        </a:p>
      </dgm:t>
    </dgm:pt>
    <dgm:pt modelId="{0E74B87F-B01F-9D42-9F23-F4323C486BDE}" type="parTrans" cxnId="{1EFFDD91-360A-0A4C-A6D9-88A10396BE8A}">
      <dgm:prSet/>
      <dgm:spPr/>
      <dgm:t>
        <a:bodyPr/>
        <a:lstStyle/>
        <a:p>
          <a:endParaRPr lang="en-US"/>
        </a:p>
      </dgm:t>
    </dgm:pt>
    <dgm:pt modelId="{31A8BDF5-28D6-1A41-9E00-954E05B22E1A}" type="pres">
      <dgm:prSet presAssocID="{8EEA0FD7-CB87-2A47-969E-968C1A26B5F5}" presName="rootnode" presStyleCnt="0">
        <dgm:presLayoutVars>
          <dgm:chMax/>
          <dgm:chPref/>
          <dgm:dir/>
          <dgm:animLvl val="lvl"/>
        </dgm:presLayoutVars>
      </dgm:prSet>
      <dgm:spPr/>
    </dgm:pt>
    <dgm:pt modelId="{C91E5B95-86F0-EB40-AC40-28EBD9102E1B}" type="pres">
      <dgm:prSet presAssocID="{1B0263C0-2F50-D941-9AC8-30C8B90DAA66}" presName="composite" presStyleCnt="0"/>
      <dgm:spPr/>
    </dgm:pt>
    <dgm:pt modelId="{40D9FDD7-534E-244B-823F-E8524A98026F}" type="pres">
      <dgm:prSet presAssocID="{1B0263C0-2F50-D941-9AC8-30C8B90DAA66}" presName="bentUpArrow1" presStyleLbl="alignImgPlace1" presStyleIdx="0" presStyleCnt="2"/>
      <dgm:spPr/>
    </dgm:pt>
    <dgm:pt modelId="{DD5E1F2E-3C0D-FD47-B4E2-D5614BB5AE9C}" type="pres">
      <dgm:prSet presAssocID="{1B0263C0-2F50-D941-9AC8-30C8B90DAA66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A24AD6A2-2621-AE40-9FBB-04D617377420}" type="pres">
      <dgm:prSet presAssocID="{1B0263C0-2F50-D941-9AC8-30C8B90DAA66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F02F8B2A-7110-DA4B-B4A3-EB9A6046D3E2}" type="pres">
      <dgm:prSet presAssocID="{231D566C-96A7-C44C-94C4-E3B5862C4F66}" presName="sibTrans" presStyleCnt="0"/>
      <dgm:spPr/>
    </dgm:pt>
    <dgm:pt modelId="{843667DF-C47B-054F-BFCA-33F95B0C9D61}" type="pres">
      <dgm:prSet presAssocID="{7812AE6C-B651-3E4C-A91D-FB5E6C54E9CC}" presName="composite" presStyleCnt="0"/>
      <dgm:spPr/>
    </dgm:pt>
    <dgm:pt modelId="{F155F098-C459-5F4E-81EA-4F5737D002D2}" type="pres">
      <dgm:prSet presAssocID="{7812AE6C-B651-3E4C-A91D-FB5E6C54E9CC}" presName="bentUpArrow1" presStyleLbl="alignImgPlace1" presStyleIdx="1" presStyleCnt="2"/>
      <dgm:spPr/>
    </dgm:pt>
    <dgm:pt modelId="{7FAD694D-EFA3-704E-A2E6-BF12B4FA3346}" type="pres">
      <dgm:prSet presAssocID="{7812AE6C-B651-3E4C-A91D-FB5E6C54E9CC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7717D78-AE6C-7C4F-A046-85ED4A554A25}" type="pres">
      <dgm:prSet presAssocID="{7812AE6C-B651-3E4C-A91D-FB5E6C54E9CC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2299519F-BB92-F042-A792-D0794862F518}" type="pres">
      <dgm:prSet presAssocID="{C3EA0A9F-D127-1D46-9428-851B34A169F2}" presName="sibTrans" presStyleCnt="0"/>
      <dgm:spPr/>
    </dgm:pt>
    <dgm:pt modelId="{D665FB32-5B77-1044-A688-CBD488922893}" type="pres">
      <dgm:prSet presAssocID="{48D9585F-99A2-C945-844F-EE8A9A828B3E}" presName="composite" presStyleCnt="0"/>
      <dgm:spPr/>
    </dgm:pt>
    <dgm:pt modelId="{C7C01427-5D42-AB4B-9A67-C12CE56484B0}" type="pres">
      <dgm:prSet presAssocID="{48D9585F-99A2-C945-844F-EE8A9A828B3E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63C79310-1E96-EC43-A325-119472BC784C}" type="presOf" srcId="{48D9585F-99A2-C945-844F-EE8A9A828B3E}" destId="{C7C01427-5D42-AB4B-9A67-C12CE56484B0}" srcOrd="0" destOrd="0" presId="urn:microsoft.com/office/officeart/2005/8/layout/StepDownProcess"/>
    <dgm:cxn modelId="{2C54B617-A477-7D4C-BF06-73FC86E88699}" type="presOf" srcId="{8EEA0FD7-CB87-2A47-969E-968C1A26B5F5}" destId="{31A8BDF5-28D6-1A41-9E00-954E05B22E1A}" srcOrd="0" destOrd="0" presId="urn:microsoft.com/office/officeart/2005/8/layout/StepDownProcess"/>
    <dgm:cxn modelId="{84106E26-CABC-4D49-BE73-CC4AF6E83796}" type="presOf" srcId="{7812AE6C-B651-3E4C-A91D-FB5E6C54E9CC}" destId="{7FAD694D-EFA3-704E-A2E6-BF12B4FA3346}" srcOrd="0" destOrd="0" presId="urn:microsoft.com/office/officeart/2005/8/layout/StepDownProcess"/>
    <dgm:cxn modelId="{9D91DF28-BD6B-1B48-B068-D5387C71E960}" srcId="{8EEA0FD7-CB87-2A47-969E-968C1A26B5F5}" destId="{7812AE6C-B651-3E4C-A91D-FB5E6C54E9CC}" srcOrd="1" destOrd="0" parTransId="{7A9CE3D2-C2B8-BF42-BFA7-5739F5B447F2}" sibTransId="{C3EA0A9F-D127-1D46-9428-851B34A169F2}"/>
    <dgm:cxn modelId="{91D2952F-FFE2-4540-9F4F-AC8DD748D427}" srcId="{8EEA0FD7-CB87-2A47-969E-968C1A26B5F5}" destId="{1B0263C0-2F50-D941-9AC8-30C8B90DAA66}" srcOrd="0" destOrd="0" parTransId="{25D437D3-B1C9-D54F-AC3B-2A1390BFC6F5}" sibTransId="{231D566C-96A7-C44C-94C4-E3B5862C4F66}"/>
    <dgm:cxn modelId="{0606E144-7100-9245-AC08-CAA65C85DA91}" type="presOf" srcId="{98F53024-448C-4749-808A-FE1090C86A21}" destId="{97717D78-AE6C-7C4F-A046-85ED4A554A25}" srcOrd="0" destOrd="1" presId="urn:microsoft.com/office/officeart/2005/8/layout/StepDownProcess"/>
    <dgm:cxn modelId="{6E32A84D-52B8-BC43-9327-5A5448FCE1D1}" type="presOf" srcId="{1B0263C0-2F50-D941-9AC8-30C8B90DAA66}" destId="{DD5E1F2E-3C0D-FD47-B4E2-D5614BB5AE9C}" srcOrd="0" destOrd="0" presId="urn:microsoft.com/office/officeart/2005/8/layout/StepDownProcess"/>
    <dgm:cxn modelId="{D9B8FE5A-A53E-2F40-A2D2-60A15A1F9E1E}" srcId="{7812AE6C-B651-3E4C-A91D-FB5E6C54E9CC}" destId="{51727E66-4D5D-0243-B246-0523974D8864}" srcOrd="0" destOrd="0" parTransId="{AFC5A7DC-F6DF-5245-B752-FCBEF9BF9E6A}" sibTransId="{AC58C69C-3E72-214A-A5CB-4F6CE090EDBD}"/>
    <dgm:cxn modelId="{1EFFDD91-360A-0A4C-A6D9-88A10396BE8A}" srcId="{7812AE6C-B651-3E4C-A91D-FB5E6C54E9CC}" destId="{98F53024-448C-4749-808A-FE1090C86A21}" srcOrd="1" destOrd="0" parTransId="{0E74B87F-B01F-9D42-9F23-F4323C486BDE}" sibTransId="{923CC1BF-4106-2041-9A9D-7ACC58CAD50A}"/>
    <dgm:cxn modelId="{83AE59C3-1C2D-B247-80B7-5C84FE7567CF}" type="presOf" srcId="{51727E66-4D5D-0243-B246-0523974D8864}" destId="{97717D78-AE6C-7C4F-A046-85ED4A554A25}" srcOrd="0" destOrd="0" presId="urn:microsoft.com/office/officeart/2005/8/layout/StepDownProcess"/>
    <dgm:cxn modelId="{6DAB77D0-8803-904C-81E9-AC6639440510}" srcId="{8EEA0FD7-CB87-2A47-969E-968C1A26B5F5}" destId="{48D9585F-99A2-C945-844F-EE8A9A828B3E}" srcOrd="2" destOrd="0" parTransId="{C8CFC72A-C314-0446-BE06-C476017D77D7}" sibTransId="{7D659D54-2F25-6B40-B949-0F9200765F58}"/>
    <dgm:cxn modelId="{ED9904ED-8918-814A-91B8-4E54D1AE6122}" type="presParOf" srcId="{31A8BDF5-28D6-1A41-9E00-954E05B22E1A}" destId="{C91E5B95-86F0-EB40-AC40-28EBD9102E1B}" srcOrd="0" destOrd="0" presId="urn:microsoft.com/office/officeart/2005/8/layout/StepDownProcess"/>
    <dgm:cxn modelId="{CDFB4E0B-AF37-D84D-8ED5-92E5767E6B37}" type="presParOf" srcId="{C91E5B95-86F0-EB40-AC40-28EBD9102E1B}" destId="{40D9FDD7-534E-244B-823F-E8524A98026F}" srcOrd="0" destOrd="0" presId="urn:microsoft.com/office/officeart/2005/8/layout/StepDownProcess"/>
    <dgm:cxn modelId="{807EBDE6-9E80-804B-93EA-9023524A47F9}" type="presParOf" srcId="{C91E5B95-86F0-EB40-AC40-28EBD9102E1B}" destId="{DD5E1F2E-3C0D-FD47-B4E2-D5614BB5AE9C}" srcOrd="1" destOrd="0" presId="urn:microsoft.com/office/officeart/2005/8/layout/StepDownProcess"/>
    <dgm:cxn modelId="{4FBA1C8D-B223-D440-802D-A1B1B973DAB8}" type="presParOf" srcId="{C91E5B95-86F0-EB40-AC40-28EBD9102E1B}" destId="{A24AD6A2-2621-AE40-9FBB-04D617377420}" srcOrd="2" destOrd="0" presId="urn:microsoft.com/office/officeart/2005/8/layout/StepDownProcess"/>
    <dgm:cxn modelId="{7BE10F89-968B-DA43-B53A-7EFFBFBE1327}" type="presParOf" srcId="{31A8BDF5-28D6-1A41-9E00-954E05B22E1A}" destId="{F02F8B2A-7110-DA4B-B4A3-EB9A6046D3E2}" srcOrd="1" destOrd="0" presId="urn:microsoft.com/office/officeart/2005/8/layout/StepDownProcess"/>
    <dgm:cxn modelId="{8A29A6A0-382D-8F4E-8510-69008150CB42}" type="presParOf" srcId="{31A8BDF5-28D6-1A41-9E00-954E05B22E1A}" destId="{843667DF-C47B-054F-BFCA-33F95B0C9D61}" srcOrd="2" destOrd="0" presId="urn:microsoft.com/office/officeart/2005/8/layout/StepDownProcess"/>
    <dgm:cxn modelId="{24AEA0FE-066B-074A-B59F-CFC512BD9CB8}" type="presParOf" srcId="{843667DF-C47B-054F-BFCA-33F95B0C9D61}" destId="{F155F098-C459-5F4E-81EA-4F5737D002D2}" srcOrd="0" destOrd="0" presId="urn:microsoft.com/office/officeart/2005/8/layout/StepDownProcess"/>
    <dgm:cxn modelId="{DC6AA3C2-F949-264E-B1BB-522493385E86}" type="presParOf" srcId="{843667DF-C47B-054F-BFCA-33F95B0C9D61}" destId="{7FAD694D-EFA3-704E-A2E6-BF12B4FA3346}" srcOrd="1" destOrd="0" presId="urn:microsoft.com/office/officeart/2005/8/layout/StepDownProcess"/>
    <dgm:cxn modelId="{D7D1BA09-0847-EF4C-AA50-54D7A9D84F81}" type="presParOf" srcId="{843667DF-C47B-054F-BFCA-33F95B0C9D61}" destId="{97717D78-AE6C-7C4F-A046-85ED4A554A25}" srcOrd="2" destOrd="0" presId="urn:microsoft.com/office/officeart/2005/8/layout/StepDownProcess"/>
    <dgm:cxn modelId="{A061DB72-9BE8-5D49-83BC-9E658DEF351D}" type="presParOf" srcId="{31A8BDF5-28D6-1A41-9E00-954E05B22E1A}" destId="{2299519F-BB92-F042-A792-D0794862F518}" srcOrd="3" destOrd="0" presId="urn:microsoft.com/office/officeart/2005/8/layout/StepDownProcess"/>
    <dgm:cxn modelId="{7568B75D-E6A2-BA43-A8C5-70FDF51C9169}" type="presParOf" srcId="{31A8BDF5-28D6-1A41-9E00-954E05B22E1A}" destId="{D665FB32-5B77-1044-A688-CBD488922893}" srcOrd="4" destOrd="0" presId="urn:microsoft.com/office/officeart/2005/8/layout/StepDownProcess"/>
    <dgm:cxn modelId="{BB6727B9-04E9-FE47-BBFB-D41758291F26}" type="presParOf" srcId="{D665FB32-5B77-1044-A688-CBD488922893}" destId="{C7C01427-5D42-AB4B-9A67-C12CE56484B0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9FDD7-534E-244B-823F-E8524A98026F}">
      <dsp:nvSpPr>
        <dsp:cNvPr id="0" name=""/>
        <dsp:cNvSpPr/>
      </dsp:nvSpPr>
      <dsp:spPr>
        <a:xfrm rot="5400000">
          <a:off x="2020970" y="1233648"/>
          <a:ext cx="1091055" cy="124212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E1F2E-3C0D-FD47-B4E2-D5614BB5AE9C}">
      <dsp:nvSpPr>
        <dsp:cNvPr id="0" name=""/>
        <dsp:cNvSpPr/>
      </dsp:nvSpPr>
      <dsp:spPr>
        <a:xfrm>
          <a:off x="1731907" y="24191"/>
          <a:ext cx="1836694" cy="128562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1.Playfield</a:t>
          </a:r>
        </a:p>
      </dsp:txBody>
      <dsp:txXfrm>
        <a:off x="1794677" y="86961"/>
        <a:ext cx="1711154" cy="1160086"/>
      </dsp:txXfrm>
    </dsp:sp>
    <dsp:sp modelId="{A24AD6A2-2621-AE40-9FBB-04D617377420}">
      <dsp:nvSpPr>
        <dsp:cNvPr id="0" name=""/>
        <dsp:cNvSpPr/>
      </dsp:nvSpPr>
      <dsp:spPr>
        <a:xfrm>
          <a:off x="3568602" y="146805"/>
          <a:ext cx="1335836" cy="1039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55F098-C459-5F4E-81EA-4F5737D002D2}">
      <dsp:nvSpPr>
        <dsp:cNvPr id="0" name=""/>
        <dsp:cNvSpPr/>
      </dsp:nvSpPr>
      <dsp:spPr>
        <a:xfrm rot="5400000">
          <a:off x="3543785" y="2677831"/>
          <a:ext cx="1091055" cy="124212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AD694D-EFA3-704E-A2E6-BF12B4FA3346}">
      <dsp:nvSpPr>
        <dsp:cNvPr id="0" name=""/>
        <dsp:cNvSpPr/>
      </dsp:nvSpPr>
      <dsp:spPr>
        <a:xfrm>
          <a:off x="3254722" y="1468374"/>
          <a:ext cx="1836694" cy="128562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2.Ownership</a:t>
          </a:r>
        </a:p>
      </dsp:txBody>
      <dsp:txXfrm>
        <a:off x="3317492" y="1531144"/>
        <a:ext cx="1711154" cy="1160086"/>
      </dsp:txXfrm>
    </dsp:sp>
    <dsp:sp modelId="{97717D78-AE6C-7C4F-A046-85ED4A554A25}">
      <dsp:nvSpPr>
        <dsp:cNvPr id="0" name=""/>
        <dsp:cNvSpPr/>
      </dsp:nvSpPr>
      <dsp:spPr>
        <a:xfrm>
          <a:off x="5091417" y="1590988"/>
          <a:ext cx="1335836" cy="1039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Pros-Cons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Consensus</a:t>
          </a:r>
        </a:p>
      </dsp:txBody>
      <dsp:txXfrm>
        <a:off x="5091417" y="1590988"/>
        <a:ext cx="1335836" cy="1039100"/>
      </dsp:txXfrm>
    </dsp:sp>
    <dsp:sp modelId="{C7C01427-5D42-AB4B-9A67-C12CE56484B0}">
      <dsp:nvSpPr>
        <dsp:cNvPr id="0" name=""/>
        <dsp:cNvSpPr/>
      </dsp:nvSpPr>
      <dsp:spPr>
        <a:xfrm>
          <a:off x="4777537" y="2912557"/>
          <a:ext cx="1836694" cy="128562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3.Operating model</a:t>
          </a:r>
        </a:p>
      </dsp:txBody>
      <dsp:txXfrm>
        <a:off x="4840307" y="2975327"/>
        <a:ext cx="1711154" cy="1160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88DDE-CD08-B348-8984-86DA771519FE}" type="datetimeFigureOut">
              <a:rPr lang="en-US" smtClean="0"/>
              <a:t>5/31/18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497A2-819A-0645-B724-14EA5E268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77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hyperlink" Target="https://twitter.com/inside_r3" TargetMode="External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hyperlink" Target="https://www.linkedin.com/company/r3cev-llc/" TargetMode="External"/><Relationship Id="rId4" Type="http://schemas.openxmlformats.org/officeDocument/2006/relationships/hyperlink" Target="http://www.r3.com/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series_B_5.jpg" descr="BG_series_B_5.jpg">
            <a:extLst>
              <a:ext uri="{FF2B5EF4-FFF2-40B4-BE49-F238E27FC236}">
                <a16:creationId xmlns:a16="http://schemas.microsoft.com/office/drawing/2014/main" id="{3DD926F8-CBB9-5942-AAF7-C69C46F1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967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itle Text">
            <a:extLst>
              <a:ext uri="{FF2B5EF4-FFF2-40B4-BE49-F238E27FC236}">
                <a16:creationId xmlns:a16="http://schemas.microsoft.com/office/drawing/2014/main" id="{AA5EC036-2AC7-3C44-9271-E7E2B5F4999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219449" y="2410998"/>
            <a:ext cx="4802333" cy="174307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slide font is Poppins Extra Light 33pt</a:t>
            </a:r>
            <a:endParaRPr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0546A0C3-F478-2F4C-B205-500CB0BD1ADF}"/>
              </a:ext>
            </a:extLst>
          </p:cNvPr>
          <p:cNvSpPr/>
          <p:nvPr/>
        </p:nvSpPr>
        <p:spPr>
          <a:xfrm>
            <a:off x="3285968" y="4341023"/>
            <a:ext cx="2581589" cy="0"/>
          </a:xfrm>
          <a:prstGeom prst="line">
            <a:avLst/>
          </a:prstGeom>
          <a:ln w="38100">
            <a:solidFill>
              <a:srgbClr val="FFFFFF">
                <a:alpha val="50000"/>
              </a:srgbClr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pic>
        <p:nvPicPr>
          <p:cNvPr id="20" name="Image" descr="Image">
            <a:extLst>
              <a:ext uri="{FF2B5EF4-FFF2-40B4-BE49-F238E27FC236}">
                <a16:creationId xmlns:a16="http://schemas.microsoft.com/office/drawing/2014/main" id="{7FB7F306-4E01-FD4A-BB68-33E9F8DFB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85278" y="726865"/>
            <a:ext cx="1462193" cy="114342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Text">
            <a:extLst>
              <a:ext uri="{FF2B5EF4-FFF2-40B4-BE49-F238E27FC236}">
                <a16:creationId xmlns:a16="http://schemas.microsoft.com/office/drawing/2014/main" id="{FF70D7BD-8372-3F40-8C87-BF0381259D77}"/>
              </a:ext>
            </a:extLst>
          </p:cNvPr>
          <p:cNvSpPr txBox="1"/>
          <p:nvPr/>
        </p:nvSpPr>
        <p:spPr>
          <a:xfrm>
            <a:off x="142875" y="4857750"/>
            <a:ext cx="221214" cy="163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/>
          <a:p>
            <a:pPr>
              <a:lnSpc>
                <a:spcPct val="90000"/>
              </a:lnSpc>
              <a:spcBef>
                <a:spcPts val="563"/>
              </a:spcBef>
              <a:defRPr sz="2400">
                <a:solidFill>
                  <a:srgbClr val="53585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fld id="{86CB4B4D-7CA3-9044-876B-883B54F8677D}" type="slidenum">
              <a:rPr sz="900"/>
              <a:pPr>
                <a:lnSpc>
                  <a:spcPct val="90000"/>
                </a:lnSpc>
                <a:spcBef>
                  <a:spcPts val="563"/>
                </a:spcBef>
                <a:defRPr sz="2400">
                  <a:solidFill>
                    <a:srgbClr val="53585F"/>
                  </a:solidFill>
                  <a:latin typeface="Poppins Light"/>
                  <a:ea typeface="Poppins Light"/>
                  <a:cs typeface="Poppins Light"/>
                  <a:sym typeface="Poppins Light"/>
                </a:defRPr>
              </a:pPr>
              <a:t>‹#›</a:t>
            </a:fld>
            <a:r>
              <a:rPr sz="900"/>
              <a:t>￼</a:t>
            </a:r>
          </a:p>
        </p:txBody>
      </p:sp>
      <p:sp>
        <p:nvSpPr>
          <p:cNvPr id="22" name="Body Level One…">
            <a:extLst>
              <a:ext uri="{FF2B5EF4-FFF2-40B4-BE49-F238E27FC236}">
                <a16:creationId xmlns:a16="http://schemas.microsoft.com/office/drawing/2014/main" id="{4A16ECBA-90DC-8C49-8295-DF86049197BC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238500" y="4485110"/>
            <a:ext cx="4783282" cy="43911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spcBef>
                <a:spcPts val="1125"/>
              </a:spcBef>
              <a:buSzTx/>
              <a:buNone/>
              <a:defRPr sz="1100" b="0" i="0" cap="none" spc="113">
                <a:solidFill>
                  <a:srgbClr val="FFFFFF"/>
                </a:solidFill>
                <a:latin typeface="Poppins Medium" pitchFamily="2" charset="77"/>
                <a:ea typeface="Poppins Medium" pitchFamily="2" charset="77"/>
                <a:cs typeface="Poppins Medium" pitchFamily="2" charset="77"/>
                <a:sym typeface="Poppins Medium"/>
              </a:defRPr>
            </a:lvl1pPr>
            <a:lvl2pPr marL="0" indent="85725">
              <a:spcBef>
                <a:spcPts val="1125"/>
              </a:spcBef>
              <a:buSzTx/>
              <a:buNone/>
              <a:defRPr sz="1100" cap="all" spc="11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indent="171450">
              <a:spcBef>
                <a:spcPts val="1125"/>
              </a:spcBef>
              <a:buSzTx/>
              <a:buNone/>
              <a:defRPr sz="1100" cap="all" spc="11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indent="257175">
              <a:spcBef>
                <a:spcPts val="1125"/>
              </a:spcBef>
              <a:buSzTx/>
              <a:buNone/>
              <a:defRPr sz="1100" cap="all" spc="11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indent="342900">
              <a:spcBef>
                <a:spcPts val="1125"/>
              </a:spcBef>
              <a:buSzTx/>
              <a:buNone/>
              <a:defRPr sz="1100" cap="all" spc="11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</a:lstStyle>
          <a:p>
            <a:pPr lvl="0"/>
            <a:r>
              <a:rPr lang="en-US" dirty="0"/>
              <a:t>POPPINS MEDIUM 11pt – ALL CAPS FOR 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DE0B103F-73C3-C448-B336-5014C3B0E83F}"/>
              </a:ext>
            </a:extLst>
          </p:cNvPr>
          <p:cNvSpPr/>
          <p:nvPr userDrawn="1"/>
        </p:nvSpPr>
        <p:spPr>
          <a:xfrm>
            <a:off x="3285968" y="4341023"/>
            <a:ext cx="2581589" cy="0"/>
          </a:xfrm>
          <a:prstGeom prst="line">
            <a:avLst/>
          </a:prstGeom>
          <a:ln w="38100">
            <a:solidFill>
              <a:srgbClr val="FFFFFF">
                <a:alpha val="50000"/>
              </a:srgbClr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A0189EFE-888D-4743-AD7A-9213BFEFD0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3285278" y="726865"/>
            <a:ext cx="1462193" cy="114342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ext">
            <a:extLst>
              <a:ext uri="{FF2B5EF4-FFF2-40B4-BE49-F238E27FC236}">
                <a16:creationId xmlns:a16="http://schemas.microsoft.com/office/drawing/2014/main" id="{FFA57043-75D8-824E-B5C7-6F4465D7F89B}"/>
              </a:ext>
            </a:extLst>
          </p:cNvPr>
          <p:cNvSpPr txBox="1"/>
          <p:nvPr userDrawn="1"/>
        </p:nvSpPr>
        <p:spPr>
          <a:xfrm>
            <a:off x="142875" y="4857750"/>
            <a:ext cx="221214" cy="163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/>
          <a:p>
            <a:pPr>
              <a:lnSpc>
                <a:spcPct val="90000"/>
              </a:lnSpc>
              <a:spcBef>
                <a:spcPts val="563"/>
              </a:spcBef>
              <a:defRPr sz="2400">
                <a:solidFill>
                  <a:srgbClr val="53585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fld id="{86CB4B4D-7CA3-9044-876B-883B54F8677D}" type="slidenum">
              <a:rPr sz="900"/>
              <a:pPr>
                <a:lnSpc>
                  <a:spcPct val="90000"/>
                </a:lnSpc>
                <a:spcBef>
                  <a:spcPts val="563"/>
                </a:spcBef>
                <a:defRPr sz="2400">
                  <a:solidFill>
                    <a:srgbClr val="53585F"/>
                  </a:solidFill>
                  <a:latin typeface="Poppins Light"/>
                  <a:ea typeface="Poppins Light"/>
                  <a:cs typeface="Poppins Light"/>
                  <a:sym typeface="Poppins Light"/>
                </a:defRPr>
              </a:pPr>
              <a:t>‹#›</a:t>
            </a:fld>
            <a:r>
              <a:rPr sz="900"/>
              <a:t>￼</a:t>
            </a:r>
          </a:p>
        </p:txBody>
      </p:sp>
    </p:spTree>
    <p:extLst>
      <p:ext uri="{BB962C8B-B14F-4D97-AF65-F5344CB8AC3E}">
        <p14:creationId xmlns:p14="http://schemas.microsoft.com/office/powerpoint/2010/main" val="351134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series_A_29.jpg" descr="BG_series_A_29.jpg">
            <a:extLst>
              <a:ext uri="{FF2B5EF4-FFF2-40B4-BE49-F238E27FC236}">
                <a16:creationId xmlns:a16="http://schemas.microsoft.com/office/drawing/2014/main" id="{8E75AB15-F70A-7A42-B271-DF3888158F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rcRect l="26" r="26"/>
          <a:stretch>
            <a:fillRect/>
          </a:stretch>
        </p:blipFill>
        <p:spPr>
          <a:xfrm>
            <a:off x="0" y="9512"/>
            <a:ext cx="9139238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>
            <a:extLst>
              <a:ext uri="{FF2B5EF4-FFF2-40B4-BE49-F238E27FC236}">
                <a16:creationId xmlns:a16="http://schemas.microsoft.com/office/drawing/2014/main" id="{E8B7D4CD-F6BC-1647-BD6E-B481A89BFA9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6213" y="352699"/>
            <a:ext cx="8776646" cy="874892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288">
                <a:solidFill>
                  <a:srgbClr val="D8232A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dirty="0"/>
              <a:t>Click to edit Title</a:t>
            </a:r>
            <a:endParaRPr dirty="0"/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FA59A367-A804-5A4C-8463-98D5C067C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ne">
            <a:extLst>
              <a:ext uri="{FF2B5EF4-FFF2-40B4-BE49-F238E27FC236}">
                <a16:creationId xmlns:a16="http://schemas.microsoft.com/office/drawing/2014/main" id="{1DB73334-01C5-D849-816A-A0679970ECBF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07548B0-A6DC-8940-A281-2B79F402D68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0494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07A2F3BD-0A97-DC49-85A9-270BFA44E6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Line">
            <a:extLst>
              <a:ext uri="{FF2B5EF4-FFF2-40B4-BE49-F238E27FC236}">
                <a16:creationId xmlns:a16="http://schemas.microsoft.com/office/drawing/2014/main" id="{F764A148-E2F8-E046-8AB6-CDB0C099AF79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DA0599F-74FE-AF48-90F3-87343706DD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6238" y="1239233"/>
            <a:ext cx="8174732" cy="34528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0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Text">
            <a:extLst>
              <a:ext uri="{FF2B5EF4-FFF2-40B4-BE49-F238E27FC236}">
                <a16:creationId xmlns:a16="http://schemas.microsoft.com/office/drawing/2014/main" id="{EAE66D6A-7416-7046-8022-CC509B71A4E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6213" y="352699"/>
            <a:ext cx="8776646" cy="874892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288">
                <a:solidFill>
                  <a:srgbClr val="D8232A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dirty="0"/>
              <a:t>Click to edit Title</a:t>
            </a:r>
            <a:endParaRPr dirty="0"/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5DCB1DEB-096A-3B40-9C54-4DA99D739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ne">
            <a:extLst>
              <a:ext uri="{FF2B5EF4-FFF2-40B4-BE49-F238E27FC236}">
                <a16:creationId xmlns:a16="http://schemas.microsoft.com/office/drawing/2014/main" id="{BEF7C117-3372-FE45-8633-A818A278B534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EF8B211-75E4-DC45-9A7F-4A0C617EFFB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0494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794719C1-FC28-7A46-A7A6-5599159A45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Line">
            <a:extLst>
              <a:ext uri="{FF2B5EF4-FFF2-40B4-BE49-F238E27FC236}">
                <a16:creationId xmlns:a16="http://schemas.microsoft.com/office/drawing/2014/main" id="{31154D4B-F1DF-AB45-A1D0-F97C68470128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453508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 title Text">
            <a:extLst>
              <a:ext uri="{FF2B5EF4-FFF2-40B4-BE49-F238E27FC236}">
                <a16:creationId xmlns:a16="http://schemas.microsoft.com/office/drawing/2014/main" id="{812770B9-E9EB-E947-820E-CCE09A424C03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4454319" y="376511"/>
            <a:ext cx="4096650" cy="80787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063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pPr lvl="0"/>
            <a:r>
              <a:rPr lang="en-US" dirty="0"/>
              <a:t>Edit Subtitle</a:t>
            </a:r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4457B0E3-507E-3C46-9A45-357F9D3BB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Line">
            <a:extLst>
              <a:ext uri="{FF2B5EF4-FFF2-40B4-BE49-F238E27FC236}">
                <a16:creationId xmlns:a16="http://schemas.microsoft.com/office/drawing/2014/main" id="{DB0B252F-9776-7F4D-9B39-A728415A9B6D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257A3C04-4D06-B340-B541-DE62D2F75A7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1449" y="352698"/>
            <a:ext cx="4051415" cy="807874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288">
                <a:solidFill>
                  <a:srgbClr val="D8232A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dirty="0"/>
              <a:t>Click to edit Title</a:t>
            </a:r>
            <a:endParaRPr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54ABEC4-2889-214D-B8C6-107046F2EA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875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5A221DC4-5D23-BF4D-889F-DA6E20BA83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Line">
            <a:extLst>
              <a:ext uri="{FF2B5EF4-FFF2-40B4-BE49-F238E27FC236}">
                <a16:creationId xmlns:a16="http://schemas.microsoft.com/office/drawing/2014/main" id="{96E31E2C-4AFA-5747-83FF-DBE52A00AC0F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786C1C3-E61F-A945-83CB-D46B92AE8D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6238" y="1239233"/>
            <a:ext cx="3846627" cy="345281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F84E95DF-7E50-6D47-A466-E827D77D146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54319" y="1239233"/>
            <a:ext cx="3846627" cy="34528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86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DC3E11C-24CC-AF45-91FD-2174F6BF84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275" y="1650264"/>
            <a:ext cx="3773343" cy="3041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7D0F2067-ABDF-014C-A1FD-E10F6DC2E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ne">
            <a:extLst>
              <a:ext uri="{FF2B5EF4-FFF2-40B4-BE49-F238E27FC236}">
                <a16:creationId xmlns:a16="http://schemas.microsoft.com/office/drawing/2014/main" id="{2A2F8571-E2B5-0149-931B-983E5467D687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33BD7B13-9780-B548-83B8-4518000E2189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37152" y="1208455"/>
            <a:ext cx="3785466" cy="44180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938" cap="all" spc="94">
                <a:solidFill>
                  <a:srgbClr val="D8232A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 lvl="0"/>
            <a:r>
              <a:rPr lang="en-US" dirty="0"/>
              <a:t>Edit Subtitle 2</a:t>
            </a:r>
          </a:p>
        </p:txBody>
      </p:sp>
      <p:sp>
        <p:nvSpPr>
          <p:cNvPr id="7" name="Title Text">
            <a:extLst>
              <a:ext uri="{FF2B5EF4-FFF2-40B4-BE49-F238E27FC236}">
                <a16:creationId xmlns:a16="http://schemas.microsoft.com/office/drawing/2014/main" id="{B4CB0062-356F-7640-B67B-A004D09BAEF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1451" y="352698"/>
            <a:ext cx="8788872" cy="807874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288">
                <a:solidFill>
                  <a:srgbClr val="D8232A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dirty="0"/>
              <a:t>Click to edit Title</a:t>
            </a:r>
            <a:endParaRPr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AB0461B-8F20-AC42-B041-769E000555B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875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CA9AF990-63F5-0D40-8A14-3D4DD21D37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Line">
            <a:extLst>
              <a:ext uri="{FF2B5EF4-FFF2-40B4-BE49-F238E27FC236}">
                <a16:creationId xmlns:a16="http://schemas.microsoft.com/office/drawing/2014/main" id="{6FCA39EA-2FC7-D546-BC94-88FBB38C8218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ADC2466-4323-E748-BBF6-F43E4302CC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5654" y="1650264"/>
            <a:ext cx="3778885" cy="3041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0C2C1404-C147-4C4E-97BC-8EED26DC6F46}"/>
              </a:ext>
            </a:extLst>
          </p:cNvPr>
          <p:cNvSpPr txBox="1">
            <a:spLocks noGrp="1"/>
          </p:cNvSpPr>
          <p:nvPr>
            <p:ph type="body" sz="quarter" idx="17" hasCustomPrompt="1"/>
          </p:nvPr>
        </p:nvSpPr>
        <p:spPr>
          <a:xfrm>
            <a:off x="4463531" y="1208455"/>
            <a:ext cx="3791008" cy="44180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938" cap="all" spc="94">
                <a:solidFill>
                  <a:srgbClr val="D8232A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 lvl="0"/>
            <a:r>
              <a:rPr lang="en-US" dirty="0"/>
              <a:t>Edit Subtitle 2</a:t>
            </a:r>
          </a:p>
        </p:txBody>
      </p:sp>
    </p:spTree>
    <p:extLst>
      <p:ext uri="{BB962C8B-B14F-4D97-AF65-F5344CB8AC3E}">
        <p14:creationId xmlns:p14="http://schemas.microsoft.com/office/powerpoint/2010/main" val="1375441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DC3E11C-24CC-AF45-91FD-2174F6BF84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275" y="1650264"/>
            <a:ext cx="3403383" cy="3041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7D0F2067-ABDF-014C-A1FD-E10F6DC2E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ne">
            <a:extLst>
              <a:ext uri="{FF2B5EF4-FFF2-40B4-BE49-F238E27FC236}">
                <a16:creationId xmlns:a16="http://schemas.microsoft.com/office/drawing/2014/main" id="{2A2F8571-E2B5-0149-931B-983E5467D687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33BD7B13-9780-B548-83B8-4518000E2189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37152" y="1208455"/>
            <a:ext cx="3415506" cy="44180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938" cap="all" spc="94">
                <a:solidFill>
                  <a:srgbClr val="D8232A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 lvl="0"/>
            <a:r>
              <a:rPr lang="en-US" dirty="0"/>
              <a:t>Edit Subtitle 2</a:t>
            </a:r>
          </a:p>
        </p:txBody>
      </p:sp>
      <p:sp>
        <p:nvSpPr>
          <p:cNvPr id="7" name="Title Text">
            <a:extLst>
              <a:ext uri="{FF2B5EF4-FFF2-40B4-BE49-F238E27FC236}">
                <a16:creationId xmlns:a16="http://schemas.microsoft.com/office/drawing/2014/main" id="{B4CB0062-356F-7640-B67B-A004D09BAEF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1451" y="352698"/>
            <a:ext cx="8788872" cy="807874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288">
                <a:solidFill>
                  <a:srgbClr val="D8232A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dirty="0"/>
              <a:t>Click to edit Title</a:t>
            </a:r>
            <a:endParaRPr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AB0461B-8F20-AC42-B041-769E000555B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875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CA9AF990-63F5-0D40-8A14-3D4DD21D37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Line">
            <a:extLst>
              <a:ext uri="{FF2B5EF4-FFF2-40B4-BE49-F238E27FC236}">
                <a16:creationId xmlns:a16="http://schemas.microsoft.com/office/drawing/2014/main" id="{6FCA39EA-2FC7-D546-BC94-88FBB38C8218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72956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DC3E11C-24CC-AF45-91FD-2174F6BF84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275" y="1239233"/>
            <a:ext cx="4108090" cy="34528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 title Text">
            <a:extLst>
              <a:ext uri="{FF2B5EF4-FFF2-40B4-BE49-F238E27FC236}">
                <a16:creationId xmlns:a16="http://schemas.microsoft.com/office/drawing/2014/main" id="{A5155F4D-D3E6-3543-8AAD-3858A1378ED3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4781550" y="376511"/>
            <a:ext cx="4168428" cy="80787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063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pPr lvl="0"/>
            <a:r>
              <a:rPr lang="en-US" dirty="0"/>
              <a:t>Subtitle is Poppins light, dark grey 21pt</a:t>
            </a: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7D0F2067-ABDF-014C-A1FD-E10F6DC2E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ne">
            <a:extLst>
              <a:ext uri="{FF2B5EF4-FFF2-40B4-BE49-F238E27FC236}">
                <a16:creationId xmlns:a16="http://schemas.microsoft.com/office/drawing/2014/main" id="{2A2F8571-E2B5-0149-931B-983E5467D687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33BD7B13-9780-B548-83B8-4518000E2189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4781550" y="1208455"/>
            <a:ext cx="3415506" cy="44180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938" cap="all" spc="94">
                <a:solidFill>
                  <a:srgbClr val="D8232A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 lvl="0"/>
            <a:r>
              <a:rPr lang="en-US" dirty="0"/>
              <a:t>Subtitle in body is </a:t>
            </a:r>
            <a:r>
              <a:rPr lang="en-US" dirty="0" err="1"/>
              <a:t>poppins</a:t>
            </a:r>
            <a:r>
              <a:rPr lang="en-US" dirty="0"/>
              <a:t> bold, red all caps</a:t>
            </a:r>
          </a:p>
        </p:txBody>
      </p:sp>
      <p:sp>
        <p:nvSpPr>
          <p:cNvPr id="7" name="Title Text">
            <a:extLst>
              <a:ext uri="{FF2B5EF4-FFF2-40B4-BE49-F238E27FC236}">
                <a16:creationId xmlns:a16="http://schemas.microsoft.com/office/drawing/2014/main" id="{B4CB0062-356F-7640-B67B-A004D09BAEF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1450" y="352698"/>
            <a:ext cx="4485915" cy="807874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288">
                <a:solidFill>
                  <a:srgbClr val="D8232A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dirty="0"/>
              <a:t>Title text is Poppins Medium, red 23pt</a:t>
            </a:r>
            <a:endParaRPr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AB0461B-8F20-AC42-B041-769E000555B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875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CA9AF990-63F5-0D40-8A14-3D4DD21D37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Line">
            <a:extLst>
              <a:ext uri="{FF2B5EF4-FFF2-40B4-BE49-F238E27FC236}">
                <a16:creationId xmlns:a16="http://schemas.microsoft.com/office/drawing/2014/main" id="{6FCA39EA-2FC7-D546-BC94-88FBB38C8218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4138688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7C456C9-8CFE-4345-AC64-737B5BC906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28963" y="1239802"/>
            <a:ext cx="2385740" cy="34439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DBE6A31-03AF-7B40-80C0-7082635487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9275" y="1239802"/>
            <a:ext cx="2385740" cy="34439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 title Text">
            <a:extLst>
              <a:ext uri="{FF2B5EF4-FFF2-40B4-BE49-F238E27FC236}">
                <a16:creationId xmlns:a16="http://schemas.microsoft.com/office/drawing/2014/main" id="{DB2B891F-0C63-EB42-80D8-9E16592773C2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4781550" y="376511"/>
            <a:ext cx="4168428" cy="80787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063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pPr lvl="0"/>
            <a:r>
              <a:rPr lang="en-US" dirty="0"/>
              <a:t>Edit Subtitle</a:t>
            </a: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E6C6D8C7-A003-FC4C-B495-19733893A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Line">
            <a:extLst>
              <a:ext uri="{FF2B5EF4-FFF2-40B4-BE49-F238E27FC236}">
                <a16:creationId xmlns:a16="http://schemas.microsoft.com/office/drawing/2014/main" id="{6A02D45B-2E0F-AA42-8FC4-116CE1A4F119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89EEC230-2964-4542-A438-F748EDD3DF7D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967413" y="1248115"/>
            <a:ext cx="2961183" cy="80787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938" cap="all" spc="94">
                <a:solidFill>
                  <a:srgbClr val="D8232A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 lvl="0"/>
            <a:r>
              <a:rPr lang="en-US" dirty="0"/>
              <a:t>Edit Subtitle 2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42A4BE4-898D-3C43-8891-1A75CC4682AC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875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Text">
            <a:extLst>
              <a:ext uri="{FF2B5EF4-FFF2-40B4-BE49-F238E27FC236}">
                <a16:creationId xmlns:a16="http://schemas.microsoft.com/office/drawing/2014/main" id="{F43D312A-B445-6848-9A2D-F766F524CE0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1450" y="352698"/>
            <a:ext cx="4485915" cy="807874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288">
                <a:solidFill>
                  <a:srgbClr val="D8232A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dirty="0"/>
              <a:t>Click to edit Title</a:t>
            </a:r>
            <a:endParaRPr dirty="0"/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BAC6D06D-54D1-904B-9F64-1D1E065BA2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Line">
            <a:extLst>
              <a:ext uri="{FF2B5EF4-FFF2-40B4-BE49-F238E27FC236}">
                <a16:creationId xmlns:a16="http://schemas.microsoft.com/office/drawing/2014/main" id="{CB9FB198-033A-B949-9E23-4637D810D38C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866377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86766D24-09BB-1843-8C16-E8ECFCFEC5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28963" y="1239802"/>
            <a:ext cx="2385740" cy="34439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A1A73778-8F95-9F4D-A730-5BC9FA7098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9275" y="1239802"/>
            <a:ext cx="2385740" cy="34439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 title Text">
            <a:extLst>
              <a:ext uri="{FF2B5EF4-FFF2-40B4-BE49-F238E27FC236}">
                <a16:creationId xmlns:a16="http://schemas.microsoft.com/office/drawing/2014/main" id="{89890701-5B77-894D-B778-389CAA908B9B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4781550" y="376511"/>
            <a:ext cx="4168428" cy="80787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063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pPr lvl="0"/>
            <a:r>
              <a:rPr lang="en-US" dirty="0"/>
              <a:t>Edit Subtitle</a:t>
            </a: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BF5133FA-0FA1-E14C-8BB8-2BA61E7F3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Line">
            <a:extLst>
              <a:ext uri="{FF2B5EF4-FFF2-40B4-BE49-F238E27FC236}">
                <a16:creationId xmlns:a16="http://schemas.microsoft.com/office/drawing/2014/main" id="{4FA8E63F-832A-3948-A713-82B3373CC294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5" name="Title Text">
            <a:extLst>
              <a:ext uri="{FF2B5EF4-FFF2-40B4-BE49-F238E27FC236}">
                <a16:creationId xmlns:a16="http://schemas.microsoft.com/office/drawing/2014/main" id="{C06EEE53-30F4-9542-B7E2-56154DE2592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1450" y="352698"/>
            <a:ext cx="4485915" cy="807874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288">
                <a:solidFill>
                  <a:srgbClr val="D8232A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dirty="0"/>
              <a:t>Click to edit Title</a:t>
            </a:r>
            <a:endParaRPr dirty="0"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7821D9AB-A68F-5441-B1BB-FD3292E3C35F}"/>
              </a:ext>
            </a:extLst>
          </p:cNvPr>
          <p:cNvSpPr/>
          <p:nvPr/>
        </p:nvSpPr>
        <p:spPr>
          <a:xfrm>
            <a:off x="6148437" y="1560554"/>
            <a:ext cx="2067868" cy="0"/>
          </a:xfrm>
          <a:prstGeom prst="line">
            <a:avLst/>
          </a:prstGeom>
          <a:ln w="76200">
            <a:solidFill>
              <a:srgbClr val="C6CFEF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7940E763-B797-DF4D-9B08-19ADF4630341}"/>
              </a:ext>
            </a:extLst>
          </p:cNvPr>
          <p:cNvSpPr/>
          <p:nvPr/>
        </p:nvSpPr>
        <p:spPr>
          <a:xfrm>
            <a:off x="6148436" y="3346492"/>
            <a:ext cx="2067868" cy="0"/>
          </a:xfrm>
          <a:prstGeom prst="line">
            <a:avLst/>
          </a:prstGeom>
          <a:ln w="38100">
            <a:solidFill>
              <a:srgbClr val="C6CFEF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0" name="Double click to add quote">
            <a:extLst>
              <a:ext uri="{FF2B5EF4-FFF2-40B4-BE49-F238E27FC236}">
                <a16:creationId xmlns:a16="http://schemas.microsoft.com/office/drawing/2014/main" id="{A55FD4FF-A5F6-3547-AC64-5B7577DEDD3D}"/>
              </a:ext>
            </a:extLst>
          </p:cNvPr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6157913" y="1641023"/>
            <a:ext cx="2048916" cy="16321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1200" b="0" i="1">
                <a:solidFill>
                  <a:srgbClr val="53585F"/>
                </a:solidFill>
                <a:latin typeface="Poppins Light" pitchFamily="2" charset="77"/>
                <a:ea typeface="+mn-ea"/>
                <a:cs typeface="Poppins Light" pitchFamily="2" charset="77"/>
                <a:sym typeface="Poppins ExtraLight"/>
              </a:defRPr>
            </a:lvl1pPr>
          </a:lstStyle>
          <a:p>
            <a:pPr lvl="0"/>
            <a:r>
              <a:rPr lang="en-US" dirty="0"/>
              <a:t>Insert quote or key facts here – Poppins light italic 12pt, dark grey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F17513B7-95D9-D14F-9508-AA802AB20006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6178572" y="3340052"/>
            <a:ext cx="2067868" cy="197875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spcBef>
                <a:spcPts val="563"/>
              </a:spcBef>
              <a:buSzTx/>
              <a:buNone/>
              <a:defRPr sz="638" spc="64">
                <a:solidFill>
                  <a:srgbClr val="53585F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 lvl="0"/>
            <a:r>
              <a:rPr lang="en-US" dirty="0"/>
              <a:t>Attribution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0D833A6-6A33-EE4F-AA1A-4E9D24BFD40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875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pic>
        <p:nvPicPr>
          <p:cNvPr id="13" name="Image" descr="Image">
            <a:extLst>
              <a:ext uri="{FF2B5EF4-FFF2-40B4-BE49-F238E27FC236}">
                <a16:creationId xmlns:a16="http://schemas.microsoft.com/office/drawing/2014/main" id="{227BE422-6810-D644-9477-BA14C4DBEB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Line">
            <a:extLst>
              <a:ext uri="{FF2B5EF4-FFF2-40B4-BE49-F238E27FC236}">
                <a16:creationId xmlns:a16="http://schemas.microsoft.com/office/drawing/2014/main" id="{10399FF5-7B7A-C846-882C-9F2EB9A5B1A7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A7A1D7D1-3D88-A647-804A-C59C4E3F2E86}"/>
              </a:ext>
            </a:extLst>
          </p:cNvPr>
          <p:cNvSpPr/>
          <p:nvPr userDrawn="1"/>
        </p:nvSpPr>
        <p:spPr>
          <a:xfrm>
            <a:off x="6148437" y="1560554"/>
            <a:ext cx="2067868" cy="0"/>
          </a:xfrm>
          <a:prstGeom prst="line">
            <a:avLst/>
          </a:prstGeom>
          <a:ln w="38100">
            <a:solidFill>
              <a:srgbClr val="C6CFEF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220F6043-0437-AF47-B1E4-8F8573BCB099}"/>
              </a:ext>
            </a:extLst>
          </p:cNvPr>
          <p:cNvSpPr/>
          <p:nvPr userDrawn="1"/>
        </p:nvSpPr>
        <p:spPr>
          <a:xfrm>
            <a:off x="6148436" y="3346492"/>
            <a:ext cx="2067868" cy="0"/>
          </a:xfrm>
          <a:prstGeom prst="line">
            <a:avLst/>
          </a:prstGeom>
          <a:ln w="38100">
            <a:solidFill>
              <a:srgbClr val="C6CFEF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871465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86766D24-09BB-1843-8C16-E8ECFCFEC5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75454" y="1662545"/>
            <a:ext cx="2756945" cy="30211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A1A73778-8F95-9F4D-A730-5BC9FA7098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44329" y="1662545"/>
            <a:ext cx="2609562" cy="30211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 title Text">
            <a:extLst>
              <a:ext uri="{FF2B5EF4-FFF2-40B4-BE49-F238E27FC236}">
                <a16:creationId xmlns:a16="http://schemas.microsoft.com/office/drawing/2014/main" id="{89890701-5B77-894D-B778-389CAA908B9B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544329" y="376511"/>
            <a:ext cx="6405649" cy="80787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063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pPr lvl="0"/>
            <a:r>
              <a:rPr lang="en-US" dirty="0"/>
              <a:t>Edit Subtitle</a:t>
            </a: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BF5133FA-0FA1-E14C-8BB8-2BA61E7F3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Line">
            <a:extLst>
              <a:ext uri="{FF2B5EF4-FFF2-40B4-BE49-F238E27FC236}">
                <a16:creationId xmlns:a16="http://schemas.microsoft.com/office/drawing/2014/main" id="{4FA8E63F-832A-3948-A713-82B3373CC294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5" name="Title Text">
            <a:extLst>
              <a:ext uri="{FF2B5EF4-FFF2-40B4-BE49-F238E27FC236}">
                <a16:creationId xmlns:a16="http://schemas.microsoft.com/office/drawing/2014/main" id="{C06EEE53-30F4-9542-B7E2-56154DE2592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1450" y="352698"/>
            <a:ext cx="2372879" cy="807874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288">
                <a:solidFill>
                  <a:srgbClr val="D8232A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dirty="0"/>
              <a:t>Click to edit Title</a:t>
            </a:r>
            <a:endParaRPr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0D833A6-6A33-EE4F-AA1A-4E9D24BFD40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875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pic>
        <p:nvPicPr>
          <p:cNvPr id="13" name="Image" descr="Image">
            <a:extLst>
              <a:ext uri="{FF2B5EF4-FFF2-40B4-BE49-F238E27FC236}">
                <a16:creationId xmlns:a16="http://schemas.microsoft.com/office/drawing/2014/main" id="{227BE422-6810-D644-9477-BA14C4DBEB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Line">
            <a:extLst>
              <a:ext uri="{FF2B5EF4-FFF2-40B4-BE49-F238E27FC236}">
                <a16:creationId xmlns:a16="http://schemas.microsoft.com/office/drawing/2014/main" id="{10399FF5-7B7A-C846-882C-9F2EB9A5B1A7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6326292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3F9CF06A-17E1-7D40-A2CC-EC8DCE8EB6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086100" y="1239233"/>
            <a:ext cx="5464869" cy="345281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ub title Text">
            <a:extLst>
              <a:ext uri="{FF2B5EF4-FFF2-40B4-BE49-F238E27FC236}">
                <a16:creationId xmlns:a16="http://schemas.microsoft.com/office/drawing/2014/main" id="{1C1458B1-B718-B945-867D-0CA7DAD96E96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3086100" y="376511"/>
            <a:ext cx="5464869" cy="80787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063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pPr lvl="0"/>
            <a:r>
              <a:rPr lang="en-US" dirty="0"/>
              <a:t>Edit Subtitle</a:t>
            </a: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C7853434-6E62-854F-AD79-256D981A1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ne">
            <a:extLst>
              <a:ext uri="{FF2B5EF4-FFF2-40B4-BE49-F238E27FC236}">
                <a16:creationId xmlns:a16="http://schemas.microsoft.com/office/drawing/2014/main" id="{3DB5897B-83E6-5447-A1EA-D7B8955C3581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" name="Title Text">
            <a:extLst>
              <a:ext uri="{FF2B5EF4-FFF2-40B4-BE49-F238E27FC236}">
                <a16:creationId xmlns:a16="http://schemas.microsoft.com/office/drawing/2014/main" id="{77E751E5-29A9-8C45-A7D9-F3072BF6854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1450" y="352698"/>
            <a:ext cx="2802074" cy="807874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288">
                <a:solidFill>
                  <a:srgbClr val="D8232A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dirty="0"/>
              <a:t>Click to edit Title</a:t>
            </a:r>
            <a:endParaRPr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5A666DC-131B-9744-ACC3-50CDE3A4070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875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4F33F7D3-81E6-8845-BFA0-371B2D8738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Line">
            <a:extLst>
              <a:ext uri="{FF2B5EF4-FFF2-40B4-BE49-F238E27FC236}">
                <a16:creationId xmlns:a16="http://schemas.microsoft.com/office/drawing/2014/main" id="{31161603-FCBE-0A45-AE73-BB13CEE99EF3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5197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G_series_B_3.jpg" descr="BG_series_B_3.jpg">
            <a:extLst>
              <a:ext uri="{FF2B5EF4-FFF2-40B4-BE49-F238E27FC236}">
                <a16:creationId xmlns:a16="http://schemas.microsoft.com/office/drawing/2014/main" id="{61319D53-8767-8540-8B03-4933EBFDE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55FD277B-9962-8340-9015-2BE2AFF87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8543" y="820317"/>
            <a:ext cx="874014" cy="683467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Text">
            <a:extLst>
              <a:ext uri="{FF2B5EF4-FFF2-40B4-BE49-F238E27FC236}">
                <a16:creationId xmlns:a16="http://schemas.microsoft.com/office/drawing/2014/main" id="{1232D0B7-6F62-A845-B2D9-4B35AE6B2BC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057775" y="2410998"/>
            <a:ext cx="3724420" cy="174307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slide font is Poppins Extra Light 33pt</a:t>
            </a:r>
            <a:endParaRPr dirty="0"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029CF999-1FE0-8F40-BE37-FFA8D9DB956C}"/>
              </a:ext>
            </a:extLst>
          </p:cNvPr>
          <p:cNvSpPr/>
          <p:nvPr/>
        </p:nvSpPr>
        <p:spPr>
          <a:xfrm>
            <a:off x="5124293" y="4341023"/>
            <a:ext cx="2581589" cy="0"/>
          </a:xfrm>
          <a:prstGeom prst="line">
            <a:avLst/>
          </a:prstGeom>
          <a:ln w="38100">
            <a:solidFill>
              <a:srgbClr val="FFFFFF">
                <a:alpha val="50000"/>
              </a:srgbClr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0" name="Body Level One…">
            <a:extLst>
              <a:ext uri="{FF2B5EF4-FFF2-40B4-BE49-F238E27FC236}">
                <a16:creationId xmlns:a16="http://schemas.microsoft.com/office/drawing/2014/main" id="{6FB7835D-DA58-F14F-B892-E3650F36497D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076825" y="4485110"/>
            <a:ext cx="3629170" cy="439118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125"/>
              </a:spcBef>
              <a:buSzTx/>
              <a:buNone/>
              <a:defRPr sz="1125" cap="none" spc="11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0" indent="85725">
              <a:spcBef>
                <a:spcPts val="1125"/>
              </a:spcBef>
              <a:buSzTx/>
              <a:buNone/>
              <a:defRPr sz="1125" cap="all" spc="11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0" indent="171450">
              <a:spcBef>
                <a:spcPts val="1125"/>
              </a:spcBef>
              <a:buSzTx/>
              <a:buNone/>
              <a:defRPr sz="1125" cap="all" spc="11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0" indent="257175">
              <a:spcBef>
                <a:spcPts val="1125"/>
              </a:spcBef>
              <a:buSzTx/>
              <a:buNone/>
              <a:defRPr sz="1125" cap="all" spc="11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0" indent="342900">
              <a:spcBef>
                <a:spcPts val="1125"/>
              </a:spcBef>
              <a:buSzTx/>
              <a:buNone/>
              <a:defRPr sz="1125" cap="all" spc="11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</a:lstStyle>
          <a:p>
            <a:pPr lvl="0"/>
            <a:r>
              <a:rPr lang="en-US" dirty="0"/>
              <a:t>POPPINS MEDIUM 11pt – ALL CAPS FOR 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116A8F91-9C28-8246-9E3D-83728FE7F4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788543" y="820317"/>
            <a:ext cx="874014" cy="68346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Line">
            <a:extLst>
              <a:ext uri="{FF2B5EF4-FFF2-40B4-BE49-F238E27FC236}">
                <a16:creationId xmlns:a16="http://schemas.microsoft.com/office/drawing/2014/main" id="{5594B9E7-A0C4-3542-8E27-22F8A79D7F2B}"/>
              </a:ext>
            </a:extLst>
          </p:cNvPr>
          <p:cNvSpPr/>
          <p:nvPr userDrawn="1"/>
        </p:nvSpPr>
        <p:spPr>
          <a:xfrm>
            <a:off x="5124293" y="4341023"/>
            <a:ext cx="2581589" cy="0"/>
          </a:xfrm>
          <a:prstGeom prst="line">
            <a:avLst/>
          </a:prstGeom>
          <a:ln w="38100">
            <a:solidFill>
              <a:srgbClr val="FFFFFF">
                <a:alpha val="50000"/>
              </a:srgbClr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6900214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>
            <a:extLst>
              <a:ext uri="{FF2B5EF4-FFF2-40B4-BE49-F238E27FC236}">
                <a16:creationId xmlns:a16="http://schemas.microsoft.com/office/drawing/2014/main" id="{61B9E339-F5C6-9F4C-A2D5-F1C2B52A1EF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6213" y="352699"/>
            <a:ext cx="3496478" cy="874892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288">
                <a:solidFill>
                  <a:srgbClr val="D8232A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dirty="0"/>
              <a:t>Click to edit Title</a:t>
            </a:r>
            <a:endParaRPr dirty="0"/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DC7B9C30-DB60-4B4E-9ECC-A12390F5C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Line">
            <a:extLst>
              <a:ext uri="{FF2B5EF4-FFF2-40B4-BE49-F238E27FC236}">
                <a16:creationId xmlns:a16="http://schemas.microsoft.com/office/drawing/2014/main" id="{F022F017-B336-A448-8754-300C09C9A32A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3BB0B6-49E4-5043-A55F-36C9D68F395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0494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ouble-click to edit subtitle">
            <a:extLst>
              <a:ext uri="{FF2B5EF4-FFF2-40B4-BE49-F238E27FC236}">
                <a16:creationId xmlns:a16="http://schemas.microsoft.com/office/drawing/2014/main" id="{C06616EE-EA82-D048-96C3-DC94E88FE03B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3856836" y="383922"/>
            <a:ext cx="4320889" cy="42005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063">
                <a:solidFill>
                  <a:srgbClr val="D8232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pPr lvl="0"/>
            <a:r>
              <a:rPr lang="en-US" dirty="0"/>
              <a:t>Edit Subtitle</a:t>
            </a:r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37AAB470-5E92-A34D-88D7-CDFF07423B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Line">
            <a:extLst>
              <a:ext uri="{FF2B5EF4-FFF2-40B4-BE49-F238E27FC236}">
                <a16:creationId xmlns:a16="http://schemas.microsoft.com/office/drawing/2014/main" id="{1C2DD66A-806D-DB4A-93BD-D864E23CB733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CFC5AA5-25E8-6544-9D8D-A34A4D9DB2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94199" y="1239233"/>
            <a:ext cx="4320890" cy="34528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474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G_series_A_30.jpg" descr="BG_series_A_30.jpg">
            <a:extLst>
              <a:ext uri="{FF2B5EF4-FFF2-40B4-BE49-F238E27FC236}">
                <a16:creationId xmlns:a16="http://schemas.microsoft.com/office/drawing/2014/main" id="{82D92797-0044-354C-B55F-8E76C78428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rcRect l="26" r="26"/>
          <a:stretch>
            <a:fillRect/>
          </a:stretch>
        </p:blipFill>
        <p:spPr>
          <a:xfrm>
            <a:off x="4762" y="12700"/>
            <a:ext cx="9139238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>
            <a:extLst>
              <a:ext uri="{FF2B5EF4-FFF2-40B4-BE49-F238E27FC236}">
                <a16:creationId xmlns:a16="http://schemas.microsoft.com/office/drawing/2014/main" id="{7F07D877-2EC4-5F4B-8EC6-BF0ABA51E29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6213" y="352699"/>
            <a:ext cx="3496478" cy="874892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288">
                <a:solidFill>
                  <a:srgbClr val="D8232A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dirty="0"/>
              <a:t>Click to edit Title</a:t>
            </a:r>
            <a:endParaRPr dirty="0"/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CB3ECBEF-7403-D94E-AA39-0FE14C494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ne">
            <a:extLst>
              <a:ext uri="{FF2B5EF4-FFF2-40B4-BE49-F238E27FC236}">
                <a16:creationId xmlns:a16="http://schemas.microsoft.com/office/drawing/2014/main" id="{F1963915-8D35-9B48-ACC4-4686F104D8F9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FC2CD22-97C8-9546-98C0-B3A09CB01E1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0494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Double-click to edit subtitle">
            <a:extLst>
              <a:ext uri="{FF2B5EF4-FFF2-40B4-BE49-F238E27FC236}">
                <a16:creationId xmlns:a16="http://schemas.microsoft.com/office/drawing/2014/main" id="{E426ABEB-A227-D64B-A186-091003DD120E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3856836" y="383922"/>
            <a:ext cx="4320889" cy="42005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063">
                <a:solidFill>
                  <a:srgbClr val="D8232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pPr lvl="0"/>
            <a:r>
              <a:rPr lang="en-US" dirty="0"/>
              <a:t>Edit Subtitle</a:t>
            </a: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B09F425F-0F85-9A41-A5E7-A9FFB60FC3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Line">
            <a:extLst>
              <a:ext uri="{FF2B5EF4-FFF2-40B4-BE49-F238E27FC236}">
                <a16:creationId xmlns:a16="http://schemas.microsoft.com/office/drawing/2014/main" id="{3A954253-4C2C-7045-BD38-255D17950947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CC62DD3D-6C6A-4B4D-98A9-6055E801D0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94199" y="1239233"/>
            <a:ext cx="4320890" cy="34528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678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5BB8602-D5B7-C141-AF6D-06EE1665265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773488" y="358775"/>
            <a:ext cx="4622800" cy="4360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8E13309-6E46-5447-A819-F034130DBC7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875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sp>
        <p:nvSpPr>
          <p:cNvPr id="3" name="Image page options">
            <a:extLst>
              <a:ext uri="{FF2B5EF4-FFF2-40B4-BE49-F238E27FC236}">
                <a16:creationId xmlns:a16="http://schemas.microsoft.com/office/drawing/2014/main" id="{DA8536CA-80B4-3346-8275-8FDD69AA30CE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58623" y="359157"/>
            <a:ext cx="3442980" cy="42005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063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pPr lvl="0"/>
            <a:r>
              <a:rPr lang="en-US" dirty="0"/>
              <a:t>Edit Master Subtitle</a:t>
            </a: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31731C30-B047-BD4E-971B-ED0CC2869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ne">
            <a:extLst>
              <a:ext uri="{FF2B5EF4-FFF2-40B4-BE49-F238E27FC236}">
                <a16:creationId xmlns:a16="http://schemas.microsoft.com/office/drawing/2014/main" id="{969F03E5-45F5-A74F-AB92-82226C1FC1ED}"/>
              </a:ext>
            </a:extLst>
          </p:cNvPr>
          <p:cNvSpPr/>
          <p:nvPr/>
        </p:nvSpPr>
        <p:spPr>
          <a:xfrm>
            <a:off x="179039" y="265154"/>
            <a:ext cx="3422563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" name="Double-click to edit">
            <a:extLst>
              <a:ext uri="{FF2B5EF4-FFF2-40B4-BE49-F238E27FC236}">
                <a16:creationId xmlns:a16="http://schemas.microsoft.com/office/drawing/2014/main" id="{03F58235-5B9C-5A4E-9497-2999928C4AD0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716467" y="3892995"/>
            <a:ext cx="1647510" cy="34624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lnSpc>
                <a:spcPct val="100000"/>
              </a:lnSpc>
              <a:spcBef>
                <a:spcPts val="563"/>
              </a:spcBef>
              <a:buSzTx/>
              <a:buNone/>
              <a:defRPr sz="825" i="1">
                <a:solidFill>
                  <a:srgbClr val="53585F"/>
                </a:solidFill>
              </a:defRPr>
            </a:lvl1pPr>
          </a:lstStyle>
          <a:p>
            <a:pPr lvl="0"/>
            <a:r>
              <a:rPr lang="en-US" dirty="0"/>
              <a:t>Insert caption for image or graph here</a:t>
            </a: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6CFC92DC-7194-8947-B98E-C9AF209BDFCA}"/>
              </a:ext>
            </a:extLst>
          </p:cNvPr>
          <p:cNvSpPr/>
          <p:nvPr/>
        </p:nvSpPr>
        <p:spPr>
          <a:xfrm>
            <a:off x="1728440" y="3849729"/>
            <a:ext cx="1623563" cy="0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36C1BED2-FC37-2E4D-8CF8-5ECC628D8222}"/>
              </a:ext>
            </a:extLst>
          </p:cNvPr>
          <p:cNvSpPr/>
          <p:nvPr/>
        </p:nvSpPr>
        <p:spPr>
          <a:xfrm>
            <a:off x="1728440" y="4719596"/>
            <a:ext cx="1623563" cy="0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5089A61C-1B1C-5948-B3F1-FB8C5BD9B1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Line">
            <a:extLst>
              <a:ext uri="{FF2B5EF4-FFF2-40B4-BE49-F238E27FC236}">
                <a16:creationId xmlns:a16="http://schemas.microsoft.com/office/drawing/2014/main" id="{5310FE8B-FEDA-7C4F-B987-721A02EE21ED}"/>
              </a:ext>
            </a:extLst>
          </p:cNvPr>
          <p:cNvSpPr/>
          <p:nvPr userDrawn="1"/>
        </p:nvSpPr>
        <p:spPr>
          <a:xfrm>
            <a:off x="179039" y="265154"/>
            <a:ext cx="3422563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45E010FA-6C26-5B4E-9F6E-1BAF97E0DB4B}"/>
              </a:ext>
            </a:extLst>
          </p:cNvPr>
          <p:cNvSpPr/>
          <p:nvPr userDrawn="1"/>
        </p:nvSpPr>
        <p:spPr>
          <a:xfrm>
            <a:off x="1728440" y="3849729"/>
            <a:ext cx="1623563" cy="0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2D1AD5D4-1CF4-6349-8499-8A27CFAAF9A0}"/>
              </a:ext>
            </a:extLst>
          </p:cNvPr>
          <p:cNvSpPr/>
          <p:nvPr userDrawn="1"/>
        </p:nvSpPr>
        <p:spPr>
          <a:xfrm>
            <a:off x="1728440" y="4719596"/>
            <a:ext cx="1623563" cy="0"/>
          </a:xfrm>
          <a:prstGeom prst="line">
            <a:avLst/>
          </a:prstGeom>
          <a:ln w="38100">
            <a:solidFill>
              <a:srgbClr val="DCDEE0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21482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G_series_C_3.jpg" descr="BG_series_C_3.jpg">
            <a:extLst>
              <a:ext uri="{FF2B5EF4-FFF2-40B4-BE49-F238E27FC236}">
                <a16:creationId xmlns:a16="http://schemas.microsoft.com/office/drawing/2014/main" id="{CF471A11-0FF0-6B46-BC97-0BD77B7CD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Text">
            <a:extLst>
              <a:ext uri="{FF2B5EF4-FFF2-40B4-BE49-F238E27FC236}">
                <a16:creationId xmlns:a16="http://schemas.microsoft.com/office/drawing/2014/main" id="{57830E45-E1AE-4A4D-B0F8-C7455911C35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714750" y="1880304"/>
            <a:ext cx="3724420" cy="1295661"/>
          </a:xfrm>
          <a:prstGeom prst="rect">
            <a:avLst/>
          </a:prstGeom>
        </p:spPr>
        <p:txBody>
          <a:bodyPr anchor="t"/>
          <a:lstStyle>
            <a:lvl1pPr>
              <a:defRPr sz="277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 slide font is Poppins Extra Light 33pt</a:t>
            </a:r>
            <a:endParaRPr dirty="0"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EB50530A-95C7-9544-9186-D3C74F1D4453}"/>
              </a:ext>
            </a:extLst>
          </p:cNvPr>
          <p:cNvSpPr/>
          <p:nvPr/>
        </p:nvSpPr>
        <p:spPr>
          <a:xfrm>
            <a:off x="2216105" y="3276392"/>
            <a:ext cx="1127759" cy="0"/>
          </a:xfrm>
          <a:prstGeom prst="lin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CE97EFA-67FD-2647-A0CB-D34D9D6C10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51558" y="1898992"/>
            <a:ext cx="1863192" cy="1244600"/>
          </a:xfrm>
        </p:spPr>
        <p:txBody>
          <a:bodyPr>
            <a:noAutofit/>
          </a:bodyPr>
          <a:lstStyle>
            <a:lvl1pPr marL="0" indent="0" algn="ctr">
              <a:buNone/>
              <a:defRPr sz="9600" b="0" i="0">
                <a:solidFill>
                  <a:srgbClr val="000000"/>
                </a:solidFill>
                <a:latin typeface="Poppins Thin" pitchFamily="2" charset="77"/>
                <a:cs typeface="Poppins Thin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C2088AC4-2D9F-DB4A-B29B-88F3E9E46E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90198" y="1802869"/>
            <a:ext cx="1585912" cy="254529"/>
          </a:xfrm>
        </p:spPr>
        <p:txBody>
          <a:bodyPr>
            <a:noAutofit/>
          </a:bodyPr>
          <a:lstStyle>
            <a:lvl1pPr marL="0" indent="0" algn="ctr">
              <a:buNone/>
              <a:defRPr sz="1100" b="1" i="0" spc="600">
                <a:solidFill>
                  <a:srgbClr val="000000"/>
                </a:solidFill>
                <a:latin typeface="Poppins Black" pitchFamily="2" charset="77"/>
                <a:cs typeface="Poppins Black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622F5BCB-C626-2948-B438-6A31F3F43C57}"/>
              </a:ext>
            </a:extLst>
          </p:cNvPr>
          <p:cNvSpPr/>
          <p:nvPr userDrawn="1"/>
        </p:nvSpPr>
        <p:spPr>
          <a:xfrm>
            <a:off x="2216105" y="3276392"/>
            <a:ext cx="1127759" cy="0"/>
          </a:xfrm>
          <a:prstGeom prst="lin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9540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G_series_B_4.jpg" descr="BG_series_B_4.jpg">
            <a:extLst>
              <a:ext uri="{FF2B5EF4-FFF2-40B4-BE49-F238E27FC236}">
                <a16:creationId xmlns:a16="http://schemas.microsoft.com/office/drawing/2014/main" id="{05393E68-A18E-C144-84E0-5D226FE1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F9FF149-0312-DA44-B345-AC197AD308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68836" y="285143"/>
            <a:ext cx="1895242" cy="1135063"/>
          </a:xfrm>
        </p:spPr>
        <p:txBody>
          <a:bodyPr>
            <a:noAutofit/>
          </a:bodyPr>
          <a:lstStyle>
            <a:lvl1pPr marL="0" indent="0" algn="ctr">
              <a:buNone/>
              <a:defRPr sz="9600" b="0" i="0">
                <a:solidFill>
                  <a:schemeClr val="tx1"/>
                </a:solidFill>
                <a:latin typeface="Poppins Thin" pitchFamily="2" charset="77"/>
                <a:cs typeface="Poppins Thin" pitchFamily="2" charset="77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itle Text">
            <a:extLst>
              <a:ext uri="{FF2B5EF4-FFF2-40B4-BE49-F238E27FC236}">
                <a16:creationId xmlns:a16="http://schemas.microsoft.com/office/drawing/2014/main" id="{4DCA3963-6B94-794B-BB7E-DA44A10E18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219200" y="2489510"/>
            <a:ext cx="3571323" cy="1390911"/>
          </a:xfrm>
          <a:prstGeom prst="rect">
            <a:avLst/>
          </a:prstGeom>
        </p:spPr>
        <p:txBody>
          <a:bodyPr anchor="t"/>
          <a:lstStyle>
            <a:lvl1pPr>
              <a:defRPr sz="277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slide font is Poppins Extra Light 33pt</a:t>
            </a:r>
            <a:endParaRPr dirty="0"/>
          </a:p>
        </p:txBody>
      </p:sp>
      <p:sp>
        <p:nvSpPr>
          <p:cNvPr id="4" name="Line">
            <a:extLst>
              <a:ext uri="{FF2B5EF4-FFF2-40B4-BE49-F238E27FC236}">
                <a16:creationId xmlns:a16="http://schemas.microsoft.com/office/drawing/2014/main" id="{B5215209-7EB2-C542-AEAB-B17805271E3E}"/>
              </a:ext>
            </a:extLst>
          </p:cNvPr>
          <p:cNvSpPr/>
          <p:nvPr/>
        </p:nvSpPr>
        <p:spPr>
          <a:xfrm>
            <a:off x="7374897" y="1644650"/>
            <a:ext cx="1127759" cy="0"/>
          </a:xfrm>
          <a:prstGeom prst="lin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5" name="Line">
            <a:extLst>
              <a:ext uri="{FF2B5EF4-FFF2-40B4-BE49-F238E27FC236}">
                <a16:creationId xmlns:a16="http://schemas.microsoft.com/office/drawing/2014/main" id="{4461725B-A784-5F4E-8C10-D4F455621A93}"/>
              </a:ext>
            </a:extLst>
          </p:cNvPr>
          <p:cNvSpPr/>
          <p:nvPr/>
        </p:nvSpPr>
        <p:spPr>
          <a:xfrm>
            <a:off x="2798606" y="1520825"/>
            <a:ext cx="0" cy="998204"/>
          </a:xfrm>
          <a:prstGeom prst="line">
            <a:avLst/>
          </a:prstGeom>
          <a:ln w="38100">
            <a:solidFill>
              <a:srgbClr val="FFFFFF">
                <a:alpha val="67813"/>
              </a:srgbClr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7C375DB3-503A-A349-90B4-E7DE68204509}"/>
              </a:ext>
            </a:extLst>
          </p:cNvPr>
          <p:cNvSpPr/>
          <p:nvPr/>
        </p:nvSpPr>
        <p:spPr>
          <a:xfrm>
            <a:off x="2798606" y="3853823"/>
            <a:ext cx="0" cy="998204"/>
          </a:xfrm>
          <a:prstGeom prst="line">
            <a:avLst/>
          </a:prstGeom>
          <a:ln w="38100">
            <a:solidFill>
              <a:srgbClr val="FFFFFF">
                <a:alpha val="67813"/>
              </a:srgbClr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4004D78D-2553-124B-BCF7-E955F183D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08545" y="4517415"/>
            <a:ext cx="555533" cy="43441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5C526FD6-7DB2-DB4D-B940-26028994F8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30574" y="227073"/>
            <a:ext cx="1585912" cy="254529"/>
          </a:xfrm>
        </p:spPr>
        <p:txBody>
          <a:bodyPr>
            <a:noAutofit/>
          </a:bodyPr>
          <a:lstStyle>
            <a:lvl1pPr marL="0" indent="0" algn="ctr">
              <a:buNone/>
              <a:defRPr sz="1100" b="1" i="0" spc="600">
                <a:solidFill>
                  <a:schemeClr val="tx1"/>
                </a:solidFill>
                <a:latin typeface="Poppins Black" pitchFamily="2" charset="77"/>
                <a:cs typeface="Poppins Black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6B92AABD-31F6-DE41-B145-11C6A7E0BFFF}"/>
              </a:ext>
            </a:extLst>
          </p:cNvPr>
          <p:cNvSpPr/>
          <p:nvPr userDrawn="1"/>
        </p:nvSpPr>
        <p:spPr>
          <a:xfrm>
            <a:off x="7374897" y="1644650"/>
            <a:ext cx="1127759" cy="0"/>
          </a:xfrm>
          <a:prstGeom prst="lin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E5E304EA-0CC0-9341-8BFD-9BDA09E812D3}"/>
              </a:ext>
            </a:extLst>
          </p:cNvPr>
          <p:cNvSpPr/>
          <p:nvPr userDrawn="1"/>
        </p:nvSpPr>
        <p:spPr>
          <a:xfrm>
            <a:off x="2798606" y="1520825"/>
            <a:ext cx="0" cy="998204"/>
          </a:xfrm>
          <a:prstGeom prst="line">
            <a:avLst/>
          </a:prstGeom>
          <a:ln w="38100">
            <a:solidFill>
              <a:srgbClr val="FFFFFF">
                <a:alpha val="67813"/>
              </a:srgbClr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B47C4CA9-9405-8842-B415-26EBF05188A0}"/>
              </a:ext>
            </a:extLst>
          </p:cNvPr>
          <p:cNvSpPr/>
          <p:nvPr userDrawn="1"/>
        </p:nvSpPr>
        <p:spPr>
          <a:xfrm>
            <a:off x="2798606" y="3853823"/>
            <a:ext cx="0" cy="998204"/>
          </a:xfrm>
          <a:prstGeom prst="line">
            <a:avLst/>
          </a:prstGeom>
          <a:ln w="38100">
            <a:solidFill>
              <a:srgbClr val="FFFFFF">
                <a:alpha val="67813"/>
              </a:srgbClr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pic>
        <p:nvPicPr>
          <p:cNvPr id="14" name="Image" descr="Image">
            <a:extLst>
              <a:ext uri="{FF2B5EF4-FFF2-40B4-BE49-F238E27FC236}">
                <a16:creationId xmlns:a16="http://schemas.microsoft.com/office/drawing/2014/main" id="{F9DAA639-B8E4-0D4D-A68E-E3AE3F3F71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8308545" y="4517415"/>
            <a:ext cx="555533" cy="43441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3718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G_series_B_10.jpg" descr="BG_series_B_10.jpg">
            <a:extLst>
              <a:ext uri="{FF2B5EF4-FFF2-40B4-BE49-F238E27FC236}">
                <a16:creationId xmlns:a16="http://schemas.microsoft.com/office/drawing/2014/main" id="{71976082-2945-AC49-8808-835A43D37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>
            <a:extLst>
              <a:ext uri="{FF2B5EF4-FFF2-40B4-BE49-F238E27FC236}">
                <a16:creationId xmlns:a16="http://schemas.microsoft.com/office/drawing/2014/main" id="{19BFAE5D-CECB-BD42-B376-3A8B25C54C3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928346" y="2508560"/>
            <a:ext cx="3354420" cy="1821370"/>
          </a:xfrm>
          <a:prstGeom prst="rect">
            <a:avLst/>
          </a:prstGeom>
        </p:spPr>
        <p:txBody>
          <a:bodyPr anchor="t"/>
          <a:lstStyle>
            <a:lvl1pPr>
              <a:defRPr sz="277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slide font is Poppins Extra Light 33pt</a:t>
            </a:r>
            <a:endParaRPr dirty="0"/>
          </a:p>
        </p:txBody>
      </p:sp>
      <p:sp>
        <p:nvSpPr>
          <p:cNvPr id="4" name="Line">
            <a:extLst>
              <a:ext uri="{FF2B5EF4-FFF2-40B4-BE49-F238E27FC236}">
                <a16:creationId xmlns:a16="http://schemas.microsoft.com/office/drawing/2014/main" id="{3B9F60D0-2AB0-4E49-AE5F-CBD80DD1CD19}"/>
              </a:ext>
            </a:extLst>
          </p:cNvPr>
          <p:cNvSpPr/>
          <p:nvPr/>
        </p:nvSpPr>
        <p:spPr>
          <a:xfrm>
            <a:off x="1041355" y="2111375"/>
            <a:ext cx="1127759" cy="0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89BC63E-55DF-1643-BB62-55A94D2098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7309" y="686722"/>
            <a:ext cx="2036617" cy="1135063"/>
          </a:xfrm>
        </p:spPr>
        <p:txBody>
          <a:bodyPr>
            <a:noAutofit/>
          </a:bodyPr>
          <a:lstStyle>
            <a:lvl1pPr marL="0" indent="0" algn="ctr">
              <a:buNone/>
              <a:defRPr sz="9600" b="0" i="0">
                <a:solidFill>
                  <a:schemeClr val="bg1"/>
                </a:solidFill>
                <a:latin typeface="Poppins Thin" pitchFamily="2" charset="77"/>
                <a:cs typeface="Poppins Thin" pitchFamily="2" charset="77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A5084D-4936-1D42-8604-976CF198A9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4613" y="658551"/>
            <a:ext cx="1585912" cy="254529"/>
          </a:xfrm>
        </p:spPr>
        <p:txBody>
          <a:bodyPr>
            <a:noAutofit/>
          </a:bodyPr>
          <a:lstStyle>
            <a:lvl1pPr marL="0" indent="0" algn="ctr">
              <a:buNone/>
              <a:defRPr sz="1100" b="1" i="0" spc="600">
                <a:solidFill>
                  <a:schemeClr val="bg1"/>
                </a:solidFill>
                <a:latin typeface="Poppins Black" pitchFamily="2" charset="77"/>
                <a:cs typeface="Poppins Black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174084AA-B500-1E4D-A4D7-99A45C1C5C1C}"/>
              </a:ext>
            </a:extLst>
          </p:cNvPr>
          <p:cNvSpPr/>
          <p:nvPr userDrawn="1"/>
        </p:nvSpPr>
        <p:spPr>
          <a:xfrm>
            <a:off x="1041355" y="2111375"/>
            <a:ext cx="1127759" cy="0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40041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E216C0-F238-7740-A713-0548A5582E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55FD277B-9962-8340-9015-2BE2AFF87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8543" y="820317"/>
            <a:ext cx="874014" cy="6834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116A8F91-9C28-8246-9E3D-83728FE7F4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788543" y="820317"/>
            <a:ext cx="874014" cy="68346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Line">
            <a:extLst>
              <a:ext uri="{FF2B5EF4-FFF2-40B4-BE49-F238E27FC236}">
                <a16:creationId xmlns:a16="http://schemas.microsoft.com/office/drawing/2014/main" id="{5594B9E7-A0C4-3542-8E27-22F8A79D7F2B}"/>
              </a:ext>
            </a:extLst>
          </p:cNvPr>
          <p:cNvSpPr/>
          <p:nvPr userDrawn="1"/>
        </p:nvSpPr>
        <p:spPr>
          <a:xfrm>
            <a:off x="788543" y="3301932"/>
            <a:ext cx="2581589" cy="0"/>
          </a:xfrm>
          <a:prstGeom prst="line">
            <a:avLst/>
          </a:prstGeom>
          <a:ln w="38100">
            <a:solidFill>
              <a:srgbClr val="FFFFFF">
                <a:alpha val="50000"/>
              </a:srgbClr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4" name="TextBox 3">
            <a:hlinkClick r:id="rId4"/>
            <a:extLst>
              <a:ext uri="{FF2B5EF4-FFF2-40B4-BE49-F238E27FC236}">
                <a16:creationId xmlns:a16="http://schemas.microsoft.com/office/drawing/2014/main" id="{373F804C-104F-AD4E-8759-BEDEA109D15A}"/>
              </a:ext>
            </a:extLst>
          </p:cNvPr>
          <p:cNvSpPr txBox="1"/>
          <p:nvPr userDrawn="1"/>
        </p:nvSpPr>
        <p:spPr>
          <a:xfrm>
            <a:off x="722025" y="3474720"/>
            <a:ext cx="3724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r3.com</a:t>
            </a:r>
            <a:endParaRPr lang="en-US" sz="12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E1D02-C62E-8044-A4EC-F21ED787C20A}"/>
              </a:ext>
            </a:extLst>
          </p:cNvPr>
          <p:cNvSpPr txBox="1"/>
          <p:nvPr userDrawn="1"/>
        </p:nvSpPr>
        <p:spPr>
          <a:xfrm>
            <a:off x="660199" y="2615375"/>
            <a:ext cx="3599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0" i="0" dirty="0">
                <a:solidFill>
                  <a:schemeClr val="bg1"/>
                </a:solidFill>
                <a:latin typeface="Poppins ExtraLight" pitchFamily="2" charset="77"/>
                <a:cs typeface="Poppins ExtraLight" pitchFamily="2" charset="77"/>
              </a:rPr>
              <a:t>Thank you</a:t>
            </a:r>
          </a:p>
        </p:txBody>
      </p:sp>
      <p:pic>
        <p:nvPicPr>
          <p:cNvPr id="14" name="Picture 13">
            <a:hlinkClick r:id="rId5"/>
            <a:extLst>
              <a:ext uri="{FF2B5EF4-FFF2-40B4-BE49-F238E27FC236}">
                <a16:creationId xmlns:a16="http://schemas.microsoft.com/office/drawing/2014/main" id="{EECF6975-04DA-C145-AEF9-16C6BC71128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71917" y="3831434"/>
            <a:ext cx="540000" cy="540000"/>
          </a:xfrm>
          <a:prstGeom prst="rect">
            <a:avLst/>
          </a:prstGeom>
        </p:spPr>
      </p:pic>
      <p:pic>
        <p:nvPicPr>
          <p:cNvPr id="16" name="Picture 15">
            <a:hlinkClick r:id="rId7"/>
            <a:extLst>
              <a:ext uri="{FF2B5EF4-FFF2-40B4-BE49-F238E27FC236}">
                <a16:creationId xmlns:a16="http://schemas.microsoft.com/office/drawing/2014/main" id="{F871BEE4-794E-4B4C-9F19-D2B98A05CE2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356457" y="3831434"/>
            <a:ext cx="540000" cy="540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EF94E9-CC95-564B-BA28-B089349482A7}"/>
              </a:ext>
            </a:extLst>
          </p:cNvPr>
          <p:cNvSpPr/>
          <p:nvPr userDrawn="1"/>
        </p:nvSpPr>
        <p:spPr>
          <a:xfrm>
            <a:off x="3606521" y="3847519"/>
            <a:ext cx="181130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New York</a:t>
            </a:r>
          </a:p>
          <a:p>
            <a:r>
              <a:rPr lang="en-GB" sz="9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11 West 42nd Street, 8th Floor</a:t>
            </a:r>
            <a:br>
              <a:rPr lang="en-GB" sz="9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</a:br>
            <a:r>
              <a:rPr lang="en-GB" sz="9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New York, NY 10036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36FB0B-3868-6644-B83D-141782E0EFEF}"/>
              </a:ext>
            </a:extLst>
          </p:cNvPr>
          <p:cNvSpPr/>
          <p:nvPr userDrawn="1"/>
        </p:nvSpPr>
        <p:spPr>
          <a:xfrm>
            <a:off x="5528231" y="3847519"/>
            <a:ext cx="132916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London</a:t>
            </a:r>
          </a:p>
          <a:p>
            <a:r>
              <a:rPr lang="en-GB" sz="9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 London Wall Place,</a:t>
            </a:r>
            <a:br>
              <a:rPr lang="en-GB" sz="9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</a:br>
            <a:r>
              <a:rPr lang="en-GB" sz="9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London, EC2Y 5AU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F31116-E8E4-9844-9213-B4B1960DB9A4}"/>
              </a:ext>
            </a:extLst>
          </p:cNvPr>
          <p:cNvSpPr/>
          <p:nvPr userDrawn="1"/>
        </p:nvSpPr>
        <p:spPr>
          <a:xfrm>
            <a:off x="6967803" y="3847519"/>
            <a:ext cx="167743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Singapore</a:t>
            </a:r>
          </a:p>
          <a:p>
            <a:r>
              <a:rPr lang="en-GB" sz="9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80 Robinson Road, #09-04</a:t>
            </a:r>
            <a:br>
              <a:rPr lang="en-GB" sz="9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</a:br>
            <a:r>
              <a:rPr lang="en-GB" sz="9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Singapore, 068898 </a:t>
            </a:r>
          </a:p>
        </p:txBody>
      </p:sp>
    </p:spTree>
    <p:extLst>
      <p:ext uri="{BB962C8B-B14F-4D97-AF65-F5344CB8AC3E}">
        <p14:creationId xmlns:p14="http://schemas.microsoft.com/office/powerpoint/2010/main" val="168221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>
            <a:extLst>
              <a:ext uri="{FF2B5EF4-FFF2-40B4-BE49-F238E27FC236}">
                <a16:creationId xmlns:a16="http://schemas.microsoft.com/office/drawing/2014/main" id="{EB88BC32-1CF3-5040-96AE-D6E42783F6D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6213" y="352699"/>
            <a:ext cx="8776646" cy="874892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288">
                <a:solidFill>
                  <a:srgbClr val="D8232A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dirty="0"/>
              <a:t>Click to edit Title</a:t>
            </a:r>
            <a:endParaRPr dirty="0"/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031621D4-6D3D-134E-BA10-BD41C6ADE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Line">
            <a:extLst>
              <a:ext uri="{FF2B5EF4-FFF2-40B4-BE49-F238E27FC236}">
                <a16:creationId xmlns:a16="http://schemas.microsoft.com/office/drawing/2014/main" id="{5A62BFAD-789A-4E45-8861-49EFE646A667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F23CF2-3A54-614F-8015-22E7E5357F5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0494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F53FC13A-5F0A-274F-8780-C53686CFB2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Line">
            <a:extLst>
              <a:ext uri="{FF2B5EF4-FFF2-40B4-BE49-F238E27FC236}">
                <a16:creationId xmlns:a16="http://schemas.microsoft.com/office/drawing/2014/main" id="{54317492-17B5-B24C-BA54-5C52014D0A1C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D8E43C1-B993-3148-AF70-7544DBAA6D7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6238" y="1239233"/>
            <a:ext cx="8174732" cy="34528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3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 title Text">
            <a:extLst>
              <a:ext uri="{FF2B5EF4-FFF2-40B4-BE49-F238E27FC236}">
                <a16:creationId xmlns:a16="http://schemas.microsoft.com/office/drawing/2014/main" id="{812770B9-E9EB-E947-820E-CCE09A424C03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3086100" y="376511"/>
            <a:ext cx="5464869" cy="80787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063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pPr lvl="0"/>
            <a:r>
              <a:rPr lang="en-US" dirty="0"/>
              <a:t>Edit Subtitle</a:t>
            </a:r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4457B0E3-507E-3C46-9A45-357F9D3BB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Line">
            <a:extLst>
              <a:ext uri="{FF2B5EF4-FFF2-40B4-BE49-F238E27FC236}">
                <a16:creationId xmlns:a16="http://schemas.microsoft.com/office/drawing/2014/main" id="{DB0B252F-9776-7F4D-9B39-A728415A9B6D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257A3C04-4D06-B340-B541-DE62D2F75A7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1450" y="352698"/>
            <a:ext cx="2802074" cy="807874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288">
                <a:solidFill>
                  <a:srgbClr val="D8232A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dirty="0"/>
              <a:t>Click to edit Title</a:t>
            </a:r>
            <a:endParaRPr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54ABEC4-2889-214D-B8C6-107046F2EA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875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5A221DC4-5D23-BF4D-889F-DA6E20BA83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Line">
            <a:extLst>
              <a:ext uri="{FF2B5EF4-FFF2-40B4-BE49-F238E27FC236}">
                <a16:creationId xmlns:a16="http://schemas.microsoft.com/office/drawing/2014/main" id="{96E31E2C-4AFA-5747-83FF-DBE52A00AC0F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786C1C3-E61F-A945-83CB-D46B92AE8D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6238" y="1239233"/>
            <a:ext cx="8174732" cy="34528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1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_series_A_31.jpg" descr="BG_series_A_31.jpg">
            <a:extLst>
              <a:ext uri="{FF2B5EF4-FFF2-40B4-BE49-F238E27FC236}">
                <a16:creationId xmlns:a16="http://schemas.microsoft.com/office/drawing/2014/main" id="{330C0941-480B-8A4D-BC97-3B7380D61E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rcRect l="26" r="26"/>
          <a:stretch>
            <a:fillRect/>
          </a:stretch>
        </p:blipFill>
        <p:spPr>
          <a:xfrm>
            <a:off x="2381" y="0"/>
            <a:ext cx="9139238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>
            <a:extLst>
              <a:ext uri="{FF2B5EF4-FFF2-40B4-BE49-F238E27FC236}">
                <a16:creationId xmlns:a16="http://schemas.microsoft.com/office/drawing/2014/main" id="{EAE66D6A-7416-7046-8022-CC509B71A4E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6213" y="352699"/>
            <a:ext cx="8776646" cy="874892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288">
                <a:solidFill>
                  <a:srgbClr val="D8232A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dirty="0"/>
              <a:t>Click to edit Title</a:t>
            </a:r>
            <a:endParaRPr dirty="0"/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5DCB1DEB-096A-3B40-9C54-4DA99D739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ne">
            <a:extLst>
              <a:ext uri="{FF2B5EF4-FFF2-40B4-BE49-F238E27FC236}">
                <a16:creationId xmlns:a16="http://schemas.microsoft.com/office/drawing/2014/main" id="{BEF7C117-3372-FE45-8633-A818A278B534}"/>
              </a:ext>
            </a:extLst>
          </p:cNvPr>
          <p:cNvSpPr/>
          <p:nvPr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EF8B211-75E4-DC45-9A7F-4A0C617EFFB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0494" y="4857750"/>
            <a:ext cx="254878" cy="2272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794719C1-FC28-7A46-A7A6-5599159A45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8532400" y="4692044"/>
            <a:ext cx="443315" cy="346668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Line">
            <a:extLst>
              <a:ext uri="{FF2B5EF4-FFF2-40B4-BE49-F238E27FC236}">
                <a16:creationId xmlns:a16="http://schemas.microsoft.com/office/drawing/2014/main" id="{31154D4B-F1DF-AB45-A1D0-F97C68470128}"/>
              </a:ext>
            </a:extLst>
          </p:cNvPr>
          <p:cNvSpPr/>
          <p:nvPr userDrawn="1"/>
        </p:nvSpPr>
        <p:spPr>
          <a:xfrm>
            <a:off x="183677" y="265154"/>
            <a:ext cx="8776646" cy="0"/>
          </a:xfrm>
          <a:prstGeom prst="line">
            <a:avLst/>
          </a:prstGeom>
          <a:ln w="38100">
            <a:solidFill>
              <a:srgbClr val="D8232A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71625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32C69B2B-6D36-F249-A77F-66AD2C06FC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7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701" r:id="rId6"/>
    <p:sldLayoutId id="2147483689" r:id="rId7"/>
    <p:sldLayoutId id="2147483688" r:id="rId8"/>
    <p:sldLayoutId id="2147483691" r:id="rId9"/>
    <p:sldLayoutId id="2147483690" r:id="rId10"/>
    <p:sldLayoutId id="2147483697" r:id="rId11"/>
    <p:sldLayoutId id="2147483699" r:id="rId12"/>
    <p:sldLayoutId id="2147483700" r:id="rId13"/>
    <p:sldLayoutId id="2147483698" r:id="rId14"/>
    <p:sldLayoutId id="2147483684" r:id="rId15"/>
    <p:sldLayoutId id="2147483685" r:id="rId16"/>
    <p:sldLayoutId id="2147483686" r:id="rId17"/>
    <p:sldLayoutId id="2147483696" r:id="rId18"/>
    <p:sldLayoutId id="2147483687" r:id="rId19"/>
    <p:sldLayoutId id="2147483692" r:id="rId20"/>
    <p:sldLayoutId id="2147483693" r:id="rId21"/>
    <p:sldLayoutId id="2147483694" r:id="rId2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Poppins ExtraLight" pitchFamily="2" charset="77"/>
          <a:ea typeface="+mj-ea"/>
          <a:cs typeface="Poppins ExtraLight" pitchFamily="2" charset="77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750"/>
        </a:spcBef>
        <a:buClr>
          <a:schemeClr val="tx2"/>
        </a:buClr>
        <a:buSzPct val="110000"/>
        <a:buFont typeface="Arial" panose="020B0604020202020204" pitchFamily="34" charset="0"/>
        <a:buChar char="•"/>
        <a:defRPr sz="1100" b="0" i="0" kern="400" spc="0" baseline="0">
          <a:solidFill>
            <a:schemeClr val="tx1"/>
          </a:solidFill>
          <a:latin typeface="Poppins" pitchFamily="2" charset="77"/>
          <a:ea typeface="+mn-ea"/>
          <a:cs typeface="Poppins" pitchFamily="2" charset="77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375"/>
        </a:spcBef>
        <a:buClr>
          <a:schemeClr val="tx2"/>
        </a:buClr>
        <a:buSzPct val="110000"/>
        <a:buFont typeface="Arial" panose="020B0604020202020204" pitchFamily="34" charset="0"/>
        <a:buChar char="•"/>
        <a:defRPr sz="1050" b="0" i="0" kern="400" spc="0" baseline="0">
          <a:solidFill>
            <a:schemeClr val="tx1"/>
          </a:solidFill>
          <a:latin typeface="Poppins" pitchFamily="2" charset="77"/>
          <a:ea typeface="+mn-ea"/>
          <a:cs typeface="Poppins" pitchFamily="2" charset="77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375"/>
        </a:spcBef>
        <a:buClr>
          <a:schemeClr val="tx2"/>
        </a:buClr>
        <a:buSzPct val="110000"/>
        <a:buFont typeface="Arial" panose="020B0604020202020204" pitchFamily="34" charset="0"/>
        <a:buChar char="•"/>
        <a:defRPr sz="1000" b="0" i="0" kern="400" spc="0" baseline="0">
          <a:solidFill>
            <a:schemeClr val="tx1"/>
          </a:solidFill>
          <a:latin typeface="Poppins" pitchFamily="2" charset="77"/>
          <a:ea typeface="+mn-ea"/>
          <a:cs typeface="Poppins" pitchFamily="2" charset="77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375"/>
        </a:spcBef>
        <a:buClr>
          <a:schemeClr val="tx2"/>
        </a:buClr>
        <a:buSzPct val="110000"/>
        <a:buFont typeface="Arial" panose="020B0604020202020204" pitchFamily="34" charset="0"/>
        <a:buChar char="•"/>
        <a:defRPr sz="950" b="0" i="0" kern="400" spc="0" baseline="0">
          <a:solidFill>
            <a:schemeClr val="tx1"/>
          </a:solidFill>
          <a:latin typeface="Poppins" pitchFamily="2" charset="77"/>
          <a:ea typeface="+mn-ea"/>
          <a:cs typeface="Poppins" pitchFamily="2" charset="77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375"/>
        </a:spcBef>
        <a:buClr>
          <a:schemeClr val="tx2"/>
        </a:buClr>
        <a:buSzPct val="110000"/>
        <a:buFont typeface="Arial" panose="020B0604020202020204" pitchFamily="34" charset="0"/>
        <a:buChar char="•"/>
        <a:defRPr sz="900" b="0" i="0" kern="400" spc="0" baseline="0">
          <a:solidFill>
            <a:schemeClr val="tx1"/>
          </a:solidFill>
          <a:latin typeface="Poppins" pitchFamily="2" charset="77"/>
          <a:ea typeface="+mn-ea"/>
          <a:cs typeface="Poppins" pitchFamily="2" charset="77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8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0.tiff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9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hyperlink" Target="https://www.linkedin.com/pulse/r3-weekend-read-dec-4-todd-mcdonald" TargetMode="Externa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22.emf"/><Relationship Id="rId5" Type="http://schemas.openxmlformats.org/officeDocument/2006/relationships/tags" Target="../tags/tag20.xml"/><Relationship Id="rId10" Type="http://schemas.openxmlformats.org/officeDocument/2006/relationships/image" Target="../media/image21.emf"/><Relationship Id="rId4" Type="http://schemas.openxmlformats.org/officeDocument/2006/relationships/tags" Target="../tags/tag19.xml"/><Relationship Id="rId9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074A-E3B4-B646-A741-4C4B270B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185E-674A-184D-BF7E-FEDEC4F0BD6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a r3 Delivery Framework view </a:t>
            </a:r>
          </a:p>
        </p:txBody>
      </p:sp>
    </p:spTree>
    <p:extLst>
      <p:ext uri="{BB962C8B-B14F-4D97-AF65-F5344CB8AC3E}">
        <p14:creationId xmlns:p14="http://schemas.microsoft.com/office/powerpoint/2010/main" val="402297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92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55FA-5E80-2042-A253-E8C3121B8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89" y="2082888"/>
            <a:ext cx="8776646" cy="874892"/>
          </a:xfrm>
        </p:spPr>
        <p:txBody>
          <a:bodyPr>
            <a:normAutofit/>
          </a:bodyPr>
          <a:lstStyle/>
          <a:p>
            <a:r>
              <a:rPr lang="en-US" sz="4800" dirty="0"/>
              <a:t>Exec Summary</a:t>
            </a:r>
          </a:p>
        </p:txBody>
      </p:sp>
    </p:spTree>
    <p:extLst>
      <p:ext uri="{BB962C8B-B14F-4D97-AF65-F5344CB8AC3E}">
        <p14:creationId xmlns:p14="http://schemas.microsoft.com/office/powerpoint/2010/main" val="47634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66998EF-DA14-F24E-9B8B-1A4383F1F7FD}"/>
              </a:ext>
            </a:extLst>
          </p:cNvPr>
          <p:cNvGraphicFramePr/>
          <p:nvPr>
            <p:extLst/>
          </p:nvPr>
        </p:nvGraphicFramePr>
        <p:xfrm>
          <a:off x="358589" y="349624"/>
          <a:ext cx="8346140" cy="4222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2" name="Picture 51">
            <a:extLst>
              <a:ext uri="{FF2B5EF4-FFF2-40B4-BE49-F238E27FC236}">
                <a16:creationId xmlns:a16="http://schemas.microsoft.com/office/drawing/2014/main" id="{3B605155-9A16-F346-9416-C4D88954C2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3148" y="466165"/>
            <a:ext cx="965699" cy="105850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E214387-2BF5-3C4B-B9A7-6B5C21A5A6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6942" y="1448416"/>
            <a:ext cx="1397662" cy="83123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0AD9E5E-4CF2-0542-A82F-4CFA710ED9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2595" y="3567953"/>
            <a:ext cx="1257049" cy="804582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A1D38E90-2B49-5E4B-B33A-C0476525D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36" y="4571999"/>
            <a:ext cx="8776646" cy="537179"/>
          </a:xfrm>
        </p:spPr>
        <p:txBody>
          <a:bodyPr/>
          <a:lstStyle/>
          <a:p>
            <a:r>
              <a:rPr lang="en-US" dirty="0"/>
              <a:t>3 Steps to a commercial framework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902792-AF79-AF46-9C2A-0454AA02D7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35035" y="2353263"/>
            <a:ext cx="1589569" cy="85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4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55FA-5E80-2042-A253-E8C3121B8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89" y="2082888"/>
            <a:ext cx="8776646" cy="874892"/>
          </a:xfrm>
        </p:spPr>
        <p:txBody>
          <a:bodyPr>
            <a:normAutofit/>
          </a:bodyPr>
          <a:lstStyle/>
          <a:p>
            <a:r>
              <a:rPr lang="en-US" sz="4800" dirty="0"/>
              <a:t>Detailed Walk-through</a:t>
            </a:r>
          </a:p>
        </p:txBody>
      </p:sp>
    </p:spTree>
    <p:extLst>
      <p:ext uri="{BB962C8B-B14F-4D97-AF65-F5344CB8AC3E}">
        <p14:creationId xmlns:p14="http://schemas.microsoft.com/office/powerpoint/2010/main" val="127101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50A7-3AFB-B14D-9297-1B3804D2B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35" y="343795"/>
            <a:ext cx="8727776" cy="520926"/>
          </a:xfrm>
        </p:spPr>
        <p:txBody>
          <a:bodyPr/>
          <a:lstStyle/>
          <a:p>
            <a:r>
              <a:rPr lang="en-US" b="1" dirty="0"/>
              <a:t>Playfield -</a:t>
            </a:r>
            <a:r>
              <a:rPr lang="en-US" dirty="0"/>
              <a:t> CorDapp and business network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F179A3-683F-DC43-86C1-C0476E014758}"/>
              </a:ext>
            </a:extLst>
          </p:cNvPr>
          <p:cNvSpPr/>
          <p:nvPr/>
        </p:nvSpPr>
        <p:spPr>
          <a:xfrm>
            <a:off x="349624" y="4715435"/>
            <a:ext cx="448235" cy="161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2B09D6-69CA-C84B-98C3-8808C1D5E005}"/>
              </a:ext>
            </a:extLst>
          </p:cNvPr>
          <p:cNvSpPr txBox="1"/>
          <p:nvPr/>
        </p:nvSpPr>
        <p:spPr>
          <a:xfrm>
            <a:off x="932327" y="4688540"/>
            <a:ext cx="4583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latin typeface="Poppins" pitchFamily="2" charset="77"/>
                <a:cs typeface="Poppins" pitchFamily="2" charset="77"/>
              </a:rPr>
              <a:t>Playfield in discussion = Vertical </a:t>
            </a:r>
            <a:r>
              <a:rPr lang="en-US" sz="1000" dirty="0" err="1">
                <a:latin typeface="Poppins" pitchFamily="2" charset="77"/>
                <a:cs typeface="Poppins" pitchFamily="2" charset="77"/>
              </a:rPr>
              <a:t>Cordapp</a:t>
            </a:r>
            <a:r>
              <a:rPr lang="en-US" sz="1000" dirty="0">
                <a:latin typeface="Poppins" pitchFamily="2" charset="77"/>
                <a:cs typeface="Poppins" pitchFamily="2" charset="77"/>
              </a:rPr>
              <a:t> + associated Business Network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6231DF9-E00E-A04A-BEF3-08F7AB2C4B34}"/>
              </a:ext>
            </a:extLst>
          </p:cNvPr>
          <p:cNvGrpSpPr/>
          <p:nvPr/>
        </p:nvGrpSpPr>
        <p:grpSpPr>
          <a:xfrm>
            <a:off x="1992346" y="806818"/>
            <a:ext cx="6717298" cy="3658586"/>
            <a:chOff x="1230322" y="806818"/>
            <a:chExt cx="6717298" cy="365858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8F5CB14-8E85-854B-86B8-D90DCC226BE4}"/>
                </a:ext>
              </a:extLst>
            </p:cNvPr>
            <p:cNvGrpSpPr/>
            <p:nvPr/>
          </p:nvGrpSpPr>
          <p:grpSpPr>
            <a:xfrm>
              <a:off x="1230322" y="806818"/>
              <a:ext cx="6717298" cy="3658586"/>
              <a:chOff x="1019243" y="962008"/>
              <a:chExt cx="7235826" cy="3933707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4C4D845-18A0-8B47-A3B1-098545F2746B}"/>
                  </a:ext>
                </a:extLst>
              </p:cNvPr>
              <p:cNvGrpSpPr/>
              <p:nvPr/>
            </p:nvGrpSpPr>
            <p:grpSpPr>
              <a:xfrm>
                <a:off x="1019243" y="962008"/>
                <a:ext cx="3623247" cy="2144286"/>
                <a:chOff x="673088" y="1179576"/>
                <a:chExt cx="4605914" cy="3440470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5960884-3623-2043-92FE-16542887D1A1}"/>
                    </a:ext>
                  </a:extLst>
                </p:cNvPr>
                <p:cNvSpPr/>
                <p:nvPr/>
              </p:nvSpPr>
              <p:spPr>
                <a:xfrm>
                  <a:off x="736914" y="4133087"/>
                  <a:ext cx="1417320" cy="401793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25635" tIns="25635" rIns="25635" bIns="25635" rtlCol="0" anchor="ctr"/>
                <a:lstStyle/>
                <a:p>
                  <a:pPr algn="ctr"/>
                  <a:r>
                    <a:rPr lang="en-US" sz="855" dirty="0">
                      <a:solidFill>
                        <a:schemeClr val="tx1"/>
                      </a:solidFill>
                    </a:rPr>
                    <a:t>Other network standards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7750452-9B7C-3E44-B97B-1BF4E2B077B7}"/>
                    </a:ext>
                  </a:extLst>
                </p:cNvPr>
                <p:cNvSpPr/>
                <p:nvPr/>
              </p:nvSpPr>
              <p:spPr>
                <a:xfrm>
                  <a:off x="731610" y="1293909"/>
                  <a:ext cx="685800" cy="1930018"/>
                </a:xfrm>
                <a:prstGeom prst="rect">
                  <a:avLst/>
                </a:prstGeom>
                <a:solidFill>
                  <a:srgbClr val="B2B2B2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lIns="25635" tIns="25635" rIns="25635" bIns="25635" rtlCol="0" anchor="ctr"/>
                <a:lstStyle/>
                <a:p>
                  <a:pPr algn="ctr"/>
                  <a:r>
                    <a:rPr lang="en-US" sz="783" dirty="0">
                      <a:solidFill>
                        <a:srgbClr val="000000"/>
                      </a:solidFill>
                    </a:rPr>
                    <a:t>Vertical CorDapp. 1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D9D2BC1-72C8-0941-B226-120F6A0D37A4}"/>
                    </a:ext>
                  </a:extLst>
                </p:cNvPr>
                <p:cNvSpPr/>
                <p:nvPr/>
              </p:nvSpPr>
              <p:spPr>
                <a:xfrm>
                  <a:off x="1468434" y="1293909"/>
                  <a:ext cx="685800" cy="1930018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lIns="25635" tIns="25635" rIns="25635" bIns="25635" rtlCol="0" anchor="ctr"/>
                <a:lstStyle/>
                <a:p>
                  <a:pPr algn="ctr"/>
                  <a:r>
                    <a:rPr lang="en-US" sz="783" dirty="0">
                      <a:solidFill>
                        <a:schemeClr val="tx1"/>
                      </a:solidFill>
                    </a:rPr>
                    <a:t>Vertical CorDapp. 2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58A6F1E-7194-AE48-86F4-8429ABA1E30E}"/>
                    </a:ext>
                  </a:extLst>
                </p:cNvPr>
                <p:cNvSpPr/>
                <p:nvPr/>
              </p:nvSpPr>
              <p:spPr>
                <a:xfrm>
                  <a:off x="673088" y="1179576"/>
                  <a:ext cx="1542798" cy="3440470"/>
                </a:xfrm>
                <a:prstGeom prst="rect">
                  <a:avLst/>
                </a:prstGeom>
                <a:noFill/>
                <a:ln w="3175">
                  <a:solidFill>
                    <a:schemeClr val="accent3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lIns="25635" tIns="25635" rIns="25635" bIns="25635" rtlCol="0" anchor="ctr"/>
                <a:lstStyle/>
                <a:p>
                  <a:pPr algn="ctr"/>
                  <a:endParaRPr lang="en-US" sz="783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59EF2F84-F9C9-6943-B826-325086646DC5}"/>
                    </a:ext>
                  </a:extLst>
                </p:cNvPr>
                <p:cNvSpPr/>
                <p:nvPr/>
              </p:nvSpPr>
              <p:spPr>
                <a:xfrm>
                  <a:off x="2313704" y="1293909"/>
                  <a:ext cx="372805" cy="1930018"/>
                </a:xfrm>
                <a:prstGeom prst="rect">
                  <a:avLst/>
                </a:prstGeom>
                <a:solidFill>
                  <a:srgbClr val="B2B2B2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lIns="25635" tIns="25635" rIns="25635" bIns="25635" rtlCol="0" anchor="ctr"/>
                <a:lstStyle/>
                <a:p>
                  <a:pPr algn="ctr"/>
                  <a:r>
                    <a:rPr lang="en-US" sz="783" dirty="0">
                      <a:solidFill>
                        <a:srgbClr val="000000"/>
                      </a:solidFill>
                    </a:rPr>
                    <a:t>Other Trade service apps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76F289B-BD91-B144-AC47-152F48F9D046}"/>
                    </a:ext>
                  </a:extLst>
                </p:cNvPr>
                <p:cNvSpPr/>
                <p:nvPr/>
              </p:nvSpPr>
              <p:spPr>
                <a:xfrm>
                  <a:off x="2761846" y="2121407"/>
                  <a:ext cx="974482" cy="1102520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25635" tIns="25635" rIns="25635" bIns="25635" rtlCol="0" anchor="ctr"/>
                <a:lstStyle/>
                <a:p>
                  <a:pPr algn="ctr"/>
                  <a:r>
                    <a:rPr lang="en-US" sz="783" dirty="0">
                      <a:solidFill>
                        <a:schemeClr val="tx1"/>
                      </a:solidFill>
                    </a:rPr>
                    <a:t>Core </a:t>
                  </a:r>
                </a:p>
                <a:p>
                  <a:pPr algn="ctr"/>
                  <a:r>
                    <a:rPr lang="en-US" sz="783" dirty="0">
                      <a:solidFill>
                        <a:schemeClr val="tx1"/>
                      </a:solidFill>
                    </a:rPr>
                    <a:t>Trade CorDapp(s)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4D93D4C-632C-FA44-9E53-92F95706033B}"/>
                    </a:ext>
                  </a:extLst>
                </p:cNvPr>
                <p:cNvSpPr/>
                <p:nvPr/>
              </p:nvSpPr>
              <p:spPr>
                <a:xfrm>
                  <a:off x="2245674" y="1179576"/>
                  <a:ext cx="3033328" cy="3440470"/>
                </a:xfrm>
                <a:prstGeom prst="rect">
                  <a:avLst/>
                </a:prstGeom>
                <a:noFill/>
                <a:ln w="3175">
                  <a:solidFill>
                    <a:schemeClr val="accent3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lIns="25635" tIns="25635" rIns="25635" bIns="25635" rtlCol="0" anchor="ctr"/>
                <a:lstStyle/>
                <a:p>
                  <a:pPr algn="ctr"/>
                  <a:endParaRPr lang="en-US" sz="783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B97BF95-B73F-4443-ADAA-CC3F876286ED}"/>
                    </a:ext>
                  </a:extLst>
                </p:cNvPr>
                <p:cNvSpPr/>
                <p:nvPr/>
              </p:nvSpPr>
              <p:spPr>
                <a:xfrm>
                  <a:off x="2313704" y="4133087"/>
                  <a:ext cx="2913278" cy="401793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25635" tIns="25635" rIns="25635" bIns="25635" rtlCol="0" anchor="ctr"/>
                <a:lstStyle/>
                <a:p>
                  <a:pPr algn="ctr"/>
                  <a:r>
                    <a:rPr lang="en-US" sz="855" dirty="0">
                      <a:solidFill>
                        <a:schemeClr val="tx1"/>
                      </a:solidFill>
                    </a:rPr>
                    <a:t>Global Trade network of networks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D176ABF-E750-384F-B4F8-A90E92901C0B}"/>
                    </a:ext>
                  </a:extLst>
                </p:cNvPr>
                <p:cNvSpPr/>
                <p:nvPr/>
              </p:nvSpPr>
              <p:spPr>
                <a:xfrm>
                  <a:off x="3804358" y="1293909"/>
                  <a:ext cx="334562" cy="1930018"/>
                </a:xfrm>
                <a:prstGeom prst="rect">
                  <a:avLst/>
                </a:prstGeom>
                <a:solidFill>
                  <a:srgbClr val="B2B2B2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lIns="25635" tIns="25635" rIns="25635" bIns="25635" rtlCol="0" anchor="ctr"/>
                <a:lstStyle/>
                <a:p>
                  <a:pPr algn="ctr"/>
                  <a:r>
                    <a:rPr lang="en-US" sz="783" dirty="0">
                      <a:solidFill>
                        <a:srgbClr val="000000"/>
                      </a:solidFill>
                    </a:rPr>
                    <a:t>Other Trade service apps</a:t>
                  </a: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E4207C2-68B3-A34D-A863-8891682C0BC8}"/>
                    </a:ext>
                  </a:extLst>
                </p:cNvPr>
                <p:cNvSpPr/>
                <p:nvPr/>
              </p:nvSpPr>
              <p:spPr>
                <a:xfrm>
                  <a:off x="4206951" y="2121407"/>
                  <a:ext cx="1020032" cy="1113139"/>
                </a:xfrm>
                <a:prstGeom prst="rect">
                  <a:avLst/>
                </a:prstGeom>
                <a:solidFill>
                  <a:srgbClr val="CC00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25635" tIns="25635" rIns="25635" bIns="25635" rtlCol="0" anchor="ctr"/>
                <a:lstStyle/>
                <a:p>
                  <a:pPr algn="ctr"/>
                  <a:r>
                    <a:rPr lang="en-US" sz="783" dirty="0">
                      <a:solidFill>
                        <a:srgbClr val="FFFFFF"/>
                      </a:solidFill>
                    </a:rPr>
                    <a:t>Core CorDapp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D600910C-9F18-1A40-A2B8-E24691B7B20C}"/>
                    </a:ext>
                  </a:extLst>
                </p:cNvPr>
                <p:cNvSpPr/>
                <p:nvPr/>
              </p:nvSpPr>
              <p:spPr>
                <a:xfrm>
                  <a:off x="3804358" y="3288669"/>
                  <a:ext cx="1422624" cy="778611"/>
                </a:xfrm>
                <a:prstGeom prst="rect">
                  <a:avLst/>
                </a:prstGeom>
                <a:solidFill>
                  <a:srgbClr val="CC00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25635" tIns="25635" rIns="25635" bIns="25635" rtlCol="0" anchor="ctr"/>
                <a:lstStyle/>
                <a:p>
                  <a:pPr algn="ctr"/>
                  <a:r>
                    <a:rPr lang="en-US" sz="783" dirty="0">
                      <a:solidFill>
                        <a:srgbClr val="FFFFFF"/>
                      </a:solidFill>
                    </a:rPr>
                    <a:t>CorDapp </a:t>
                  </a:r>
                </a:p>
                <a:p>
                  <a:pPr algn="ctr"/>
                  <a:r>
                    <a:rPr lang="en-US" sz="783" dirty="0">
                      <a:solidFill>
                        <a:srgbClr val="FFFFFF"/>
                      </a:solidFill>
                    </a:rPr>
                    <a:t>Business Network</a:t>
                  </a: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93D9BE67-D2FD-DC49-8DFC-BD18563EA5B1}"/>
                    </a:ext>
                  </a:extLst>
                </p:cNvPr>
                <p:cNvSpPr/>
                <p:nvPr/>
              </p:nvSpPr>
              <p:spPr>
                <a:xfrm>
                  <a:off x="731610" y="3291465"/>
                  <a:ext cx="685800" cy="773765"/>
                </a:xfrm>
                <a:prstGeom prst="rect">
                  <a:avLst/>
                </a:prstGeom>
                <a:solidFill>
                  <a:srgbClr val="B2B2B2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25635" tIns="25635" rIns="25635" bIns="25635" rtlCol="0" anchor="ctr"/>
                <a:lstStyle/>
                <a:p>
                  <a:pPr algn="ctr"/>
                  <a:r>
                    <a:rPr lang="en-US" sz="783" dirty="0">
                      <a:solidFill>
                        <a:srgbClr val="000000"/>
                      </a:solidFill>
                    </a:rPr>
                    <a:t>Business Network 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E0830A9-4EA3-D246-9926-E9A8CC26FB4F}"/>
                    </a:ext>
                  </a:extLst>
                </p:cNvPr>
                <p:cNvSpPr/>
                <p:nvPr/>
              </p:nvSpPr>
              <p:spPr>
                <a:xfrm>
                  <a:off x="1468090" y="3291465"/>
                  <a:ext cx="685800" cy="773765"/>
                </a:xfrm>
                <a:prstGeom prst="rect">
                  <a:avLst/>
                </a:prstGeom>
                <a:solidFill>
                  <a:srgbClr val="B2B2B2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25635" tIns="25635" rIns="25635" bIns="25635" rtlCol="0" anchor="ctr"/>
                <a:lstStyle/>
                <a:p>
                  <a:pPr algn="ctr"/>
                  <a:r>
                    <a:rPr lang="en-US" sz="783" dirty="0">
                      <a:solidFill>
                        <a:srgbClr val="000000"/>
                      </a:solidFill>
                    </a:rPr>
                    <a:t>Business Network 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7481680-6D09-5F46-90B2-BED7B8C51627}"/>
                    </a:ext>
                  </a:extLst>
                </p:cNvPr>
                <p:cNvSpPr/>
                <p:nvPr/>
              </p:nvSpPr>
              <p:spPr>
                <a:xfrm>
                  <a:off x="2322808" y="3291458"/>
                  <a:ext cx="1422624" cy="773765"/>
                </a:xfrm>
                <a:prstGeom prst="rect">
                  <a:avLst/>
                </a:prstGeom>
                <a:solidFill>
                  <a:srgbClr val="B2B2B2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25635" tIns="25635" rIns="25635" bIns="25635" rtlCol="0" anchor="ctr"/>
                <a:lstStyle/>
                <a:p>
                  <a:pPr algn="ctr"/>
                  <a:r>
                    <a:rPr lang="en-US" sz="783" dirty="0">
                      <a:solidFill>
                        <a:srgbClr val="000000"/>
                      </a:solidFill>
                    </a:rPr>
                    <a:t>Other Trade Business Network(s)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46EF179F-E712-4D4F-89B0-4533F84FC9FC}"/>
                    </a:ext>
                  </a:extLst>
                </p:cNvPr>
                <p:cNvSpPr/>
                <p:nvPr/>
              </p:nvSpPr>
              <p:spPr>
                <a:xfrm>
                  <a:off x="4206950" y="1304529"/>
                  <a:ext cx="1020032" cy="762755"/>
                </a:xfrm>
                <a:prstGeom prst="rect">
                  <a:avLst/>
                </a:prstGeom>
                <a:solidFill>
                  <a:schemeClr val="tx2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25635" tIns="25635" rIns="25635" bIns="25635" rtlCol="0" anchor="ctr"/>
                <a:lstStyle/>
                <a:p>
                  <a:pPr algn="ctr"/>
                  <a:r>
                    <a:rPr lang="en-US" sz="783" dirty="0">
                      <a:solidFill>
                        <a:schemeClr val="bg1"/>
                      </a:solidFill>
                    </a:rPr>
                    <a:t>Competing CorDapp ‘extensions’</a:t>
                  </a: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FCDD07C9-D266-2F45-AE99-DF73123D2495}"/>
                    </a:ext>
                  </a:extLst>
                </p:cNvPr>
                <p:cNvSpPr/>
                <p:nvPr/>
              </p:nvSpPr>
              <p:spPr>
                <a:xfrm>
                  <a:off x="2761846" y="1293910"/>
                  <a:ext cx="974481" cy="768718"/>
                </a:xfrm>
                <a:prstGeom prst="rect">
                  <a:avLst/>
                </a:prstGeom>
                <a:solidFill>
                  <a:srgbClr val="B2B2B2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25635" tIns="25635" rIns="25635" bIns="25635" rtlCol="0" anchor="ctr"/>
                <a:lstStyle/>
                <a:p>
                  <a:pPr algn="ctr"/>
                  <a:r>
                    <a:rPr lang="en-US" sz="783" dirty="0">
                      <a:solidFill>
                        <a:srgbClr val="000000"/>
                      </a:solidFill>
                    </a:rPr>
                    <a:t>Competing CorDapp ‘extensions’</a:t>
                  </a: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DB2AE8B-4DB9-1345-923E-469628944FB8}"/>
                  </a:ext>
                </a:extLst>
              </p:cNvPr>
              <p:cNvGrpSpPr/>
              <p:nvPr/>
            </p:nvGrpSpPr>
            <p:grpSpPr>
              <a:xfrm>
                <a:off x="1019243" y="1044786"/>
                <a:ext cx="7235826" cy="3850929"/>
                <a:chOff x="1019243" y="1044786"/>
                <a:chExt cx="7235826" cy="385092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306E18-D4D3-1648-AA94-FF28D70F91AA}"/>
                    </a:ext>
                  </a:extLst>
                </p:cNvPr>
                <p:cNvSpPr/>
                <p:nvPr/>
              </p:nvSpPr>
              <p:spPr>
                <a:xfrm>
                  <a:off x="1019244" y="4630338"/>
                  <a:ext cx="3626857" cy="265377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635" tIns="25635" rIns="25635" bIns="25635" rtlCol="0" anchor="ctr"/>
                <a:lstStyle/>
                <a:p>
                  <a:pPr algn="ctr"/>
                  <a:r>
                    <a:rPr lang="en-US" sz="997" dirty="0">
                      <a:solidFill>
                        <a:schemeClr val="tx1"/>
                      </a:solidFill>
                    </a:rPr>
                    <a:t>Infrastructure (e.g. Cloud)</a:t>
                  </a: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B86C8A9-A26A-1244-BC70-010B440BDD72}"/>
                    </a:ext>
                  </a:extLst>
                </p:cNvPr>
                <p:cNvSpPr txBox="1"/>
                <p:nvPr>
                  <p:custDataLst>
                    <p:tags r:id="rId1"/>
                  </p:custDataLst>
                </p:nvPr>
              </p:nvSpPr>
              <p:spPr>
                <a:xfrm>
                  <a:off x="4875202" y="4649665"/>
                  <a:ext cx="3281734" cy="205211"/>
                </a:xfrm>
                <a:prstGeom prst="rect">
                  <a:avLst/>
                </a:prstGeom>
                <a:noFill/>
              </p:spPr>
              <p:txBody>
                <a:bodyPr wrap="square" lIns="25635" tIns="25635" rIns="25635" bIns="25635" rtlCol="0">
                  <a:spAutoFit/>
                </a:bodyPr>
                <a:lstStyle/>
                <a:p>
                  <a:pPr>
                    <a:spcBef>
                      <a:spcPts val="479"/>
                    </a:spcBef>
                    <a:buSzPct val="100000"/>
                  </a:pPr>
                  <a:r>
                    <a:rPr lang="en-US" sz="997" b="1" dirty="0">
                      <a:latin typeface="+mj-lt"/>
                    </a:rPr>
                    <a:t>Underlying</a:t>
                  </a:r>
                  <a:r>
                    <a:rPr lang="en-US" sz="997" dirty="0">
                      <a:latin typeface="+mj-lt"/>
                    </a:rPr>
                    <a:t> infrastructure</a:t>
                  </a: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F2CF969-1EF8-284B-B3D6-CAAB367306AC}"/>
                    </a:ext>
                  </a:extLst>
                </p:cNvPr>
                <p:cNvSpPr txBox="1"/>
                <p:nvPr>
                  <p:custDataLst>
                    <p:tags r:id="rId2"/>
                  </p:custDataLst>
                </p:nvPr>
              </p:nvSpPr>
              <p:spPr>
                <a:xfrm>
                  <a:off x="4875202" y="4059345"/>
                  <a:ext cx="3281734" cy="421967"/>
                </a:xfrm>
                <a:prstGeom prst="rect">
                  <a:avLst/>
                </a:prstGeom>
                <a:noFill/>
              </p:spPr>
              <p:txBody>
                <a:bodyPr wrap="square" lIns="25635" tIns="25635" rIns="25635" bIns="25635" rtlCol="0">
                  <a:noAutofit/>
                </a:bodyPr>
                <a:lstStyle/>
                <a:p>
                  <a:pPr>
                    <a:buSzPct val="100000"/>
                  </a:pPr>
                  <a:r>
                    <a:rPr lang="en-US" sz="997" b="1" dirty="0">
                      <a:latin typeface="+mj-lt"/>
                      <a:cs typeface="Calibri" panose="020F0502020204030204" pitchFamily="34" charset="0"/>
                    </a:rPr>
                    <a:t>DLT platform</a:t>
                  </a:r>
                </a:p>
                <a:p>
                  <a:pPr marL="319920" lvl="1" indent="-130003">
                    <a:buSzPct val="100000"/>
                    <a:buFont typeface="Verdana" panose="020B0604030504040204" pitchFamily="34" charset="0"/>
                    <a:buChar char="-"/>
                  </a:pPr>
                  <a:r>
                    <a:rPr lang="en-US" sz="855" dirty="0">
                      <a:latin typeface="+mj-lt"/>
                      <a:cs typeface="Calibri" panose="020F0502020204030204" pitchFamily="34" charset="0"/>
                    </a:rPr>
                    <a:t>Corda: Industry-leading blockchain platform</a:t>
                  </a:r>
                </a:p>
                <a:p>
                  <a:pPr marL="319920" lvl="1" indent="-130003">
                    <a:buSzPct val="100000"/>
                    <a:buFont typeface="Verdana" panose="020B0604030504040204" pitchFamily="34" charset="0"/>
                    <a:buChar char="-"/>
                  </a:pPr>
                  <a:r>
                    <a:rPr lang="en-US" sz="855" dirty="0">
                      <a:latin typeface="+mj-lt"/>
                      <a:cs typeface="Calibri" panose="020F0502020204030204" pitchFamily="34" charset="0"/>
                    </a:rPr>
                    <a:t>R3 Corda: Corda with additional enterprise features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5201640-0BAA-FB4C-89FE-12A7D8FC8532}"/>
                    </a:ext>
                  </a:extLst>
                </p:cNvPr>
                <p:cNvSpPr/>
                <p:nvPr/>
              </p:nvSpPr>
              <p:spPr>
                <a:xfrm>
                  <a:off x="1019244" y="3472456"/>
                  <a:ext cx="3626857" cy="416386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635" tIns="25635" rIns="25635" bIns="25635" rtlCol="0" anchor="ctr"/>
                <a:lstStyle/>
                <a:p>
                  <a:pPr algn="ctr"/>
                  <a:r>
                    <a:rPr lang="en-US" sz="997" dirty="0">
                      <a:solidFill>
                        <a:srgbClr val="000000"/>
                      </a:solidFill>
                    </a:rPr>
                    <a:t>Corda Connect (compatibility zone) 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B15BA9F-ACA5-104C-84CB-AC72278FA69C}"/>
                    </a:ext>
                  </a:extLst>
                </p:cNvPr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4875202" y="3529129"/>
                  <a:ext cx="3281734" cy="358650"/>
                </a:xfrm>
                <a:prstGeom prst="rect">
                  <a:avLst/>
                </a:prstGeom>
                <a:noFill/>
              </p:spPr>
              <p:txBody>
                <a:bodyPr wrap="square" lIns="25635" tIns="25635" rIns="25635" bIns="25635" rtlCol="0">
                  <a:spAutoFit/>
                </a:bodyPr>
                <a:lstStyle/>
                <a:p>
                  <a:pPr>
                    <a:spcBef>
                      <a:spcPts val="479"/>
                    </a:spcBef>
                    <a:buSzPct val="100000"/>
                  </a:pPr>
                  <a:r>
                    <a:rPr lang="en-US" sz="997" b="1" dirty="0">
                      <a:latin typeface="+mj-lt"/>
                      <a:cs typeface="Calibri" panose="020F0502020204030204" pitchFamily="34" charset="0"/>
                    </a:rPr>
                    <a:t>A global network of Corda nodes </a:t>
                  </a:r>
                  <a:r>
                    <a:rPr lang="en-US" sz="997" dirty="0">
                      <a:latin typeface="+mj-lt"/>
                      <a:cs typeface="Calibri" panose="020F0502020204030204" pitchFamily="34" charset="0"/>
                    </a:rPr>
                    <a:t>sharing standards, frameworks and governance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2E9D44F-CBCF-884B-B782-0A72079A952A}"/>
                    </a:ext>
                  </a:extLst>
                </p:cNvPr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4843140" y="1764364"/>
                  <a:ext cx="3281734" cy="328770"/>
                </a:xfrm>
                <a:prstGeom prst="rect">
                  <a:avLst/>
                </a:prstGeom>
                <a:noFill/>
              </p:spPr>
              <p:txBody>
                <a:bodyPr wrap="square" lIns="25635" tIns="25635" rIns="25635" bIns="25635" rtlCol="0">
                  <a:spAutoFit/>
                </a:bodyPr>
                <a:lstStyle/>
                <a:p>
                  <a:pPr>
                    <a:spcBef>
                      <a:spcPts val="479"/>
                    </a:spcBef>
                    <a:buSzPct val="100000"/>
                  </a:pPr>
                  <a:r>
                    <a:rPr lang="en-US" sz="900" b="1" dirty="0">
                      <a:cs typeface="Calibri" panose="020F0502020204030204" pitchFamily="34" charset="0"/>
                    </a:rPr>
                    <a:t>Vertical applications for specific objectives</a:t>
                  </a:r>
                  <a:r>
                    <a:rPr lang="en-US" sz="900" dirty="0">
                      <a:cs typeface="Calibri" panose="020F0502020204030204" pitchFamily="34" charset="0"/>
                    </a:rPr>
                    <a:t> in each business network (e.g. Voltron, Marco Polo, etc. for Trade Finance)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FE0F52D-A010-4047-9618-B62A8FED97F8}"/>
                    </a:ext>
                  </a:extLst>
                </p:cNvPr>
                <p:cNvSpPr txBox="1"/>
                <p:nvPr>
                  <p:custDataLst>
                    <p:tags r:id="rId5"/>
                  </p:custDataLst>
                </p:nvPr>
              </p:nvSpPr>
              <p:spPr>
                <a:xfrm>
                  <a:off x="4873250" y="2773939"/>
                  <a:ext cx="3381819" cy="358650"/>
                </a:xfrm>
                <a:prstGeom prst="rect">
                  <a:avLst/>
                </a:prstGeom>
                <a:noFill/>
              </p:spPr>
              <p:txBody>
                <a:bodyPr wrap="square" lIns="25635" tIns="25635" rIns="25635" bIns="25635" rtlCol="0">
                  <a:spAutoFit/>
                </a:bodyPr>
                <a:lstStyle/>
                <a:p>
                  <a:pPr>
                    <a:spcBef>
                      <a:spcPts val="479"/>
                    </a:spcBef>
                    <a:buSzPct val="100000"/>
                  </a:pPr>
                  <a:r>
                    <a:rPr lang="en-US" sz="997" b="1" dirty="0">
                      <a:latin typeface="+mj-lt"/>
                      <a:cs typeface="Calibri" panose="020F0502020204030204" pitchFamily="34" charset="0"/>
                    </a:rPr>
                    <a:t>Technical, legal &amp; business standards</a:t>
                  </a:r>
                  <a:r>
                    <a:rPr lang="en-US" sz="997" dirty="0">
                      <a:latin typeface="+mj-lt"/>
                      <a:cs typeface="Calibri" panose="020F0502020204030204" pitchFamily="34" charset="0"/>
                    </a:rPr>
                    <a:t> to connect</a:t>
                  </a:r>
                  <a:r>
                    <a:rPr lang="en-US" sz="997" b="1" dirty="0">
                      <a:latin typeface="+mj-lt"/>
                      <a:cs typeface="Calibri" panose="020F0502020204030204" pitchFamily="34" charset="0"/>
                    </a:rPr>
                    <a:t> </a:t>
                  </a:r>
                  <a:r>
                    <a:rPr lang="en-US" sz="997" dirty="0">
                      <a:latin typeface="+mj-lt"/>
                      <a:cs typeface="Calibri" panose="020F0502020204030204" pitchFamily="34" charset="0"/>
                    </a:rPr>
                    <a:t>business networks with similar objectives</a:t>
                  </a:r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2A2EA81E-CA1F-3C4C-ACB0-CF2978336D23}"/>
                    </a:ext>
                  </a:extLst>
                </p:cNvPr>
                <p:cNvGrpSpPr/>
                <p:nvPr>
                  <p:custDataLst>
                    <p:tags r:id="rId6"/>
                  </p:custDataLst>
                </p:nvPr>
              </p:nvGrpSpPr>
              <p:grpSpPr>
                <a:xfrm>
                  <a:off x="1019243" y="3972553"/>
                  <a:ext cx="3626858" cy="574073"/>
                  <a:chOff x="418484" y="5408349"/>
                  <a:chExt cx="5263752" cy="806183"/>
                </a:xfrm>
              </p:grpSpPr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B68516C-5C0C-0F4D-A870-ECF64D84A5E3}"/>
                      </a:ext>
                    </a:extLst>
                  </p:cNvPr>
                  <p:cNvSpPr/>
                  <p:nvPr/>
                </p:nvSpPr>
                <p:spPr>
                  <a:xfrm>
                    <a:off x="3076196" y="5408349"/>
                    <a:ext cx="2606040" cy="80618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905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5635" tIns="25635" rIns="25635" bIns="25635" rtlCol="0" anchor="ctr"/>
                  <a:lstStyle/>
                  <a:p>
                    <a:r>
                      <a:rPr lang="en-GB" sz="997" b="1" dirty="0">
                        <a:solidFill>
                          <a:srgbClr val="E31D1D"/>
                        </a:solidFill>
                        <a:latin typeface="Calibri" charset="0"/>
                        <a:ea typeface="Calibri" charset="0"/>
                        <a:cs typeface="Calibri" charset="0"/>
                      </a:rPr>
                      <a:t>            </a:t>
                    </a:r>
                    <a:endParaRPr lang="en-US" sz="997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2B1FE920-B282-914B-BC1E-E3C70A18108A}"/>
                      </a:ext>
                    </a:extLst>
                  </p:cNvPr>
                  <p:cNvSpPr/>
                  <p:nvPr/>
                </p:nvSpPr>
                <p:spPr>
                  <a:xfrm>
                    <a:off x="418484" y="5408349"/>
                    <a:ext cx="2606040" cy="80618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1905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25635" tIns="25635" rIns="25635" bIns="25635" rtlCol="0" anchor="ctr"/>
                  <a:lstStyle/>
                  <a:p>
                    <a:pPr algn="ctr"/>
                    <a:endParaRPr lang="en-US" sz="997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4" name="Picture 13" descr="Image result for r3 corda">
                    <a:hlinkClick r:id="rId11"/>
                    <a:extLst>
                      <a:ext uri="{FF2B5EF4-FFF2-40B4-BE49-F238E27FC236}">
                        <a16:creationId xmlns:a16="http://schemas.microsoft.com/office/drawing/2014/main" id="{749908FA-FDA6-1943-A48E-670D135DD8B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60721" y="5582840"/>
                    <a:ext cx="1121566" cy="4572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5" name="Picture 14" descr="Image result for r3 corda">
                    <a:hlinkClick r:id="rId11"/>
                    <a:extLst>
                      <a:ext uri="{FF2B5EF4-FFF2-40B4-BE49-F238E27FC236}">
                        <a16:creationId xmlns:a16="http://schemas.microsoft.com/office/drawing/2014/main" id="{C47AB896-0FE4-314E-82E2-AB4645E94BD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143256" y="5549914"/>
                    <a:ext cx="1121566" cy="45719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7" name="Right Brace 16">
                  <a:extLst>
                    <a:ext uri="{FF2B5EF4-FFF2-40B4-BE49-F238E27FC236}">
                      <a16:creationId xmlns:a16="http://schemas.microsoft.com/office/drawing/2014/main" id="{E708788C-209D-1746-BF3A-22216074F81E}"/>
                    </a:ext>
                  </a:extLst>
                </p:cNvPr>
                <p:cNvSpPr/>
                <p:nvPr/>
              </p:nvSpPr>
              <p:spPr>
                <a:xfrm>
                  <a:off x="4683389" y="2797046"/>
                  <a:ext cx="138166" cy="292671"/>
                </a:xfrm>
                <a:prstGeom prst="rightBrac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961"/>
                </a:p>
              </p:txBody>
            </p:sp>
            <p:sp>
              <p:nvSpPr>
                <p:cNvPr id="18" name="Right Brace 17">
                  <a:extLst>
                    <a:ext uri="{FF2B5EF4-FFF2-40B4-BE49-F238E27FC236}">
                      <a16:creationId xmlns:a16="http://schemas.microsoft.com/office/drawing/2014/main" id="{D74B1915-BAF5-8749-9298-8E49E41FEE50}"/>
                    </a:ext>
                  </a:extLst>
                </p:cNvPr>
                <p:cNvSpPr/>
                <p:nvPr/>
              </p:nvSpPr>
              <p:spPr>
                <a:xfrm>
                  <a:off x="4683389" y="3472456"/>
                  <a:ext cx="138166" cy="390680"/>
                </a:xfrm>
                <a:prstGeom prst="rightBrac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961"/>
                </a:p>
              </p:txBody>
            </p:sp>
            <p:sp>
              <p:nvSpPr>
                <p:cNvPr id="19" name="Right Brace 18">
                  <a:extLst>
                    <a:ext uri="{FF2B5EF4-FFF2-40B4-BE49-F238E27FC236}">
                      <a16:creationId xmlns:a16="http://schemas.microsoft.com/office/drawing/2014/main" id="{C14B1AAD-625A-2243-BF1A-F720AC1330DC}"/>
                    </a:ext>
                  </a:extLst>
                </p:cNvPr>
                <p:cNvSpPr/>
                <p:nvPr/>
              </p:nvSpPr>
              <p:spPr>
                <a:xfrm>
                  <a:off x="4683389" y="3967714"/>
                  <a:ext cx="138166" cy="586020"/>
                </a:xfrm>
                <a:prstGeom prst="rightBrac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961"/>
                </a:p>
              </p:txBody>
            </p:sp>
            <p:sp>
              <p:nvSpPr>
                <p:cNvPr id="20" name="Right Brace 19">
                  <a:extLst>
                    <a:ext uri="{FF2B5EF4-FFF2-40B4-BE49-F238E27FC236}">
                      <a16:creationId xmlns:a16="http://schemas.microsoft.com/office/drawing/2014/main" id="{728B56C1-99DC-DC43-A681-A8E02511C054}"/>
                    </a:ext>
                  </a:extLst>
                </p:cNvPr>
                <p:cNvSpPr/>
                <p:nvPr/>
              </p:nvSpPr>
              <p:spPr>
                <a:xfrm>
                  <a:off x="4683389" y="4626129"/>
                  <a:ext cx="138166" cy="260453"/>
                </a:xfrm>
                <a:prstGeom prst="rightBrac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961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A1CC9A9-D536-5648-8E4B-39F80A06D34A}"/>
                    </a:ext>
                  </a:extLst>
                </p:cNvPr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4869958" y="2310328"/>
                  <a:ext cx="3375327" cy="358650"/>
                </a:xfrm>
                <a:prstGeom prst="rect">
                  <a:avLst/>
                </a:prstGeom>
                <a:noFill/>
              </p:spPr>
              <p:txBody>
                <a:bodyPr wrap="square" lIns="25635" tIns="25635" rIns="25635" bIns="25635" rtlCol="0">
                  <a:spAutoFit/>
                </a:bodyPr>
                <a:lstStyle/>
                <a:p>
                  <a:pPr>
                    <a:spcBef>
                      <a:spcPts val="479"/>
                    </a:spcBef>
                    <a:buSzPct val="100000"/>
                  </a:pPr>
                  <a:r>
                    <a:rPr lang="en-US" sz="997" b="1" dirty="0">
                      <a:latin typeface="+mj-lt"/>
                      <a:cs typeface="Calibri" panose="020F0502020204030204" pitchFamily="34" charset="0"/>
                    </a:rPr>
                    <a:t>Business networks </a:t>
                  </a:r>
                  <a:r>
                    <a:rPr lang="en-US" sz="997" dirty="0">
                      <a:latin typeface="+mj-lt"/>
                      <a:cs typeface="Calibri" panose="020F0502020204030204" pitchFamily="34" charset="0"/>
                    </a:rPr>
                    <a:t>for specific objectives comprising three roles/activities, </a:t>
                  </a:r>
                  <a:r>
                    <a:rPr lang="en-US" sz="997" b="1" dirty="0">
                      <a:latin typeface="+mj-lt"/>
                      <a:cs typeface="Calibri" panose="020F0502020204030204" pitchFamily="34" charset="0"/>
                    </a:rPr>
                    <a:t>(</a:t>
                  </a:r>
                  <a:r>
                    <a:rPr lang="en-US" sz="997" b="1" dirty="0" err="1">
                      <a:latin typeface="+mj-lt"/>
                      <a:cs typeface="Calibri" panose="020F0502020204030204" pitchFamily="34" charset="0"/>
                    </a:rPr>
                    <a:t>i</a:t>
                  </a:r>
                  <a:r>
                    <a:rPr lang="en-US" sz="997" b="1" dirty="0">
                      <a:latin typeface="+mj-lt"/>
                      <a:cs typeface="Calibri" panose="020F0502020204030204" pitchFamily="34" charset="0"/>
                    </a:rPr>
                    <a:t>) Governance, (ii) Operations (iii) Usage</a:t>
                  </a:r>
                </a:p>
              </p:txBody>
            </p:sp>
            <p:sp>
              <p:nvSpPr>
                <p:cNvPr id="22" name="Right Brace 21">
                  <a:extLst>
                    <a:ext uri="{FF2B5EF4-FFF2-40B4-BE49-F238E27FC236}">
                      <a16:creationId xmlns:a16="http://schemas.microsoft.com/office/drawing/2014/main" id="{71BA3BF2-5B1B-3542-9163-F89431416720}"/>
                    </a:ext>
                  </a:extLst>
                </p:cNvPr>
                <p:cNvSpPr/>
                <p:nvPr/>
              </p:nvSpPr>
              <p:spPr>
                <a:xfrm>
                  <a:off x="4676826" y="1044786"/>
                  <a:ext cx="138166" cy="456068"/>
                </a:xfrm>
                <a:prstGeom prst="rightBrac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961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50A20A8-8AB6-9C40-8002-7FFDA4389EFC}"/>
                    </a:ext>
                  </a:extLst>
                </p:cNvPr>
                <p:cNvSpPr/>
                <p:nvPr/>
              </p:nvSpPr>
              <p:spPr>
                <a:xfrm>
                  <a:off x="1019243" y="3166824"/>
                  <a:ext cx="3623247" cy="245101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25635" tIns="25635" rIns="25635" bIns="25635" rtlCol="0" anchor="ctr"/>
                <a:lstStyle/>
                <a:p>
                  <a:pPr algn="ctr"/>
                  <a:r>
                    <a:rPr lang="en-US" sz="783" dirty="0">
                      <a:solidFill>
                        <a:schemeClr val="tx1"/>
                      </a:solidFill>
                    </a:rPr>
                    <a:t>Horizontal applications (e.g. Digital Identity)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562F9E6-FA38-644F-8B1E-7B3232B3831A}"/>
                    </a:ext>
                  </a:extLst>
                </p:cNvPr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4873250" y="3124892"/>
                  <a:ext cx="3381819" cy="358650"/>
                </a:xfrm>
                <a:prstGeom prst="rect">
                  <a:avLst/>
                </a:prstGeom>
                <a:noFill/>
              </p:spPr>
              <p:txBody>
                <a:bodyPr wrap="square" lIns="25635" tIns="25635" rIns="25635" bIns="25635" rtlCol="0">
                  <a:spAutoFit/>
                </a:bodyPr>
                <a:lstStyle/>
                <a:p>
                  <a:pPr>
                    <a:spcBef>
                      <a:spcPts val="479"/>
                    </a:spcBef>
                    <a:buSzPct val="100000"/>
                  </a:pPr>
                  <a:r>
                    <a:rPr lang="en-US" sz="997" b="1" dirty="0">
                      <a:cs typeface="Calibri" panose="020F0502020204030204" pitchFamily="34" charset="0"/>
                    </a:rPr>
                    <a:t>Horizontal applications</a:t>
                  </a:r>
                  <a:r>
                    <a:rPr lang="en-US" sz="997" dirty="0">
                      <a:cs typeface="Calibri" panose="020F0502020204030204" pitchFamily="34" charset="0"/>
                    </a:rPr>
                    <a:t> </a:t>
                  </a:r>
                  <a:r>
                    <a:rPr lang="en-US" sz="997" b="1" dirty="0">
                      <a:cs typeface="Calibri" panose="020F0502020204030204" pitchFamily="34" charset="0"/>
                    </a:rPr>
                    <a:t>that cut across </a:t>
                  </a:r>
                  <a:r>
                    <a:rPr lang="en-US" sz="997" dirty="0">
                      <a:cs typeface="Calibri" panose="020F0502020204030204" pitchFamily="34" charset="0"/>
                    </a:rPr>
                    <a:t>business networks (e.g. Digital Identity)</a:t>
                  </a:r>
                  <a:endParaRPr lang="en-US" sz="997" dirty="0">
                    <a:latin typeface="+mj-lt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2" name="Right Brace 41">
                  <a:extLst>
                    <a:ext uri="{FF2B5EF4-FFF2-40B4-BE49-F238E27FC236}">
                      <a16:creationId xmlns:a16="http://schemas.microsoft.com/office/drawing/2014/main" id="{F568D8B7-97D6-6D4B-ACD9-4E0FED01FCD7}"/>
                    </a:ext>
                  </a:extLst>
                </p:cNvPr>
                <p:cNvSpPr/>
                <p:nvPr/>
              </p:nvSpPr>
              <p:spPr>
                <a:xfrm>
                  <a:off x="4683389" y="3134976"/>
                  <a:ext cx="138166" cy="292671"/>
                </a:xfrm>
                <a:prstGeom prst="rightBrac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961"/>
                </a:p>
              </p:txBody>
            </p:sp>
            <p:pic>
              <p:nvPicPr>
                <p:cNvPr id="44" name="Picture 43">
                  <a:extLst>
                    <a:ext uri="{FF2B5EF4-FFF2-40B4-BE49-F238E27FC236}">
                      <a16:creationId xmlns:a16="http://schemas.microsoft.com/office/drawing/2014/main" id="{BC2EC04C-E6D8-E24E-8A2A-916FE2FDDF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45796" y="4065192"/>
                  <a:ext cx="683846" cy="417146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62B9B49-C65D-454F-9326-8BEEAA05F8D8}"/>
                    </a:ext>
                  </a:extLst>
                </p:cNvPr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4828405" y="1062886"/>
                  <a:ext cx="3375327" cy="731444"/>
                </a:xfrm>
                <a:prstGeom prst="rect">
                  <a:avLst/>
                </a:prstGeom>
                <a:noFill/>
              </p:spPr>
              <p:txBody>
                <a:bodyPr wrap="square" lIns="25635" tIns="25635" rIns="25635" bIns="25635" rtlCol="0">
                  <a:spAutoFit/>
                </a:bodyPr>
                <a:lstStyle/>
                <a:p>
                  <a:pPr>
                    <a:spcBef>
                      <a:spcPts val="479"/>
                    </a:spcBef>
                    <a:buSzPct val="100000"/>
                  </a:pPr>
                  <a:r>
                    <a:rPr lang="en-US" sz="1000" dirty="0">
                      <a:cs typeface="Calibri" panose="020F0502020204030204" pitchFamily="34" charset="0"/>
                    </a:rPr>
                    <a:t>Each network has </a:t>
                  </a:r>
                  <a:r>
                    <a:rPr lang="en-US" sz="1000" b="1" dirty="0">
                      <a:cs typeface="Calibri" panose="020F0502020204030204" pitchFamily="34" charset="0"/>
                    </a:rPr>
                    <a:t>Core app. designed by App. Designer</a:t>
                  </a:r>
                  <a:r>
                    <a:rPr lang="en-US" sz="1000" dirty="0">
                      <a:cs typeface="Calibri" panose="020F0502020204030204" pitchFamily="34" charset="0"/>
                    </a:rPr>
                    <a:t>, </a:t>
                  </a:r>
                  <a:r>
                    <a:rPr lang="en-US" sz="1000" b="1" dirty="0">
                      <a:cs typeface="Calibri" panose="020F0502020204030204" pitchFamily="34" charset="0"/>
                    </a:rPr>
                    <a:t>competing ‘extensions’ built by tech vendors</a:t>
                  </a:r>
                  <a:r>
                    <a:rPr lang="en-US" sz="1000" dirty="0">
                      <a:cs typeface="Calibri" panose="020F0502020204030204" pitchFamily="34" charset="0"/>
                    </a:rPr>
                    <a:t> and potentially, other services</a:t>
                  </a:r>
                </a:p>
                <a:p>
                  <a:pPr>
                    <a:spcBef>
                      <a:spcPts val="479"/>
                    </a:spcBef>
                    <a:buSzPct val="100000"/>
                  </a:pPr>
                  <a:endParaRPr lang="en-US" sz="1000" dirty="0"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49" name="Right Brace 48">
              <a:extLst>
                <a:ext uri="{FF2B5EF4-FFF2-40B4-BE49-F238E27FC236}">
                  <a16:creationId xmlns:a16="http://schemas.microsoft.com/office/drawing/2014/main" id="{4F3FEBEC-8AC4-B345-9361-D067EA77171B}"/>
                </a:ext>
              </a:extLst>
            </p:cNvPr>
            <p:cNvSpPr/>
            <p:nvPr/>
          </p:nvSpPr>
          <p:spPr>
            <a:xfrm>
              <a:off x="4625795" y="1376866"/>
              <a:ext cx="140719" cy="614988"/>
            </a:xfrm>
            <a:prstGeom prst="rightBrac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61"/>
            </a:p>
          </p:txBody>
        </p:sp>
        <p:sp>
          <p:nvSpPr>
            <p:cNvPr id="50" name="Right Brace 49">
              <a:extLst>
                <a:ext uri="{FF2B5EF4-FFF2-40B4-BE49-F238E27FC236}">
                  <a16:creationId xmlns:a16="http://schemas.microsoft.com/office/drawing/2014/main" id="{F6A5C249-0918-7A4A-ABF3-BB6211F3E1E1}"/>
                </a:ext>
              </a:extLst>
            </p:cNvPr>
            <p:cNvSpPr/>
            <p:nvPr/>
          </p:nvSpPr>
          <p:spPr>
            <a:xfrm>
              <a:off x="4634761" y="2029383"/>
              <a:ext cx="119302" cy="455532"/>
            </a:xfrm>
            <a:prstGeom prst="rightBrac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961"/>
            </a:p>
          </p:txBody>
        </p:sp>
      </p:grpSp>
      <p:sp>
        <p:nvSpPr>
          <p:cNvPr id="52" name="Left Brace 51">
            <a:extLst>
              <a:ext uri="{FF2B5EF4-FFF2-40B4-BE49-F238E27FC236}">
                <a16:creationId xmlns:a16="http://schemas.microsoft.com/office/drawing/2014/main" id="{FAE5CC08-ABD4-CC42-8F4B-3117FB9AAEE3}"/>
              </a:ext>
            </a:extLst>
          </p:cNvPr>
          <p:cNvSpPr/>
          <p:nvPr/>
        </p:nvSpPr>
        <p:spPr>
          <a:xfrm>
            <a:off x="1748116" y="900641"/>
            <a:ext cx="199405" cy="157888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Bent Arrow 52">
            <a:extLst>
              <a:ext uri="{FF2B5EF4-FFF2-40B4-BE49-F238E27FC236}">
                <a16:creationId xmlns:a16="http://schemas.microsoft.com/office/drawing/2014/main" id="{2682EBC1-7740-4A48-8370-C115A43B85AF}"/>
              </a:ext>
            </a:extLst>
          </p:cNvPr>
          <p:cNvSpPr/>
          <p:nvPr/>
        </p:nvSpPr>
        <p:spPr>
          <a:xfrm rot="16200000">
            <a:off x="851649" y="1030941"/>
            <a:ext cx="896470" cy="62752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8BBBAA-78EE-554C-B1B8-75A19FADADBA}"/>
              </a:ext>
            </a:extLst>
          </p:cNvPr>
          <p:cNvSpPr/>
          <p:nvPr/>
        </p:nvSpPr>
        <p:spPr>
          <a:xfrm rot="20011175">
            <a:off x="2598907" y="2854991"/>
            <a:ext cx="4630631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SAMPLE  playfield</a:t>
            </a:r>
          </a:p>
        </p:txBody>
      </p:sp>
    </p:spTree>
    <p:extLst>
      <p:ext uri="{BB962C8B-B14F-4D97-AF65-F5344CB8AC3E}">
        <p14:creationId xmlns:p14="http://schemas.microsoft.com/office/powerpoint/2010/main" val="314647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5C14C-CAD5-EE4E-9679-B24DFF0F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Steps to a commercial framework: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C49DF-057F-C044-ABED-C0E2E5C278D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0801" y="1239234"/>
            <a:ext cx="6212541" cy="7419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Ownership: </a:t>
            </a:r>
            <a:r>
              <a:rPr lang="en-US" sz="1800" dirty="0"/>
              <a:t>Evaluate the </a:t>
            </a:r>
            <a:r>
              <a:rPr lang="en-US" sz="1800" b="1" dirty="0"/>
              <a:t>pros and cons for each approach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B897B38-1200-AF4C-BCA3-EB43E68DDC7C}"/>
              </a:ext>
            </a:extLst>
          </p:cNvPr>
          <p:cNvSpPr txBox="1">
            <a:spLocks/>
          </p:cNvSpPr>
          <p:nvPr/>
        </p:nvSpPr>
        <p:spPr>
          <a:xfrm>
            <a:off x="552732" y="1250877"/>
            <a:ext cx="1796021" cy="730323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1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05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0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95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9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</a:rPr>
              <a:t>Step 1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6824E30-7420-D841-8D30-573661EBF670}"/>
              </a:ext>
            </a:extLst>
          </p:cNvPr>
          <p:cNvSpPr txBox="1">
            <a:spLocks/>
          </p:cNvSpPr>
          <p:nvPr/>
        </p:nvSpPr>
        <p:spPr>
          <a:xfrm>
            <a:off x="2590801" y="2323963"/>
            <a:ext cx="6212541" cy="7419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1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05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0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95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9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Ownership: </a:t>
            </a:r>
            <a:r>
              <a:rPr lang="en-US" sz="1800" dirty="0"/>
              <a:t>Reach </a:t>
            </a:r>
            <a:r>
              <a:rPr lang="en-US" sz="1800" b="1" dirty="0"/>
              <a:t>consensus</a:t>
            </a:r>
            <a:r>
              <a:rPr lang="en-US" sz="1800" dirty="0"/>
              <a:t> among the stakeholders</a:t>
            </a:r>
            <a:endParaRPr lang="en-US" sz="1800" i="1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7E9FB6-3D2A-C346-AD41-2983BEB9A2C4}"/>
              </a:ext>
            </a:extLst>
          </p:cNvPr>
          <p:cNvSpPr txBox="1">
            <a:spLocks/>
          </p:cNvSpPr>
          <p:nvPr/>
        </p:nvSpPr>
        <p:spPr>
          <a:xfrm>
            <a:off x="552732" y="2335606"/>
            <a:ext cx="1796021" cy="730323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1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05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0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95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9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</a:rPr>
              <a:t>Step 2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B46E1C-C7EC-3141-BE35-A63757A14FB3}"/>
              </a:ext>
            </a:extLst>
          </p:cNvPr>
          <p:cNvSpPr txBox="1">
            <a:spLocks/>
          </p:cNvSpPr>
          <p:nvPr/>
        </p:nvSpPr>
        <p:spPr>
          <a:xfrm>
            <a:off x="2590801" y="3283187"/>
            <a:ext cx="6212541" cy="741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1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05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0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95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9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Operating model: </a:t>
            </a:r>
            <a:r>
              <a:rPr lang="en-US" sz="1800" dirty="0"/>
              <a:t>Setup the entity</a:t>
            </a:r>
            <a:endParaRPr lang="en-US" sz="1800" b="1" i="1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E8E0055-4A8A-F840-ACCB-41773BA15A98}"/>
              </a:ext>
            </a:extLst>
          </p:cNvPr>
          <p:cNvSpPr txBox="1">
            <a:spLocks/>
          </p:cNvSpPr>
          <p:nvPr/>
        </p:nvSpPr>
        <p:spPr>
          <a:xfrm>
            <a:off x="552732" y="3294830"/>
            <a:ext cx="1796021" cy="730323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1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05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0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95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900" b="0" i="0" kern="400" spc="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</a:rPr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309616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E634-B6B7-F74F-AAC2-28965AB6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Step1 - </a:t>
            </a:r>
            <a:r>
              <a:rPr lang="en-US" sz="2400" b="1" dirty="0"/>
              <a:t>Ownership: </a:t>
            </a:r>
            <a:r>
              <a:rPr lang="en-US" sz="2400" dirty="0"/>
              <a:t>Evaluate the pros and cons for each approach</a:t>
            </a:r>
            <a:br>
              <a:rPr lang="en-US" sz="2400" b="1" dirty="0"/>
            </a:b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F32568-C3F2-FE41-9358-1820AA3FDEA3}"/>
              </a:ext>
            </a:extLst>
          </p:cNvPr>
          <p:cNvGrpSpPr/>
          <p:nvPr/>
        </p:nvGrpSpPr>
        <p:grpSpPr>
          <a:xfrm>
            <a:off x="1117061" y="878541"/>
            <a:ext cx="6852563" cy="3989684"/>
            <a:chOff x="1117061" y="692999"/>
            <a:chExt cx="7002432" cy="417522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83EE854-0427-544F-92A8-BBFD3FBBC437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1234265" y="727821"/>
              <a:ext cx="2121458" cy="565363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19534" rIns="0" bIns="19534" rtlCol="0" anchor="ctr">
              <a:spAutoFit/>
            </a:bodyPr>
            <a:lstStyle>
              <a:defPPr>
                <a:defRPr lang="en-US"/>
              </a:defPPr>
              <a:lvl1pPr algn="ctr">
                <a:defRPr sz="1600" b="1" cap="all">
                  <a:solidFill>
                    <a:srgbClr val="FFFFFF"/>
                  </a:solidFill>
                </a:defRPr>
              </a:lvl1pPr>
            </a:lstStyle>
            <a:p>
              <a:r>
                <a:rPr lang="en-US" sz="1139" dirty="0"/>
                <a:t>Commercial</a:t>
              </a:r>
            </a:p>
            <a:p>
              <a:r>
                <a:rPr lang="en-US" sz="1139" dirty="0"/>
                <a:t>software </a:t>
              </a:r>
            </a:p>
            <a:p>
              <a:r>
                <a:rPr lang="en-US" sz="1139" dirty="0"/>
                <a:t>company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EA9BF-F59B-9740-BFA1-62A1E1C67DFB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608941" y="727821"/>
              <a:ext cx="2121459" cy="565363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19534" rIns="0" bIns="19534" rtlCol="0" anchor="ctr">
              <a:spAutoFit/>
            </a:bodyPr>
            <a:lstStyle>
              <a:defPPr>
                <a:defRPr lang="en-US"/>
              </a:defPPr>
              <a:lvl1pPr algn="ctr">
                <a:defRPr sz="1600" b="1" cap="all">
                  <a:solidFill>
                    <a:srgbClr val="FFFFFF"/>
                  </a:solidFill>
                </a:defRPr>
              </a:lvl1pPr>
            </a:lstStyle>
            <a:p>
              <a:r>
                <a:rPr lang="en-US" sz="1139" dirty="0"/>
                <a:t>Exclusive </a:t>
              </a:r>
            </a:p>
            <a:p>
              <a:r>
                <a:rPr lang="en-US" sz="1139" dirty="0"/>
                <a:t>Consortium</a:t>
              </a:r>
            </a:p>
            <a:p>
              <a:r>
                <a:rPr lang="en-US" sz="1139" dirty="0"/>
                <a:t>Of banks/others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1369515-A144-D54E-8724-DFC8BA5C8412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998035" y="727821"/>
              <a:ext cx="2121458" cy="565363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19534" rIns="0" bIns="19534" rtlCol="0" anchor="ctr">
              <a:spAutoFit/>
            </a:bodyPr>
            <a:lstStyle/>
            <a:p>
              <a:pPr algn="ctr"/>
              <a:r>
                <a:rPr lang="en-US" sz="1139" b="1" cap="all" dirty="0">
                  <a:solidFill>
                    <a:srgbClr val="FFFFFF"/>
                  </a:solidFill>
                </a:rPr>
                <a:t>Universally </a:t>
              </a:r>
            </a:p>
            <a:p>
              <a:pPr algn="ctr"/>
              <a:r>
                <a:rPr lang="en-US" sz="1139" b="1" cap="all" dirty="0">
                  <a:solidFill>
                    <a:srgbClr val="FFFFFF"/>
                  </a:solidFill>
                </a:rPr>
                <a:t>shared </a:t>
              </a:r>
            </a:p>
            <a:p>
              <a:pPr algn="ctr"/>
              <a:r>
                <a:rPr lang="en-US" sz="1139" b="1" cap="all" dirty="0">
                  <a:solidFill>
                    <a:srgbClr val="FFFFFF"/>
                  </a:solidFill>
                </a:rPr>
                <a:t>industry utility</a:t>
              </a:r>
            </a:p>
          </p:txBody>
        </p:sp>
        <p:sp>
          <p:nvSpPr>
            <p:cNvPr id="43" name="Gray1">
              <a:extLst>
                <a:ext uri="{FF2B5EF4-FFF2-40B4-BE49-F238E27FC236}">
                  <a16:creationId xmlns:a16="http://schemas.microsoft.com/office/drawing/2014/main" id="{3AF10F28-BA24-1A45-8291-7B57FA3B7F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17061" y="695678"/>
              <a:ext cx="221566" cy="221566"/>
            </a:xfrm>
            <a:prstGeom prst="ellipse">
              <a:avLst/>
            </a:prstGeom>
            <a:solidFill>
              <a:srgbClr val="777777"/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 eaLnBrk="0" hangingPunct="0">
                <a:defRPr/>
              </a:pPr>
              <a:r>
                <a:rPr lang="en-GB" sz="1139" b="1" dirty="0">
                  <a:solidFill>
                    <a:srgbClr val="FFFFFF"/>
                  </a:solidFill>
                  <a:latin typeface="Verdana" pitchFamily="34" charset="0"/>
                </a:rPr>
                <a:t>1</a:t>
              </a:r>
            </a:p>
          </p:txBody>
        </p:sp>
        <p:sp>
          <p:nvSpPr>
            <p:cNvPr id="44" name="Gray1">
              <a:extLst>
                <a:ext uri="{FF2B5EF4-FFF2-40B4-BE49-F238E27FC236}">
                  <a16:creationId xmlns:a16="http://schemas.microsoft.com/office/drawing/2014/main" id="{05FAE90F-2BA1-E94B-8912-E21A59BC21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8729" y="695678"/>
              <a:ext cx="221566" cy="221566"/>
            </a:xfrm>
            <a:prstGeom prst="ellipse">
              <a:avLst/>
            </a:prstGeom>
            <a:solidFill>
              <a:srgbClr val="777777"/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 eaLnBrk="0" hangingPunct="0">
                <a:defRPr/>
              </a:pPr>
              <a:r>
                <a:rPr lang="en-GB" sz="1139" b="1" dirty="0">
                  <a:solidFill>
                    <a:srgbClr val="FFFFFF"/>
                  </a:solidFill>
                  <a:latin typeface="Verdana" pitchFamily="34" charset="0"/>
                </a:rPr>
                <a:t>2</a:t>
              </a:r>
            </a:p>
          </p:txBody>
        </p:sp>
        <p:sp>
          <p:nvSpPr>
            <p:cNvPr id="45" name="Gray1">
              <a:extLst>
                <a:ext uri="{FF2B5EF4-FFF2-40B4-BE49-F238E27FC236}">
                  <a16:creationId xmlns:a16="http://schemas.microsoft.com/office/drawing/2014/main" id="{C9A65735-0227-5B4A-AF4A-D61ED811233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900307" y="692999"/>
              <a:ext cx="221566" cy="221566"/>
            </a:xfrm>
            <a:prstGeom prst="ellipse">
              <a:avLst/>
            </a:prstGeom>
            <a:solidFill>
              <a:srgbClr val="777777"/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 eaLnBrk="0" hangingPunct="0">
                <a:defRPr/>
              </a:pPr>
              <a:r>
                <a:rPr lang="en-GB" sz="1139" b="1" dirty="0">
                  <a:solidFill>
                    <a:srgbClr val="FFFFFF"/>
                  </a:solidFill>
                  <a:latin typeface="Verdana" pitchFamily="34" charset="0"/>
                </a:rPr>
                <a:t>3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956FE89-E0EB-2C44-A454-B9269FFAAFCC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1234265" y="1342232"/>
              <a:ext cx="4496135" cy="1145994"/>
              <a:chOff x="355600" y="5227208"/>
              <a:chExt cx="6314017" cy="160934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489433F-9F58-0746-99F9-0E844AEAFFA5}"/>
                  </a:ext>
                </a:extLst>
              </p:cNvPr>
              <p:cNvSpPr/>
              <p:nvPr/>
            </p:nvSpPr>
            <p:spPr>
              <a:xfrm>
                <a:off x="355600" y="5227208"/>
                <a:ext cx="2979208" cy="1609344"/>
              </a:xfrm>
              <a:prstGeom prst="rect">
                <a:avLst/>
              </a:prstGeom>
              <a:solidFill>
                <a:srgbClr val="DDDDDD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635" tIns="25635" rIns="25635" bIns="25635" rtlCol="0" anchor="t"/>
              <a:lstStyle/>
              <a:p>
                <a:pPr algn="ctr">
                  <a:spcAft>
                    <a:spcPts val="427"/>
                  </a:spcAft>
                </a:pPr>
                <a:r>
                  <a:rPr lang="en-US" sz="855" b="1" dirty="0">
                    <a:solidFill>
                      <a:srgbClr val="000000"/>
                    </a:solidFill>
                  </a:rPr>
                  <a:t>Joint Venture</a:t>
                </a:r>
              </a:p>
              <a:p>
                <a:pPr marL="203483" indent="-163917">
                  <a:spcAft>
                    <a:spcPts val="427"/>
                  </a:spcAft>
                  <a:buFont typeface="Arial" panose="020B0604020202020204" pitchFamily="34" charset="0"/>
                  <a:buChar char="•"/>
                </a:pPr>
                <a:r>
                  <a:rPr lang="en-US" sz="783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Accountability with single entity, commercial terms </a:t>
                </a:r>
                <a:r>
                  <a:rPr lang="en-US" sz="783" b="1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jointly decided</a:t>
                </a:r>
                <a:r>
                  <a:rPr lang="en-US" sz="783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 by participants; cost incurred only to develop &amp; maintain the system</a:t>
                </a:r>
              </a:p>
              <a:p>
                <a:pPr marL="203483" indent="-163917">
                  <a:spcAft>
                    <a:spcPts val="427"/>
                  </a:spcAft>
                  <a:buFont typeface="Arial" panose="020B0604020202020204" pitchFamily="34" charset="0"/>
                  <a:buChar char="•"/>
                </a:pPr>
                <a:r>
                  <a:rPr lang="en-US" sz="783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Requires </a:t>
                </a:r>
                <a:r>
                  <a:rPr lang="en-US" sz="783" b="1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dedicated resources </a:t>
                </a:r>
                <a:r>
                  <a:rPr lang="en-US" sz="783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to set up and operate JV</a:t>
                </a:r>
              </a:p>
            </p:txBody>
          </p:sp>
          <p:sp>
            <p:nvSpPr>
              <p:cNvPr id="48" name="Gray1">
                <a:extLst>
                  <a:ext uri="{FF2B5EF4-FFF2-40B4-BE49-F238E27FC236}">
                    <a16:creationId xmlns:a16="http://schemas.microsoft.com/office/drawing/2014/main" id="{97C13559-2458-0845-B835-F8142A447D32}"/>
                  </a:ext>
                </a:extLst>
              </p:cNvPr>
              <p:cNvSpPr/>
              <p:nvPr/>
            </p:nvSpPr>
            <p:spPr bwMode="auto">
              <a:xfrm>
                <a:off x="404552" y="5484068"/>
                <a:ext cx="226711" cy="228600"/>
              </a:xfrm>
              <a:prstGeom prst="ellipse">
                <a:avLst/>
              </a:prstGeom>
              <a:solidFill>
                <a:srgbClr val="007932"/>
              </a:solidFill>
              <a:ln w="1905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0" hangingPunct="0">
                  <a:defRPr/>
                </a:pPr>
                <a:r>
                  <a:rPr lang="en-GB" sz="855" b="1" dirty="0">
                    <a:solidFill>
                      <a:srgbClr val="FFFFFF"/>
                    </a:solidFill>
                    <a:sym typeface="Wingdings"/>
                  </a:rPr>
                  <a:t></a:t>
                </a:r>
                <a:endParaRPr lang="en-GB" sz="855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9" name="Gray1">
                <a:extLst>
                  <a:ext uri="{FF2B5EF4-FFF2-40B4-BE49-F238E27FC236}">
                    <a16:creationId xmlns:a16="http://schemas.microsoft.com/office/drawing/2014/main" id="{B26949D7-C312-1A41-BC7D-B69AA13561DC}"/>
                  </a:ext>
                </a:extLst>
              </p:cNvPr>
              <p:cNvSpPr/>
              <p:nvPr/>
            </p:nvSpPr>
            <p:spPr bwMode="auto">
              <a:xfrm>
                <a:off x="404552" y="6195369"/>
                <a:ext cx="226711" cy="228600"/>
              </a:xfrm>
              <a:prstGeom prst="ellipse">
                <a:avLst/>
              </a:prstGeom>
              <a:solidFill>
                <a:srgbClr val="CC0000"/>
              </a:solidFill>
              <a:ln w="1905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0" hangingPunct="0">
                  <a:defRPr/>
                </a:pPr>
                <a:r>
                  <a:rPr lang="en-GB" sz="855" b="1" dirty="0">
                    <a:solidFill>
                      <a:srgbClr val="FFFFFF"/>
                    </a:solidFill>
                    <a:sym typeface="Wingdings"/>
                  </a:rPr>
                  <a:t>!</a:t>
                </a:r>
                <a:endParaRPr lang="en-GB" sz="855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7D61227-8E1D-F640-BE0C-97ABA910140B}"/>
                  </a:ext>
                </a:extLst>
              </p:cNvPr>
              <p:cNvSpPr/>
              <p:nvPr/>
            </p:nvSpPr>
            <p:spPr>
              <a:xfrm>
                <a:off x="3690408" y="5227208"/>
                <a:ext cx="2979209" cy="1609344"/>
              </a:xfrm>
              <a:prstGeom prst="rect">
                <a:avLst/>
              </a:prstGeom>
              <a:solidFill>
                <a:srgbClr val="DDDDDD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635" tIns="25635" rIns="25635" bIns="25635" rtlCol="0" anchor="t"/>
              <a:lstStyle/>
              <a:p>
                <a:pPr algn="ctr">
                  <a:spcAft>
                    <a:spcPts val="427"/>
                  </a:spcAft>
                </a:pPr>
                <a:r>
                  <a:rPr lang="en-US" sz="855" b="1" dirty="0">
                    <a:solidFill>
                      <a:srgbClr val="000000"/>
                    </a:solidFill>
                  </a:rPr>
                  <a:t>Joint Venture</a:t>
                </a:r>
              </a:p>
              <a:p>
                <a:pPr marL="203483" indent="-163917">
                  <a:spcAft>
                    <a:spcPts val="427"/>
                  </a:spcAft>
                  <a:buFont typeface="Arial" panose="020B0604020202020204" pitchFamily="34" charset="0"/>
                  <a:buChar char="•"/>
                </a:pPr>
                <a:r>
                  <a:rPr lang="en-US" sz="783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Accountability with single entity, commercial terms </a:t>
                </a:r>
                <a:r>
                  <a:rPr lang="en-US" sz="783" b="1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jointly decided</a:t>
                </a:r>
                <a:r>
                  <a:rPr lang="en-US" sz="783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 by shareholders; cost incurred only to develop &amp; maintain the system</a:t>
                </a:r>
              </a:p>
              <a:p>
                <a:pPr marL="203483" indent="-163917">
                  <a:spcAft>
                    <a:spcPts val="427"/>
                  </a:spcAft>
                  <a:buFont typeface="Arial" panose="020B0604020202020204" pitchFamily="34" charset="0"/>
                  <a:buChar char="•"/>
                </a:pPr>
                <a:r>
                  <a:rPr lang="en-US" sz="783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Requires </a:t>
                </a:r>
                <a:r>
                  <a:rPr lang="en-US" sz="783" b="1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dedicated resources</a:t>
                </a:r>
                <a:r>
                  <a:rPr lang="en-US" sz="783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 to set up JV &amp; </a:t>
                </a:r>
                <a:r>
                  <a:rPr lang="en-US" sz="783" b="1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tight governance</a:t>
                </a:r>
                <a:r>
                  <a:rPr lang="en-US" sz="783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 to ensure close collaboration</a:t>
                </a:r>
              </a:p>
            </p:txBody>
          </p:sp>
          <p:sp>
            <p:nvSpPr>
              <p:cNvPr id="51" name="Gray1">
                <a:extLst>
                  <a:ext uri="{FF2B5EF4-FFF2-40B4-BE49-F238E27FC236}">
                    <a16:creationId xmlns:a16="http://schemas.microsoft.com/office/drawing/2014/main" id="{917507AB-DF65-5A4E-8492-A582D308B933}"/>
                  </a:ext>
                </a:extLst>
              </p:cNvPr>
              <p:cNvSpPr/>
              <p:nvPr/>
            </p:nvSpPr>
            <p:spPr bwMode="auto">
              <a:xfrm>
                <a:off x="3732651" y="5512916"/>
                <a:ext cx="226711" cy="228600"/>
              </a:xfrm>
              <a:prstGeom prst="ellipse">
                <a:avLst/>
              </a:prstGeom>
              <a:solidFill>
                <a:srgbClr val="007932"/>
              </a:solidFill>
              <a:ln w="1905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0" hangingPunct="0">
                  <a:defRPr/>
                </a:pPr>
                <a:r>
                  <a:rPr lang="en-GB" sz="855" b="1" dirty="0">
                    <a:solidFill>
                      <a:srgbClr val="FFFFFF"/>
                    </a:solidFill>
                    <a:sym typeface="Wingdings"/>
                  </a:rPr>
                  <a:t></a:t>
                </a:r>
                <a:endParaRPr lang="en-GB" sz="855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" name="Gray1">
                <a:extLst>
                  <a:ext uri="{FF2B5EF4-FFF2-40B4-BE49-F238E27FC236}">
                    <a16:creationId xmlns:a16="http://schemas.microsoft.com/office/drawing/2014/main" id="{32BCA1F6-1636-3141-93BA-4E2FAF258FCA}"/>
                  </a:ext>
                </a:extLst>
              </p:cNvPr>
              <p:cNvSpPr/>
              <p:nvPr/>
            </p:nvSpPr>
            <p:spPr bwMode="auto">
              <a:xfrm>
                <a:off x="3732651" y="6257817"/>
                <a:ext cx="226711" cy="228600"/>
              </a:xfrm>
              <a:prstGeom prst="ellipse">
                <a:avLst/>
              </a:prstGeom>
              <a:solidFill>
                <a:srgbClr val="CC0000"/>
              </a:solidFill>
              <a:ln w="1905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0" hangingPunct="0">
                  <a:defRPr/>
                </a:pPr>
                <a:r>
                  <a:rPr lang="en-GB" sz="855" b="1" dirty="0">
                    <a:solidFill>
                      <a:srgbClr val="FFFFFF"/>
                    </a:solidFill>
                    <a:sym typeface="Wingdings"/>
                  </a:rPr>
                  <a:t>!</a:t>
                </a:r>
                <a:endParaRPr lang="en-GB" sz="855" b="1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1FA50BE-0DF6-6D42-849B-1499C57870A6}"/>
                </a:ext>
              </a:extLst>
            </p:cNvPr>
            <p:cNvSpPr/>
            <p:nvPr/>
          </p:nvSpPr>
          <p:spPr>
            <a:xfrm>
              <a:off x="5998035" y="1342232"/>
              <a:ext cx="2121458" cy="1144060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635" tIns="25635" rIns="25635" bIns="25635" rtlCol="0" anchor="t"/>
            <a:lstStyle/>
            <a:p>
              <a:pPr algn="ctr">
                <a:spcAft>
                  <a:spcPts val="427"/>
                </a:spcAft>
              </a:pPr>
              <a:r>
                <a:rPr lang="en-US" sz="855" b="1" dirty="0">
                  <a:solidFill>
                    <a:srgbClr val="000000"/>
                  </a:solidFill>
                </a:rPr>
                <a:t>Foundation</a:t>
              </a:r>
            </a:p>
            <a:p>
              <a:pPr marL="203483" indent="-203483">
                <a:spcAft>
                  <a:spcPts val="427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lang="en-US" sz="783" dirty="0">
                  <a:solidFill>
                    <a:srgbClr val="000000"/>
                  </a:solidFill>
                </a:rPr>
                <a:t>Commercial terms and IP structure </a:t>
              </a:r>
              <a:r>
                <a:rPr lang="en-US" sz="783" b="1" dirty="0">
                  <a:solidFill>
                    <a:srgbClr val="000000"/>
                  </a:solidFill>
                </a:rPr>
                <a:t>jointly decided by governance body</a:t>
              </a:r>
              <a:r>
                <a:rPr lang="en-US" sz="783" dirty="0">
                  <a:solidFill>
                    <a:srgbClr val="000000"/>
                  </a:solidFill>
                </a:rPr>
                <a:t>; i</a:t>
              </a:r>
              <a:r>
                <a:rPr lang="en-US" sz="783" dirty="0">
                  <a:solidFill>
                    <a:schemeClr val="tx1"/>
                  </a:solidFill>
                  <a:cs typeface="Calibri" panose="020F0502020204030204" pitchFamily="34" charset="0"/>
                </a:rPr>
                <a:t>ndependence ensures </a:t>
              </a:r>
              <a:r>
                <a:rPr lang="en-US" sz="783" b="1" dirty="0">
                  <a:solidFill>
                    <a:schemeClr val="tx1"/>
                  </a:solidFill>
                  <a:cs typeface="Calibri" panose="020F0502020204030204" pitchFamily="34" charset="0"/>
                </a:rPr>
                <a:t>equitable treatment</a:t>
              </a:r>
              <a:r>
                <a:rPr lang="en-US" sz="783" dirty="0">
                  <a:solidFill>
                    <a:schemeClr val="tx1"/>
                  </a:solidFill>
                  <a:cs typeface="Calibri" panose="020F0502020204030204" pitchFamily="34" charset="0"/>
                </a:rPr>
                <a:t> of members</a:t>
              </a:r>
            </a:p>
            <a:p>
              <a:pPr marL="203483" indent="-203483">
                <a:spcAft>
                  <a:spcPts val="427"/>
                </a:spcAft>
                <a:buSzPct val="100000"/>
                <a:buFont typeface="Arial" panose="020B0604020202020204" pitchFamily="34" charset="0"/>
                <a:buChar char="•"/>
              </a:pPr>
              <a:r>
                <a:rPr lang="en-US" sz="783" dirty="0">
                  <a:solidFill>
                    <a:schemeClr val="tx1"/>
                  </a:solidFill>
                  <a:cs typeface="Calibri" panose="020F0502020204030204" pitchFamily="34" charset="0"/>
                </a:rPr>
                <a:t>Require </a:t>
              </a:r>
              <a:r>
                <a:rPr lang="en-US" sz="783" b="1" dirty="0">
                  <a:solidFill>
                    <a:schemeClr val="tx1"/>
                  </a:solidFill>
                  <a:cs typeface="Calibri" panose="020F0502020204030204" pitchFamily="34" charset="0"/>
                </a:rPr>
                <a:t>time </a:t>
              </a:r>
              <a:r>
                <a:rPr lang="en-US" sz="783" dirty="0">
                  <a:solidFill>
                    <a:schemeClr val="tx1"/>
                  </a:solidFill>
                  <a:cs typeface="Calibri" panose="020F0502020204030204" pitchFamily="34" charset="0"/>
                </a:rPr>
                <a:t>and </a:t>
              </a:r>
              <a:r>
                <a:rPr lang="en-US" sz="783" b="1" dirty="0">
                  <a:solidFill>
                    <a:schemeClr val="tx1"/>
                  </a:solidFill>
                  <a:cs typeface="Calibri" panose="020F0502020204030204" pitchFamily="34" charset="0"/>
                </a:rPr>
                <a:t>dedicated resource</a:t>
              </a:r>
              <a:r>
                <a:rPr lang="en-US" sz="783" dirty="0">
                  <a:solidFill>
                    <a:schemeClr val="tx1"/>
                  </a:solidFill>
                  <a:cs typeface="Calibri" panose="020F0502020204030204" pitchFamily="34" charset="0"/>
                </a:rPr>
                <a:t> to set up; </a:t>
              </a:r>
              <a:r>
                <a:rPr lang="en-US" sz="783" b="1" dirty="0">
                  <a:solidFill>
                    <a:schemeClr val="tx1"/>
                  </a:solidFill>
                  <a:cs typeface="Calibri" panose="020F0502020204030204" pitchFamily="34" charset="0"/>
                </a:rPr>
                <a:t>difficult to transition</a:t>
              </a:r>
              <a:r>
                <a:rPr lang="en-US" sz="783" dirty="0">
                  <a:solidFill>
                    <a:schemeClr val="tx1"/>
                  </a:solidFill>
                  <a:cs typeface="Calibri" panose="020F0502020204030204" pitchFamily="34" charset="0"/>
                </a:rPr>
                <a:t> to for-profit entity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37D7DEC-2711-A84E-A01D-BFAC155B9312}"/>
                </a:ext>
              </a:extLst>
            </p:cNvPr>
            <p:cNvSpPr/>
            <p:nvPr/>
          </p:nvSpPr>
          <p:spPr>
            <a:xfrm>
              <a:off x="5998035" y="2531264"/>
              <a:ext cx="2121458" cy="1145994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635" tIns="25635" rIns="25635" bIns="25635" rtlCol="0" anchor="t"/>
            <a:lstStyle/>
            <a:p>
              <a:pPr algn="ctr">
                <a:spcAft>
                  <a:spcPts val="427"/>
                </a:spcAft>
              </a:pPr>
              <a:r>
                <a:rPr lang="en-US" sz="855" b="1" dirty="0">
                  <a:solidFill>
                    <a:srgbClr val="000000"/>
                  </a:solidFill>
                </a:rPr>
                <a:t>Open Co-op</a:t>
              </a:r>
            </a:p>
            <a:p>
              <a:pPr marL="203483" indent="-163917">
                <a:spcAft>
                  <a:spcPts val="427"/>
                </a:spcAft>
                <a:buFont typeface="Arial" panose="020B0604020202020204" pitchFamily="34" charset="0"/>
                <a:buChar char="•"/>
              </a:pPr>
              <a:r>
                <a:rPr lang="en-US" sz="783" dirty="0">
                  <a:solidFill>
                    <a:schemeClr val="tx1"/>
                  </a:solidFill>
                  <a:cs typeface="Calibri" panose="020F0502020204030204" pitchFamily="34" charset="0"/>
                </a:rPr>
                <a:t>Commercial terms and development of IP </a:t>
              </a:r>
              <a:r>
                <a:rPr lang="en-US" sz="783" b="1" dirty="0">
                  <a:solidFill>
                    <a:schemeClr val="tx1"/>
                  </a:solidFill>
                  <a:cs typeface="Calibri" panose="020F0502020204030204" pitchFamily="34" charset="0"/>
                </a:rPr>
                <a:t>jointly decided by members</a:t>
              </a:r>
              <a:r>
                <a:rPr lang="en-US" sz="783" dirty="0">
                  <a:solidFill>
                    <a:schemeClr val="tx1"/>
                  </a:solidFill>
                  <a:cs typeface="Calibri" panose="020F0502020204030204" pitchFamily="34" charset="0"/>
                </a:rPr>
                <a:t>; increased </a:t>
              </a:r>
              <a:r>
                <a:rPr lang="en-US" sz="783" b="1" dirty="0">
                  <a:solidFill>
                    <a:schemeClr val="tx1"/>
                  </a:solidFill>
                  <a:cs typeface="Calibri" panose="020F0502020204030204" pitchFamily="34" charset="0"/>
                </a:rPr>
                <a:t>bargaining power</a:t>
              </a:r>
              <a:endParaRPr lang="en-US" sz="783" dirty="0">
                <a:solidFill>
                  <a:schemeClr val="tx1"/>
                </a:solidFill>
                <a:cs typeface="Calibri" panose="020F0502020204030204" pitchFamily="34" charset="0"/>
              </a:endParaRPr>
            </a:p>
            <a:p>
              <a:pPr marL="203483" indent="-163917">
                <a:spcAft>
                  <a:spcPts val="427"/>
                </a:spcAft>
                <a:buFont typeface="Arial" panose="020B0604020202020204" pitchFamily="34" charset="0"/>
                <a:buChar char="•"/>
              </a:pPr>
              <a:r>
                <a:rPr lang="en-US" sz="783" dirty="0">
                  <a:solidFill>
                    <a:schemeClr val="tx1"/>
                  </a:solidFill>
                  <a:cs typeface="Calibri" panose="020F0502020204030204" pitchFamily="34" charset="0"/>
                </a:rPr>
                <a:t>Open membership can potentially result in </a:t>
              </a:r>
              <a:r>
                <a:rPr lang="en-US" sz="783" b="1" dirty="0">
                  <a:solidFill>
                    <a:schemeClr val="tx1"/>
                  </a:solidFill>
                  <a:cs typeface="Calibri" panose="020F0502020204030204" pitchFamily="34" charset="0"/>
                </a:rPr>
                <a:t>limited stability and strategic focus of network</a:t>
              </a:r>
              <a:endParaRPr lang="en-US" sz="783" b="1" dirty="0">
                <a:solidFill>
                  <a:srgbClr val="000000"/>
                </a:solidFill>
              </a:endParaRPr>
            </a:p>
          </p:txBody>
        </p:sp>
        <p:sp>
          <p:nvSpPr>
            <p:cNvPr id="55" name="Gray1">
              <a:extLst>
                <a:ext uri="{FF2B5EF4-FFF2-40B4-BE49-F238E27FC236}">
                  <a16:creationId xmlns:a16="http://schemas.microsoft.com/office/drawing/2014/main" id="{324F93A2-2925-D846-8C4F-080DC2FF4491}"/>
                </a:ext>
              </a:extLst>
            </p:cNvPr>
            <p:cNvSpPr/>
            <p:nvPr/>
          </p:nvSpPr>
          <p:spPr bwMode="auto">
            <a:xfrm>
              <a:off x="6017994" y="1536525"/>
              <a:ext cx="161438" cy="162783"/>
            </a:xfrm>
            <a:prstGeom prst="ellipse">
              <a:avLst/>
            </a:prstGeom>
            <a:solidFill>
              <a:srgbClr val="007932"/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en-GB" sz="855" b="1" dirty="0">
                  <a:solidFill>
                    <a:srgbClr val="FFFFFF"/>
                  </a:solidFill>
                  <a:sym typeface="Wingdings"/>
                </a:rPr>
                <a:t></a:t>
              </a:r>
              <a:endParaRPr lang="en-GB" sz="855" b="1" dirty="0">
                <a:solidFill>
                  <a:srgbClr val="FFFFFF"/>
                </a:solidFill>
              </a:endParaRPr>
            </a:p>
          </p:txBody>
        </p:sp>
        <p:sp>
          <p:nvSpPr>
            <p:cNvPr id="56" name="Gray1">
              <a:extLst>
                <a:ext uri="{FF2B5EF4-FFF2-40B4-BE49-F238E27FC236}">
                  <a16:creationId xmlns:a16="http://schemas.microsoft.com/office/drawing/2014/main" id="{03239AFC-393E-9340-9DA7-A9F29EC763CE}"/>
                </a:ext>
              </a:extLst>
            </p:cNvPr>
            <p:cNvSpPr/>
            <p:nvPr/>
          </p:nvSpPr>
          <p:spPr bwMode="auto">
            <a:xfrm>
              <a:off x="6017994" y="1950694"/>
              <a:ext cx="161438" cy="162783"/>
            </a:xfrm>
            <a:prstGeom prst="ellipse">
              <a:avLst/>
            </a:prstGeom>
            <a:solidFill>
              <a:srgbClr val="CC0000"/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en-GB" sz="855" b="1" dirty="0">
                  <a:solidFill>
                    <a:srgbClr val="FFFFFF"/>
                  </a:solidFill>
                  <a:sym typeface="Wingdings"/>
                </a:rPr>
                <a:t>!</a:t>
              </a:r>
              <a:endParaRPr lang="en-GB" sz="855" b="1" dirty="0">
                <a:solidFill>
                  <a:srgbClr val="FFFFFF"/>
                </a:solidFill>
              </a:endParaRPr>
            </a:p>
          </p:txBody>
        </p:sp>
        <p:sp>
          <p:nvSpPr>
            <p:cNvPr id="57" name="Gray1">
              <a:extLst>
                <a:ext uri="{FF2B5EF4-FFF2-40B4-BE49-F238E27FC236}">
                  <a16:creationId xmlns:a16="http://schemas.microsoft.com/office/drawing/2014/main" id="{0C1387FD-CB6C-C54F-B416-0CD408B22EC4}"/>
                </a:ext>
              </a:extLst>
            </p:cNvPr>
            <p:cNvSpPr/>
            <p:nvPr/>
          </p:nvSpPr>
          <p:spPr bwMode="auto">
            <a:xfrm>
              <a:off x="6017994" y="2727011"/>
              <a:ext cx="161438" cy="162783"/>
            </a:xfrm>
            <a:prstGeom prst="ellipse">
              <a:avLst/>
            </a:prstGeom>
            <a:solidFill>
              <a:srgbClr val="007932"/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en-GB" sz="855" b="1" dirty="0">
                  <a:solidFill>
                    <a:srgbClr val="FFFFFF"/>
                  </a:solidFill>
                  <a:sym typeface="Wingdings"/>
                </a:rPr>
                <a:t></a:t>
              </a:r>
              <a:endParaRPr lang="en-GB" sz="855" b="1" dirty="0">
                <a:solidFill>
                  <a:srgbClr val="FFFFFF"/>
                </a:solidFill>
              </a:endParaRPr>
            </a:p>
          </p:txBody>
        </p:sp>
        <p:sp>
          <p:nvSpPr>
            <p:cNvPr id="58" name="Gray1">
              <a:extLst>
                <a:ext uri="{FF2B5EF4-FFF2-40B4-BE49-F238E27FC236}">
                  <a16:creationId xmlns:a16="http://schemas.microsoft.com/office/drawing/2014/main" id="{965CE026-4914-504C-B907-771FBB907DE6}"/>
                </a:ext>
              </a:extLst>
            </p:cNvPr>
            <p:cNvSpPr/>
            <p:nvPr/>
          </p:nvSpPr>
          <p:spPr bwMode="auto">
            <a:xfrm>
              <a:off x="6017994" y="3138639"/>
              <a:ext cx="161438" cy="162783"/>
            </a:xfrm>
            <a:prstGeom prst="ellipse">
              <a:avLst/>
            </a:prstGeom>
            <a:solidFill>
              <a:srgbClr val="CC0000"/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en-GB" sz="855" b="1" dirty="0">
                  <a:solidFill>
                    <a:srgbClr val="FFFFFF"/>
                  </a:solidFill>
                  <a:sym typeface="Wingdings"/>
                </a:rPr>
                <a:t>!</a:t>
              </a:r>
              <a:endParaRPr lang="en-GB" sz="855" b="1" dirty="0">
                <a:solidFill>
                  <a:srgbClr val="FFFFFF"/>
                </a:solidFill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A89B2D7-628C-AC41-9639-EF2665766268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1234265" y="2533199"/>
              <a:ext cx="4496135" cy="1144060"/>
              <a:chOff x="355600" y="1884924"/>
              <a:chExt cx="6314017" cy="1606627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25D7E45-3191-9143-9790-E7AC0F4071B0}"/>
                  </a:ext>
                </a:extLst>
              </p:cNvPr>
              <p:cNvSpPr/>
              <p:nvPr/>
            </p:nvSpPr>
            <p:spPr>
              <a:xfrm>
                <a:off x="355600" y="1884924"/>
                <a:ext cx="2979208" cy="1606627"/>
              </a:xfrm>
              <a:prstGeom prst="rect">
                <a:avLst/>
              </a:prstGeom>
              <a:solidFill>
                <a:srgbClr val="DDDDDD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635" tIns="25635" rIns="25635" bIns="25635" rtlCol="0" anchor="t"/>
              <a:lstStyle/>
              <a:p>
                <a:pPr algn="ctr">
                  <a:spcAft>
                    <a:spcPts val="427"/>
                  </a:spcAft>
                </a:pPr>
                <a:r>
                  <a:rPr lang="en-US" sz="855" b="1" dirty="0">
                    <a:solidFill>
                      <a:srgbClr val="000000"/>
                    </a:solidFill>
                  </a:rPr>
                  <a:t>Technology Partner</a:t>
                </a:r>
              </a:p>
              <a:p>
                <a:pPr marL="203483" indent="-163917">
                  <a:spcAft>
                    <a:spcPts val="427"/>
                  </a:spcAft>
                  <a:buFont typeface="Arial" panose="020B0604020202020204" pitchFamily="34" charset="0"/>
                  <a:buChar char="•"/>
                </a:pPr>
                <a:r>
                  <a:rPr lang="en-US" sz="783" b="1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Private ownership </a:t>
                </a:r>
                <a:r>
                  <a:rPr lang="en-US" sz="783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&amp;</a:t>
                </a:r>
                <a:r>
                  <a:rPr lang="en-US" sz="783" b="1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 commercial goals</a:t>
                </a:r>
                <a:r>
                  <a:rPr lang="en-US" sz="783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 drive accountability and urgency of execution</a:t>
                </a:r>
              </a:p>
              <a:p>
                <a:pPr marL="203483" indent="-163917">
                  <a:spcAft>
                    <a:spcPts val="427"/>
                  </a:spcAft>
                  <a:buFont typeface="Arial" panose="020B0604020202020204" pitchFamily="34" charset="0"/>
                  <a:buChar char="•"/>
                </a:pPr>
                <a:r>
                  <a:rPr lang="en-US" sz="783" dirty="0">
                    <a:solidFill>
                      <a:schemeClr val="tx1"/>
                    </a:solidFill>
                    <a:latin typeface="+mj-lt"/>
                    <a:cs typeface="Calibri" panose="020F0502020204030204" pitchFamily="34" charset="0"/>
                  </a:rPr>
                  <a:t>Commercial terms dictated by a </a:t>
                </a:r>
                <a:r>
                  <a:rPr lang="en-US" sz="783" b="1" dirty="0">
                    <a:solidFill>
                      <a:schemeClr val="tx1"/>
                    </a:solidFill>
                    <a:latin typeface="+mj-lt"/>
                    <a:cs typeface="Calibri" panose="020F0502020204030204" pitchFamily="34" charset="0"/>
                  </a:rPr>
                  <a:t>single tech firm</a:t>
                </a:r>
                <a:r>
                  <a:rPr lang="en-US" sz="783" dirty="0">
                    <a:solidFill>
                      <a:schemeClr val="tx1"/>
                    </a:solidFill>
                    <a:latin typeface="+mj-lt"/>
                    <a:cs typeface="Calibri" panose="020F0502020204030204" pitchFamily="34" charset="0"/>
                  </a:rPr>
                  <a:t> </a:t>
                </a:r>
              </a:p>
              <a:p>
                <a:pPr marL="203483" indent="-163917">
                  <a:spcAft>
                    <a:spcPts val="427"/>
                  </a:spcAft>
                  <a:buFont typeface="Arial" panose="020B0604020202020204" pitchFamily="34" charset="0"/>
                  <a:buChar char="•"/>
                </a:pPr>
                <a:r>
                  <a:rPr lang="en-US" sz="783" dirty="0">
                    <a:solidFill>
                      <a:schemeClr val="tx1"/>
                    </a:solidFill>
                    <a:latin typeface="+mj-lt"/>
                    <a:cs typeface="Calibri" panose="020F0502020204030204" pitchFamily="34" charset="0"/>
                  </a:rPr>
                  <a:t>Typically </a:t>
                </a:r>
                <a:r>
                  <a:rPr lang="en-US" sz="783" b="1" dirty="0">
                    <a:solidFill>
                      <a:schemeClr val="tx1"/>
                    </a:solidFill>
                    <a:latin typeface="+mj-lt"/>
                    <a:cs typeface="Calibri" panose="020F0502020204030204" pitchFamily="34" charset="0"/>
                  </a:rPr>
                  <a:t>higher license fees</a:t>
                </a:r>
                <a:r>
                  <a:rPr lang="en-US" sz="783" dirty="0">
                    <a:solidFill>
                      <a:schemeClr val="tx1"/>
                    </a:solidFill>
                    <a:latin typeface="+mj-lt"/>
                    <a:cs typeface="Calibri" panose="020F0502020204030204" pitchFamily="34" charset="0"/>
                  </a:rPr>
                  <a:t>, driven by profit mandate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9689C92-4D4B-2741-891A-A0B65CA4F6F2}"/>
                  </a:ext>
                </a:extLst>
              </p:cNvPr>
              <p:cNvSpPr/>
              <p:nvPr/>
            </p:nvSpPr>
            <p:spPr>
              <a:xfrm>
                <a:off x="3690408" y="1884924"/>
                <a:ext cx="2979209" cy="1606627"/>
              </a:xfrm>
              <a:prstGeom prst="rect">
                <a:avLst/>
              </a:prstGeom>
              <a:solidFill>
                <a:srgbClr val="DDDDDD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635" tIns="25635" rIns="25635" bIns="25635" rtlCol="0" anchor="t"/>
              <a:lstStyle/>
              <a:p>
                <a:pPr algn="ctr">
                  <a:spcAft>
                    <a:spcPts val="427"/>
                  </a:spcAft>
                </a:pPr>
                <a:r>
                  <a:rPr lang="en-US" sz="855" b="1" dirty="0">
                    <a:solidFill>
                      <a:srgbClr val="000000"/>
                    </a:solidFill>
                  </a:rPr>
                  <a:t>Foundation</a:t>
                </a:r>
              </a:p>
              <a:p>
                <a:pPr marL="203483" indent="-163917">
                  <a:spcAft>
                    <a:spcPts val="427"/>
                  </a:spcAft>
                  <a:buFont typeface="Arial" panose="020B0604020202020204" pitchFamily="34" charset="0"/>
                  <a:buChar char="•"/>
                </a:pPr>
                <a:r>
                  <a:rPr lang="en-US" sz="783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Commercial terms &amp; IP development </a:t>
                </a:r>
                <a:r>
                  <a:rPr lang="en-US" sz="783" b="1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jointly decided</a:t>
                </a:r>
                <a:r>
                  <a:rPr lang="en-US" sz="783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 by consortium members to maximize members’ benefits</a:t>
                </a:r>
              </a:p>
              <a:p>
                <a:pPr marL="203483" indent="-163917">
                  <a:spcAft>
                    <a:spcPts val="427"/>
                  </a:spcAft>
                  <a:buFont typeface="Arial" panose="020B0604020202020204" pitchFamily="34" charset="0"/>
                  <a:buChar char="•"/>
                </a:pPr>
                <a:r>
                  <a:rPr lang="en-US" sz="783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Require </a:t>
                </a:r>
                <a:r>
                  <a:rPr lang="en-US" sz="783" b="1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time </a:t>
                </a:r>
                <a:r>
                  <a:rPr lang="en-US" sz="783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and </a:t>
                </a:r>
                <a:r>
                  <a:rPr lang="en-US" sz="783" b="1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dedicated resource</a:t>
                </a:r>
                <a:r>
                  <a:rPr lang="en-US" sz="783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 to set up; </a:t>
                </a:r>
                <a:r>
                  <a:rPr lang="en-US" sz="783" b="1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difficult to transition</a:t>
                </a:r>
                <a:r>
                  <a:rPr lang="en-US" sz="783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 to for-profit entity</a:t>
                </a:r>
              </a:p>
            </p:txBody>
          </p:sp>
          <p:sp>
            <p:nvSpPr>
              <p:cNvPr id="62" name="Gray1">
                <a:extLst>
                  <a:ext uri="{FF2B5EF4-FFF2-40B4-BE49-F238E27FC236}">
                    <a16:creationId xmlns:a16="http://schemas.microsoft.com/office/drawing/2014/main" id="{D91EFF83-83EB-634E-8E51-945FBF14F744}"/>
                  </a:ext>
                </a:extLst>
              </p:cNvPr>
              <p:cNvSpPr/>
              <p:nvPr/>
            </p:nvSpPr>
            <p:spPr bwMode="auto">
              <a:xfrm>
                <a:off x="3732651" y="2157773"/>
                <a:ext cx="226711" cy="228600"/>
              </a:xfrm>
              <a:prstGeom prst="ellipse">
                <a:avLst/>
              </a:prstGeom>
              <a:solidFill>
                <a:srgbClr val="007932"/>
              </a:solidFill>
              <a:ln w="1905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0" hangingPunct="0">
                  <a:defRPr/>
                </a:pPr>
                <a:r>
                  <a:rPr lang="en-GB" sz="855" b="1" dirty="0">
                    <a:solidFill>
                      <a:srgbClr val="FFFFFF"/>
                    </a:solidFill>
                    <a:sym typeface="Wingdings"/>
                  </a:rPr>
                  <a:t></a:t>
                </a:r>
                <a:endParaRPr lang="en-GB" sz="855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" name="Gray1">
                <a:extLst>
                  <a:ext uri="{FF2B5EF4-FFF2-40B4-BE49-F238E27FC236}">
                    <a16:creationId xmlns:a16="http://schemas.microsoft.com/office/drawing/2014/main" id="{13EE5E75-48EB-B04E-BFA0-68522D00A4BD}"/>
                  </a:ext>
                </a:extLst>
              </p:cNvPr>
              <p:cNvSpPr/>
              <p:nvPr/>
            </p:nvSpPr>
            <p:spPr bwMode="auto">
              <a:xfrm>
                <a:off x="3717543" y="2758483"/>
                <a:ext cx="226711" cy="228600"/>
              </a:xfrm>
              <a:prstGeom prst="ellipse">
                <a:avLst/>
              </a:prstGeom>
              <a:solidFill>
                <a:srgbClr val="CC0000"/>
              </a:solidFill>
              <a:ln w="1905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0" hangingPunct="0">
                  <a:defRPr/>
                </a:pPr>
                <a:r>
                  <a:rPr lang="en-GB" sz="855" b="1" dirty="0">
                    <a:solidFill>
                      <a:srgbClr val="FFFFFF"/>
                    </a:solidFill>
                    <a:sym typeface="Wingdings"/>
                  </a:rPr>
                  <a:t>!</a:t>
                </a:r>
                <a:endParaRPr lang="en-GB" sz="855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" name="Gray1">
                <a:extLst>
                  <a:ext uri="{FF2B5EF4-FFF2-40B4-BE49-F238E27FC236}">
                    <a16:creationId xmlns:a16="http://schemas.microsoft.com/office/drawing/2014/main" id="{385234BD-E034-1F44-ACA3-AE029A01C4C7}"/>
                  </a:ext>
                </a:extLst>
              </p:cNvPr>
              <p:cNvSpPr/>
              <p:nvPr/>
            </p:nvSpPr>
            <p:spPr bwMode="auto">
              <a:xfrm>
                <a:off x="359229" y="2142666"/>
                <a:ext cx="226711" cy="228600"/>
              </a:xfrm>
              <a:prstGeom prst="ellipse">
                <a:avLst/>
              </a:prstGeom>
              <a:solidFill>
                <a:srgbClr val="007932"/>
              </a:solidFill>
              <a:ln w="1905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0" hangingPunct="0">
                  <a:defRPr/>
                </a:pPr>
                <a:r>
                  <a:rPr lang="en-GB" sz="855" b="1" dirty="0">
                    <a:solidFill>
                      <a:srgbClr val="FFFFFF"/>
                    </a:solidFill>
                    <a:sym typeface="Wingdings"/>
                  </a:rPr>
                  <a:t></a:t>
                </a:r>
                <a:endParaRPr lang="en-GB" sz="855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" name="Gray1">
                <a:extLst>
                  <a:ext uri="{FF2B5EF4-FFF2-40B4-BE49-F238E27FC236}">
                    <a16:creationId xmlns:a16="http://schemas.microsoft.com/office/drawing/2014/main" id="{6E389763-6A70-9D45-89B5-74D1D3735DC0}"/>
                  </a:ext>
                </a:extLst>
              </p:cNvPr>
              <p:cNvSpPr/>
              <p:nvPr/>
            </p:nvSpPr>
            <p:spPr bwMode="auto">
              <a:xfrm>
                <a:off x="359229" y="2551423"/>
                <a:ext cx="226711" cy="228600"/>
              </a:xfrm>
              <a:prstGeom prst="ellipse">
                <a:avLst/>
              </a:prstGeom>
              <a:solidFill>
                <a:srgbClr val="CC0000"/>
              </a:solidFill>
              <a:ln w="1905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0" hangingPunct="0">
                  <a:defRPr/>
                </a:pPr>
                <a:r>
                  <a:rPr lang="en-GB" sz="855" b="1" dirty="0">
                    <a:solidFill>
                      <a:srgbClr val="FFFFFF"/>
                    </a:solidFill>
                    <a:sym typeface="Wingdings"/>
                  </a:rPr>
                  <a:t>!</a:t>
                </a:r>
                <a:endParaRPr lang="en-GB" sz="855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" name="Gray1">
                <a:extLst>
                  <a:ext uri="{FF2B5EF4-FFF2-40B4-BE49-F238E27FC236}">
                    <a16:creationId xmlns:a16="http://schemas.microsoft.com/office/drawing/2014/main" id="{094C88AA-54C8-2E49-B0CC-72F22BE5DA64}"/>
                  </a:ext>
                </a:extLst>
              </p:cNvPr>
              <p:cNvSpPr/>
              <p:nvPr/>
            </p:nvSpPr>
            <p:spPr bwMode="auto">
              <a:xfrm>
                <a:off x="359227" y="2945950"/>
                <a:ext cx="226711" cy="228600"/>
              </a:xfrm>
              <a:prstGeom prst="ellipse">
                <a:avLst/>
              </a:prstGeom>
              <a:solidFill>
                <a:srgbClr val="CC0000"/>
              </a:solidFill>
              <a:ln w="1905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0" hangingPunct="0">
                  <a:defRPr/>
                </a:pPr>
                <a:r>
                  <a:rPr lang="en-GB" sz="855" b="1" dirty="0">
                    <a:solidFill>
                      <a:srgbClr val="FFFFFF"/>
                    </a:solidFill>
                    <a:sym typeface="Wingdings"/>
                  </a:rPr>
                  <a:t>!</a:t>
                </a:r>
                <a:endParaRPr lang="en-GB" sz="855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E667E6E-A1CA-2C4F-90D2-3B280A737CBF}"/>
                </a:ext>
              </a:extLst>
            </p:cNvPr>
            <p:cNvGrpSpPr/>
            <p:nvPr>
              <p:custDataLst>
                <p:tags r:id="rId6"/>
              </p:custDataLst>
            </p:nvPr>
          </p:nvGrpSpPr>
          <p:grpSpPr>
            <a:xfrm>
              <a:off x="1234265" y="3722231"/>
              <a:ext cx="4496135" cy="1145994"/>
              <a:chOff x="355600" y="3554707"/>
              <a:chExt cx="6314017" cy="1609344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AE8B91F-73D7-5749-9704-92438E340B68}"/>
                  </a:ext>
                </a:extLst>
              </p:cNvPr>
              <p:cNvSpPr/>
              <p:nvPr/>
            </p:nvSpPr>
            <p:spPr>
              <a:xfrm>
                <a:off x="355600" y="3554707"/>
                <a:ext cx="2979208" cy="1609344"/>
              </a:xfrm>
              <a:prstGeom prst="rect">
                <a:avLst/>
              </a:prstGeom>
              <a:solidFill>
                <a:srgbClr val="DDDDDD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635" tIns="25635" rIns="25635" bIns="25635" rtlCol="0" anchor="t"/>
              <a:lstStyle/>
              <a:p>
                <a:pPr algn="ctr">
                  <a:spcAft>
                    <a:spcPts val="427"/>
                  </a:spcAft>
                </a:pPr>
                <a:r>
                  <a:rPr lang="en-US" sz="855" b="1" dirty="0">
                    <a:solidFill>
                      <a:srgbClr val="000000"/>
                    </a:solidFill>
                  </a:rPr>
                  <a:t>Single bank</a:t>
                </a:r>
              </a:p>
              <a:p>
                <a:pPr marL="203483" indent="-163917">
                  <a:spcAft>
                    <a:spcPts val="427"/>
                  </a:spcAft>
                  <a:buFont typeface="Arial" panose="020B0604020202020204" pitchFamily="34" charset="0"/>
                  <a:buChar char="•"/>
                </a:pPr>
                <a:r>
                  <a:rPr lang="en-US" sz="783" b="1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Private ownership </a:t>
                </a:r>
                <a:r>
                  <a:rPr lang="en-US" sz="783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&amp; </a:t>
                </a:r>
                <a:r>
                  <a:rPr lang="en-US" sz="783" b="1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commercial goals</a:t>
                </a:r>
                <a:r>
                  <a:rPr lang="en-US" sz="783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 drive accountability and urgency of execution</a:t>
                </a:r>
              </a:p>
              <a:p>
                <a:pPr marL="203483" indent="-163917">
                  <a:spcAft>
                    <a:spcPts val="427"/>
                  </a:spcAft>
                  <a:buFont typeface="Arial" panose="020B0604020202020204" pitchFamily="34" charset="0"/>
                  <a:buChar char="•"/>
                </a:pPr>
                <a:r>
                  <a:rPr lang="en-US" sz="783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Commercial terms dictated by a </a:t>
                </a:r>
                <a:r>
                  <a:rPr lang="en-US" sz="783" b="1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single bank;</a:t>
                </a:r>
                <a:r>
                  <a:rPr lang="en-US" sz="783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 potential competitive </a:t>
                </a:r>
                <a:r>
                  <a:rPr lang="en-US" sz="783" b="1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conflict of interests</a:t>
                </a:r>
              </a:p>
              <a:p>
                <a:pPr marL="203483" indent="-163917">
                  <a:spcAft>
                    <a:spcPts val="427"/>
                  </a:spcAft>
                  <a:buFont typeface="Arial" panose="020B0604020202020204" pitchFamily="34" charset="0"/>
                  <a:buChar char="•"/>
                </a:pPr>
                <a:r>
                  <a:rPr lang="en-US" sz="783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Typically </a:t>
                </a:r>
                <a:r>
                  <a:rPr lang="en-US" sz="783" b="1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higher license fee</a:t>
                </a:r>
                <a:r>
                  <a:rPr lang="en-US" sz="783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s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D1C4207-4200-D446-AB30-BFD6770593B3}"/>
                  </a:ext>
                </a:extLst>
              </p:cNvPr>
              <p:cNvSpPr/>
              <p:nvPr/>
            </p:nvSpPr>
            <p:spPr>
              <a:xfrm>
                <a:off x="3690408" y="3554707"/>
                <a:ext cx="2979209" cy="1609344"/>
              </a:xfrm>
              <a:prstGeom prst="rect">
                <a:avLst/>
              </a:prstGeom>
              <a:solidFill>
                <a:srgbClr val="DDDDDD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635" tIns="25635" rIns="25635" bIns="25635" rtlCol="0" anchor="t"/>
              <a:lstStyle/>
              <a:p>
                <a:pPr algn="ctr">
                  <a:spcAft>
                    <a:spcPts val="427"/>
                  </a:spcAft>
                </a:pPr>
                <a:r>
                  <a:rPr lang="en-US" sz="855" b="1" dirty="0">
                    <a:solidFill>
                      <a:srgbClr val="000000"/>
                    </a:solidFill>
                  </a:rPr>
                  <a:t>Closed Co-op</a:t>
                </a:r>
              </a:p>
              <a:p>
                <a:pPr marL="203483" indent="-163917">
                  <a:spcAft>
                    <a:spcPts val="427"/>
                  </a:spcAft>
                  <a:buFont typeface="Arial" panose="020B0604020202020204" pitchFamily="34" charset="0"/>
                  <a:buChar char="•"/>
                </a:pPr>
                <a:r>
                  <a:rPr lang="en-US" sz="783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Commercial terms and development of IP </a:t>
                </a:r>
                <a:r>
                  <a:rPr lang="en-US" sz="783" b="1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jointly decided</a:t>
                </a:r>
                <a:r>
                  <a:rPr lang="en-US" sz="783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 by members; </a:t>
                </a:r>
                <a:r>
                  <a:rPr lang="en-US" sz="783" b="1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increased</a:t>
                </a:r>
                <a:r>
                  <a:rPr lang="en-US" sz="783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 bargaining power</a:t>
                </a:r>
              </a:p>
              <a:p>
                <a:pPr marL="203483" indent="-163917">
                  <a:spcAft>
                    <a:spcPts val="427"/>
                  </a:spcAft>
                  <a:buFont typeface="Arial" panose="020B0604020202020204" pitchFamily="34" charset="0"/>
                  <a:buChar char="•"/>
                </a:pPr>
                <a:r>
                  <a:rPr lang="en-US" sz="783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Require </a:t>
                </a:r>
                <a:r>
                  <a:rPr lang="en-US" sz="783" b="1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constant, active engagement</a:t>
                </a:r>
                <a:r>
                  <a:rPr lang="en-US" sz="783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 from co-op members; require </a:t>
                </a:r>
                <a:r>
                  <a:rPr lang="en-US" sz="783" b="1" dirty="0">
                    <a:solidFill>
                      <a:schemeClr val="tx1"/>
                    </a:solidFill>
                  </a:rPr>
                  <a:t>tight governance</a:t>
                </a:r>
                <a:r>
                  <a:rPr lang="en-US" sz="783" dirty="0">
                    <a:solidFill>
                      <a:schemeClr val="tx1"/>
                    </a:solidFill>
                  </a:rPr>
                  <a:t> to ensure close collaboration</a:t>
                </a:r>
              </a:p>
              <a:p>
                <a:pPr marL="203483" indent="-163917">
                  <a:spcAft>
                    <a:spcPts val="427"/>
                  </a:spcAft>
                  <a:buFont typeface="Arial" panose="020B0604020202020204" pitchFamily="34" charset="0"/>
                  <a:buChar char="•"/>
                </a:pPr>
                <a:endParaRPr lang="en-US" sz="783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Gray1">
                <a:extLst>
                  <a:ext uri="{FF2B5EF4-FFF2-40B4-BE49-F238E27FC236}">
                    <a16:creationId xmlns:a16="http://schemas.microsoft.com/office/drawing/2014/main" id="{7BC87B0C-39D7-0244-8605-F61C4003588E}"/>
                  </a:ext>
                </a:extLst>
              </p:cNvPr>
              <p:cNvSpPr/>
              <p:nvPr/>
            </p:nvSpPr>
            <p:spPr bwMode="auto">
              <a:xfrm>
                <a:off x="3732651" y="3830799"/>
                <a:ext cx="226711" cy="228600"/>
              </a:xfrm>
              <a:prstGeom prst="ellipse">
                <a:avLst/>
              </a:prstGeom>
              <a:solidFill>
                <a:srgbClr val="007932"/>
              </a:solidFill>
              <a:ln w="1905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0" hangingPunct="0">
                  <a:defRPr/>
                </a:pPr>
                <a:r>
                  <a:rPr lang="en-GB" sz="855" b="1" dirty="0">
                    <a:solidFill>
                      <a:srgbClr val="FFFFFF"/>
                    </a:solidFill>
                    <a:sym typeface="Wingdings"/>
                  </a:rPr>
                  <a:t></a:t>
                </a:r>
                <a:endParaRPr lang="en-GB" sz="855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" name="Gray1">
                <a:extLst>
                  <a:ext uri="{FF2B5EF4-FFF2-40B4-BE49-F238E27FC236}">
                    <a16:creationId xmlns:a16="http://schemas.microsoft.com/office/drawing/2014/main" id="{9BC7193D-72C5-524E-B0C7-09D1E1D4B9AD}"/>
                  </a:ext>
                </a:extLst>
              </p:cNvPr>
              <p:cNvSpPr/>
              <p:nvPr/>
            </p:nvSpPr>
            <p:spPr bwMode="auto">
              <a:xfrm>
                <a:off x="3732651" y="4414435"/>
                <a:ext cx="226711" cy="228600"/>
              </a:xfrm>
              <a:prstGeom prst="ellipse">
                <a:avLst/>
              </a:prstGeom>
              <a:solidFill>
                <a:srgbClr val="CC0000"/>
              </a:solidFill>
              <a:ln w="1905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0" hangingPunct="0">
                  <a:defRPr/>
                </a:pPr>
                <a:r>
                  <a:rPr lang="en-GB" sz="855" b="1" dirty="0">
                    <a:solidFill>
                      <a:srgbClr val="FFFFFF"/>
                    </a:solidFill>
                    <a:sym typeface="Wingdings"/>
                  </a:rPr>
                  <a:t>!</a:t>
                </a:r>
                <a:endParaRPr lang="en-GB" sz="855" b="1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8" name="Gray1">
              <a:extLst>
                <a:ext uri="{FF2B5EF4-FFF2-40B4-BE49-F238E27FC236}">
                  <a16:creationId xmlns:a16="http://schemas.microsoft.com/office/drawing/2014/main" id="{E17B28E6-FF75-B246-A011-B490B8C0A8B6}"/>
                </a:ext>
              </a:extLst>
            </p:cNvPr>
            <p:cNvSpPr/>
            <p:nvPr/>
          </p:nvSpPr>
          <p:spPr bwMode="auto">
            <a:xfrm>
              <a:off x="1260155" y="3912630"/>
              <a:ext cx="161438" cy="162783"/>
            </a:xfrm>
            <a:prstGeom prst="ellipse">
              <a:avLst/>
            </a:prstGeom>
            <a:solidFill>
              <a:srgbClr val="007932"/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en-GB" sz="855" b="1" dirty="0">
                  <a:solidFill>
                    <a:srgbClr val="FFFFFF"/>
                  </a:solidFill>
                  <a:sym typeface="Wingdings"/>
                </a:rPr>
                <a:t></a:t>
              </a:r>
              <a:endParaRPr lang="en-GB" sz="855" b="1" dirty="0">
                <a:solidFill>
                  <a:srgbClr val="FFFFFF"/>
                </a:solidFill>
              </a:endParaRPr>
            </a:p>
          </p:txBody>
        </p:sp>
        <p:sp>
          <p:nvSpPr>
            <p:cNvPr id="39" name="Gray1">
              <a:extLst>
                <a:ext uri="{FF2B5EF4-FFF2-40B4-BE49-F238E27FC236}">
                  <a16:creationId xmlns:a16="http://schemas.microsoft.com/office/drawing/2014/main" id="{2FEB5CBE-5FB0-8344-A7D7-C2B9B9E1612C}"/>
                </a:ext>
              </a:extLst>
            </p:cNvPr>
            <p:cNvSpPr/>
            <p:nvPr/>
          </p:nvSpPr>
          <p:spPr bwMode="auto">
            <a:xfrm>
              <a:off x="1260155" y="4203701"/>
              <a:ext cx="161438" cy="162783"/>
            </a:xfrm>
            <a:prstGeom prst="ellipse">
              <a:avLst/>
            </a:prstGeom>
            <a:solidFill>
              <a:srgbClr val="CC0000"/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en-GB" sz="855" b="1" dirty="0">
                  <a:solidFill>
                    <a:srgbClr val="FFFFFF"/>
                  </a:solidFill>
                  <a:sym typeface="Wingdings"/>
                </a:rPr>
                <a:t>!</a:t>
              </a:r>
              <a:endParaRPr lang="en-GB" sz="855" b="1" dirty="0">
                <a:solidFill>
                  <a:srgbClr val="FFFFFF"/>
                </a:solidFill>
              </a:endParaRPr>
            </a:p>
          </p:txBody>
        </p:sp>
        <p:sp>
          <p:nvSpPr>
            <p:cNvPr id="75" name="Gray1">
              <a:extLst>
                <a:ext uri="{FF2B5EF4-FFF2-40B4-BE49-F238E27FC236}">
                  <a16:creationId xmlns:a16="http://schemas.microsoft.com/office/drawing/2014/main" id="{2F9206CB-DAC1-3943-B05A-707534C8B32B}"/>
                </a:ext>
              </a:extLst>
            </p:cNvPr>
            <p:cNvSpPr/>
            <p:nvPr/>
          </p:nvSpPr>
          <p:spPr bwMode="auto">
            <a:xfrm>
              <a:off x="1260154" y="4484639"/>
              <a:ext cx="161438" cy="162783"/>
            </a:xfrm>
            <a:prstGeom prst="ellipse">
              <a:avLst/>
            </a:prstGeom>
            <a:solidFill>
              <a:srgbClr val="CC0000"/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defRPr/>
              </a:pPr>
              <a:r>
                <a:rPr lang="en-GB" sz="855" b="1" dirty="0">
                  <a:solidFill>
                    <a:srgbClr val="FFFFFF"/>
                  </a:solidFill>
                  <a:sym typeface="Wingdings"/>
                </a:rPr>
                <a:t>!</a:t>
              </a:r>
              <a:endParaRPr lang="en-GB" sz="855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6C2DE999-DC27-4F4C-9935-E4A3DA8C850D}"/>
              </a:ext>
            </a:extLst>
          </p:cNvPr>
          <p:cNvSpPr/>
          <p:nvPr/>
        </p:nvSpPr>
        <p:spPr>
          <a:xfrm rot="20011175">
            <a:off x="2598907" y="2854991"/>
            <a:ext cx="4630631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SAMPLE  Pros-Cons</a:t>
            </a:r>
          </a:p>
        </p:txBody>
      </p:sp>
    </p:spTree>
    <p:extLst>
      <p:ext uri="{BB962C8B-B14F-4D97-AF65-F5344CB8AC3E}">
        <p14:creationId xmlns:p14="http://schemas.microsoft.com/office/powerpoint/2010/main" val="81147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321AC5AC-FA29-0544-8E36-9B219BB9B6E7}"/>
              </a:ext>
            </a:extLst>
          </p:cNvPr>
          <p:cNvSpPr/>
          <p:nvPr/>
        </p:nvSpPr>
        <p:spPr>
          <a:xfrm>
            <a:off x="2479796" y="1804498"/>
            <a:ext cx="5094100" cy="487419"/>
          </a:xfrm>
          <a:prstGeom prst="rect">
            <a:avLst/>
          </a:prstGeom>
          <a:solidFill>
            <a:srgbClr val="DDDD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635" tIns="25635" rIns="25635" bIns="25635" rtlCol="0" anchor="ctr"/>
          <a:lstStyle/>
          <a:p>
            <a:pPr algn="ctr"/>
            <a:endParaRPr lang="en-US" sz="1424" dirty="0"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31232-4745-6143-BB07-ABD1FA824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80" y="352699"/>
            <a:ext cx="7880233" cy="43036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Step2 – Ownership: </a:t>
            </a:r>
            <a:r>
              <a:rPr lang="en-US" dirty="0"/>
              <a:t>Reach Consensus among different roles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F0FF44F-9900-224D-B52D-59A169192A40}"/>
              </a:ext>
            </a:extLst>
          </p:cNvPr>
          <p:cNvGrpSpPr/>
          <p:nvPr/>
        </p:nvGrpSpPr>
        <p:grpSpPr>
          <a:xfrm>
            <a:off x="1458205" y="950457"/>
            <a:ext cx="6115691" cy="3348814"/>
            <a:chOff x="1458205" y="950457"/>
            <a:chExt cx="6115691" cy="334881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E79DE5D-4199-B94C-AD8B-EE7BC796F93E}"/>
                </a:ext>
              </a:extLst>
            </p:cNvPr>
            <p:cNvSpPr/>
            <p:nvPr/>
          </p:nvSpPr>
          <p:spPr>
            <a:xfrm>
              <a:off x="2467904" y="3811828"/>
              <a:ext cx="5094098" cy="487442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635" tIns="25635" rIns="25635" bIns="25635" rtlCol="0" anchor="ctr"/>
            <a:lstStyle/>
            <a:p>
              <a:pPr algn="ctr"/>
              <a:endParaRPr lang="en-US" sz="1424" dirty="0">
                <a:solidFill>
                  <a:srgbClr val="000000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D1CCA1E-99FE-D94E-BE3F-3A74D7887A2A}"/>
                </a:ext>
              </a:extLst>
            </p:cNvPr>
            <p:cNvSpPr/>
            <p:nvPr/>
          </p:nvSpPr>
          <p:spPr>
            <a:xfrm>
              <a:off x="1458205" y="3811829"/>
              <a:ext cx="1021592" cy="487442"/>
            </a:xfrm>
            <a:prstGeom prst="rect">
              <a:avLst/>
            </a:prstGeom>
            <a:solidFill>
              <a:srgbClr val="CC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635" tIns="25635" rIns="25635" bIns="25635" rtlCol="0" anchor="ctr"/>
            <a:lstStyle/>
            <a:p>
              <a:pPr algn="ctr"/>
              <a:r>
                <a:rPr lang="en-US" sz="855" b="1" dirty="0">
                  <a:solidFill>
                    <a:srgbClr val="FFFFFF"/>
                  </a:solidFill>
                </a:rPr>
                <a:t>CorDapp </a:t>
              </a:r>
            </a:p>
            <a:p>
              <a:pPr algn="ctr"/>
              <a:r>
                <a:rPr lang="en-US" sz="855" b="1" dirty="0">
                  <a:solidFill>
                    <a:srgbClr val="FFFFFF"/>
                  </a:solidFill>
                </a:rPr>
                <a:t>Business </a:t>
              </a:r>
            </a:p>
            <a:p>
              <a:pPr algn="ctr"/>
              <a:r>
                <a:rPr lang="en-US" sz="855" b="1" dirty="0">
                  <a:solidFill>
                    <a:srgbClr val="FFFFFF"/>
                  </a:solidFill>
                </a:rPr>
                <a:t>Network Governor</a:t>
              </a:r>
            </a:p>
          </p:txBody>
        </p:sp>
        <p:sp>
          <p:nvSpPr>
            <p:cNvPr id="50" name="HarveyBall_22253">
              <a:extLst>
                <a:ext uri="{FF2B5EF4-FFF2-40B4-BE49-F238E27FC236}">
                  <a16:creationId xmlns:a16="http://schemas.microsoft.com/office/drawing/2014/main" id="{A2B0447F-3CF2-E547-8ED3-D72B7A1FFCB0}"/>
                </a:ext>
              </a:extLst>
            </p:cNvPr>
            <p:cNvSpPr/>
            <p:nvPr/>
          </p:nvSpPr>
          <p:spPr>
            <a:xfrm>
              <a:off x="3199302" y="3923311"/>
              <a:ext cx="259237" cy="264479"/>
            </a:xfrm>
            <a:prstGeom prst="rect">
              <a:avLst/>
            </a:prstGeom>
            <a:blipFill>
              <a:blip r:embed="rId10"/>
              <a:stretch>
                <a:fillRect/>
              </a:stretch>
            </a:blip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635" tIns="25635" rIns="25635" bIns="25635" rtlCol="0" anchor="ctr"/>
            <a:lstStyle/>
            <a:p>
              <a:pPr algn="ctr"/>
              <a:endParaRPr lang="en-US" sz="1424" dirty="0">
                <a:solidFill>
                  <a:schemeClr val="tx1"/>
                </a:solidFill>
              </a:endParaRPr>
            </a:p>
          </p:txBody>
        </p:sp>
        <p:sp>
          <p:nvSpPr>
            <p:cNvPr id="51" name="HarveyBall_22253">
              <a:extLst>
                <a:ext uri="{FF2B5EF4-FFF2-40B4-BE49-F238E27FC236}">
                  <a16:creationId xmlns:a16="http://schemas.microsoft.com/office/drawing/2014/main" id="{B108AC29-C721-DF4C-9A0A-571EE6BC0B26}"/>
                </a:ext>
              </a:extLst>
            </p:cNvPr>
            <p:cNvSpPr/>
            <p:nvPr/>
          </p:nvSpPr>
          <p:spPr>
            <a:xfrm>
              <a:off x="6511321" y="3923311"/>
              <a:ext cx="259237" cy="264479"/>
            </a:xfrm>
            <a:prstGeom prst="rect">
              <a:avLst/>
            </a:prstGeom>
            <a:blipFill>
              <a:blip r:embed="rId11"/>
              <a:stretch>
                <a:fillRect/>
              </a:stretch>
            </a:blip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635" tIns="25635" rIns="25635" bIns="25635" rtlCol="0" anchor="ctr"/>
            <a:lstStyle/>
            <a:p>
              <a:pPr algn="ctr"/>
              <a:endParaRPr lang="en-US" sz="1424" dirty="0">
                <a:solidFill>
                  <a:schemeClr val="tx1"/>
                </a:solidFill>
              </a:endParaRPr>
            </a:p>
          </p:txBody>
        </p:sp>
        <p:sp>
          <p:nvSpPr>
            <p:cNvPr id="52" name="HarveyBall_22253">
              <a:extLst>
                <a:ext uri="{FF2B5EF4-FFF2-40B4-BE49-F238E27FC236}">
                  <a16:creationId xmlns:a16="http://schemas.microsoft.com/office/drawing/2014/main" id="{A0B80DD6-88D3-BA42-BEEF-0C26C07037FF}"/>
                </a:ext>
              </a:extLst>
            </p:cNvPr>
            <p:cNvSpPr/>
            <p:nvPr/>
          </p:nvSpPr>
          <p:spPr>
            <a:xfrm>
              <a:off x="4858155" y="3923311"/>
              <a:ext cx="259237" cy="264479"/>
            </a:xfrm>
            <a:prstGeom prst="rect">
              <a:avLst/>
            </a:prstGeom>
            <a:blipFill>
              <a:blip r:embed="rId10"/>
              <a:stretch>
                <a:fillRect/>
              </a:stretch>
            </a:blip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635" tIns="25635" rIns="25635" bIns="25635" rtlCol="0" anchor="ctr"/>
            <a:lstStyle/>
            <a:p>
              <a:pPr algn="ctr"/>
              <a:endParaRPr lang="en-US" sz="1424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64926A2-17D0-B546-937F-9A3A5BBFB5AD}"/>
                </a:ext>
              </a:extLst>
            </p:cNvPr>
            <p:cNvGrpSpPr/>
            <p:nvPr/>
          </p:nvGrpSpPr>
          <p:grpSpPr>
            <a:xfrm>
              <a:off x="1458205" y="950457"/>
              <a:ext cx="6115691" cy="2685285"/>
              <a:chOff x="1058910" y="990891"/>
              <a:chExt cx="7052799" cy="303537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92FEE681-EF07-0B42-934C-49B8EFD42C19}"/>
                  </a:ext>
                </a:extLst>
              </p:cNvPr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2309522" y="993569"/>
                <a:ext cx="1840935" cy="597506"/>
                <a:chOff x="748792" y="1031818"/>
                <a:chExt cx="2843790" cy="839090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9373790-D079-6642-AAA9-2F18C5756E98}"/>
                    </a:ext>
                  </a:extLst>
                </p:cNvPr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884211" y="1076957"/>
                  <a:ext cx="2708371" cy="793951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vert="horz" wrap="square" lIns="0" tIns="19534" rIns="0" bIns="19534" rtlCol="0" anchor="ctr">
                  <a:spAutoFit/>
                </a:bodyPr>
                <a:lstStyle>
                  <a:defPPr>
                    <a:defRPr lang="en-US"/>
                  </a:defPPr>
                  <a:lvl1pPr algn="ctr">
                    <a:defRPr sz="1600" b="1" cap="all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lang="en-US" sz="1139" dirty="0"/>
                    <a:t>Commercial</a:t>
                  </a:r>
                </a:p>
                <a:p>
                  <a:r>
                    <a:rPr lang="en-US" sz="1139" dirty="0"/>
                    <a:t>software </a:t>
                  </a:r>
                </a:p>
                <a:p>
                  <a:r>
                    <a:rPr lang="en-US" sz="1139" dirty="0"/>
                    <a:t>company</a:t>
                  </a:r>
                </a:p>
              </p:txBody>
            </p:sp>
            <p:sp>
              <p:nvSpPr>
                <p:cNvPr id="6" name="Gray1">
                  <a:extLst>
                    <a:ext uri="{FF2B5EF4-FFF2-40B4-BE49-F238E27FC236}">
                      <a16:creationId xmlns:a16="http://schemas.microsoft.com/office/drawing/2014/main" id="{64618B8C-7B2D-D74D-B683-9FE6ECC1203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48792" y="1031818"/>
                  <a:ext cx="311150" cy="311150"/>
                </a:xfrm>
                <a:prstGeom prst="ellipse">
                  <a:avLst/>
                </a:prstGeom>
                <a:solidFill>
                  <a:srgbClr val="777777"/>
                </a:solidFill>
                <a:ln w="19050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r>
                    <a:rPr lang="en-GB" sz="1139" b="1" dirty="0">
                      <a:solidFill>
                        <a:srgbClr val="FFFFFF"/>
                      </a:solidFill>
                      <a:latin typeface="Verdana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4676424-6635-924F-9E3D-78A0F1CFE9FA}"/>
                  </a:ext>
                </a:extLst>
              </p:cNvPr>
              <p:cNvGrpSpPr/>
              <p:nvPr>
                <p:custDataLst>
                  <p:tags r:id="rId2"/>
                </p:custDataLst>
              </p:nvPr>
            </p:nvGrpSpPr>
            <p:grpSpPr>
              <a:xfrm>
                <a:off x="4235049" y="993569"/>
                <a:ext cx="1815961" cy="597506"/>
                <a:chOff x="4345206" y="1031818"/>
                <a:chExt cx="2805211" cy="839090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9A2184F-E067-0B45-B9C1-668EE20B0E45}"/>
                    </a:ext>
                  </a:extLst>
                </p:cNvPr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4442047" y="1076957"/>
                  <a:ext cx="2708370" cy="793951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vert="horz" wrap="square" lIns="0" tIns="19534" rIns="0" bIns="19534" rtlCol="0" anchor="ctr">
                  <a:spAutoFit/>
                </a:bodyPr>
                <a:lstStyle>
                  <a:defPPr>
                    <a:defRPr lang="en-US"/>
                  </a:defPPr>
                  <a:lvl1pPr algn="ctr">
                    <a:defRPr sz="1600" b="1" cap="all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lang="en-US" sz="1139" dirty="0"/>
                    <a:t>Exclusive </a:t>
                  </a:r>
                </a:p>
                <a:p>
                  <a:r>
                    <a:rPr lang="en-US" sz="1139" dirty="0"/>
                    <a:t>Consortium</a:t>
                  </a:r>
                </a:p>
                <a:p>
                  <a:r>
                    <a:rPr lang="en-US" sz="1139" dirty="0"/>
                    <a:t>Of banks/others</a:t>
                  </a:r>
                </a:p>
              </p:txBody>
            </p:sp>
            <p:sp>
              <p:nvSpPr>
                <p:cNvPr id="9" name="Gray1">
                  <a:extLst>
                    <a:ext uri="{FF2B5EF4-FFF2-40B4-BE49-F238E27FC236}">
                      <a16:creationId xmlns:a16="http://schemas.microsoft.com/office/drawing/2014/main" id="{620CA2C6-A77C-1E4B-AF0C-BF1BE398971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345206" y="1031818"/>
                  <a:ext cx="311150" cy="311150"/>
                </a:xfrm>
                <a:prstGeom prst="ellipse">
                  <a:avLst/>
                </a:prstGeom>
                <a:solidFill>
                  <a:srgbClr val="777777"/>
                </a:solidFill>
                <a:ln w="19050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r>
                    <a:rPr lang="en-GB" sz="1139" b="1" dirty="0">
                      <a:solidFill>
                        <a:srgbClr val="FFFFFF"/>
                      </a:solidFill>
                      <a:latin typeface="Verdana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0DF73A1-0C33-B947-B586-976167AEC4CB}"/>
                  </a:ext>
                </a:extLst>
              </p:cNvPr>
              <p:cNvGrpSpPr/>
              <p:nvPr>
                <p:custDataLst>
                  <p:tags r:id="rId3"/>
                </p:custDataLst>
              </p:nvPr>
            </p:nvGrpSpPr>
            <p:grpSpPr>
              <a:xfrm>
                <a:off x="6135007" y="990891"/>
                <a:ext cx="1829008" cy="600185"/>
                <a:chOff x="7273981" y="1028056"/>
                <a:chExt cx="2825367" cy="842851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841A5C2-3D4E-4849-A45D-120E7F54F427}"/>
                    </a:ext>
                  </a:extLst>
                </p:cNvPr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7390978" y="1076957"/>
                  <a:ext cx="2708370" cy="793950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vert="horz" wrap="square" lIns="0" tIns="19534" rIns="0" bIns="19534" rtlCol="0" anchor="ctr">
                  <a:spAutoFit/>
                </a:bodyPr>
                <a:lstStyle/>
                <a:p>
                  <a:pPr algn="ctr"/>
                  <a:r>
                    <a:rPr lang="en-US" sz="1139" b="1" cap="all" dirty="0">
                      <a:solidFill>
                        <a:srgbClr val="FFFFFF"/>
                      </a:solidFill>
                    </a:rPr>
                    <a:t>Universally </a:t>
                  </a:r>
                </a:p>
                <a:p>
                  <a:pPr algn="ctr"/>
                  <a:r>
                    <a:rPr lang="en-US" sz="1139" b="1" cap="all" dirty="0">
                      <a:solidFill>
                        <a:srgbClr val="FFFFFF"/>
                      </a:solidFill>
                    </a:rPr>
                    <a:t>shared </a:t>
                  </a:r>
                </a:p>
                <a:p>
                  <a:pPr algn="ctr"/>
                  <a:r>
                    <a:rPr lang="en-US" sz="1139" b="1" cap="all" dirty="0">
                      <a:solidFill>
                        <a:srgbClr val="FFFFFF"/>
                      </a:solidFill>
                    </a:rPr>
                    <a:t>industry utility</a:t>
                  </a:r>
                </a:p>
              </p:txBody>
            </p:sp>
            <p:sp>
              <p:nvSpPr>
                <p:cNvPr id="12" name="Gray1">
                  <a:extLst>
                    <a:ext uri="{FF2B5EF4-FFF2-40B4-BE49-F238E27FC236}">
                      <a16:creationId xmlns:a16="http://schemas.microsoft.com/office/drawing/2014/main" id="{4F483F4E-3BFA-B343-870C-066F35616E8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273981" y="1028056"/>
                  <a:ext cx="311150" cy="311150"/>
                </a:xfrm>
                <a:prstGeom prst="ellipse">
                  <a:avLst/>
                </a:prstGeom>
                <a:solidFill>
                  <a:srgbClr val="777777"/>
                </a:solidFill>
                <a:ln w="19050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0" tIns="0" rIns="0" bIns="0" anchor="ctr"/>
                <a:lstStyle/>
                <a:p>
                  <a:pPr algn="ctr" eaLnBrk="0" hangingPunct="0">
                    <a:defRPr/>
                  </a:pPr>
                  <a:r>
                    <a:rPr lang="en-GB" sz="1139" b="1" dirty="0">
                      <a:solidFill>
                        <a:srgbClr val="FFFFFF"/>
                      </a:solidFill>
                      <a:latin typeface="Verdana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1C81C1E-6BB4-624F-9D8D-A2173C6FFA43}"/>
                  </a:ext>
                </a:extLst>
              </p:cNvPr>
              <p:cNvGrpSpPr/>
              <p:nvPr>
                <p:custDataLst>
                  <p:tags r:id="rId4"/>
                </p:custDataLst>
              </p:nvPr>
            </p:nvGrpSpPr>
            <p:grpSpPr>
              <a:xfrm>
                <a:off x="1058910" y="3475272"/>
                <a:ext cx="7039082" cy="550992"/>
                <a:chOff x="246505" y="4635798"/>
                <a:chExt cx="9885132" cy="773769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B608789-FC0B-A145-93A3-CE9DDE5DC74F}"/>
                    </a:ext>
                  </a:extLst>
                </p:cNvPr>
                <p:cNvSpPr/>
                <p:nvPr/>
              </p:nvSpPr>
              <p:spPr>
                <a:xfrm>
                  <a:off x="1881718" y="4635798"/>
                  <a:ext cx="8249919" cy="773768"/>
                </a:xfrm>
                <a:prstGeom prst="rect">
                  <a:avLst/>
                </a:prstGeom>
                <a:solidFill>
                  <a:srgbClr val="DDDDDD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635" tIns="25635" rIns="25635" bIns="25635" rtlCol="0" anchor="ctr"/>
                <a:lstStyle/>
                <a:p>
                  <a:pPr algn="ctr"/>
                  <a:endParaRPr lang="en-US" sz="1424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0FE1C8D-A029-0F48-B7DF-E081BF59FA76}"/>
                    </a:ext>
                  </a:extLst>
                </p:cNvPr>
                <p:cNvSpPr/>
                <p:nvPr/>
              </p:nvSpPr>
              <p:spPr>
                <a:xfrm>
                  <a:off x="246505" y="4635800"/>
                  <a:ext cx="1654474" cy="773767"/>
                </a:xfrm>
                <a:prstGeom prst="rect">
                  <a:avLst/>
                </a:prstGeom>
                <a:solidFill>
                  <a:srgbClr val="CC00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635" tIns="25635" rIns="25635" bIns="25635" rtlCol="0" anchor="ctr"/>
                <a:lstStyle/>
                <a:p>
                  <a:pPr algn="ctr"/>
                  <a:r>
                    <a:rPr lang="en-US" sz="855" b="1" dirty="0">
                      <a:solidFill>
                        <a:srgbClr val="FFFFFF"/>
                      </a:solidFill>
                    </a:rPr>
                    <a:t>CorDapp </a:t>
                  </a:r>
                </a:p>
                <a:p>
                  <a:pPr algn="ctr"/>
                  <a:r>
                    <a:rPr lang="en-US" sz="855" b="1" dirty="0">
                      <a:solidFill>
                        <a:srgbClr val="FFFFFF"/>
                      </a:solidFill>
                    </a:rPr>
                    <a:t>Business </a:t>
                  </a:r>
                </a:p>
                <a:p>
                  <a:pPr algn="ctr"/>
                  <a:r>
                    <a:rPr lang="en-US" sz="855" b="1" dirty="0">
                      <a:solidFill>
                        <a:srgbClr val="FFFFFF"/>
                      </a:solidFill>
                    </a:rPr>
                    <a:t>Network Operator</a:t>
                  </a:r>
                </a:p>
              </p:txBody>
            </p:sp>
            <p:sp>
              <p:nvSpPr>
                <p:cNvPr id="16" name="HarveyBall_22253">
                  <a:extLst>
                    <a:ext uri="{FF2B5EF4-FFF2-40B4-BE49-F238E27FC236}">
                      <a16:creationId xmlns:a16="http://schemas.microsoft.com/office/drawing/2014/main" id="{27A6EB70-2CDA-EC4E-9BF8-DB96418D9D75}"/>
                    </a:ext>
                  </a:extLst>
                </p:cNvPr>
                <p:cNvSpPr/>
                <p:nvPr/>
              </p:nvSpPr>
              <p:spPr>
                <a:xfrm>
                  <a:off x="3066221" y="4812767"/>
                  <a:ext cx="419836" cy="41983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635" tIns="25635" rIns="25635" bIns="25635" rtlCol="0" anchor="ctr"/>
                <a:lstStyle/>
                <a:p>
                  <a:pPr algn="ctr"/>
                  <a:endParaRPr lang="en-US" sz="142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HarveyBall_22253">
                  <a:extLst>
                    <a:ext uri="{FF2B5EF4-FFF2-40B4-BE49-F238E27FC236}">
                      <a16:creationId xmlns:a16="http://schemas.microsoft.com/office/drawing/2014/main" id="{6244FD38-E5A3-224C-87BF-F38313AF00E5}"/>
                    </a:ext>
                  </a:extLst>
                </p:cNvPr>
                <p:cNvSpPr/>
                <p:nvPr/>
              </p:nvSpPr>
              <p:spPr>
                <a:xfrm>
                  <a:off x="8430054" y="4812767"/>
                  <a:ext cx="419836" cy="41983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635" tIns="25635" rIns="25635" bIns="25635" rtlCol="0" anchor="ctr"/>
                <a:lstStyle/>
                <a:p>
                  <a:pPr algn="ctr"/>
                  <a:endParaRPr lang="en-US" sz="1424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8BB3B14-86EF-0C4E-A7FA-975CAE6DC711}"/>
                  </a:ext>
                </a:extLst>
              </p:cNvPr>
              <p:cNvGrpSpPr/>
              <p:nvPr>
                <p:custDataLst>
                  <p:tags r:id="rId5"/>
                </p:custDataLst>
              </p:nvPr>
            </p:nvGrpSpPr>
            <p:grpSpPr>
              <a:xfrm>
                <a:off x="1058910" y="2725262"/>
                <a:ext cx="7052799" cy="550966"/>
                <a:chOff x="246505" y="3582615"/>
                <a:chExt cx="9904393" cy="773744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64E4A51-8640-8146-9EFC-0AB2FFDA8BEF}"/>
                    </a:ext>
                  </a:extLst>
                </p:cNvPr>
                <p:cNvSpPr/>
                <p:nvPr/>
              </p:nvSpPr>
              <p:spPr>
                <a:xfrm>
                  <a:off x="1900977" y="3582618"/>
                  <a:ext cx="8249921" cy="773741"/>
                </a:xfrm>
                <a:prstGeom prst="rect">
                  <a:avLst/>
                </a:prstGeom>
                <a:solidFill>
                  <a:srgbClr val="DDDDDD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635" tIns="25635" rIns="25635" bIns="25635" rtlCol="0" anchor="ctr"/>
                <a:lstStyle/>
                <a:p>
                  <a:pPr algn="ctr"/>
                  <a:endParaRPr lang="en-US" sz="1424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2747A4CC-8514-8145-B3FC-B9510C20818D}"/>
                    </a:ext>
                  </a:extLst>
                </p:cNvPr>
                <p:cNvSpPr/>
                <p:nvPr/>
              </p:nvSpPr>
              <p:spPr>
                <a:xfrm>
                  <a:off x="246505" y="3582615"/>
                  <a:ext cx="1654473" cy="773738"/>
                </a:xfrm>
                <a:prstGeom prst="rect">
                  <a:avLst/>
                </a:prstGeom>
                <a:solidFill>
                  <a:srgbClr val="CC000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635" tIns="25635" rIns="25635" bIns="25635" rtlCol="0" anchor="ctr"/>
                <a:lstStyle/>
                <a:p>
                  <a:pPr algn="ctr"/>
                  <a:r>
                    <a:rPr lang="en-US" sz="855" b="1" dirty="0">
                      <a:solidFill>
                        <a:srgbClr val="FFFFFF"/>
                      </a:solidFill>
                    </a:rPr>
                    <a:t>Core </a:t>
                  </a:r>
                  <a:r>
                    <a:rPr lang="en-US" sz="855" b="1" dirty="0" err="1">
                      <a:solidFill>
                        <a:srgbClr val="FFFFFF"/>
                      </a:solidFill>
                    </a:rPr>
                    <a:t>CorDapp</a:t>
                  </a:r>
                  <a:endParaRPr lang="en-US" sz="855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6" name="HarveyBall_22253">
                  <a:extLst>
                    <a:ext uri="{FF2B5EF4-FFF2-40B4-BE49-F238E27FC236}">
                      <a16:creationId xmlns:a16="http://schemas.microsoft.com/office/drawing/2014/main" id="{9ADBFFFF-373A-0A46-88AA-876D0AB05246}"/>
                    </a:ext>
                  </a:extLst>
                </p:cNvPr>
                <p:cNvSpPr/>
                <p:nvPr/>
              </p:nvSpPr>
              <p:spPr>
                <a:xfrm>
                  <a:off x="8430051" y="3759612"/>
                  <a:ext cx="419836" cy="41983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635" tIns="25635" rIns="25635" bIns="25635" rtlCol="0" anchor="ctr"/>
                <a:lstStyle/>
                <a:p>
                  <a:pPr algn="ctr"/>
                  <a:endParaRPr lang="en-US" sz="142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HarveyBall_22253">
                  <a:extLst>
                    <a:ext uri="{FF2B5EF4-FFF2-40B4-BE49-F238E27FC236}">
                      <a16:creationId xmlns:a16="http://schemas.microsoft.com/office/drawing/2014/main" id="{2F170676-7303-B44F-A267-11324E3E0256}"/>
                    </a:ext>
                  </a:extLst>
                </p:cNvPr>
                <p:cNvSpPr/>
                <p:nvPr/>
              </p:nvSpPr>
              <p:spPr>
                <a:xfrm>
                  <a:off x="5796756" y="3815140"/>
                  <a:ext cx="419836" cy="41983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635" tIns="25635" rIns="25635" bIns="25635" rtlCol="0" anchor="ctr"/>
                <a:lstStyle/>
                <a:p>
                  <a:pPr algn="ctr"/>
                  <a:endParaRPr lang="en-US" sz="1424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3" name="HarveyBall_22253">
                <a:extLst>
                  <a:ext uri="{FF2B5EF4-FFF2-40B4-BE49-F238E27FC236}">
                    <a16:creationId xmlns:a16="http://schemas.microsoft.com/office/drawing/2014/main" id="{5DBE5C64-8A5D-2E4F-AA11-FB3193972D91}"/>
                  </a:ext>
                </a:extLst>
              </p:cNvPr>
              <p:cNvSpPr/>
              <p:nvPr/>
            </p:nvSpPr>
            <p:spPr>
              <a:xfrm>
                <a:off x="3066794" y="2879542"/>
                <a:ext cx="298959" cy="2989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635" tIns="25635" rIns="25635" bIns="25635" rtlCol="0" anchor="ctr"/>
              <a:lstStyle/>
              <a:p>
                <a:pPr algn="ctr"/>
                <a:endParaRPr lang="en-US" sz="1424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970831CA-6A7E-8D48-881E-16620202A83D}"/>
              </a:ext>
            </a:extLst>
          </p:cNvPr>
          <p:cNvSpPr/>
          <p:nvPr/>
        </p:nvSpPr>
        <p:spPr>
          <a:xfrm>
            <a:off x="1458205" y="1804497"/>
            <a:ext cx="1021592" cy="487417"/>
          </a:xfrm>
          <a:prstGeom prst="rect">
            <a:avLst/>
          </a:prstGeom>
          <a:solidFill>
            <a:srgbClr val="CC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635" tIns="25635" rIns="25635" bIns="25635" rtlCol="0" anchor="ctr"/>
          <a:lstStyle/>
          <a:p>
            <a:pPr algn="ctr"/>
            <a:r>
              <a:rPr lang="en-US" sz="855" b="1" dirty="0" err="1">
                <a:solidFill>
                  <a:srgbClr val="FFFFFF"/>
                </a:solidFill>
              </a:rPr>
              <a:t>CorDapp</a:t>
            </a:r>
            <a:r>
              <a:rPr lang="en-US" sz="855" b="1" dirty="0">
                <a:solidFill>
                  <a:srgbClr val="FFFFFF"/>
                </a:solidFill>
              </a:rPr>
              <a:t> Extensions </a:t>
            </a:r>
          </a:p>
        </p:txBody>
      </p:sp>
      <p:sp>
        <p:nvSpPr>
          <p:cNvPr id="45" name="HarveyBall_22253">
            <a:extLst>
              <a:ext uri="{FF2B5EF4-FFF2-40B4-BE49-F238E27FC236}">
                <a16:creationId xmlns:a16="http://schemas.microsoft.com/office/drawing/2014/main" id="{C3724D6E-D7BC-794F-B668-7FEE00AF693B}"/>
              </a:ext>
            </a:extLst>
          </p:cNvPr>
          <p:cNvSpPr/>
          <p:nvPr/>
        </p:nvSpPr>
        <p:spPr>
          <a:xfrm>
            <a:off x="4885333" y="1950975"/>
            <a:ext cx="259237" cy="264476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635" tIns="25635" rIns="25635" bIns="25635" rtlCol="0" anchor="ctr"/>
          <a:lstStyle/>
          <a:p>
            <a:pPr algn="ctr"/>
            <a:endParaRPr lang="en-US" sz="1424" dirty="0">
              <a:solidFill>
                <a:schemeClr val="tx1"/>
              </a:solidFill>
            </a:endParaRPr>
          </a:p>
        </p:txBody>
      </p:sp>
      <p:sp>
        <p:nvSpPr>
          <p:cNvPr id="46" name="HarveyBall_22253">
            <a:extLst>
              <a:ext uri="{FF2B5EF4-FFF2-40B4-BE49-F238E27FC236}">
                <a16:creationId xmlns:a16="http://schemas.microsoft.com/office/drawing/2014/main" id="{31045AD3-F812-B449-9DA1-E2DB9F76C7BF}"/>
              </a:ext>
            </a:extLst>
          </p:cNvPr>
          <p:cNvSpPr/>
          <p:nvPr/>
        </p:nvSpPr>
        <p:spPr>
          <a:xfrm>
            <a:off x="6527024" y="1947448"/>
            <a:ext cx="259236" cy="264478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635" tIns="25635" rIns="25635" bIns="25635" rtlCol="0" anchor="ctr"/>
          <a:lstStyle/>
          <a:p>
            <a:pPr algn="ctr"/>
            <a:endParaRPr lang="en-US" sz="1424" dirty="0">
              <a:solidFill>
                <a:schemeClr val="tx1"/>
              </a:solidFill>
            </a:endParaRPr>
          </a:p>
        </p:txBody>
      </p:sp>
      <p:sp>
        <p:nvSpPr>
          <p:cNvPr id="47" name="HarveyBall_22253">
            <a:extLst>
              <a:ext uri="{FF2B5EF4-FFF2-40B4-BE49-F238E27FC236}">
                <a16:creationId xmlns:a16="http://schemas.microsoft.com/office/drawing/2014/main" id="{445A1393-1483-3843-AF1A-55C4D4727B4F}"/>
              </a:ext>
            </a:extLst>
          </p:cNvPr>
          <p:cNvSpPr/>
          <p:nvPr/>
        </p:nvSpPr>
        <p:spPr>
          <a:xfrm>
            <a:off x="3243642" y="1972043"/>
            <a:ext cx="259237" cy="264476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635" tIns="25635" rIns="25635" bIns="25635" rtlCol="0" anchor="ctr"/>
          <a:lstStyle/>
          <a:p>
            <a:pPr algn="ctr"/>
            <a:endParaRPr lang="en-US" sz="1424" dirty="0">
              <a:solidFill>
                <a:schemeClr val="tx1"/>
              </a:solidFill>
            </a:endParaRPr>
          </a:p>
        </p:txBody>
      </p:sp>
      <p:sp>
        <p:nvSpPr>
          <p:cNvPr id="53" name="HarveyBall_22253">
            <a:extLst>
              <a:ext uri="{FF2B5EF4-FFF2-40B4-BE49-F238E27FC236}">
                <a16:creationId xmlns:a16="http://schemas.microsoft.com/office/drawing/2014/main" id="{F9B0F76A-D3C7-A64F-B0E0-68D920857D17}"/>
              </a:ext>
            </a:extLst>
          </p:cNvPr>
          <p:cNvSpPr/>
          <p:nvPr/>
        </p:nvSpPr>
        <p:spPr>
          <a:xfrm>
            <a:off x="4914222" y="3259782"/>
            <a:ext cx="259237" cy="264479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635" tIns="25635" rIns="25635" bIns="25635" rtlCol="0" anchor="ctr"/>
          <a:lstStyle/>
          <a:p>
            <a:pPr algn="ctr"/>
            <a:endParaRPr lang="en-US" sz="1424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703A12E-7E9D-8843-BA55-63E46EC5DFF8}"/>
              </a:ext>
            </a:extLst>
          </p:cNvPr>
          <p:cNvSpPr/>
          <p:nvPr/>
        </p:nvSpPr>
        <p:spPr>
          <a:xfrm rot="20011175">
            <a:off x="2598907" y="2854991"/>
            <a:ext cx="4630631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SAMPLE  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preferences</a:t>
            </a:r>
            <a:endPara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444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B549-827F-324C-A943-39C63A2E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1"/>
              <a:t>Step3 - </a:t>
            </a:r>
            <a:r>
              <a:rPr lang="en-US" sz="2400" b="1" dirty="0"/>
              <a:t>Operating model: </a:t>
            </a:r>
            <a:r>
              <a:rPr lang="en-US" sz="2400" dirty="0"/>
              <a:t>Setup the entity</a:t>
            </a:r>
            <a:endParaRPr lang="en-US" dirty="0"/>
          </a:p>
        </p:txBody>
      </p:sp>
      <p:sp>
        <p:nvSpPr>
          <p:cNvPr id="32" name="Pentagon 31">
            <a:extLst>
              <a:ext uri="{FF2B5EF4-FFF2-40B4-BE49-F238E27FC236}">
                <a16:creationId xmlns:a16="http://schemas.microsoft.com/office/drawing/2014/main" id="{6CF00B74-E66C-CD49-A594-8E55A6DD8E90}"/>
              </a:ext>
            </a:extLst>
          </p:cNvPr>
          <p:cNvSpPr/>
          <p:nvPr/>
        </p:nvSpPr>
        <p:spPr>
          <a:xfrm>
            <a:off x="2798514" y="900280"/>
            <a:ext cx="4933230" cy="3256590"/>
          </a:xfrm>
          <a:prstGeom prst="homePlate">
            <a:avLst>
              <a:gd name="adj" fmla="val 4546"/>
            </a:avLst>
          </a:prstGeom>
          <a:solidFill>
            <a:srgbClr val="B2B2B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875" tIns="31592" rIns="24875" bIns="31592" rtlCol="0" anchor="t"/>
          <a:lstStyle/>
          <a:p>
            <a:pPr marL="0" lvl="1" algn="ctr">
              <a:buClr>
                <a:srgbClr val="000000"/>
              </a:buClr>
            </a:pPr>
            <a:r>
              <a:rPr lang="en-US" sz="712" dirty="0">
                <a:solidFill>
                  <a:srgbClr val="000000"/>
                </a:solidFill>
              </a:rPr>
              <a:t>Design Entity </a:t>
            </a:r>
            <a:r>
              <a:rPr lang="en-US" sz="712" b="1" dirty="0">
                <a:solidFill>
                  <a:srgbClr val="000000"/>
                </a:solidFill>
              </a:rPr>
              <a:t>operating model</a:t>
            </a:r>
          </a:p>
        </p:txBody>
      </p:sp>
      <p:sp>
        <p:nvSpPr>
          <p:cNvPr id="33" name="Pentagon 32">
            <a:extLst>
              <a:ext uri="{FF2B5EF4-FFF2-40B4-BE49-F238E27FC236}">
                <a16:creationId xmlns:a16="http://schemas.microsoft.com/office/drawing/2014/main" id="{FCA52245-35BC-4148-8B25-C67008F82617}"/>
              </a:ext>
            </a:extLst>
          </p:cNvPr>
          <p:cNvSpPr/>
          <p:nvPr/>
        </p:nvSpPr>
        <p:spPr>
          <a:xfrm>
            <a:off x="1479353" y="4214485"/>
            <a:ext cx="6160352" cy="640725"/>
          </a:xfrm>
          <a:prstGeom prst="homePlate">
            <a:avLst>
              <a:gd name="adj" fmla="val 11111"/>
            </a:avLst>
          </a:prstGeom>
          <a:solidFill>
            <a:srgbClr val="77777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4875" tIns="31592" rIns="24875" bIns="31592" rtlCol="0" anchor="t"/>
          <a:lstStyle/>
          <a:p>
            <a:pPr marL="0" lvl="1" algn="ctr">
              <a:buClr>
                <a:srgbClr val="000000"/>
              </a:buClr>
            </a:pPr>
            <a:r>
              <a:rPr lang="en-US" sz="712" dirty="0">
                <a:solidFill>
                  <a:srgbClr val="FFFFFF"/>
                </a:solidFill>
              </a:rPr>
              <a:t>Support</a:t>
            </a:r>
            <a:r>
              <a:rPr lang="en-US" sz="712" b="1" dirty="0">
                <a:solidFill>
                  <a:srgbClr val="FFFFFF"/>
                </a:solidFill>
              </a:rPr>
              <a:t> Partner Approval Process</a:t>
            </a:r>
          </a:p>
        </p:txBody>
      </p:sp>
      <p:sp>
        <p:nvSpPr>
          <p:cNvPr id="34" name="Source">
            <a:extLst>
              <a:ext uri="{FF2B5EF4-FFF2-40B4-BE49-F238E27FC236}">
                <a16:creationId xmlns:a16="http://schemas.microsoft.com/office/drawing/2014/main" id="{21310126-E794-3749-B1D5-AC452D20E833}"/>
              </a:ext>
            </a:extLst>
          </p:cNvPr>
          <p:cNvSpPr>
            <a:spLocks noGrp="1"/>
          </p:cNvSpPr>
          <p:nvPr/>
        </p:nvSpPr>
        <p:spPr bwMode="auto">
          <a:xfrm>
            <a:off x="1532005" y="1363019"/>
            <a:ext cx="1174471" cy="559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592" tIns="31592" rIns="31592" bIns="31592" numCol="1" anchor="t" anchorCtr="0" compatLnSpc="1">
            <a:prstTxWarp prst="textNoShape">
              <a:avLst/>
            </a:prstTxWarp>
            <a:noAutofit/>
          </a:bodyPr>
          <a:lstStyle>
            <a:lvl1pPr marL="173038" indent="-173038" algn="l" defTabSz="981075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47675" indent="-80963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400">
                <a:solidFill>
                  <a:schemeClr val="tx1"/>
                </a:solidFill>
                <a:latin typeface="Verdana" pitchFamily="34" charset="0"/>
              </a:defRPr>
            </a:lvl2pPr>
            <a:lvl3pPr marL="812800" indent="-20002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arlett" pitchFamily="2" charset="2"/>
              <a:buChar char="8"/>
              <a:defRPr sz="1400">
                <a:solidFill>
                  <a:schemeClr val="tx1"/>
                </a:solidFill>
                <a:latin typeface="Verdana" pitchFamily="34" charset="0"/>
              </a:defRPr>
            </a:lvl3pPr>
            <a:lvl4pPr marL="1144588" indent="-20637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400">
                <a:solidFill>
                  <a:schemeClr val="tx1"/>
                </a:solidFill>
                <a:latin typeface="Verdana" pitchFamily="34" charset="0"/>
              </a:defRPr>
            </a:lvl4pPr>
            <a:lvl5pPr marL="21574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5pPr>
            <a:lvl6pPr marL="26146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6pPr>
            <a:lvl7pPr marL="30718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7pPr>
            <a:lvl8pPr marL="35290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8pPr>
            <a:lvl9pPr marL="39862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9pPr>
          </a:lstStyle>
          <a:p>
            <a:endParaRPr lang="en-US" sz="712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1AF8A5-D0FC-234B-8903-F0879D9324F5}"/>
              </a:ext>
            </a:extLst>
          </p:cNvPr>
          <p:cNvSpPr/>
          <p:nvPr/>
        </p:nvSpPr>
        <p:spPr>
          <a:xfrm>
            <a:off x="1479353" y="4220101"/>
            <a:ext cx="199014" cy="196970"/>
          </a:xfrm>
          <a:prstGeom prst="rect">
            <a:avLst/>
          </a:prstGeom>
          <a:solidFill>
            <a:srgbClr val="33333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592" tIns="31592" rIns="31592" bIns="31592" rtlCol="0" anchor="ctr"/>
          <a:lstStyle/>
          <a:p>
            <a:pPr algn="ctr"/>
            <a:r>
              <a:rPr lang="en-US" sz="712">
                <a:solidFill>
                  <a:srgbClr val="FFFFFF"/>
                </a:solidFill>
              </a:rPr>
              <a:t>H</a:t>
            </a:r>
            <a:endParaRPr lang="en-US" sz="712" dirty="0">
              <a:solidFill>
                <a:srgbClr val="FFFFFF"/>
              </a:solidFill>
            </a:endParaRPr>
          </a:p>
        </p:txBody>
      </p:sp>
      <p:sp>
        <p:nvSpPr>
          <p:cNvPr id="36" name="Source">
            <a:extLst>
              <a:ext uri="{FF2B5EF4-FFF2-40B4-BE49-F238E27FC236}">
                <a16:creationId xmlns:a16="http://schemas.microsoft.com/office/drawing/2014/main" id="{F135EC95-AA53-D142-BA34-F4F319A62C21}"/>
              </a:ext>
            </a:extLst>
          </p:cNvPr>
          <p:cNvSpPr>
            <a:spLocks noGrp="1"/>
          </p:cNvSpPr>
          <p:nvPr/>
        </p:nvSpPr>
        <p:spPr bwMode="auto">
          <a:xfrm>
            <a:off x="1479354" y="900280"/>
            <a:ext cx="1319160" cy="3256590"/>
          </a:xfrm>
          <a:prstGeom prst="homePlate">
            <a:avLst>
              <a:gd name="adj" fmla="val 18383"/>
            </a:avLst>
          </a:prstGeom>
          <a:solidFill>
            <a:srgbClr val="77777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4875" tIns="31592" rIns="24875" bIns="31592" numCol="1" anchor="t" anchorCtr="0" compatLnSpc="1">
            <a:prstTxWarp prst="textNoShape">
              <a:avLst/>
            </a:prstTxWarp>
            <a:noAutofit/>
          </a:bodyPr>
          <a:lstStyle>
            <a:lvl1pPr marL="173038" indent="-173038" algn="l" defTabSz="981075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47675" indent="-80963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400">
                <a:solidFill>
                  <a:schemeClr val="tx1"/>
                </a:solidFill>
                <a:latin typeface="Verdana" pitchFamily="34" charset="0"/>
              </a:defRPr>
            </a:lvl2pPr>
            <a:lvl3pPr marL="812800" indent="-20002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arlett" pitchFamily="2" charset="2"/>
              <a:buChar char="8"/>
              <a:defRPr sz="1400">
                <a:solidFill>
                  <a:schemeClr val="tx1"/>
                </a:solidFill>
                <a:latin typeface="Verdana" pitchFamily="34" charset="0"/>
              </a:defRPr>
            </a:lvl3pPr>
            <a:lvl4pPr marL="1144588" indent="-20637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400">
                <a:solidFill>
                  <a:schemeClr val="tx1"/>
                </a:solidFill>
                <a:latin typeface="Verdana" pitchFamily="34" charset="0"/>
              </a:defRPr>
            </a:lvl4pPr>
            <a:lvl5pPr marL="21574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5pPr>
            <a:lvl6pPr marL="26146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6pPr>
            <a:lvl7pPr marL="30718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7pPr>
            <a:lvl8pPr marL="35290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8pPr>
            <a:lvl9pPr marL="39862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9pPr>
          </a:lstStyle>
          <a:p>
            <a:pPr marL="181005" indent="-181005">
              <a:buClr>
                <a:srgbClr val="FFFFFF"/>
              </a:buClr>
            </a:pPr>
            <a:r>
              <a:rPr lang="en-US" sz="712" dirty="0">
                <a:solidFill>
                  <a:srgbClr val="FFFFFF"/>
                </a:solidFill>
                <a:latin typeface="+mn-lt"/>
              </a:rPr>
              <a:t>Develop and agree on Entity </a:t>
            </a:r>
            <a:r>
              <a:rPr lang="en-US" sz="712" b="1" dirty="0">
                <a:solidFill>
                  <a:srgbClr val="FFFFFF"/>
                </a:solidFill>
                <a:latin typeface="+mn-lt"/>
              </a:rPr>
              <a:t>Strategy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F115F7B-25AF-0546-A424-0EC4892D2CFD}"/>
              </a:ext>
            </a:extLst>
          </p:cNvPr>
          <p:cNvSpPr/>
          <p:nvPr/>
        </p:nvSpPr>
        <p:spPr>
          <a:xfrm>
            <a:off x="1479353" y="900271"/>
            <a:ext cx="199014" cy="196970"/>
          </a:xfrm>
          <a:prstGeom prst="rect">
            <a:avLst/>
          </a:prstGeom>
          <a:solidFill>
            <a:srgbClr val="33333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592" tIns="31592" rIns="31592" bIns="31592" rtlCol="0" anchor="ctr"/>
          <a:lstStyle/>
          <a:p>
            <a:pPr algn="ctr"/>
            <a:r>
              <a:rPr lang="en-US" sz="712">
                <a:solidFill>
                  <a:srgbClr val="FFFFFF"/>
                </a:solidFill>
              </a:rPr>
              <a:t>A</a:t>
            </a:r>
            <a:endParaRPr lang="en-US" sz="712" dirty="0">
              <a:solidFill>
                <a:srgbClr val="FFFFFF"/>
              </a:solidFill>
            </a:endParaRPr>
          </a:p>
        </p:txBody>
      </p:sp>
      <p:sp>
        <p:nvSpPr>
          <p:cNvPr id="38" name="Source">
            <a:extLst>
              <a:ext uri="{FF2B5EF4-FFF2-40B4-BE49-F238E27FC236}">
                <a16:creationId xmlns:a16="http://schemas.microsoft.com/office/drawing/2014/main" id="{8F49EE73-2CF9-CC48-B60F-9A0B9986DD49}"/>
              </a:ext>
            </a:extLst>
          </p:cNvPr>
          <p:cNvSpPr>
            <a:spLocks noGrp="1"/>
          </p:cNvSpPr>
          <p:nvPr/>
        </p:nvSpPr>
        <p:spPr bwMode="auto">
          <a:xfrm>
            <a:off x="2910417" y="1144326"/>
            <a:ext cx="2257194" cy="994967"/>
          </a:xfrm>
          <a:prstGeom prst="flowChartProcess">
            <a:avLst/>
          </a:prstGeom>
          <a:solidFill>
            <a:srgbClr val="77777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1592" rIns="0" bIns="31592" numCol="1" anchor="t" anchorCtr="0" compatLnSpc="1">
            <a:prstTxWarp prst="textNoShape">
              <a:avLst/>
            </a:prstTxWarp>
            <a:noAutofit/>
          </a:bodyPr>
          <a:lstStyle>
            <a:lvl1pPr marL="173038" indent="-173038" algn="l" defTabSz="981075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•"/>
              <a:defRPr sz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47675" indent="-119063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000">
                <a:solidFill>
                  <a:schemeClr val="tx1"/>
                </a:solidFill>
                <a:latin typeface="Verdana" pitchFamily="34" charset="0"/>
              </a:defRPr>
            </a:lvl2pPr>
            <a:lvl3pPr marL="812800" indent="-20002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arlett" pitchFamily="2" charset="2"/>
              <a:buChar char="8"/>
              <a:defRPr sz="1000">
                <a:solidFill>
                  <a:schemeClr val="tx1"/>
                </a:solidFill>
                <a:latin typeface="Verdana" pitchFamily="34" charset="0"/>
              </a:defRPr>
            </a:lvl3pPr>
            <a:lvl4pPr marL="971550" indent="-206375" algn="l" defTabSz="97472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tabLst>
                <a:tab pos="914400" algn="l"/>
              </a:tabLst>
              <a:defRPr sz="1000">
                <a:solidFill>
                  <a:schemeClr val="tx1"/>
                </a:solidFill>
                <a:latin typeface="Verdana" pitchFamily="34" charset="0"/>
              </a:defRPr>
            </a:lvl4pPr>
            <a:lvl5pPr marL="21574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5pPr>
            <a:lvl6pPr marL="26146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6pPr>
            <a:lvl7pPr marL="30718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7pPr>
            <a:lvl8pPr marL="35290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8pPr>
            <a:lvl9pPr marL="39862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9pPr>
          </a:lstStyle>
          <a:p>
            <a:pPr marL="243533" indent="-243533">
              <a:buClr>
                <a:srgbClr val="FFFFFF"/>
              </a:buClr>
            </a:pPr>
            <a:r>
              <a:rPr lang="en-US" sz="712" dirty="0">
                <a:solidFill>
                  <a:srgbClr val="FFFFFF"/>
                </a:solidFill>
                <a:latin typeface="+mn-lt"/>
              </a:rPr>
              <a:t>Develop &amp; refine Entity </a:t>
            </a:r>
            <a:r>
              <a:rPr lang="en-US" sz="712" b="1" dirty="0">
                <a:solidFill>
                  <a:srgbClr val="FFFFFF"/>
                </a:solidFill>
                <a:latin typeface="+mn-lt"/>
              </a:rPr>
              <a:t>business plan</a:t>
            </a:r>
          </a:p>
        </p:txBody>
      </p:sp>
      <p:sp>
        <p:nvSpPr>
          <p:cNvPr id="39" name="Source">
            <a:extLst>
              <a:ext uri="{FF2B5EF4-FFF2-40B4-BE49-F238E27FC236}">
                <a16:creationId xmlns:a16="http://schemas.microsoft.com/office/drawing/2014/main" id="{3BCBA0A5-7CE9-3048-9E99-B2F941FBEFB1}"/>
              </a:ext>
            </a:extLst>
          </p:cNvPr>
          <p:cNvSpPr>
            <a:spLocks noGrp="1"/>
          </p:cNvSpPr>
          <p:nvPr/>
        </p:nvSpPr>
        <p:spPr bwMode="auto">
          <a:xfrm>
            <a:off x="5220265" y="1144326"/>
            <a:ext cx="2257194" cy="994967"/>
          </a:xfrm>
          <a:prstGeom prst="flowChartProcess">
            <a:avLst/>
          </a:prstGeom>
          <a:solidFill>
            <a:srgbClr val="77777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1592" rIns="0" bIns="31592" numCol="1" anchor="t" anchorCtr="0" compatLnSpc="1">
            <a:prstTxWarp prst="textNoShape">
              <a:avLst/>
            </a:prstTxWarp>
            <a:noAutofit/>
          </a:bodyPr>
          <a:lstStyle/>
          <a:p>
            <a:pPr marL="243533" indent="-243533" defTabSz="677944" eaLnBrk="0" fontAlgn="base" hangingPunct="0">
              <a:spcAft>
                <a:spcPct val="0"/>
              </a:spcAft>
              <a:buClr>
                <a:srgbClr val="FFFFFF"/>
              </a:buClr>
              <a:buFont typeface="Verdana" pitchFamily="34" charset="0"/>
              <a:buChar char="•"/>
            </a:pPr>
            <a:r>
              <a:rPr lang="en-US" sz="712" dirty="0">
                <a:solidFill>
                  <a:srgbClr val="FFFFFF"/>
                </a:solidFill>
              </a:rPr>
              <a:t>Agree on Entity </a:t>
            </a:r>
            <a:r>
              <a:rPr lang="en-US" sz="712" b="1" dirty="0">
                <a:solidFill>
                  <a:srgbClr val="FFFFFF"/>
                </a:solidFill>
              </a:rPr>
              <a:t>structure </a:t>
            </a:r>
          </a:p>
          <a:p>
            <a:pPr marL="245310" defTabSz="677944" eaLnBrk="0" fontAlgn="base" hangingPunct="0">
              <a:spcAft>
                <a:spcPct val="0"/>
              </a:spcAft>
              <a:buClr>
                <a:srgbClr val="FFFFFF"/>
              </a:buClr>
            </a:pPr>
            <a:r>
              <a:rPr lang="en-US" sz="712" b="1" dirty="0">
                <a:solidFill>
                  <a:srgbClr val="FFFFFF"/>
                </a:solidFill>
              </a:rPr>
              <a:t>&amp; financial terms</a:t>
            </a:r>
          </a:p>
        </p:txBody>
      </p:sp>
      <p:sp>
        <p:nvSpPr>
          <p:cNvPr id="40" name="Source">
            <a:extLst>
              <a:ext uri="{FF2B5EF4-FFF2-40B4-BE49-F238E27FC236}">
                <a16:creationId xmlns:a16="http://schemas.microsoft.com/office/drawing/2014/main" id="{58639AB9-064B-6E45-947A-22B1D5FF92E8}"/>
              </a:ext>
            </a:extLst>
          </p:cNvPr>
          <p:cNvSpPr>
            <a:spLocks noGrp="1"/>
          </p:cNvSpPr>
          <p:nvPr/>
        </p:nvSpPr>
        <p:spPr bwMode="auto">
          <a:xfrm>
            <a:off x="5220265" y="2198300"/>
            <a:ext cx="2257194" cy="1060553"/>
          </a:xfrm>
          <a:prstGeom prst="flowChartProcess">
            <a:avLst/>
          </a:prstGeom>
          <a:solidFill>
            <a:srgbClr val="77777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1592" rIns="0" bIns="31592" numCol="1" anchor="t" anchorCtr="0" compatLnSpc="1">
            <a:prstTxWarp prst="textNoShape">
              <a:avLst/>
            </a:prstTxWarp>
            <a:noAutofit/>
          </a:bodyPr>
          <a:lstStyle/>
          <a:p>
            <a:pPr marL="243533" indent="-243533" defTabSz="677944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FFFFFF"/>
              </a:buClr>
              <a:buFont typeface="Verdana" pitchFamily="34" charset="0"/>
              <a:buChar char="•"/>
            </a:pPr>
            <a:r>
              <a:rPr lang="en-US" sz="712" dirty="0">
                <a:solidFill>
                  <a:srgbClr val="FFFFFF"/>
                </a:solidFill>
              </a:rPr>
              <a:t>Design </a:t>
            </a:r>
            <a:r>
              <a:rPr lang="en-US" sz="712" b="1" dirty="0">
                <a:solidFill>
                  <a:srgbClr val="FFFFFF"/>
                </a:solidFill>
              </a:rPr>
              <a:t>governance</a:t>
            </a:r>
            <a:r>
              <a:rPr lang="en-US" sz="712" dirty="0">
                <a:solidFill>
                  <a:srgbClr val="FFFFFF"/>
                </a:solidFill>
              </a:rPr>
              <a:t> &amp; accountabilities</a:t>
            </a:r>
          </a:p>
        </p:txBody>
      </p:sp>
      <p:sp>
        <p:nvSpPr>
          <p:cNvPr id="41" name="Source">
            <a:extLst>
              <a:ext uri="{FF2B5EF4-FFF2-40B4-BE49-F238E27FC236}">
                <a16:creationId xmlns:a16="http://schemas.microsoft.com/office/drawing/2014/main" id="{96810E44-DF54-2247-AF00-06E97A0AECCC}"/>
              </a:ext>
            </a:extLst>
          </p:cNvPr>
          <p:cNvSpPr>
            <a:spLocks noGrp="1"/>
          </p:cNvSpPr>
          <p:nvPr/>
        </p:nvSpPr>
        <p:spPr bwMode="auto">
          <a:xfrm>
            <a:off x="2910417" y="2198300"/>
            <a:ext cx="2257194" cy="1060553"/>
          </a:xfrm>
          <a:prstGeom prst="flowChartProcess">
            <a:avLst/>
          </a:prstGeom>
          <a:solidFill>
            <a:srgbClr val="77777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1592" rIns="0" bIns="31592" numCol="1" anchor="t" anchorCtr="0" compatLnSpc="1">
            <a:prstTxWarp prst="textNoShape">
              <a:avLst/>
            </a:prstTxWarp>
            <a:noAutofit/>
          </a:bodyPr>
          <a:lstStyle/>
          <a:p>
            <a:pPr marL="243533" indent="-243533" defTabSz="677944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FFFFFF"/>
              </a:buClr>
              <a:buFont typeface="Verdana" pitchFamily="34" charset="0"/>
              <a:buChar char="•"/>
            </a:pPr>
            <a:r>
              <a:rPr lang="en-US" sz="712" dirty="0">
                <a:solidFill>
                  <a:srgbClr val="FFFFFF"/>
                </a:solidFill>
              </a:rPr>
              <a:t>Design high-level </a:t>
            </a:r>
            <a:r>
              <a:rPr lang="en-US" sz="712" b="1" dirty="0">
                <a:solidFill>
                  <a:srgbClr val="FFFFFF"/>
                </a:solidFill>
              </a:rPr>
              <a:t>organization</a:t>
            </a:r>
          </a:p>
        </p:txBody>
      </p:sp>
      <p:sp>
        <p:nvSpPr>
          <p:cNvPr id="42" name="Source">
            <a:extLst>
              <a:ext uri="{FF2B5EF4-FFF2-40B4-BE49-F238E27FC236}">
                <a16:creationId xmlns:a16="http://schemas.microsoft.com/office/drawing/2014/main" id="{4E207157-BB25-7246-883A-3E07360E7848}"/>
              </a:ext>
            </a:extLst>
          </p:cNvPr>
          <p:cNvSpPr>
            <a:spLocks noGrp="1"/>
          </p:cNvSpPr>
          <p:nvPr/>
        </p:nvSpPr>
        <p:spPr bwMode="auto">
          <a:xfrm>
            <a:off x="2910417" y="3340955"/>
            <a:ext cx="2257194" cy="693832"/>
          </a:xfrm>
          <a:prstGeom prst="flowChartProcess">
            <a:avLst/>
          </a:prstGeom>
          <a:solidFill>
            <a:srgbClr val="77777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1592" rIns="0" bIns="31592" numCol="1" anchor="t" anchorCtr="0" compatLnSpc="1">
            <a:prstTxWarp prst="textNoShape">
              <a:avLst/>
            </a:prstTxWarp>
            <a:noAutofit/>
          </a:bodyPr>
          <a:lstStyle/>
          <a:p>
            <a:pPr marL="243533" indent="-243533" defTabSz="677944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FFFFFF"/>
              </a:buClr>
              <a:buFont typeface="Verdana" pitchFamily="34" charset="0"/>
              <a:buChar char="•"/>
            </a:pPr>
            <a:r>
              <a:rPr lang="en-US" sz="712">
                <a:solidFill>
                  <a:srgbClr val="FFFFFF"/>
                </a:solidFill>
              </a:rPr>
              <a:t>Agree on </a:t>
            </a:r>
            <a:r>
              <a:rPr lang="en-US" sz="712" b="1">
                <a:solidFill>
                  <a:srgbClr val="FFFFFF"/>
                </a:solidFill>
              </a:rPr>
              <a:t>evolution &amp; exit </a:t>
            </a:r>
            <a:r>
              <a:rPr lang="en-US" sz="712">
                <a:solidFill>
                  <a:srgbClr val="FFFFFF"/>
                </a:solidFill>
              </a:rPr>
              <a:t>mechanisms </a:t>
            </a:r>
            <a:endParaRPr lang="en-US" sz="712" dirty="0">
              <a:solidFill>
                <a:srgbClr val="FFFFFF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1D1548-0618-B543-B914-00ED76AD3F67}"/>
              </a:ext>
            </a:extLst>
          </p:cNvPr>
          <p:cNvSpPr/>
          <p:nvPr/>
        </p:nvSpPr>
        <p:spPr>
          <a:xfrm>
            <a:off x="2910417" y="2208517"/>
            <a:ext cx="199014" cy="196970"/>
          </a:xfrm>
          <a:prstGeom prst="rect">
            <a:avLst/>
          </a:prstGeom>
          <a:solidFill>
            <a:srgbClr val="33333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592" tIns="31592" rIns="31592" bIns="31592" rtlCol="0" anchor="ctr"/>
          <a:lstStyle/>
          <a:p>
            <a:pPr algn="ctr"/>
            <a:r>
              <a:rPr lang="en-US" sz="712">
                <a:solidFill>
                  <a:srgbClr val="FFFFFF"/>
                </a:solidFill>
              </a:rPr>
              <a:t>D</a:t>
            </a:r>
            <a:endParaRPr lang="en-US" sz="712" dirty="0">
              <a:solidFill>
                <a:srgbClr val="FFFFFF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D76A2D9-2532-EC42-ADF2-8BA09ED61601}"/>
              </a:ext>
            </a:extLst>
          </p:cNvPr>
          <p:cNvSpPr/>
          <p:nvPr/>
        </p:nvSpPr>
        <p:spPr>
          <a:xfrm>
            <a:off x="2910417" y="1143137"/>
            <a:ext cx="199014" cy="196970"/>
          </a:xfrm>
          <a:prstGeom prst="rect">
            <a:avLst/>
          </a:prstGeom>
          <a:solidFill>
            <a:srgbClr val="33333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592" tIns="31592" rIns="31592" bIns="31592" rtlCol="0" anchor="ctr"/>
          <a:lstStyle/>
          <a:p>
            <a:pPr algn="ctr"/>
            <a:r>
              <a:rPr lang="en-US" sz="712">
                <a:solidFill>
                  <a:srgbClr val="FFFFFF"/>
                </a:solidFill>
              </a:rPr>
              <a:t>B</a:t>
            </a:r>
            <a:endParaRPr lang="en-US" sz="712" dirty="0">
              <a:solidFill>
                <a:srgbClr val="FFFFFF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BABC259-DE4D-CF4E-BE94-95D0271BAE3D}"/>
              </a:ext>
            </a:extLst>
          </p:cNvPr>
          <p:cNvSpPr/>
          <p:nvPr/>
        </p:nvSpPr>
        <p:spPr>
          <a:xfrm>
            <a:off x="2910417" y="3340955"/>
            <a:ext cx="199014" cy="196970"/>
          </a:xfrm>
          <a:prstGeom prst="rect">
            <a:avLst/>
          </a:prstGeom>
          <a:solidFill>
            <a:srgbClr val="33333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592" tIns="31592" rIns="31592" bIns="31592" rtlCol="0" anchor="ctr"/>
          <a:lstStyle/>
          <a:p>
            <a:pPr algn="ctr"/>
            <a:r>
              <a:rPr lang="en-US" sz="712">
                <a:solidFill>
                  <a:srgbClr val="FFFFFF"/>
                </a:solidFill>
              </a:rPr>
              <a:t>F</a:t>
            </a:r>
            <a:endParaRPr lang="en-US" sz="712" dirty="0">
              <a:solidFill>
                <a:srgbClr val="FFFFFF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FF88674-F372-E541-8C6A-1CBE3171E509}"/>
              </a:ext>
            </a:extLst>
          </p:cNvPr>
          <p:cNvSpPr/>
          <p:nvPr/>
        </p:nvSpPr>
        <p:spPr>
          <a:xfrm>
            <a:off x="5224334" y="1144327"/>
            <a:ext cx="199014" cy="196970"/>
          </a:xfrm>
          <a:prstGeom prst="rect">
            <a:avLst/>
          </a:prstGeom>
          <a:solidFill>
            <a:srgbClr val="33333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592" tIns="31592" rIns="31592" bIns="31592" rtlCol="0" anchor="ctr"/>
          <a:lstStyle/>
          <a:p>
            <a:pPr algn="ctr"/>
            <a:r>
              <a:rPr lang="en-US" sz="712">
                <a:solidFill>
                  <a:srgbClr val="FFFFFF"/>
                </a:solidFill>
              </a:rPr>
              <a:t>C</a:t>
            </a:r>
            <a:endParaRPr lang="en-US" sz="712" dirty="0">
              <a:solidFill>
                <a:srgbClr val="FFFFFF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D216CA8-7B1F-7247-95E1-C22694F84F8E}"/>
              </a:ext>
            </a:extLst>
          </p:cNvPr>
          <p:cNvSpPr/>
          <p:nvPr/>
        </p:nvSpPr>
        <p:spPr>
          <a:xfrm>
            <a:off x="5224334" y="2198229"/>
            <a:ext cx="199014" cy="196970"/>
          </a:xfrm>
          <a:prstGeom prst="rect">
            <a:avLst/>
          </a:prstGeom>
          <a:solidFill>
            <a:srgbClr val="33333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592" tIns="31592" rIns="31592" bIns="31592" rtlCol="0" anchor="ctr"/>
          <a:lstStyle/>
          <a:p>
            <a:pPr algn="ctr"/>
            <a:r>
              <a:rPr lang="en-US" sz="712">
                <a:solidFill>
                  <a:srgbClr val="FFFFFF"/>
                </a:solidFill>
              </a:rPr>
              <a:t>E</a:t>
            </a:r>
            <a:endParaRPr lang="en-US" sz="712" dirty="0">
              <a:solidFill>
                <a:srgbClr val="FFFFFF"/>
              </a:solidFill>
            </a:endParaRPr>
          </a:p>
        </p:txBody>
      </p:sp>
      <p:sp>
        <p:nvSpPr>
          <p:cNvPr id="48" name="Source">
            <a:extLst>
              <a:ext uri="{FF2B5EF4-FFF2-40B4-BE49-F238E27FC236}">
                <a16:creationId xmlns:a16="http://schemas.microsoft.com/office/drawing/2014/main" id="{72DB1C24-FC54-BA47-8128-5E34E098A32D}"/>
              </a:ext>
            </a:extLst>
          </p:cNvPr>
          <p:cNvSpPr>
            <a:spLocks noGrp="1"/>
          </p:cNvSpPr>
          <p:nvPr/>
        </p:nvSpPr>
        <p:spPr bwMode="auto">
          <a:xfrm>
            <a:off x="5220265" y="3340955"/>
            <a:ext cx="2257194" cy="693832"/>
          </a:xfrm>
          <a:prstGeom prst="flowChartProcess">
            <a:avLst/>
          </a:prstGeom>
          <a:solidFill>
            <a:srgbClr val="77777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1592" rIns="0" bIns="31592" numCol="1" anchor="t" anchorCtr="0" compatLnSpc="1">
            <a:prstTxWarp prst="textNoShape">
              <a:avLst/>
            </a:prstTxWarp>
            <a:noAutofit/>
          </a:bodyPr>
          <a:lstStyle/>
          <a:p>
            <a:pPr marL="243533" indent="-243533" defTabSz="677944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FFFFFF"/>
              </a:buClr>
              <a:buFont typeface="Verdana" pitchFamily="34" charset="0"/>
              <a:buChar char="•"/>
            </a:pPr>
            <a:r>
              <a:rPr lang="en-US" sz="712">
                <a:solidFill>
                  <a:srgbClr val="FFFFFF"/>
                </a:solidFill>
              </a:rPr>
              <a:t>Anticipate </a:t>
            </a:r>
            <a:r>
              <a:rPr lang="en-US" sz="712" b="1">
                <a:solidFill>
                  <a:srgbClr val="FFFFFF"/>
                </a:solidFill>
              </a:rPr>
              <a:t>cultural issues</a:t>
            </a:r>
            <a:r>
              <a:rPr lang="en-US" sz="712">
                <a:solidFill>
                  <a:srgbClr val="FFFFFF"/>
                </a:solidFill>
              </a:rPr>
              <a:t> &amp; risks</a:t>
            </a:r>
            <a:endParaRPr lang="en-US" sz="712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FC01-BEEC-084A-B0C6-FB3E3025C85C}"/>
              </a:ext>
            </a:extLst>
          </p:cNvPr>
          <p:cNvSpPr/>
          <p:nvPr/>
        </p:nvSpPr>
        <p:spPr>
          <a:xfrm>
            <a:off x="5224334" y="3344979"/>
            <a:ext cx="199014" cy="196970"/>
          </a:xfrm>
          <a:prstGeom prst="rect">
            <a:avLst/>
          </a:prstGeom>
          <a:solidFill>
            <a:srgbClr val="33333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592" tIns="31592" rIns="31592" bIns="31592" rtlCol="0" anchor="ctr"/>
          <a:lstStyle/>
          <a:p>
            <a:pPr algn="ctr"/>
            <a:r>
              <a:rPr lang="en-US" sz="712">
                <a:solidFill>
                  <a:srgbClr val="FFFFFF"/>
                </a:solidFill>
              </a:rPr>
              <a:t>G</a:t>
            </a:r>
            <a:endParaRPr lang="en-US" sz="712" dirty="0">
              <a:solidFill>
                <a:srgbClr val="FFFFFF"/>
              </a:solidFill>
            </a:endParaRPr>
          </a:p>
        </p:txBody>
      </p:sp>
      <p:sp>
        <p:nvSpPr>
          <p:cNvPr id="50" name="Source">
            <a:extLst>
              <a:ext uri="{FF2B5EF4-FFF2-40B4-BE49-F238E27FC236}">
                <a16:creationId xmlns:a16="http://schemas.microsoft.com/office/drawing/2014/main" id="{55B23AD2-B833-4545-B851-4A0AEBB69A13}"/>
              </a:ext>
            </a:extLst>
          </p:cNvPr>
          <p:cNvSpPr>
            <a:spLocks noGrp="1"/>
          </p:cNvSpPr>
          <p:nvPr/>
        </p:nvSpPr>
        <p:spPr bwMode="auto">
          <a:xfrm>
            <a:off x="1540406" y="1451055"/>
            <a:ext cx="1003822" cy="64974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1592" tIns="31592" rIns="31592" bIns="31592" numCol="1" anchor="ctr" anchorCtr="0" compatLnSpc="1">
            <a:prstTxWarp prst="textNoShape">
              <a:avLst/>
            </a:prstTxWarp>
            <a:noAutofit/>
          </a:bodyPr>
          <a:lstStyle>
            <a:lvl1pPr marL="173038" indent="-173038" algn="l" defTabSz="981075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47675" indent="-80963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400">
                <a:solidFill>
                  <a:schemeClr val="tx1"/>
                </a:solidFill>
                <a:latin typeface="Verdana" pitchFamily="34" charset="0"/>
              </a:defRPr>
            </a:lvl2pPr>
            <a:lvl3pPr marL="812800" indent="-20002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arlett" pitchFamily="2" charset="2"/>
              <a:buChar char="8"/>
              <a:defRPr sz="1400">
                <a:solidFill>
                  <a:schemeClr val="tx1"/>
                </a:solidFill>
                <a:latin typeface="Verdana" pitchFamily="34" charset="0"/>
              </a:defRPr>
            </a:lvl3pPr>
            <a:lvl4pPr marL="1144588" indent="-20637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400">
                <a:solidFill>
                  <a:schemeClr val="tx1"/>
                </a:solidFill>
                <a:latin typeface="Verdana" pitchFamily="34" charset="0"/>
              </a:defRPr>
            </a:lvl4pPr>
            <a:lvl5pPr marL="21574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5pPr>
            <a:lvl6pPr marL="26146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6pPr>
            <a:lvl7pPr marL="30718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7pPr>
            <a:lvl8pPr marL="35290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8pPr>
            <a:lvl9pPr marL="39862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 lang="en-US" sz="712" dirty="0">
                <a:solidFill>
                  <a:srgbClr val="000000"/>
                </a:solidFill>
                <a:latin typeface="+mn-lt"/>
              </a:rPr>
              <a:t>Refine and align on Entity mission and scope of activities/ products</a:t>
            </a:r>
          </a:p>
        </p:txBody>
      </p:sp>
      <p:sp>
        <p:nvSpPr>
          <p:cNvPr id="51" name="Source">
            <a:extLst>
              <a:ext uri="{FF2B5EF4-FFF2-40B4-BE49-F238E27FC236}">
                <a16:creationId xmlns:a16="http://schemas.microsoft.com/office/drawing/2014/main" id="{2378D22A-C747-164E-864F-BB5C522FA0B2}"/>
              </a:ext>
            </a:extLst>
          </p:cNvPr>
          <p:cNvSpPr>
            <a:spLocks noGrp="1"/>
          </p:cNvSpPr>
          <p:nvPr/>
        </p:nvSpPr>
        <p:spPr bwMode="auto">
          <a:xfrm>
            <a:off x="1540406" y="2831642"/>
            <a:ext cx="1003822" cy="64974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1592" tIns="31592" rIns="31592" bIns="31592" numCol="1" anchor="ctr" anchorCtr="0" compatLnSpc="1">
            <a:prstTxWarp prst="textNoShape">
              <a:avLst/>
            </a:prstTxWarp>
            <a:noAutofit/>
          </a:bodyPr>
          <a:lstStyle>
            <a:lvl1pPr marL="173038" indent="-173038" algn="l" defTabSz="981075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47675" indent="-80963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400">
                <a:solidFill>
                  <a:schemeClr val="tx1"/>
                </a:solidFill>
                <a:latin typeface="Verdana" pitchFamily="34" charset="0"/>
              </a:defRPr>
            </a:lvl2pPr>
            <a:lvl3pPr marL="812800" indent="-20002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arlett" pitchFamily="2" charset="2"/>
              <a:buChar char="8"/>
              <a:defRPr sz="1400">
                <a:solidFill>
                  <a:schemeClr val="tx1"/>
                </a:solidFill>
                <a:latin typeface="Verdana" pitchFamily="34" charset="0"/>
              </a:defRPr>
            </a:lvl3pPr>
            <a:lvl4pPr marL="1144588" indent="-20637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400">
                <a:solidFill>
                  <a:schemeClr val="tx1"/>
                </a:solidFill>
                <a:latin typeface="Verdana" pitchFamily="34" charset="0"/>
              </a:defRPr>
            </a:lvl4pPr>
            <a:lvl5pPr marL="21574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5pPr>
            <a:lvl6pPr marL="26146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6pPr>
            <a:lvl7pPr marL="30718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7pPr>
            <a:lvl8pPr marL="35290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8pPr>
            <a:lvl9pPr marL="39862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 lang="en-US" sz="712" dirty="0">
                <a:solidFill>
                  <a:srgbClr val="000000"/>
                </a:solidFill>
                <a:latin typeface="+mn-lt"/>
              </a:rPr>
              <a:t>Entity operating model principles and high-level roadmap (</a:t>
            </a:r>
            <a:r>
              <a:rPr lang="en-US" sz="712" dirty="0" err="1">
                <a:solidFill>
                  <a:srgbClr val="000000"/>
                </a:solidFill>
                <a:latin typeface="+mn-lt"/>
              </a:rPr>
              <a:t>inc.</a:t>
            </a:r>
            <a:r>
              <a:rPr lang="en-US" sz="712" dirty="0">
                <a:solidFill>
                  <a:srgbClr val="000000"/>
                </a:solidFill>
                <a:latin typeface="+mn-lt"/>
              </a:rPr>
              <a:t> key milestones)</a:t>
            </a:r>
          </a:p>
        </p:txBody>
      </p:sp>
      <p:sp>
        <p:nvSpPr>
          <p:cNvPr id="52" name="Source">
            <a:extLst>
              <a:ext uri="{FF2B5EF4-FFF2-40B4-BE49-F238E27FC236}">
                <a16:creationId xmlns:a16="http://schemas.microsoft.com/office/drawing/2014/main" id="{1A0AB080-DC3F-8C4C-BAA5-D185245D1EFA}"/>
              </a:ext>
            </a:extLst>
          </p:cNvPr>
          <p:cNvSpPr>
            <a:spLocks noGrp="1"/>
          </p:cNvSpPr>
          <p:nvPr/>
        </p:nvSpPr>
        <p:spPr bwMode="auto">
          <a:xfrm>
            <a:off x="2972144" y="1420968"/>
            <a:ext cx="2133740" cy="40186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1592" tIns="31592" rIns="31592" bIns="31592" numCol="1" anchor="ctr" anchorCtr="0" compatLnSpc="1">
            <a:prstTxWarp prst="textNoShape">
              <a:avLst/>
            </a:prstTxWarp>
            <a:noAutofit/>
          </a:bodyPr>
          <a:lstStyle>
            <a:lvl1pPr marL="173038" indent="-173038" algn="l" defTabSz="981075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47675" indent="-80963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400">
                <a:solidFill>
                  <a:schemeClr val="tx1"/>
                </a:solidFill>
                <a:latin typeface="Verdana" pitchFamily="34" charset="0"/>
              </a:defRPr>
            </a:lvl2pPr>
            <a:lvl3pPr marL="812800" indent="-20002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arlett" pitchFamily="2" charset="2"/>
              <a:buChar char="8"/>
              <a:defRPr sz="1400">
                <a:solidFill>
                  <a:schemeClr val="tx1"/>
                </a:solidFill>
                <a:latin typeface="Verdana" pitchFamily="34" charset="0"/>
              </a:defRPr>
            </a:lvl3pPr>
            <a:lvl4pPr marL="1144588" indent="-20637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400">
                <a:solidFill>
                  <a:schemeClr val="tx1"/>
                </a:solidFill>
                <a:latin typeface="Verdana" pitchFamily="34" charset="0"/>
              </a:defRPr>
            </a:lvl4pPr>
            <a:lvl5pPr marL="21574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5pPr>
            <a:lvl6pPr marL="26146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6pPr>
            <a:lvl7pPr marL="30718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7pPr>
            <a:lvl8pPr marL="35290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8pPr>
            <a:lvl9pPr marL="39862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 lang="en-US" sz="712" dirty="0">
                <a:solidFill>
                  <a:srgbClr val="000000"/>
                </a:solidFill>
                <a:latin typeface="+mn-lt"/>
              </a:rPr>
              <a:t>Entity business plan (P&amp;L - revenue, costs, balance sheet, cash flow, funding requirements etc.)</a:t>
            </a:r>
          </a:p>
        </p:txBody>
      </p:sp>
      <p:sp>
        <p:nvSpPr>
          <p:cNvPr id="53" name="Source">
            <a:extLst>
              <a:ext uri="{FF2B5EF4-FFF2-40B4-BE49-F238E27FC236}">
                <a16:creationId xmlns:a16="http://schemas.microsoft.com/office/drawing/2014/main" id="{69F24937-8B12-184D-928B-6E5CF3F4127E}"/>
              </a:ext>
            </a:extLst>
          </p:cNvPr>
          <p:cNvSpPr>
            <a:spLocks noGrp="1"/>
          </p:cNvSpPr>
          <p:nvPr/>
        </p:nvSpPr>
        <p:spPr bwMode="auto">
          <a:xfrm>
            <a:off x="5281094" y="1420968"/>
            <a:ext cx="2133740" cy="1741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1592" tIns="31592" rIns="31592" bIns="31592" numCol="1" anchor="ctr" anchorCtr="0" compatLnSpc="1">
            <a:prstTxWarp prst="textNoShape">
              <a:avLst/>
            </a:prstTxWarp>
            <a:noAutofit/>
          </a:bodyPr>
          <a:lstStyle>
            <a:lvl1pPr marL="173038" indent="-173038" algn="l" defTabSz="981075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47675" indent="-80963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400">
                <a:solidFill>
                  <a:schemeClr val="tx1"/>
                </a:solidFill>
                <a:latin typeface="Verdana" pitchFamily="34" charset="0"/>
              </a:defRPr>
            </a:lvl2pPr>
            <a:lvl3pPr marL="812800" indent="-20002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arlett" pitchFamily="2" charset="2"/>
              <a:buChar char="8"/>
              <a:defRPr sz="1400">
                <a:solidFill>
                  <a:schemeClr val="tx1"/>
                </a:solidFill>
                <a:latin typeface="Verdana" pitchFamily="34" charset="0"/>
              </a:defRPr>
            </a:lvl3pPr>
            <a:lvl4pPr marL="1144588" indent="-20637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400">
                <a:solidFill>
                  <a:schemeClr val="tx1"/>
                </a:solidFill>
                <a:latin typeface="Verdana" pitchFamily="34" charset="0"/>
              </a:defRPr>
            </a:lvl4pPr>
            <a:lvl5pPr marL="21574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5pPr>
            <a:lvl6pPr marL="26146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6pPr>
            <a:lvl7pPr marL="30718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7pPr>
            <a:lvl8pPr marL="35290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8pPr>
            <a:lvl9pPr marL="39862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sz="712" dirty="0">
                <a:solidFill>
                  <a:srgbClr val="000000"/>
                </a:solidFill>
                <a:latin typeface="+mn-lt"/>
              </a:rPr>
              <a:t>Entity structure</a:t>
            </a:r>
          </a:p>
        </p:txBody>
      </p:sp>
      <p:sp>
        <p:nvSpPr>
          <p:cNvPr id="54" name="Source">
            <a:extLst>
              <a:ext uri="{FF2B5EF4-FFF2-40B4-BE49-F238E27FC236}">
                <a16:creationId xmlns:a16="http://schemas.microsoft.com/office/drawing/2014/main" id="{C6F81F85-DDB9-3542-85B9-A33782DB8822}"/>
              </a:ext>
            </a:extLst>
          </p:cNvPr>
          <p:cNvSpPr>
            <a:spLocks noGrp="1"/>
          </p:cNvSpPr>
          <p:nvPr/>
        </p:nvSpPr>
        <p:spPr bwMode="auto">
          <a:xfrm>
            <a:off x="5281094" y="1648702"/>
            <a:ext cx="2133740" cy="1741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1592" tIns="31592" rIns="31592" bIns="31592" numCol="1" anchor="ctr" anchorCtr="0" compatLnSpc="1">
            <a:prstTxWarp prst="textNoShape">
              <a:avLst/>
            </a:prstTxWarp>
            <a:noAutofit/>
          </a:bodyPr>
          <a:lstStyle>
            <a:lvl1pPr marL="173038" indent="-173038" algn="l" defTabSz="981075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47675" indent="-80963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400">
                <a:solidFill>
                  <a:schemeClr val="tx1"/>
                </a:solidFill>
                <a:latin typeface="Verdana" pitchFamily="34" charset="0"/>
              </a:defRPr>
            </a:lvl2pPr>
            <a:lvl3pPr marL="812800" indent="-20002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arlett" pitchFamily="2" charset="2"/>
              <a:buChar char="8"/>
              <a:defRPr sz="1400">
                <a:solidFill>
                  <a:schemeClr val="tx1"/>
                </a:solidFill>
                <a:latin typeface="Verdana" pitchFamily="34" charset="0"/>
              </a:defRPr>
            </a:lvl3pPr>
            <a:lvl4pPr marL="1144588" indent="-20637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400">
                <a:solidFill>
                  <a:schemeClr val="tx1"/>
                </a:solidFill>
                <a:latin typeface="Verdana" pitchFamily="34" charset="0"/>
              </a:defRPr>
            </a:lvl4pPr>
            <a:lvl5pPr marL="21574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5pPr>
            <a:lvl6pPr marL="26146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6pPr>
            <a:lvl7pPr marL="30718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7pPr>
            <a:lvl8pPr marL="35290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8pPr>
            <a:lvl9pPr marL="39862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sz="712" dirty="0">
                <a:solidFill>
                  <a:srgbClr val="000000"/>
                </a:solidFill>
                <a:latin typeface="+mn-lt"/>
              </a:rPr>
              <a:t>Parent/Member contributions</a:t>
            </a:r>
          </a:p>
        </p:txBody>
      </p:sp>
      <p:sp>
        <p:nvSpPr>
          <p:cNvPr id="55" name="Source">
            <a:extLst>
              <a:ext uri="{FF2B5EF4-FFF2-40B4-BE49-F238E27FC236}">
                <a16:creationId xmlns:a16="http://schemas.microsoft.com/office/drawing/2014/main" id="{81CE8576-F89C-624B-B466-FCBEF52A8212}"/>
              </a:ext>
            </a:extLst>
          </p:cNvPr>
          <p:cNvSpPr>
            <a:spLocks noGrp="1"/>
          </p:cNvSpPr>
          <p:nvPr/>
        </p:nvSpPr>
        <p:spPr bwMode="auto">
          <a:xfrm>
            <a:off x="5281094" y="1876435"/>
            <a:ext cx="2133740" cy="1741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1592" tIns="31592" rIns="31592" bIns="31592" numCol="1" anchor="ctr" anchorCtr="0" compatLnSpc="1">
            <a:prstTxWarp prst="textNoShape">
              <a:avLst/>
            </a:prstTxWarp>
            <a:noAutofit/>
          </a:bodyPr>
          <a:lstStyle>
            <a:lvl1pPr marL="173038" indent="-173038" algn="l" defTabSz="981075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47675" indent="-80963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400">
                <a:solidFill>
                  <a:schemeClr val="tx1"/>
                </a:solidFill>
                <a:latin typeface="Verdana" pitchFamily="34" charset="0"/>
              </a:defRPr>
            </a:lvl2pPr>
            <a:lvl3pPr marL="812800" indent="-20002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arlett" pitchFamily="2" charset="2"/>
              <a:buChar char="8"/>
              <a:defRPr sz="1400">
                <a:solidFill>
                  <a:schemeClr val="tx1"/>
                </a:solidFill>
                <a:latin typeface="Verdana" pitchFamily="34" charset="0"/>
              </a:defRPr>
            </a:lvl3pPr>
            <a:lvl4pPr marL="1144588" indent="-20637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400">
                <a:solidFill>
                  <a:schemeClr val="tx1"/>
                </a:solidFill>
                <a:latin typeface="Verdana" pitchFamily="34" charset="0"/>
              </a:defRPr>
            </a:lvl4pPr>
            <a:lvl5pPr marL="21574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5pPr>
            <a:lvl6pPr marL="26146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6pPr>
            <a:lvl7pPr marL="30718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7pPr>
            <a:lvl8pPr marL="35290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8pPr>
            <a:lvl9pPr marL="39862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sz="712" dirty="0">
                <a:solidFill>
                  <a:srgbClr val="000000"/>
                </a:solidFill>
                <a:latin typeface="+mn-lt"/>
              </a:rPr>
              <a:t>Entity financial terms</a:t>
            </a:r>
          </a:p>
        </p:txBody>
      </p:sp>
      <p:sp>
        <p:nvSpPr>
          <p:cNvPr id="56" name="Source">
            <a:extLst>
              <a:ext uri="{FF2B5EF4-FFF2-40B4-BE49-F238E27FC236}">
                <a16:creationId xmlns:a16="http://schemas.microsoft.com/office/drawing/2014/main" id="{3431E9DE-1F3A-F745-B036-7FF587319AAB}"/>
              </a:ext>
            </a:extLst>
          </p:cNvPr>
          <p:cNvSpPr>
            <a:spLocks noGrp="1"/>
          </p:cNvSpPr>
          <p:nvPr/>
        </p:nvSpPr>
        <p:spPr bwMode="auto">
          <a:xfrm>
            <a:off x="2972144" y="2441289"/>
            <a:ext cx="2133740" cy="1741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1592" tIns="31592" rIns="31592" bIns="31592" numCol="1" anchor="ctr" anchorCtr="0" compatLnSpc="1">
            <a:prstTxWarp prst="textNoShape">
              <a:avLst/>
            </a:prstTxWarp>
            <a:noAutofit/>
          </a:bodyPr>
          <a:lstStyle>
            <a:lvl1pPr marL="173038" indent="-173038" algn="l" defTabSz="981075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47675" indent="-80963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400">
                <a:solidFill>
                  <a:schemeClr val="tx1"/>
                </a:solidFill>
                <a:latin typeface="Verdana" pitchFamily="34" charset="0"/>
              </a:defRPr>
            </a:lvl2pPr>
            <a:lvl3pPr marL="812800" indent="-20002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arlett" pitchFamily="2" charset="2"/>
              <a:buChar char="8"/>
              <a:defRPr sz="1400">
                <a:solidFill>
                  <a:schemeClr val="tx1"/>
                </a:solidFill>
                <a:latin typeface="Verdana" pitchFamily="34" charset="0"/>
              </a:defRPr>
            </a:lvl3pPr>
            <a:lvl4pPr marL="1144588" indent="-20637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400">
                <a:solidFill>
                  <a:schemeClr val="tx1"/>
                </a:solidFill>
                <a:latin typeface="Verdana" pitchFamily="34" charset="0"/>
              </a:defRPr>
            </a:lvl4pPr>
            <a:lvl5pPr marL="21574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5pPr>
            <a:lvl6pPr marL="26146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6pPr>
            <a:lvl7pPr marL="30718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7pPr>
            <a:lvl8pPr marL="35290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8pPr>
            <a:lvl9pPr marL="39862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sz="712" dirty="0">
                <a:solidFill>
                  <a:srgbClr val="000000"/>
                </a:solidFill>
                <a:latin typeface="+mn-lt"/>
              </a:rPr>
              <a:t>High level organization structure</a:t>
            </a:r>
          </a:p>
        </p:txBody>
      </p:sp>
      <p:sp>
        <p:nvSpPr>
          <p:cNvPr id="57" name="Source">
            <a:extLst>
              <a:ext uri="{FF2B5EF4-FFF2-40B4-BE49-F238E27FC236}">
                <a16:creationId xmlns:a16="http://schemas.microsoft.com/office/drawing/2014/main" id="{B831B1D8-9DDE-6B48-9812-A2CF294CD882}"/>
              </a:ext>
            </a:extLst>
          </p:cNvPr>
          <p:cNvSpPr>
            <a:spLocks noGrp="1"/>
          </p:cNvSpPr>
          <p:nvPr/>
        </p:nvSpPr>
        <p:spPr bwMode="auto">
          <a:xfrm>
            <a:off x="2972144" y="2669023"/>
            <a:ext cx="2133740" cy="1741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1592" tIns="31592" rIns="31592" bIns="31592" numCol="1" anchor="ctr" anchorCtr="0" compatLnSpc="1">
            <a:prstTxWarp prst="textNoShape">
              <a:avLst/>
            </a:prstTxWarp>
            <a:noAutofit/>
          </a:bodyPr>
          <a:lstStyle>
            <a:lvl1pPr marL="173038" indent="-173038" algn="l" defTabSz="981075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47675" indent="-80963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400">
                <a:solidFill>
                  <a:schemeClr val="tx1"/>
                </a:solidFill>
                <a:latin typeface="Verdana" pitchFamily="34" charset="0"/>
              </a:defRPr>
            </a:lvl2pPr>
            <a:lvl3pPr marL="812800" indent="-20002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arlett" pitchFamily="2" charset="2"/>
              <a:buChar char="8"/>
              <a:defRPr sz="1400">
                <a:solidFill>
                  <a:schemeClr val="tx1"/>
                </a:solidFill>
                <a:latin typeface="Verdana" pitchFamily="34" charset="0"/>
              </a:defRPr>
            </a:lvl3pPr>
            <a:lvl4pPr marL="1144588" indent="-20637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400">
                <a:solidFill>
                  <a:schemeClr val="tx1"/>
                </a:solidFill>
                <a:latin typeface="Verdana" pitchFamily="34" charset="0"/>
              </a:defRPr>
            </a:lvl4pPr>
            <a:lvl5pPr marL="21574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5pPr>
            <a:lvl6pPr marL="26146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6pPr>
            <a:lvl7pPr marL="30718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7pPr>
            <a:lvl8pPr marL="35290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8pPr>
            <a:lvl9pPr marL="39862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sz="712" dirty="0">
                <a:solidFill>
                  <a:srgbClr val="000000"/>
                </a:solidFill>
                <a:latin typeface="+mn-lt"/>
              </a:rPr>
              <a:t>Performance management system</a:t>
            </a:r>
          </a:p>
        </p:txBody>
      </p:sp>
      <p:sp>
        <p:nvSpPr>
          <p:cNvPr id="58" name="Source">
            <a:extLst>
              <a:ext uri="{FF2B5EF4-FFF2-40B4-BE49-F238E27FC236}">
                <a16:creationId xmlns:a16="http://schemas.microsoft.com/office/drawing/2014/main" id="{C38369C0-8B8F-B743-B75A-8B38A2704417}"/>
              </a:ext>
            </a:extLst>
          </p:cNvPr>
          <p:cNvSpPr>
            <a:spLocks noGrp="1"/>
          </p:cNvSpPr>
          <p:nvPr/>
        </p:nvSpPr>
        <p:spPr bwMode="auto">
          <a:xfrm>
            <a:off x="2972144" y="2896756"/>
            <a:ext cx="2133740" cy="1741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1592" tIns="31592" rIns="31592" bIns="31592" numCol="1" anchor="ctr" anchorCtr="0" compatLnSpc="1">
            <a:prstTxWarp prst="textNoShape">
              <a:avLst/>
            </a:prstTxWarp>
            <a:noAutofit/>
          </a:bodyPr>
          <a:lstStyle>
            <a:lvl1pPr marL="173038" indent="-173038" algn="l" defTabSz="981075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47675" indent="-80963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400">
                <a:solidFill>
                  <a:schemeClr val="tx1"/>
                </a:solidFill>
                <a:latin typeface="Verdana" pitchFamily="34" charset="0"/>
              </a:defRPr>
            </a:lvl2pPr>
            <a:lvl3pPr marL="812800" indent="-20002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arlett" pitchFamily="2" charset="2"/>
              <a:buChar char="8"/>
              <a:defRPr sz="1400">
                <a:solidFill>
                  <a:schemeClr val="tx1"/>
                </a:solidFill>
                <a:latin typeface="Verdana" pitchFamily="34" charset="0"/>
              </a:defRPr>
            </a:lvl3pPr>
            <a:lvl4pPr marL="1144588" indent="-20637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400">
                <a:solidFill>
                  <a:schemeClr val="tx1"/>
                </a:solidFill>
                <a:latin typeface="Verdana" pitchFamily="34" charset="0"/>
              </a:defRPr>
            </a:lvl4pPr>
            <a:lvl5pPr marL="21574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5pPr>
            <a:lvl6pPr marL="26146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6pPr>
            <a:lvl7pPr marL="30718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7pPr>
            <a:lvl8pPr marL="35290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8pPr>
            <a:lvl9pPr marL="39862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sz="712" dirty="0">
                <a:solidFill>
                  <a:srgbClr val="000000"/>
                </a:solidFill>
                <a:latin typeface="+mn-lt"/>
              </a:rPr>
              <a:t>People, process &amp; technology enablers</a:t>
            </a:r>
          </a:p>
        </p:txBody>
      </p:sp>
      <p:sp>
        <p:nvSpPr>
          <p:cNvPr id="59" name="Source">
            <a:extLst>
              <a:ext uri="{FF2B5EF4-FFF2-40B4-BE49-F238E27FC236}">
                <a16:creationId xmlns:a16="http://schemas.microsoft.com/office/drawing/2014/main" id="{30AA1E5D-8DCD-0943-9A53-997B32EA2C4E}"/>
              </a:ext>
            </a:extLst>
          </p:cNvPr>
          <p:cNvSpPr>
            <a:spLocks noGrp="1"/>
          </p:cNvSpPr>
          <p:nvPr/>
        </p:nvSpPr>
        <p:spPr bwMode="auto">
          <a:xfrm>
            <a:off x="5275638" y="2441289"/>
            <a:ext cx="2133740" cy="1741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1592" tIns="31592" rIns="31592" bIns="31592" numCol="1" anchor="ctr" anchorCtr="0" compatLnSpc="1">
            <a:prstTxWarp prst="textNoShape">
              <a:avLst/>
            </a:prstTxWarp>
            <a:noAutofit/>
          </a:bodyPr>
          <a:lstStyle>
            <a:lvl1pPr marL="173038" indent="-173038" algn="l" defTabSz="981075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47675" indent="-80963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400">
                <a:solidFill>
                  <a:schemeClr val="tx1"/>
                </a:solidFill>
                <a:latin typeface="Verdana" pitchFamily="34" charset="0"/>
              </a:defRPr>
            </a:lvl2pPr>
            <a:lvl3pPr marL="812800" indent="-20002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arlett" pitchFamily="2" charset="2"/>
              <a:buChar char="8"/>
              <a:defRPr sz="1400">
                <a:solidFill>
                  <a:schemeClr val="tx1"/>
                </a:solidFill>
                <a:latin typeface="Verdana" pitchFamily="34" charset="0"/>
              </a:defRPr>
            </a:lvl3pPr>
            <a:lvl4pPr marL="1144588" indent="-20637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400">
                <a:solidFill>
                  <a:schemeClr val="tx1"/>
                </a:solidFill>
                <a:latin typeface="Verdana" pitchFamily="34" charset="0"/>
              </a:defRPr>
            </a:lvl4pPr>
            <a:lvl5pPr marL="21574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5pPr>
            <a:lvl6pPr marL="26146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6pPr>
            <a:lvl7pPr marL="30718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7pPr>
            <a:lvl8pPr marL="35290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8pPr>
            <a:lvl9pPr marL="39862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sz="712">
                <a:solidFill>
                  <a:srgbClr val="000000"/>
                </a:solidFill>
                <a:latin typeface="+mn-lt"/>
              </a:rPr>
              <a:t>Governance structure and committees</a:t>
            </a:r>
            <a:endParaRPr lang="en-US" sz="712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0" name="Source">
            <a:extLst>
              <a:ext uri="{FF2B5EF4-FFF2-40B4-BE49-F238E27FC236}">
                <a16:creationId xmlns:a16="http://schemas.microsoft.com/office/drawing/2014/main" id="{3B05EC98-62E7-E94D-898A-66C2D64494A6}"/>
              </a:ext>
            </a:extLst>
          </p:cNvPr>
          <p:cNvSpPr>
            <a:spLocks noGrp="1"/>
          </p:cNvSpPr>
          <p:nvPr/>
        </p:nvSpPr>
        <p:spPr bwMode="auto">
          <a:xfrm>
            <a:off x="5275638" y="2669022"/>
            <a:ext cx="2133740" cy="22773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1592" tIns="31592" rIns="31592" bIns="31592" numCol="1" anchor="ctr" anchorCtr="0" compatLnSpc="1">
            <a:prstTxWarp prst="textNoShape">
              <a:avLst/>
            </a:prstTxWarp>
            <a:noAutofit/>
          </a:bodyPr>
          <a:lstStyle>
            <a:lvl1pPr marL="173038" indent="-173038" algn="l" defTabSz="981075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47675" indent="-80963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400">
                <a:solidFill>
                  <a:schemeClr val="tx1"/>
                </a:solidFill>
                <a:latin typeface="Verdana" pitchFamily="34" charset="0"/>
              </a:defRPr>
            </a:lvl2pPr>
            <a:lvl3pPr marL="812800" indent="-20002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arlett" pitchFamily="2" charset="2"/>
              <a:buChar char="8"/>
              <a:defRPr sz="1400">
                <a:solidFill>
                  <a:schemeClr val="tx1"/>
                </a:solidFill>
                <a:latin typeface="Verdana" pitchFamily="34" charset="0"/>
              </a:defRPr>
            </a:lvl3pPr>
            <a:lvl4pPr marL="1144588" indent="-20637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400">
                <a:solidFill>
                  <a:schemeClr val="tx1"/>
                </a:solidFill>
                <a:latin typeface="Verdana" pitchFamily="34" charset="0"/>
              </a:defRPr>
            </a:lvl4pPr>
            <a:lvl5pPr marL="21574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5pPr>
            <a:lvl6pPr marL="26146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6pPr>
            <a:lvl7pPr marL="30718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7pPr>
            <a:lvl8pPr marL="35290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8pPr>
            <a:lvl9pPr marL="39862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sz="712">
                <a:solidFill>
                  <a:srgbClr val="000000"/>
                </a:solidFill>
                <a:latin typeface="+mn-lt"/>
              </a:rPr>
              <a:t>People nomination process  for key positions</a:t>
            </a:r>
            <a:endParaRPr lang="en-US" sz="712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1" name="Source">
            <a:extLst>
              <a:ext uri="{FF2B5EF4-FFF2-40B4-BE49-F238E27FC236}">
                <a16:creationId xmlns:a16="http://schemas.microsoft.com/office/drawing/2014/main" id="{4C479820-9B8A-C54A-96E0-8B5E33D4B2D9}"/>
              </a:ext>
            </a:extLst>
          </p:cNvPr>
          <p:cNvSpPr>
            <a:spLocks noGrp="1"/>
          </p:cNvSpPr>
          <p:nvPr/>
        </p:nvSpPr>
        <p:spPr bwMode="auto">
          <a:xfrm>
            <a:off x="5275638" y="2951799"/>
            <a:ext cx="2133740" cy="22773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1592" tIns="31592" rIns="31592" bIns="31592" numCol="1" anchor="ctr" anchorCtr="0" compatLnSpc="1">
            <a:prstTxWarp prst="textNoShape">
              <a:avLst/>
            </a:prstTxWarp>
            <a:noAutofit/>
          </a:bodyPr>
          <a:lstStyle>
            <a:lvl1pPr marL="173038" indent="-173038" algn="l" defTabSz="981075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47675" indent="-80963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400">
                <a:solidFill>
                  <a:schemeClr val="tx1"/>
                </a:solidFill>
                <a:latin typeface="Verdana" pitchFamily="34" charset="0"/>
              </a:defRPr>
            </a:lvl2pPr>
            <a:lvl3pPr marL="812800" indent="-20002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arlett" pitchFamily="2" charset="2"/>
              <a:buChar char="8"/>
              <a:defRPr sz="1400">
                <a:solidFill>
                  <a:schemeClr val="tx1"/>
                </a:solidFill>
                <a:latin typeface="Verdana" pitchFamily="34" charset="0"/>
              </a:defRPr>
            </a:lvl3pPr>
            <a:lvl4pPr marL="1144588" indent="-20637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400">
                <a:solidFill>
                  <a:schemeClr val="tx1"/>
                </a:solidFill>
                <a:latin typeface="Verdana" pitchFamily="34" charset="0"/>
              </a:defRPr>
            </a:lvl4pPr>
            <a:lvl5pPr marL="21574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5pPr>
            <a:lvl6pPr marL="26146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6pPr>
            <a:lvl7pPr marL="30718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7pPr>
            <a:lvl8pPr marL="35290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8pPr>
            <a:lvl9pPr marL="39862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sz="712">
                <a:solidFill>
                  <a:srgbClr val="000000"/>
                </a:solidFill>
                <a:latin typeface="+mn-lt"/>
              </a:rPr>
              <a:t>Mechanisms to ease consensus &amp; </a:t>
            </a:r>
            <a:br>
              <a:rPr lang="en-US" sz="712">
                <a:solidFill>
                  <a:srgbClr val="000000"/>
                </a:solidFill>
                <a:latin typeface="+mn-lt"/>
              </a:rPr>
            </a:br>
            <a:r>
              <a:rPr lang="en-US" sz="712">
                <a:solidFill>
                  <a:srgbClr val="000000"/>
                </a:solidFill>
                <a:latin typeface="+mn-lt"/>
              </a:rPr>
              <a:t>avoid deadlocks</a:t>
            </a:r>
            <a:endParaRPr lang="en-US" sz="712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2" name="Source">
            <a:extLst>
              <a:ext uri="{FF2B5EF4-FFF2-40B4-BE49-F238E27FC236}">
                <a16:creationId xmlns:a16="http://schemas.microsoft.com/office/drawing/2014/main" id="{24A6A7A1-4AFD-3E44-97C9-A8AF656161C7}"/>
              </a:ext>
            </a:extLst>
          </p:cNvPr>
          <p:cNvSpPr>
            <a:spLocks noGrp="1"/>
          </p:cNvSpPr>
          <p:nvPr/>
        </p:nvSpPr>
        <p:spPr bwMode="auto">
          <a:xfrm>
            <a:off x="2972144" y="3580821"/>
            <a:ext cx="2133740" cy="1741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1592" tIns="31592" rIns="31592" bIns="31592" numCol="1" anchor="ctr" anchorCtr="0" compatLnSpc="1">
            <a:prstTxWarp prst="textNoShape">
              <a:avLst/>
            </a:prstTxWarp>
            <a:noAutofit/>
          </a:bodyPr>
          <a:lstStyle>
            <a:lvl1pPr marL="173038" indent="-173038" algn="l" defTabSz="981075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47675" indent="-80963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400">
                <a:solidFill>
                  <a:schemeClr val="tx1"/>
                </a:solidFill>
                <a:latin typeface="Verdana" pitchFamily="34" charset="0"/>
              </a:defRPr>
            </a:lvl2pPr>
            <a:lvl3pPr marL="812800" indent="-20002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arlett" pitchFamily="2" charset="2"/>
              <a:buChar char="8"/>
              <a:defRPr sz="1400">
                <a:solidFill>
                  <a:schemeClr val="tx1"/>
                </a:solidFill>
                <a:latin typeface="Verdana" pitchFamily="34" charset="0"/>
              </a:defRPr>
            </a:lvl3pPr>
            <a:lvl4pPr marL="1144588" indent="-20637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400">
                <a:solidFill>
                  <a:schemeClr val="tx1"/>
                </a:solidFill>
                <a:latin typeface="Verdana" pitchFamily="34" charset="0"/>
              </a:defRPr>
            </a:lvl4pPr>
            <a:lvl5pPr marL="21574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5pPr>
            <a:lvl6pPr marL="26146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6pPr>
            <a:lvl7pPr marL="30718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7pPr>
            <a:lvl8pPr marL="35290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8pPr>
            <a:lvl9pPr marL="39862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sz="712" dirty="0">
                <a:solidFill>
                  <a:srgbClr val="000000"/>
                </a:solidFill>
                <a:latin typeface="+mn-lt"/>
              </a:rPr>
              <a:t>Entity evolution mechanisms</a:t>
            </a:r>
          </a:p>
        </p:txBody>
      </p:sp>
      <p:sp>
        <p:nvSpPr>
          <p:cNvPr id="63" name="Source">
            <a:extLst>
              <a:ext uri="{FF2B5EF4-FFF2-40B4-BE49-F238E27FC236}">
                <a16:creationId xmlns:a16="http://schemas.microsoft.com/office/drawing/2014/main" id="{B2B9CC64-326B-E943-9F95-3DD23C91A9D0}"/>
              </a:ext>
            </a:extLst>
          </p:cNvPr>
          <p:cNvSpPr>
            <a:spLocks noGrp="1"/>
          </p:cNvSpPr>
          <p:nvPr/>
        </p:nvSpPr>
        <p:spPr bwMode="auto">
          <a:xfrm>
            <a:off x="2972144" y="3808555"/>
            <a:ext cx="2133740" cy="1741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1592" tIns="31592" rIns="31592" bIns="31592" numCol="1" anchor="ctr" anchorCtr="0" compatLnSpc="1">
            <a:prstTxWarp prst="textNoShape">
              <a:avLst/>
            </a:prstTxWarp>
            <a:noAutofit/>
          </a:bodyPr>
          <a:lstStyle>
            <a:lvl1pPr marL="173038" indent="-173038" algn="l" defTabSz="981075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47675" indent="-80963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400">
                <a:solidFill>
                  <a:schemeClr val="tx1"/>
                </a:solidFill>
                <a:latin typeface="Verdana" pitchFamily="34" charset="0"/>
              </a:defRPr>
            </a:lvl2pPr>
            <a:lvl3pPr marL="812800" indent="-20002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arlett" pitchFamily="2" charset="2"/>
              <a:buChar char="8"/>
              <a:defRPr sz="1400">
                <a:solidFill>
                  <a:schemeClr val="tx1"/>
                </a:solidFill>
                <a:latin typeface="Verdana" pitchFamily="34" charset="0"/>
              </a:defRPr>
            </a:lvl3pPr>
            <a:lvl4pPr marL="1144588" indent="-20637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400">
                <a:solidFill>
                  <a:schemeClr val="tx1"/>
                </a:solidFill>
                <a:latin typeface="Verdana" pitchFamily="34" charset="0"/>
              </a:defRPr>
            </a:lvl4pPr>
            <a:lvl5pPr marL="21574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5pPr>
            <a:lvl6pPr marL="26146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6pPr>
            <a:lvl7pPr marL="30718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7pPr>
            <a:lvl8pPr marL="35290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8pPr>
            <a:lvl9pPr marL="39862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sz="712" dirty="0">
                <a:solidFill>
                  <a:srgbClr val="000000"/>
                </a:solidFill>
                <a:latin typeface="+mn-lt"/>
              </a:rPr>
              <a:t>Entity exit mechanisms</a:t>
            </a:r>
          </a:p>
        </p:txBody>
      </p:sp>
      <p:sp>
        <p:nvSpPr>
          <p:cNvPr id="67" name="Source">
            <a:extLst>
              <a:ext uri="{FF2B5EF4-FFF2-40B4-BE49-F238E27FC236}">
                <a16:creationId xmlns:a16="http://schemas.microsoft.com/office/drawing/2014/main" id="{06D261B9-3F15-264F-B02A-17C6376E1721}"/>
              </a:ext>
            </a:extLst>
          </p:cNvPr>
          <p:cNvSpPr>
            <a:spLocks noGrp="1"/>
          </p:cNvSpPr>
          <p:nvPr/>
        </p:nvSpPr>
        <p:spPr bwMode="auto">
          <a:xfrm>
            <a:off x="5284994" y="3580821"/>
            <a:ext cx="2133740" cy="1741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1592" tIns="31592" rIns="31592" bIns="31592" numCol="1" anchor="ctr" anchorCtr="0" compatLnSpc="1">
            <a:prstTxWarp prst="textNoShape">
              <a:avLst/>
            </a:prstTxWarp>
            <a:noAutofit/>
          </a:bodyPr>
          <a:lstStyle>
            <a:lvl1pPr marL="173038" indent="-173038" algn="l" defTabSz="981075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47675" indent="-80963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400">
                <a:solidFill>
                  <a:schemeClr val="tx1"/>
                </a:solidFill>
                <a:latin typeface="Verdana" pitchFamily="34" charset="0"/>
              </a:defRPr>
            </a:lvl2pPr>
            <a:lvl3pPr marL="812800" indent="-20002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arlett" pitchFamily="2" charset="2"/>
              <a:buChar char="8"/>
              <a:defRPr sz="1400">
                <a:solidFill>
                  <a:schemeClr val="tx1"/>
                </a:solidFill>
                <a:latin typeface="Verdana" pitchFamily="34" charset="0"/>
              </a:defRPr>
            </a:lvl3pPr>
            <a:lvl4pPr marL="1144588" indent="-20637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400">
                <a:solidFill>
                  <a:schemeClr val="tx1"/>
                </a:solidFill>
                <a:latin typeface="Verdana" pitchFamily="34" charset="0"/>
              </a:defRPr>
            </a:lvl4pPr>
            <a:lvl5pPr marL="21574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5pPr>
            <a:lvl6pPr marL="26146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6pPr>
            <a:lvl7pPr marL="30718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7pPr>
            <a:lvl8pPr marL="35290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8pPr>
            <a:lvl9pPr marL="39862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sz="712" dirty="0">
                <a:solidFill>
                  <a:srgbClr val="000000"/>
                </a:solidFill>
                <a:latin typeface="+mn-lt"/>
              </a:rPr>
              <a:t>Cultural diagnostic</a:t>
            </a:r>
          </a:p>
        </p:txBody>
      </p:sp>
      <p:sp>
        <p:nvSpPr>
          <p:cNvPr id="71" name="Source">
            <a:extLst>
              <a:ext uri="{FF2B5EF4-FFF2-40B4-BE49-F238E27FC236}">
                <a16:creationId xmlns:a16="http://schemas.microsoft.com/office/drawing/2014/main" id="{A1AFEBA6-818D-4746-8C9B-4F3867D1A0DA}"/>
              </a:ext>
            </a:extLst>
          </p:cNvPr>
          <p:cNvSpPr>
            <a:spLocks noGrp="1"/>
          </p:cNvSpPr>
          <p:nvPr/>
        </p:nvSpPr>
        <p:spPr bwMode="auto">
          <a:xfrm>
            <a:off x="5284993" y="3808555"/>
            <a:ext cx="2133740" cy="1741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1592" tIns="31592" rIns="31592" bIns="31592" numCol="1" anchor="ctr" anchorCtr="0" compatLnSpc="1">
            <a:prstTxWarp prst="textNoShape">
              <a:avLst/>
            </a:prstTxWarp>
            <a:noAutofit/>
          </a:bodyPr>
          <a:lstStyle>
            <a:lvl1pPr marL="173038" indent="-173038" algn="l" defTabSz="981075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47675" indent="-80963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400">
                <a:solidFill>
                  <a:schemeClr val="tx1"/>
                </a:solidFill>
                <a:latin typeface="Verdana" pitchFamily="34" charset="0"/>
              </a:defRPr>
            </a:lvl2pPr>
            <a:lvl3pPr marL="812800" indent="-20002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arlett" pitchFamily="2" charset="2"/>
              <a:buChar char="8"/>
              <a:defRPr sz="1400">
                <a:solidFill>
                  <a:schemeClr val="tx1"/>
                </a:solidFill>
                <a:latin typeface="Verdana" pitchFamily="34" charset="0"/>
              </a:defRPr>
            </a:lvl3pPr>
            <a:lvl4pPr marL="1144588" indent="-20637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400">
                <a:solidFill>
                  <a:schemeClr val="tx1"/>
                </a:solidFill>
                <a:latin typeface="Verdana" pitchFamily="34" charset="0"/>
              </a:defRPr>
            </a:lvl4pPr>
            <a:lvl5pPr marL="21574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5pPr>
            <a:lvl6pPr marL="26146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6pPr>
            <a:lvl7pPr marL="30718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7pPr>
            <a:lvl8pPr marL="35290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8pPr>
            <a:lvl9pPr marL="39862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sz="712" dirty="0">
                <a:solidFill>
                  <a:srgbClr val="000000"/>
                </a:solidFill>
                <a:latin typeface="+mn-lt"/>
              </a:rPr>
              <a:t>Cultural integration agenda</a:t>
            </a:r>
          </a:p>
        </p:txBody>
      </p:sp>
      <p:sp>
        <p:nvSpPr>
          <p:cNvPr id="73" name="Source">
            <a:extLst>
              <a:ext uri="{FF2B5EF4-FFF2-40B4-BE49-F238E27FC236}">
                <a16:creationId xmlns:a16="http://schemas.microsoft.com/office/drawing/2014/main" id="{D8474CCF-6310-0347-B89D-D566175642F0}"/>
              </a:ext>
            </a:extLst>
          </p:cNvPr>
          <p:cNvSpPr>
            <a:spLocks noGrp="1"/>
          </p:cNvSpPr>
          <p:nvPr/>
        </p:nvSpPr>
        <p:spPr bwMode="auto">
          <a:xfrm>
            <a:off x="1667246" y="4438184"/>
            <a:ext cx="5844986" cy="1741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1592" tIns="31592" rIns="31592" bIns="31592" numCol="1" anchor="ctr" anchorCtr="0" compatLnSpc="1">
            <a:prstTxWarp prst="textNoShape">
              <a:avLst/>
            </a:prstTxWarp>
            <a:noAutofit/>
          </a:bodyPr>
          <a:lstStyle>
            <a:lvl1pPr marL="173038" indent="-173038" algn="l" defTabSz="981075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47675" indent="-80963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400">
                <a:solidFill>
                  <a:schemeClr val="tx1"/>
                </a:solidFill>
                <a:latin typeface="Verdana" pitchFamily="34" charset="0"/>
              </a:defRPr>
            </a:lvl2pPr>
            <a:lvl3pPr marL="812800" indent="-20002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arlett" pitchFamily="2" charset="2"/>
              <a:buChar char="8"/>
              <a:defRPr sz="1400">
                <a:solidFill>
                  <a:schemeClr val="tx1"/>
                </a:solidFill>
                <a:latin typeface="Verdana" pitchFamily="34" charset="0"/>
              </a:defRPr>
            </a:lvl3pPr>
            <a:lvl4pPr marL="1144588" indent="-20637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400">
                <a:solidFill>
                  <a:schemeClr val="tx1"/>
                </a:solidFill>
                <a:latin typeface="Verdana" pitchFamily="34" charset="0"/>
              </a:defRPr>
            </a:lvl4pPr>
            <a:lvl5pPr marL="21574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5pPr>
            <a:lvl6pPr marL="26146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6pPr>
            <a:lvl7pPr marL="30718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7pPr>
            <a:lvl8pPr marL="35290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8pPr>
            <a:lvl9pPr marL="39862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sz="712" dirty="0">
                <a:solidFill>
                  <a:srgbClr val="000000"/>
                </a:solidFill>
                <a:latin typeface="+mn-lt"/>
              </a:rPr>
              <a:t>Effectively structured Entity agreement reflecting strategic goals of the Entity &amp; protecting interests of the partners</a:t>
            </a:r>
          </a:p>
        </p:txBody>
      </p:sp>
      <p:sp>
        <p:nvSpPr>
          <p:cNvPr id="96" name="Source">
            <a:extLst>
              <a:ext uri="{FF2B5EF4-FFF2-40B4-BE49-F238E27FC236}">
                <a16:creationId xmlns:a16="http://schemas.microsoft.com/office/drawing/2014/main" id="{52E06C7C-6C0B-834D-9975-3A940DE42387}"/>
              </a:ext>
            </a:extLst>
          </p:cNvPr>
          <p:cNvSpPr>
            <a:spLocks noGrp="1"/>
          </p:cNvSpPr>
          <p:nvPr/>
        </p:nvSpPr>
        <p:spPr bwMode="auto">
          <a:xfrm>
            <a:off x="1667246" y="4639818"/>
            <a:ext cx="5844986" cy="17412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1592" tIns="31592" rIns="31592" bIns="31592" numCol="1" anchor="ctr" anchorCtr="0" compatLnSpc="1">
            <a:prstTxWarp prst="textNoShape">
              <a:avLst/>
            </a:prstTxWarp>
            <a:noAutofit/>
          </a:bodyPr>
          <a:lstStyle>
            <a:lvl1pPr marL="173038" indent="-173038" algn="l" defTabSz="981075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47675" indent="-80963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400">
                <a:solidFill>
                  <a:schemeClr val="tx1"/>
                </a:solidFill>
                <a:latin typeface="Verdana" pitchFamily="34" charset="0"/>
              </a:defRPr>
            </a:lvl2pPr>
            <a:lvl3pPr marL="812800" indent="-20002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arlett" pitchFamily="2" charset="2"/>
              <a:buChar char="8"/>
              <a:defRPr sz="1400">
                <a:solidFill>
                  <a:schemeClr val="tx1"/>
                </a:solidFill>
                <a:latin typeface="Verdana" pitchFamily="34" charset="0"/>
              </a:defRPr>
            </a:lvl3pPr>
            <a:lvl4pPr marL="1144588" indent="-20637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400">
                <a:solidFill>
                  <a:schemeClr val="tx1"/>
                </a:solidFill>
                <a:latin typeface="Verdana" pitchFamily="34" charset="0"/>
              </a:defRPr>
            </a:lvl4pPr>
            <a:lvl5pPr marL="21574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5pPr>
            <a:lvl6pPr marL="26146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6pPr>
            <a:lvl7pPr marL="30718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7pPr>
            <a:lvl8pPr marL="35290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8pPr>
            <a:lvl9pPr marL="39862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sz="712">
                <a:solidFill>
                  <a:srgbClr val="000000"/>
                </a:solidFill>
                <a:latin typeface="+mn-lt"/>
              </a:rPr>
              <a:t>Clarity on points of contention as well as deal breakers &amp; walkaway triggers</a:t>
            </a:r>
            <a:endParaRPr lang="en-US" sz="712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7" name="Source">
            <a:extLst>
              <a:ext uri="{FF2B5EF4-FFF2-40B4-BE49-F238E27FC236}">
                <a16:creationId xmlns:a16="http://schemas.microsoft.com/office/drawing/2014/main" id="{18DC5CC6-BCB3-664C-88EC-65FB2636E648}"/>
              </a:ext>
            </a:extLst>
          </p:cNvPr>
          <p:cNvSpPr>
            <a:spLocks noGrp="1"/>
          </p:cNvSpPr>
          <p:nvPr/>
        </p:nvSpPr>
        <p:spPr bwMode="auto">
          <a:xfrm>
            <a:off x="1540406" y="2139293"/>
            <a:ext cx="1003822" cy="64974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1592" tIns="31592" rIns="31592" bIns="31592" numCol="1" anchor="ctr" anchorCtr="0" compatLnSpc="1">
            <a:prstTxWarp prst="textNoShape">
              <a:avLst/>
            </a:prstTxWarp>
            <a:noAutofit/>
          </a:bodyPr>
          <a:lstStyle>
            <a:lvl1pPr marL="173038" indent="-173038" algn="l" defTabSz="981075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•"/>
              <a:defRPr sz="16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47675" indent="-80963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400">
                <a:solidFill>
                  <a:schemeClr val="tx1"/>
                </a:solidFill>
                <a:latin typeface="Verdana" pitchFamily="34" charset="0"/>
              </a:defRPr>
            </a:lvl2pPr>
            <a:lvl3pPr marL="812800" indent="-20002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arlett" pitchFamily="2" charset="2"/>
              <a:buChar char="8"/>
              <a:defRPr sz="1400">
                <a:solidFill>
                  <a:schemeClr val="tx1"/>
                </a:solidFill>
                <a:latin typeface="Verdana" pitchFamily="34" charset="0"/>
              </a:defRPr>
            </a:lvl3pPr>
            <a:lvl4pPr marL="1144588" indent="-206375" algn="l" defTabSz="98107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-"/>
              <a:defRPr sz="1400">
                <a:solidFill>
                  <a:schemeClr val="tx1"/>
                </a:solidFill>
                <a:latin typeface="Verdana" pitchFamily="34" charset="0"/>
              </a:defRPr>
            </a:lvl4pPr>
            <a:lvl5pPr marL="21574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5pPr>
            <a:lvl6pPr marL="26146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6pPr>
            <a:lvl7pPr marL="30718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7pPr>
            <a:lvl8pPr marL="35290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8pPr>
            <a:lvl9pPr marL="3986213" indent="-339725" algn="l" defTabSz="98107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Font typeface="Marlett" pitchFamily="2" charset="2"/>
              <a:buChar char="8"/>
              <a:defRPr sz="2300">
                <a:solidFill>
                  <a:schemeClr val="bg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 lang="en-US" sz="712" dirty="0">
                <a:solidFill>
                  <a:srgbClr val="000000"/>
                </a:solidFill>
                <a:latin typeface="+mn-lt"/>
              </a:rPr>
              <a:t>Refine corporate value proposition &amp; strategy (e.g. priority trade flows, partners)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60ACD54-3CA0-F646-8397-53C35D1EAF88}"/>
              </a:ext>
            </a:extLst>
          </p:cNvPr>
          <p:cNvSpPr/>
          <p:nvPr/>
        </p:nvSpPr>
        <p:spPr>
          <a:xfrm rot="20011175">
            <a:off x="2344876" y="2705014"/>
            <a:ext cx="4630631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INDICATIVE</a:t>
            </a:r>
            <a:endPara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71930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True"/>
  <p:tag name="BAINBULLETSLEVELSFINGERPRINT" val="176532056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HEADERBOX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HEADERBOX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HEADERBOX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LINESPACING" val="2"/>
  <p:tag name="BAINBULLETSACTIVATED" val="True"/>
  <p:tag name="BAINBULLETSLEVELSFINGERPRINT" val="-5382732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HEADERBOX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HEADERBOX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HEADERBOX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True"/>
  <p:tag name="BAINBULLETSLEVELSFINGERPRINT" val="152401126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True"/>
  <p:tag name="BAINBULLETSLEVELSFINGERPRINT" val="20936131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True"/>
  <p:tag name="BAINBULLETSLEVELSFINGERPRINT" val="152401126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True"/>
  <p:tag name="BAINBULLETSLEVELSFINGERPRINT" val="18403952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True"/>
  <p:tag name="BAINBULLETSLEVELSFINGERPRINT" val="152401126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True"/>
  <p:tag name="BAINBULLETSLEVELSFINGERPRINT" val="184039529"/>
</p:tagLst>
</file>

<file path=ppt/theme/theme1.xml><?xml version="1.0" encoding="utf-8"?>
<a:theme xmlns:a="http://schemas.openxmlformats.org/drawingml/2006/main" name="R3 theme">
  <a:themeElements>
    <a:clrScheme name="R3_new">
      <a:dk1>
        <a:srgbClr val="555861"/>
      </a:dk1>
      <a:lt1>
        <a:srgbClr val="FFFFFF"/>
      </a:lt1>
      <a:dk2>
        <a:srgbClr val="D8222A"/>
      </a:dk2>
      <a:lt2>
        <a:srgbClr val="E1E3F1"/>
      </a:lt2>
      <a:accent1>
        <a:srgbClr val="D8222A"/>
      </a:accent1>
      <a:accent2>
        <a:srgbClr val="E1E3F1"/>
      </a:accent2>
      <a:accent3>
        <a:srgbClr val="545761"/>
      </a:accent3>
      <a:accent4>
        <a:srgbClr val="EAEAEA"/>
      </a:accent4>
      <a:accent5>
        <a:srgbClr val="9A1B03"/>
      </a:accent5>
      <a:accent6>
        <a:srgbClr val="BDC0CA"/>
      </a:accent6>
      <a:hlink>
        <a:srgbClr val="D8222A"/>
      </a:hlink>
      <a:folHlink>
        <a:srgbClr val="FF283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 smtClean="0">
            <a:latin typeface="Poppins" pitchFamily="2" charset="77"/>
            <a:cs typeface="Poppins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46B2D8FA-0E46-C44F-AA82-A4DDD6D02A3E}" vid="{94CEDDD4-B77F-D249-8E13-BDDB198317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R3 theme</Template>
  <TotalTime>13359</TotalTime>
  <Words>839</Words>
  <Application>Microsoft Macintosh PowerPoint</Application>
  <PresentationFormat>On-screen Show (16:9)</PresentationFormat>
  <Paragraphs>169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Arial</vt:lpstr>
      <vt:lpstr>Calibri</vt:lpstr>
      <vt:lpstr>Calibri Light</vt:lpstr>
      <vt:lpstr>Helvetica Light</vt:lpstr>
      <vt:lpstr>Poppins</vt:lpstr>
      <vt:lpstr>Poppins Black</vt:lpstr>
      <vt:lpstr>Poppins Bold</vt:lpstr>
      <vt:lpstr>Poppins ExtraLight</vt:lpstr>
      <vt:lpstr>Poppins Light</vt:lpstr>
      <vt:lpstr>Poppins Medium</vt:lpstr>
      <vt:lpstr>Poppins Thin</vt:lpstr>
      <vt:lpstr>Verdana</vt:lpstr>
      <vt:lpstr>Wingdings</vt:lpstr>
      <vt:lpstr>R3 theme</vt:lpstr>
      <vt:lpstr>Commercial Framework</vt:lpstr>
      <vt:lpstr>Exec Summary</vt:lpstr>
      <vt:lpstr>3 Steps to a commercial framework</vt:lpstr>
      <vt:lpstr>Detailed Walk-through</vt:lpstr>
      <vt:lpstr>Playfield - CorDapp and business network</vt:lpstr>
      <vt:lpstr>3 Steps to a commercial framework:</vt:lpstr>
      <vt:lpstr>Step1 - Ownership: Evaluate the pros and cons for each approach </vt:lpstr>
      <vt:lpstr>Step2 – Ownership: Reach Consensus among different roles</vt:lpstr>
      <vt:lpstr>Step3 - Operating model: Setup the entity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Siddharth Singhal</cp:lastModifiedBy>
  <cp:revision>119</cp:revision>
  <dcterms:created xsi:type="dcterms:W3CDTF">2018-03-18T10:02:27Z</dcterms:created>
  <dcterms:modified xsi:type="dcterms:W3CDTF">2018-05-31T02:25:12Z</dcterms:modified>
</cp:coreProperties>
</file>