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7" r:id="rId4"/>
    <p:sldId id="260" r:id="rId5"/>
    <p:sldId id="258" r:id="rId6"/>
    <p:sldId id="273" r:id="rId7"/>
    <p:sldId id="259" r:id="rId8"/>
    <p:sldId id="265" r:id="rId9"/>
    <p:sldId id="272" r:id="rId10"/>
    <p:sldId id="268" r:id="rId11"/>
    <p:sldId id="270" r:id="rId12"/>
    <p:sldId id="264" r:id="rId13"/>
    <p:sldId id="262" r:id="rId14"/>
    <p:sldId id="257" r:id="rId15"/>
    <p:sldId id="263" r:id="rId16"/>
    <p:sldId id="266" r:id="rId17"/>
    <p:sldId id="26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5863-87A6-44F6-BEB2-051963582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F019C146-18D0-473C-9EEF-FD94D7624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76A87C2F-E15A-4017-88FA-27CCCF84253C}"/>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5" name="Footer Placeholder 4">
            <a:extLst>
              <a:ext uri="{FF2B5EF4-FFF2-40B4-BE49-F238E27FC236}">
                <a16:creationId xmlns:a16="http://schemas.microsoft.com/office/drawing/2014/main" id="{332B5433-E105-4E97-BD6F-3884117584B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96E2DCB-407D-4A19-B48D-249BB062EE49}"/>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74969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76A5-AB6D-434F-8EC9-DA29651F71EF}"/>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45AB780-0EF1-4749-9C9B-57A4CBBCA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22FCEAE-8B29-4916-946E-75AB328B1FA5}"/>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5" name="Footer Placeholder 4">
            <a:extLst>
              <a:ext uri="{FF2B5EF4-FFF2-40B4-BE49-F238E27FC236}">
                <a16:creationId xmlns:a16="http://schemas.microsoft.com/office/drawing/2014/main" id="{573B012E-3D98-4A06-95D3-1D4C0C20C48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4E0816F-DC70-4E70-8ABD-344AF8909676}"/>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299987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E09A0-E00D-4CE8-8FDB-0DC5BD2D37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787D412-AD60-44AC-869F-BEE4FA45B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E922A8C-9BF0-448C-A330-53FC4C8E6525}"/>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5" name="Footer Placeholder 4">
            <a:extLst>
              <a:ext uri="{FF2B5EF4-FFF2-40B4-BE49-F238E27FC236}">
                <a16:creationId xmlns:a16="http://schemas.microsoft.com/office/drawing/2014/main" id="{38C7D18C-FF43-44CE-B452-623E3E397CC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BE0C63B-9341-4036-AC8D-98C168BA0791}"/>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347569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975A-D502-4824-B175-D1D5697B6455}"/>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929CC51-DBC9-4EDB-B52A-C7C14235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C19642D-D7ED-4C8F-83EE-034AF6A723D7}"/>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5" name="Footer Placeholder 4">
            <a:extLst>
              <a:ext uri="{FF2B5EF4-FFF2-40B4-BE49-F238E27FC236}">
                <a16:creationId xmlns:a16="http://schemas.microsoft.com/office/drawing/2014/main" id="{52FA3D01-3B1C-4ADA-92BD-A2CA3D4DB68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8F0C01C-80BC-4A35-B0CC-FBA88D750E79}"/>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313287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FE88-2F86-410B-91EF-5665A4FCE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E5C5DB2D-FEF6-4620-AF6F-A499259C0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03C70-AC7D-403F-B118-28F342E59BA6}"/>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5" name="Footer Placeholder 4">
            <a:extLst>
              <a:ext uri="{FF2B5EF4-FFF2-40B4-BE49-F238E27FC236}">
                <a16:creationId xmlns:a16="http://schemas.microsoft.com/office/drawing/2014/main" id="{43644DA7-BA47-43CD-A41D-A8BCB657696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2AB761B-F7B6-4B88-A79D-38AA2EE25359}"/>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123021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A6F2-54C7-405A-B055-898A3CD347C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0DF69BA-BDC5-40A2-9E0C-001C60FC3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7998555C-AAF1-4CB1-8EA6-4344CD3479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6583086-0282-4848-824A-E79E164B5BA3}"/>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6" name="Footer Placeholder 5">
            <a:extLst>
              <a:ext uri="{FF2B5EF4-FFF2-40B4-BE49-F238E27FC236}">
                <a16:creationId xmlns:a16="http://schemas.microsoft.com/office/drawing/2014/main" id="{5E77DA4A-258D-4D7B-AF46-7FC839BF25E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24DEC14-FBA9-478B-A19A-AB91C49C4393}"/>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66617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5D1F-50D8-4D69-B942-7ABDCBEB5B1F}"/>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566A628-0FC6-4163-9A03-4E1DAD7DD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564BC0-3FE1-4DA6-88C9-25A413636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1816532C-3790-4164-89DE-A6CFCCAA7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6784C-2E3C-4232-AEDF-3CC6CE4CF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2D6657C-5102-443E-8121-725D37C79058}"/>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8" name="Footer Placeholder 7">
            <a:extLst>
              <a:ext uri="{FF2B5EF4-FFF2-40B4-BE49-F238E27FC236}">
                <a16:creationId xmlns:a16="http://schemas.microsoft.com/office/drawing/2014/main" id="{9D3011E3-EABF-471A-A87E-778D098D381E}"/>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2F1841CA-B65A-496F-BBB8-ED764C2D2BB9}"/>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90966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E2FB-3D04-407F-A097-32427A2A376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E043A6A7-7A79-48F7-8276-DBCD115257C9}"/>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4" name="Footer Placeholder 3">
            <a:extLst>
              <a:ext uri="{FF2B5EF4-FFF2-40B4-BE49-F238E27FC236}">
                <a16:creationId xmlns:a16="http://schemas.microsoft.com/office/drawing/2014/main" id="{29D47FF6-E982-4654-B11A-1E3C494279FF}"/>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0281F19F-0851-400E-9FFB-0AAC460AADB0}"/>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72005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8A6B1-2362-4BA5-9444-B9009E0FF63D}"/>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3" name="Footer Placeholder 2">
            <a:extLst>
              <a:ext uri="{FF2B5EF4-FFF2-40B4-BE49-F238E27FC236}">
                <a16:creationId xmlns:a16="http://schemas.microsoft.com/office/drawing/2014/main" id="{D79A6CAD-8E22-45F5-A3B7-E38D31156E55}"/>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49FABD3-11BF-47FF-A3F0-692BEFC78886}"/>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9800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EAB4-7303-4A87-BCC5-B67EEC299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A00293A6-DFE7-4343-B6BD-4C7C2D42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E53D9E9A-71C7-44FF-9153-6C6D18246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1E64A-A068-44A2-A328-60A9FB9961E4}"/>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6" name="Footer Placeholder 5">
            <a:extLst>
              <a:ext uri="{FF2B5EF4-FFF2-40B4-BE49-F238E27FC236}">
                <a16:creationId xmlns:a16="http://schemas.microsoft.com/office/drawing/2014/main" id="{EF0D3092-2F16-48BF-A0FA-E4830C556BD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A64DC40-CABB-4A8B-AF33-8E14CB90809B}"/>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3990735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DBB9-CC7B-494C-A188-3ECC82D4C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BF909F3-EB52-4C88-B15D-E21AE2A8F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C98422D8-7049-41D9-BD97-AA5717C42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AE768-38E6-4076-BEF4-8DB7A13B0421}"/>
              </a:ext>
            </a:extLst>
          </p:cNvPr>
          <p:cNvSpPr>
            <a:spLocks noGrp="1"/>
          </p:cNvSpPr>
          <p:nvPr>
            <p:ph type="dt" sz="half" idx="10"/>
          </p:nvPr>
        </p:nvSpPr>
        <p:spPr/>
        <p:txBody>
          <a:bodyPr/>
          <a:lstStyle/>
          <a:p>
            <a:fld id="{8E0A1A70-B645-46AE-AB5D-069D1D860528}" type="datetimeFigureOut">
              <a:rPr lang="en-IE" smtClean="0"/>
              <a:t>20/02/2020</a:t>
            </a:fld>
            <a:endParaRPr lang="en-IE"/>
          </a:p>
        </p:txBody>
      </p:sp>
      <p:sp>
        <p:nvSpPr>
          <p:cNvPr id="6" name="Footer Placeholder 5">
            <a:extLst>
              <a:ext uri="{FF2B5EF4-FFF2-40B4-BE49-F238E27FC236}">
                <a16:creationId xmlns:a16="http://schemas.microsoft.com/office/drawing/2014/main" id="{19E5C593-5925-41CA-8581-166012F9CAA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97C9533-539F-4E0D-8ED2-63F914C4B655}"/>
              </a:ext>
            </a:extLst>
          </p:cNvPr>
          <p:cNvSpPr>
            <a:spLocks noGrp="1"/>
          </p:cNvSpPr>
          <p:nvPr>
            <p:ph type="sldNum" sz="quarter" idx="12"/>
          </p:nvPr>
        </p:nvSpPr>
        <p:spPr/>
        <p:txBody>
          <a:bodyPr/>
          <a:lstStyle/>
          <a:p>
            <a:fld id="{8494B067-D0D7-4F3A-8E72-7D8ABBB1EFDE}" type="slidenum">
              <a:rPr lang="en-IE" smtClean="0"/>
              <a:t>‹#›</a:t>
            </a:fld>
            <a:endParaRPr lang="en-IE"/>
          </a:p>
        </p:txBody>
      </p:sp>
    </p:spTree>
    <p:extLst>
      <p:ext uri="{BB962C8B-B14F-4D97-AF65-F5344CB8AC3E}">
        <p14:creationId xmlns:p14="http://schemas.microsoft.com/office/powerpoint/2010/main" val="322047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4E5F6-1442-476E-8BD2-DE8E86F14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5A999CB3-A054-4364-B3FD-B2797E623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11631BB-41B2-4263-93A4-C008B728D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A1A70-B645-46AE-AB5D-069D1D860528}" type="datetimeFigureOut">
              <a:rPr lang="en-IE" smtClean="0"/>
              <a:t>20/02/2020</a:t>
            </a:fld>
            <a:endParaRPr lang="en-IE"/>
          </a:p>
        </p:txBody>
      </p:sp>
      <p:sp>
        <p:nvSpPr>
          <p:cNvPr id="5" name="Footer Placeholder 4">
            <a:extLst>
              <a:ext uri="{FF2B5EF4-FFF2-40B4-BE49-F238E27FC236}">
                <a16:creationId xmlns:a16="http://schemas.microsoft.com/office/drawing/2014/main" id="{EDC0F81A-13A1-4205-A41F-4B55F84A1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395720C6-F3A2-42BA-B1F4-ADBCF60B5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4B067-D0D7-4F3A-8E72-7D8ABBB1EFDE}" type="slidenum">
              <a:rPr lang="en-IE" smtClean="0"/>
              <a:t>‹#›</a:t>
            </a:fld>
            <a:endParaRPr lang="en-IE"/>
          </a:p>
        </p:txBody>
      </p:sp>
    </p:spTree>
    <p:extLst>
      <p:ext uri="{BB962C8B-B14F-4D97-AF65-F5344CB8AC3E}">
        <p14:creationId xmlns:p14="http://schemas.microsoft.com/office/powerpoint/2010/main" val="4121864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wiki/SkosDev/SkosCore/CollectionsAndArray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nfowebml.ws/rdf-owl/graphical-representations.ht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www.w3.org/TR/json-ld11/#relationship-to-rdf" TargetMode="External"/><Relationship Id="rId2" Type="http://schemas.openxmlformats.org/officeDocument/2006/relationships/hyperlink" Target="https://www.w3.org/TR/json-ld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loudinformationmodel.org/dist/model.jsonld" TargetMode="External"/><Relationship Id="rId2" Type="http://schemas.openxmlformats.org/officeDocument/2006/relationships/hyperlink" Target="https://schema.org/version/6.0/all-layers.jsonld" TargetMode="External"/><Relationship Id="rId1" Type="http://schemas.openxmlformats.org/officeDocument/2006/relationships/slideLayout" Target="../slideLayouts/slideLayout2.xml"/><Relationship Id="rId4" Type="http://schemas.openxmlformats.org/officeDocument/2006/relationships/hyperlink" Target="https://www.gs1.org/docs/gs1-smartsearch/gs1Voc_v1_2.jsonl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pinrdf.org/shacl-and-owl.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F0FD4-48B2-4471-BA58-059D5980D4E5}"/>
              </a:ext>
            </a:extLst>
          </p:cNvPr>
          <p:cNvSpPr>
            <a:spLocks noGrp="1"/>
          </p:cNvSpPr>
          <p:nvPr>
            <p:ph type="ctrTitle"/>
          </p:nvPr>
        </p:nvSpPr>
        <p:spPr>
          <a:xfrm>
            <a:off x="1334948" y="717224"/>
            <a:ext cx="6151074" cy="2154370"/>
          </a:xfrm>
        </p:spPr>
        <p:txBody>
          <a:bodyPr anchor="b">
            <a:normAutofit/>
          </a:bodyPr>
          <a:lstStyle/>
          <a:p>
            <a:pPr algn="r"/>
            <a:r>
              <a:rPr lang="en-IE" sz="4800">
                <a:solidFill>
                  <a:schemeClr val="bg1"/>
                </a:solidFill>
              </a:rPr>
              <a:t>JSON-LD</a:t>
            </a:r>
          </a:p>
        </p:txBody>
      </p:sp>
      <p:sp>
        <p:nvSpPr>
          <p:cNvPr id="3" name="Subtitle 2">
            <a:extLst>
              <a:ext uri="{FF2B5EF4-FFF2-40B4-BE49-F238E27FC236}">
                <a16:creationId xmlns:a16="http://schemas.microsoft.com/office/drawing/2014/main" id="{0C9699EE-E608-4F57-984E-F76AD95497CB}"/>
              </a:ext>
            </a:extLst>
          </p:cNvPr>
          <p:cNvSpPr>
            <a:spLocks noGrp="1"/>
          </p:cNvSpPr>
          <p:nvPr>
            <p:ph type="subTitle" idx="1"/>
          </p:nvPr>
        </p:nvSpPr>
        <p:spPr>
          <a:xfrm>
            <a:off x="6360607" y="3265602"/>
            <a:ext cx="4096627" cy="1438890"/>
          </a:xfrm>
        </p:spPr>
        <p:txBody>
          <a:bodyPr anchor="b">
            <a:noAutofit/>
          </a:bodyPr>
          <a:lstStyle/>
          <a:p>
            <a:pPr algn="l"/>
            <a:r>
              <a:rPr lang="en-IE" sz="2000" dirty="0">
                <a:solidFill>
                  <a:schemeClr val="bg1"/>
                </a:solidFill>
              </a:rPr>
              <a:t>Minimal generic standard RDF format for definition and exchange of ontologies/taxonomies/glossaries</a:t>
            </a:r>
          </a:p>
        </p:txBody>
      </p:sp>
      <p:cxnSp>
        <p:nvCxnSpPr>
          <p:cNvPr id="10" name="Straight Connector 9">
            <a:extLst>
              <a:ext uri="{FF2B5EF4-FFF2-40B4-BE49-F238E27FC236}">
                <a16:creationId xmlns:a16="http://schemas.microsoft.com/office/drawing/2014/main" id="{C4C8A451-B6C1-4CB1-95FC-2DBDEC61FF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068597"/>
            <a:ext cx="748602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439DD6-1CCF-48C6-AF10-B70187930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60607" y="4859086"/>
            <a:ext cx="583139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9F2F3E2E-2708-4D82-97B6-996FF7589B4B}"/>
              </a:ext>
            </a:extLst>
          </p:cNvPr>
          <p:cNvSpPr txBox="1">
            <a:spLocks/>
          </p:cNvSpPr>
          <p:nvPr/>
        </p:nvSpPr>
        <p:spPr>
          <a:xfrm>
            <a:off x="9009776" y="5184396"/>
            <a:ext cx="1783017" cy="1113579"/>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E" sz="2000" dirty="0">
                <a:solidFill>
                  <a:schemeClr val="bg1"/>
                </a:solidFill>
              </a:rPr>
              <a:t>Michal Miklas 2020-02-20</a:t>
            </a:r>
          </a:p>
        </p:txBody>
      </p:sp>
    </p:spTree>
    <p:extLst>
      <p:ext uri="{BB962C8B-B14F-4D97-AF65-F5344CB8AC3E}">
        <p14:creationId xmlns:p14="http://schemas.microsoft.com/office/powerpoint/2010/main" val="248597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C706DBF-03AD-4061-9122-73C00F105063}"/>
              </a:ext>
            </a:extLst>
          </p:cNvPr>
          <p:cNvSpPr>
            <a:spLocks noGrp="1"/>
          </p:cNvSpPr>
          <p:nvPr>
            <p:ph type="title"/>
          </p:nvPr>
        </p:nvSpPr>
        <p:spPr>
          <a:xfrm>
            <a:off x="838200" y="669925"/>
            <a:ext cx="4508946" cy="1325563"/>
          </a:xfrm>
        </p:spPr>
        <p:txBody>
          <a:bodyPr anchor="b">
            <a:normAutofit/>
          </a:bodyPr>
          <a:lstStyle/>
          <a:p>
            <a:pPr algn="r"/>
            <a:r>
              <a:rPr lang="en-IE" sz="4100">
                <a:solidFill>
                  <a:schemeClr val="bg1"/>
                </a:solidFill>
              </a:rPr>
              <a:t>Optional potentially useful types</a:t>
            </a:r>
          </a:p>
        </p:txBody>
      </p:sp>
      <p:cxnSp>
        <p:nvCxnSpPr>
          <p:cNvPr id="16"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C507F8-50A6-4A13-BE3D-4AF90F8FF0B7}"/>
              </a:ext>
            </a:extLst>
          </p:cNvPr>
          <p:cNvSpPr>
            <a:spLocks noGrp="1"/>
          </p:cNvSpPr>
          <p:nvPr>
            <p:ph idx="1"/>
          </p:nvPr>
        </p:nvSpPr>
        <p:spPr>
          <a:xfrm>
            <a:off x="1392667" y="2398957"/>
            <a:ext cx="9406666" cy="3526144"/>
          </a:xfrm>
        </p:spPr>
        <p:txBody>
          <a:bodyPr>
            <a:normAutofit/>
          </a:bodyPr>
          <a:lstStyle/>
          <a:p>
            <a:r>
              <a:rPr lang="en-IE" sz="1700">
                <a:solidFill>
                  <a:schemeClr val="bg1"/>
                </a:solidFill>
              </a:rPr>
              <a:t>rdfs:</a:t>
            </a:r>
            <a:r>
              <a:rPr lang="en-IE" sz="1700" b="1">
                <a:solidFill>
                  <a:schemeClr val="bg1"/>
                </a:solidFill>
              </a:rPr>
              <a:t>seeAlso</a:t>
            </a:r>
            <a:r>
              <a:rPr lang="en-IE" sz="1700">
                <a:solidFill>
                  <a:schemeClr val="bg1"/>
                </a:solidFill>
              </a:rPr>
              <a:t> (if links to external glossaries – or other open standards are provided)</a:t>
            </a:r>
          </a:p>
          <a:p>
            <a:r>
              <a:rPr lang="en-IE" sz="1700">
                <a:solidFill>
                  <a:schemeClr val="bg1"/>
                </a:solidFill>
              </a:rPr>
              <a:t>owl:</a:t>
            </a:r>
            <a:r>
              <a:rPr lang="en-IE" sz="1700" b="1">
                <a:solidFill>
                  <a:schemeClr val="bg1"/>
                </a:solidFill>
              </a:rPr>
              <a:t>sameAs</a:t>
            </a:r>
            <a:endParaRPr lang="en-IE" sz="1700">
              <a:solidFill>
                <a:schemeClr val="bg1"/>
              </a:solidFill>
            </a:endParaRPr>
          </a:p>
          <a:p>
            <a:r>
              <a:rPr lang="en-IE" sz="1700">
                <a:solidFill>
                  <a:schemeClr val="bg1"/>
                </a:solidFill>
              </a:rPr>
              <a:t>skos:</a:t>
            </a:r>
            <a:r>
              <a:rPr lang="en-IE" sz="1700" b="1">
                <a:solidFill>
                  <a:schemeClr val="bg1"/>
                </a:solidFill>
              </a:rPr>
              <a:t>exactMatch</a:t>
            </a:r>
            <a:r>
              <a:rPr lang="en-IE" sz="1700">
                <a:solidFill>
                  <a:schemeClr val="bg1"/>
                </a:solidFill>
              </a:rPr>
              <a:t> (if links to external glossaries – or other open standards are included in the definition of glossary/ontology)</a:t>
            </a:r>
          </a:p>
          <a:p>
            <a:r>
              <a:rPr lang="en-IE" sz="1700">
                <a:solidFill>
                  <a:schemeClr val="bg1"/>
                </a:solidFill>
              </a:rPr>
              <a:t>skos:</a:t>
            </a:r>
            <a:r>
              <a:rPr lang="en-IE" sz="1700" b="1">
                <a:solidFill>
                  <a:schemeClr val="bg1"/>
                </a:solidFill>
              </a:rPr>
              <a:t>altLabel </a:t>
            </a:r>
            <a:r>
              <a:rPr lang="en-IE" sz="1700">
                <a:solidFill>
                  <a:schemeClr val="bg1"/>
                </a:solidFill>
              </a:rPr>
              <a:t>- for alternative names</a:t>
            </a:r>
          </a:p>
          <a:p>
            <a:endParaRPr lang="en-IE" sz="1700">
              <a:solidFill>
                <a:schemeClr val="bg1"/>
              </a:solidFill>
            </a:endParaRPr>
          </a:p>
          <a:p>
            <a:r>
              <a:rPr lang="en-IE" sz="1700">
                <a:solidFill>
                  <a:schemeClr val="bg1"/>
                </a:solidFill>
              </a:rPr>
              <a:t>Other for consideration:</a:t>
            </a:r>
          </a:p>
          <a:p>
            <a:pPr lvl="1"/>
            <a:r>
              <a:rPr lang="en-IE" sz="1700">
                <a:solidFill>
                  <a:schemeClr val="bg1"/>
                </a:solidFill>
              </a:rPr>
              <a:t>skos:collection vs rdfs:container </a:t>
            </a:r>
            <a:r>
              <a:rPr lang="en-IE" sz="1700">
                <a:solidFill>
                  <a:schemeClr val="bg1"/>
                </a:solidFill>
                <a:hlinkClick r:id="rId2"/>
              </a:rPr>
              <a:t>https://www.w3.org/wiki/SkosDev/SkosCore/CollectionsAndArrays</a:t>
            </a:r>
            <a:endParaRPr lang="en-IE" sz="1700">
              <a:solidFill>
                <a:schemeClr val="bg1"/>
              </a:solidFill>
            </a:endParaRPr>
          </a:p>
          <a:p>
            <a:pPr lvl="1"/>
            <a:r>
              <a:rPr lang="en-IE" sz="1700">
                <a:solidFill>
                  <a:schemeClr val="bg1"/>
                </a:solidFill>
              </a:rPr>
              <a:t>sh:datatype – not sure about advantage of this over range on property with xsd data type</a:t>
            </a:r>
          </a:p>
          <a:p>
            <a:pPr lvl="1"/>
            <a:r>
              <a:rPr lang="en-IE" sz="1700">
                <a:solidFill>
                  <a:schemeClr val="bg1"/>
                </a:solidFill>
              </a:rPr>
              <a:t>skos:example</a:t>
            </a:r>
          </a:p>
          <a:p>
            <a:endParaRPr lang="en-IE" sz="1700">
              <a:solidFill>
                <a:schemeClr val="bg1"/>
              </a:solidFill>
            </a:endParaRPr>
          </a:p>
          <a:p>
            <a:endParaRPr lang="en-IE" sz="1700">
              <a:solidFill>
                <a:schemeClr val="bg1"/>
              </a:solidFill>
            </a:endParaRPr>
          </a:p>
          <a:p>
            <a:endParaRPr lang="en-IE" sz="1700">
              <a:solidFill>
                <a:schemeClr val="bg1"/>
              </a:solidFill>
            </a:endParaRPr>
          </a:p>
        </p:txBody>
      </p:sp>
      <p:sp>
        <p:nvSpPr>
          <p:cNvPr id="17"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49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E0506CA-1B69-4292-A18A-A12E42152FC6}"/>
              </a:ext>
            </a:extLst>
          </p:cNvPr>
          <p:cNvSpPr>
            <a:spLocks noGrp="1"/>
          </p:cNvSpPr>
          <p:nvPr>
            <p:ph type="title"/>
          </p:nvPr>
        </p:nvSpPr>
        <p:spPr>
          <a:xfrm>
            <a:off x="1014141" y="1450655"/>
            <a:ext cx="3932030" cy="3956690"/>
          </a:xfrm>
        </p:spPr>
        <p:txBody>
          <a:bodyPr anchor="ctr">
            <a:normAutofit/>
          </a:bodyPr>
          <a:lstStyle/>
          <a:p>
            <a:r>
              <a:rPr lang="en-IE" sz="5000">
                <a:solidFill>
                  <a:schemeClr val="bg1"/>
                </a:solidFill>
              </a:rPr>
              <a:t>Exclusions and other considerations</a:t>
            </a:r>
          </a:p>
        </p:txBody>
      </p:sp>
      <p:cxnSp>
        <p:nvCxnSpPr>
          <p:cNvPr id="22" name="Straight Connector 21">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FC8ED5-1BF7-4188-BDF5-7ED9EF0E232A}"/>
              </a:ext>
            </a:extLst>
          </p:cNvPr>
          <p:cNvSpPr>
            <a:spLocks noGrp="1"/>
          </p:cNvSpPr>
          <p:nvPr>
            <p:ph idx="1"/>
          </p:nvPr>
        </p:nvSpPr>
        <p:spPr>
          <a:xfrm>
            <a:off x="6096000" y="1079770"/>
            <a:ext cx="5012987" cy="4600263"/>
          </a:xfrm>
        </p:spPr>
        <p:txBody>
          <a:bodyPr anchor="ctr">
            <a:normAutofit/>
          </a:bodyPr>
          <a:lstStyle/>
          <a:p>
            <a:r>
              <a:rPr lang="en-IE" sz="1100" dirty="0">
                <a:solidFill>
                  <a:schemeClr val="bg1"/>
                </a:solidFill>
              </a:rPr>
              <a:t>For sake of simplicity would not consider these constructs:</a:t>
            </a:r>
          </a:p>
          <a:p>
            <a:pPr lvl="1"/>
            <a:r>
              <a:rPr lang="en-IE" sz="1100" dirty="0">
                <a:solidFill>
                  <a:schemeClr val="bg1"/>
                </a:solidFill>
              </a:rPr>
              <a:t>Property subtyping</a:t>
            </a:r>
          </a:p>
          <a:p>
            <a:pPr lvl="1"/>
            <a:r>
              <a:rPr lang="en-IE" sz="1100" dirty="0">
                <a:solidFill>
                  <a:schemeClr val="bg1"/>
                </a:solidFill>
              </a:rPr>
              <a:t>Inverse of ( for example as defined for object property in schema.org)</a:t>
            </a:r>
          </a:p>
          <a:p>
            <a:pPr lvl="1"/>
            <a:r>
              <a:rPr lang="en-IE" sz="1100" dirty="0">
                <a:solidFill>
                  <a:schemeClr val="bg1"/>
                </a:solidFill>
              </a:rPr>
              <a:t>Superseded by</a:t>
            </a:r>
          </a:p>
          <a:p>
            <a:pPr lvl="1"/>
            <a:endParaRPr lang="en-IE" sz="1100" dirty="0">
              <a:solidFill>
                <a:schemeClr val="bg1"/>
              </a:solidFill>
            </a:endParaRPr>
          </a:p>
          <a:p>
            <a:r>
              <a:rPr lang="en-IE" sz="1100" dirty="0">
                <a:solidFill>
                  <a:schemeClr val="bg1"/>
                </a:solidFill>
              </a:rPr>
              <a:t>Required custom attribute - need to find whether appropriate constructs exist in existing namespaces</a:t>
            </a:r>
          </a:p>
          <a:p>
            <a:pPr lvl="1"/>
            <a:r>
              <a:rPr lang="en-IE" sz="1100" dirty="0">
                <a:solidFill>
                  <a:schemeClr val="bg1"/>
                </a:solidFill>
              </a:rPr>
              <a:t>Alternate names (only see something like this in schema.org but no in a w3 standard)</a:t>
            </a:r>
          </a:p>
          <a:p>
            <a:pPr lvl="1"/>
            <a:r>
              <a:rPr lang="en-IE" sz="1100" dirty="0">
                <a:solidFill>
                  <a:schemeClr val="bg1"/>
                </a:solidFill>
              </a:rPr>
              <a:t>Identifier (only see something like this in schema.org but no in a w3 standard)</a:t>
            </a:r>
          </a:p>
          <a:p>
            <a:pPr lvl="1"/>
            <a:r>
              <a:rPr lang="en-IE" sz="1100" dirty="0">
                <a:solidFill>
                  <a:schemeClr val="bg1"/>
                </a:solidFill>
              </a:rPr>
              <a:t>Labels – can we use categories?</a:t>
            </a:r>
          </a:p>
          <a:p>
            <a:pPr lvl="1"/>
            <a:endParaRPr lang="en-IE" sz="1100" dirty="0">
              <a:solidFill>
                <a:schemeClr val="bg1"/>
              </a:solidFill>
            </a:endParaRPr>
          </a:p>
          <a:p>
            <a:r>
              <a:rPr lang="en-IE" sz="1100" dirty="0">
                <a:solidFill>
                  <a:schemeClr val="bg1"/>
                </a:solidFill>
              </a:rPr>
              <a:t>How to model custom relationships e.g. between properties, for example “calculated from” or “derived from”?</a:t>
            </a:r>
          </a:p>
          <a:p>
            <a:pPr lvl="1"/>
            <a:endParaRPr lang="en-IE" sz="1100" dirty="0">
              <a:solidFill>
                <a:schemeClr val="bg1"/>
              </a:solidFill>
            </a:endParaRPr>
          </a:p>
          <a:p>
            <a:r>
              <a:rPr lang="en-IE" sz="1100" dirty="0">
                <a:solidFill>
                  <a:schemeClr val="bg1"/>
                </a:solidFill>
              </a:rPr>
              <a:t>Should it be possible to use the schema.org the same way as </a:t>
            </a:r>
            <a:r>
              <a:rPr lang="en-IE" sz="1100" dirty="0" err="1">
                <a:solidFill>
                  <a:schemeClr val="bg1"/>
                </a:solidFill>
              </a:rPr>
              <a:t>rdf</a:t>
            </a:r>
            <a:r>
              <a:rPr lang="en-IE" sz="1100" dirty="0">
                <a:solidFill>
                  <a:schemeClr val="bg1"/>
                </a:solidFill>
              </a:rPr>
              <a:t>/</a:t>
            </a:r>
            <a:r>
              <a:rPr lang="en-IE" sz="1100" dirty="0" err="1">
                <a:solidFill>
                  <a:schemeClr val="bg1"/>
                </a:solidFill>
              </a:rPr>
              <a:t>rdfs</a:t>
            </a:r>
            <a:r>
              <a:rPr lang="en-IE" sz="1100" dirty="0">
                <a:solidFill>
                  <a:schemeClr val="bg1"/>
                </a:solidFill>
              </a:rPr>
              <a:t>/owl? Or just for extending its content – what I mean that schema.org is not used as metamodel, hence the schema:* is never used for @type in gs1 for example.</a:t>
            </a:r>
          </a:p>
        </p:txBody>
      </p:sp>
    </p:spTree>
    <p:extLst>
      <p:ext uri="{BB962C8B-B14F-4D97-AF65-F5344CB8AC3E}">
        <p14:creationId xmlns:p14="http://schemas.microsoft.com/office/powerpoint/2010/main" val="128068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1398F7A-5AE2-4979-AF7E-EB93986FE105}"/>
              </a:ext>
            </a:extLst>
          </p:cNvPr>
          <p:cNvSpPr>
            <a:spLocks noGrp="1"/>
          </p:cNvSpPr>
          <p:nvPr>
            <p:ph type="title"/>
          </p:nvPr>
        </p:nvSpPr>
        <p:spPr>
          <a:xfrm>
            <a:off x="7119437" y="1450655"/>
            <a:ext cx="3932030" cy="3956690"/>
          </a:xfrm>
        </p:spPr>
        <p:txBody>
          <a:bodyPr anchor="ctr">
            <a:normAutofit/>
          </a:bodyPr>
          <a:lstStyle/>
          <a:p>
            <a:pPr algn="r"/>
            <a:r>
              <a:rPr lang="en-IE" sz="7400">
                <a:solidFill>
                  <a:schemeClr val="bg1"/>
                </a:solidFill>
              </a:rPr>
              <a:t>Container</a:t>
            </a:r>
          </a:p>
        </p:txBody>
      </p:sp>
      <p:sp>
        <p:nvSpPr>
          <p:cNvPr id="3" name="Content Placeholder 2">
            <a:extLst>
              <a:ext uri="{FF2B5EF4-FFF2-40B4-BE49-F238E27FC236}">
                <a16:creationId xmlns:a16="http://schemas.microsoft.com/office/drawing/2014/main" id="{4BBE5ADA-A495-468C-982B-BC9D15FD07BA}"/>
              </a:ext>
            </a:extLst>
          </p:cNvPr>
          <p:cNvSpPr>
            <a:spLocks noGrp="1"/>
          </p:cNvSpPr>
          <p:nvPr>
            <p:ph idx="1"/>
          </p:nvPr>
        </p:nvSpPr>
        <p:spPr>
          <a:xfrm>
            <a:off x="1140533" y="1108061"/>
            <a:ext cx="5008901" cy="4571972"/>
          </a:xfrm>
        </p:spPr>
        <p:txBody>
          <a:bodyPr anchor="ctr">
            <a:noAutofit/>
          </a:bodyPr>
          <a:lstStyle/>
          <a:p>
            <a:pPr marL="0" indent="0">
              <a:buNone/>
            </a:pPr>
            <a:r>
              <a:rPr lang="en-IE" sz="1600" dirty="0">
                <a:solidFill>
                  <a:schemeClr val="bg1"/>
                </a:solidFill>
              </a:rPr>
              <a:t>{</a:t>
            </a:r>
          </a:p>
          <a:p>
            <a:pPr marL="0" indent="0">
              <a:buNone/>
            </a:pPr>
            <a:r>
              <a:rPr lang="en-IE" sz="1600" dirty="0">
                <a:solidFill>
                  <a:schemeClr val="bg1"/>
                </a:solidFill>
              </a:rPr>
              <a:t>      "@id": “</a:t>
            </a:r>
            <a:r>
              <a:rPr lang="en-IE" sz="1600" b="1" i="1" dirty="0" err="1">
                <a:solidFill>
                  <a:schemeClr val="bg1"/>
                </a:solidFill>
              </a:rPr>
              <a:t>im-banking:Product</a:t>
            </a:r>
            <a:r>
              <a:rPr lang="en-IE" sz="1600" b="1" i="1" dirty="0">
                <a:solidFill>
                  <a:schemeClr val="bg1"/>
                </a:solidFill>
              </a:rPr>
              <a:t> Analysis</a:t>
            </a:r>
            <a:r>
              <a:rPr lang="en-IE" sz="1600" dirty="0">
                <a:solidFill>
                  <a:schemeClr val="bg1"/>
                </a:solidFill>
              </a:rPr>
              <a:t>",</a:t>
            </a:r>
          </a:p>
          <a:p>
            <a:pPr marL="0" indent="0">
              <a:buNone/>
            </a:pPr>
            <a:r>
              <a:rPr lang="en-IE" sz="1600" dirty="0">
                <a:solidFill>
                  <a:schemeClr val="bg1"/>
                </a:solidFill>
              </a:rPr>
              <a:t>      "@type": </a:t>
            </a:r>
            <a:r>
              <a:rPr lang="en-IE" sz="1600" b="1" dirty="0">
                <a:solidFill>
                  <a:schemeClr val="bg1"/>
                </a:solidFill>
              </a:rPr>
              <a:t>"</a:t>
            </a:r>
            <a:r>
              <a:rPr lang="en-IE" sz="1600" b="1" dirty="0" err="1">
                <a:solidFill>
                  <a:schemeClr val="bg1"/>
                </a:solidFill>
              </a:rPr>
              <a:t>rdfs:Container</a:t>
            </a:r>
            <a:r>
              <a:rPr lang="en-IE" sz="1600" b="1" dirty="0">
                <a:solidFill>
                  <a:schemeClr val="bg1"/>
                </a:solidFill>
              </a:rPr>
              <a:t>"</a:t>
            </a:r>
            <a:r>
              <a:rPr lang="en-IE" sz="1600" dirty="0">
                <a:solidFill>
                  <a:schemeClr val="bg1"/>
                </a:solidFill>
              </a:rPr>
              <a:t> ,</a:t>
            </a:r>
          </a:p>
          <a:p>
            <a:pPr marL="0" indent="0">
              <a:buNone/>
            </a:pPr>
            <a:r>
              <a:rPr lang="en-IE" sz="1600" dirty="0">
                <a:solidFill>
                  <a:schemeClr val="bg1"/>
                </a:solidFill>
              </a:rPr>
              <a:t>      </a:t>
            </a:r>
            <a:r>
              <a:rPr lang="en-IE" sz="1600" b="1" dirty="0">
                <a:solidFill>
                  <a:schemeClr val="bg1"/>
                </a:solidFill>
              </a:rPr>
              <a:t>"</a:t>
            </a:r>
            <a:r>
              <a:rPr lang="en-IE" sz="1600" b="1" dirty="0" err="1">
                <a:solidFill>
                  <a:schemeClr val="bg1"/>
                </a:solidFill>
              </a:rPr>
              <a:t>rdfs:comment</a:t>
            </a:r>
            <a:r>
              <a:rPr lang="en-IE" sz="1600" b="1" dirty="0">
                <a:solidFill>
                  <a:schemeClr val="bg1"/>
                </a:solidFill>
              </a:rPr>
              <a:t>"</a:t>
            </a:r>
            <a:r>
              <a:rPr lang="en-IE" sz="1600" dirty="0">
                <a:solidFill>
                  <a:schemeClr val="bg1"/>
                </a:solidFill>
              </a:rPr>
              <a:t>: {</a:t>
            </a:r>
          </a:p>
          <a:p>
            <a:pPr marL="0" indent="0">
              <a:buNone/>
            </a:pPr>
            <a:r>
              <a:rPr lang="en-IE" sz="1600" dirty="0">
                <a:solidFill>
                  <a:schemeClr val="bg1"/>
                </a:solidFill>
              </a:rPr>
              <a:t>        "@language": "</a:t>
            </a:r>
            <a:r>
              <a:rPr lang="en-IE" sz="1600" dirty="0" err="1">
                <a:solidFill>
                  <a:schemeClr val="bg1"/>
                </a:solidFill>
              </a:rPr>
              <a:t>en</a:t>
            </a:r>
            <a:r>
              <a:rPr lang="en-IE" sz="1600" dirty="0">
                <a:solidFill>
                  <a:schemeClr val="bg1"/>
                </a:solidFill>
              </a:rPr>
              <a:t>",</a:t>
            </a:r>
          </a:p>
          <a:p>
            <a:pPr marL="0" indent="0">
              <a:buNone/>
            </a:pPr>
            <a:r>
              <a:rPr lang="en-IE" sz="1600" dirty="0">
                <a:solidFill>
                  <a:schemeClr val="bg1"/>
                </a:solidFill>
              </a:rPr>
              <a:t>        "@value": “Grouping of concepts – both classes and properties – used for analysis of the product."</a:t>
            </a:r>
          </a:p>
          <a:p>
            <a:pPr marL="0" indent="0">
              <a:buNone/>
            </a:pPr>
            <a:r>
              <a:rPr lang="en-IE" sz="1600" dirty="0">
                <a:solidFill>
                  <a:schemeClr val="bg1"/>
                </a:solidFill>
              </a:rPr>
              <a:t>      },</a:t>
            </a:r>
          </a:p>
          <a:p>
            <a:pPr marL="0" indent="0">
              <a:buNone/>
            </a:pPr>
            <a:r>
              <a:rPr lang="en-IE" sz="1600" dirty="0">
                <a:solidFill>
                  <a:schemeClr val="bg1"/>
                </a:solidFill>
              </a:rPr>
              <a:t>      </a:t>
            </a:r>
            <a:r>
              <a:rPr lang="en-IE" sz="1600" b="1" dirty="0">
                <a:solidFill>
                  <a:schemeClr val="bg1"/>
                </a:solidFill>
              </a:rPr>
              <a:t>"</a:t>
            </a:r>
            <a:r>
              <a:rPr lang="en-IE" sz="1600" b="1" dirty="0" err="1">
                <a:solidFill>
                  <a:schemeClr val="bg1"/>
                </a:solidFill>
              </a:rPr>
              <a:t>rdfs:label</a:t>
            </a:r>
            <a:r>
              <a:rPr lang="en-IE" sz="1600" b="1" dirty="0">
                <a:solidFill>
                  <a:schemeClr val="bg1"/>
                </a:solidFill>
              </a:rPr>
              <a:t>"</a:t>
            </a:r>
            <a:r>
              <a:rPr lang="en-IE" sz="1600" dirty="0">
                <a:solidFill>
                  <a:schemeClr val="bg1"/>
                </a:solidFill>
              </a:rPr>
              <a:t>: {</a:t>
            </a:r>
          </a:p>
          <a:p>
            <a:pPr marL="0" indent="0">
              <a:buNone/>
            </a:pPr>
            <a:r>
              <a:rPr lang="en-IE" sz="1600" dirty="0">
                <a:solidFill>
                  <a:schemeClr val="bg1"/>
                </a:solidFill>
              </a:rPr>
              <a:t>        "@language": "</a:t>
            </a:r>
            <a:r>
              <a:rPr lang="en-IE" sz="1600" dirty="0" err="1">
                <a:solidFill>
                  <a:schemeClr val="bg1"/>
                </a:solidFill>
              </a:rPr>
              <a:t>en</a:t>
            </a:r>
            <a:r>
              <a:rPr lang="en-IE" sz="1600" dirty="0">
                <a:solidFill>
                  <a:schemeClr val="bg1"/>
                </a:solidFill>
              </a:rPr>
              <a:t>",</a:t>
            </a:r>
          </a:p>
          <a:p>
            <a:pPr marL="0" indent="0">
              <a:buNone/>
            </a:pPr>
            <a:r>
              <a:rPr lang="en-IE" sz="1600" dirty="0">
                <a:solidFill>
                  <a:schemeClr val="bg1"/>
                </a:solidFill>
              </a:rPr>
              <a:t>        "@value": “Product Analysis“</a:t>
            </a:r>
          </a:p>
          <a:p>
            <a:pPr marL="0" indent="0">
              <a:buNone/>
            </a:pPr>
            <a:r>
              <a:rPr lang="en-IE" sz="1600" dirty="0">
                <a:solidFill>
                  <a:schemeClr val="bg1"/>
                </a:solidFill>
              </a:rPr>
              <a:t>      },</a:t>
            </a:r>
          </a:p>
          <a:p>
            <a:pPr marL="0" indent="0">
              <a:buNone/>
            </a:pPr>
            <a:r>
              <a:rPr lang="en-GB" sz="1600" dirty="0">
                <a:solidFill>
                  <a:schemeClr val="bg1"/>
                </a:solidFill>
              </a:rPr>
              <a:t>      "</a:t>
            </a:r>
            <a:r>
              <a:rPr lang="en-GB" sz="1600" b="1" dirty="0" err="1">
                <a:solidFill>
                  <a:schemeClr val="bg1"/>
                </a:solidFill>
              </a:rPr>
              <a:t>rdfs:member</a:t>
            </a:r>
            <a:r>
              <a:rPr lang="en-GB" sz="1600" dirty="0">
                <a:solidFill>
                  <a:schemeClr val="bg1"/>
                </a:solidFill>
              </a:rPr>
              <a:t> {"@id": "</a:t>
            </a:r>
            <a:r>
              <a:rPr lang="en-GB" sz="1600" dirty="0" err="1">
                <a:solidFill>
                  <a:schemeClr val="bg1"/>
                </a:solidFill>
              </a:rPr>
              <a:t>im-banking:Customer</a:t>
            </a:r>
            <a:r>
              <a:rPr lang="en-GB" sz="1600" dirty="0">
                <a:solidFill>
                  <a:schemeClr val="bg1"/>
                </a:solidFill>
              </a:rPr>
              <a:t> Management“}</a:t>
            </a:r>
            <a:endParaRPr lang="en-IE" sz="1600" dirty="0">
              <a:solidFill>
                <a:schemeClr val="bg1"/>
              </a:solidFill>
            </a:endParaRPr>
          </a:p>
          <a:p>
            <a:pPr marL="0" indent="0">
              <a:buNone/>
            </a:pPr>
            <a:endParaRPr lang="en-IE" sz="1600" dirty="0">
              <a:solidFill>
                <a:schemeClr val="bg1"/>
              </a:solidFill>
            </a:endParaRPr>
          </a:p>
          <a:p>
            <a:pPr marL="0" indent="0">
              <a:buNone/>
            </a:pPr>
            <a:r>
              <a:rPr lang="en-IE" sz="1600" dirty="0">
                <a:solidFill>
                  <a:schemeClr val="bg1"/>
                </a:solidFill>
              </a:rPr>
              <a:t>}</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119437"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119437"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83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1398F7A-5AE2-4979-AF7E-EB93986FE105}"/>
              </a:ext>
            </a:extLst>
          </p:cNvPr>
          <p:cNvSpPr>
            <a:spLocks noGrp="1"/>
          </p:cNvSpPr>
          <p:nvPr>
            <p:ph type="title"/>
          </p:nvPr>
        </p:nvSpPr>
        <p:spPr>
          <a:xfrm>
            <a:off x="7119437" y="1450655"/>
            <a:ext cx="3932030" cy="3956690"/>
          </a:xfrm>
        </p:spPr>
        <p:txBody>
          <a:bodyPr anchor="ctr">
            <a:normAutofit/>
          </a:bodyPr>
          <a:lstStyle/>
          <a:p>
            <a:pPr algn="r"/>
            <a:r>
              <a:rPr lang="en-IE" sz="8000">
                <a:solidFill>
                  <a:schemeClr val="bg1"/>
                </a:solidFill>
              </a:rPr>
              <a:t>Class</a:t>
            </a:r>
          </a:p>
        </p:txBody>
      </p:sp>
      <p:sp>
        <p:nvSpPr>
          <p:cNvPr id="3" name="Content Placeholder 2">
            <a:extLst>
              <a:ext uri="{FF2B5EF4-FFF2-40B4-BE49-F238E27FC236}">
                <a16:creationId xmlns:a16="http://schemas.microsoft.com/office/drawing/2014/main" id="{4BBE5ADA-A495-468C-982B-BC9D15FD07BA}"/>
              </a:ext>
            </a:extLst>
          </p:cNvPr>
          <p:cNvSpPr>
            <a:spLocks noGrp="1"/>
          </p:cNvSpPr>
          <p:nvPr>
            <p:ph idx="1"/>
          </p:nvPr>
        </p:nvSpPr>
        <p:spPr>
          <a:xfrm>
            <a:off x="1140533" y="1108061"/>
            <a:ext cx="5008901" cy="4571972"/>
          </a:xfrm>
        </p:spPr>
        <p:txBody>
          <a:bodyPr anchor="ctr">
            <a:noAutofit/>
          </a:bodyPr>
          <a:lstStyle/>
          <a:p>
            <a:pPr marL="0" indent="0">
              <a:buNone/>
            </a:pPr>
            <a:r>
              <a:rPr lang="en-IE" sz="1600" dirty="0">
                <a:solidFill>
                  <a:schemeClr val="bg1"/>
                </a:solidFill>
              </a:rPr>
              <a:t>{</a:t>
            </a:r>
          </a:p>
          <a:p>
            <a:pPr marL="0" indent="0">
              <a:buNone/>
            </a:pPr>
            <a:r>
              <a:rPr lang="en-IE" sz="1600" dirty="0">
                <a:solidFill>
                  <a:schemeClr val="bg1"/>
                </a:solidFill>
              </a:rPr>
              <a:t>      "@id": “</a:t>
            </a:r>
            <a:r>
              <a:rPr lang="en-IE" sz="1600" b="1" i="1" dirty="0" err="1">
                <a:solidFill>
                  <a:schemeClr val="bg1"/>
                </a:solidFill>
              </a:rPr>
              <a:t>im-banking:Financial</a:t>
            </a:r>
            <a:r>
              <a:rPr lang="en-IE" sz="1600" b="1" i="1" dirty="0">
                <a:solidFill>
                  <a:schemeClr val="bg1"/>
                </a:solidFill>
              </a:rPr>
              <a:t> Product</a:t>
            </a:r>
            <a:r>
              <a:rPr lang="en-IE" sz="1600" dirty="0">
                <a:solidFill>
                  <a:schemeClr val="bg1"/>
                </a:solidFill>
              </a:rPr>
              <a:t>",</a:t>
            </a:r>
          </a:p>
          <a:p>
            <a:pPr marL="0" indent="0">
              <a:buNone/>
            </a:pPr>
            <a:r>
              <a:rPr lang="en-IE" sz="1600" dirty="0">
                <a:solidFill>
                  <a:schemeClr val="bg1"/>
                </a:solidFill>
              </a:rPr>
              <a:t>      "@type":</a:t>
            </a:r>
            <a:r>
              <a:rPr lang="en-IE" sz="1600" b="1" dirty="0">
                <a:solidFill>
                  <a:schemeClr val="bg1"/>
                </a:solidFill>
              </a:rPr>
              <a:t> "</a:t>
            </a:r>
            <a:r>
              <a:rPr lang="en-IE" sz="1600" b="1" dirty="0" err="1">
                <a:solidFill>
                  <a:schemeClr val="bg1"/>
                </a:solidFill>
              </a:rPr>
              <a:t>rdfs:Class</a:t>
            </a:r>
            <a:r>
              <a:rPr lang="en-IE" sz="1600" b="1" dirty="0">
                <a:solidFill>
                  <a:schemeClr val="bg1"/>
                </a:solidFill>
              </a:rPr>
              <a:t>"</a:t>
            </a:r>
            <a:r>
              <a:rPr lang="en-IE" sz="1600" dirty="0">
                <a:solidFill>
                  <a:schemeClr val="bg1"/>
                </a:solidFill>
              </a:rPr>
              <a:t>,</a:t>
            </a:r>
          </a:p>
          <a:p>
            <a:pPr marL="0" indent="0">
              <a:buNone/>
            </a:pPr>
            <a:r>
              <a:rPr lang="en-IE" sz="1600" dirty="0">
                <a:solidFill>
                  <a:schemeClr val="bg1"/>
                </a:solidFill>
              </a:rPr>
              <a:t>      </a:t>
            </a:r>
            <a:r>
              <a:rPr lang="en-IE" sz="1600" b="1" dirty="0">
                <a:solidFill>
                  <a:schemeClr val="bg1"/>
                </a:solidFill>
              </a:rPr>
              <a:t>"</a:t>
            </a:r>
            <a:r>
              <a:rPr lang="en-IE" sz="1600" b="1" dirty="0" err="1">
                <a:solidFill>
                  <a:schemeClr val="bg1"/>
                </a:solidFill>
              </a:rPr>
              <a:t>rdfs:comment</a:t>
            </a:r>
            <a:r>
              <a:rPr lang="en-IE" sz="1600" b="1" dirty="0">
                <a:solidFill>
                  <a:schemeClr val="bg1"/>
                </a:solidFill>
              </a:rPr>
              <a:t>"</a:t>
            </a:r>
            <a:r>
              <a:rPr lang="en-IE" sz="1600" dirty="0">
                <a:solidFill>
                  <a:schemeClr val="bg1"/>
                </a:solidFill>
              </a:rPr>
              <a:t>: {</a:t>
            </a:r>
          </a:p>
          <a:p>
            <a:pPr marL="0" indent="0">
              <a:buNone/>
            </a:pPr>
            <a:r>
              <a:rPr lang="en-IE" sz="1600" dirty="0">
                <a:solidFill>
                  <a:schemeClr val="bg1"/>
                </a:solidFill>
              </a:rPr>
              <a:t>        "@language": "</a:t>
            </a:r>
            <a:r>
              <a:rPr lang="en-IE" sz="1600" dirty="0" err="1">
                <a:solidFill>
                  <a:schemeClr val="bg1"/>
                </a:solidFill>
              </a:rPr>
              <a:t>en</a:t>
            </a:r>
            <a:r>
              <a:rPr lang="en-IE" sz="1600" dirty="0">
                <a:solidFill>
                  <a:schemeClr val="bg1"/>
                </a:solidFill>
              </a:rPr>
              <a:t>",</a:t>
            </a:r>
          </a:p>
          <a:p>
            <a:pPr marL="0" indent="0">
              <a:buNone/>
            </a:pPr>
            <a:r>
              <a:rPr lang="en-IE" sz="1600" dirty="0">
                <a:solidFill>
                  <a:schemeClr val="bg1"/>
                </a:solidFill>
              </a:rPr>
              <a:t>        "@value": "</a:t>
            </a:r>
            <a:r>
              <a:rPr lang="en-GB" sz="1600" dirty="0">
                <a:solidFill>
                  <a:schemeClr val="bg1"/>
                </a:solidFill>
              </a:rPr>
              <a:t> Goods and services that can be offered, sold or purchased by the financial Institution.</a:t>
            </a:r>
            <a:r>
              <a:rPr lang="en-IE" sz="1600" dirty="0">
                <a:solidFill>
                  <a:schemeClr val="bg1"/>
                </a:solidFill>
              </a:rPr>
              <a:t>"</a:t>
            </a:r>
          </a:p>
          <a:p>
            <a:pPr marL="0" indent="0">
              <a:buNone/>
            </a:pPr>
            <a:r>
              <a:rPr lang="en-IE" sz="1600" dirty="0">
                <a:solidFill>
                  <a:schemeClr val="bg1"/>
                </a:solidFill>
              </a:rPr>
              <a:t>      },</a:t>
            </a:r>
          </a:p>
          <a:p>
            <a:pPr marL="0" indent="0">
              <a:buNone/>
            </a:pPr>
            <a:r>
              <a:rPr lang="en-IE" sz="1600" dirty="0">
                <a:solidFill>
                  <a:schemeClr val="bg1"/>
                </a:solidFill>
              </a:rPr>
              <a:t>      </a:t>
            </a:r>
            <a:r>
              <a:rPr lang="en-IE" sz="1600" b="1" dirty="0">
                <a:solidFill>
                  <a:schemeClr val="bg1"/>
                </a:solidFill>
              </a:rPr>
              <a:t>"</a:t>
            </a:r>
            <a:r>
              <a:rPr lang="en-IE" sz="1600" b="1" dirty="0" err="1">
                <a:solidFill>
                  <a:schemeClr val="bg1"/>
                </a:solidFill>
              </a:rPr>
              <a:t>rdfs:label</a:t>
            </a:r>
            <a:r>
              <a:rPr lang="en-IE" sz="1600" b="1" dirty="0">
                <a:solidFill>
                  <a:schemeClr val="bg1"/>
                </a:solidFill>
              </a:rPr>
              <a:t>"</a:t>
            </a:r>
            <a:r>
              <a:rPr lang="en-IE" sz="1600" dirty="0">
                <a:solidFill>
                  <a:schemeClr val="bg1"/>
                </a:solidFill>
              </a:rPr>
              <a:t>: {</a:t>
            </a:r>
          </a:p>
          <a:p>
            <a:pPr marL="0" indent="0">
              <a:buNone/>
            </a:pPr>
            <a:r>
              <a:rPr lang="en-IE" sz="1600" dirty="0">
                <a:solidFill>
                  <a:schemeClr val="bg1"/>
                </a:solidFill>
              </a:rPr>
              <a:t>        "@language": "</a:t>
            </a:r>
            <a:r>
              <a:rPr lang="en-IE" sz="1600" dirty="0" err="1">
                <a:solidFill>
                  <a:schemeClr val="bg1"/>
                </a:solidFill>
              </a:rPr>
              <a:t>en</a:t>
            </a:r>
            <a:r>
              <a:rPr lang="en-IE" sz="1600" dirty="0">
                <a:solidFill>
                  <a:schemeClr val="bg1"/>
                </a:solidFill>
              </a:rPr>
              <a:t>",</a:t>
            </a:r>
          </a:p>
          <a:p>
            <a:pPr marL="0" indent="0">
              <a:buNone/>
            </a:pPr>
            <a:r>
              <a:rPr lang="en-IE" sz="1600" dirty="0">
                <a:solidFill>
                  <a:schemeClr val="bg1"/>
                </a:solidFill>
              </a:rPr>
              <a:t>        "@value": “Product"</a:t>
            </a:r>
          </a:p>
          <a:p>
            <a:pPr marL="0" indent="0">
              <a:buNone/>
            </a:pPr>
            <a:r>
              <a:rPr lang="en-IE" sz="1600" dirty="0">
                <a:solidFill>
                  <a:schemeClr val="bg1"/>
                </a:solidFill>
              </a:rPr>
              <a:t>      },</a:t>
            </a:r>
          </a:p>
          <a:p>
            <a:pPr marL="0" indent="0">
              <a:buNone/>
            </a:pPr>
            <a:r>
              <a:rPr lang="en-IE" sz="1600" dirty="0">
                <a:solidFill>
                  <a:schemeClr val="bg1"/>
                </a:solidFill>
              </a:rPr>
              <a:t>      </a:t>
            </a:r>
            <a:r>
              <a:rPr lang="en-IE" sz="1600" b="1" dirty="0">
                <a:solidFill>
                  <a:schemeClr val="bg1"/>
                </a:solidFill>
              </a:rPr>
              <a:t>"</a:t>
            </a:r>
            <a:r>
              <a:rPr lang="en-IE" sz="1600" b="1" dirty="0" err="1">
                <a:solidFill>
                  <a:schemeClr val="bg1"/>
                </a:solidFill>
              </a:rPr>
              <a:t>rdfs:subClassOf</a:t>
            </a:r>
            <a:r>
              <a:rPr lang="en-IE" sz="1600" b="1" dirty="0">
                <a:solidFill>
                  <a:schemeClr val="bg1"/>
                </a:solidFill>
              </a:rPr>
              <a:t>"</a:t>
            </a:r>
            <a:r>
              <a:rPr lang="en-IE" sz="1600" dirty="0">
                <a:solidFill>
                  <a:schemeClr val="bg1"/>
                </a:solidFill>
              </a:rPr>
              <a:t>: { "@id": "</a:t>
            </a:r>
            <a:r>
              <a:rPr lang="en-IE" sz="1600" dirty="0" err="1">
                <a:solidFill>
                  <a:schemeClr val="bg1"/>
                </a:solidFill>
              </a:rPr>
              <a:t>im-banking:Product</a:t>
            </a:r>
            <a:r>
              <a:rPr lang="en-IE" sz="1600" dirty="0">
                <a:solidFill>
                  <a:schemeClr val="bg1"/>
                </a:solidFill>
              </a:rPr>
              <a:t>“ },</a:t>
            </a:r>
          </a:p>
          <a:p>
            <a:pPr marL="0" indent="0">
              <a:buNone/>
            </a:pPr>
            <a:r>
              <a:rPr lang="en-GB" sz="1600" dirty="0">
                <a:solidFill>
                  <a:schemeClr val="bg1"/>
                </a:solidFill>
              </a:rPr>
              <a:t>      "</a:t>
            </a:r>
            <a:r>
              <a:rPr lang="en-GB" sz="1600" b="1" dirty="0" err="1">
                <a:solidFill>
                  <a:schemeClr val="bg1"/>
                </a:solidFill>
              </a:rPr>
              <a:t>rdfs:member</a:t>
            </a:r>
            <a:r>
              <a:rPr lang="en-GB" sz="1600" dirty="0">
                <a:solidFill>
                  <a:schemeClr val="bg1"/>
                </a:solidFill>
              </a:rPr>
              <a:t>": [	{"@id": "</a:t>
            </a:r>
            <a:r>
              <a:rPr lang="en-GB" sz="1600" dirty="0" err="1">
                <a:solidFill>
                  <a:schemeClr val="bg1"/>
                </a:solidFill>
              </a:rPr>
              <a:t>im-banking:Product</a:t>
            </a:r>
            <a:r>
              <a:rPr lang="en-GB" sz="1600" dirty="0">
                <a:solidFill>
                  <a:schemeClr val="bg1"/>
                </a:solidFill>
              </a:rPr>
              <a:t> Analysis"},</a:t>
            </a:r>
          </a:p>
          <a:p>
            <a:pPr marL="0" indent="0">
              <a:buNone/>
            </a:pPr>
            <a:r>
              <a:rPr lang="en-GB" sz="1600" dirty="0">
                <a:solidFill>
                  <a:schemeClr val="bg1"/>
                </a:solidFill>
              </a:rPr>
              <a:t>	                     {"@id": "</a:t>
            </a:r>
            <a:r>
              <a:rPr lang="en-GB" sz="1600" dirty="0" err="1">
                <a:solidFill>
                  <a:schemeClr val="bg1"/>
                </a:solidFill>
              </a:rPr>
              <a:t>im-banking:Customer</a:t>
            </a:r>
            <a:r>
              <a:rPr lang="en-GB" sz="1600" dirty="0">
                <a:solidFill>
                  <a:schemeClr val="bg1"/>
                </a:solidFill>
              </a:rPr>
              <a:t> Management"}</a:t>
            </a:r>
            <a:r>
              <a:rPr lang="en-IE" sz="1600" dirty="0">
                <a:solidFill>
                  <a:schemeClr val="bg1"/>
                </a:solidFill>
              </a:rPr>
              <a:t>	]</a:t>
            </a:r>
          </a:p>
          <a:p>
            <a:pPr marL="0" indent="0">
              <a:buNone/>
            </a:pPr>
            <a:r>
              <a:rPr lang="en-IE" sz="1600" dirty="0">
                <a:solidFill>
                  <a:schemeClr val="bg1"/>
                </a:solidFill>
              </a:rPr>
              <a:t>}</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119437"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119437"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3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1398F7A-5AE2-4979-AF7E-EB93986FE105}"/>
              </a:ext>
            </a:extLst>
          </p:cNvPr>
          <p:cNvSpPr>
            <a:spLocks noGrp="1"/>
          </p:cNvSpPr>
          <p:nvPr>
            <p:ph type="title"/>
          </p:nvPr>
        </p:nvSpPr>
        <p:spPr>
          <a:xfrm>
            <a:off x="6736360" y="1450655"/>
            <a:ext cx="4315107" cy="3956690"/>
          </a:xfrm>
        </p:spPr>
        <p:txBody>
          <a:bodyPr anchor="ctr">
            <a:normAutofit/>
          </a:bodyPr>
          <a:lstStyle/>
          <a:p>
            <a:pPr algn="r"/>
            <a:r>
              <a:rPr lang="en-IE" sz="5000" dirty="0">
                <a:solidFill>
                  <a:schemeClr val="bg1"/>
                </a:solidFill>
              </a:rPr>
              <a:t>Property – data property (range = primitive data type)</a:t>
            </a:r>
          </a:p>
        </p:txBody>
      </p:sp>
      <p:sp>
        <p:nvSpPr>
          <p:cNvPr id="3" name="Content Placeholder 2">
            <a:extLst>
              <a:ext uri="{FF2B5EF4-FFF2-40B4-BE49-F238E27FC236}">
                <a16:creationId xmlns:a16="http://schemas.microsoft.com/office/drawing/2014/main" id="{4BBE5ADA-A495-468C-982B-BC9D15FD07BA}"/>
              </a:ext>
            </a:extLst>
          </p:cNvPr>
          <p:cNvSpPr>
            <a:spLocks noGrp="1"/>
          </p:cNvSpPr>
          <p:nvPr>
            <p:ph idx="1"/>
          </p:nvPr>
        </p:nvSpPr>
        <p:spPr>
          <a:xfrm>
            <a:off x="1140533" y="1108061"/>
            <a:ext cx="5008901" cy="4571972"/>
          </a:xfrm>
        </p:spPr>
        <p:txBody>
          <a:bodyPr anchor="ctr">
            <a:noAutofit/>
          </a:bodyPr>
          <a:lstStyle/>
          <a:p>
            <a:pPr marL="0" indent="0">
              <a:buNone/>
            </a:pPr>
            <a:r>
              <a:rPr lang="en-IE" sz="1600" dirty="0">
                <a:solidFill>
                  <a:schemeClr val="bg1"/>
                </a:solidFill>
              </a:rPr>
              <a:t>{</a:t>
            </a:r>
          </a:p>
          <a:p>
            <a:pPr marL="0" indent="0">
              <a:buNone/>
            </a:pPr>
            <a:r>
              <a:rPr lang="en-IE" sz="1600" dirty="0">
                <a:solidFill>
                  <a:schemeClr val="bg1"/>
                </a:solidFill>
              </a:rPr>
              <a:t>      "@id": “</a:t>
            </a:r>
            <a:r>
              <a:rPr lang="en-IE" sz="1600" b="1" i="1" dirty="0" err="1">
                <a:solidFill>
                  <a:schemeClr val="bg1"/>
                </a:solidFill>
              </a:rPr>
              <a:t>im-banking:Unit</a:t>
            </a:r>
            <a:r>
              <a:rPr lang="en-IE" sz="1600" b="1" i="1" dirty="0">
                <a:solidFill>
                  <a:schemeClr val="bg1"/>
                </a:solidFill>
              </a:rPr>
              <a:t> Price</a:t>
            </a:r>
            <a:r>
              <a:rPr lang="en-IE" sz="1600" dirty="0">
                <a:solidFill>
                  <a:schemeClr val="bg1"/>
                </a:solidFill>
              </a:rPr>
              <a:t>",</a:t>
            </a:r>
          </a:p>
          <a:p>
            <a:pPr marL="0" indent="0">
              <a:buNone/>
            </a:pPr>
            <a:r>
              <a:rPr lang="en-IE" sz="1600" dirty="0">
                <a:solidFill>
                  <a:schemeClr val="bg1"/>
                </a:solidFill>
              </a:rPr>
              <a:t>      "@type": </a:t>
            </a:r>
            <a:r>
              <a:rPr lang="en-IE" sz="1600" b="1" dirty="0">
                <a:solidFill>
                  <a:schemeClr val="bg1"/>
                </a:solidFill>
              </a:rPr>
              <a:t>"</a:t>
            </a:r>
            <a:r>
              <a:rPr lang="en-IE" sz="1600" b="1" dirty="0" err="1">
                <a:solidFill>
                  <a:schemeClr val="bg1"/>
                </a:solidFill>
              </a:rPr>
              <a:t>rdfs:Property</a:t>
            </a:r>
            <a:r>
              <a:rPr lang="en-IE" sz="1600" b="1" dirty="0">
                <a:solidFill>
                  <a:schemeClr val="bg1"/>
                </a:solidFill>
              </a:rPr>
              <a:t>"</a:t>
            </a:r>
            <a:r>
              <a:rPr lang="en-IE" sz="1600" dirty="0">
                <a:solidFill>
                  <a:schemeClr val="bg1"/>
                </a:solidFill>
              </a:rPr>
              <a:t>,</a:t>
            </a:r>
          </a:p>
          <a:p>
            <a:pPr marL="0" indent="0">
              <a:buNone/>
            </a:pPr>
            <a:r>
              <a:rPr lang="en-IE" sz="1600" dirty="0">
                <a:solidFill>
                  <a:schemeClr val="bg1"/>
                </a:solidFill>
              </a:rPr>
              <a:t>      </a:t>
            </a:r>
            <a:r>
              <a:rPr lang="en-IE" sz="1600" b="1" dirty="0">
                <a:solidFill>
                  <a:schemeClr val="bg1"/>
                </a:solidFill>
              </a:rPr>
              <a:t>"</a:t>
            </a:r>
            <a:r>
              <a:rPr lang="en-IE" sz="1600" b="1" dirty="0" err="1">
                <a:solidFill>
                  <a:schemeClr val="bg1"/>
                </a:solidFill>
              </a:rPr>
              <a:t>rdfs:comment</a:t>
            </a:r>
            <a:r>
              <a:rPr lang="en-IE" sz="1600" b="1" dirty="0">
                <a:solidFill>
                  <a:schemeClr val="bg1"/>
                </a:solidFill>
              </a:rPr>
              <a:t>"</a:t>
            </a:r>
            <a:r>
              <a:rPr lang="en-IE" sz="1600" dirty="0">
                <a:solidFill>
                  <a:schemeClr val="bg1"/>
                </a:solidFill>
              </a:rPr>
              <a:t>: {</a:t>
            </a:r>
          </a:p>
          <a:p>
            <a:pPr marL="0" indent="0">
              <a:buNone/>
            </a:pPr>
            <a:r>
              <a:rPr lang="en-IE" sz="1600" dirty="0">
                <a:solidFill>
                  <a:schemeClr val="bg1"/>
                </a:solidFill>
              </a:rPr>
              <a:t>        "@language": "</a:t>
            </a:r>
            <a:r>
              <a:rPr lang="en-IE" sz="1600" dirty="0" err="1">
                <a:solidFill>
                  <a:schemeClr val="bg1"/>
                </a:solidFill>
              </a:rPr>
              <a:t>en</a:t>
            </a:r>
            <a:r>
              <a:rPr lang="en-IE" sz="1600" dirty="0">
                <a:solidFill>
                  <a:schemeClr val="bg1"/>
                </a:solidFill>
              </a:rPr>
              <a:t>",</a:t>
            </a:r>
          </a:p>
          <a:p>
            <a:pPr marL="0" indent="0">
              <a:buNone/>
            </a:pPr>
            <a:r>
              <a:rPr lang="en-IE" sz="1600" dirty="0">
                <a:solidFill>
                  <a:schemeClr val="bg1"/>
                </a:solidFill>
              </a:rPr>
              <a:t>        "@value": "</a:t>
            </a:r>
            <a:r>
              <a:rPr lang="en-GB" sz="1600" dirty="0">
                <a:solidFill>
                  <a:schemeClr val="bg1"/>
                </a:solidFill>
              </a:rPr>
              <a:t>Unit price as set by the organization for goods and services sold.</a:t>
            </a:r>
            <a:r>
              <a:rPr lang="en-IE" sz="1600" dirty="0">
                <a:solidFill>
                  <a:schemeClr val="bg1"/>
                </a:solidFill>
              </a:rPr>
              <a:t>"</a:t>
            </a:r>
          </a:p>
          <a:p>
            <a:pPr marL="0" indent="0">
              <a:buNone/>
            </a:pPr>
            <a:r>
              <a:rPr lang="en-IE" sz="1600" dirty="0">
                <a:solidFill>
                  <a:schemeClr val="bg1"/>
                </a:solidFill>
              </a:rPr>
              <a:t>      },</a:t>
            </a:r>
          </a:p>
          <a:p>
            <a:pPr marL="0" indent="0">
              <a:buNone/>
            </a:pPr>
            <a:r>
              <a:rPr lang="en-IE" sz="1600" dirty="0">
                <a:solidFill>
                  <a:schemeClr val="bg1"/>
                </a:solidFill>
              </a:rPr>
              <a:t>      </a:t>
            </a:r>
            <a:r>
              <a:rPr lang="en-IE" sz="1600" b="1" dirty="0">
                <a:solidFill>
                  <a:schemeClr val="bg1"/>
                </a:solidFill>
              </a:rPr>
              <a:t>"</a:t>
            </a:r>
            <a:r>
              <a:rPr lang="en-IE" sz="1600" b="1" dirty="0" err="1">
                <a:solidFill>
                  <a:schemeClr val="bg1"/>
                </a:solidFill>
              </a:rPr>
              <a:t>rdfs:label</a:t>
            </a:r>
            <a:r>
              <a:rPr lang="en-IE" sz="1600" b="1" dirty="0">
                <a:solidFill>
                  <a:schemeClr val="bg1"/>
                </a:solidFill>
              </a:rPr>
              <a:t>"</a:t>
            </a:r>
            <a:r>
              <a:rPr lang="en-IE" sz="1600" dirty="0">
                <a:solidFill>
                  <a:schemeClr val="bg1"/>
                </a:solidFill>
              </a:rPr>
              <a:t>: {</a:t>
            </a:r>
          </a:p>
          <a:p>
            <a:pPr marL="0" indent="0">
              <a:buNone/>
            </a:pPr>
            <a:r>
              <a:rPr lang="en-IE" sz="1600" dirty="0">
                <a:solidFill>
                  <a:schemeClr val="bg1"/>
                </a:solidFill>
              </a:rPr>
              <a:t>        "@language": "</a:t>
            </a:r>
            <a:r>
              <a:rPr lang="en-IE" sz="1600" dirty="0" err="1">
                <a:solidFill>
                  <a:schemeClr val="bg1"/>
                </a:solidFill>
              </a:rPr>
              <a:t>en</a:t>
            </a:r>
            <a:r>
              <a:rPr lang="en-IE" sz="1600" dirty="0">
                <a:solidFill>
                  <a:schemeClr val="bg1"/>
                </a:solidFill>
              </a:rPr>
              <a:t>",</a:t>
            </a:r>
          </a:p>
          <a:p>
            <a:pPr marL="0" indent="0">
              <a:buNone/>
            </a:pPr>
            <a:r>
              <a:rPr lang="en-IE" sz="1600" dirty="0">
                <a:solidFill>
                  <a:schemeClr val="bg1"/>
                </a:solidFill>
              </a:rPr>
              <a:t>        "@value": “Unit Price"</a:t>
            </a:r>
          </a:p>
          <a:p>
            <a:pPr marL="0" indent="0">
              <a:buNone/>
            </a:pPr>
            <a:r>
              <a:rPr lang="en-IE" sz="1600" dirty="0">
                <a:solidFill>
                  <a:schemeClr val="bg1"/>
                </a:solidFill>
              </a:rPr>
              <a:t>      },</a:t>
            </a:r>
          </a:p>
          <a:p>
            <a:pPr marL="0" indent="0">
              <a:buNone/>
            </a:pPr>
            <a:r>
              <a:rPr lang="en-IE" sz="1600" dirty="0">
                <a:solidFill>
                  <a:schemeClr val="bg1"/>
                </a:solidFill>
              </a:rPr>
              <a:t>      </a:t>
            </a:r>
            <a:r>
              <a:rPr lang="en-IE" sz="1600" b="1" i="1" dirty="0">
                <a:solidFill>
                  <a:schemeClr val="bg1"/>
                </a:solidFill>
              </a:rPr>
              <a:t>"</a:t>
            </a:r>
            <a:r>
              <a:rPr lang="en-IE" sz="1600" b="1" i="1" dirty="0" err="1">
                <a:solidFill>
                  <a:schemeClr val="bg1"/>
                </a:solidFill>
              </a:rPr>
              <a:t>rdfs:domain</a:t>
            </a:r>
            <a:r>
              <a:rPr lang="en-IE" sz="1600" b="1" i="1" dirty="0">
                <a:solidFill>
                  <a:schemeClr val="bg1"/>
                </a:solidFill>
              </a:rPr>
              <a:t>"</a:t>
            </a:r>
            <a:r>
              <a:rPr lang="en-IE" sz="1600" dirty="0">
                <a:solidFill>
                  <a:schemeClr val="bg1"/>
                </a:solidFill>
              </a:rPr>
              <a:t>: {  "@id": "</a:t>
            </a:r>
            <a:r>
              <a:rPr lang="en-IE" sz="1600" dirty="0" err="1">
                <a:solidFill>
                  <a:schemeClr val="bg1"/>
                </a:solidFill>
              </a:rPr>
              <a:t>im-banking:Product</a:t>
            </a:r>
            <a:r>
              <a:rPr lang="en-IE" sz="1600" dirty="0">
                <a:solidFill>
                  <a:schemeClr val="bg1"/>
                </a:solidFill>
              </a:rPr>
              <a:t>"      },</a:t>
            </a:r>
          </a:p>
          <a:p>
            <a:pPr marL="0" indent="0">
              <a:buNone/>
            </a:pPr>
            <a:r>
              <a:rPr lang="en-IE" sz="1600" b="1" i="1" dirty="0">
                <a:solidFill>
                  <a:schemeClr val="bg1"/>
                </a:solidFill>
              </a:rPr>
              <a:t>      </a:t>
            </a:r>
            <a:r>
              <a:rPr lang="en-IE" sz="1600" b="1" i="1" dirty="0">
                <a:solidFill>
                  <a:schemeClr val="bg1"/>
                </a:solidFill>
                <a:highlight>
                  <a:srgbClr val="FFFF00"/>
                </a:highlight>
              </a:rPr>
              <a:t>"</a:t>
            </a:r>
            <a:r>
              <a:rPr lang="en-IE" sz="1600" b="1" i="1" dirty="0" err="1">
                <a:solidFill>
                  <a:schemeClr val="bg1"/>
                </a:solidFill>
                <a:highlight>
                  <a:srgbClr val="FFFF00"/>
                </a:highlight>
              </a:rPr>
              <a:t>rdfs:range</a:t>
            </a:r>
            <a:r>
              <a:rPr lang="en-IE" sz="1600" b="1" i="1" dirty="0">
                <a:solidFill>
                  <a:schemeClr val="bg1"/>
                </a:solidFill>
                <a:highlight>
                  <a:srgbClr val="FFFF00"/>
                </a:highlight>
              </a:rPr>
              <a:t>"</a:t>
            </a:r>
            <a:r>
              <a:rPr lang="en-IE" sz="1600" dirty="0">
                <a:solidFill>
                  <a:schemeClr val="bg1"/>
                </a:solidFill>
                <a:highlight>
                  <a:srgbClr val="FFFF00"/>
                </a:highlight>
              </a:rPr>
              <a:t>: {  "@id": "</a:t>
            </a:r>
            <a:r>
              <a:rPr lang="en-IE" sz="1600" dirty="0" err="1">
                <a:solidFill>
                  <a:schemeClr val="bg1"/>
                </a:solidFill>
                <a:highlight>
                  <a:srgbClr val="FFFF00"/>
                </a:highlight>
              </a:rPr>
              <a:t>xsd:float</a:t>
            </a:r>
            <a:r>
              <a:rPr lang="en-IE" sz="1600" dirty="0">
                <a:solidFill>
                  <a:schemeClr val="bg1"/>
                </a:solidFill>
                <a:highlight>
                  <a:srgbClr val="FFFF00"/>
                </a:highlight>
              </a:rPr>
              <a:t>"},</a:t>
            </a:r>
          </a:p>
          <a:p>
            <a:pPr marL="0" indent="0">
              <a:buNone/>
            </a:pPr>
            <a:r>
              <a:rPr lang="en-GB" sz="1600" dirty="0">
                <a:solidFill>
                  <a:schemeClr val="bg1"/>
                </a:solidFill>
              </a:rPr>
              <a:t>       "</a:t>
            </a:r>
            <a:r>
              <a:rPr lang="en-GB" sz="1600" b="1" dirty="0" err="1">
                <a:solidFill>
                  <a:schemeClr val="bg1"/>
                </a:solidFill>
              </a:rPr>
              <a:t>rdfs:member</a:t>
            </a:r>
            <a:r>
              <a:rPr lang="en-GB" sz="1600" dirty="0">
                <a:solidFill>
                  <a:schemeClr val="bg1"/>
                </a:solidFill>
              </a:rPr>
              <a:t>": [        {"@id": "</a:t>
            </a:r>
            <a:r>
              <a:rPr lang="en-GB" sz="1600" dirty="0" err="1">
                <a:solidFill>
                  <a:schemeClr val="bg1"/>
                </a:solidFill>
              </a:rPr>
              <a:t>im-banking:Product</a:t>
            </a:r>
            <a:r>
              <a:rPr lang="en-GB" sz="1600" dirty="0">
                <a:solidFill>
                  <a:schemeClr val="bg1"/>
                </a:solidFill>
              </a:rPr>
              <a:t> Analysis"},</a:t>
            </a:r>
          </a:p>
          <a:p>
            <a:pPr marL="0" indent="0">
              <a:buNone/>
            </a:pPr>
            <a:r>
              <a:rPr lang="en-GB" sz="1600" dirty="0">
                <a:solidFill>
                  <a:schemeClr val="bg1"/>
                </a:solidFill>
              </a:rPr>
              <a:t>	                     {"@id": "</a:t>
            </a:r>
            <a:r>
              <a:rPr lang="en-GB" sz="1600" dirty="0" err="1">
                <a:solidFill>
                  <a:schemeClr val="bg1"/>
                </a:solidFill>
              </a:rPr>
              <a:t>im-banking:Customer</a:t>
            </a:r>
            <a:r>
              <a:rPr lang="en-GB" sz="1600" dirty="0">
                <a:solidFill>
                  <a:schemeClr val="bg1"/>
                </a:solidFill>
              </a:rPr>
              <a:t> Management"}</a:t>
            </a:r>
            <a:r>
              <a:rPr lang="en-IE" sz="1600" dirty="0">
                <a:solidFill>
                  <a:schemeClr val="bg1"/>
                </a:solidFill>
              </a:rPr>
              <a:t>	]</a:t>
            </a:r>
          </a:p>
          <a:p>
            <a:pPr marL="0" indent="0">
              <a:buNone/>
            </a:pPr>
            <a:r>
              <a:rPr lang="en-IE" sz="1600" dirty="0">
                <a:solidFill>
                  <a:schemeClr val="bg1"/>
                </a:solidFill>
              </a:rPr>
              <a:t>},</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119437"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119437"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95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1398F7A-5AE2-4979-AF7E-EB93986FE105}"/>
              </a:ext>
            </a:extLst>
          </p:cNvPr>
          <p:cNvSpPr>
            <a:spLocks noGrp="1"/>
          </p:cNvSpPr>
          <p:nvPr>
            <p:ph type="title"/>
          </p:nvPr>
        </p:nvSpPr>
        <p:spPr>
          <a:xfrm>
            <a:off x="6308521" y="1450655"/>
            <a:ext cx="4742946" cy="3956690"/>
          </a:xfrm>
        </p:spPr>
        <p:txBody>
          <a:bodyPr anchor="ctr">
            <a:normAutofit/>
          </a:bodyPr>
          <a:lstStyle/>
          <a:p>
            <a:pPr algn="r"/>
            <a:r>
              <a:rPr lang="en-IE" sz="5600" dirty="0">
                <a:solidFill>
                  <a:schemeClr val="bg1"/>
                </a:solidFill>
              </a:rPr>
              <a:t>Property – object property (range = class)</a:t>
            </a:r>
          </a:p>
        </p:txBody>
      </p:sp>
      <p:sp>
        <p:nvSpPr>
          <p:cNvPr id="3" name="Content Placeholder 2">
            <a:extLst>
              <a:ext uri="{FF2B5EF4-FFF2-40B4-BE49-F238E27FC236}">
                <a16:creationId xmlns:a16="http://schemas.microsoft.com/office/drawing/2014/main" id="{4BBE5ADA-A495-468C-982B-BC9D15FD07BA}"/>
              </a:ext>
            </a:extLst>
          </p:cNvPr>
          <p:cNvSpPr>
            <a:spLocks noGrp="1"/>
          </p:cNvSpPr>
          <p:nvPr>
            <p:ph idx="1"/>
          </p:nvPr>
        </p:nvSpPr>
        <p:spPr>
          <a:xfrm>
            <a:off x="1140533" y="1108061"/>
            <a:ext cx="5008901" cy="4571972"/>
          </a:xfrm>
        </p:spPr>
        <p:txBody>
          <a:bodyPr anchor="ctr">
            <a:noAutofit/>
          </a:bodyPr>
          <a:lstStyle/>
          <a:p>
            <a:pPr marL="0" indent="0">
              <a:buNone/>
            </a:pPr>
            <a:r>
              <a:rPr lang="en-IE" sz="1600" dirty="0">
                <a:solidFill>
                  <a:schemeClr val="bg1"/>
                </a:solidFill>
              </a:rPr>
              <a:t>{</a:t>
            </a:r>
          </a:p>
          <a:p>
            <a:pPr marL="0" indent="0">
              <a:buNone/>
            </a:pPr>
            <a:r>
              <a:rPr lang="en-IE" sz="1600" dirty="0">
                <a:solidFill>
                  <a:schemeClr val="bg1"/>
                </a:solidFill>
              </a:rPr>
              <a:t>      "@id": “</a:t>
            </a:r>
            <a:r>
              <a:rPr lang="en-IE" sz="1600" b="1" i="1" dirty="0" err="1">
                <a:solidFill>
                  <a:schemeClr val="bg1"/>
                </a:solidFill>
              </a:rPr>
              <a:t>im-banking:Product</a:t>
            </a:r>
            <a:r>
              <a:rPr lang="en-IE" sz="1600" b="1" i="1" dirty="0">
                <a:solidFill>
                  <a:schemeClr val="bg1"/>
                </a:solidFill>
              </a:rPr>
              <a:t> Owner</a:t>
            </a:r>
            <a:r>
              <a:rPr lang="en-IE" sz="1600" dirty="0">
                <a:solidFill>
                  <a:schemeClr val="bg1"/>
                </a:solidFill>
              </a:rPr>
              <a:t>",</a:t>
            </a:r>
          </a:p>
          <a:p>
            <a:pPr marL="0" indent="0">
              <a:buNone/>
            </a:pPr>
            <a:r>
              <a:rPr lang="en-IE" sz="1600" dirty="0">
                <a:solidFill>
                  <a:schemeClr val="bg1"/>
                </a:solidFill>
              </a:rPr>
              <a:t>      "@type": </a:t>
            </a:r>
            <a:r>
              <a:rPr lang="en-IE" sz="1600" b="1" dirty="0">
                <a:solidFill>
                  <a:schemeClr val="bg1"/>
                </a:solidFill>
              </a:rPr>
              <a:t>[       "</a:t>
            </a:r>
            <a:r>
              <a:rPr lang="en-IE" sz="1600" b="1" dirty="0" err="1">
                <a:solidFill>
                  <a:schemeClr val="bg1"/>
                </a:solidFill>
              </a:rPr>
              <a:t>rdfs:Property</a:t>
            </a:r>
            <a:r>
              <a:rPr lang="en-IE" sz="1600" b="1" dirty="0">
                <a:solidFill>
                  <a:schemeClr val="bg1"/>
                </a:solidFill>
              </a:rPr>
              <a:t> "</a:t>
            </a:r>
            <a:r>
              <a:rPr lang="en-IE" sz="1600" dirty="0">
                <a:solidFill>
                  <a:schemeClr val="bg1"/>
                </a:solidFill>
              </a:rPr>
              <a:t> ],</a:t>
            </a:r>
          </a:p>
          <a:p>
            <a:pPr marL="0" indent="0">
              <a:buNone/>
            </a:pPr>
            <a:r>
              <a:rPr lang="en-IE" sz="1600" dirty="0">
                <a:solidFill>
                  <a:schemeClr val="bg1"/>
                </a:solidFill>
              </a:rPr>
              <a:t>      </a:t>
            </a:r>
            <a:r>
              <a:rPr lang="en-IE" sz="1600" b="1" dirty="0">
                <a:solidFill>
                  <a:schemeClr val="bg1"/>
                </a:solidFill>
              </a:rPr>
              <a:t>"</a:t>
            </a:r>
            <a:r>
              <a:rPr lang="en-IE" sz="1600" b="1" dirty="0" err="1">
                <a:solidFill>
                  <a:schemeClr val="bg1"/>
                </a:solidFill>
              </a:rPr>
              <a:t>rdfs:comment</a:t>
            </a:r>
            <a:r>
              <a:rPr lang="en-IE" sz="1600" b="1" dirty="0">
                <a:solidFill>
                  <a:schemeClr val="bg1"/>
                </a:solidFill>
              </a:rPr>
              <a:t>"</a:t>
            </a:r>
            <a:r>
              <a:rPr lang="en-IE" sz="1600" dirty="0">
                <a:solidFill>
                  <a:schemeClr val="bg1"/>
                </a:solidFill>
              </a:rPr>
              <a:t>: {</a:t>
            </a:r>
          </a:p>
          <a:p>
            <a:pPr marL="0" indent="0">
              <a:buNone/>
            </a:pPr>
            <a:r>
              <a:rPr lang="en-IE" sz="1600" dirty="0">
                <a:solidFill>
                  <a:schemeClr val="bg1"/>
                </a:solidFill>
              </a:rPr>
              <a:t>        "@language": "</a:t>
            </a:r>
            <a:r>
              <a:rPr lang="en-IE" sz="1600" dirty="0" err="1">
                <a:solidFill>
                  <a:schemeClr val="bg1"/>
                </a:solidFill>
              </a:rPr>
              <a:t>en</a:t>
            </a:r>
            <a:r>
              <a:rPr lang="en-IE" sz="1600" dirty="0">
                <a:solidFill>
                  <a:schemeClr val="bg1"/>
                </a:solidFill>
              </a:rPr>
              <a:t>",</a:t>
            </a:r>
          </a:p>
          <a:p>
            <a:pPr marL="0" indent="0">
              <a:buNone/>
            </a:pPr>
            <a:r>
              <a:rPr lang="en-IE" sz="1600" dirty="0">
                <a:solidFill>
                  <a:schemeClr val="bg1"/>
                </a:solidFill>
              </a:rPr>
              <a:t>        "@value": “</a:t>
            </a:r>
            <a:r>
              <a:rPr lang="en-GB" sz="1600" dirty="0">
                <a:solidFill>
                  <a:schemeClr val="bg1"/>
                </a:solidFill>
              </a:rPr>
              <a:t>Company who developed and sells the product.</a:t>
            </a:r>
            <a:r>
              <a:rPr lang="en-IE" sz="1600" dirty="0">
                <a:solidFill>
                  <a:schemeClr val="bg1"/>
                </a:solidFill>
              </a:rPr>
              <a:t>"</a:t>
            </a:r>
          </a:p>
          <a:p>
            <a:pPr marL="0" indent="0">
              <a:buNone/>
            </a:pPr>
            <a:r>
              <a:rPr lang="en-IE" sz="1600" dirty="0">
                <a:solidFill>
                  <a:schemeClr val="bg1"/>
                </a:solidFill>
              </a:rPr>
              <a:t>      },</a:t>
            </a:r>
          </a:p>
          <a:p>
            <a:pPr marL="0" indent="0">
              <a:buNone/>
            </a:pPr>
            <a:r>
              <a:rPr lang="en-IE" sz="1600" dirty="0">
                <a:solidFill>
                  <a:schemeClr val="bg1"/>
                </a:solidFill>
              </a:rPr>
              <a:t>      </a:t>
            </a:r>
            <a:r>
              <a:rPr lang="en-IE" sz="1600" b="1" dirty="0">
                <a:solidFill>
                  <a:schemeClr val="bg1"/>
                </a:solidFill>
              </a:rPr>
              <a:t>"</a:t>
            </a:r>
            <a:r>
              <a:rPr lang="en-IE" sz="1600" b="1" dirty="0" err="1">
                <a:solidFill>
                  <a:schemeClr val="bg1"/>
                </a:solidFill>
              </a:rPr>
              <a:t>rdfs:label</a:t>
            </a:r>
            <a:r>
              <a:rPr lang="en-IE" sz="1600" b="1" dirty="0">
                <a:solidFill>
                  <a:schemeClr val="bg1"/>
                </a:solidFill>
              </a:rPr>
              <a:t>"</a:t>
            </a:r>
            <a:r>
              <a:rPr lang="en-IE" sz="1600" dirty="0">
                <a:solidFill>
                  <a:schemeClr val="bg1"/>
                </a:solidFill>
              </a:rPr>
              <a:t>: {</a:t>
            </a:r>
          </a:p>
          <a:p>
            <a:pPr marL="0" indent="0">
              <a:buNone/>
            </a:pPr>
            <a:r>
              <a:rPr lang="en-IE" sz="1600" dirty="0">
                <a:solidFill>
                  <a:schemeClr val="bg1"/>
                </a:solidFill>
              </a:rPr>
              <a:t>        "@language": "</a:t>
            </a:r>
            <a:r>
              <a:rPr lang="en-IE" sz="1600" dirty="0" err="1">
                <a:solidFill>
                  <a:schemeClr val="bg1"/>
                </a:solidFill>
              </a:rPr>
              <a:t>en</a:t>
            </a:r>
            <a:r>
              <a:rPr lang="en-IE" sz="1600" dirty="0">
                <a:solidFill>
                  <a:schemeClr val="bg1"/>
                </a:solidFill>
              </a:rPr>
              <a:t>",</a:t>
            </a:r>
          </a:p>
          <a:p>
            <a:pPr marL="0" indent="0">
              <a:buNone/>
            </a:pPr>
            <a:r>
              <a:rPr lang="en-IE" sz="1600" dirty="0">
                <a:solidFill>
                  <a:schemeClr val="bg1"/>
                </a:solidFill>
              </a:rPr>
              <a:t>        "@value": “Product Owner"</a:t>
            </a:r>
          </a:p>
          <a:p>
            <a:pPr marL="0" indent="0">
              <a:buNone/>
            </a:pPr>
            <a:r>
              <a:rPr lang="en-IE" sz="1600" dirty="0">
                <a:solidFill>
                  <a:schemeClr val="bg1"/>
                </a:solidFill>
              </a:rPr>
              <a:t>      },</a:t>
            </a:r>
          </a:p>
          <a:p>
            <a:pPr marL="0" indent="0">
              <a:buNone/>
            </a:pPr>
            <a:r>
              <a:rPr lang="en-IE" sz="1600" dirty="0">
                <a:solidFill>
                  <a:schemeClr val="bg1"/>
                </a:solidFill>
              </a:rPr>
              <a:t>      </a:t>
            </a:r>
            <a:r>
              <a:rPr lang="en-IE" sz="1600" b="1" i="1" dirty="0">
                <a:solidFill>
                  <a:schemeClr val="bg1"/>
                </a:solidFill>
              </a:rPr>
              <a:t>"</a:t>
            </a:r>
            <a:r>
              <a:rPr lang="en-IE" sz="1600" b="1" i="1" dirty="0" err="1">
                <a:solidFill>
                  <a:schemeClr val="bg1"/>
                </a:solidFill>
              </a:rPr>
              <a:t>rdfs:domain</a:t>
            </a:r>
            <a:r>
              <a:rPr lang="en-IE" sz="1600" b="1" i="1" dirty="0">
                <a:solidFill>
                  <a:schemeClr val="bg1"/>
                </a:solidFill>
              </a:rPr>
              <a:t>"</a:t>
            </a:r>
            <a:r>
              <a:rPr lang="en-IE" sz="1600" dirty="0">
                <a:solidFill>
                  <a:schemeClr val="bg1"/>
                </a:solidFill>
              </a:rPr>
              <a:t>: {  "@id": "</a:t>
            </a:r>
            <a:r>
              <a:rPr lang="en-IE" sz="1600" dirty="0" err="1">
                <a:solidFill>
                  <a:schemeClr val="bg1"/>
                </a:solidFill>
              </a:rPr>
              <a:t>im-banking:Product</a:t>
            </a:r>
            <a:r>
              <a:rPr lang="en-IE" sz="1600" dirty="0">
                <a:solidFill>
                  <a:schemeClr val="bg1"/>
                </a:solidFill>
              </a:rPr>
              <a:t>"},</a:t>
            </a:r>
          </a:p>
          <a:p>
            <a:pPr marL="0" indent="0">
              <a:buNone/>
            </a:pPr>
            <a:r>
              <a:rPr lang="en-IE" sz="1600" b="1" i="1" dirty="0">
                <a:solidFill>
                  <a:schemeClr val="bg1"/>
                </a:solidFill>
              </a:rPr>
              <a:t>      </a:t>
            </a:r>
            <a:r>
              <a:rPr lang="en-IE" sz="1600" b="1" i="1" dirty="0">
                <a:solidFill>
                  <a:schemeClr val="bg1"/>
                </a:solidFill>
                <a:highlight>
                  <a:srgbClr val="FFFF00"/>
                </a:highlight>
              </a:rPr>
              <a:t>"</a:t>
            </a:r>
            <a:r>
              <a:rPr lang="en-IE" sz="1600" b="1" i="1" dirty="0" err="1">
                <a:solidFill>
                  <a:schemeClr val="bg1"/>
                </a:solidFill>
                <a:highlight>
                  <a:srgbClr val="FFFF00"/>
                </a:highlight>
              </a:rPr>
              <a:t>rdfs:range</a:t>
            </a:r>
            <a:r>
              <a:rPr lang="en-IE" sz="1600" b="1" i="1" dirty="0">
                <a:solidFill>
                  <a:schemeClr val="bg1"/>
                </a:solidFill>
                <a:highlight>
                  <a:srgbClr val="FFFF00"/>
                </a:highlight>
              </a:rPr>
              <a:t>"</a:t>
            </a:r>
            <a:r>
              <a:rPr lang="en-IE" sz="1600" dirty="0">
                <a:solidFill>
                  <a:schemeClr val="bg1"/>
                </a:solidFill>
                <a:highlight>
                  <a:srgbClr val="FFFF00"/>
                </a:highlight>
              </a:rPr>
              <a:t>: {  "@id": "</a:t>
            </a:r>
            <a:r>
              <a:rPr lang="en-IE" sz="1600" dirty="0" err="1">
                <a:solidFill>
                  <a:schemeClr val="bg1"/>
                </a:solidFill>
                <a:highlight>
                  <a:srgbClr val="FFFF00"/>
                </a:highlight>
              </a:rPr>
              <a:t>im-banking:Organization</a:t>
            </a:r>
            <a:r>
              <a:rPr lang="en-IE" sz="1600" dirty="0">
                <a:solidFill>
                  <a:schemeClr val="bg1"/>
                </a:solidFill>
                <a:highlight>
                  <a:srgbClr val="FFFF00"/>
                </a:highlight>
              </a:rPr>
              <a:t>"},</a:t>
            </a:r>
          </a:p>
          <a:p>
            <a:pPr marL="0" indent="0">
              <a:buNone/>
            </a:pPr>
            <a:r>
              <a:rPr lang="en-GB" sz="1600" dirty="0">
                <a:solidFill>
                  <a:schemeClr val="bg1"/>
                </a:solidFill>
              </a:rPr>
              <a:t>      "</a:t>
            </a:r>
            <a:r>
              <a:rPr lang="en-GB" sz="1600" b="1" dirty="0" err="1">
                <a:solidFill>
                  <a:schemeClr val="bg1"/>
                </a:solidFill>
              </a:rPr>
              <a:t>rdfs:member</a:t>
            </a:r>
            <a:r>
              <a:rPr lang="en-GB" sz="1600" dirty="0">
                <a:solidFill>
                  <a:schemeClr val="bg1"/>
                </a:solidFill>
              </a:rPr>
              <a:t>":    {"@id": "</a:t>
            </a:r>
            <a:r>
              <a:rPr lang="en-GB" sz="1600" dirty="0" err="1">
                <a:solidFill>
                  <a:schemeClr val="bg1"/>
                </a:solidFill>
              </a:rPr>
              <a:t>im-banking:Product</a:t>
            </a:r>
            <a:r>
              <a:rPr lang="en-GB" sz="1600" dirty="0">
                <a:solidFill>
                  <a:schemeClr val="bg1"/>
                </a:solidFill>
              </a:rPr>
              <a:t> Analysis"}</a:t>
            </a:r>
            <a:endParaRPr lang="en-IE" sz="1600" dirty="0">
              <a:solidFill>
                <a:schemeClr val="bg1"/>
              </a:solidFill>
              <a:highlight>
                <a:srgbClr val="FFFF00"/>
              </a:highlight>
            </a:endParaRPr>
          </a:p>
          <a:p>
            <a:pPr marL="0" indent="0">
              <a:buNone/>
            </a:pPr>
            <a:r>
              <a:rPr lang="en-IE" sz="1600" dirty="0">
                <a:solidFill>
                  <a:schemeClr val="bg1"/>
                </a:solidFill>
              </a:rPr>
              <a:t>},</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119437"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119437"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5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523F323-6591-44EF-A638-D18467A9E440}"/>
              </a:ext>
            </a:extLst>
          </p:cNvPr>
          <p:cNvSpPr>
            <a:spLocks noGrp="1"/>
          </p:cNvSpPr>
          <p:nvPr>
            <p:ph type="title"/>
          </p:nvPr>
        </p:nvSpPr>
        <p:spPr>
          <a:xfrm>
            <a:off x="6412620" y="1250575"/>
            <a:ext cx="4604274" cy="4163210"/>
          </a:xfrm>
        </p:spPr>
        <p:txBody>
          <a:bodyPr anchor="ctr">
            <a:normAutofit/>
          </a:bodyPr>
          <a:lstStyle/>
          <a:p>
            <a:r>
              <a:rPr lang="en-IE" sz="8000">
                <a:solidFill>
                  <a:schemeClr val="bg1"/>
                </a:solidFill>
              </a:rPr>
              <a:t>Industry Models Glossaries</a:t>
            </a:r>
          </a:p>
        </p:txBody>
      </p:sp>
      <p:sp>
        <p:nvSpPr>
          <p:cNvPr id="3" name="Content Placeholder 2">
            <a:extLst>
              <a:ext uri="{FF2B5EF4-FFF2-40B4-BE49-F238E27FC236}">
                <a16:creationId xmlns:a16="http://schemas.microsoft.com/office/drawing/2014/main" id="{65117522-C306-4F6F-BFF3-5337C89F3361}"/>
              </a:ext>
            </a:extLst>
          </p:cNvPr>
          <p:cNvSpPr>
            <a:spLocks noGrp="1"/>
          </p:cNvSpPr>
          <p:nvPr>
            <p:ph idx="1"/>
          </p:nvPr>
        </p:nvSpPr>
        <p:spPr>
          <a:xfrm>
            <a:off x="978946" y="860612"/>
            <a:ext cx="4797909" cy="5023821"/>
          </a:xfrm>
        </p:spPr>
        <p:txBody>
          <a:bodyPr anchor="ctr">
            <a:normAutofit/>
          </a:bodyPr>
          <a:lstStyle/>
          <a:p>
            <a:r>
              <a:rPr lang="en-IE" sz="2000" dirty="0">
                <a:solidFill>
                  <a:schemeClr val="bg1"/>
                </a:solidFill>
              </a:rPr>
              <a:t>Each Industry glossary could be defined within its own namespace</a:t>
            </a:r>
          </a:p>
          <a:p>
            <a:r>
              <a:rPr lang="en-IE" sz="2000" dirty="0">
                <a:solidFill>
                  <a:schemeClr val="bg1"/>
                </a:solidFill>
              </a:rPr>
              <a:t>Would probably settle on one json-</a:t>
            </a:r>
            <a:r>
              <a:rPr lang="en-IE" sz="2000" dirty="0" err="1">
                <a:solidFill>
                  <a:schemeClr val="bg1"/>
                </a:solidFill>
              </a:rPr>
              <a:t>ld</a:t>
            </a:r>
            <a:r>
              <a:rPr lang="en-IE" sz="2000" dirty="0">
                <a:solidFill>
                  <a:schemeClr val="bg1"/>
                </a:solidFill>
              </a:rPr>
              <a:t> per industry/namespace</a:t>
            </a:r>
          </a:p>
          <a:p>
            <a:r>
              <a:rPr lang="en-IE" sz="2000" dirty="0">
                <a:solidFill>
                  <a:schemeClr val="bg1"/>
                </a:solidFill>
              </a:rPr>
              <a:t>For example:</a:t>
            </a:r>
          </a:p>
          <a:p>
            <a:pPr lvl="1"/>
            <a:r>
              <a:rPr lang="en-IE" sz="2000" dirty="0" err="1">
                <a:solidFill>
                  <a:schemeClr val="bg1"/>
                </a:solidFill>
              </a:rPr>
              <a:t>im</a:t>
            </a:r>
            <a:r>
              <a:rPr lang="en-IE" sz="2000" dirty="0">
                <a:solidFill>
                  <a:schemeClr val="bg1"/>
                </a:solidFill>
              </a:rPr>
              <a:t>-banking:</a:t>
            </a:r>
          </a:p>
          <a:p>
            <a:pPr lvl="1"/>
            <a:r>
              <a:rPr lang="en-IE" sz="2000" dirty="0" err="1">
                <a:solidFill>
                  <a:schemeClr val="bg1"/>
                </a:solidFill>
              </a:rPr>
              <a:t>im</a:t>
            </a:r>
            <a:r>
              <a:rPr lang="en-IE" sz="2000" dirty="0">
                <a:solidFill>
                  <a:schemeClr val="bg1"/>
                </a:solidFill>
              </a:rPr>
              <a:t>-insurance:</a:t>
            </a:r>
          </a:p>
          <a:p>
            <a:pPr lvl="1"/>
            <a:r>
              <a:rPr lang="en-IE" sz="2000" dirty="0" err="1">
                <a:solidFill>
                  <a:schemeClr val="bg1"/>
                </a:solidFill>
              </a:rPr>
              <a:t>im</a:t>
            </a:r>
            <a:r>
              <a:rPr lang="en-IE" sz="2000" dirty="0">
                <a:solidFill>
                  <a:schemeClr val="bg1"/>
                </a:solidFill>
              </a:rPr>
              <a:t>-healthcare:</a:t>
            </a:r>
          </a:p>
          <a:p>
            <a:pPr lvl="1"/>
            <a:r>
              <a:rPr lang="en-IE" sz="2000" dirty="0" err="1">
                <a:solidFill>
                  <a:schemeClr val="bg1"/>
                </a:solidFill>
              </a:rPr>
              <a:t>im</a:t>
            </a:r>
            <a:r>
              <a:rPr lang="en-IE" sz="2000" dirty="0">
                <a:solidFill>
                  <a:schemeClr val="bg1"/>
                </a:solidFill>
              </a:rPr>
              <a:t>-energy:</a:t>
            </a:r>
          </a:p>
          <a:p>
            <a:pPr lvl="1"/>
            <a:endParaRPr lang="en-IE" sz="2000" dirty="0">
              <a:solidFill>
                <a:schemeClr val="bg1"/>
              </a:solidFill>
            </a:endParaRPr>
          </a:p>
          <a:p>
            <a:r>
              <a:rPr lang="en-IE" sz="2000" dirty="0">
                <a:solidFill>
                  <a:schemeClr val="bg1"/>
                </a:solidFill>
              </a:rPr>
              <a:t>Each namespace represents a separate glossary/vocabulary</a:t>
            </a: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6461"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40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E230-E90D-437B-9BC9-8E607EC16D25}"/>
              </a:ext>
            </a:extLst>
          </p:cNvPr>
          <p:cNvSpPr>
            <a:spLocks noGrp="1"/>
          </p:cNvSpPr>
          <p:nvPr>
            <p:ph type="title"/>
          </p:nvPr>
        </p:nvSpPr>
        <p:spPr/>
        <p:txBody>
          <a:bodyPr>
            <a:normAutofit/>
          </a:bodyPr>
          <a:lstStyle/>
          <a:p>
            <a:r>
              <a:rPr lang="en-IE" dirty="0">
                <a:solidFill>
                  <a:schemeClr val="bg1"/>
                </a:solidFill>
              </a:rPr>
              <a:t>GS1 glossary definition</a:t>
            </a:r>
            <a:br>
              <a:rPr lang="en-IE" dirty="0">
                <a:solidFill>
                  <a:schemeClr val="bg1"/>
                </a:solidFill>
              </a:rPr>
            </a:br>
            <a:r>
              <a:rPr lang="en-IE" sz="1600" b="1" dirty="0">
                <a:solidFill>
                  <a:schemeClr val="bg1"/>
                </a:solidFill>
              </a:rPr>
              <a:t>- useful section but rellies on too many namespaces just for definition of the glossary object</a:t>
            </a:r>
            <a:br>
              <a:rPr lang="en-IE" sz="1600" b="1" dirty="0">
                <a:solidFill>
                  <a:schemeClr val="bg1"/>
                </a:solidFill>
              </a:rPr>
            </a:br>
            <a:r>
              <a:rPr lang="en-IE" sz="1600" b="1" dirty="0">
                <a:solidFill>
                  <a:schemeClr val="bg1"/>
                </a:solidFill>
              </a:rPr>
              <a:t>- might be necessary to include it all in similar </a:t>
            </a:r>
            <a:r>
              <a:rPr lang="en-IE" sz="1600" b="1" dirty="0" err="1">
                <a:solidFill>
                  <a:schemeClr val="bg1"/>
                </a:solidFill>
              </a:rPr>
              <a:t>fassion</a:t>
            </a:r>
            <a:endParaRPr lang="en-IE" sz="1600" b="1" dirty="0">
              <a:solidFill>
                <a:schemeClr val="bg1"/>
              </a:solidFill>
            </a:endParaRPr>
          </a:p>
        </p:txBody>
      </p:sp>
      <p:sp>
        <p:nvSpPr>
          <p:cNvPr id="3" name="Content Placeholder 2">
            <a:extLst>
              <a:ext uri="{FF2B5EF4-FFF2-40B4-BE49-F238E27FC236}">
                <a16:creationId xmlns:a16="http://schemas.microsoft.com/office/drawing/2014/main" id="{518A2A08-16E1-4DA3-95F6-A678423C4328}"/>
              </a:ext>
            </a:extLst>
          </p:cNvPr>
          <p:cNvSpPr>
            <a:spLocks noGrp="1"/>
          </p:cNvSpPr>
          <p:nvPr>
            <p:ph idx="1"/>
          </p:nvPr>
        </p:nvSpPr>
        <p:spPr/>
        <p:txBody>
          <a:bodyPr numCol="3">
            <a:normAutofit fontScale="40000" lnSpcReduction="20000"/>
          </a:bodyPr>
          <a:lstStyle/>
          <a:p>
            <a:pPr marL="0" indent="0">
              <a:spcBef>
                <a:spcPts val="200"/>
              </a:spcBef>
              <a:buNone/>
            </a:pPr>
            <a:r>
              <a:rPr lang="en-IE" dirty="0">
                <a:solidFill>
                  <a:schemeClr val="bg1"/>
                </a:solidFill>
              </a:rPr>
              <a:t>{</a:t>
            </a:r>
          </a:p>
          <a:p>
            <a:pPr marL="0" indent="0">
              <a:spcBef>
                <a:spcPts val="200"/>
              </a:spcBef>
              <a:buNone/>
            </a:pPr>
            <a:r>
              <a:rPr lang="en-IE" dirty="0"/>
              <a:t>      </a:t>
            </a:r>
            <a:r>
              <a:rPr lang="en-IE" dirty="0">
                <a:highlight>
                  <a:srgbClr val="FFFF00"/>
                </a:highlight>
              </a:rPr>
              <a:t>"@id": "gs1:",</a:t>
            </a:r>
          </a:p>
          <a:p>
            <a:pPr marL="0" indent="0">
              <a:spcBef>
                <a:spcPts val="200"/>
              </a:spcBef>
              <a:buNone/>
            </a:pPr>
            <a:r>
              <a:rPr lang="en-IE" dirty="0">
                <a:highlight>
                  <a:srgbClr val="FFFF00"/>
                </a:highlight>
              </a:rPr>
              <a:t>      "@type": [</a:t>
            </a:r>
          </a:p>
          <a:p>
            <a:pPr marL="0" indent="0">
              <a:spcBef>
                <a:spcPts val="200"/>
              </a:spcBef>
              <a:buNone/>
            </a:pPr>
            <a:r>
              <a:rPr lang="en-IE" dirty="0">
                <a:highlight>
                  <a:srgbClr val="FFFF00"/>
                </a:highlight>
              </a:rPr>
              <a:t>        "</a:t>
            </a:r>
            <a:r>
              <a:rPr lang="en-IE" dirty="0" err="1">
                <a:highlight>
                  <a:srgbClr val="FFFF00"/>
                </a:highlight>
              </a:rPr>
              <a:t>voaf:Vocabulary</a:t>
            </a:r>
            <a:r>
              <a:rPr lang="en-IE" dirty="0">
                <a:highlight>
                  <a:srgbClr val="FFFF00"/>
                </a:highlight>
              </a:rPr>
              <a:t>",</a:t>
            </a:r>
          </a:p>
          <a:p>
            <a:pPr marL="0" indent="0">
              <a:spcBef>
                <a:spcPts val="200"/>
              </a:spcBef>
              <a:buNone/>
            </a:pPr>
            <a:r>
              <a:rPr lang="en-IE" dirty="0">
                <a:highlight>
                  <a:srgbClr val="FFFF00"/>
                </a:highlight>
              </a:rPr>
              <a:t>        "</a:t>
            </a:r>
            <a:r>
              <a:rPr lang="en-IE" dirty="0" err="1">
                <a:highlight>
                  <a:srgbClr val="FFFF00"/>
                </a:highlight>
              </a:rPr>
              <a:t>owl:Ontology</a:t>
            </a:r>
            <a:r>
              <a:rPr lang="en-IE" dirty="0">
                <a:highlight>
                  <a:srgbClr val="FFFF00"/>
                </a:highlight>
              </a:rPr>
              <a:t>"</a:t>
            </a:r>
          </a:p>
          <a:p>
            <a:pPr marL="0" indent="0">
              <a:spcBef>
                <a:spcPts val="200"/>
              </a:spcBef>
              <a:buNone/>
            </a:pPr>
            <a:r>
              <a:rPr lang="en-IE" dirty="0">
                <a:highlight>
                  <a:srgbClr val="FFFF00"/>
                </a:highlight>
              </a:rPr>
              <a:t>      ],</a:t>
            </a:r>
          </a:p>
          <a:p>
            <a:pPr marL="0" indent="0">
              <a:spcBef>
                <a:spcPts val="200"/>
              </a:spcBef>
              <a:buNone/>
            </a:pPr>
            <a:r>
              <a:rPr lang="en-IE" dirty="0">
                <a:highlight>
                  <a:srgbClr val="FFFF00"/>
                </a:highlight>
              </a:rPr>
              <a:t>      "</a:t>
            </a:r>
            <a:r>
              <a:rPr lang="en-IE" dirty="0" err="1">
                <a:highlight>
                  <a:srgbClr val="FFFF00"/>
                </a:highlight>
              </a:rPr>
              <a:t>schema:license</a:t>
            </a:r>
            <a:r>
              <a:rPr lang="en-IE" dirty="0">
                <a:highlight>
                  <a:srgbClr val="FFFF00"/>
                </a:highlight>
              </a:rPr>
              <a:t>": </a:t>
            </a:r>
            <a:r>
              <a:rPr lang="en-IE" dirty="0">
                <a:solidFill>
                  <a:schemeClr val="bg1"/>
                </a:solidFill>
              </a:rPr>
              <a:t>"</a:t>
            </a:r>
            <a:r>
              <a:rPr lang="en-IE" dirty="0" err="1">
                <a:solidFill>
                  <a:schemeClr val="bg1"/>
                </a:solidFill>
              </a:rPr>
              <a:t>data:text</a:t>
            </a:r>
            <a:r>
              <a:rPr lang="en-IE" dirty="0">
                <a:solidFill>
                  <a:schemeClr val="bg1"/>
                </a:solidFill>
              </a:rPr>
              <a:t>/</a:t>
            </a:r>
            <a:r>
              <a:rPr lang="en-IE" dirty="0" err="1">
                <a:solidFill>
                  <a:schemeClr val="bg1"/>
                </a:solidFill>
              </a:rPr>
              <a:t>html;charset</a:t>
            </a:r>
            <a:r>
              <a:rPr lang="en-IE" dirty="0">
                <a:solidFill>
                  <a:schemeClr val="bg1"/>
                </a:solidFill>
              </a:rPr>
              <a:t>=UTF-8,&lt;p&gt;GS1&amp;reg;, under its IP Policy, seeks to avoid uncertainty regarding intellectual property claims by requiring the participants in the Work Groups that developed this vocabulary to agree to grant to GS1 members a royalty-free licence or a RAND licence to Necessary Claims, as that term is defined in the GS1 IP Policy. Furthermore, attention is drawn to the possibility that an implementation of one or more features of this vocabulary may be the subject of a patent or other intellectual property     right that does not involve a Necessary Claim. Any such patent or other intellectual property right is not subject to the licencing obligations of GS1. Moreover, the agreement to grant licences provided under the GS1 IP Policy does not include IP rights and any claims of third parties who were not participants in the Work Groups. Accordingly, GS1 recommends that any organisation developing an implementation designed to be in conformance with this vocabulary should determine whether there are any     patents that may encompass a specific implementation that the organisation is developing in compliance with the vocabulary and whether a licence under a patent or other intellectual property right is needed. Such a determination of a need for licencing should be made in view of the details of the specific system designed by the organisation in consultation with their own patent counsel. THIS DOCUMENT IS PROVIDED &amp;</a:t>
            </a:r>
            <a:r>
              <a:rPr lang="en-IE" dirty="0" err="1">
                <a:solidFill>
                  <a:schemeClr val="bg1"/>
                </a:solidFill>
              </a:rPr>
              <a:t>quot;AS</a:t>
            </a:r>
            <a:r>
              <a:rPr lang="en-IE" dirty="0">
                <a:solidFill>
                  <a:schemeClr val="bg1"/>
                </a:solidFill>
              </a:rPr>
              <a:t> </a:t>
            </a:r>
            <a:r>
              <a:rPr lang="en-IE" dirty="0" err="1">
                <a:solidFill>
                  <a:schemeClr val="bg1"/>
                </a:solidFill>
              </a:rPr>
              <a:t>IS&amp;quot</a:t>
            </a:r>
            <a:r>
              <a:rPr lang="en-IE" dirty="0">
                <a:solidFill>
                  <a:schemeClr val="bg1"/>
                </a:solidFill>
              </a:rPr>
              <a:t>; WITH NO WARRANTIES WHATSOEVER, INCLUDING ANY WARRANTY OF MERCHANTABILITY, NONINFRINGMENT, FITNESS FOR PARTICULAR PURPOSE, OR ANY WARRANTY OTHER WISE ARISING OUT OF THIS SPECIFICATION. GS1 disclaims all liability for any damages arising from use or misuse of this vocabulary, whether special, indirect, consequential, or compensatory damages, and including liability for infringement of any intellectual property     rights, relating to use of information in or reliance upon this document. GS1 retains the right to make changes to this vocabulary at any time, without notice. GS1 makes no warranty for the use of this vocabulary and assumes no responsibility for any errors which may appear in the vocabulary, nor does it make a commitment to update the     information contained herein. GS1 and the GS1 logo are registered trademarks of GS1 AISBL.&lt;/p&gt;&lt;p&gt;Copyright 2015-2019 GS1 AISBL&lt;/p&gt;&lt;p&gt;Licensed under the Apache License, Version 2.0 (the &amp;</a:t>
            </a:r>
            <a:r>
              <a:rPr lang="en-IE" dirty="0" err="1">
                <a:solidFill>
                  <a:schemeClr val="bg1"/>
                </a:solidFill>
              </a:rPr>
              <a:t>quot;License&amp;quot</a:t>
            </a:r>
            <a:r>
              <a:rPr lang="en-IE" dirty="0">
                <a:solidFill>
                  <a:schemeClr val="bg1"/>
                </a:solidFill>
              </a:rPr>
              <a:t>;); you may not use this file except in compliance with the License. You may obtain a copy of the License at &lt;a </a:t>
            </a:r>
            <a:r>
              <a:rPr lang="en-IE" dirty="0" err="1">
                <a:solidFill>
                  <a:schemeClr val="bg1"/>
                </a:solidFill>
              </a:rPr>
              <a:t>href</a:t>
            </a:r>
            <a:r>
              <a:rPr lang="en-IE" dirty="0">
                <a:solidFill>
                  <a:schemeClr val="bg1"/>
                </a:solidFill>
              </a:rPr>
              <a:t>=&amp;</a:t>
            </a:r>
            <a:r>
              <a:rPr lang="en-IE" dirty="0" err="1">
                <a:solidFill>
                  <a:schemeClr val="bg1"/>
                </a:solidFill>
              </a:rPr>
              <a:t>quot;http</a:t>
            </a:r>
            <a:r>
              <a:rPr lang="en-IE" dirty="0">
                <a:solidFill>
                  <a:schemeClr val="bg1"/>
                </a:solidFill>
              </a:rPr>
              <a:t>://www.apache.org/licenses/LICENSE-2.0&amp;quot; target=&amp;</a:t>
            </a:r>
            <a:r>
              <a:rPr lang="en-IE" dirty="0" err="1">
                <a:solidFill>
                  <a:schemeClr val="bg1"/>
                </a:solidFill>
              </a:rPr>
              <a:t>quot;blank&amp;quot</a:t>
            </a:r>
            <a:r>
              <a:rPr lang="en-IE" dirty="0">
                <a:solidFill>
                  <a:schemeClr val="bg1"/>
                </a:solidFill>
              </a:rPr>
              <a:t>;&gt;http://www.apache.org/licenses/LICENSE-2.0&lt;/a&gt;.&lt;p&gt;&lt;p&gt;Unless required by applicable law or agreed to in writing, software distributed under the License is distributed on an &amp;</a:t>
            </a:r>
            <a:r>
              <a:rPr lang="en-IE" dirty="0" err="1">
                <a:solidFill>
                  <a:schemeClr val="bg1"/>
                </a:solidFill>
              </a:rPr>
              <a:t>quot;AS</a:t>
            </a:r>
            <a:r>
              <a:rPr lang="en-IE" dirty="0">
                <a:solidFill>
                  <a:schemeClr val="bg1"/>
                </a:solidFill>
              </a:rPr>
              <a:t> </a:t>
            </a:r>
            <a:r>
              <a:rPr lang="en-IE" dirty="0" err="1">
                <a:solidFill>
                  <a:schemeClr val="bg1"/>
                </a:solidFill>
              </a:rPr>
              <a:t>IS&amp;quot</a:t>
            </a:r>
            <a:r>
              <a:rPr lang="en-IE" dirty="0">
                <a:solidFill>
                  <a:schemeClr val="bg1"/>
                </a:solidFill>
              </a:rPr>
              <a:t>; BASIS, WITHOUT WARRANTIES OR CONDITIONS OF ANY KIND, either express or implied. See the License for the specific language governing permissions and limitations under the License.&lt;/p&gt;",</a:t>
            </a:r>
          </a:p>
          <a:p>
            <a:pPr marL="0" indent="0">
              <a:spcBef>
                <a:spcPts val="200"/>
              </a:spcBef>
              <a:buNone/>
            </a:pPr>
            <a:r>
              <a:rPr lang="en-IE" dirty="0">
                <a:solidFill>
                  <a:schemeClr val="bg1"/>
                </a:solidFill>
              </a:rPr>
              <a:t>      </a:t>
            </a:r>
            <a:r>
              <a:rPr lang="en-IE" dirty="0"/>
              <a:t>"</a:t>
            </a:r>
            <a:r>
              <a:rPr lang="en-IE" dirty="0" err="1">
                <a:highlight>
                  <a:srgbClr val="FFFF00"/>
                </a:highlight>
              </a:rPr>
              <a:t>dc:</a:t>
            </a:r>
            <a:r>
              <a:rPr lang="en-IE" b="1" dirty="0" err="1">
                <a:highlight>
                  <a:srgbClr val="FFFF00"/>
                </a:highlight>
              </a:rPr>
              <a:t>contributors</a:t>
            </a:r>
            <a:r>
              <a:rPr lang="en-IE" dirty="0">
                <a:highlight>
                  <a:srgbClr val="FFFF00"/>
                </a:highlight>
              </a:rPr>
              <a:t>"</a:t>
            </a:r>
            <a:r>
              <a:rPr lang="en-IE" dirty="0">
                <a:solidFill>
                  <a:schemeClr val="bg1"/>
                </a:solidFill>
              </a:rPr>
              <a:t>: "Eric </a:t>
            </a:r>
            <a:r>
              <a:rPr lang="en-IE" dirty="0" err="1">
                <a:solidFill>
                  <a:schemeClr val="bg1"/>
                </a:solidFill>
              </a:rPr>
              <a:t>Kauz</a:t>
            </a:r>
            <a:r>
              <a:rPr lang="en-IE" dirty="0">
                <a:solidFill>
                  <a:schemeClr val="bg1"/>
                </a:solidFill>
              </a:rPr>
              <a:t>, Mark Harrison, Phil Archer",</a:t>
            </a:r>
          </a:p>
          <a:p>
            <a:pPr marL="0" indent="0">
              <a:spcBef>
                <a:spcPts val="200"/>
              </a:spcBef>
              <a:buNone/>
            </a:pPr>
            <a:r>
              <a:rPr lang="en-IE" dirty="0">
                <a:highlight>
                  <a:srgbClr val="FFFF00"/>
                </a:highlight>
              </a:rPr>
              <a:t>      "</a:t>
            </a:r>
            <a:r>
              <a:rPr lang="en-IE" dirty="0" err="1">
                <a:highlight>
                  <a:srgbClr val="FFFF00"/>
                </a:highlight>
              </a:rPr>
              <a:t>dc:</a:t>
            </a:r>
            <a:r>
              <a:rPr lang="en-IE" b="1" dirty="0" err="1">
                <a:highlight>
                  <a:srgbClr val="FFFF00"/>
                </a:highlight>
              </a:rPr>
              <a:t>creator</a:t>
            </a:r>
            <a:r>
              <a:rPr lang="en-IE" dirty="0">
                <a:highlight>
                  <a:srgbClr val="FFFF00"/>
                </a:highlight>
              </a:rPr>
              <a:t>": {</a:t>
            </a:r>
          </a:p>
          <a:p>
            <a:pPr marL="0" indent="0">
              <a:spcBef>
                <a:spcPts val="200"/>
              </a:spcBef>
              <a:buNone/>
            </a:pPr>
            <a:r>
              <a:rPr lang="en-IE" dirty="0">
                <a:solidFill>
                  <a:schemeClr val="bg1"/>
                </a:solidFill>
              </a:rPr>
              <a:t>        "@id": "https://www.gs1.org/"</a:t>
            </a:r>
          </a:p>
          <a:p>
            <a:pPr marL="0" indent="0">
              <a:spcBef>
                <a:spcPts val="200"/>
              </a:spcBef>
              <a:buNone/>
            </a:pPr>
            <a:r>
              <a:rPr lang="en-IE" dirty="0">
                <a:solidFill>
                  <a:schemeClr val="bg1"/>
                </a:solidFill>
              </a:rPr>
              <a:t>      },</a:t>
            </a:r>
          </a:p>
          <a:p>
            <a:pPr marL="0" indent="0">
              <a:spcBef>
                <a:spcPts val="200"/>
              </a:spcBef>
              <a:buNone/>
            </a:pPr>
            <a:r>
              <a:rPr lang="en-IE" dirty="0">
                <a:solidFill>
                  <a:schemeClr val="bg1"/>
                </a:solidFill>
              </a:rPr>
              <a:t>      "</a:t>
            </a:r>
            <a:r>
              <a:rPr lang="en-IE" dirty="0" err="1">
                <a:solidFill>
                  <a:schemeClr val="bg1"/>
                </a:solidFill>
              </a:rPr>
              <a:t>dc:description</a:t>
            </a:r>
            <a:r>
              <a:rPr lang="en-IE" dirty="0">
                <a:solidFill>
                  <a:schemeClr val="bg1"/>
                </a:solidFill>
              </a:rPr>
              <a:t>:": {</a:t>
            </a:r>
          </a:p>
          <a:p>
            <a:pPr marL="0" indent="0">
              <a:spcBef>
                <a:spcPts val="200"/>
              </a:spcBef>
              <a:buNone/>
            </a:pPr>
            <a:r>
              <a:rPr lang="en-IE" dirty="0">
                <a:solidFill>
                  <a:schemeClr val="bg1"/>
                </a:solidFill>
              </a:rPr>
              <a:t>        "@language": "</a:t>
            </a:r>
            <a:r>
              <a:rPr lang="en-IE" dirty="0" err="1">
                <a:solidFill>
                  <a:schemeClr val="bg1"/>
                </a:solidFill>
              </a:rPr>
              <a:t>en</a:t>
            </a:r>
            <a:r>
              <a:rPr lang="en-IE" dirty="0">
                <a:solidFill>
                  <a:schemeClr val="bg1"/>
                </a:solidFill>
              </a:rPr>
              <a:t>",</a:t>
            </a:r>
          </a:p>
          <a:p>
            <a:pPr marL="0" indent="0">
              <a:spcBef>
                <a:spcPts val="200"/>
              </a:spcBef>
              <a:buNone/>
            </a:pPr>
            <a:r>
              <a:rPr lang="en-IE" dirty="0">
                <a:solidFill>
                  <a:schemeClr val="bg1"/>
                </a:solidFill>
              </a:rPr>
              <a:t>        "@value": "The GS1 RDF vocabulary, described using W3C RDF Schema and the Web Ontology Language. The vocabulary builds on and refers to schema.org where appropriate."</a:t>
            </a:r>
          </a:p>
          <a:p>
            <a:pPr marL="0" indent="0">
              <a:spcBef>
                <a:spcPts val="200"/>
              </a:spcBef>
              <a:buNone/>
            </a:pPr>
            <a:r>
              <a:rPr lang="en-IE" dirty="0">
                <a:solidFill>
                  <a:schemeClr val="bg1"/>
                </a:solidFill>
              </a:rPr>
              <a:t>      },</a:t>
            </a:r>
          </a:p>
          <a:p>
            <a:pPr marL="0" indent="0">
              <a:spcBef>
                <a:spcPts val="200"/>
              </a:spcBef>
              <a:buNone/>
            </a:pPr>
            <a:r>
              <a:rPr lang="en-IE" dirty="0">
                <a:highlight>
                  <a:srgbClr val="FFFF00"/>
                </a:highlight>
              </a:rPr>
              <a:t>      "</a:t>
            </a:r>
            <a:r>
              <a:rPr lang="en-IE" dirty="0" err="1">
                <a:highlight>
                  <a:srgbClr val="FFFF00"/>
                </a:highlight>
              </a:rPr>
              <a:t>dc:</a:t>
            </a:r>
            <a:r>
              <a:rPr lang="en-IE" b="1" dirty="0" err="1">
                <a:highlight>
                  <a:srgbClr val="FFFF00"/>
                </a:highlight>
              </a:rPr>
              <a:t>identifier</a:t>
            </a:r>
            <a:r>
              <a:rPr lang="en-IE" dirty="0">
                <a:highlight>
                  <a:srgbClr val="FFFF00"/>
                </a:highlight>
              </a:rPr>
              <a:t>:": "GS1 Vocabulary",</a:t>
            </a:r>
          </a:p>
          <a:p>
            <a:pPr marL="0" indent="0">
              <a:spcBef>
                <a:spcPts val="200"/>
              </a:spcBef>
              <a:buNone/>
            </a:pPr>
            <a:r>
              <a:rPr lang="en-IE" dirty="0">
                <a:highlight>
                  <a:srgbClr val="FFFF00"/>
                </a:highlight>
              </a:rPr>
              <a:t>      "dc11:</a:t>
            </a:r>
            <a:r>
              <a:rPr lang="en-IE" b="1" dirty="0">
                <a:highlight>
                  <a:srgbClr val="FFFF00"/>
                </a:highlight>
              </a:rPr>
              <a:t>title</a:t>
            </a:r>
            <a:r>
              <a:rPr lang="en-IE" dirty="0">
                <a:highlight>
                  <a:srgbClr val="FFFF00"/>
                </a:highlight>
              </a:rPr>
              <a:t>": "GS1 Vocabulary",</a:t>
            </a:r>
          </a:p>
          <a:p>
            <a:pPr marL="0" indent="0">
              <a:spcBef>
                <a:spcPts val="200"/>
              </a:spcBef>
              <a:buNone/>
            </a:pPr>
            <a:r>
              <a:rPr lang="en-IE" dirty="0">
                <a:highlight>
                  <a:srgbClr val="FFFF00"/>
                </a:highlight>
              </a:rPr>
              <a:t>      "</a:t>
            </a:r>
            <a:r>
              <a:rPr lang="en-IE" dirty="0" err="1">
                <a:highlight>
                  <a:srgbClr val="FFFF00"/>
                </a:highlight>
              </a:rPr>
              <a:t>dc:</a:t>
            </a:r>
            <a:r>
              <a:rPr lang="en-IE" b="1" dirty="0" err="1">
                <a:highlight>
                  <a:srgbClr val="FFFF00"/>
                </a:highlight>
              </a:rPr>
              <a:t>issued</a:t>
            </a:r>
            <a:r>
              <a:rPr lang="en-IE" dirty="0">
                <a:highlight>
                  <a:srgbClr val="FFFF00"/>
                </a:highlight>
              </a:rPr>
              <a:t>:": </a:t>
            </a:r>
            <a:r>
              <a:rPr lang="en-IE" dirty="0">
                <a:solidFill>
                  <a:schemeClr val="bg1"/>
                </a:solidFill>
              </a:rPr>
              <a:t>{</a:t>
            </a:r>
          </a:p>
          <a:p>
            <a:pPr marL="0" indent="0">
              <a:spcBef>
                <a:spcPts val="200"/>
              </a:spcBef>
              <a:buNone/>
            </a:pPr>
            <a:r>
              <a:rPr lang="en-IE" dirty="0">
                <a:solidFill>
                  <a:schemeClr val="bg1"/>
                </a:solidFill>
              </a:rPr>
              <a:t>        "@type": "</a:t>
            </a:r>
            <a:r>
              <a:rPr lang="en-IE" dirty="0" err="1">
                <a:solidFill>
                  <a:schemeClr val="bg1"/>
                </a:solidFill>
              </a:rPr>
              <a:t>xsd:date</a:t>
            </a:r>
            <a:r>
              <a:rPr lang="en-IE" dirty="0">
                <a:solidFill>
                  <a:schemeClr val="bg1"/>
                </a:solidFill>
              </a:rPr>
              <a:t>",</a:t>
            </a:r>
          </a:p>
          <a:p>
            <a:pPr marL="0" indent="0">
              <a:spcBef>
                <a:spcPts val="200"/>
              </a:spcBef>
              <a:buNone/>
            </a:pPr>
            <a:r>
              <a:rPr lang="en-IE" dirty="0">
                <a:solidFill>
                  <a:schemeClr val="bg1"/>
                </a:solidFill>
              </a:rPr>
              <a:t>        "@value": "2017-11-20"</a:t>
            </a:r>
          </a:p>
          <a:p>
            <a:pPr marL="0" indent="0">
              <a:spcBef>
                <a:spcPts val="200"/>
              </a:spcBef>
              <a:buNone/>
            </a:pPr>
            <a:r>
              <a:rPr lang="en-IE" dirty="0">
                <a:solidFill>
                  <a:schemeClr val="bg1"/>
                </a:solidFill>
              </a:rPr>
              <a:t>      },</a:t>
            </a:r>
          </a:p>
          <a:p>
            <a:pPr marL="0" indent="0">
              <a:spcBef>
                <a:spcPts val="200"/>
              </a:spcBef>
              <a:buNone/>
            </a:pPr>
            <a:r>
              <a:rPr lang="en-IE" dirty="0">
                <a:solidFill>
                  <a:schemeClr val="bg1"/>
                </a:solidFill>
              </a:rPr>
              <a:t>      </a:t>
            </a:r>
            <a:r>
              <a:rPr lang="en-IE" dirty="0">
                <a:highlight>
                  <a:srgbClr val="FFFF00"/>
                </a:highlight>
              </a:rPr>
              <a:t>"</a:t>
            </a:r>
            <a:r>
              <a:rPr lang="en-IE" dirty="0" err="1">
                <a:highlight>
                  <a:srgbClr val="FFFF00"/>
                </a:highlight>
              </a:rPr>
              <a:t>dc:</a:t>
            </a:r>
            <a:r>
              <a:rPr lang="en-IE" b="1" dirty="0" err="1">
                <a:highlight>
                  <a:srgbClr val="FFFF00"/>
                </a:highlight>
              </a:rPr>
              <a:t>lastModified</a:t>
            </a:r>
            <a:r>
              <a:rPr lang="en-IE" dirty="0">
                <a:highlight>
                  <a:srgbClr val="FFFF00"/>
                </a:highlight>
              </a:rPr>
              <a:t>": {</a:t>
            </a:r>
          </a:p>
          <a:p>
            <a:pPr marL="0" indent="0">
              <a:spcBef>
                <a:spcPts val="200"/>
              </a:spcBef>
              <a:buNone/>
            </a:pPr>
            <a:r>
              <a:rPr lang="en-IE" dirty="0">
                <a:solidFill>
                  <a:schemeClr val="bg1"/>
                </a:solidFill>
              </a:rPr>
              <a:t>        "@type": "</a:t>
            </a:r>
            <a:r>
              <a:rPr lang="en-IE" dirty="0" err="1">
                <a:solidFill>
                  <a:schemeClr val="bg1"/>
                </a:solidFill>
              </a:rPr>
              <a:t>xsd:date</a:t>
            </a:r>
            <a:r>
              <a:rPr lang="en-IE" dirty="0">
                <a:solidFill>
                  <a:schemeClr val="bg1"/>
                </a:solidFill>
              </a:rPr>
              <a:t>",</a:t>
            </a:r>
          </a:p>
          <a:p>
            <a:pPr marL="0" indent="0">
              <a:spcBef>
                <a:spcPts val="200"/>
              </a:spcBef>
              <a:buNone/>
            </a:pPr>
            <a:r>
              <a:rPr lang="en-IE" dirty="0">
                <a:solidFill>
                  <a:schemeClr val="bg1"/>
                </a:solidFill>
              </a:rPr>
              <a:t>        "@value": "2019-12-01"</a:t>
            </a:r>
          </a:p>
          <a:p>
            <a:pPr marL="0" indent="0">
              <a:spcBef>
                <a:spcPts val="200"/>
              </a:spcBef>
              <a:buNone/>
            </a:pPr>
            <a:r>
              <a:rPr lang="en-IE" dirty="0">
                <a:solidFill>
                  <a:schemeClr val="bg1"/>
                </a:solidFill>
              </a:rPr>
              <a:t>      },</a:t>
            </a:r>
          </a:p>
          <a:p>
            <a:pPr marL="0" indent="0">
              <a:spcBef>
                <a:spcPts val="200"/>
              </a:spcBef>
              <a:buNone/>
            </a:pPr>
            <a:r>
              <a:rPr lang="en-IE" dirty="0">
                <a:solidFill>
                  <a:schemeClr val="bg1"/>
                </a:solidFill>
              </a:rPr>
              <a:t>      "</a:t>
            </a:r>
            <a:r>
              <a:rPr lang="en-IE" dirty="0" err="1">
                <a:solidFill>
                  <a:schemeClr val="bg1"/>
                </a:solidFill>
              </a:rPr>
              <a:t>owl:</a:t>
            </a:r>
            <a:r>
              <a:rPr lang="en-IE" b="1" dirty="0" err="1">
                <a:highlight>
                  <a:srgbClr val="FFFF00"/>
                </a:highlight>
              </a:rPr>
              <a:t>versionInfo</a:t>
            </a:r>
            <a:r>
              <a:rPr lang="en-IE" dirty="0">
                <a:solidFill>
                  <a:schemeClr val="bg1"/>
                </a:solidFill>
              </a:rPr>
              <a:t>": "1.2",</a:t>
            </a:r>
          </a:p>
          <a:p>
            <a:pPr marL="0" indent="0">
              <a:spcBef>
                <a:spcPts val="200"/>
              </a:spcBef>
              <a:buNone/>
            </a:pPr>
            <a:r>
              <a:rPr lang="en-IE" dirty="0">
                <a:solidFill>
                  <a:schemeClr val="bg1"/>
                </a:solidFill>
              </a:rPr>
              <a:t>      "</a:t>
            </a:r>
            <a:r>
              <a:rPr lang="en-IE" dirty="0" err="1">
                <a:solidFill>
                  <a:schemeClr val="bg1"/>
                </a:solidFill>
              </a:rPr>
              <a:t>vann:preferredNamespacePrefix</a:t>
            </a:r>
            <a:r>
              <a:rPr lang="en-IE" dirty="0">
                <a:solidFill>
                  <a:schemeClr val="bg1"/>
                </a:solidFill>
              </a:rPr>
              <a:t>": "gs1",</a:t>
            </a:r>
          </a:p>
          <a:p>
            <a:pPr marL="0" indent="0">
              <a:spcBef>
                <a:spcPts val="200"/>
              </a:spcBef>
              <a:buNone/>
            </a:pPr>
            <a:r>
              <a:rPr lang="en-IE" dirty="0">
                <a:solidFill>
                  <a:schemeClr val="bg1"/>
                </a:solidFill>
              </a:rPr>
              <a:t>      "</a:t>
            </a:r>
            <a:r>
              <a:rPr lang="en-IE" dirty="0" err="1">
                <a:solidFill>
                  <a:schemeClr val="bg1"/>
                </a:solidFill>
              </a:rPr>
              <a:t>vann:preferredNamespaceUri</a:t>
            </a:r>
            <a:r>
              <a:rPr lang="en-IE" dirty="0">
                <a:solidFill>
                  <a:schemeClr val="bg1"/>
                </a:solidFill>
              </a:rPr>
              <a:t>": {</a:t>
            </a:r>
          </a:p>
          <a:p>
            <a:pPr marL="0" indent="0">
              <a:spcBef>
                <a:spcPts val="200"/>
              </a:spcBef>
              <a:buNone/>
            </a:pPr>
            <a:r>
              <a:rPr lang="en-IE" dirty="0">
                <a:solidFill>
                  <a:schemeClr val="bg1"/>
                </a:solidFill>
              </a:rPr>
              <a:t>        "@id": "gs1:"</a:t>
            </a:r>
          </a:p>
          <a:p>
            <a:pPr marL="0" indent="0">
              <a:spcBef>
                <a:spcPts val="200"/>
              </a:spcBef>
              <a:buNone/>
            </a:pPr>
            <a:r>
              <a:rPr lang="en-IE" dirty="0">
                <a:solidFill>
                  <a:schemeClr val="bg1"/>
                </a:solidFill>
              </a:rPr>
              <a:t>      },</a:t>
            </a:r>
          </a:p>
          <a:p>
            <a:pPr marL="0" indent="0">
              <a:spcBef>
                <a:spcPts val="200"/>
              </a:spcBef>
              <a:buNone/>
            </a:pPr>
            <a:r>
              <a:rPr lang="en-IE" dirty="0">
                <a:solidFill>
                  <a:schemeClr val="bg1"/>
                </a:solidFill>
              </a:rPr>
              <a:t>      "</a:t>
            </a:r>
            <a:r>
              <a:rPr lang="en-IE" dirty="0" err="1">
                <a:solidFill>
                  <a:schemeClr val="bg1"/>
                </a:solidFill>
              </a:rPr>
              <a:t>voaf:</a:t>
            </a:r>
            <a:r>
              <a:rPr lang="en-IE" dirty="0" err="1">
                <a:highlight>
                  <a:srgbClr val="FFFF00"/>
                </a:highlight>
              </a:rPr>
              <a:t>extends</a:t>
            </a:r>
            <a:r>
              <a:rPr lang="en-IE" dirty="0">
                <a:solidFill>
                  <a:schemeClr val="bg1"/>
                </a:solidFill>
              </a:rPr>
              <a:t>": {</a:t>
            </a:r>
          </a:p>
          <a:p>
            <a:pPr marL="0" indent="0">
              <a:spcBef>
                <a:spcPts val="200"/>
              </a:spcBef>
              <a:buNone/>
            </a:pPr>
            <a:r>
              <a:rPr lang="en-IE" dirty="0">
                <a:solidFill>
                  <a:schemeClr val="bg1"/>
                </a:solidFill>
              </a:rPr>
              <a:t>        "@id": "schema:"</a:t>
            </a:r>
          </a:p>
          <a:p>
            <a:pPr marL="0" indent="0">
              <a:spcBef>
                <a:spcPts val="200"/>
              </a:spcBef>
              <a:buNone/>
            </a:pPr>
            <a:r>
              <a:rPr lang="en-IE" dirty="0">
                <a:solidFill>
                  <a:schemeClr val="bg1"/>
                </a:solidFill>
              </a:rPr>
              <a:t>      },</a:t>
            </a:r>
          </a:p>
          <a:p>
            <a:pPr marL="0" indent="0">
              <a:spcBef>
                <a:spcPts val="200"/>
              </a:spcBef>
              <a:buNone/>
            </a:pPr>
            <a:r>
              <a:rPr lang="en-IE" dirty="0">
                <a:solidFill>
                  <a:schemeClr val="bg1"/>
                </a:solidFill>
              </a:rPr>
              <a:t>      "</a:t>
            </a:r>
            <a:r>
              <a:rPr lang="en-IE" dirty="0" err="1">
                <a:solidFill>
                  <a:schemeClr val="bg1"/>
                </a:solidFill>
              </a:rPr>
              <a:t>voaf</a:t>
            </a:r>
            <a:r>
              <a:rPr lang="en-IE" b="1" dirty="0" err="1"/>
              <a:t>:</a:t>
            </a:r>
            <a:r>
              <a:rPr lang="en-IE" b="1" dirty="0" err="1">
                <a:highlight>
                  <a:srgbClr val="FFFF00"/>
                </a:highlight>
              </a:rPr>
              <a:t>hasEquivalencesWith</a:t>
            </a:r>
            <a:r>
              <a:rPr lang="en-IE" dirty="0">
                <a:solidFill>
                  <a:schemeClr val="bg1"/>
                </a:solidFill>
              </a:rPr>
              <a:t>": {</a:t>
            </a:r>
          </a:p>
          <a:p>
            <a:pPr marL="0" indent="0">
              <a:spcBef>
                <a:spcPts val="200"/>
              </a:spcBef>
              <a:buNone/>
            </a:pPr>
            <a:r>
              <a:rPr lang="en-IE" dirty="0">
                <a:solidFill>
                  <a:schemeClr val="bg1"/>
                </a:solidFill>
              </a:rPr>
              <a:t>        "@id": "schema:"</a:t>
            </a:r>
          </a:p>
          <a:p>
            <a:pPr marL="0" indent="0">
              <a:spcBef>
                <a:spcPts val="200"/>
              </a:spcBef>
              <a:buNone/>
            </a:pPr>
            <a:r>
              <a:rPr lang="en-IE" dirty="0">
                <a:solidFill>
                  <a:schemeClr val="bg1"/>
                </a:solidFill>
              </a:rPr>
              <a:t>      },</a:t>
            </a:r>
          </a:p>
          <a:p>
            <a:pPr marL="0" indent="0">
              <a:spcBef>
                <a:spcPts val="200"/>
              </a:spcBef>
              <a:buNone/>
            </a:pPr>
            <a:r>
              <a:rPr lang="en-IE" dirty="0">
                <a:solidFill>
                  <a:schemeClr val="bg1"/>
                </a:solidFill>
              </a:rPr>
              <a:t>      "</a:t>
            </a:r>
            <a:r>
              <a:rPr lang="en-IE" dirty="0" err="1">
                <a:solidFill>
                  <a:schemeClr val="bg1"/>
                </a:solidFill>
              </a:rPr>
              <a:t>voaf:</a:t>
            </a:r>
            <a:r>
              <a:rPr lang="en-IE" dirty="0" err="1">
                <a:highlight>
                  <a:srgbClr val="FFFF00"/>
                </a:highlight>
              </a:rPr>
              <a:t>specializes</a:t>
            </a:r>
            <a:r>
              <a:rPr lang="en-IE" dirty="0">
                <a:solidFill>
                  <a:schemeClr val="bg1"/>
                </a:solidFill>
              </a:rPr>
              <a:t>": {</a:t>
            </a:r>
          </a:p>
          <a:p>
            <a:pPr marL="0" indent="0">
              <a:spcBef>
                <a:spcPts val="200"/>
              </a:spcBef>
              <a:buNone/>
            </a:pPr>
            <a:r>
              <a:rPr lang="en-IE" dirty="0">
                <a:solidFill>
                  <a:schemeClr val="bg1"/>
                </a:solidFill>
              </a:rPr>
              <a:t>        "@id": "schema:"</a:t>
            </a:r>
          </a:p>
          <a:p>
            <a:pPr marL="0" indent="0">
              <a:spcBef>
                <a:spcPts val="200"/>
              </a:spcBef>
              <a:buNone/>
            </a:pPr>
            <a:r>
              <a:rPr lang="en-IE" dirty="0">
                <a:solidFill>
                  <a:schemeClr val="bg1"/>
                </a:solidFill>
              </a:rPr>
              <a:t>      }</a:t>
            </a:r>
          </a:p>
          <a:p>
            <a:pPr marL="0" indent="0">
              <a:spcBef>
                <a:spcPts val="200"/>
              </a:spcBef>
              <a:buNone/>
            </a:pPr>
            <a:r>
              <a:rPr lang="en-IE" dirty="0">
                <a:solidFill>
                  <a:schemeClr val="bg1"/>
                </a:solidFill>
              </a:rPr>
              <a:t>    }</a:t>
            </a:r>
          </a:p>
        </p:txBody>
      </p:sp>
    </p:spTree>
    <p:extLst>
      <p:ext uri="{BB962C8B-B14F-4D97-AF65-F5344CB8AC3E}">
        <p14:creationId xmlns:p14="http://schemas.microsoft.com/office/powerpoint/2010/main" val="136231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731A-75A1-454E-9755-22CEF7F3E88E}"/>
              </a:ext>
            </a:extLst>
          </p:cNvPr>
          <p:cNvSpPr>
            <a:spLocks noGrp="1"/>
          </p:cNvSpPr>
          <p:nvPr>
            <p:ph type="title"/>
          </p:nvPr>
        </p:nvSpPr>
        <p:spPr>
          <a:xfrm>
            <a:off x="838200" y="696285"/>
            <a:ext cx="10515600" cy="1602297"/>
          </a:xfrm>
        </p:spPr>
        <p:txBody>
          <a:bodyPr>
            <a:normAutofit/>
          </a:bodyPr>
          <a:lstStyle/>
          <a:p>
            <a:r>
              <a:rPr lang="en-GB" b="1" dirty="0">
                <a:solidFill>
                  <a:schemeClr val="bg1"/>
                </a:solidFill>
              </a:rPr>
              <a:t>RDF &amp; OWL overview diagrams</a:t>
            </a:r>
            <a:br>
              <a:rPr lang="en-GB" dirty="0">
                <a:solidFill>
                  <a:schemeClr val="bg1"/>
                </a:solidFill>
              </a:rPr>
            </a:br>
            <a:r>
              <a:rPr lang="en-GB" sz="2200" dirty="0">
                <a:solidFill>
                  <a:schemeClr val="bg1"/>
                </a:solidFill>
                <a:hlinkClick r:id="rId2"/>
              </a:rPr>
              <a:t>https://www.infowebml.ws/rdf-owl/graphical-representations.htm</a:t>
            </a:r>
            <a:br>
              <a:rPr lang="en-GB" dirty="0">
                <a:solidFill>
                  <a:schemeClr val="bg1"/>
                </a:solidFill>
              </a:rPr>
            </a:br>
            <a:endParaRPr lang="en-IE" dirty="0">
              <a:solidFill>
                <a:schemeClr val="bg1"/>
              </a:solidFill>
            </a:endParaRPr>
          </a:p>
        </p:txBody>
      </p:sp>
      <p:pic>
        <p:nvPicPr>
          <p:cNvPr id="5" name="Content Placeholder 4" descr="A close up of a piece of paper&#10;&#10;Description automatically generated">
            <a:extLst>
              <a:ext uri="{FF2B5EF4-FFF2-40B4-BE49-F238E27FC236}">
                <a16:creationId xmlns:a16="http://schemas.microsoft.com/office/drawing/2014/main" id="{8BE0BE9E-9494-4804-8AB2-8D715889DE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3963" y="2590685"/>
            <a:ext cx="2622567" cy="4037922"/>
          </a:xfrm>
        </p:spPr>
      </p:pic>
      <p:pic>
        <p:nvPicPr>
          <p:cNvPr id="7" name="Picture 6" descr="A close up of text on a white background&#10;&#10;Description automatically generated">
            <a:extLst>
              <a:ext uri="{FF2B5EF4-FFF2-40B4-BE49-F238E27FC236}">
                <a16:creationId xmlns:a16="http://schemas.microsoft.com/office/drawing/2014/main" id="{E4AFC5F0-5EED-46DB-9925-17608900A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617" y="2590686"/>
            <a:ext cx="2725636" cy="4025221"/>
          </a:xfrm>
          <a:prstGeom prst="rect">
            <a:avLst/>
          </a:prstGeom>
        </p:spPr>
      </p:pic>
      <p:pic>
        <p:nvPicPr>
          <p:cNvPr id="9" name="Picture 8" descr="A close up of text on a white surface&#10;&#10;Description automatically generated">
            <a:extLst>
              <a:ext uri="{FF2B5EF4-FFF2-40B4-BE49-F238E27FC236}">
                <a16:creationId xmlns:a16="http://schemas.microsoft.com/office/drawing/2014/main" id="{38700523-A6F0-4D86-B041-AC2698C32D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2340" y="2590686"/>
            <a:ext cx="2713263" cy="4025221"/>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1D6F72C8-DC01-4FA3-BED0-D1C113DD53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5690" y="2590685"/>
            <a:ext cx="2643628" cy="4025222"/>
          </a:xfrm>
          <a:prstGeom prst="rect">
            <a:avLst/>
          </a:prstGeom>
        </p:spPr>
      </p:pic>
    </p:spTree>
    <p:extLst>
      <p:ext uri="{BB962C8B-B14F-4D97-AF65-F5344CB8AC3E}">
        <p14:creationId xmlns:p14="http://schemas.microsoft.com/office/powerpoint/2010/main" val="427089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D841A60-9294-435E-A058-3680DA92C163}"/>
              </a:ext>
            </a:extLst>
          </p:cNvPr>
          <p:cNvSpPr>
            <a:spLocks noGrp="1"/>
          </p:cNvSpPr>
          <p:nvPr>
            <p:ph type="title"/>
          </p:nvPr>
        </p:nvSpPr>
        <p:spPr>
          <a:xfrm>
            <a:off x="838200" y="669925"/>
            <a:ext cx="4508946" cy="1325563"/>
          </a:xfrm>
        </p:spPr>
        <p:txBody>
          <a:bodyPr anchor="b">
            <a:normAutofit/>
          </a:bodyPr>
          <a:lstStyle/>
          <a:p>
            <a:pPr algn="r"/>
            <a:r>
              <a:rPr lang="en-IE">
                <a:solidFill>
                  <a:schemeClr val="bg1"/>
                </a:solidFill>
              </a:rPr>
              <a:t>JSON-LD</a:t>
            </a:r>
          </a:p>
        </p:txBody>
      </p:sp>
      <p:cxnSp>
        <p:nvCxnSpPr>
          <p:cNvPr id="15"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623249-AAF8-449E-8DBF-8D54F52CFEF9}"/>
              </a:ext>
            </a:extLst>
          </p:cNvPr>
          <p:cNvSpPr>
            <a:spLocks noGrp="1"/>
          </p:cNvSpPr>
          <p:nvPr>
            <p:ph idx="1"/>
          </p:nvPr>
        </p:nvSpPr>
        <p:spPr>
          <a:xfrm>
            <a:off x="1392667" y="2398957"/>
            <a:ext cx="9406666" cy="3526144"/>
          </a:xfrm>
        </p:spPr>
        <p:txBody>
          <a:bodyPr>
            <a:normAutofit/>
          </a:bodyPr>
          <a:lstStyle/>
          <a:p>
            <a:pPr marL="0" indent="0">
              <a:buNone/>
            </a:pPr>
            <a:r>
              <a:rPr lang="en-GB" sz="2000" u="sng" dirty="0">
                <a:solidFill>
                  <a:schemeClr val="bg1"/>
                </a:solidFill>
                <a:hlinkClick r:id="rId2"/>
              </a:rPr>
              <a:t>https://www.w3.org/TR/json-ld11/</a:t>
            </a:r>
            <a:br>
              <a:rPr lang="en-GB" sz="2000" dirty="0">
                <a:solidFill>
                  <a:schemeClr val="bg1"/>
                </a:solidFill>
              </a:rPr>
            </a:br>
            <a:r>
              <a:rPr lang="en-GB" sz="2000" b="1" i="1" dirty="0">
                <a:solidFill>
                  <a:schemeClr val="bg1"/>
                </a:solidFill>
              </a:rPr>
              <a:t>JSON-LD is designed to be usable directly as JSON, with no knowledge of RDF</a:t>
            </a:r>
            <a:r>
              <a:rPr lang="en-GB" sz="2000" i="1" dirty="0">
                <a:solidFill>
                  <a:schemeClr val="bg1"/>
                </a:solidFill>
              </a:rPr>
              <a:t> [RDF11-CONCEPTS]. It is also designed to be usable as RDF in conjunction with other Linked Data technologies like SPARQL [SPARQL11-OVERVIEW]. Developers who require any of the facilities listed above or need to serialize an RDF graph or Dataset in a JSON-based syntax will find JSON-LD of interest. People intending to use JSON-LD with RDF tools will find it can be used as another RDF syntax, as with [Turtle] and [</a:t>
            </a:r>
            <a:r>
              <a:rPr lang="en-GB" sz="2000" i="1" dirty="0" err="1">
                <a:solidFill>
                  <a:schemeClr val="bg1"/>
                </a:solidFill>
              </a:rPr>
              <a:t>TriG</a:t>
            </a:r>
            <a:r>
              <a:rPr lang="en-GB" sz="2000" i="1" dirty="0">
                <a:solidFill>
                  <a:schemeClr val="bg1"/>
                </a:solidFill>
              </a:rPr>
              <a:t>]. Complete details of how JSON-LD relates to RDF are in section § 10. Relationship to RDF: </a:t>
            </a:r>
            <a:r>
              <a:rPr lang="en-GB" sz="2000" dirty="0">
                <a:solidFill>
                  <a:schemeClr val="bg1"/>
                </a:solidFill>
                <a:hlinkClick r:id="rId3"/>
              </a:rPr>
              <a:t>https://www.w3.org/TR/json-ld11/#relationship-to-rdf</a:t>
            </a:r>
            <a:endParaRPr lang="en-IE" sz="2000" dirty="0">
              <a:solidFill>
                <a:schemeClr val="bg1"/>
              </a:solidFill>
            </a:endParaRP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02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B1B3A0C-2FD9-48AD-BD28-C1F9534C0FE4}"/>
              </a:ext>
            </a:extLst>
          </p:cNvPr>
          <p:cNvSpPr>
            <a:spLocks noGrp="1"/>
          </p:cNvSpPr>
          <p:nvPr>
            <p:ph type="title"/>
          </p:nvPr>
        </p:nvSpPr>
        <p:spPr>
          <a:xfrm>
            <a:off x="838200" y="669925"/>
            <a:ext cx="4508946" cy="1325563"/>
          </a:xfrm>
        </p:spPr>
        <p:txBody>
          <a:bodyPr anchor="b">
            <a:normAutofit/>
          </a:bodyPr>
          <a:lstStyle/>
          <a:p>
            <a:pPr algn="r"/>
            <a:r>
              <a:rPr lang="en-IE">
                <a:solidFill>
                  <a:schemeClr val="bg1"/>
                </a:solidFill>
              </a:rPr>
              <a:t>Glossaries explored</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7DA659-1489-4C0C-BC08-9A560FA2C397}"/>
              </a:ext>
            </a:extLst>
          </p:cNvPr>
          <p:cNvSpPr>
            <a:spLocks noGrp="1"/>
          </p:cNvSpPr>
          <p:nvPr>
            <p:ph idx="1"/>
          </p:nvPr>
        </p:nvSpPr>
        <p:spPr>
          <a:xfrm>
            <a:off x="1392667" y="2398957"/>
            <a:ext cx="9406666" cy="3526144"/>
          </a:xfrm>
        </p:spPr>
        <p:txBody>
          <a:bodyPr>
            <a:normAutofit/>
          </a:bodyPr>
          <a:lstStyle/>
          <a:p>
            <a:pPr marL="0" indent="0">
              <a:buNone/>
            </a:pPr>
            <a:r>
              <a:rPr lang="en-IE" sz="1600" b="1" dirty="0">
                <a:solidFill>
                  <a:schemeClr val="bg1"/>
                </a:solidFill>
              </a:rPr>
              <a:t>Schema.org </a:t>
            </a:r>
            <a:r>
              <a:rPr lang="en-IE" sz="1600" dirty="0">
                <a:solidFill>
                  <a:schemeClr val="bg1"/>
                </a:solidFill>
              </a:rPr>
              <a:t>– simple enough, based on </a:t>
            </a:r>
            <a:r>
              <a:rPr lang="en-IE" sz="1600" dirty="0" err="1">
                <a:solidFill>
                  <a:schemeClr val="bg1"/>
                </a:solidFill>
              </a:rPr>
              <a:t>rdf</a:t>
            </a:r>
            <a:r>
              <a:rPr lang="en-IE" sz="1600" dirty="0">
                <a:solidFill>
                  <a:schemeClr val="bg1"/>
                </a:solidFill>
              </a:rPr>
              <a:t>/</a:t>
            </a:r>
            <a:r>
              <a:rPr lang="en-IE" sz="1600" dirty="0" err="1">
                <a:solidFill>
                  <a:schemeClr val="bg1"/>
                </a:solidFill>
              </a:rPr>
              <a:t>rdfs</a:t>
            </a:r>
            <a:r>
              <a:rPr lang="en-IE" sz="1600" dirty="0">
                <a:solidFill>
                  <a:schemeClr val="bg1"/>
                </a:solidFill>
              </a:rPr>
              <a:t>, (class, property, subclass), but has custom domain and range constructs. Mostly missing: category/container type for grouping of terms. Schema metamodel types (e.g. class &amp; property) are however not used as types in the json-</a:t>
            </a:r>
            <a:r>
              <a:rPr lang="en-IE" sz="1600" dirty="0" err="1">
                <a:solidFill>
                  <a:schemeClr val="bg1"/>
                </a:solidFill>
              </a:rPr>
              <a:t>ld</a:t>
            </a:r>
            <a:r>
              <a:rPr lang="en-IE" sz="1600" dirty="0">
                <a:solidFill>
                  <a:schemeClr val="bg1"/>
                </a:solidFill>
              </a:rPr>
              <a:t>, instead it relies on </a:t>
            </a:r>
            <a:r>
              <a:rPr lang="en-IE" sz="1600" dirty="0" err="1">
                <a:solidFill>
                  <a:schemeClr val="bg1"/>
                </a:solidFill>
              </a:rPr>
              <a:t>rfd</a:t>
            </a:r>
            <a:r>
              <a:rPr lang="en-IE" sz="1600" dirty="0">
                <a:solidFill>
                  <a:schemeClr val="bg1"/>
                </a:solidFill>
              </a:rPr>
              <a:t>: / </a:t>
            </a:r>
            <a:r>
              <a:rPr lang="en-IE" sz="1600" dirty="0" err="1">
                <a:solidFill>
                  <a:schemeClr val="bg1"/>
                </a:solidFill>
              </a:rPr>
              <a:t>rdfs</a:t>
            </a:r>
            <a:r>
              <a:rPr lang="en-IE" sz="1600" dirty="0">
                <a:solidFill>
                  <a:schemeClr val="bg1"/>
                </a:solidFill>
              </a:rPr>
              <a:t>: )</a:t>
            </a:r>
          </a:p>
          <a:p>
            <a:pPr marL="457200" lvl="1" indent="0">
              <a:buNone/>
            </a:pPr>
            <a:r>
              <a:rPr lang="en-IE" sz="1600" dirty="0">
                <a:solidFill>
                  <a:schemeClr val="bg1"/>
                </a:solidFill>
                <a:hlinkClick r:id="rId2"/>
              </a:rPr>
              <a:t>https://schema.org/version/6.0/all-layers.jsonld</a:t>
            </a:r>
            <a:endParaRPr lang="en-IE" sz="1600" dirty="0">
              <a:solidFill>
                <a:schemeClr val="bg1"/>
              </a:solidFill>
            </a:endParaRPr>
          </a:p>
          <a:p>
            <a:pPr marL="457200" lvl="1" indent="0">
              <a:buNone/>
            </a:pPr>
            <a:endParaRPr lang="en-IE" sz="1600" dirty="0">
              <a:solidFill>
                <a:schemeClr val="bg1"/>
              </a:solidFill>
            </a:endParaRPr>
          </a:p>
          <a:p>
            <a:pPr marL="0" indent="0">
              <a:buNone/>
            </a:pPr>
            <a:r>
              <a:rPr lang="en-IE" sz="1600" b="1" dirty="0">
                <a:solidFill>
                  <a:schemeClr val="bg1"/>
                </a:solidFill>
              </a:rPr>
              <a:t>CIM </a:t>
            </a:r>
            <a:r>
              <a:rPr lang="en-IE" sz="1600" dirty="0">
                <a:solidFill>
                  <a:schemeClr val="bg1"/>
                </a:solidFill>
              </a:rPr>
              <a:t>– custom constructs in the json-</a:t>
            </a:r>
            <a:r>
              <a:rPr lang="en-IE" sz="1600" dirty="0" err="1">
                <a:solidFill>
                  <a:schemeClr val="bg1"/>
                </a:solidFill>
              </a:rPr>
              <a:t>ld</a:t>
            </a:r>
            <a:r>
              <a:rPr lang="en-IE" sz="1600" dirty="0">
                <a:solidFill>
                  <a:schemeClr val="bg1"/>
                </a:solidFill>
              </a:rPr>
              <a:t> (aliases within context section) that are not part of </a:t>
            </a:r>
            <a:r>
              <a:rPr lang="en-IE" sz="1600" dirty="0" err="1">
                <a:solidFill>
                  <a:schemeClr val="bg1"/>
                </a:solidFill>
              </a:rPr>
              <a:t>rdf</a:t>
            </a:r>
            <a:r>
              <a:rPr lang="en-IE" sz="1600" dirty="0">
                <a:solidFill>
                  <a:schemeClr val="bg1"/>
                </a:solidFill>
              </a:rPr>
              <a:t>/</a:t>
            </a:r>
            <a:r>
              <a:rPr lang="en-IE" sz="1600" dirty="0" err="1">
                <a:solidFill>
                  <a:schemeClr val="bg1"/>
                </a:solidFill>
              </a:rPr>
              <a:t>rdfs</a:t>
            </a:r>
            <a:r>
              <a:rPr lang="en-IE" sz="1600" dirty="0">
                <a:solidFill>
                  <a:schemeClr val="bg1"/>
                </a:solidFill>
              </a:rPr>
              <a:t> or other w3 standard, e.g.: </a:t>
            </a:r>
            <a:r>
              <a:rPr lang="en-IE" sz="1600" dirty="0" err="1">
                <a:solidFill>
                  <a:schemeClr val="bg1"/>
                </a:solidFill>
              </a:rPr>
              <a:t>subjectArea</a:t>
            </a:r>
            <a:r>
              <a:rPr lang="en-IE" sz="1600" dirty="0">
                <a:solidFill>
                  <a:schemeClr val="bg1"/>
                </a:solidFill>
              </a:rPr>
              <a:t>, </a:t>
            </a:r>
            <a:r>
              <a:rPr lang="en-IE" sz="1600" dirty="0" err="1">
                <a:solidFill>
                  <a:schemeClr val="bg1"/>
                </a:solidFill>
              </a:rPr>
              <a:t>entityGroups</a:t>
            </a:r>
            <a:r>
              <a:rPr lang="en-IE" sz="1600" dirty="0">
                <a:solidFill>
                  <a:schemeClr val="bg1"/>
                </a:solidFill>
              </a:rPr>
              <a:t>, </a:t>
            </a:r>
            <a:r>
              <a:rPr lang="en-IE" sz="1600" dirty="0" err="1">
                <a:solidFill>
                  <a:schemeClr val="bg1"/>
                </a:solidFill>
              </a:rPr>
              <a:t>classConcepts</a:t>
            </a:r>
            <a:r>
              <a:rPr lang="en-IE" sz="1600" dirty="0">
                <a:solidFill>
                  <a:schemeClr val="bg1"/>
                </a:solidFill>
              </a:rPr>
              <a:t>, </a:t>
            </a:r>
            <a:r>
              <a:rPr lang="en-IE" sz="1600" dirty="0" err="1">
                <a:solidFill>
                  <a:schemeClr val="bg1"/>
                </a:solidFill>
              </a:rPr>
              <a:t>propertyConcepts</a:t>
            </a:r>
            <a:r>
              <a:rPr lang="en-IE" sz="1600" dirty="0">
                <a:solidFill>
                  <a:schemeClr val="bg1"/>
                </a:solidFill>
              </a:rPr>
              <a:t>, schemas. Also additional custom aliases: name -&gt; </a:t>
            </a:r>
            <a:r>
              <a:rPr lang="en-IE" sz="1600" dirty="0" err="1">
                <a:solidFill>
                  <a:schemeClr val="bg1"/>
                </a:solidFill>
              </a:rPr>
              <a:t>rdfs:label</a:t>
            </a:r>
            <a:r>
              <a:rPr lang="en-IE" sz="1600" dirty="0">
                <a:solidFill>
                  <a:schemeClr val="bg1"/>
                </a:solidFill>
              </a:rPr>
              <a:t>, description -&gt; </a:t>
            </a:r>
            <a:r>
              <a:rPr lang="en-IE" sz="1600" dirty="0" err="1">
                <a:solidFill>
                  <a:schemeClr val="bg1"/>
                </a:solidFill>
              </a:rPr>
              <a:t>rdfs:comment</a:t>
            </a:r>
            <a:endParaRPr lang="en-IE" sz="1600" dirty="0">
              <a:solidFill>
                <a:schemeClr val="bg1"/>
              </a:solidFill>
            </a:endParaRPr>
          </a:p>
          <a:p>
            <a:pPr marL="457200" lvl="1" indent="0">
              <a:buNone/>
            </a:pPr>
            <a:r>
              <a:rPr lang="en-IE" sz="1600" dirty="0">
                <a:solidFill>
                  <a:schemeClr val="bg1"/>
                </a:solidFill>
                <a:hlinkClick r:id="rId3"/>
              </a:rPr>
              <a:t>https://cloudinformationmodel.org/dist/model.jsonld</a:t>
            </a:r>
            <a:endParaRPr lang="en-IE" sz="1600" dirty="0">
              <a:solidFill>
                <a:schemeClr val="bg1"/>
              </a:solidFill>
            </a:endParaRPr>
          </a:p>
          <a:p>
            <a:pPr marL="457200" lvl="1" indent="0">
              <a:buNone/>
            </a:pPr>
            <a:endParaRPr lang="en-IE" sz="1600" dirty="0">
              <a:solidFill>
                <a:schemeClr val="bg1"/>
              </a:solidFill>
            </a:endParaRPr>
          </a:p>
          <a:p>
            <a:pPr marL="0" indent="0">
              <a:buNone/>
            </a:pPr>
            <a:r>
              <a:rPr lang="en-IE" sz="1600" b="1" dirty="0">
                <a:solidFill>
                  <a:schemeClr val="bg1"/>
                </a:solidFill>
              </a:rPr>
              <a:t>Gs1</a:t>
            </a:r>
            <a:r>
              <a:rPr lang="en-IE" sz="1600" dirty="0">
                <a:solidFill>
                  <a:schemeClr val="bg1"/>
                </a:solidFill>
              </a:rPr>
              <a:t> (extending schema.org) – appropriate format, but maybe too many namespaces from which some of them are only used very little within the definitions, still some of them useful e.g. “dc:”</a:t>
            </a:r>
          </a:p>
          <a:p>
            <a:pPr marL="457200" lvl="1" indent="0">
              <a:buNone/>
            </a:pPr>
            <a:r>
              <a:rPr lang="en-IE" sz="1600" dirty="0">
                <a:solidFill>
                  <a:schemeClr val="bg1"/>
                </a:solidFill>
                <a:hlinkClick r:id="rId4"/>
              </a:rPr>
              <a:t>https://www.gs1.org/docs/gs1-smartsearch/gs1Voc_v1_2.jsonld</a:t>
            </a:r>
            <a:endParaRPr lang="en-IE" sz="16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828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0AEF712-D30F-4CA2-8C91-06E345E8BBFA}"/>
              </a:ext>
            </a:extLst>
          </p:cNvPr>
          <p:cNvSpPr>
            <a:spLocks noGrp="1"/>
          </p:cNvSpPr>
          <p:nvPr>
            <p:ph type="title"/>
          </p:nvPr>
        </p:nvSpPr>
        <p:spPr>
          <a:xfrm>
            <a:off x="838200" y="669925"/>
            <a:ext cx="4508946" cy="1325563"/>
          </a:xfrm>
        </p:spPr>
        <p:txBody>
          <a:bodyPr anchor="b">
            <a:normAutofit/>
          </a:bodyPr>
          <a:lstStyle/>
          <a:p>
            <a:pPr algn="r"/>
            <a:r>
              <a:rPr lang="en-IE">
                <a:solidFill>
                  <a:schemeClr val="bg1"/>
                </a:solidFill>
              </a:rPr>
              <a:t>Json-ld</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92D62A-07D6-4332-A42F-F4100DEF6AB9}"/>
              </a:ext>
            </a:extLst>
          </p:cNvPr>
          <p:cNvSpPr>
            <a:spLocks noGrp="1"/>
          </p:cNvSpPr>
          <p:nvPr>
            <p:ph idx="1"/>
          </p:nvPr>
        </p:nvSpPr>
        <p:spPr>
          <a:xfrm>
            <a:off x="1392667" y="2398957"/>
            <a:ext cx="9406666" cy="3526144"/>
          </a:xfrm>
        </p:spPr>
        <p:txBody>
          <a:bodyPr>
            <a:normAutofit/>
          </a:bodyPr>
          <a:lstStyle/>
          <a:p>
            <a:pPr marL="0" indent="0">
              <a:buNone/>
            </a:pPr>
            <a:r>
              <a:rPr lang="en-IE" sz="2000" dirty="0">
                <a:solidFill>
                  <a:schemeClr val="bg1"/>
                </a:solidFill>
              </a:rPr>
              <a:t>Two main sections:</a:t>
            </a:r>
          </a:p>
          <a:p>
            <a:pPr lvl="1"/>
            <a:r>
              <a:rPr lang="en-IE" sz="2000" dirty="0">
                <a:solidFill>
                  <a:schemeClr val="bg1"/>
                </a:solidFill>
              </a:rPr>
              <a:t>Context</a:t>
            </a:r>
          </a:p>
          <a:p>
            <a:pPr lvl="1"/>
            <a:r>
              <a:rPr lang="en-IE" sz="2000" dirty="0">
                <a:solidFill>
                  <a:schemeClr val="bg1"/>
                </a:solidFill>
              </a:rPr>
              <a:t>Graph</a:t>
            </a:r>
          </a:p>
          <a:p>
            <a:pPr lvl="1"/>
            <a:endParaRPr lang="en-IE" sz="2000" dirty="0">
              <a:solidFill>
                <a:schemeClr val="bg1"/>
              </a:solidFill>
            </a:endParaRPr>
          </a:p>
          <a:p>
            <a:pPr marL="0" indent="0">
              <a:buNone/>
            </a:pPr>
            <a:r>
              <a:rPr lang="en-IE" sz="2000" dirty="0">
                <a:solidFill>
                  <a:schemeClr val="bg1"/>
                </a:solidFill>
              </a:rPr>
              <a:t>Good example:</a:t>
            </a:r>
          </a:p>
          <a:p>
            <a:pPr lvl="1"/>
            <a:r>
              <a:rPr lang="en-IE" sz="2000" dirty="0">
                <a:solidFill>
                  <a:schemeClr val="bg1"/>
                </a:solidFill>
              </a:rPr>
              <a:t>https://www.gs1.org/docs/gs1-smartsearch/gs1Voc_v1_2.jsonld</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914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C58891-303A-4EAB-9D84-2E5393FCD015}"/>
              </a:ext>
            </a:extLst>
          </p:cNvPr>
          <p:cNvSpPr>
            <a:spLocks noGrp="1"/>
          </p:cNvSpPr>
          <p:nvPr>
            <p:ph type="title"/>
          </p:nvPr>
        </p:nvSpPr>
        <p:spPr>
          <a:xfrm>
            <a:off x="838200" y="669925"/>
            <a:ext cx="4508946" cy="1325563"/>
          </a:xfrm>
        </p:spPr>
        <p:txBody>
          <a:bodyPr anchor="b">
            <a:normAutofit/>
          </a:bodyPr>
          <a:lstStyle/>
          <a:p>
            <a:pPr algn="r"/>
            <a:r>
              <a:rPr lang="en-IE">
                <a:solidFill>
                  <a:schemeClr val="bg1"/>
                </a:solidFill>
              </a:rPr>
              <a:t>Json-ld rdf triple store context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5C6EF6-11F5-4C1D-9B7C-8EA038B3DADD}"/>
              </a:ext>
            </a:extLst>
          </p:cNvPr>
          <p:cNvSpPr>
            <a:spLocks noGrp="1"/>
          </p:cNvSpPr>
          <p:nvPr>
            <p:ph idx="1"/>
          </p:nvPr>
        </p:nvSpPr>
        <p:spPr>
          <a:xfrm>
            <a:off x="1392667" y="2398956"/>
            <a:ext cx="9726048" cy="3933745"/>
          </a:xfrm>
        </p:spPr>
        <p:txBody>
          <a:bodyPr>
            <a:noAutofit/>
          </a:bodyPr>
          <a:lstStyle/>
          <a:p>
            <a:pPr marL="0" indent="0">
              <a:buNone/>
            </a:pPr>
            <a:r>
              <a:rPr lang="en-IE" sz="1800" dirty="0">
                <a:solidFill>
                  <a:schemeClr val="bg1"/>
                </a:solidFill>
              </a:rPr>
              <a:t>Context defines the namespaces and the aliases of the types used in the triple store definitions of object (graph)</a:t>
            </a:r>
          </a:p>
          <a:p>
            <a:pPr marL="0" indent="0">
              <a:buNone/>
            </a:pPr>
            <a:endParaRPr lang="en-IE" sz="1800" dirty="0">
              <a:solidFill>
                <a:schemeClr val="bg1"/>
              </a:solidFill>
            </a:endParaRPr>
          </a:p>
          <a:p>
            <a:pPr marL="0" indent="0">
              <a:buNone/>
            </a:pPr>
            <a:r>
              <a:rPr lang="en-IE" sz="1800" dirty="0">
                <a:solidFill>
                  <a:schemeClr val="bg1"/>
                </a:solidFill>
              </a:rPr>
              <a:t>"@context": {</a:t>
            </a:r>
          </a:p>
          <a:p>
            <a:pPr marL="0" indent="0">
              <a:buNone/>
            </a:pPr>
            <a:r>
              <a:rPr lang="en-IE" sz="1800" i="1" dirty="0">
                <a:solidFill>
                  <a:schemeClr val="bg1"/>
                </a:solidFill>
              </a:rPr>
              <a:t>    </a:t>
            </a:r>
            <a:r>
              <a:rPr lang="en-IE" sz="1800" b="1" i="1" dirty="0">
                <a:solidFill>
                  <a:schemeClr val="bg1"/>
                </a:solidFill>
              </a:rPr>
              <a:t>"owl": "http://www.w3.org/2002/07/owl#",                        &lt;- optional</a:t>
            </a:r>
          </a:p>
          <a:p>
            <a:pPr marL="0" indent="0">
              <a:buNone/>
            </a:pPr>
            <a:r>
              <a:rPr lang="en-IE" sz="1800" dirty="0">
                <a:solidFill>
                  <a:schemeClr val="bg1"/>
                </a:solidFill>
              </a:rPr>
              <a:t>    </a:t>
            </a:r>
            <a:r>
              <a:rPr lang="en-IE" sz="1800" b="1" dirty="0">
                <a:solidFill>
                  <a:schemeClr val="bg1"/>
                </a:solidFill>
              </a:rPr>
              <a:t>"</a:t>
            </a:r>
            <a:r>
              <a:rPr lang="en-IE" sz="1800" b="1" dirty="0" err="1">
                <a:solidFill>
                  <a:schemeClr val="bg1"/>
                </a:solidFill>
              </a:rPr>
              <a:t>rdf</a:t>
            </a:r>
            <a:r>
              <a:rPr lang="en-IE" sz="1800" b="1" dirty="0">
                <a:solidFill>
                  <a:schemeClr val="bg1"/>
                </a:solidFill>
              </a:rPr>
              <a:t>": "http://www.w3.org/1999/02/22-rdf-syntax-ns#",  &lt;- core</a:t>
            </a:r>
          </a:p>
          <a:p>
            <a:pPr marL="0" indent="0">
              <a:buNone/>
            </a:pPr>
            <a:r>
              <a:rPr lang="en-IE" sz="1800" b="1" dirty="0">
                <a:solidFill>
                  <a:schemeClr val="bg1"/>
                </a:solidFill>
              </a:rPr>
              <a:t>    "</a:t>
            </a:r>
            <a:r>
              <a:rPr lang="en-IE" sz="1800" b="1" dirty="0" err="1">
                <a:solidFill>
                  <a:schemeClr val="bg1"/>
                </a:solidFill>
              </a:rPr>
              <a:t>rdfs</a:t>
            </a:r>
            <a:r>
              <a:rPr lang="en-IE" sz="1800" b="1" dirty="0">
                <a:solidFill>
                  <a:schemeClr val="bg1"/>
                </a:solidFill>
              </a:rPr>
              <a:t>": "http://www.w3.org/2000/01/rdf-schema#",         &lt;- core</a:t>
            </a:r>
          </a:p>
          <a:p>
            <a:pPr marL="0" indent="0">
              <a:buNone/>
            </a:pPr>
            <a:r>
              <a:rPr lang="en-GB" sz="1800" b="1" i="1" dirty="0">
                <a:solidFill>
                  <a:schemeClr val="bg1"/>
                </a:solidFill>
              </a:rPr>
              <a:t>    "</a:t>
            </a:r>
            <a:r>
              <a:rPr lang="en-GB" sz="1800" b="1" i="1" dirty="0" err="1">
                <a:solidFill>
                  <a:schemeClr val="bg1"/>
                </a:solidFill>
              </a:rPr>
              <a:t>sh</a:t>
            </a:r>
            <a:r>
              <a:rPr lang="en-GB" sz="1800" b="1" i="1" dirty="0">
                <a:solidFill>
                  <a:schemeClr val="bg1"/>
                </a:solidFill>
              </a:rPr>
              <a:t>": "http://www.w3.org/ns/shacl#",                                   &lt;- optional </a:t>
            </a:r>
            <a:endParaRPr lang="en-IE" sz="1800" b="1" i="1" dirty="0">
              <a:solidFill>
                <a:schemeClr val="bg1"/>
              </a:solidFill>
            </a:endParaRPr>
          </a:p>
          <a:p>
            <a:pPr marL="0" indent="0">
              <a:buNone/>
            </a:pPr>
            <a:r>
              <a:rPr lang="en-IE" sz="1800" b="1" dirty="0">
                <a:solidFill>
                  <a:schemeClr val="bg1"/>
                </a:solidFill>
              </a:rPr>
              <a:t>    </a:t>
            </a:r>
            <a:r>
              <a:rPr lang="en-IE" sz="1800" b="1" i="1" dirty="0">
                <a:solidFill>
                  <a:schemeClr val="bg1"/>
                </a:solidFill>
              </a:rPr>
              <a:t>"</a:t>
            </a:r>
            <a:r>
              <a:rPr lang="en-IE" sz="1800" b="1" i="1" dirty="0" err="1">
                <a:solidFill>
                  <a:schemeClr val="bg1"/>
                </a:solidFill>
              </a:rPr>
              <a:t>skos</a:t>
            </a:r>
            <a:r>
              <a:rPr lang="en-IE" sz="1800" b="1" i="1" dirty="0">
                <a:solidFill>
                  <a:schemeClr val="bg1"/>
                </a:solidFill>
              </a:rPr>
              <a:t>": "http://www.w3.org/2004/02/skos/core#",            &lt;- </a:t>
            </a:r>
            <a:r>
              <a:rPr lang="en-GB" sz="1800" b="1" i="1" dirty="0">
                <a:solidFill>
                  <a:schemeClr val="bg1"/>
                </a:solidFill>
              </a:rPr>
              <a:t>optional</a:t>
            </a:r>
            <a:endParaRPr lang="en-IE" sz="1800" i="1" dirty="0">
              <a:solidFill>
                <a:schemeClr val="bg1"/>
              </a:solidFill>
            </a:endParaRPr>
          </a:p>
          <a:p>
            <a:pPr marL="0" indent="0">
              <a:buNone/>
            </a:pPr>
            <a:r>
              <a:rPr lang="en-IE" sz="1800" dirty="0">
                <a:solidFill>
                  <a:schemeClr val="bg1"/>
                </a:solidFill>
              </a:rPr>
              <a:t>     </a:t>
            </a:r>
            <a:r>
              <a:rPr lang="en-IE" sz="1800" b="1" dirty="0">
                <a:solidFill>
                  <a:schemeClr val="bg1"/>
                </a:solidFill>
              </a:rPr>
              <a:t>"</a:t>
            </a:r>
            <a:r>
              <a:rPr lang="en-IE" sz="1800" b="1" dirty="0" err="1">
                <a:solidFill>
                  <a:schemeClr val="bg1"/>
                </a:solidFill>
              </a:rPr>
              <a:t>xsd</a:t>
            </a:r>
            <a:r>
              <a:rPr lang="en-IE" sz="1800" b="1" dirty="0">
                <a:solidFill>
                  <a:schemeClr val="bg1"/>
                </a:solidFill>
              </a:rPr>
              <a:t>": "http://www.w3.org/2001/XMLSchema#"               &lt;- core</a:t>
            </a:r>
          </a:p>
          <a:p>
            <a:pPr marL="0" indent="0">
              <a:buNone/>
            </a:pPr>
            <a:r>
              <a:rPr lang="en-IE" sz="1800" dirty="0">
                <a:solidFill>
                  <a:schemeClr val="bg1"/>
                </a:solidFill>
              </a:rPr>
              <a:t>  }</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05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720E43C-CC02-49B8-9EE8-06A62969F277}"/>
              </a:ext>
            </a:extLst>
          </p:cNvPr>
          <p:cNvSpPr>
            <a:spLocks noGrp="1"/>
          </p:cNvSpPr>
          <p:nvPr>
            <p:ph type="title"/>
          </p:nvPr>
        </p:nvSpPr>
        <p:spPr>
          <a:xfrm>
            <a:off x="838200" y="448721"/>
            <a:ext cx="4707671" cy="1225650"/>
          </a:xfrm>
        </p:spPr>
        <p:txBody>
          <a:bodyPr anchor="b">
            <a:normAutofit/>
          </a:bodyPr>
          <a:lstStyle/>
          <a:p>
            <a:r>
              <a:rPr lang="en-IE" sz="3800">
                <a:solidFill>
                  <a:schemeClr val="bg1"/>
                </a:solidFill>
              </a:rPr>
              <a:t>SHACL and OWL Compared</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A76873-75E8-4691-AA60-0B73E51C859C}"/>
              </a:ext>
            </a:extLst>
          </p:cNvPr>
          <p:cNvSpPr>
            <a:spLocks noGrp="1"/>
          </p:cNvSpPr>
          <p:nvPr>
            <p:ph idx="1"/>
          </p:nvPr>
        </p:nvSpPr>
        <p:spPr>
          <a:xfrm>
            <a:off x="897769" y="1909192"/>
            <a:ext cx="4586513" cy="3647710"/>
          </a:xfrm>
        </p:spPr>
        <p:txBody>
          <a:bodyPr>
            <a:normAutofit/>
          </a:bodyPr>
          <a:lstStyle/>
          <a:p>
            <a:r>
              <a:rPr lang="en-IE" sz="1600">
                <a:solidFill>
                  <a:schemeClr val="bg1"/>
                </a:solidFill>
                <a:hlinkClick r:id="rId2"/>
              </a:rPr>
              <a:t>https://spinrdf.org/shacl-and-owl.html</a:t>
            </a:r>
            <a:endParaRPr lang="en-IE" sz="1600">
              <a:solidFill>
                <a:schemeClr val="bg1"/>
              </a:solidFill>
            </a:endParaRPr>
          </a:p>
          <a:p>
            <a:endParaRPr lang="en-IE" sz="1600">
              <a:solidFill>
                <a:schemeClr val="bg1"/>
              </a:solidFill>
            </a:endParaRPr>
          </a:p>
          <a:p>
            <a:r>
              <a:rPr lang="en-IE" sz="1600">
                <a:solidFill>
                  <a:schemeClr val="bg1"/>
                </a:solidFill>
              </a:rPr>
              <a:t>The article explains how the OWL and SHACL can coexist for backward compatibility that would use OWL only</a:t>
            </a:r>
          </a:p>
          <a:p>
            <a:r>
              <a:rPr lang="en-IE" sz="1600">
                <a:solidFill>
                  <a:schemeClr val="bg1"/>
                </a:solidFill>
              </a:rPr>
              <a:t>Assuming here three files: </a:t>
            </a:r>
          </a:p>
          <a:p>
            <a:pPr marL="914400" lvl="1" indent="-457200">
              <a:buFont typeface="+mj-lt"/>
              <a:buAutoNum type="arabicPeriod"/>
            </a:pPr>
            <a:r>
              <a:rPr lang="en-IE" sz="1600">
                <a:solidFill>
                  <a:schemeClr val="bg1"/>
                </a:solidFill>
              </a:rPr>
              <a:t>pure RDF/RDFS</a:t>
            </a:r>
          </a:p>
          <a:p>
            <a:pPr marL="914400" lvl="1" indent="-457200">
              <a:buFont typeface="+mj-lt"/>
              <a:buAutoNum type="arabicPeriod"/>
            </a:pPr>
            <a:r>
              <a:rPr lang="en-IE" sz="1600">
                <a:solidFill>
                  <a:schemeClr val="bg1"/>
                </a:solidFill>
              </a:rPr>
              <a:t>OWL extensions (optional)</a:t>
            </a:r>
          </a:p>
          <a:p>
            <a:pPr marL="914400" lvl="1" indent="-457200">
              <a:buFont typeface="+mj-lt"/>
              <a:buAutoNum type="arabicPeriod"/>
            </a:pPr>
            <a:r>
              <a:rPr lang="en-IE" sz="1600">
                <a:solidFill>
                  <a:schemeClr val="bg1"/>
                </a:solidFill>
              </a:rPr>
              <a:t>SHACL extensions (optional)</a:t>
            </a:r>
          </a:p>
          <a:p>
            <a:pPr marL="914400" lvl="1" indent="-457200">
              <a:buFont typeface="+mj-lt"/>
              <a:buAutoNum type="arabicPeriod"/>
            </a:pPr>
            <a:endParaRPr lang="en-IE" sz="1600">
              <a:solidFill>
                <a:schemeClr val="bg1"/>
              </a:solidFill>
            </a:endParaRPr>
          </a:p>
          <a:p>
            <a:r>
              <a:rPr lang="en-IE" sz="1600">
                <a:solidFill>
                  <a:schemeClr val="bg1"/>
                </a:solidFill>
              </a:rPr>
              <a:t>Assuming it would work for JSON-LD the same way as described fro TTL in the article</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E409328-C7DC-40EC-A098-50469BEDE00A}"/>
              </a:ext>
            </a:extLst>
          </p:cNvPr>
          <p:cNvPicPr>
            <a:picLocks noChangeAspect="1"/>
          </p:cNvPicPr>
          <p:nvPr/>
        </p:nvPicPr>
        <p:blipFill>
          <a:blip r:embed="rId3"/>
          <a:stretch>
            <a:fillRect/>
          </a:stretch>
        </p:blipFill>
        <p:spPr>
          <a:xfrm>
            <a:off x="5973593" y="1999497"/>
            <a:ext cx="5867400" cy="3467100"/>
          </a:xfrm>
          <a:prstGeom prst="rect">
            <a:avLst/>
          </a:prstGeom>
        </p:spPr>
      </p:pic>
    </p:spTree>
    <p:extLst>
      <p:ext uri="{BB962C8B-B14F-4D97-AF65-F5344CB8AC3E}">
        <p14:creationId xmlns:p14="http://schemas.microsoft.com/office/powerpoint/2010/main" val="362957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9CE506E-5025-419F-9A8B-B1DE77FBA2C2}"/>
              </a:ext>
            </a:extLst>
          </p:cNvPr>
          <p:cNvSpPr>
            <a:spLocks noGrp="1"/>
          </p:cNvSpPr>
          <p:nvPr>
            <p:ph type="title"/>
          </p:nvPr>
        </p:nvSpPr>
        <p:spPr>
          <a:xfrm>
            <a:off x="838200" y="669925"/>
            <a:ext cx="4508946" cy="1325563"/>
          </a:xfrm>
        </p:spPr>
        <p:txBody>
          <a:bodyPr anchor="b">
            <a:normAutofit/>
          </a:bodyPr>
          <a:lstStyle/>
          <a:p>
            <a:pPr algn="r"/>
            <a:r>
              <a:rPr lang="en-IE">
                <a:solidFill>
                  <a:schemeClr val="bg1"/>
                </a:solidFill>
              </a:rPr>
              <a:t>Json-ld rdf triple store - graph</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DE356D-FA61-4BB0-9DFE-BA6363910975}"/>
              </a:ext>
            </a:extLst>
          </p:cNvPr>
          <p:cNvSpPr>
            <a:spLocks noGrp="1"/>
          </p:cNvSpPr>
          <p:nvPr>
            <p:ph idx="1"/>
          </p:nvPr>
        </p:nvSpPr>
        <p:spPr>
          <a:xfrm>
            <a:off x="1392667" y="2398957"/>
            <a:ext cx="9406666" cy="3526144"/>
          </a:xfrm>
        </p:spPr>
        <p:txBody>
          <a:bodyPr>
            <a:normAutofit/>
          </a:bodyPr>
          <a:lstStyle/>
          <a:p>
            <a:r>
              <a:rPr lang="en-IE" sz="2000" dirty="0">
                <a:solidFill>
                  <a:schemeClr val="bg1"/>
                </a:solidFill>
              </a:rPr>
              <a:t>Graph is just an array of the json objects</a:t>
            </a:r>
          </a:p>
          <a:p>
            <a:endParaRPr lang="en-IE" sz="2000" dirty="0">
              <a:solidFill>
                <a:schemeClr val="bg1"/>
              </a:solidFill>
            </a:endParaRPr>
          </a:p>
          <a:p>
            <a:pPr marL="0" indent="0">
              <a:buNone/>
            </a:pPr>
            <a:r>
              <a:rPr lang="en-IE" sz="2000" dirty="0">
                <a:solidFill>
                  <a:schemeClr val="bg1"/>
                </a:solidFill>
              </a:rPr>
              <a:t>"@graph": [</a:t>
            </a:r>
          </a:p>
          <a:p>
            <a:pPr marL="0" indent="0">
              <a:buNone/>
            </a:pPr>
            <a:r>
              <a:rPr lang="en-IE" sz="2000" dirty="0">
                <a:solidFill>
                  <a:schemeClr val="bg1"/>
                </a:solidFill>
              </a:rPr>
              <a:t>      {"@id": "Product",      "@type": ["</a:t>
            </a:r>
            <a:r>
              <a:rPr lang="en-IE" sz="2000" b="1" dirty="0" err="1">
                <a:solidFill>
                  <a:schemeClr val="bg1"/>
                </a:solidFill>
              </a:rPr>
              <a:t>rdfs:Class</a:t>
            </a:r>
            <a:r>
              <a:rPr lang="en-IE" sz="2000" dirty="0">
                <a:solidFill>
                  <a:schemeClr val="bg1"/>
                </a:solidFill>
              </a:rPr>
              <a:t>“]},</a:t>
            </a:r>
          </a:p>
          <a:p>
            <a:pPr marL="0" indent="0">
              <a:buNone/>
            </a:pPr>
            <a:r>
              <a:rPr lang="en-IE" sz="2000" dirty="0">
                <a:solidFill>
                  <a:schemeClr val="bg1"/>
                </a:solidFill>
              </a:rPr>
              <a:t>      {</a:t>
            </a:r>
            <a:r>
              <a:rPr lang="en-GB" sz="2000" dirty="0">
                <a:solidFill>
                  <a:schemeClr val="bg1"/>
                </a:solidFill>
              </a:rPr>
              <a:t>"@id": </a:t>
            </a:r>
            <a:r>
              <a:rPr lang="en-IE" sz="2000" dirty="0">
                <a:solidFill>
                  <a:schemeClr val="bg1"/>
                </a:solidFill>
              </a:rPr>
              <a:t>“</a:t>
            </a:r>
            <a:r>
              <a:rPr lang="en-GB" sz="2000" dirty="0" err="1">
                <a:solidFill>
                  <a:schemeClr val="bg1"/>
                </a:solidFill>
              </a:rPr>
              <a:t>Color</a:t>
            </a:r>
            <a:r>
              <a:rPr lang="en-GB" sz="2000" dirty="0">
                <a:solidFill>
                  <a:schemeClr val="bg1"/>
                </a:solidFill>
              </a:rPr>
              <a:t>",      "@type": ["</a:t>
            </a:r>
            <a:r>
              <a:rPr lang="en-GB" sz="2000" b="1" dirty="0" err="1">
                <a:solidFill>
                  <a:schemeClr val="bg1"/>
                </a:solidFill>
              </a:rPr>
              <a:t>rdf:Property</a:t>
            </a:r>
            <a:r>
              <a:rPr lang="en-GB" sz="2000" dirty="0">
                <a:solidFill>
                  <a:schemeClr val="bg1"/>
                </a:solidFill>
              </a:rPr>
              <a:t>"]</a:t>
            </a:r>
            <a:r>
              <a:rPr lang="en-IE" sz="2000" dirty="0">
                <a:solidFill>
                  <a:schemeClr val="bg1"/>
                </a:solidFill>
              </a:rPr>
              <a:t>},</a:t>
            </a:r>
          </a:p>
          <a:p>
            <a:pPr marL="0" indent="0">
              <a:buNone/>
            </a:pPr>
            <a:r>
              <a:rPr lang="en-IE" sz="2000" dirty="0">
                <a:solidFill>
                  <a:schemeClr val="bg1"/>
                </a:solidFill>
              </a:rPr>
              <a:t>      {</a:t>
            </a:r>
            <a:r>
              <a:rPr lang="en-GB" sz="2000" dirty="0">
                <a:solidFill>
                  <a:schemeClr val="bg1"/>
                </a:solidFill>
              </a:rPr>
              <a:t>"@id": “Customer </a:t>
            </a:r>
            <a:r>
              <a:rPr lang="en-GB" sz="2000" dirty="0" err="1">
                <a:solidFill>
                  <a:schemeClr val="bg1"/>
                </a:solidFill>
              </a:rPr>
              <a:t>Managment</a:t>
            </a:r>
            <a:r>
              <a:rPr lang="en-GB" sz="2000" dirty="0">
                <a:solidFill>
                  <a:schemeClr val="bg1"/>
                </a:solidFill>
              </a:rPr>
              <a:t>",      "@type": ["</a:t>
            </a:r>
            <a:r>
              <a:rPr lang="en-GB" sz="2000" b="1" dirty="0" err="1">
                <a:solidFill>
                  <a:schemeClr val="bg1"/>
                </a:solidFill>
              </a:rPr>
              <a:t>rdfs</a:t>
            </a:r>
            <a:r>
              <a:rPr lang="en-GB" sz="2000" b="1" dirty="0">
                <a:solidFill>
                  <a:schemeClr val="bg1"/>
                </a:solidFill>
              </a:rPr>
              <a:t>:</a:t>
            </a:r>
            <a:r>
              <a:rPr lang="en-IE" sz="2000" b="1" dirty="0">
                <a:solidFill>
                  <a:schemeClr val="bg1"/>
                </a:solidFill>
              </a:rPr>
              <a:t>Container</a:t>
            </a:r>
            <a:r>
              <a:rPr lang="en-GB" sz="2000" dirty="0">
                <a:solidFill>
                  <a:schemeClr val="bg1"/>
                </a:solidFill>
              </a:rPr>
              <a:t>"]</a:t>
            </a:r>
            <a:r>
              <a:rPr lang="en-IE" sz="2000" dirty="0">
                <a:solidFill>
                  <a:schemeClr val="bg1"/>
                </a:solidFill>
              </a:rPr>
              <a:t>}</a:t>
            </a:r>
          </a:p>
          <a:p>
            <a:pPr marL="0" indent="0">
              <a:buNone/>
            </a:pPr>
            <a:r>
              <a:rPr lang="en-IE" sz="2000" dirty="0">
                <a:solidFill>
                  <a:schemeClr val="bg1"/>
                </a:solidFill>
              </a:rPr>
              <a:t>]</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90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85E1F1A-D705-4B47-8C6F-9249FB3DD950}"/>
              </a:ext>
            </a:extLst>
          </p:cNvPr>
          <p:cNvSpPr>
            <a:spLocks noGrp="1"/>
          </p:cNvSpPr>
          <p:nvPr>
            <p:ph type="title"/>
          </p:nvPr>
        </p:nvSpPr>
        <p:spPr>
          <a:xfrm>
            <a:off x="838200" y="669925"/>
            <a:ext cx="4508946" cy="1325563"/>
          </a:xfrm>
        </p:spPr>
        <p:txBody>
          <a:bodyPr anchor="b">
            <a:normAutofit/>
          </a:bodyPr>
          <a:lstStyle/>
          <a:p>
            <a:pPr algn="r"/>
            <a:r>
              <a:rPr lang="en-IE">
                <a:solidFill>
                  <a:schemeClr val="bg1"/>
                </a:solidFill>
              </a:rPr>
              <a:t>Minimum of rdf/rdfs types used</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EFB081-238F-4D77-9981-44C7A0591228}"/>
              </a:ext>
            </a:extLst>
          </p:cNvPr>
          <p:cNvSpPr>
            <a:spLocks noGrp="1"/>
          </p:cNvSpPr>
          <p:nvPr>
            <p:ph idx="1"/>
          </p:nvPr>
        </p:nvSpPr>
        <p:spPr>
          <a:xfrm>
            <a:off x="1392667" y="2398956"/>
            <a:ext cx="9406666" cy="3789115"/>
          </a:xfrm>
        </p:spPr>
        <p:txBody>
          <a:bodyPr>
            <a:noAutofit/>
          </a:bodyPr>
          <a:lstStyle/>
          <a:p>
            <a:r>
              <a:rPr lang="en-IE" sz="1800" dirty="0" err="1">
                <a:solidFill>
                  <a:schemeClr val="bg1"/>
                </a:solidFill>
              </a:rPr>
              <a:t>rdfs:class</a:t>
            </a:r>
            <a:r>
              <a:rPr lang="en-IE" sz="1800" dirty="0">
                <a:solidFill>
                  <a:schemeClr val="bg1"/>
                </a:solidFill>
              </a:rPr>
              <a:t> – for concepts, terms, entities, types</a:t>
            </a:r>
          </a:p>
          <a:p>
            <a:r>
              <a:rPr lang="en-IE" sz="1800" dirty="0" err="1">
                <a:solidFill>
                  <a:schemeClr val="bg1"/>
                </a:solidFill>
              </a:rPr>
              <a:t>rdf:property</a:t>
            </a:r>
            <a:r>
              <a:rPr lang="en-IE" sz="1800" dirty="0">
                <a:solidFill>
                  <a:schemeClr val="bg1"/>
                </a:solidFill>
              </a:rPr>
              <a:t> – for descriptive characteristics of above</a:t>
            </a:r>
          </a:p>
          <a:p>
            <a:r>
              <a:rPr lang="en-IE" sz="1800" dirty="0" err="1">
                <a:solidFill>
                  <a:schemeClr val="bg1"/>
                </a:solidFill>
              </a:rPr>
              <a:t>rdfs:container</a:t>
            </a:r>
            <a:r>
              <a:rPr lang="en-IE" sz="1800" dirty="0">
                <a:solidFill>
                  <a:schemeClr val="bg1"/>
                </a:solidFill>
              </a:rPr>
              <a:t> – for groups of classes and properties (not exhaustive unorder collections)</a:t>
            </a:r>
          </a:p>
          <a:p>
            <a:r>
              <a:rPr lang="en-IE" sz="1800" dirty="0" err="1">
                <a:solidFill>
                  <a:schemeClr val="bg1"/>
                </a:solidFill>
              </a:rPr>
              <a:t>rdfs:member</a:t>
            </a:r>
            <a:r>
              <a:rPr lang="en-IE" sz="1800" dirty="0">
                <a:solidFill>
                  <a:schemeClr val="bg1"/>
                </a:solidFill>
              </a:rPr>
              <a:t> – for allocation of classes and properties to containers</a:t>
            </a:r>
          </a:p>
          <a:p>
            <a:r>
              <a:rPr lang="en-IE" sz="1800" dirty="0" err="1">
                <a:solidFill>
                  <a:schemeClr val="bg1"/>
                </a:solidFill>
              </a:rPr>
              <a:t>rdfs:comment</a:t>
            </a:r>
            <a:r>
              <a:rPr lang="en-IE" sz="1800" dirty="0">
                <a:solidFill>
                  <a:schemeClr val="bg1"/>
                </a:solidFill>
              </a:rPr>
              <a:t> – object description</a:t>
            </a:r>
          </a:p>
          <a:p>
            <a:r>
              <a:rPr lang="en-IE" sz="1800" dirty="0" err="1">
                <a:solidFill>
                  <a:schemeClr val="bg1"/>
                </a:solidFill>
              </a:rPr>
              <a:t>rdfs:label</a:t>
            </a:r>
            <a:r>
              <a:rPr lang="en-IE" sz="1800" dirty="0">
                <a:solidFill>
                  <a:schemeClr val="bg1"/>
                </a:solidFill>
              </a:rPr>
              <a:t> – object name</a:t>
            </a:r>
          </a:p>
          <a:p>
            <a:r>
              <a:rPr lang="en-IE" sz="1800" dirty="0" err="1">
                <a:solidFill>
                  <a:schemeClr val="bg1"/>
                </a:solidFill>
              </a:rPr>
              <a:t>rdfs:subClassOf</a:t>
            </a:r>
            <a:r>
              <a:rPr lang="en-IE" sz="1800" dirty="0">
                <a:solidFill>
                  <a:schemeClr val="bg1"/>
                </a:solidFill>
              </a:rPr>
              <a:t> – supertype of class – a reference to another class</a:t>
            </a:r>
          </a:p>
          <a:p>
            <a:r>
              <a:rPr lang="en-IE" sz="1800" dirty="0" err="1">
                <a:solidFill>
                  <a:schemeClr val="bg1"/>
                </a:solidFill>
              </a:rPr>
              <a:t>rdfs:domain</a:t>
            </a:r>
            <a:r>
              <a:rPr lang="en-IE" sz="1800" dirty="0">
                <a:solidFill>
                  <a:schemeClr val="bg1"/>
                </a:solidFill>
              </a:rPr>
              <a:t> – property owning class</a:t>
            </a:r>
          </a:p>
          <a:p>
            <a:r>
              <a:rPr lang="en-IE" sz="1800" dirty="0" err="1">
                <a:solidFill>
                  <a:schemeClr val="bg1"/>
                </a:solidFill>
              </a:rPr>
              <a:t>rdfs:range</a:t>
            </a:r>
            <a:r>
              <a:rPr lang="en-IE" sz="1800" dirty="0">
                <a:solidFill>
                  <a:schemeClr val="bg1"/>
                </a:solidFill>
              </a:rPr>
              <a:t> – property (data or object) type – reference to a class if object</a:t>
            </a:r>
          </a:p>
          <a:p>
            <a:r>
              <a:rPr lang="en-IE" sz="1800" dirty="0" err="1">
                <a:solidFill>
                  <a:schemeClr val="bg1"/>
                </a:solidFill>
              </a:rPr>
              <a:t>xsd</a:t>
            </a:r>
            <a:r>
              <a:rPr lang="en-IE" sz="1800" dirty="0">
                <a:solidFill>
                  <a:schemeClr val="bg1"/>
                </a:solidFill>
              </a:rPr>
              <a:t>:* primitive data types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6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3607664-2B10-4235-A5B5-A328B2D67FCA}"/>
              </a:ext>
            </a:extLst>
          </p:cNvPr>
          <p:cNvSpPr>
            <a:spLocks noGrp="1"/>
          </p:cNvSpPr>
          <p:nvPr>
            <p:ph type="title"/>
          </p:nvPr>
        </p:nvSpPr>
        <p:spPr>
          <a:xfrm>
            <a:off x="838200" y="669925"/>
            <a:ext cx="4508946" cy="1325563"/>
          </a:xfrm>
        </p:spPr>
        <p:txBody>
          <a:bodyPr anchor="b">
            <a:normAutofit/>
          </a:bodyPr>
          <a:lstStyle/>
          <a:p>
            <a:pPr algn="r"/>
            <a:r>
              <a:rPr lang="en-IE" sz="3700" dirty="0">
                <a:solidFill>
                  <a:schemeClr val="bg1"/>
                </a:solidFill>
              </a:rPr>
              <a:t>Optional OWL/SHACL constructs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9DC594-6BFB-4CC7-A507-D715583DDB4B}"/>
              </a:ext>
            </a:extLst>
          </p:cNvPr>
          <p:cNvSpPr>
            <a:spLocks noGrp="1"/>
          </p:cNvSpPr>
          <p:nvPr>
            <p:ph idx="1"/>
          </p:nvPr>
        </p:nvSpPr>
        <p:spPr>
          <a:xfrm>
            <a:off x="1392667" y="2398957"/>
            <a:ext cx="9406666" cy="4021298"/>
          </a:xfrm>
        </p:spPr>
        <p:txBody>
          <a:bodyPr>
            <a:noAutofit/>
          </a:bodyPr>
          <a:lstStyle/>
          <a:p>
            <a:r>
              <a:rPr lang="en-IE" sz="1800" dirty="0" err="1">
                <a:solidFill>
                  <a:schemeClr val="bg1"/>
                </a:solidFill>
              </a:rPr>
              <a:t>owl:Class</a:t>
            </a:r>
            <a:r>
              <a:rPr lang="en-IE" sz="1800" dirty="0">
                <a:solidFill>
                  <a:schemeClr val="bg1"/>
                </a:solidFill>
              </a:rPr>
              <a:t> (in addition to </a:t>
            </a:r>
            <a:r>
              <a:rPr lang="en-IE" sz="1800" dirty="0" err="1">
                <a:solidFill>
                  <a:schemeClr val="bg1"/>
                </a:solidFill>
              </a:rPr>
              <a:t>rdfs:Class</a:t>
            </a:r>
            <a:r>
              <a:rPr lang="en-IE" sz="1800" dirty="0">
                <a:solidFill>
                  <a:schemeClr val="bg1"/>
                </a:solidFill>
              </a:rPr>
              <a:t>)</a:t>
            </a:r>
          </a:p>
          <a:p>
            <a:r>
              <a:rPr lang="en-IE" sz="1800" dirty="0" err="1">
                <a:solidFill>
                  <a:schemeClr val="bg1"/>
                </a:solidFill>
              </a:rPr>
              <a:t>owl:ObjectProperty</a:t>
            </a:r>
            <a:r>
              <a:rPr lang="en-IE" sz="1800" dirty="0">
                <a:solidFill>
                  <a:schemeClr val="bg1"/>
                </a:solidFill>
              </a:rPr>
              <a:t> (in addition to </a:t>
            </a:r>
            <a:r>
              <a:rPr lang="en-IE" sz="1800" dirty="0" err="1">
                <a:solidFill>
                  <a:schemeClr val="bg1"/>
                </a:solidFill>
              </a:rPr>
              <a:t>rdf:Property</a:t>
            </a:r>
            <a:r>
              <a:rPr lang="en-IE" sz="1800" dirty="0">
                <a:solidFill>
                  <a:schemeClr val="bg1"/>
                </a:solidFill>
              </a:rPr>
              <a:t>)</a:t>
            </a:r>
          </a:p>
          <a:p>
            <a:r>
              <a:rPr lang="en-IE" sz="1800" dirty="0" err="1">
                <a:solidFill>
                  <a:schemeClr val="bg1"/>
                </a:solidFill>
              </a:rPr>
              <a:t>owl:DataProperty</a:t>
            </a:r>
            <a:r>
              <a:rPr lang="en-IE" sz="1800" dirty="0">
                <a:solidFill>
                  <a:schemeClr val="bg1"/>
                </a:solidFill>
              </a:rPr>
              <a:t> (in addition to </a:t>
            </a:r>
            <a:r>
              <a:rPr lang="en-IE" sz="1800" dirty="0" err="1">
                <a:solidFill>
                  <a:schemeClr val="bg1"/>
                </a:solidFill>
              </a:rPr>
              <a:t>rdf:Property</a:t>
            </a:r>
            <a:r>
              <a:rPr lang="en-IE" sz="1800" dirty="0">
                <a:solidFill>
                  <a:schemeClr val="bg1"/>
                </a:solidFill>
              </a:rPr>
              <a:t>)</a:t>
            </a:r>
          </a:p>
          <a:p>
            <a:r>
              <a:rPr lang="en-IE" sz="1800" dirty="0" err="1">
                <a:solidFill>
                  <a:schemeClr val="bg1"/>
                </a:solidFill>
              </a:rPr>
              <a:t>owl:FunctionalProperty</a:t>
            </a:r>
            <a:r>
              <a:rPr lang="en-IE" sz="1800" dirty="0">
                <a:solidFill>
                  <a:schemeClr val="bg1"/>
                </a:solidFill>
              </a:rPr>
              <a:t> (in addition to </a:t>
            </a:r>
            <a:r>
              <a:rPr lang="en-IE" sz="1800" dirty="0" err="1">
                <a:solidFill>
                  <a:schemeClr val="bg1"/>
                </a:solidFill>
              </a:rPr>
              <a:t>owl:ObjectProperty</a:t>
            </a:r>
            <a:r>
              <a:rPr lang="en-IE" sz="1800" dirty="0">
                <a:solidFill>
                  <a:schemeClr val="bg1"/>
                </a:solidFill>
              </a:rPr>
              <a:t>, </a:t>
            </a:r>
            <a:r>
              <a:rPr lang="en-IE" sz="1800" dirty="0" err="1">
                <a:solidFill>
                  <a:schemeClr val="bg1"/>
                </a:solidFill>
              </a:rPr>
              <a:t>owl:DataProperty</a:t>
            </a:r>
            <a:r>
              <a:rPr lang="en-IE" sz="1800" dirty="0">
                <a:solidFill>
                  <a:schemeClr val="bg1"/>
                </a:solidFill>
              </a:rPr>
              <a:t>, </a:t>
            </a:r>
            <a:r>
              <a:rPr lang="en-IE" sz="1800" dirty="0" err="1">
                <a:solidFill>
                  <a:schemeClr val="bg1"/>
                </a:solidFill>
              </a:rPr>
              <a:t>rdf:Property</a:t>
            </a:r>
            <a:r>
              <a:rPr lang="en-IE" sz="1800" dirty="0">
                <a:solidFill>
                  <a:schemeClr val="bg1"/>
                </a:solidFill>
              </a:rPr>
              <a:t> ) – defines the property as unique identifier</a:t>
            </a:r>
          </a:p>
          <a:p>
            <a:r>
              <a:rPr lang="en-IE" sz="1800" dirty="0" err="1">
                <a:solidFill>
                  <a:schemeClr val="bg1"/>
                </a:solidFill>
              </a:rPr>
              <a:t>owl:Ontology</a:t>
            </a:r>
            <a:r>
              <a:rPr lang="en-IE" sz="1800" dirty="0">
                <a:solidFill>
                  <a:schemeClr val="bg1"/>
                </a:solidFill>
              </a:rPr>
              <a:t> – for definition of the whole glossary/vocabulary/model</a:t>
            </a:r>
          </a:p>
          <a:p>
            <a:r>
              <a:rPr lang="en-IE" sz="1800" dirty="0" err="1">
                <a:solidFill>
                  <a:schemeClr val="bg1"/>
                </a:solidFill>
              </a:rPr>
              <a:t>sh:shape</a:t>
            </a:r>
            <a:r>
              <a:rPr lang="en-IE" sz="1800" dirty="0">
                <a:solidFill>
                  <a:schemeClr val="bg1"/>
                </a:solidFill>
              </a:rPr>
              <a:t> (in addition to </a:t>
            </a:r>
            <a:r>
              <a:rPr lang="en-IE" sz="1800" dirty="0" err="1">
                <a:solidFill>
                  <a:schemeClr val="bg1"/>
                </a:solidFill>
              </a:rPr>
              <a:t>rdfs:Class</a:t>
            </a:r>
            <a:r>
              <a:rPr lang="en-IE" sz="1800" dirty="0">
                <a:solidFill>
                  <a:schemeClr val="bg1"/>
                </a:solidFill>
              </a:rPr>
              <a:t>)</a:t>
            </a:r>
          </a:p>
          <a:p>
            <a:r>
              <a:rPr lang="en-IE" sz="1800" dirty="0" err="1">
                <a:solidFill>
                  <a:schemeClr val="bg1"/>
                </a:solidFill>
              </a:rPr>
              <a:t>sh:property</a:t>
            </a:r>
            <a:r>
              <a:rPr lang="en-IE" sz="1800" dirty="0">
                <a:solidFill>
                  <a:schemeClr val="bg1"/>
                </a:solidFill>
              </a:rPr>
              <a:t> (in addition to </a:t>
            </a:r>
            <a:r>
              <a:rPr lang="en-IE" sz="1800" dirty="0" err="1">
                <a:solidFill>
                  <a:schemeClr val="bg1"/>
                </a:solidFill>
              </a:rPr>
              <a:t>rdf:Property</a:t>
            </a:r>
            <a:r>
              <a:rPr lang="en-IE" sz="1800" dirty="0">
                <a:solidFill>
                  <a:schemeClr val="bg1"/>
                </a:solidFill>
              </a:rPr>
              <a:t>)</a:t>
            </a:r>
          </a:p>
          <a:p>
            <a:r>
              <a:rPr lang="en-IE" sz="1800" dirty="0" err="1">
                <a:solidFill>
                  <a:schemeClr val="bg1"/>
                </a:solidFill>
              </a:rPr>
              <a:t>owl:minCardinality</a:t>
            </a:r>
            <a:r>
              <a:rPr lang="en-IE" sz="1800" dirty="0">
                <a:solidFill>
                  <a:schemeClr val="bg1"/>
                </a:solidFill>
              </a:rPr>
              <a:t> or </a:t>
            </a:r>
            <a:r>
              <a:rPr lang="en-IE" sz="1800" dirty="0" err="1">
                <a:solidFill>
                  <a:schemeClr val="bg1"/>
                </a:solidFill>
              </a:rPr>
              <a:t>sh:minCount</a:t>
            </a:r>
            <a:endParaRPr lang="en-IE" sz="1800" dirty="0">
              <a:solidFill>
                <a:schemeClr val="bg1"/>
              </a:solidFill>
            </a:endParaRPr>
          </a:p>
          <a:p>
            <a:r>
              <a:rPr lang="en-IE" sz="1800" dirty="0" err="1">
                <a:solidFill>
                  <a:schemeClr val="bg1"/>
                </a:solidFill>
              </a:rPr>
              <a:t>owl:maxCardinality</a:t>
            </a:r>
            <a:r>
              <a:rPr lang="en-IE" sz="1800" dirty="0">
                <a:solidFill>
                  <a:schemeClr val="bg1"/>
                </a:solidFill>
              </a:rPr>
              <a:t> or </a:t>
            </a:r>
            <a:r>
              <a:rPr lang="en-IE" sz="1800" dirty="0" err="1">
                <a:solidFill>
                  <a:schemeClr val="bg1"/>
                </a:solidFill>
              </a:rPr>
              <a:t>sh:maxCount</a:t>
            </a:r>
            <a:endParaRPr lang="en-IE" sz="1800" dirty="0">
              <a:solidFill>
                <a:schemeClr val="bg1"/>
              </a:solidFill>
            </a:endParaRPr>
          </a:p>
          <a:p>
            <a:r>
              <a:rPr lang="en-IE" sz="1800" dirty="0" err="1">
                <a:solidFill>
                  <a:schemeClr val="bg1"/>
                </a:solidFill>
              </a:rPr>
              <a:t>sh:path</a:t>
            </a:r>
            <a:r>
              <a:rPr lang="en-IE" sz="1800" dirty="0">
                <a:solidFill>
                  <a:schemeClr val="bg1"/>
                </a:solidFill>
              </a:rPr>
              <a:t> – defines property name - seems like equivalent to </a:t>
            </a:r>
            <a:r>
              <a:rPr lang="en-IE" sz="1800" dirty="0" err="1">
                <a:solidFill>
                  <a:schemeClr val="bg1"/>
                </a:solidFill>
              </a:rPr>
              <a:t>rdfs:label</a:t>
            </a:r>
            <a:r>
              <a:rPr lang="en-IE" sz="1800" dirty="0">
                <a:solidFill>
                  <a:schemeClr val="bg1"/>
                </a:solidFill>
              </a:rPr>
              <a:t> on </a:t>
            </a:r>
            <a:r>
              <a:rPr lang="en-IE" sz="1800" dirty="0" err="1">
                <a:solidFill>
                  <a:schemeClr val="bg1"/>
                </a:solidFill>
              </a:rPr>
              <a:t>rdf:Property</a:t>
            </a:r>
            <a:endParaRPr lang="en-IE" sz="18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594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2429</Words>
  <Application>Microsoft Office PowerPoint</Application>
  <PresentationFormat>Widescreen</PresentationFormat>
  <Paragraphs>213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JSON-LD</vt:lpstr>
      <vt:lpstr>JSON-LD</vt:lpstr>
      <vt:lpstr>Glossaries explored</vt:lpstr>
      <vt:lpstr>Json-ld</vt:lpstr>
      <vt:lpstr>Json-ld rdf triple store context</vt:lpstr>
      <vt:lpstr>SHACL and OWL Compared</vt:lpstr>
      <vt:lpstr>Json-ld rdf triple store - graph</vt:lpstr>
      <vt:lpstr>Minimum of rdf/rdfs types used</vt:lpstr>
      <vt:lpstr>Optional OWL/SHACL constructs</vt:lpstr>
      <vt:lpstr>Optional potentially useful types</vt:lpstr>
      <vt:lpstr>Exclusions and other considerations</vt:lpstr>
      <vt:lpstr>Container</vt:lpstr>
      <vt:lpstr>Class</vt:lpstr>
      <vt:lpstr>Property – data property (range = primitive data type)</vt:lpstr>
      <vt:lpstr>Property – object property (range = class)</vt:lpstr>
      <vt:lpstr>Industry Models Glossaries</vt:lpstr>
      <vt:lpstr>GS1 glossary definition - useful section but rellies on too many namespaces just for definition of the glossary object - might be necessary to include it all in similar fassion</vt:lpstr>
      <vt:lpstr>RDF &amp; OWL overview diagrams https://www.infowebml.ws/rdf-owl/graphical-representations.htm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JSON-LD</dc:title>
  <dc:creator>MICHAL MIKLAS</dc:creator>
  <cp:lastModifiedBy>MICHAL MIKLAS</cp:lastModifiedBy>
  <cp:revision>4</cp:revision>
  <dcterms:created xsi:type="dcterms:W3CDTF">2020-02-20T15:19:48Z</dcterms:created>
  <dcterms:modified xsi:type="dcterms:W3CDTF">2020-02-20T15:47:16Z</dcterms:modified>
</cp:coreProperties>
</file>