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embeddings/oleObject21.bin" ContentType="application/vnd.openxmlformats-officedocument.oleObject"/>
  <Override PartName="/ppt/embeddings/oleObject19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10.bin" ContentType="application/vnd.openxmlformats-officedocument.oleObject"/>
  <Override PartName="/ppt/embeddings/oleObject9.bin" ContentType="application/vnd.openxmlformats-officedocument.oleObject"/>
  <Override PartName="/ppt/embeddings/oleObject8.bin" ContentType="application/vnd.openxmlformats-officedocument.oleObject"/>
  <Override PartName="/ppt/embeddings/oleObject7.bin" ContentType="application/vnd.openxmlformats-officedocument.oleObject"/>
  <Override PartName="/ppt/embeddings/oleObject4.bin" ContentType="application/vnd.openxmlformats-officedocument.oleObject"/>
  <Override PartName="/ppt/embeddings/oleObject3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1.xml" ContentType="application/vnd.openxmlformats-officedocument.theme+xml"/>
  <Override PartName="/ppt/embeddings/oleObject1.bin" ContentType="application/vnd.openxmlformats-officedocument.oleObject"/>
  <Override PartName="/ppt/embeddings/oleObject20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8.bin" ContentType="application/vnd.openxmlformats-officedocument.oleObject"/>
  <Override PartName="/ppt/embeddings/oleObject17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4.bin" ContentType="application/vnd.openxmlformats-officedocument.oleObject"/>
  <Override PartName="/ppt/embeddings/oleObject13.bin" ContentType="application/vnd.openxmlformats-officedocument.oleObject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notesMasterIdLst>
    <p:notesMasterId r:id="rId34"/>
  </p:notesMasterIdLst>
  <p:sldIdLst>
    <p:sldId id="256" r:id="rId2"/>
    <p:sldId id="257" r:id="rId3"/>
    <p:sldId id="288" r:id="rId4"/>
    <p:sldId id="259" r:id="rId5"/>
    <p:sldId id="258" r:id="rId6"/>
    <p:sldId id="260" r:id="rId7"/>
    <p:sldId id="285" r:id="rId8"/>
    <p:sldId id="262" r:id="rId9"/>
    <p:sldId id="265" r:id="rId10"/>
    <p:sldId id="269" r:id="rId11"/>
    <p:sldId id="266" r:id="rId12"/>
    <p:sldId id="267" r:id="rId13"/>
    <p:sldId id="268" r:id="rId14"/>
    <p:sldId id="270" r:id="rId15"/>
    <p:sldId id="271" r:id="rId16"/>
    <p:sldId id="276" r:id="rId17"/>
    <p:sldId id="272" r:id="rId18"/>
    <p:sldId id="286" r:id="rId19"/>
    <p:sldId id="273" r:id="rId20"/>
    <p:sldId id="277" r:id="rId21"/>
    <p:sldId id="283" r:id="rId22"/>
    <p:sldId id="278" r:id="rId23"/>
    <p:sldId id="279" r:id="rId24"/>
    <p:sldId id="275" r:id="rId25"/>
    <p:sldId id="280" r:id="rId26"/>
    <p:sldId id="281" r:id="rId27"/>
    <p:sldId id="282" r:id="rId28"/>
    <p:sldId id="287" r:id="rId29"/>
    <p:sldId id="289" r:id="rId30"/>
    <p:sldId id="264" r:id="rId31"/>
    <p:sldId id="284" r:id="rId32"/>
    <p:sldId id="26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9855" autoAdjust="0"/>
  </p:normalViewPr>
  <p:slideViewPr>
    <p:cSldViewPr snapToGrid="0" snapToObjects="1">
      <p:cViewPr>
        <p:scale>
          <a:sx n="120" d="100"/>
          <a:sy n="120" d="100"/>
        </p:scale>
        <p:origin x="-3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schemas.openxmlformats.org/officeDocument/2006/relationships/customXml" Target="../customXml/item2.xml"/><Relationship Id="rId24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32" Type="http://schemas.openxmlformats.org/officeDocument/2006/relationships/slide" Target="slides/slide3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15" Type="http://schemas.openxmlformats.org/officeDocument/2006/relationships/slide" Target="slides/slide14.xml"/><Relationship Id="rId31" Type="http://schemas.openxmlformats.org/officeDocument/2006/relationships/slide" Target="slides/slide3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" Type="http://schemas.openxmlformats.org/officeDocument/2006/relationships/slide" Target="slides/slide3.xml"/><Relationship Id="rId30" Type="http://schemas.openxmlformats.org/officeDocument/2006/relationships/slide" Target="slides/slide29.xml"/><Relationship Id="rId9" Type="http://schemas.openxmlformats.org/officeDocument/2006/relationships/slide" Target="slides/slide8.xml"/><Relationship Id="rId35" Type="http://schemas.openxmlformats.org/officeDocument/2006/relationships/printerSettings" Target="printerSettings/printerSettings1.bin"/><Relationship Id="rId14" Type="http://schemas.openxmlformats.org/officeDocument/2006/relationships/slide" Target="slides/slide1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BB47-E29B-BA43-9707-9AA4ED9BAC7A}" type="datetimeFigureOut">
              <a:rPr lang="en-US" smtClean="0"/>
              <a:t>2/23/14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0651B-7B29-B646-AD79-DD7B1FBF8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7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651B-7B29-B646-AD79-DD7B1FBF8E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51DEABC-D766-4322-8E78-B830FAE35C72}" type="datetime4">
              <a:rPr lang="en-US" smtClean="0"/>
              <a:pPr/>
              <a:t>February 23, 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4A8E1CE-37F8-4102-8DF9-852A0A51F293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February 23,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9B19C71-EC74-44AF-B27E-FC7DC3C3A61D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5CDA29-3CBE-48EA-92AE-A996835462BA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6EEA923-9BEE-48CE-9F28-5B525F399BAD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February 23,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13.emf"/><Relationship Id="rId14" Type="http://schemas.openxmlformats.org/officeDocument/2006/relationships/image" Target="../media/image4.tif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9" Type="http://schemas.openxmlformats.org/officeDocument/2006/relationships/image" Target="../media/image11.emf"/><Relationship Id="rId10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4" Type="http://schemas.openxmlformats.org/officeDocument/2006/relationships/image" Target="../media/image15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tiff"/><Relationship Id="rId3" Type="http://schemas.openxmlformats.org/officeDocument/2006/relationships/image" Target="../media/image23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6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8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-Nearest neighbors and</a:t>
            </a:r>
            <a:br>
              <a:rPr lang="en-US" dirty="0" smtClean="0"/>
            </a:br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Nonparametric 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62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Implicitly found</a:t>
            </a:r>
          </a:p>
          <a:p>
            <a:r>
              <a:rPr lang="en-US" dirty="0" smtClean="0"/>
              <a:t>Shown using a </a:t>
            </a:r>
            <a:r>
              <a:rPr lang="en-US" dirty="0" err="1" smtClean="0"/>
              <a:t>Voronoi</a:t>
            </a:r>
            <a:r>
              <a:rPr lang="en-US" dirty="0" smtClean="0"/>
              <a:t> Diagram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Voronoi diagra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25" y="2578100"/>
            <a:ext cx="6254750" cy="36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1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1-Nearest Neighbor (1-NN)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k = 1</a:t>
            </a:r>
          </a:p>
          <a:p>
            <a:r>
              <a:rPr lang="en-US" dirty="0" smtClean="0"/>
              <a:t>1-NN algorithm</a:t>
            </a:r>
          </a:p>
          <a:p>
            <a:pPr lvl="1"/>
            <a:r>
              <a:rPr lang="en-US" dirty="0" smtClean="0"/>
              <a:t>Step 1: Find the closest     to        with respect to Euclidean distance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ind     that minimizes    </a:t>
            </a:r>
          </a:p>
          <a:p>
            <a:pPr lvl="1"/>
            <a:r>
              <a:rPr lang="en-US" dirty="0" smtClean="0"/>
              <a:t>Step 2: Choose       to be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343504"/>
              </p:ext>
            </p:extLst>
          </p:nvPr>
        </p:nvGraphicFramePr>
        <p:xfrm>
          <a:off x="4425951" y="2701925"/>
          <a:ext cx="3381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Equation" r:id="rId3" imgW="165100" imgH="228600" progId="Equation.3">
                  <p:embed/>
                </p:oleObj>
              </mc:Choice>
              <mc:Fallback>
                <p:oleObj name="Equation" r:id="rId3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5951" y="2701925"/>
                        <a:ext cx="338138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871616"/>
              </p:ext>
            </p:extLst>
          </p:nvPr>
        </p:nvGraphicFramePr>
        <p:xfrm>
          <a:off x="5146153" y="2714625"/>
          <a:ext cx="5476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Equation" r:id="rId5" imgW="266700" imgH="215900" progId="Equation.3">
                  <p:embed/>
                </p:oleObj>
              </mc:Choice>
              <mc:Fallback>
                <p:oleObj name="Equation" r:id="rId5" imgW="266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6153" y="2714625"/>
                        <a:ext cx="54768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154801"/>
              </p:ext>
            </p:extLst>
          </p:nvPr>
        </p:nvGraphicFramePr>
        <p:xfrm>
          <a:off x="2154794" y="3521075"/>
          <a:ext cx="3381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Equation" r:id="rId7" imgW="165100" imgH="228600" progId="Equation.3">
                  <p:embed/>
                </p:oleObj>
              </mc:Choice>
              <mc:Fallback>
                <p:oleObj name="Equation" r:id="rId7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4794" y="3521075"/>
                        <a:ext cx="338138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376565"/>
              </p:ext>
            </p:extLst>
          </p:nvPr>
        </p:nvGraphicFramePr>
        <p:xfrm>
          <a:off x="4186240" y="3504501"/>
          <a:ext cx="4389968" cy="483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Equation" r:id="rId8" imgW="2768600" imgH="304800" progId="Equation.3">
                  <p:embed/>
                </p:oleObj>
              </mc:Choice>
              <mc:Fallback>
                <p:oleObj name="Equation" r:id="rId8" imgW="27686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86240" y="3504501"/>
                        <a:ext cx="4389968" cy="483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856286"/>
              </p:ext>
            </p:extLst>
          </p:nvPr>
        </p:nvGraphicFramePr>
        <p:xfrm>
          <a:off x="3404137" y="3987800"/>
          <a:ext cx="5476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Equation" r:id="rId10" imgW="266700" imgH="215900" progId="Equation.3">
                  <p:embed/>
                </p:oleObj>
              </mc:Choice>
              <mc:Fallback>
                <p:oleObj name="Equation" r:id="rId10" imgW="266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04137" y="3987800"/>
                        <a:ext cx="54768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126280"/>
              </p:ext>
            </p:extLst>
          </p:nvPr>
        </p:nvGraphicFramePr>
        <p:xfrm>
          <a:off x="4743450" y="3975100"/>
          <a:ext cx="3397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Equation" r:id="rId12" imgW="165100" imgH="228600" progId="Equation.3">
                  <p:embed/>
                </p:oleObj>
              </mc:Choice>
              <mc:Fallback>
                <p:oleObj name="Equation" r:id="rId12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43450" y="3975100"/>
                        <a:ext cx="33972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kNearestNeighbors - up to 3.tiff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6"/>
          <a:stretch/>
        </p:blipFill>
        <p:spPr>
          <a:xfrm>
            <a:off x="3750204" y="4659485"/>
            <a:ext cx="1643592" cy="209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9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of 1-Nearest 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many neighbors to consider?</a:t>
            </a:r>
          </a:p>
          <a:p>
            <a:pPr lvl="1"/>
            <a:r>
              <a:rPr lang="en-US" dirty="0" smtClean="0"/>
              <a:t>1 for 1-NN vs. </a:t>
            </a:r>
            <a:r>
              <a:rPr lang="en-US" i="1" dirty="0" smtClean="0"/>
              <a:t>k</a:t>
            </a:r>
            <a:r>
              <a:rPr lang="en-US" dirty="0" smtClean="0"/>
              <a:t> for </a:t>
            </a:r>
            <a:r>
              <a:rPr lang="en-US" i="1" dirty="0" smtClean="0"/>
              <a:t>k-</a:t>
            </a:r>
            <a:r>
              <a:rPr lang="en-US" dirty="0" smtClean="0"/>
              <a:t>NN</a:t>
            </a:r>
          </a:p>
          <a:p>
            <a:endParaRPr lang="en-US" dirty="0" smtClean="0"/>
          </a:p>
          <a:p>
            <a:r>
              <a:rPr lang="en-US" dirty="0" smtClean="0"/>
              <a:t>What distance to use?</a:t>
            </a:r>
          </a:p>
          <a:p>
            <a:pPr lvl="1"/>
            <a:r>
              <a:rPr lang="en-US" dirty="0" smtClean="0"/>
              <a:t>Euclidean, L</a:t>
            </a:r>
            <a:r>
              <a:rPr lang="en-US" baseline="-25000" dirty="0" smtClean="0"/>
              <a:t>1</a:t>
            </a:r>
            <a:r>
              <a:rPr lang="en-US" dirty="0" smtClean="0"/>
              <a:t>-norm, etc.</a:t>
            </a:r>
          </a:p>
          <a:p>
            <a:endParaRPr lang="en-US" dirty="0" smtClean="0"/>
          </a:p>
          <a:p>
            <a:r>
              <a:rPr lang="en-US" dirty="0" smtClean="0"/>
              <a:t>How to combine neighbors’ labels?</a:t>
            </a:r>
          </a:p>
          <a:p>
            <a:pPr lvl="1"/>
            <a:r>
              <a:rPr lang="en-US" dirty="0" smtClean="0"/>
              <a:t>Majority vote vs. weighted majority vote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neighbors to consider?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Noisy decision boundaries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Over-smoothed boundaries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i="1" dirty="0" smtClean="0"/>
              <a:t>K Too Small</a:t>
            </a:r>
            <a:endParaRPr lang="en-US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dirty="0" smtClean="0"/>
              <a:t>K Too Large</a:t>
            </a:r>
            <a:endParaRPr lang="en-US" i="1" dirty="0"/>
          </a:p>
        </p:txBody>
      </p:sp>
      <p:pic>
        <p:nvPicPr>
          <p:cNvPr id="9" name="Picture 8" descr="k = 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2" y="3382460"/>
            <a:ext cx="3384549" cy="3376045"/>
          </a:xfrm>
          <a:prstGeom prst="rect">
            <a:avLst/>
          </a:prstGeom>
        </p:spPr>
      </p:pic>
      <p:pic>
        <p:nvPicPr>
          <p:cNvPr id="10" name="Picture 9" descr="k = 7.tif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" t="2887" r="1784"/>
          <a:stretch/>
        </p:blipFill>
        <p:spPr>
          <a:xfrm>
            <a:off x="5217584" y="3435752"/>
            <a:ext cx="3185583" cy="31999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3667" y="3480832"/>
            <a:ext cx="97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=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17584" y="3448566"/>
            <a:ext cx="97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74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distance to use?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Euclidean distance – treats every feature as equally important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Distance needs to be meaningful (1 foot vs. 12 inches)</a:t>
            </a:r>
          </a:p>
          <a:p>
            <a:pPr lvl="1"/>
            <a:r>
              <a:rPr lang="en-US" dirty="0" smtClean="0"/>
              <a:t>Features could be insignificant</a:t>
            </a:r>
          </a:p>
          <a:p>
            <a:r>
              <a:rPr lang="en-US" dirty="0" smtClean="0"/>
              <a:t>Scaled Euclidean distance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016274"/>
              </p:ext>
            </p:extLst>
          </p:nvPr>
        </p:nvGraphicFramePr>
        <p:xfrm>
          <a:off x="5384784" y="2261672"/>
          <a:ext cx="205609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3" imgW="1041400" imgH="495300" progId="Equation.3">
                  <p:embed/>
                </p:oleObj>
              </mc:Choice>
              <mc:Fallback>
                <p:oleObj name="Equation" r:id="rId3" imgW="1041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4784" y="2261672"/>
                        <a:ext cx="2056097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314293"/>
              </p:ext>
            </p:extLst>
          </p:nvPr>
        </p:nvGraphicFramePr>
        <p:xfrm>
          <a:off x="1775338" y="2556300"/>
          <a:ext cx="2563812" cy="65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5" imgW="1498600" imgH="381000" progId="Equation.3">
                  <p:embed/>
                </p:oleObj>
              </mc:Choice>
              <mc:Fallback>
                <p:oleObj name="Equation" r:id="rId5" imgW="14986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5338" y="2556300"/>
                        <a:ext cx="2563812" cy="651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856863"/>
              </p:ext>
            </p:extLst>
          </p:nvPr>
        </p:nvGraphicFramePr>
        <p:xfrm>
          <a:off x="1900238" y="4529667"/>
          <a:ext cx="649320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7" imgW="3175000" imgH="304800" progId="Equation.3">
                  <p:embed/>
                </p:oleObj>
              </mc:Choice>
              <mc:Fallback>
                <p:oleObj name="Equation" r:id="rId7" imgW="31750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0238" y="4529667"/>
                        <a:ext cx="6493208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06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Metrics</a:t>
            </a:r>
            <a:endParaRPr lang="en-US" dirty="0"/>
          </a:p>
        </p:txBody>
      </p:sp>
      <p:pic>
        <p:nvPicPr>
          <p:cNvPr id="4" name="Content Placeholder 3" descr="distance metrics.tif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38" r="-191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6289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combine neighbors’ labels?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Majority vote: each of k-neighbors’ votes are weighted equally </a:t>
            </a:r>
          </a:p>
          <a:p>
            <a:endParaRPr lang="en-US" dirty="0"/>
          </a:p>
          <a:p>
            <a:r>
              <a:rPr lang="en-US" dirty="0" smtClean="0"/>
              <a:t>Weighted majority vote: closer neighbors’ votes get more weight</a:t>
            </a:r>
          </a:p>
          <a:p>
            <a:pPr lvl="1"/>
            <a:r>
              <a:rPr lang="en-US" dirty="0" smtClean="0"/>
              <a:t>Ex. Weight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= 1/distance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2"/>
            <a:r>
              <a:rPr lang="en-US" dirty="0" smtClean="0"/>
              <a:t>(if distance = 0, that sample gets 100% of vote)</a:t>
            </a:r>
          </a:p>
          <a:p>
            <a:pPr lvl="2"/>
            <a:endParaRPr lang="en-US" dirty="0"/>
          </a:p>
          <a:p>
            <a:r>
              <a:rPr lang="en-US" dirty="0" smtClean="0"/>
              <a:t>Note: for regression,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360476"/>
              </p:ext>
            </p:extLst>
          </p:nvPr>
        </p:nvGraphicFramePr>
        <p:xfrm>
          <a:off x="4061883" y="5127072"/>
          <a:ext cx="1356783" cy="1134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850900" imgH="711200" progId="Equation.3">
                  <p:embed/>
                </p:oleObj>
              </mc:Choice>
              <mc:Fallback>
                <p:oleObj name="Equation" r:id="rId3" imgW="8509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1883" y="5127072"/>
                        <a:ext cx="1356783" cy="1134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17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</a:t>
            </a:r>
            <a:r>
              <a:rPr lang="en-US" i="1" dirty="0"/>
              <a:t>k</a:t>
            </a:r>
            <a:r>
              <a:rPr lang="en-US" dirty="0" smtClean="0"/>
              <a:t>-NN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Good results</a:t>
            </a:r>
          </a:p>
          <a:p>
            <a:r>
              <a:rPr lang="en-US" dirty="0" smtClean="0"/>
              <a:t>Easy to add new training 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Computationally expensive</a:t>
            </a:r>
          </a:p>
          <a:p>
            <a:pPr lvl="1"/>
            <a:r>
              <a:rPr lang="en-US" dirty="0" smtClean="0"/>
              <a:t>To determine nearest neighbor, visit each training samples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nd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n = number of training samples</a:t>
            </a:r>
          </a:p>
          <a:p>
            <a:pPr lvl="2"/>
            <a:r>
              <a:rPr lang="en-US" dirty="0" smtClean="0"/>
              <a:t> d = dimensions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60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Context of these algorithms</a:t>
            </a: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earest neighbors (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-NN)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1-nearest neighbor (1-NN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 to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-nearest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eighbors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6202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Goal: Classify an unknown training sample into one of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Idea: Set thresholds for a sequence of features to make a classification decision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5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Context of these algorithms</a:t>
            </a:r>
          </a:p>
          <a:p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/>
              <a:t>n</a:t>
            </a:r>
            <a:r>
              <a:rPr lang="en-US" dirty="0" smtClean="0"/>
              <a:t>earest neighbors (</a:t>
            </a:r>
            <a:r>
              <a:rPr lang="en-US" i="1" dirty="0" smtClean="0"/>
              <a:t>k</a:t>
            </a:r>
            <a:r>
              <a:rPr lang="en-US" dirty="0" smtClean="0"/>
              <a:t>-NN)</a:t>
            </a:r>
          </a:p>
          <a:p>
            <a:pPr lvl="1"/>
            <a:r>
              <a:rPr lang="en-US" dirty="0" smtClean="0"/>
              <a:t>1-nearest neighbor (1-NN</a:t>
            </a:r>
          </a:p>
          <a:p>
            <a:pPr lvl="1"/>
            <a:r>
              <a:rPr lang="en-US" dirty="0" smtClean="0"/>
              <a:t>Extension to </a:t>
            </a:r>
            <a:r>
              <a:rPr lang="en-US" i="1" dirty="0" smtClean="0"/>
              <a:t>k</a:t>
            </a:r>
            <a:r>
              <a:rPr lang="en-US" dirty="0" smtClean="0"/>
              <a:t>-nearest </a:t>
            </a:r>
            <a:r>
              <a:rPr lang="en-US" dirty="0"/>
              <a:t>n</a:t>
            </a:r>
            <a:r>
              <a:rPr lang="en-US" dirty="0" smtClean="0"/>
              <a:t>eighbors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10108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Decision node: if-then decision based on features of testing sample</a:t>
            </a:r>
          </a:p>
          <a:p>
            <a:r>
              <a:rPr lang="en-US" dirty="0" smtClean="0"/>
              <a:t>Root node: the first decision node</a:t>
            </a:r>
          </a:p>
          <a:p>
            <a:r>
              <a:rPr lang="en-US" dirty="0" smtClean="0"/>
              <a:t>Leaf node: has a class label</a:t>
            </a:r>
            <a:endParaRPr lang="en-US" dirty="0"/>
          </a:p>
        </p:txBody>
      </p:sp>
      <p:pic>
        <p:nvPicPr>
          <p:cNvPr id="6" name="Content Placeholder 3" descr="simple decision tre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98" r="-6998"/>
          <a:stretch>
            <a:fillRect/>
          </a:stretch>
        </p:blipFill>
        <p:spPr>
          <a:xfrm>
            <a:off x="1961683" y="3661832"/>
            <a:ext cx="5220634" cy="28786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4833" y="6488668"/>
            <a:ext cx="461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Figure: an example of a simple 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Boundaries</a:t>
            </a:r>
            <a:endParaRPr lang="en-US" dirty="0"/>
          </a:p>
        </p:txBody>
      </p:sp>
      <p:pic>
        <p:nvPicPr>
          <p:cNvPr id="6" name="Content Placeholder 5" descr="decision boundaries.tif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665" b="-33665"/>
          <a:stretch>
            <a:fillRect/>
          </a:stretch>
        </p:blipFill>
        <p:spPr/>
      </p:pic>
      <p:pic>
        <p:nvPicPr>
          <p:cNvPr id="7" name="Content Placeholder 6" descr="decision tree.tiff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97" r="-4597"/>
          <a:stretch>
            <a:fillRect/>
          </a:stretch>
        </p:blipFill>
        <p:spPr/>
      </p:pic>
      <p:sp>
        <p:nvSpPr>
          <p:cNvPr id="8" name="Rectangle 7"/>
          <p:cNvSpPr/>
          <p:nvPr/>
        </p:nvSpPr>
        <p:spPr>
          <a:xfrm>
            <a:off x="497417" y="4381500"/>
            <a:ext cx="920750" cy="1005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4333" y="1672167"/>
            <a:ext cx="303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Explicitly defined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9834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Optimal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Classification and Regression Trees</a:t>
            </a:r>
            <a:r>
              <a:rPr lang="en-US" dirty="0" smtClean="0"/>
              <a:t> (CART) by </a:t>
            </a:r>
            <a:r>
              <a:rPr lang="en-US" dirty="0" err="1" smtClean="0"/>
              <a:t>Brieman</a:t>
            </a:r>
            <a:r>
              <a:rPr lang="en-US" dirty="0" smtClean="0"/>
              <a:t> et </a:t>
            </a:r>
            <a:r>
              <a:rPr lang="en-US" dirty="0"/>
              <a:t>a</a:t>
            </a:r>
            <a:r>
              <a:rPr lang="en-US" dirty="0" smtClean="0"/>
              <a:t>l. is one method to produce decision trees</a:t>
            </a:r>
          </a:p>
          <a:p>
            <a:pPr lvl="1"/>
            <a:r>
              <a:rPr lang="en-US" dirty="0" smtClean="0"/>
              <a:t>Creates binary decision trees – trees where each decision node has exactly two branches</a:t>
            </a:r>
          </a:p>
          <a:p>
            <a:pPr lvl="1"/>
            <a:r>
              <a:rPr lang="en-US" dirty="0" smtClean="0"/>
              <a:t>Recursively split the feature space into a set of non-overlapping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22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Optimal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choose decisions that best partition the feature space</a:t>
            </a:r>
          </a:p>
          <a:p>
            <a:r>
              <a:rPr lang="en-US" dirty="0" smtClean="0"/>
              <a:t>Choose the split s at node t that maximizes</a:t>
            </a:r>
          </a:p>
          <a:p>
            <a:endParaRPr lang="en-US" dirty="0"/>
          </a:p>
          <a:p>
            <a:r>
              <a:rPr lang="en-US" dirty="0" smtClean="0"/>
              <a:t>Terms:</a:t>
            </a:r>
          </a:p>
          <a:p>
            <a:pPr lvl="1"/>
            <a:r>
              <a:rPr lang="en-US" dirty="0" smtClean="0"/>
              <a:t>    = left child at node </a:t>
            </a:r>
            <a:r>
              <a:rPr lang="en-US" i="1" dirty="0" smtClean="0"/>
              <a:t>t</a:t>
            </a:r>
          </a:p>
          <a:p>
            <a:pPr lvl="1"/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dirty="0" smtClean="0"/>
              <a:t>= # records at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 / # records in training set</a:t>
            </a:r>
          </a:p>
          <a:p>
            <a:pPr lvl="1" algn="just"/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         = # records of class </a:t>
            </a:r>
            <a:r>
              <a:rPr lang="en-US" i="1" dirty="0" smtClean="0"/>
              <a:t>j</a:t>
            </a:r>
            <a:r>
              <a:rPr lang="en-US" dirty="0" smtClean="0"/>
              <a:t> at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/>
              <a:t> </a:t>
            </a:r>
            <a:r>
              <a:rPr lang="en-US" dirty="0" smtClean="0"/>
              <a:t>/ # records at 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683548"/>
              </p:ext>
            </p:extLst>
          </p:nvPr>
        </p:nvGraphicFramePr>
        <p:xfrm>
          <a:off x="2179611" y="2956983"/>
          <a:ext cx="4665689" cy="91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3" imgW="2451100" imgH="482600" progId="Equation.3">
                  <p:embed/>
                </p:oleObj>
              </mc:Choice>
              <mc:Fallback>
                <p:oleObj name="Equation" r:id="rId3" imgW="2451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9611" y="2956983"/>
                        <a:ext cx="4665689" cy="918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437596"/>
              </p:ext>
            </p:extLst>
          </p:nvPr>
        </p:nvGraphicFramePr>
        <p:xfrm>
          <a:off x="1321856" y="4696582"/>
          <a:ext cx="332317" cy="379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5" imgW="177800" imgH="203200" progId="Equation.3">
                  <p:embed/>
                </p:oleObj>
              </mc:Choice>
              <mc:Fallback>
                <p:oleObj name="Equation" r:id="rId5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1856" y="4696582"/>
                        <a:ext cx="332317" cy="379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689952"/>
              </p:ext>
            </p:extLst>
          </p:nvPr>
        </p:nvGraphicFramePr>
        <p:xfrm>
          <a:off x="1321856" y="4199465"/>
          <a:ext cx="332317" cy="44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7" imgW="152400" imgH="203200" progId="Equation.3">
                  <p:embed/>
                </p:oleObj>
              </mc:Choice>
              <mc:Fallback>
                <p:oleObj name="Equation" r:id="rId7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1856" y="4199465"/>
                        <a:ext cx="332317" cy="443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464942"/>
              </p:ext>
            </p:extLst>
          </p:nvPr>
        </p:nvGraphicFramePr>
        <p:xfrm>
          <a:off x="1321856" y="5101773"/>
          <a:ext cx="1073944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9" imgW="520700" imgH="203200" progId="Equation.3">
                  <p:embed/>
                </p:oleObj>
              </mc:Choice>
              <mc:Fallback>
                <p:oleObj name="Equation" r:id="rId9" imgW="520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21856" y="5101773"/>
                        <a:ext cx="1073944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769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Optimal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C4.5 </a:t>
            </a:r>
            <a:r>
              <a:rPr lang="en-US" dirty="0" smtClean="0"/>
              <a:t>by Quinlan is another algorithm for creating trees</a:t>
            </a:r>
          </a:p>
          <a:p>
            <a:pPr lvl="1"/>
            <a:r>
              <a:rPr lang="en-US" dirty="0" smtClean="0"/>
              <a:t>Creates trees based on optimal splits</a:t>
            </a:r>
          </a:p>
          <a:p>
            <a:pPr lvl="1"/>
            <a:r>
              <a:rPr lang="en-US" dirty="0" smtClean="0"/>
              <a:t>Trees are not required to be binary</a:t>
            </a:r>
          </a:p>
          <a:p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988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Optimal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Splits based on entropy</a:t>
            </a:r>
          </a:p>
          <a:p>
            <a:pPr lvl="1"/>
            <a:r>
              <a:rPr lang="en-US" dirty="0" smtClean="0"/>
              <a:t>Suppose variable X has </a:t>
            </a:r>
            <a:r>
              <a:rPr lang="en-US" i="1" dirty="0" smtClean="0"/>
              <a:t>k</a:t>
            </a:r>
            <a:r>
              <a:rPr lang="en-US" dirty="0" smtClean="0"/>
              <a:t> possible values</a:t>
            </a:r>
          </a:p>
          <a:p>
            <a:pPr lvl="1"/>
            <a:r>
              <a:rPr lang="en-US" dirty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/n = estimated probability X has value </a:t>
            </a:r>
            <a:r>
              <a:rPr lang="en-US" i="1" dirty="0" err="1" smtClean="0"/>
              <a:t>i</a:t>
            </a:r>
            <a:endParaRPr lang="en-US" dirty="0" smtClean="0"/>
          </a:p>
          <a:p>
            <a:r>
              <a:rPr lang="en-US" dirty="0" smtClean="0"/>
              <a:t>Entropy: </a:t>
            </a:r>
          </a:p>
          <a:p>
            <a:endParaRPr lang="en-US" dirty="0" smtClean="0"/>
          </a:p>
          <a:p>
            <a:r>
              <a:rPr lang="en-US" dirty="0" smtClean="0"/>
              <a:t>Candidate split S partitions training set T into subsets 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, …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</a:p>
          <a:p>
            <a:pPr lvl="1"/>
            <a:r>
              <a:rPr lang="en-US" dirty="0" smtClean="0"/>
              <a:t>Entropy is the weighted sum entropies at each subset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317032"/>
              </p:ext>
            </p:extLst>
          </p:nvPr>
        </p:nvGraphicFramePr>
        <p:xfrm>
          <a:off x="2260600" y="3025776"/>
          <a:ext cx="237490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3" imgW="1333500" imgH="457200" progId="Equation.3">
                  <p:embed/>
                </p:oleObj>
              </mc:Choice>
              <mc:Fallback>
                <p:oleObj name="Equation" r:id="rId3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0600" y="3025776"/>
                        <a:ext cx="2374900" cy="81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601747"/>
              </p:ext>
            </p:extLst>
          </p:nvPr>
        </p:nvGraphicFramePr>
        <p:xfrm>
          <a:off x="3033712" y="5611996"/>
          <a:ext cx="2634191" cy="968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5" imgW="1244600" imgH="457200" progId="Equation.3">
                  <p:embed/>
                </p:oleObj>
              </mc:Choice>
              <mc:Fallback>
                <p:oleObj name="Equation" r:id="rId5" imgW="1244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3712" y="5611996"/>
                        <a:ext cx="2634191" cy="968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238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Optimal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Information gain:</a:t>
            </a:r>
          </a:p>
          <a:p>
            <a:r>
              <a:rPr lang="en-US" i="1" dirty="0" smtClean="0"/>
              <a:t>C4.5</a:t>
            </a:r>
            <a:r>
              <a:rPr lang="en-US" dirty="0" smtClean="0"/>
              <a:t> selects the candidate split S that creates which maximizes the information gain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444251"/>
              </p:ext>
            </p:extLst>
          </p:nvPr>
        </p:nvGraphicFramePr>
        <p:xfrm>
          <a:off x="3714221" y="1649413"/>
          <a:ext cx="29416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1295400" imgH="215900" progId="Equation.3">
                  <p:embed/>
                </p:oleObj>
              </mc:Choice>
              <mc:Fallback>
                <p:oleObj name="Equation" r:id="rId3" imgW="1295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4221" y="1649413"/>
                        <a:ext cx="2941637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4346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Decision Trees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Simple to understand</a:t>
            </a:r>
          </a:p>
          <a:p>
            <a:r>
              <a:rPr lang="en-US" dirty="0" smtClean="0"/>
              <a:t>Little data preparation required</a:t>
            </a:r>
          </a:p>
          <a:p>
            <a:r>
              <a:rPr lang="en-US" dirty="0" smtClean="0"/>
              <a:t>Results are easy to follow </a:t>
            </a:r>
          </a:p>
          <a:p>
            <a:r>
              <a:rPr lang="en-US" dirty="0" smtClean="0"/>
              <a:t>Robust</a:t>
            </a:r>
          </a:p>
          <a:p>
            <a:r>
              <a:rPr lang="en-US" dirty="0" smtClean="0"/>
              <a:t>Handles large datasets well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Practical algorithms based on heuristics which may not give globally-optimal trees</a:t>
            </a:r>
          </a:p>
          <a:p>
            <a:r>
              <a:rPr lang="en-US" dirty="0" smtClean="0"/>
              <a:t>Require pruning to avoid over-fitting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83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Context of these algorithms</a:t>
            </a:r>
          </a:p>
          <a:p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/>
              <a:t>n</a:t>
            </a:r>
            <a:r>
              <a:rPr lang="en-US" dirty="0" smtClean="0"/>
              <a:t>earest neighbors (</a:t>
            </a:r>
            <a:r>
              <a:rPr lang="en-US" i="1" dirty="0" smtClean="0"/>
              <a:t>k</a:t>
            </a:r>
            <a:r>
              <a:rPr lang="en-US" dirty="0" smtClean="0"/>
              <a:t>-NN)</a:t>
            </a:r>
          </a:p>
          <a:p>
            <a:pPr lvl="1"/>
            <a:r>
              <a:rPr lang="en-US" dirty="0" smtClean="0"/>
              <a:t>1-nearest neighbor (1</a:t>
            </a:r>
            <a:r>
              <a:rPr lang="en-US" smtClean="0"/>
              <a:t>-</a:t>
            </a:r>
            <a:r>
              <a:rPr lang="en-US" smtClean="0"/>
              <a:t>NN)</a:t>
            </a:r>
            <a:endParaRPr lang="en-US" dirty="0" smtClean="0"/>
          </a:p>
          <a:p>
            <a:pPr lvl="1"/>
            <a:r>
              <a:rPr lang="en-US" dirty="0" smtClean="0"/>
              <a:t>Extension to </a:t>
            </a:r>
            <a:r>
              <a:rPr lang="en-US" i="1" dirty="0" smtClean="0"/>
              <a:t>k</a:t>
            </a:r>
            <a:r>
              <a:rPr lang="en-US" dirty="0" smtClean="0"/>
              <a:t>-nearest </a:t>
            </a:r>
            <a:r>
              <a:rPr lang="en-US" dirty="0"/>
              <a:t>n</a:t>
            </a:r>
            <a:r>
              <a:rPr lang="en-US" dirty="0" smtClean="0"/>
              <a:t>eighbors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62020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 a new data point to similar labeled data points</a:t>
            </a:r>
          </a:p>
          <a:p>
            <a:r>
              <a:rPr lang="en-US" dirty="0" smtClean="0"/>
              <a:t>Implicitly define the decision boundaries</a:t>
            </a:r>
          </a:p>
          <a:p>
            <a:r>
              <a:rPr lang="en-US" dirty="0" smtClean="0"/>
              <a:t>Easy, but computationally expensive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thresholds of feature values to determine classification</a:t>
            </a:r>
          </a:p>
          <a:p>
            <a:r>
              <a:rPr lang="en-US" dirty="0" smtClean="0"/>
              <a:t>Explicitly define decision boundaries </a:t>
            </a:r>
          </a:p>
          <a:p>
            <a:r>
              <a:rPr lang="en-US" dirty="0" smtClean="0"/>
              <a:t>Simple, but hard to find globally-optimal trees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i="1" dirty="0" smtClean="0"/>
              <a:t>K-Nearest Neighbor</a:t>
            </a:r>
            <a:endParaRPr lang="en-US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4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Context of these algorithms</a:t>
            </a: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earest neighbors (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-NN)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1-nearest neighbor (1-NN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 to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-nearest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eighbors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 Tree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45826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on k-NN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“A study on classification techniques in data mining”. </a:t>
            </a:r>
            <a:r>
              <a:rPr lang="en-US" dirty="0" err="1" smtClean="0"/>
              <a:t>Kesavaraj</a:t>
            </a:r>
            <a:r>
              <a:rPr lang="en-US" dirty="0" smtClean="0"/>
              <a:t>, G.; </a:t>
            </a:r>
            <a:r>
              <a:rPr lang="en-US" dirty="0" err="1" smtClean="0"/>
              <a:t>Sukumaran</a:t>
            </a:r>
            <a:r>
              <a:rPr lang="en-US" dirty="0" smtClean="0"/>
              <a:t>, S.. Published in ICCCNT.</a:t>
            </a:r>
          </a:p>
          <a:p>
            <a:r>
              <a:rPr lang="en-US" dirty="0" smtClean="0"/>
              <a:t>MIT </a:t>
            </a:r>
            <a:r>
              <a:rPr lang="en-US" dirty="0" err="1"/>
              <a:t>Opencourseware</a:t>
            </a:r>
            <a:r>
              <a:rPr lang="en-US" dirty="0"/>
              <a:t>, 15.097 Spring </a:t>
            </a:r>
            <a:r>
              <a:rPr lang="en-US" dirty="0" smtClean="0"/>
              <a:t>2012. Credit</a:t>
            </a:r>
            <a:r>
              <a:rPr lang="en-US" dirty="0"/>
              <a:t>: </a:t>
            </a:r>
            <a:r>
              <a:rPr lang="en-US" dirty="0" err="1"/>
              <a:t>Seyda</a:t>
            </a:r>
            <a:r>
              <a:rPr lang="en-US" dirty="0"/>
              <a:t> </a:t>
            </a:r>
            <a:r>
              <a:rPr lang="en-US" dirty="0" err="1" smtClean="0"/>
              <a:t>Ertekin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ocw.mit.edu</a:t>
            </a:r>
            <a:r>
              <a:rPr lang="en-US" dirty="0"/>
              <a:t>/courses/</a:t>
            </a:r>
            <a:r>
              <a:rPr lang="en-US" dirty="0" err="1"/>
              <a:t>sloan</a:t>
            </a:r>
            <a:r>
              <a:rPr lang="en-US" dirty="0"/>
              <a:t>-school-of-management/15-097-prediction-machine-learning-and-statistics-spring-2012/lecture-notes/MIT15_097S12_lec06.pdf</a:t>
            </a:r>
          </a:p>
          <a:p>
            <a:r>
              <a:rPr lang="en-US" dirty="0" smtClean="0"/>
              <a:t>Oregon State – Machine Learning Course by </a:t>
            </a:r>
            <a:r>
              <a:rPr lang="en-US" dirty="0" err="1" smtClean="0"/>
              <a:t>Xiaoli</a:t>
            </a:r>
            <a:r>
              <a:rPr lang="en-US" dirty="0" smtClean="0"/>
              <a:t> Fern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classes.engr.oregonstate.edu</a:t>
            </a:r>
            <a:r>
              <a:rPr lang="en-US" dirty="0"/>
              <a:t>/</a:t>
            </a:r>
            <a:r>
              <a:rPr lang="en-US" dirty="0" err="1"/>
              <a:t>eecs</a:t>
            </a:r>
            <a:r>
              <a:rPr lang="en-US" dirty="0"/>
              <a:t>/spring2012/cs534/notes/</a:t>
            </a:r>
            <a:r>
              <a:rPr lang="en-US" dirty="0" err="1"/>
              <a:t>knn.pdf</a:t>
            </a:r>
            <a:endParaRPr lang="en-US" dirty="0" smtClean="0"/>
          </a:p>
          <a:p>
            <a:r>
              <a:rPr lang="en-US" dirty="0" smtClean="0"/>
              <a:t>Machine Learning Course by Rita </a:t>
            </a:r>
            <a:r>
              <a:rPr lang="en-US" dirty="0" err="1" smtClean="0"/>
              <a:t>Osadchy</a:t>
            </a:r>
            <a:endParaRPr lang="en-US" dirty="0" smtClean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://www.cs.haifa.ac.il/~rita/ml_course/lectures/</a:t>
            </a:r>
            <a:r>
              <a:rPr lang="en-US" dirty="0" smtClean="0"/>
              <a:t>KNN.pdf</a:t>
            </a:r>
          </a:p>
          <a:p>
            <a:r>
              <a:rPr lang="en-US" dirty="0" smtClean="0"/>
              <a:t>University of Wisconsin - Machine Learning Course by </a:t>
            </a:r>
            <a:r>
              <a:rPr lang="en-US" dirty="0" err="1" smtClean="0"/>
              <a:t>Xiaojin</a:t>
            </a:r>
            <a:r>
              <a:rPr lang="en-US" dirty="0" smtClean="0"/>
              <a:t> Zhu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://www.cs.sun.ac.za/~kroon/courses/machine_learning/lecture2/kNN-</a:t>
            </a:r>
            <a:r>
              <a:rPr lang="en-US" dirty="0" smtClean="0"/>
              <a:t>intro_to_ML.pdf</a:t>
            </a:r>
          </a:p>
          <a:p>
            <a:r>
              <a:rPr lang="en-US" dirty="0" smtClean="0"/>
              <a:t>UC Irvine – Intro to Artificial Intelligence Course by Richard Lathrop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www.ics.uci.edu</a:t>
            </a:r>
            <a:r>
              <a:rPr lang="en-US" dirty="0"/>
              <a:t>/~</a:t>
            </a:r>
            <a:r>
              <a:rPr lang="en-US" dirty="0" err="1"/>
              <a:t>rickl</a:t>
            </a:r>
            <a:r>
              <a:rPr lang="en-US" dirty="0"/>
              <a:t>/courses/cs-171/2014-wq-cs171/2014-wq-cs171-lecture-slides/2014wq171-19-LearnClassifiers.pdf</a:t>
            </a:r>
          </a:p>
        </p:txBody>
      </p:sp>
    </p:spTree>
    <p:extLst>
      <p:ext uri="{BB962C8B-B14F-4D97-AF65-F5344CB8AC3E}">
        <p14:creationId xmlns:p14="http://schemas.microsoft.com/office/powerpoint/2010/main" val="3121120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on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University of Wisconsin- Machine Learning Course by Jerry Zhu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://pages.cs.wisc.edu/~jerryzhu/cs540/handouts/</a:t>
            </a:r>
            <a:r>
              <a:rPr lang="en-US" dirty="0" smtClean="0"/>
              <a:t>dt.pdf</a:t>
            </a:r>
            <a:endParaRPr lang="en-US" dirty="0"/>
          </a:p>
          <a:p>
            <a:r>
              <a:rPr lang="en-US" i="1" dirty="0" smtClean="0"/>
              <a:t>Discovering Knowledge in Data: An Introduction to Data Mining. </a:t>
            </a:r>
            <a:r>
              <a:rPr lang="en-US" dirty="0" smtClean="0"/>
              <a:t>Larose, Daniel, T</a:t>
            </a:r>
            <a:r>
              <a:rPr lang="en-US" i="1" dirty="0" smtClean="0"/>
              <a:t>. </a:t>
            </a:r>
            <a:r>
              <a:rPr lang="en-US" dirty="0" smtClean="0"/>
              <a:t>(2005)</a:t>
            </a:r>
          </a:p>
          <a:p>
            <a:r>
              <a:rPr lang="en-US" dirty="0" smtClean="0"/>
              <a:t>“Statistical </a:t>
            </a:r>
            <a:r>
              <a:rPr lang="en-US" dirty="0"/>
              <a:t>Pattern Recognition: A Review” </a:t>
            </a:r>
          </a:p>
          <a:p>
            <a:pPr lvl="1"/>
            <a:r>
              <a:rPr lang="en-US" dirty="0"/>
              <a:t>Jain, Anil. K; </a:t>
            </a:r>
            <a:r>
              <a:rPr lang="en-US" dirty="0" err="1"/>
              <a:t>Duin</a:t>
            </a:r>
            <a:r>
              <a:rPr lang="en-US" dirty="0"/>
              <a:t>, Robert. P.W.; Mao, </a:t>
            </a:r>
            <a:r>
              <a:rPr lang="en-US" dirty="0" err="1"/>
              <a:t>Jianchang</a:t>
            </a:r>
            <a:r>
              <a:rPr lang="en-US" dirty="0"/>
              <a:t> (2000). “Statistical pattern recognition: a review”. </a:t>
            </a:r>
            <a:r>
              <a:rPr lang="en-US" i="1" dirty="0"/>
              <a:t>IEEE </a:t>
            </a:r>
            <a:r>
              <a:rPr lang="en-US" i="1" dirty="0" err="1"/>
              <a:t>Transtactions</a:t>
            </a:r>
            <a:r>
              <a:rPr lang="en-US" i="1" dirty="0"/>
              <a:t> on Pattern Analysis and Machine Intelligence</a:t>
            </a:r>
            <a:r>
              <a:rPr lang="en-US" b="1" i="1" dirty="0"/>
              <a:t> </a:t>
            </a:r>
            <a:r>
              <a:rPr lang="en-US" b="1" dirty="0"/>
              <a:t>22</a:t>
            </a:r>
            <a:r>
              <a:rPr lang="en-US" dirty="0"/>
              <a:t> (1): 4-37</a:t>
            </a:r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70432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5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of these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Supervised Learning: labeled training samples</a:t>
            </a:r>
          </a:p>
          <a:p>
            <a:r>
              <a:rPr lang="en-US" dirty="0" smtClean="0"/>
              <a:t>Nonparametric: mathematical representation of the underlying probability distribution is hard to obtain </a:t>
            </a:r>
          </a:p>
          <a:p>
            <a:endParaRPr lang="en-US" dirty="0"/>
          </a:p>
        </p:txBody>
      </p:sp>
      <p:pic>
        <p:nvPicPr>
          <p:cNvPr id="5" name="Picture 4" descr="Macintosh HD:Users:STEIMRZ:Documents:MATLAB:Machine Learning Project:Presentation 1 - Machine Learning Intro:Various approaches in SPR.tif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84" y="3122084"/>
            <a:ext cx="5135033" cy="32068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762125" y="6292439"/>
            <a:ext cx="561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Figure: various approaches in statistical pattern recognition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5081" y="5111747"/>
            <a:ext cx="709084" cy="25400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9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Implicitly constructs decision boundaries </a:t>
            </a:r>
          </a:p>
          <a:p>
            <a:r>
              <a:rPr lang="en-US" dirty="0" smtClean="0"/>
              <a:t>Used for both classification and regression</a:t>
            </a:r>
          </a:p>
          <a:p>
            <a:endParaRPr lang="en-US" dirty="0"/>
          </a:p>
        </p:txBody>
      </p:sp>
      <p:pic>
        <p:nvPicPr>
          <p:cNvPr id="4" name="Picture 3" descr="Macintosh HD:Users:STEIMRZ:Documents:MATLAB:Machine Learning Project:Presentation 1 - Machine Learning Intro:Various approaches in SPR.tif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30398"/>
            <a:ext cx="5486400" cy="35985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762125" y="6292439"/>
            <a:ext cx="561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Figure: various approaches in statistical pattern recognition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000500" y="5566833"/>
            <a:ext cx="497417" cy="412749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4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Explicitly constructs decision boundaries </a:t>
            </a:r>
          </a:p>
          <a:p>
            <a:r>
              <a:rPr lang="en-US" dirty="0" smtClean="0"/>
              <a:t>Used for classification</a:t>
            </a:r>
            <a:endParaRPr lang="en-US" dirty="0"/>
          </a:p>
        </p:txBody>
      </p:sp>
      <p:pic>
        <p:nvPicPr>
          <p:cNvPr id="4" name="Picture 3" descr="Macintosh HD:Users:STEIMRZ:Documents:MATLAB:Machine Learning Project:Presentation 1 - Machine Learning Intro:Various approaches in SPR.tif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30398"/>
            <a:ext cx="5486400" cy="35985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762125" y="6292439"/>
            <a:ext cx="561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Figure: various approaches in statistical pattern recognition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93167" y="5566833"/>
            <a:ext cx="645583" cy="412749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6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Context of these algorithms</a:t>
            </a:r>
          </a:p>
          <a:p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/>
              <a:t>n</a:t>
            </a:r>
            <a:r>
              <a:rPr lang="en-US" dirty="0" smtClean="0"/>
              <a:t>earest neighbors (</a:t>
            </a:r>
            <a:r>
              <a:rPr lang="en-US" i="1" dirty="0" smtClean="0"/>
              <a:t>k</a:t>
            </a:r>
            <a:r>
              <a:rPr lang="en-US" dirty="0" smtClean="0"/>
              <a:t>-NN)</a:t>
            </a:r>
          </a:p>
          <a:p>
            <a:pPr lvl="1"/>
            <a:r>
              <a:rPr lang="en-US" dirty="0" smtClean="0"/>
              <a:t>1-nearest neighbor (1-NN</a:t>
            </a:r>
          </a:p>
          <a:p>
            <a:pPr lvl="1"/>
            <a:r>
              <a:rPr lang="en-US" dirty="0" smtClean="0"/>
              <a:t>Extension to </a:t>
            </a:r>
            <a:r>
              <a:rPr lang="en-US" i="1" dirty="0" smtClean="0"/>
              <a:t>k</a:t>
            </a:r>
            <a:r>
              <a:rPr lang="en-US" dirty="0" smtClean="0"/>
              <a:t>-nearest </a:t>
            </a:r>
            <a:r>
              <a:rPr lang="en-US" dirty="0"/>
              <a:t>n</a:t>
            </a:r>
            <a:r>
              <a:rPr lang="en-US" dirty="0" smtClean="0"/>
              <a:t>eighbors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Decision Tree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6202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-Nearest Neighbors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Goal: Classify an unknown training sample into one of </a:t>
            </a:r>
            <a:r>
              <a:rPr lang="en-US" i="1" dirty="0" smtClean="0"/>
              <a:t>C</a:t>
            </a:r>
            <a:r>
              <a:rPr lang="en-US" dirty="0" smtClean="0"/>
              <a:t> classes (can also be used for regression)</a:t>
            </a:r>
          </a:p>
          <a:p>
            <a:r>
              <a:rPr lang="en-US" dirty="0" smtClean="0"/>
              <a:t>Idea: To determine the label of an unknown sample (x), look at x’s k-nearest neighbors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kNearestNeighbors - up to 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17" y="3734288"/>
            <a:ext cx="5471583" cy="24400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2163" y="6112417"/>
            <a:ext cx="325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 from MIT </a:t>
            </a:r>
            <a:r>
              <a:rPr lang="en-US" dirty="0" err="1" smtClean="0"/>
              <a:t>Opencourseware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9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Training samples:</a:t>
            </a:r>
          </a:p>
          <a:p>
            <a:r>
              <a:rPr lang="en-US" i="1" dirty="0" smtClean="0"/>
              <a:t>x</a:t>
            </a:r>
            <a:r>
              <a:rPr lang="en-US" dirty="0" smtClean="0"/>
              <a:t> is the feature vector with </a:t>
            </a:r>
            <a:r>
              <a:rPr lang="en-US" i="1" dirty="0" smtClean="0"/>
              <a:t>d</a:t>
            </a:r>
            <a:r>
              <a:rPr lang="en-US" dirty="0" smtClean="0"/>
              <a:t> features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i="1" dirty="0" smtClean="0"/>
              <a:t>y </a:t>
            </a:r>
            <a:r>
              <a:rPr lang="en-US" dirty="0" smtClean="0"/>
              <a:t>is a class label of {1,2,…C}</a:t>
            </a:r>
          </a:p>
          <a:p>
            <a:r>
              <a:rPr lang="en-US" dirty="0" smtClean="0"/>
              <a:t>Goal: determine      for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614402"/>
              </p:ext>
            </p:extLst>
          </p:nvPr>
        </p:nvGraphicFramePr>
        <p:xfrm>
          <a:off x="3576638" y="1651000"/>
          <a:ext cx="34369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3" imgW="1485900" imgH="215900" progId="Equation.3">
                  <p:embed/>
                </p:oleObj>
              </mc:Choice>
              <mc:Fallback>
                <p:oleObj name="Equation" r:id="rId3" imgW="1485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6638" y="1651000"/>
                        <a:ext cx="3436937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491483"/>
              </p:ext>
            </p:extLst>
          </p:nvPr>
        </p:nvGraphicFramePr>
        <p:xfrm>
          <a:off x="2293938" y="2600325"/>
          <a:ext cx="32734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5" imgW="1498600" imgH="381000" progId="Equation.3">
                  <p:embed/>
                </p:oleObj>
              </mc:Choice>
              <mc:Fallback>
                <p:oleObj name="Equation" r:id="rId5" imgW="14986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3938" y="2600325"/>
                        <a:ext cx="327342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207394"/>
              </p:ext>
            </p:extLst>
          </p:nvPr>
        </p:nvGraphicFramePr>
        <p:xfrm>
          <a:off x="3469746" y="3762375"/>
          <a:ext cx="5476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7" imgW="266700" imgH="215900" progId="Equation.3">
                  <p:embed/>
                </p:oleObj>
              </mc:Choice>
              <mc:Fallback>
                <p:oleObj name="Equation" r:id="rId7" imgW="266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69746" y="3762375"/>
                        <a:ext cx="54768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541112"/>
              </p:ext>
            </p:extLst>
          </p:nvPr>
        </p:nvGraphicFramePr>
        <p:xfrm>
          <a:off x="4627563" y="3762375"/>
          <a:ext cx="5476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9" imgW="266700" imgH="215900" progId="Equation.3">
                  <p:embed/>
                </p:oleObj>
              </mc:Choice>
              <mc:Fallback>
                <p:oleObj name="Equation" r:id="rId9" imgW="266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27563" y="3762375"/>
                        <a:ext cx="54768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675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6EE1957CB1604EBDD5C93B792519BC" ma:contentTypeVersion="3" ma:contentTypeDescription="Create a new document." ma:contentTypeScope="" ma:versionID="c558b02c09bc5576fe664ebcdee15bc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ab9e9e097114ab471292f62bb4781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C6BBA29-F605-4678-B2F7-6FD93BCF9C7E}"/>
</file>

<file path=customXml/itemProps2.xml><?xml version="1.0" encoding="utf-8"?>
<ds:datastoreItem xmlns:ds="http://schemas.openxmlformats.org/officeDocument/2006/customXml" ds:itemID="{BD97C45A-4BF6-4661-8607-BAAE07F19598}"/>
</file>

<file path=customXml/itemProps3.xml><?xml version="1.0" encoding="utf-8"?>
<ds:datastoreItem xmlns:ds="http://schemas.openxmlformats.org/officeDocument/2006/customXml" ds:itemID="{4DE8F916-337F-4583-B5B3-328093C90157}"/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7789</TotalTime>
  <Words>1253</Words>
  <Application>Microsoft Macintosh PowerPoint</Application>
  <PresentationFormat>On-screen Show (4:3)</PresentationFormat>
  <Paragraphs>189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Median</vt:lpstr>
      <vt:lpstr>Equation</vt:lpstr>
      <vt:lpstr>k-Nearest neighbors and decision tree</vt:lpstr>
      <vt:lpstr>Outline</vt:lpstr>
      <vt:lpstr>Outline</vt:lpstr>
      <vt:lpstr>Context of these Algorithms</vt:lpstr>
      <vt:lpstr>K-Nearest Neighbors</vt:lpstr>
      <vt:lpstr>Decision Tree</vt:lpstr>
      <vt:lpstr>Outline</vt:lpstr>
      <vt:lpstr>K-Nearest Neighbors</vt:lpstr>
      <vt:lpstr>Notation</vt:lpstr>
      <vt:lpstr>Decision Boundaries</vt:lpstr>
      <vt:lpstr>1-Nearest Neighbor (1-NN)</vt:lpstr>
      <vt:lpstr>Extensions of 1-Nearest Neighbor</vt:lpstr>
      <vt:lpstr>How many neighbors to consider?</vt:lpstr>
      <vt:lpstr>What distance to use?</vt:lpstr>
      <vt:lpstr>Distance Metrics</vt:lpstr>
      <vt:lpstr>How to combine neighbors’ labels?</vt:lpstr>
      <vt:lpstr>Pros and Cons of k-NN</vt:lpstr>
      <vt:lpstr>Outline</vt:lpstr>
      <vt:lpstr>Decision Tree</vt:lpstr>
      <vt:lpstr>Definitions</vt:lpstr>
      <vt:lpstr>Decision Boundaries</vt:lpstr>
      <vt:lpstr>Creating Optimal Decision Trees</vt:lpstr>
      <vt:lpstr>Creating Optimal Decision Trees</vt:lpstr>
      <vt:lpstr>Creating Optimal Decision Trees</vt:lpstr>
      <vt:lpstr>Creating Optimal Decision Trees</vt:lpstr>
      <vt:lpstr>Creating Optimal Decision Trees</vt:lpstr>
      <vt:lpstr>Pros and Cons of Decision Trees</vt:lpstr>
      <vt:lpstr>Outline</vt:lpstr>
      <vt:lpstr>Summary</vt:lpstr>
      <vt:lpstr>Sources on k-NN</vt:lpstr>
      <vt:lpstr>Sources on Decision Tree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Introduction of machine learning</dc:title>
  <dc:creator>Lauren Steimle</dc:creator>
  <cp:lastModifiedBy>Lauren Steimle</cp:lastModifiedBy>
  <cp:revision>89</cp:revision>
  <dcterms:created xsi:type="dcterms:W3CDTF">2014-01-24T04:18:24Z</dcterms:created>
  <dcterms:modified xsi:type="dcterms:W3CDTF">2014-02-23T19:37:43Z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0x010100346EE1957CB1604EBDD5C93B792519BC</vt:lpwstr>
  </property>
</Properties>
</file>