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260" r:id="rId2"/>
    <p:sldId id="262" r:id="rId3"/>
    <p:sldId id="336" r:id="rId4"/>
    <p:sldId id="265" r:id="rId5"/>
    <p:sldId id="264" r:id="rId6"/>
    <p:sldId id="344" r:id="rId7"/>
    <p:sldId id="345" r:id="rId8"/>
    <p:sldId id="338" r:id="rId9"/>
    <p:sldId id="340" r:id="rId10"/>
    <p:sldId id="339" r:id="rId11"/>
    <p:sldId id="347" r:id="rId12"/>
    <p:sldId id="473" r:id="rId13"/>
    <p:sldId id="348" r:id="rId14"/>
    <p:sldId id="349" r:id="rId15"/>
    <p:sldId id="351" r:id="rId16"/>
    <p:sldId id="341" r:id="rId17"/>
    <p:sldId id="342" r:id="rId18"/>
    <p:sldId id="343" r:id="rId19"/>
    <p:sldId id="271" r:id="rId20"/>
    <p:sldId id="273" r:id="rId21"/>
    <p:sldId id="272" r:id="rId22"/>
    <p:sldId id="274" r:id="rId23"/>
    <p:sldId id="474" r:id="rId24"/>
    <p:sldId id="275" r:id="rId25"/>
    <p:sldId id="464" r:id="rId26"/>
    <p:sldId id="431" r:id="rId27"/>
    <p:sldId id="432" r:id="rId28"/>
    <p:sldId id="433" r:id="rId29"/>
    <p:sldId id="434" r:id="rId30"/>
    <p:sldId id="483" r:id="rId31"/>
    <p:sldId id="484" r:id="rId32"/>
    <p:sldId id="435" r:id="rId33"/>
    <p:sldId id="436" r:id="rId34"/>
    <p:sldId id="437" r:id="rId35"/>
    <p:sldId id="438" r:id="rId36"/>
    <p:sldId id="465" r:id="rId37"/>
    <p:sldId id="468" r:id="rId38"/>
    <p:sldId id="469" r:id="rId39"/>
    <p:sldId id="470" r:id="rId40"/>
    <p:sldId id="471" r:id="rId41"/>
    <p:sldId id="472" r:id="rId42"/>
    <p:sldId id="439" r:id="rId43"/>
    <p:sldId id="440" r:id="rId44"/>
    <p:sldId id="441" r:id="rId45"/>
    <p:sldId id="475" r:id="rId46"/>
    <p:sldId id="476" r:id="rId47"/>
    <p:sldId id="477" r:id="rId48"/>
    <p:sldId id="478" r:id="rId49"/>
    <p:sldId id="481" r:id="rId50"/>
    <p:sldId id="482" r:id="rId51"/>
    <p:sldId id="442" r:id="rId52"/>
    <p:sldId id="443" r:id="rId53"/>
    <p:sldId id="444" r:id="rId54"/>
    <p:sldId id="445" r:id="rId55"/>
    <p:sldId id="446" r:id="rId56"/>
    <p:sldId id="449" r:id="rId57"/>
    <p:sldId id="452" r:id="rId58"/>
    <p:sldId id="453" r:id="rId59"/>
    <p:sldId id="454" r:id="rId60"/>
    <p:sldId id="459" r:id="rId61"/>
    <p:sldId id="460" r:id="rId62"/>
    <p:sldId id="461" r:id="rId63"/>
    <p:sldId id="462" r:id="rId64"/>
    <p:sldId id="463" r:id="rId65"/>
  </p:sldIdLst>
  <p:sldSz cx="9144000" cy="6858000" type="screen4x3"/>
  <p:notesSz cx="7102475" cy="93884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DE0BD"/>
    <a:srgbClr val="FFFFCC"/>
    <a:srgbClr val="FEDAD6"/>
    <a:srgbClr val="FEECF5"/>
    <a:srgbClr val="FDDBED"/>
    <a:srgbClr val="FBC789"/>
    <a:srgbClr val="FEE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629" autoAdjust="0"/>
    <p:restoredTop sz="73451" autoAdjust="0"/>
  </p:normalViewPr>
  <p:slideViewPr>
    <p:cSldViewPr>
      <p:cViewPr>
        <p:scale>
          <a:sx n="60" d="100"/>
          <a:sy n="60" d="100"/>
        </p:scale>
        <p:origin x="-126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98"/>
    </p:cViewPr>
  </p:sorterViewPr>
  <p:notesViewPr>
    <p:cSldViewPr>
      <p:cViewPr>
        <p:scale>
          <a:sx n="75" d="100"/>
          <a:sy n="75" d="100"/>
        </p:scale>
        <p:origin x="-2172" y="-258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8917" y="9060857"/>
            <a:ext cx="6944642" cy="28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858216" y="391186"/>
            <a:ext cx="58233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58216" y="8997289"/>
            <a:ext cx="58233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3985" y="9054337"/>
            <a:ext cx="6954507" cy="2477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3248" tIns="45806" rIns="93248" bIns="45806">
            <a:spAutoFit/>
          </a:bodyPr>
          <a:lstStyle/>
          <a:p>
            <a:pPr algn="l">
              <a:spcBef>
                <a:spcPct val="0"/>
              </a:spcBef>
              <a:tabLst>
                <a:tab pos="294465" algn="l"/>
                <a:tab pos="6654917" algn="r"/>
              </a:tabLst>
              <a:defRPr/>
            </a:pPr>
            <a:r>
              <a:rPr lang="en-US" sz="1000" u="none">
                <a:latin typeface="Arial" pitchFamily="34" charset="0"/>
              </a:rPr>
              <a:t>Business Statistics: A Decision-Making Approach, 7e	© 2008 Prentice-Hall, Inc.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3985" y="57049"/>
            <a:ext cx="6954507" cy="28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3248" tIns="45806" rIns="93248" bIns="45806">
            <a:spAutoFit/>
          </a:bodyPr>
          <a:lstStyle/>
          <a:p>
            <a:pPr algn="l">
              <a:spcBef>
                <a:spcPct val="0"/>
              </a:spcBef>
              <a:tabLst>
                <a:tab pos="294465" algn="l"/>
                <a:tab pos="3356905" algn="ctr"/>
                <a:tab pos="6654917" algn="r"/>
              </a:tabLst>
              <a:defRPr/>
            </a:pPr>
            <a:r>
              <a:rPr lang="en-US" sz="1200" u="none">
                <a:latin typeface="Arial" pitchFamily="34" charset="0"/>
              </a:rPr>
              <a:t>	Chapter 14	</a:t>
            </a:r>
            <a:r>
              <a:rPr lang="en-US" sz="1200" b="1" u="none">
                <a:latin typeface="Arial" pitchFamily="34" charset="0"/>
              </a:rPr>
              <a:t>Student Lecture Notes</a:t>
            </a:r>
            <a:r>
              <a:rPr lang="en-US" sz="1200" u="none">
                <a:latin typeface="Arial" pitchFamily="34" charset="0"/>
              </a:rPr>
              <a:t>	 14-</a:t>
            </a:r>
            <a:fld id="{91F9F883-EFAA-4F1A-846B-68EB4F6A9323}" type="slidenum">
              <a:rPr lang="en-US" sz="1200" u="none">
                <a:latin typeface="Arial" pitchFamily="34" charset="0"/>
              </a:rPr>
              <a:pPr algn="l">
                <a:spcBef>
                  <a:spcPct val="0"/>
                </a:spcBef>
                <a:tabLst>
                  <a:tab pos="294465" algn="l"/>
                  <a:tab pos="3356905" algn="ctr"/>
                  <a:tab pos="6654917" algn="r"/>
                </a:tabLst>
                <a:defRPr/>
              </a:pPr>
              <a:t>‹#›</a:t>
            </a:fld>
            <a:endParaRPr lang="en-US" sz="1200" u="non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7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3520678"/>
            <a:ext cx="5208482" cy="51636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248" tIns="45806" rIns="93248" bIns="45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87513" y="469900"/>
            <a:ext cx="395446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60729" y="3677153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60729" y="3990102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60729" y="4303051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60729" y="4616000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60729" y="4928949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60729" y="5241899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60729" y="5241899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60729" y="5554848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60729" y="5867797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60729" y="6180746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60729" y="6493695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60729" y="6806644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60729" y="7119594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60729" y="7432543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60729" y="7745492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60729" y="8058441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60729" y="8371390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60729" y="8684339"/>
            <a:ext cx="4823764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542551" y="391186"/>
            <a:ext cx="606012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80562" y="9060857"/>
            <a:ext cx="6941354" cy="2477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3248" tIns="45806" rIns="93248" bIns="45806">
            <a:spAutoFit/>
          </a:bodyPr>
          <a:lstStyle/>
          <a:p>
            <a:pPr algn="l">
              <a:spcBef>
                <a:spcPct val="0"/>
              </a:spcBef>
              <a:tabLst>
                <a:tab pos="294465" algn="l"/>
                <a:tab pos="6654917" algn="r"/>
              </a:tabLst>
              <a:defRPr/>
            </a:pPr>
            <a:r>
              <a:rPr lang="en-US" sz="1000" u="none">
                <a:latin typeface="Arial" pitchFamily="34" charset="0"/>
              </a:rPr>
              <a:t>Business Statistics: A Decision-Making Approach, 7e	© 2008 Prentice-Hall, Inc.</a:t>
            </a: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42551" y="8997289"/>
            <a:ext cx="606012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4229" tIns="47114" rIns="94229" bIns="47114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80562" y="63568"/>
            <a:ext cx="6941354" cy="28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3248" tIns="45806" rIns="93248" bIns="45806">
            <a:spAutoFit/>
          </a:bodyPr>
          <a:lstStyle/>
          <a:p>
            <a:pPr algn="l">
              <a:spcBef>
                <a:spcPct val="0"/>
              </a:spcBef>
              <a:tabLst>
                <a:tab pos="294465" algn="l"/>
                <a:tab pos="3356905" algn="ctr"/>
                <a:tab pos="6654917" algn="r"/>
              </a:tabLst>
              <a:defRPr/>
            </a:pPr>
            <a:r>
              <a:rPr lang="en-US" sz="1200" u="none">
                <a:latin typeface="Arial" pitchFamily="34" charset="0"/>
              </a:rPr>
              <a:t>	Chapter 14	</a:t>
            </a:r>
            <a:r>
              <a:rPr lang="en-US" sz="1200" b="1" u="none">
                <a:latin typeface="Arial" pitchFamily="34" charset="0"/>
              </a:rPr>
              <a:t>Instructor Notes</a:t>
            </a:r>
            <a:r>
              <a:rPr lang="en-US" sz="1200" u="none">
                <a:latin typeface="Arial" pitchFamily="34" charset="0"/>
              </a:rPr>
              <a:t>	14-</a:t>
            </a:r>
            <a:fld id="{9AEE9AC4-338A-47DD-8722-8CB323376BF1}" type="slidenum">
              <a:rPr lang="en-US" sz="1200" u="none">
                <a:latin typeface="Arial" pitchFamily="34" charset="0"/>
              </a:rPr>
              <a:pPr algn="l">
                <a:spcBef>
                  <a:spcPct val="0"/>
                </a:spcBef>
                <a:tabLst>
                  <a:tab pos="294465" algn="l"/>
                  <a:tab pos="3356905" algn="ctr"/>
                  <a:tab pos="6654917" algn="r"/>
                </a:tabLst>
                <a:defRPr/>
              </a:pPr>
              <a:t>‹#›</a:t>
            </a:fld>
            <a:endParaRPr lang="en-US" sz="1200" u="non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3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1600" dirty="0" smtClean="0"/>
              <a:t>b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 is the estimated average value of  y when the value of  x  is zero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endParaRPr lang="en-US" sz="1600" dirty="0" smtClean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z="1600" dirty="0" smtClean="0"/>
              <a:t>b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is the estimated change in the average value of  y  as a result of a one-unit change in  x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63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88392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2004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800" u="none"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772400" cy="704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4150"/>
            <a:ext cx="46482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37325"/>
            <a:ext cx="21336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14-</a:t>
            </a:r>
            <a:fld id="{ACBBDD69-2E0A-4704-8DC0-83AB8A160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76B8CD16-D732-491C-A8E2-E14453D27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36B03F30-280B-4421-B571-16EFF3485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EDB9498A-0F0D-4B23-892A-3499D020E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88357E8-84FA-4094-B67C-B57E0BA6A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171743F8-25D4-49B0-AC99-DA31CEFD0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7BAB06E-F7A4-4221-8260-E7D281D4E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DF9C169-88AE-41C5-A15C-E142865DA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11B4C999-FF36-4CCC-9EDB-4E23D23AD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297C7EC-780A-457C-9EF6-6A9CD3EFD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40EF2D77-B4EF-469A-9EC2-6B20BA54D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9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7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48438"/>
            <a:ext cx="19050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u="none" smtClean="0"/>
            </a:lvl1pPr>
          </a:lstStyle>
          <a:p>
            <a:pPr>
              <a:defRPr/>
            </a:pPr>
            <a:r>
              <a:rPr lang="en-US"/>
              <a:t>14-</a:t>
            </a:r>
            <a:fld id="{BDDC6154-65D9-4892-ACC5-96A44CC5C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6870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09600"/>
            <a:ext cx="88392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png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png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png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8.png"/><Relationship Id="rId4" Type="http://schemas.openxmlformats.org/officeDocument/2006/relationships/image" Target="../media/image2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FBC9A222-A0EA-4891-9AB9-FAD21BCF92EC}" type="slidenum">
              <a:rPr lang="en-US"/>
              <a:pPr defTabSz="852488"/>
              <a:t>1</a:t>
            </a:fld>
            <a:endParaRPr lang="en-US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990600" y="533400"/>
            <a:ext cx="76581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defTabSz="852488" eaLnBrk="1" hangingPunct="1">
              <a:spcBef>
                <a:spcPct val="0"/>
              </a:spcBef>
            </a:pPr>
            <a:r>
              <a:rPr lang="en-US" sz="4100" u="none">
                <a:solidFill>
                  <a:schemeClr val="folHlink"/>
                </a:solidFill>
              </a:rPr>
              <a:t>Business Statistics: </a:t>
            </a:r>
          </a:p>
          <a:p>
            <a:pPr defTabSz="852488" eaLnBrk="1" hangingPunct="1">
              <a:spcBef>
                <a:spcPct val="0"/>
              </a:spcBef>
            </a:pPr>
            <a:r>
              <a:rPr lang="en-US" sz="4100" u="none">
                <a:solidFill>
                  <a:schemeClr val="folHlink"/>
                </a:solidFill>
              </a:rPr>
              <a:t>A Decision-Making Approach</a:t>
            </a:r>
          </a:p>
          <a:p>
            <a:pPr defTabSz="852488" eaLnBrk="1" hangingPunct="1">
              <a:spcBef>
                <a:spcPct val="0"/>
              </a:spcBef>
            </a:pPr>
            <a:r>
              <a:rPr lang="en-US" sz="2400" u="none">
                <a:solidFill>
                  <a:schemeClr val="folHlink"/>
                </a:solidFill>
              </a:rPr>
              <a:t>8</a:t>
            </a:r>
            <a:r>
              <a:rPr lang="en-US" sz="2400" u="none" baseline="30000">
                <a:solidFill>
                  <a:schemeClr val="folHlink"/>
                </a:solidFill>
              </a:rPr>
              <a:t>th</a:t>
            </a:r>
            <a:r>
              <a:rPr lang="en-US" sz="2400" u="none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124200"/>
            <a:ext cx="7772400" cy="175260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smtClean="0">
                <a:solidFill>
                  <a:schemeClr val="tx1"/>
                </a:solidFill>
              </a:rPr>
              <a:t>Chapter 14</a:t>
            </a:r>
            <a:r>
              <a:rPr lang="en-US" sz="3600" smtClean="0">
                <a:solidFill>
                  <a:schemeClr val="tx1"/>
                </a:solidFill>
              </a:rPr>
              <a:t/>
            </a:r>
            <a:br>
              <a:rPr lang="en-US" sz="3600" smtClean="0">
                <a:solidFill>
                  <a:schemeClr val="tx1"/>
                </a:solidFill>
              </a:rPr>
            </a:br>
            <a:r>
              <a:rPr lang="en-US" sz="3600" smtClean="0">
                <a:solidFill>
                  <a:schemeClr val="tx1"/>
                </a:solidFill>
              </a:rPr>
              <a:t>Introduction to Linear Regression and Correlation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878E66E1-407D-4A3B-9BB4-F8E6BC130551}" type="slidenum">
              <a:rPr lang="en-US"/>
              <a:pPr defTabSz="852488"/>
              <a:t>10</a:t>
            </a:fld>
            <a:endParaRPr lang="en-US"/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2352675" y="6246813"/>
            <a:ext cx="1231900" cy="51911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u="none"/>
              <a:t>r = +.3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5629275" y="6246813"/>
            <a:ext cx="1133475" cy="519112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u="none"/>
              <a:t>r = +1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  Values</a:t>
            </a:r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 flipH="1">
            <a:off x="304800" y="22860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 flipH="1" flipV="1">
            <a:off x="320675" y="2438400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7"/>
          <p:cNvSpPr>
            <a:spLocks noChangeArrowheads="1"/>
          </p:cNvSpPr>
          <p:nvPr/>
        </p:nvSpPr>
        <p:spPr bwMode="auto">
          <a:xfrm rot="7282380" flipH="1">
            <a:off x="2438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8"/>
          <p:cNvSpPr>
            <a:spLocks noChangeArrowheads="1"/>
          </p:cNvSpPr>
          <p:nvPr/>
        </p:nvSpPr>
        <p:spPr bwMode="auto">
          <a:xfrm rot="7282380" flipH="1">
            <a:off x="1828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9"/>
          <p:cNvSpPr>
            <a:spLocks noChangeArrowheads="1"/>
          </p:cNvSpPr>
          <p:nvPr/>
        </p:nvSpPr>
        <p:spPr bwMode="auto">
          <a:xfrm rot="7282380" flipH="1">
            <a:off x="13716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Oval 10"/>
          <p:cNvSpPr>
            <a:spLocks noChangeArrowheads="1"/>
          </p:cNvSpPr>
          <p:nvPr/>
        </p:nvSpPr>
        <p:spPr bwMode="auto">
          <a:xfrm rot="7282380" flipH="1">
            <a:off x="3810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1"/>
          <p:cNvSpPr>
            <a:spLocks noChangeArrowheads="1"/>
          </p:cNvSpPr>
          <p:nvPr/>
        </p:nvSpPr>
        <p:spPr bwMode="auto">
          <a:xfrm rot="7282380" flipH="1">
            <a:off x="7620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2"/>
          <p:cNvSpPr>
            <a:spLocks noChangeArrowheads="1"/>
          </p:cNvSpPr>
          <p:nvPr/>
        </p:nvSpPr>
        <p:spPr bwMode="auto">
          <a:xfrm rot="7282380" flipH="1">
            <a:off x="11430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8143" name="Text Box 13"/>
          <p:cNvSpPr txBox="1">
            <a:spLocks noChangeArrowheads="1"/>
          </p:cNvSpPr>
          <p:nvPr/>
        </p:nvSpPr>
        <p:spPr bwMode="auto">
          <a:xfrm>
            <a:off x="128588" y="17510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48144" name="Line 14"/>
          <p:cNvSpPr>
            <a:spLocks noChangeShapeType="1"/>
          </p:cNvSpPr>
          <p:nvPr/>
        </p:nvSpPr>
        <p:spPr bwMode="auto">
          <a:xfrm>
            <a:off x="304800" y="3810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5"/>
          <p:cNvSpPr>
            <a:spLocks noChangeArrowheads="1"/>
          </p:cNvSpPr>
          <p:nvPr/>
        </p:nvSpPr>
        <p:spPr bwMode="auto">
          <a:xfrm rot="7282380" flipH="1">
            <a:off x="2057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2566988" y="35798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 flipH="1">
            <a:off x="33528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18"/>
          <p:cNvSpPr>
            <a:spLocks noChangeShapeType="1"/>
          </p:cNvSpPr>
          <p:nvPr/>
        </p:nvSpPr>
        <p:spPr bwMode="auto">
          <a:xfrm flipH="1" flipV="1">
            <a:off x="33623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Oval 19"/>
          <p:cNvSpPr>
            <a:spLocks noChangeArrowheads="1"/>
          </p:cNvSpPr>
          <p:nvPr/>
        </p:nvSpPr>
        <p:spPr bwMode="auto">
          <a:xfrm rot="-7282380">
            <a:off x="5480050" y="3497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Oval 20"/>
          <p:cNvSpPr>
            <a:spLocks noChangeArrowheads="1"/>
          </p:cNvSpPr>
          <p:nvPr/>
        </p:nvSpPr>
        <p:spPr bwMode="auto">
          <a:xfrm rot="-7282380">
            <a:off x="54038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Oval 21"/>
          <p:cNvSpPr>
            <a:spLocks noChangeArrowheads="1"/>
          </p:cNvSpPr>
          <p:nvPr/>
        </p:nvSpPr>
        <p:spPr bwMode="auto">
          <a:xfrm rot="-7282380">
            <a:off x="35750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Oval 22"/>
          <p:cNvSpPr>
            <a:spLocks noChangeArrowheads="1"/>
          </p:cNvSpPr>
          <p:nvPr/>
        </p:nvSpPr>
        <p:spPr bwMode="auto">
          <a:xfrm rot="-7282380">
            <a:off x="3727450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Oval 23"/>
          <p:cNvSpPr>
            <a:spLocks noChangeArrowheads="1"/>
          </p:cNvSpPr>
          <p:nvPr/>
        </p:nvSpPr>
        <p:spPr bwMode="auto">
          <a:xfrm rot="-7282380">
            <a:off x="50990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Oval 24"/>
          <p:cNvSpPr>
            <a:spLocks noChangeArrowheads="1"/>
          </p:cNvSpPr>
          <p:nvPr/>
        </p:nvSpPr>
        <p:spPr bwMode="auto">
          <a:xfrm rot="-7282380">
            <a:off x="34226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Oval 25"/>
          <p:cNvSpPr>
            <a:spLocks noChangeArrowheads="1"/>
          </p:cNvSpPr>
          <p:nvPr/>
        </p:nvSpPr>
        <p:spPr bwMode="auto">
          <a:xfrm rot="-7282380">
            <a:off x="47180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Oval 26"/>
          <p:cNvSpPr>
            <a:spLocks noChangeArrowheads="1"/>
          </p:cNvSpPr>
          <p:nvPr/>
        </p:nvSpPr>
        <p:spPr bwMode="auto">
          <a:xfrm rot="-7282380">
            <a:off x="4184650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Oval 27"/>
          <p:cNvSpPr>
            <a:spLocks noChangeArrowheads="1"/>
          </p:cNvSpPr>
          <p:nvPr/>
        </p:nvSpPr>
        <p:spPr bwMode="auto">
          <a:xfrm rot="-7282380">
            <a:off x="4413250" y="2354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Oval 28"/>
          <p:cNvSpPr>
            <a:spLocks noChangeArrowheads="1"/>
          </p:cNvSpPr>
          <p:nvPr/>
        </p:nvSpPr>
        <p:spPr bwMode="auto">
          <a:xfrm rot="-7282380">
            <a:off x="5251450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Oval 29"/>
          <p:cNvSpPr>
            <a:spLocks noChangeArrowheads="1"/>
          </p:cNvSpPr>
          <p:nvPr/>
        </p:nvSpPr>
        <p:spPr bwMode="auto">
          <a:xfrm rot="-7282380">
            <a:off x="38036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Oval 30"/>
          <p:cNvSpPr>
            <a:spLocks noChangeArrowheads="1"/>
          </p:cNvSpPr>
          <p:nvPr/>
        </p:nvSpPr>
        <p:spPr bwMode="auto">
          <a:xfrm rot="-7282380">
            <a:off x="5022850" y="2659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8161" name="Oval 31"/>
          <p:cNvSpPr>
            <a:spLocks noChangeArrowheads="1"/>
          </p:cNvSpPr>
          <p:nvPr/>
        </p:nvSpPr>
        <p:spPr bwMode="auto">
          <a:xfrm rot="-7282380">
            <a:off x="4108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Oval 32"/>
          <p:cNvSpPr>
            <a:spLocks noChangeArrowheads="1"/>
          </p:cNvSpPr>
          <p:nvPr/>
        </p:nvSpPr>
        <p:spPr bwMode="auto">
          <a:xfrm rot="-7282380">
            <a:off x="4489450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Oval 33"/>
          <p:cNvSpPr>
            <a:spLocks noChangeArrowheads="1"/>
          </p:cNvSpPr>
          <p:nvPr/>
        </p:nvSpPr>
        <p:spPr bwMode="auto">
          <a:xfrm rot="-7282380">
            <a:off x="42608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Text Box 34"/>
          <p:cNvSpPr txBox="1">
            <a:spLocks noChangeArrowheads="1"/>
          </p:cNvSpPr>
          <p:nvPr/>
        </p:nvSpPr>
        <p:spPr bwMode="auto">
          <a:xfrm>
            <a:off x="3170238" y="1743075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48165" name="Line 35"/>
          <p:cNvSpPr>
            <a:spLocks noChangeShapeType="1"/>
          </p:cNvSpPr>
          <p:nvPr/>
        </p:nvSpPr>
        <p:spPr bwMode="auto">
          <a:xfrm>
            <a:off x="33528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Text Box 36"/>
          <p:cNvSpPr txBox="1">
            <a:spLocks noChangeArrowheads="1"/>
          </p:cNvSpPr>
          <p:nvPr/>
        </p:nvSpPr>
        <p:spPr bwMode="auto">
          <a:xfrm>
            <a:off x="5608638" y="3648075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48167" name="Line 37"/>
          <p:cNvSpPr>
            <a:spLocks noChangeShapeType="1"/>
          </p:cNvSpPr>
          <p:nvPr/>
        </p:nvSpPr>
        <p:spPr bwMode="auto">
          <a:xfrm flipH="1">
            <a:off x="6324600" y="22098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Oval 38"/>
          <p:cNvSpPr>
            <a:spLocks noChangeArrowheads="1"/>
          </p:cNvSpPr>
          <p:nvPr/>
        </p:nvSpPr>
        <p:spPr bwMode="auto">
          <a:xfrm rot="-7282380">
            <a:off x="6653213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Oval 39"/>
          <p:cNvSpPr>
            <a:spLocks noChangeArrowheads="1"/>
          </p:cNvSpPr>
          <p:nvPr/>
        </p:nvSpPr>
        <p:spPr bwMode="auto">
          <a:xfrm rot="-7282380">
            <a:off x="84820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Oval 40"/>
          <p:cNvSpPr>
            <a:spLocks noChangeArrowheads="1"/>
          </p:cNvSpPr>
          <p:nvPr/>
        </p:nvSpPr>
        <p:spPr bwMode="auto">
          <a:xfrm rot="-7282380">
            <a:off x="86344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Oval 41"/>
          <p:cNvSpPr>
            <a:spLocks noChangeArrowheads="1"/>
          </p:cNvSpPr>
          <p:nvPr/>
        </p:nvSpPr>
        <p:spPr bwMode="auto">
          <a:xfrm rot="-7282380">
            <a:off x="7720013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Oval 42"/>
          <p:cNvSpPr>
            <a:spLocks noChangeArrowheads="1"/>
          </p:cNvSpPr>
          <p:nvPr/>
        </p:nvSpPr>
        <p:spPr bwMode="auto">
          <a:xfrm rot="-7282380">
            <a:off x="77962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Oval 43"/>
          <p:cNvSpPr>
            <a:spLocks noChangeArrowheads="1"/>
          </p:cNvSpPr>
          <p:nvPr/>
        </p:nvSpPr>
        <p:spPr bwMode="auto">
          <a:xfrm rot="-7282380">
            <a:off x="73152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Oval 44"/>
          <p:cNvSpPr>
            <a:spLocks noChangeArrowheads="1"/>
          </p:cNvSpPr>
          <p:nvPr/>
        </p:nvSpPr>
        <p:spPr bwMode="auto">
          <a:xfrm rot="-7282380">
            <a:off x="65008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Oval 45"/>
          <p:cNvSpPr>
            <a:spLocks noChangeArrowheads="1"/>
          </p:cNvSpPr>
          <p:nvPr/>
        </p:nvSpPr>
        <p:spPr bwMode="auto">
          <a:xfrm rot="-7282380">
            <a:off x="6805613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Oval 46"/>
          <p:cNvSpPr>
            <a:spLocks noChangeArrowheads="1"/>
          </p:cNvSpPr>
          <p:nvPr/>
        </p:nvSpPr>
        <p:spPr bwMode="auto">
          <a:xfrm rot="-7282380">
            <a:off x="7110413" y="2854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8177" name="Oval 47"/>
          <p:cNvSpPr>
            <a:spLocks noChangeArrowheads="1"/>
          </p:cNvSpPr>
          <p:nvPr/>
        </p:nvSpPr>
        <p:spPr bwMode="auto">
          <a:xfrm rot="-7282380">
            <a:off x="74914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Oval 48"/>
          <p:cNvSpPr>
            <a:spLocks noChangeArrowheads="1"/>
          </p:cNvSpPr>
          <p:nvPr/>
        </p:nvSpPr>
        <p:spPr bwMode="auto">
          <a:xfrm rot="-7282380">
            <a:off x="7262813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Text Box 49"/>
          <p:cNvSpPr txBox="1">
            <a:spLocks noChangeArrowheads="1"/>
          </p:cNvSpPr>
          <p:nvPr/>
        </p:nvSpPr>
        <p:spPr bwMode="auto">
          <a:xfrm>
            <a:off x="6172200" y="16748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48180" name="Line 50"/>
          <p:cNvSpPr>
            <a:spLocks noChangeShapeType="1"/>
          </p:cNvSpPr>
          <p:nvPr/>
        </p:nvSpPr>
        <p:spPr bwMode="auto">
          <a:xfrm>
            <a:off x="6348413" y="3810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Oval 51"/>
          <p:cNvSpPr>
            <a:spLocks noChangeArrowheads="1"/>
          </p:cNvSpPr>
          <p:nvPr/>
        </p:nvSpPr>
        <p:spPr bwMode="auto">
          <a:xfrm rot="-7282380">
            <a:off x="8229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Text Box 52"/>
          <p:cNvSpPr txBox="1">
            <a:spLocks noChangeArrowheads="1"/>
          </p:cNvSpPr>
          <p:nvPr/>
        </p:nvSpPr>
        <p:spPr bwMode="auto">
          <a:xfrm>
            <a:off x="8610600" y="35798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48183" name="Line 53"/>
          <p:cNvSpPr>
            <a:spLocks noChangeShapeType="1"/>
          </p:cNvSpPr>
          <p:nvPr/>
        </p:nvSpPr>
        <p:spPr bwMode="auto">
          <a:xfrm flipH="1">
            <a:off x="1676400" y="48006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Line 54"/>
          <p:cNvSpPr>
            <a:spLocks noChangeShapeType="1"/>
          </p:cNvSpPr>
          <p:nvPr/>
        </p:nvSpPr>
        <p:spPr bwMode="auto">
          <a:xfrm flipV="1">
            <a:off x="1692275" y="49530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Oval 55"/>
          <p:cNvSpPr>
            <a:spLocks noChangeArrowheads="1"/>
          </p:cNvSpPr>
          <p:nvPr/>
        </p:nvSpPr>
        <p:spPr bwMode="auto">
          <a:xfrm rot="-7282380">
            <a:off x="1752600" y="594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Oval 56"/>
          <p:cNvSpPr>
            <a:spLocks noChangeArrowheads="1"/>
          </p:cNvSpPr>
          <p:nvPr/>
        </p:nvSpPr>
        <p:spPr bwMode="auto">
          <a:xfrm rot="-7282380">
            <a:off x="1905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Oval 57"/>
          <p:cNvSpPr>
            <a:spLocks noChangeArrowheads="1"/>
          </p:cNvSpPr>
          <p:nvPr/>
        </p:nvSpPr>
        <p:spPr bwMode="auto">
          <a:xfrm rot="-7282380">
            <a:off x="36576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8" name="Oval 58"/>
          <p:cNvSpPr>
            <a:spLocks noChangeArrowheads="1"/>
          </p:cNvSpPr>
          <p:nvPr/>
        </p:nvSpPr>
        <p:spPr bwMode="auto">
          <a:xfrm rot="-7282380">
            <a:off x="3810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Oval 59"/>
          <p:cNvSpPr>
            <a:spLocks noChangeArrowheads="1"/>
          </p:cNvSpPr>
          <p:nvPr/>
        </p:nvSpPr>
        <p:spPr bwMode="auto">
          <a:xfrm rot="-7282380">
            <a:off x="2209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0" name="Oval 60"/>
          <p:cNvSpPr>
            <a:spLocks noChangeArrowheads="1"/>
          </p:cNvSpPr>
          <p:nvPr/>
        </p:nvSpPr>
        <p:spPr bwMode="auto">
          <a:xfrm rot="-7282380">
            <a:off x="39624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1" name="Oval 61"/>
          <p:cNvSpPr>
            <a:spLocks noChangeArrowheads="1"/>
          </p:cNvSpPr>
          <p:nvPr/>
        </p:nvSpPr>
        <p:spPr bwMode="auto">
          <a:xfrm rot="-7282380">
            <a:off x="32004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2" name="Oval 62"/>
          <p:cNvSpPr>
            <a:spLocks noChangeArrowheads="1"/>
          </p:cNvSpPr>
          <p:nvPr/>
        </p:nvSpPr>
        <p:spPr bwMode="auto">
          <a:xfrm rot="-7282380">
            <a:off x="32766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Oval 63"/>
          <p:cNvSpPr>
            <a:spLocks noChangeArrowheads="1"/>
          </p:cNvSpPr>
          <p:nvPr/>
        </p:nvSpPr>
        <p:spPr bwMode="auto">
          <a:xfrm rot="-7282380">
            <a:off x="25908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4" name="Oval 64"/>
          <p:cNvSpPr>
            <a:spLocks noChangeArrowheads="1"/>
          </p:cNvSpPr>
          <p:nvPr/>
        </p:nvSpPr>
        <p:spPr bwMode="auto">
          <a:xfrm rot="-7282380">
            <a:off x="17526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Oval 65"/>
          <p:cNvSpPr>
            <a:spLocks noChangeArrowheads="1"/>
          </p:cNvSpPr>
          <p:nvPr/>
        </p:nvSpPr>
        <p:spPr bwMode="auto">
          <a:xfrm rot="-7282380">
            <a:off x="2133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6" name="Oval 66"/>
          <p:cNvSpPr>
            <a:spLocks noChangeArrowheads="1"/>
          </p:cNvSpPr>
          <p:nvPr/>
        </p:nvSpPr>
        <p:spPr bwMode="auto">
          <a:xfrm rot="-7282380">
            <a:off x="2438400" y="5368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8197" name="Oval 67"/>
          <p:cNvSpPr>
            <a:spLocks noChangeArrowheads="1"/>
          </p:cNvSpPr>
          <p:nvPr/>
        </p:nvSpPr>
        <p:spPr bwMode="auto">
          <a:xfrm rot="-7282380">
            <a:off x="3429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8" name="Oval 68"/>
          <p:cNvSpPr>
            <a:spLocks noChangeArrowheads="1"/>
          </p:cNvSpPr>
          <p:nvPr/>
        </p:nvSpPr>
        <p:spPr bwMode="auto">
          <a:xfrm rot="-7282380">
            <a:off x="2895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9" name="Oval 69"/>
          <p:cNvSpPr>
            <a:spLocks noChangeArrowheads="1"/>
          </p:cNvSpPr>
          <p:nvPr/>
        </p:nvSpPr>
        <p:spPr bwMode="auto">
          <a:xfrm rot="-7282380">
            <a:off x="2743200" y="594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0" name="Text Box 70"/>
          <p:cNvSpPr txBox="1">
            <a:spLocks noChangeArrowheads="1"/>
          </p:cNvSpPr>
          <p:nvPr/>
        </p:nvSpPr>
        <p:spPr bwMode="auto">
          <a:xfrm>
            <a:off x="1219200" y="44942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48201" name="Line 71"/>
          <p:cNvSpPr>
            <a:spLocks noChangeShapeType="1"/>
          </p:cNvSpPr>
          <p:nvPr/>
        </p:nvSpPr>
        <p:spPr bwMode="auto">
          <a:xfrm>
            <a:off x="1676400" y="6248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2" name="Oval 72"/>
          <p:cNvSpPr>
            <a:spLocks noChangeArrowheads="1"/>
          </p:cNvSpPr>
          <p:nvPr/>
        </p:nvSpPr>
        <p:spPr bwMode="auto">
          <a:xfrm rot="-7282380">
            <a:off x="37338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3" name="Text Box 73"/>
          <p:cNvSpPr txBox="1">
            <a:spLocks noChangeArrowheads="1"/>
          </p:cNvSpPr>
          <p:nvPr/>
        </p:nvSpPr>
        <p:spPr bwMode="auto">
          <a:xfrm>
            <a:off x="3938588" y="60944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48204" name="Line 74"/>
          <p:cNvSpPr>
            <a:spLocks noChangeShapeType="1"/>
          </p:cNvSpPr>
          <p:nvPr/>
        </p:nvSpPr>
        <p:spPr bwMode="auto">
          <a:xfrm>
            <a:off x="4953000" y="48006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5" name="Line 75"/>
          <p:cNvSpPr>
            <a:spLocks noChangeShapeType="1"/>
          </p:cNvSpPr>
          <p:nvPr/>
        </p:nvSpPr>
        <p:spPr bwMode="auto">
          <a:xfrm flipV="1">
            <a:off x="5105400" y="51054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6" name="Text Box 83"/>
          <p:cNvSpPr txBox="1">
            <a:spLocks noChangeArrowheads="1"/>
          </p:cNvSpPr>
          <p:nvPr/>
        </p:nvSpPr>
        <p:spPr bwMode="auto">
          <a:xfrm>
            <a:off x="4624388" y="45704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48207" name="Line 84"/>
          <p:cNvSpPr>
            <a:spLocks noChangeShapeType="1"/>
          </p:cNvSpPr>
          <p:nvPr/>
        </p:nvSpPr>
        <p:spPr bwMode="auto">
          <a:xfrm>
            <a:off x="4953000" y="6248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8" name="Oval 85"/>
          <p:cNvSpPr>
            <a:spLocks noChangeArrowheads="1"/>
          </p:cNvSpPr>
          <p:nvPr/>
        </p:nvSpPr>
        <p:spPr bwMode="auto">
          <a:xfrm rot="-7282380">
            <a:off x="52578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9" name="Text Box 86"/>
          <p:cNvSpPr txBox="1">
            <a:spLocks noChangeArrowheads="1"/>
          </p:cNvSpPr>
          <p:nvPr/>
        </p:nvSpPr>
        <p:spPr bwMode="auto">
          <a:xfrm>
            <a:off x="7215188" y="60944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48210" name="Line 87"/>
          <p:cNvSpPr>
            <a:spLocks noChangeShapeType="1"/>
          </p:cNvSpPr>
          <p:nvPr/>
        </p:nvSpPr>
        <p:spPr bwMode="auto">
          <a:xfrm>
            <a:off x="6400800" y="2895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1" name="Text Box 88"/>
          <p:cNvSpPr txBox="1">
            <a:spLocks noChangeArrowheads="1"/>
          </p:cNvSpPr>
          <p:nvPr/>
        </p:nvSpPr>
        <p:spPr bwMode="auto">
          <a:xfrm>
            <a:off x="984250" y="3876675"/>
            <a:ext cx="1044575" cy="5191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u="none"/>
              <a:t>r = -1</a:t>
            </a:r>
          </a:p>
        </p:txBody>
      </p:sp>
      <p:sp>
        <p:nvSpPr>
          <p:cNvPr id="48212" name="Text Box 89"/>
          <p:cNvSpPr txBox="1">
            <a:spLocks noChangeArrowheads="1"/>
          </p:cNvSpPr>
          <p:nvPr/>
        </p:nvSpPr>
        <p:spPr bwMode="auto">
          <a:xfrm>
            <a:off x="4038600" y="3886200"/>
            <a:ext cx="1143000" cy="5191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u="none"/>
              <a:t>r = -.6</a:t>
            </a:r>
          </a:p>
        </p:txBody>
      </p:sp>
      <p:sp>
        <p:nvSpPr>
          <p:cNvPr id="48213" name="Text Box 90"/>
          <p:cNvSpPr txBox="1">
            <a:spLocks noChangeArrowheads="1"/>
          </p:cNvSpPr>
          <p:nvPr/>
        </p:nvSpPr>
        <p:spPr bwMode="auto">
          <a:xfrm>
            <a:off x="7162800" y="3886200"/>
            <a:ext cx="925513" cy="51911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u="none"/>
              <a:t>r = 0</a:t>
            </a:r>
          </a:p>
        </p:txBody>
      </p:sp>
      <p:sp>
        <p:nvSpPr>
          <p:cNvPr id="48214" name="Oval 91"/>
          <p:cNvSpPr>
            <a:spLocks noChangeArrowheads="1"/>
          </p:cNvSpPr>
          <p:nvPr/>
        </p:nvSpPr>
        <p:spPr bwMode="auto">
          <a:xfrm rot="-7282380">
            <a:off x="5562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5" name="Oval 92"/>
          <p:cNvSpPr>
            <a:spLocks noChangeArrowheads="1"/>
          </p:cNvSpPr>
          <p:nvPr/>
        </p:nvSpPr>
        <p:spPr bwMode="auto">
          <a:xfrm rot="-7282380">
            <a:off x="5867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6" name="Oval 93"/>
          <p:cNvSpPr>
            <a:spLocks noChangeArrowheads="1"/>
          </p:cNvSpPr>
          <p:nvPr/>
        </p:nvSpPr>
        <p:spPr bwMode="auto">
          <a:xfrm rot="-7282380">
            <a:off x="6172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7" name="Oval 94"/>
          <p:cNvSpPr>
            <a:spLocks noChangeArrowheads="1"/>
          </p:cNvSpPr>
          <p:nvPr/>
        </p:nvSpPr>
        <p:spPr bwMode="auto">
          <a:xfrm rot="-7282380">
            <a:off x="66294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8" name="Oval 95"/>
          <p:cNvSpPr>
            <a:spLocks noChangeArrowheads="1"/>
          </p:cNvSpPr>
          <p:nvPr/>
        </p:nvSpPr>
        <p:spPr bwMode="auto">
          <a:xfrm rot="-7282380">
            <a:off x="6934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9" name="Oval 96"/>
          <p:cNvSpPr>
            <a:spLocks noChangeArrowheads="1"/>
          </p:cNvSpPr>
          <p:nvPr/>
        </p:nvSpPr>
        <p:spPr bwMode="auto">
          <a:xfrm rot="-7282380">
            <a:off x="7467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0" name="Oval 97"/>
          <p:cNvSpPr>
            <a:spLocks noChangeArrowheads="1"/>
          </p:cNvSpPr>
          <p:nvPr/>
        </p:nvSpPr>
        <p:spPr bwMode="auto">
          <a:xfrm rot="-7282380">
            <a:off x="3200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1" name="Oval 98"/>
          <p:cNvSpPr>
            <a:spLocks noChangeArrowheads="1"/>
          </p:cNvSpPr>
          <p:nvPr/>
        </p:nvSpPr>
        <p:spPr bwMode="auto">
          <a:xfrm rot="-7282380">
            <a:off x="29718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Oval 99"/>
          <p:cNvSpPr>
            <a:spLocks noChangeArrowheads="1"/>
          </p:cNvSpPr>
          <p:nvPr/>
        </p:nvSpPr>
        <p:spPr bwMode="auto">
          <a:xfrm rot="-7282380">
            <a:off x="2514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A735DB9F-539E-47E1-8B90-CAF92B9BF14B}" type="slidenum">
              <a:rPr lang="en-US"/>
              <a:pPr defTabSz="852488"/>
              <a:t>11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Calculating the </a:t>
            </a:r>
            <a:br>
              <a:rPr lang="en-US" smtClean="0"/>
            </a:br>
            <a:r>
              <a:rPr lang="en-US" smtClean="0"/>
              <a:t>Correlation Coefficient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81400" y="2133600"/>
          <a:ext cx="41910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892160" imgH="533160" progId="Equation.3">
                  <p:embed/>
                </p:oleObj>
              </mc:Choice>
              <mc:Fallback>
                <p:oleObj name="Equation" r:id="rId3" imgW="189216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4191000" cy="11795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838200" y="5029200"/>
            <a:ext cx="5105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u="none"/>
              <a:t>where:</a:t>
            </a:r>
          </a:p>
          <a:p>
            <a:pPr algn="l" eaLnBrk="1" hangingPunct="1">
              <a:spcBef>
                <a:spcPct val="0"/>
              </a:spcBef>
            </a:pPr>
            <a:r>
              <a:rPr lang="en-US" u="none"/>
              <a:t>	r = Sample correlation coefficient</a:t>
            </a:r>
          </a:p>
          <a:p>
            <a:pPr algn="l" eaLnBrk="1" hangingPunct="1">
              <a:spcBef>
                <a:spcPct val="0"/>
              </a:spcBef>
            </a:pPr>
            <a:r>
              <a:rPr lang="en-US" u="none"/>
              <a:t>	n = Sample size</a:t>
            </a:r>
          </a:p>
          <a:p>
            <a:pPr algn="l" eaLnBrk="1" hangingPunct="1">
              <a:spcBef>
                <a:spcPct val="0"/>
              </a:spcBef>
            </a:pPr>
            <a:r>
              <a:rPr lang="en-US" u="none"/>
              <a:t>	x = Value of the independent variable</a:t>
            </a:r>
          </a:p>
          <a:p>
            <a:pPr algn="l" eaLnBrk="1" hangingPunct="1">
              <a:spcBef>
                <a:spcPct val="0"/>
              </a:spcBef>
            </a:pPr>
            <a:r>
              <a:rPr lang="en-US" u="none"/>
              <a:t>	y = Value of the dependent variable</a:t>
            </a: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048000" y="3962400"/>
          <a:ext cx="51831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2743200" imgH="533160" progId="Equation.3">
                  <p:embed/>
                </p:oleObj>
              </mc:Choice>
              <mc:Fallback>
                <p:oleObj name="Equation" r:id="rId5" imgW="274320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5183188" cy="10048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143000" y="1524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en-US" sz="2400" u="none">
                <a:solidFill>
                  <a:schemeClr val="folHlink"/>
                </a:solidFill>
              </a:rPr>
              <a:t>Sample correlation coefficient:</a:t>
            </a:r>
            <a:endParaRPr kumimoji="1" lang="en-US" sz="2400" b="1" u="non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219200" y="35052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en-US" sz="2000" u="none"/>
              <a:t>or the algebraic equivalent: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national consumer magazine reported the following correlations.</a:t>
            </a:r>
          </a:p>
          <a:p>
            <a:r>
              <a:rPr lang="en-US" sz="2400" dirty="0"/>
              <a:t>The correlation between car weight and car reliability is -0.30.</a:t>
            </a:r>
          </a:p>
          <a:p>
            <a:r>
              <a:rPr lang="en-US" sz="2400" dirty="0"/>
              <a:t>The correlation between car weight and annual maintenance cost is </a:t>
            </a:r>
            <a:r>
              <a:rPr lang="en-US" sz="2400" dirty="0" smtClean="0"/>
              <a:t>0.20.</a:t>
            </a:r>
          </a:p>
          <a:p>
            <a:pPr lvl="1"/>
            <a:r>
              <a:rPr lang="en-US" sz="2000" dirty="0" smtClean="0"/>
              <a:t>Heavier </a:t>
            </a:r>
            <a:r>
              <a:rPr lang="en-US" sz="2000" dirty="0"/>
              <a:t>cars tend to be less </a:t>
            </a:r>
            <a:r>
              <a:rPr lang="en-US" sz="2000" dirty="0" smtClean="0"/>
              <a:t>reliable.</a:t>
            </a:r>
            <a:endParaRPr lang="en-US" sz="2000" dirty="0"/>
          </a:p>
          <a:p>
            <a:pPr lvl="1"/>
            <a:r>
              <a:rPr lang="en-US" sz="2000" dirty="0" smtClean="0"/>
              <a:t>Heavier </a:t>
            </a:r>
            <a:r>
              <a:rPr lang="en-US" sz="2000" dirty="0"/>
              <a:t>cars tend to cost more to </a:t>
            </a:r>
            <a:r>
              <a:rPr lang="en-US" sz="2000" dirty="0" smtClean="0"/>
              <a:t>maintain. </a:t>
            </a:r>
          </a:p>
          <a:p>
            <a:pPr lvl="1"/>
            <a:r>
              <a:rPr lang="en-US" sz="2000" dirty="0" smtClean="0"/>
              <a:t>Car </a:t>
            </a:r>
            <a:r>
              <a:rPr lang="en-US" sz="2000" dirty="0"/>
              <a:t>weight is related more strongly to reliability than to maintenance cost.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14-</a:t>
            </a:r>
            <a:fld id="{EDB9498A-0F0D-4B23-892A-3499D020E8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59FE7D15-3102-4295-8EB6-E3FB944BCE82}" type="slidenum">
              <a:rPr lang="en-US"/>
              <a:pPr defTabSz="852488"/>
              <a:t>13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Example</a:t>
            </a:r>
          </a:p>
        </p:txBody>
      </p:sp>
      <p:graphicFrame>
        <p:nvGraphicFramePr>
          <p:cNvPr id="220324" name="Group 164"/>
          <p:cNvGraphicFramePr>
            <a:graphicFrameLocks noGrp="1"/>
          </p:cNvGraphicFramePr>
          <p:nvPr/>
        </p:nvGraphicFramePr>
        <p:xfrm>
          <a:off x="2209800" y="1600200"/>
          <a:ext cx="6096000" cy="4572000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  <a:gridCol w="1143000"/>
                <a:gridCol w="1219200"/>
                <a:gridCol w="12192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 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Trunk Diameter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9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9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=3142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=14111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pic>
        <p:nvPicPr>
          <p:cNvPr id="49231" name="Picture 163" descr="j03123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0"/>
            <a:ext cx="137477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0C64C30C-50BF-4934-A0A3-3A97063AD0A0}" type="slidenum">
              <a:rPr lang="en-US"/>
              <a:pPr defTabSz="852488"/>
              <a:t>14</a:t>
            </a:fld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4800" y="2438400"/>
          <a:ext cx="3810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Chart" r:id="rId3" imgW="4914900" imgH="3810000" progId="Excel.Sheet.8">
                  <p:embed/>
                </p:oleObj>
              </mc:Choice>
              <mc:Fallback>
                <p:oleObj name="Chart" r:id="rId3" imgW="4914900" imgH="381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810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191000" y="1828800"/>
          <a:ext cx="48228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2768400" imgH="1460160" progId="Equation.3">
                  <p:embed/>
                </p:oleObj>
              </mc:Choice>
              <mc:Fallback>
                <p:oleObj name="Equation" r:id="rId5" imgW="2768400" imgH="1460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4822825" cy="2514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219200" y="5257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b="1" u="none"/>
              <a:t>Trunk Diameter, x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990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b="1" u="none"/>
              <a:t>Tree</a:t>
            </a:r>
          </a:p>
          <a:p>
            <a:pPr algn="l" eaLnBrk="1" hangingPunct="1">
              <a:lnSpc>
                <a:spcPct val="30000"/>
              </a:lnSpc>
            </a:pPr>
            <a:r>
              <a:rPr lang="en-US" b="1" u="none"/>
              <a:t>Height, </a:t>
            </a:r>
          </a:p>
          <a:p>
            <a:pPr algn="l" eaLnBrk="1" hangingPunct="1">
              <a:lnSpc>
                <a:spcPct val="30000"/>
              </a:lnSpc>
            </a:pPr>
            <a:r>
              <a:rPr lang="en-US" b="1" u="none"/>
              <a:t>y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smtClean="0"/>
              <a:t>Calculation Example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419600" y="4724400"/>
            <a:ext cx="4343400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b="1" u="none"/>
              <a:t>r = 0.886</a:t>
            </a:r>
            <a:r>
              <a:rPr lang="en-US" sz="2000" u="none"/>
              <a:t> → relatively strong positive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000" u="none"/>
              <a:t>linear association between x and y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029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060" name="Picture 13" descr="j031238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5562600"/>
            <a:ext cx="8556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1524000" y="1981200"/>
            <a:ext cx="1828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none"/>
              <a:t>Scatter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4364F461-5E1D-43A3-A520-92896A66A710}" type="slidenum">
              <a:rPr lang="en-US"/>
              <a:pPr defTabSz="852488"/>
              <a:t>15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3200400"/>
          <a:ext cx="5943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Worksheet" r:id="rId3" imgW="2886075" imgH="666902" progId="Excel.Sheet.8">
                  <p:embed/>
                </p:oleObj>
              </mc:Choice>
              <mc:Fallback>
                <p:oleObj name="Worksheet" r:id="rId3" imgW="2886075" imgH="66690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5943600" cy="1362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04800" y="1517302"/>
            <a:ext cx="8458200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2400" b="1" u="none" dirty="0"/>
              <a:t>Excel Correlation Output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folHlink"/>
                </a:solidFill>
              </a:rPr>
              <a:t>Tools / data analysis / correlation</a:t>
            </a:r>
            <a:r>
              <a:rPr lang="en-US" sz="2000" u="none" dirty="0" smtClean="0">
                <a:solidFill>
                  <a:schemeClr val="folHlink"/>
                </a:solidFill>
              </a:rPr>
              <a:t>…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FF0000"/>
                </a:solidFill>
              </a:rPr>
              <a:t>Try this using Excel </a:t>
            </a:r>
            <a:r>
              <a:rPr lang="en-US" sz="2000" u="none" dirty="0" smtClean="0">
                <a:solidFill>
                  <a:srgbClr val="7030A0"/>
                </a:solidFill>
              </a:rPr>
              <a:t>(copy and paste data): refer to the tutorial</a:t>
            </a:r>
            <a:endParaRPr lang="en-US" sz="2000" u="none" dirty="0">
              <a:solidFill>
                <a:srgbClr val="7030A0"/>
              </a:solidFill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514600" y="5110163"/>
            <a:ext cx="4586288" cy="87788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u="none" dirty="0"/>
              <a:t>Correlation between </a:t>
            </a:r>
          </a:p>
          <a:p>
            <a:pPr>
              <a:lnSpc>
                <a:spcPct val="80000"/>
              </a:lnSpc>
            </a:pPr>
            <a:r>
              <a:rPr lang="en-US" sz="2400" u="none" dirty="0"/>
              <a:t>Tree Height and Trunk Diameter</a:t>
            </a: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 flipH="1" flipV="1">
            <a:off x="4800600" y="41910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4191000" y="3886200"/>
            <a:ext cx="12192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2" name="Picture 10" descr="j03123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5257800"/>
            <a:ext cx="8556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011396B1-58A7-4A51-9BAD-FDB85E2B4CF4}" type="slidenum">
              <a:rPr lang="en-US"/>
              <a:pPr defTabSz="852488"/>
              <a:t>16</a:t>
            </a:fld>
            <a:endParaRPr lang="en-US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828800" y="2209800"/>
            <a:ext cx="43434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sz="2700" dirty="0" smtClean="0"/>
              <a:t>Hypotheses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700" dirty="0" smtClean="0"/>
              <a:t>	</a:t>
            </a:r>
            <a:r>
              <a:rPr lang="en-US" sz="2300" dirty="0" smtClean="0"/>
              <a:t>H</a:t>
            </a:r>
            <a:r>
              <a:rPr lang="en-US" sz="2300" baseline="-25000" dirty="0" smtClean="0"/>
              <a:t>0</a:t>
            </a:r>
            <a:r>
              <a:rPr lang="en-US" sz="2300" dirty="0" smtClean="0"/>
              <a:t>: </a:t>
            </a:r>
            <a:r>
              <a:rPr lang="el-GR" sz="2300" dirty="0" smtClean="0">
                <a:cs typeface="Arial" charset="0"/>
              </a:rPr>
              <a:t>ρ</a:t>
            </a:r>
            <a:r>
              <a:rPr lang="en-US" sz="2300" dirty="0" smtClean="0"/>
              <a:t> = 0 	(no correlation)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dirty="0" smtClean="0"/>
              <a:t>	H</a:t>
            </a:r>
            <a:r>
              <a:rPr lang="en-US" sz="2300" baseline="-25000" dirty="0" smtClean="0"/>
              <a:t>A</a:t>
            </a:r>
            <a:r>
              <a:rPr lang="en-US" sz="2300" dirty="0" smtClean="0"/>
              <a:t>: </a:t>
            </a:r>
            <a:r>
              <a:rPr lang="el-GR" sz="2300" dirty="0" smtClean="0">
                <a:cs typeface="Arial" charset="0"/>
              </a:rPr>
              <a:t>ρ</a:t>
            </a:r>
            <a:r>
              <a:rPr lang="en-US" sz="2300" i="1" dirty="0" smtClean="0"/>
              <a:t> </a:t>
            </a:r>
            <a:r>
              <a:rPr lang="en-US" sz="2300" dirty="0" smtClean="0">
                <a:cs typeface="Arial" charset="0"/>
              </a:rPr>
              <a:t>≠</a:t>
            </a:r>
            <a:r>
              <a:rPr lang="en-US" sz="2300" dirty="0" smtClean="0"/>
              <a:t> 0 	(correlation exists)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300" dirty="0" smtClean="0"/>
          </a:p>
          <a:p>
            <a:pPr eaLnBrk="1" hangingPunct="1"/>
            <a:endParaRPr lang="en-US" sz="1200" dirty="0" smtClean="0"/>
          </a:p>
          <a:p>
            <a:pPr eaLnBrk="1" hangingPunct="1"/>
            <a:endParaRPr lang="en-US" sz="2700" dirty="0" smtClean="0"/>
          </a:p>
          <a:p>
            <a:pPr eaLnBrk="1" hangingPunct="1"/>
            <a:r>
              <a:rPr lang="en-US" sz="2700" b="1" dirty="0" smtClean="0">
                <a:solidFill>
                  <a:srgbClr val="FF0000"/>
                </a:solidFill>
              </a:rPr>
              <a:t>t</a:t>
            </a:r>
            <a:r>
              <a:rPr lang="en-US" sz="2700" dirty="0" smtClean="0"/>
              <a:t> Test statistic </a:t>
            </a:r>
            <a:r>
              <a:rPr lang="en-US" sz="1800" dirty="0" smtClean="0"/>
              <a:t>(two samples</a:t>
            </a:r>
            <a:r>
              <a:rPr lang="en-US" sz="1800" dirty="0" smtClean="0"/>
              <a:t>)</a:t>
            </a:r>
            <a:endParaRPr lang="en-US" sz="2700" dirty="0" smtClean="0"/>
          </a:p>
          <a:p>
            <a:pPr lvl="1" eaLnBrk="1" hangingPunct="1"/>
            <a:endParaRPr lang="en-US" sz="2300" dirty="0" smtClean="0"/>
          </a:p>
          <a:p>
            <a:pPr lvl="1" eaLnBrk="1" hangingPunct="1"/>
            <a:endParaRPr lang="en-US" sz="23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			 </a:t>
            </a:r>
            <a:r>
              <a:rPr lang="en-US" sz="1700" dirty="0" smtClean="0"/>
              <a:t>(with n – 2 degrees of freedom)</a:t>
            </a: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Significance Test for Correlation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219200" y="4827588"/>
          <a:ext cx="152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736560" imgH="647640" progId="Equation.3">
                  <p:embed/>
                </p:oleObj>
              </mc:Choice>
              <mc:Fallback>
                <p:oleObj name="Equation" r:id="rId3" imgW="73656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27588"/>
                        <a:ext cx="1524000" cy="13414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7" descr="j03123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5257800"/>
            <a:ext cx="8556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2209800" y="3200400"/>
            <a:ext cx="35814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u="none" dirty="0"/>
              <a:t>The Greek letter  </a:t>
            </a:r>
            <a:r>
              <a:rPr lang="el-GR" sz="1600" u="none" dirty="0">
                <a:cs typeface="Arial" charset="0"/>
              </a:rPr>
              <a:t>ρ</a:t>
            </a:r>
            <a:r>
              <a:rPr lang="en-US" sz="1600" u="none" dirty="0">
                <a:cs typeface="Arial" charset="0"/>
              </a:rPr>
              <a:t> (rho) represents the </a:t>
            </a:r>
            <a:r>
              <a:rPr lang="en-US" sz="1600" b="1" u="none" dirty="0">
                <a:solidFill>
                  <a:srgbClr val="FF0000"/>
                </a:solidFill>
                <a:cs typeface="Arial" charset="0"/>
              </a:rPr>
              <a:t>population</a:t>
            </a:r>
            <a:r>
              <a:rPr lang="en-US" sz="1600" u="none" dirty="0">
                <a:cs typeface="Arial" charset="0"/>
              </a:rPr>
              <a:t> correlation coefficient</a:t>
            </a:r>
            <a:endParaRPr lang="el-GR" sz="1600" u="none" dirty="0">
              <a:cs typeface="Arial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248400" y="2057400"/>
            <a:ext cx="2895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500" u="none"/>
              <a:t>Assumptions:</a:t>
            </a:r>
          </a:p>
          <a:p>
            <a:pPr algn="l"/>
            <a:r>
              <a:rPr lang="en-US" sz="1500" u="none"/>
              <a:t>Data are interval or ratio</a:t>
            </a:r>
          </a:p>
          <a:p>
            <a:pPr algn="l"/>
            <a:r>
              <a:rPr lang="en-US" sz="1500" u="none"/>
              <a:t>x and y are normally distributed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657600" y="4724400"/>
            <a:ext cx="4419600" cy="646331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none" dirty="0"/>
              <a:t>We lose </a:t>
            </a:r>
            <a:r>
              <a:rPr lang="en-US" b="1" u="none" dirty="0" smtClean="0">
                <a:solidFill>
                  <a:srgbClr val="FF0000"/>
                </a:solidFill>
              </a:rPr>
              <a:t>one more</a:t>
            </a:r>
            <a:r>
              <a:rPr lang="en-US" u="none" dirty="0" smtClean="0"/>
              <a:t> degree </a:t>
            </a:r>
            <a:r>
              <a:rPr lang="en-US" u="none" dirty="0"/>
              <a:t>of freedom for each sample </a:t>
            </a:r>
            <a:r>
              <a:rPr lang="en-US" u="none" dirty="0" smtClean="0"/>
              <a:t>mean (TWO samples)</a:t>
            </a:r>
            <a:endParaRPr lang="en-US" u="none" dirty="0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 flipH="1">
            <a:off x="4038600" y="53340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81307545-1B9B-40CF-B778-9DAC975096B6}" type="slidenum">
              <a:rPr lang="en-US"/>
              <a:pPr defTabSz="852488"/>
              <a:t>17</a:t>
            </a:fld>
            <a:endParaRPr lang="en-US"/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2438400" y="2971800"/>
            <a:ext cx="4191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381000"/>
            <a:ext cx="7793037" cy="762000"/>
          </a:xfrm>
        </p:spPr>
        <p:txBody>
          <a:bodyPr/>
          <a:lstStyle/>
          <a:p>
            <a:pPr eaLnBrk="1" hangingPunct="1"/>
            <a:r>
              <a:rPr lang="en-US" smtClean="0"/>
              <a:t>Example: Produce Stores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600200" y="1600200"/>
            <a:ext cx="6172200" cy="1200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u="none"/>
              <a:t>Is there evidence of a linear relationship between tree height and trunk diameter at the 0.05 level of significance?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2438400" y="2971800"/>
            <a:ext cx="5791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2300" i="1" u="none" dirty="0"/>
              <a:t>H</a:t>
            </a:r>
            <a:r>
              <a:rPr lang="en-US" sz="2300" u="none" baseline="-25000" dirty="0"/>
              <a:t>0</a:t>
            </a:r>
            <a:r>
              <a:rPr lang="en-US" sz="2300" u="none" dirty="0"/>
              <a:t>: </a:t>
            </a:r>
            <a:r>
              <a:rPr lang="el-GR" sz="2300" u="none" dirty="0">
                <a:cs typeface="Arial" charset="0"/>
              </a:rPr>
              <a:t>ρ</a:t>
            </a:r>
            <a:r>
              <a:rPr lang="en-US" sz="2300" u="none" dirty="0">
                <a:cs typeface="Arial" charset="0"/>
              </a:rPr>
              <a:t> (R)</a:t>
            </a:r>
            <a:r>
              <a:rPr lang="en-US" sz="2300" u="none" baseline="-25000" dirty="0"/>
              <a:t> </a:t>
            </a:r>
            <a:r>
              <a:rPr lang="en-US" sz="2300" u="none" dirty="0"/>
              <a:t>= 0    </a:t>
            </a:r>
            <a:r>
              <a:rPr lang="en-US" sz="2000" u="none" dirty="0"/>
              <a:t>(No correlation)</a:t>
            </a:r>
          </a:p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 i="1" u="none" dirty="0"/>
              <a:t>H</a:t>
            </a:r>
            <a:r>
              <a:rPr lang="en-US" sz="2300" u="none" baseline="-25000" dirty="0"/>
              <a:t>1</a:t>
            </a:r>
            <a:r>
              <a:rPr lang="en-US" sz="2300" u="none" dirty="0"/>
              <a:t>: </a:t>
            </a:r>
            <a:r>
              <a:rPr lang="el-GR" sz="2300" u="none" dirty="0">
                <a:cs typeface="Arial" charset="0"/>
              </a:rPr>
              <a:t>ρ</a:t>
            </a:r>
            <a:r>
              <a:rPr lang="en-US" sz="2300" u="none" dirty="0"/>
              <a:t> </a:t>
            </a:r>
            <a:r>
              <a:rPr lang="en-US" sz="2300" u="none" dirty="0">
                <a:cs typeface="Arial" charset="0"/>
              </a:rPr>
              <a:t>(R)</a:t>
            </a:r>
            <a:r>
              <a:rPr lang="en-US" sz="2300" u="none" dirty="0"/>
              <a:t> </a:t>
            </a:r>
            <a:r>
              <a:rPr lang="en-US" sz="2300" u="none" dirty="0">
                <a:cs typeface="Arial" charset="0"/>
              </a:rPr>
              <a:t>≠</a:t>
            </a:r>
            <a:r>
              <a:rPr lang="en-US" sz="2300" u="none" dirty="0"/>
              <a:t> 0    </a:t>
            </a:r>
            <a:r>
              <a:rPr lang="en-US" sz="2000" u="none" dirty="0"/>
              <a:t>(correlation exists)</a:t>
            </a:r>
            <a:endParaRPr lang="en-US" sz="2000" b="1" u="none" dirty="0"/>
          </a:p>
          <a:p>
            <a:pPr marL="320675" indent="-320675" algn="l" defTabSz="852488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 i="1" u="none" dirty="0">
                <a:sym typeface="Symbol" pitchFamily="18" charset="2"/>
              </a:rPr>
              <a:t>   </a:t>
            </a:r>
            <a:r>
              <a:rPr lang="en-US" sz="2300" b="1" i="1" u="none" dirty="0">
                <a:sym typeface="Symbol" pitchFamily="18" charset="2"/>
              </a:rPr>
              <a:t></a:t>
            </a:r>
            <a:r>
              <a:rPr lang="en-US" sz="2300" b="1" u="none" dirty="0"/>
              <a:t> </a:t>
            </a:r>
            <a:r>
              <a:rPr lang="en-US" sz="2300" u="none" dirty="0"/>
              <a:t>=0.05 ,   </a:t>
            </a:r>
            <a:r>
              <a:rPr lang="en-US" sz="2300" u="none" dirty="0" err="1"/>
              <a:t>df</a:t>
            </a:r>
            <a:r>
              <a:rPr lang="en-US" sz="2300" b="1" u="none" dirty="0"/>
              <a:t> </a:t>
            </a:r>
            <a:r>
              <a:rPr lang="en-US" sz="2300" u="none" dirty="0"/>
              <a:t>=</a:t>
            </a:r>
            <a:r>
              <a:rPr lang="en-US" sz="2300" b="1" u="none" dirty="0"/>
              <a:t> </a:t>
            </a:r>
            <a:r>
              <a:rPr lang="en-US" sz="2300" u="none" dirty="0"/>
              <a:t>8 - 2 </a:t>
            </a:r>
            <a:r>
              <a:rPr lang="en-US" u="none" dirty="0"/>
              <a:t>(two sample means)</a:t>
            </a:r>
            <a:r>
              <a:rPr lang="en-US" sz="2300" u="none" dirty="0"/>
              <a:t>  = 6</a:t>
            </a: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2133600" y="4419600"/>
          <a:ext cx="48656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2044440" imgH="647640" progId="Equation.3">
                  <p:embed/>
                </p:oleObj>
              </mc:Choice>
              <mc:Fallback>
                <p:oleObj name="Equation" r:id="rId3" imgW="2044440" imgH="647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865688" cy="1541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12" descr="j03123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4648200"/>
            <a:ext cx="8556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F1C0FF7E-6CAA-46D7-A939-0D25C34552F2}" type="slidenum">
              <a:rPr lang="en-US"/>
              <a:pPr defTabSz="852488"/>
              <a:t>18</a:t>
            </a:fld>
            <a:endParaRPr lang="en-US"/>
          </a:p>
        </p:txBody>
      </p:sp>
      <p:graphicFrame>
        <p:nvGraphicFramePr>
          <p:cNvPr id="6146" name="Object 53"/>
          <p:cNvGraphicFramePr>
            <a:graphicFrameLocks noChangeAspect="1"/>
          </p:cNvGraphicFramePr>
          <p:nvPr/>
        </p:nvGraphicFramePr>
        <p:xfrm>
          <a:off x="273050" y="1981200"/>
          <a:ext cx="48656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2044440" imgH="647640" progId="Equation.3">
                  <p:embed/>
                </p:oleObj>
              </mc:Choice>
              <mc:Fallback>
                <p:oleObj name="Equation" r:id="rId3" imgW="2044440" imgH="647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981200"/>
                        <a:ext cx="4865688" cy="1541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Produce Stores: Test Solution</a:t>
            </a:r>
          </a:p>
        </p:txBody>
      </p:sp>
      <p:sp>
        <p:nvSpPr>
          <p:cNvPr id="6150" name="Rectangle 47"/>
          <p:cNvSpPr>
            <a:spLocks noChangeArrowheads="1"/>
          </p:cNvSpPr>
          <p:nvPr/>
        </p:nvSpPr>
        <p:spPr bwMode="auto">
          <a:xfrm>
            <a:off x="5943600" y="3048000"/>
            <a:ext cx="3048000" cy="2292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400" b="1" u="none">
                <a:solidFill>
                  <a:schemeClr val="folHlink"/>
                </a:solidFill>
              </a:rPr>
              <a:t>Conclusion:</a:t>
            </a:r>
            <a:r>
              <a:rPr lang="en-US" sz="2400" b="1" u="none"/>
              <a:t/>
            </a:r>
            <a:br>
              <a:rPr lang="en-US" sz="2400" b="1" u="none"/>
            </a:br>
            <a:r>
              <a:rPr lang="en-US" sz="2400" u="none"/>
              <a:t>There </a:t>
            </a:r>
            <a:r>
              <a:rPr lang="en-US" sz="2400" b="1" u="none"/>
              <a:t>is sufficient evidence</a:t>
            </a:r>
            <a:r>
              <a:rPr lang="en-US" sz="2400" u="none"/>
              <a:t> of a linear relationship at the 0.05 significance level</a:t>
            </a:r>
          </a:p>
        </p:txBody>
      </p:sp>
      <p:sp>
        <p:nvSpPr>
          <p:cNvPr id="6151" name="Rectangle 48"/>
          <p:cNvSpPr>
            <a:spLocks noChangeArrowheads="1"/>
          </p:cNvSpPr>
          <p:nvPr/>
        </p:nvSpPr>
        <p:spPr bwMode="auto">
          <a:xfrm>
            <a:off x="6172200" y="2057400"/>
            <a:ext cx="1914525" cy="8318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u="none">
                <a:solidFill>
                  <a:schemeClr val="folHlink"/>
                </a:solidFill>
              </a:rPr>
              <a:t>Decision:</a:t>
            </a:r>
            <a:r>
              <a:rPr lang="en-US" sz="2400" b="1" u="none"/>
              <a:t/>
            </a:r>
            <a:br>
              <a:rPr lang="en-US" sz="2400" b="1" u="none"/>
            </a:br>
            <a:r>
              <a:rPr lang="en-US" sz="2400" u="none"/>
              <a:t>Reject H</a:t>
            </a:r>
            <a:r>
              <a:rPr lang="en-US" sz="2400" u="none" baseline="-25000"/>
              <a:t>0</a:t>
            </a:r>
          </a:p>
        </p:txBody>
      </p:sp>
      <p:sp>
        <p:nvSpPr>
          <p:cNvPr id="6152" name="Oval 52"/>
          <p:cNvSpPr>
            <a:spLocks noChangeArrowheads="1"/>
          </p:cNvSpPr>
          <p:nvPr/>
        </p:nvSpPr>
        <p:spPr bwMode="auto">
          <a:xfrm>
            <a:off x="4343400" y="2057400"/>
            <a:ext cx="838200" cy="68897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6153" name="Rectangle 54"/>
          <p:cNvSpPr>
            <a:spLocks noChangeArrowheads="1"/>
          </p:cNvSpPr>
          <p:nvPr/>
        </p:nvSpPr>
        <p:spPr bwMode="auto">
          <a:xfrm>
            <a:off x="4114800" y="6019800"/>
            <a:ext cx="990600" cy="228600"/>
          </a:xfrm>
          <a:prstGeom prst="rect">
            <a:avLst/>
          </a:prstGeom>
          <a:solidFill>
            <a:srgbClr val="FFD5D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55"/>
          <p:cNvSpPr>
            <a:spLocks noChangeArrowheads="1"/>
          </p:cNvSpPr>
          <p:nvPr/>
        </p:nvSpPr>
        <p:spPr bwMode="auto">
          <a:xfrm>
            <a:off x="990600" y="6019800"/>
            <a:ext cx="1066800" cy="228600"/>
          </a:xfrm>
          <a:prstGeom prst="rect">
            <a:avLst/>
          </a:prstGeom>
          <a:solidFill>
            <a:srgbClr val="FFD5D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56"/>
          <p:cNvSpPr txBox="1">
            <a:spLocks noChangeArrowheads="1"/>
          </p:cNvSpPr>
          <p:nvPr/>
        </p:nvSpPr>
        <p:spPr bwMode="auto">
          <a:xfrm>
            <a:off x="4572000" y="54864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u="none"/>
              <a:t>Reject H</a:t>
            </a:r>
            <a:r>
              <a:rPr lang="en-US" sz="1400" u="none" baseline="-25000"/>
              <a:t>0</a:t>
            </a:r>
          </a:p>
        </p:txBody>
      </p:sp>
      <p:sp>
        <p:nvSpPr>
          <p:cNvPr id="6156" name="Text Box 57"/>
          <p:cNvSpPr txBox="1">
            <a:spLocks noChangeArrowheads="1"/>
          </p:cNvSpPr>
          <p:nvPr/>
        </p:nvSpPr>
        <p:spPr bwMode="auto">
          <a:xfrm>
            <a:off x="381000" y="54864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u="none"/>
              <a:t>Reject H</a:t>
            </a:r>
            <a:r>
              <a:rPr lang="en-US" sz="1400" u="none" baseline="-25000"/>
              <a:t>0</a:t>
            </a:r>
          </a:p>
        </p:txBody>
      </p:sp>
      <p:sp>
        <p:nvSpPr>
          <p:cNvPr id="6157" name="Freeform 58"/>
          <p:cNvSpPr>
            <a:spLocks/>
          </p:cNvSpPr>
          <p:nvPr/>
        </p:nvSpPr>
        <p:spPr bwMode="auto">
          <a:xfrm flipH="1">
            <a:off x="4495800" y="5029200"/>
            <a:ext cx="842963" cy="228600"/>
          </a:xfrm>
          <a:custGeom>
            <a:avLst/>
            <a:gdLst>
              <a:gd name="T0" fmla="*/ 13036 w 582"/>
              <a:gd name="T1" fmla="*/ 221105 h 183"/>
              <a:gd name="T2" fmla="*/ 0 w 582"/>
              <a:gd name="T3" fmla="*/ 164892 h 183"/>
              <a:gd name="T4" fmla="*/ 373685 w 582"/>
              <a:gd name="T5" fmla="*/ 142407 h 183"/>
              <a:gd name="T6" fmla="*/ 612669 w 582"/>
              <a:gd name="T7" fmla="*/ 82446 h 183"/>
              <a:gd name="T8" fmla="*/ 729988 w 582"/>
              <a:gd name="T9" fmla="*/ 59961 h 183"/>
              <a:gd name="T10" fmla="*/ 842963 w 582"/>
              <a:gd name="T11" fmla="*/ 0 h 183"/>
              <a:gd name="T12" fmla="*/ 842963 w 582"/>
              <a:gd name="T13" fmla="*/ 228600 h 183"/>
              <a:gd name="T14" fmla="*/ 13036 w 582"/>
              <a:gd name="T15" fmla="*/ 227351 h 183"/>
              <a:gd name="T16" fmla="*/ 13036 w 582"/>
              <a:gd name="T17" fmla="*/ 221105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FFD5D9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59"/>
          <p:cNvSpPr>
            <a:spLocks/>
          </p:cNvSpPr>
          <p:nvPr/>
        </p:nvSpPr>
        <p:spPr bwMode="auto">
          <a:xfrm>
            <a:off x="609600" y="5029200"/>
            <a:ext cx="833438" cy="228600"/>
          </a:xfrm>
          <a:custGeom>
            <a:avLst/>
            <a:gdLst>
              <a:gd name="T0" fmla="*/ 12888 w 582"/>
              <a:gd name="T1" fmla="*/ 221105 h 183"/>
              <a:gd name="T2" fmla="*/ 0 w 582"/>
              <a:gd name="T3" fmla="*/ 164892 h 183"/>
              <a:gd name="T4" fmla="*/ 369462 w 582"/>
              <a:gd name="T5" fmla="*/ 142407 h 183"/>
              <a:gd name="T6" fmla="*/ 605746 w 582"/>
              <a:gd name="T7" fmla="*/ 82446 h 183"/>
              <a:gd name="T8" fmla="*/ 721740 w 582"/>
              <a:gd name="T9" fmla="*/ 59961 h 183"/>
              <a:gd name="T10" fmla="*/ 833438 w 582"/>
              <a:gd name="T11" fmla="*/ 0 h 183"/>
              <a:gd name="T12" fmla="*/ 833438 w 582"/>
              <a:gd name="T13" fmla="*/ 228600 h 183"/>
              <a:gd name="T14" fmla="*/ 12888 w 582"/>
              <a:gd name="T15" fmla="*/ 227351 h 183"/>
              <a:gd name="T16" fmla="*/ 12888 w 582"/>
              <a:gd name="T17" fmla="*/ 221105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FFD5D9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60"/>
          <p:cNvSpPr>
            <a:spLocks/>
          </p:cNvSpPr>
          <p:nvPr/>
        </p:nvSpPr>
        <p:spPr bwMode="auto">
          <a:xfrm>
            <a:off x="685800" y="3886200"/>
            <a:ext cx="2362200" cy="1295400"/>
          </a:xfrm>
          <a:custGeom>
            <a:avLst/>
            <a:gdLst>
              <a:gd name="T0" fmla="*/ 0 w 600"/>
              <a:gd name="T1" fmla="*/ 1293151 h 576"/>
              <a:gd name="T2" fmla="*/ 248031 w 600"/>
              <a:gd name="T3" fmla="*/ 1281906 h 576"/>
              <a:gd name="T4" fmla="*/ 374015 w 600"/>
              <a:gd name="T5" fmla="*/ 1263915 h 576"/>
              <a:gd name="T6" fmla="*/ 499999 w 600"/>
              <a:gd name="T7" fmla="*/ 1243674 h 576"/>
              <a:gd name="T8" fmla="*/ 622046 w 600"/>
              <a:gd name="T9" fmla="*/ 1214438 h 576"/>
              <a:gd name="T10" fmla="*/ 748030 w 600"/>
              <a:gd name="T11" fmla="*/ 1171707 h 576"/>
              <a:gd name="T12" fmla="*/ 874014 w 600"/>
              <a:gd name="T13" fmla="*/ 1119981 h 576"/>
              <a:gd name="T14" fmla="*/ 1118108 w 600"/>
              <a:gd name="T15" fmla="*/ 971550 h 576"/>
              <a:gd name="T16" fmla="*/ 1366139 w 600"/>
              <a:gd name="T17" fmla="*/ 760148 h 576"/>
              <a:gd name="T18" fmla="*/ 1614170 w 600"/>
              <a:gd name="T19" fmla="*/ 503767 h 576"/>
              <a:gd name="T20" fmla="*/ 1736217 w 600"/>
              <a:gd name="T21" fmla="*/ 375576 h 576"/>
              <a:gd name="T22" fmla="*/ 1862201 w 600"/>
              <a:gd name="T23" fmla="*/ 256381 h 576"/>
              <a:gd name="T24" fmla="*/ 1988185 w 600"/>
              <a:gd name="T25" fmla="*/ 150680 h 576"/>
              <a:gd name="T26" fmla="*/ 2106295 w 600"/>
              <a:gd name="T27" fmla="*/ 69718 h 576"/>
              <a:gd name="T28" fmla="*/ 2232279 w 600"/>
              <a:gd name="T29" fmla="*/ 17992 h 576"/>
              <a:gd name="T30" fmla="*/ 2358263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61"/>
          <p:cNvSpPr>
            <a:spLocks/>
          </p:cNvSpPr>
          <p:nvPr/>
        </p:nvSpPr>
        <p:spPr bwMode="auto">
          <a:xfrm>
            <a:off x="3048000" y="3886200"/>
            <a:ext cx="2209800" cy="1295400"/>
          </a:xfrm>
          <a:custGeom>
            <a:avLst/>
            <a:gdLst>
              <a:gd name="T0" fmla="*/ 2205964 w 576"/>
              <a:gd name="T1" fmla="*/ 1293151 h 576"/>
              <a:gd name="T2" fmla="*/ 1975776 w 576"/>
              <a:gd name="T3" fmla="*/ 1281906 h 576"/>
              <a:gd name="T4" fmla="*/ 1856846 w 576"/>
              <a:gd name="T5" fmla="*/ 1263915 h 576"/>
              <a:gd name="T6" fmla="*/ 1745588 w 576"/>
              <a:gd name="T7" fmla="*/ 1243674 h 576"/>
              <a:gd name="T8" fmla="*/ 1626658 w 576"/>
              <a:gd name="T9" fmla="*/ 1214438 h 576"/>
              <a:gd name="T10" fmla="*/ 1507728 w 576"/>
              <a:gd name="T11" fmla="*/ 1171707 h 576"/>
              <a:gd name="T12" fmla="*/ 1396471 w 576"/>
              <a:gd name="T13" fmla="*/ 1119981 h 576"/>
              <a:gd name="T14" fmla="*/ 1162447 w 576"/>
              <a:gd name="T15" fmla="*/ 971550 h 576"/>
              <a:gd name="T16" fmla="*/ 928423 w 576"/>
              <a:gd name="T17" fmla="*/ 760148 h 576"/>
              <a:gd name="T18" fmla="*/ 698235 w 576"/>
              <a:gd name="T19" fmla="*/ 503767 h 576"/>
              <a:gd name="T20" fmla="*/ 579305 w 576"/>
              <a:gd name="T21" fmla="*/ 375576 h 576"/>
              <a:gd name="T22" fmla="*/ 460375 w 576"/>
              <a:gd name="T23" fmla="*/ 256381 h 576"/>
              <a:gd name="T24" fmla="*/ 349118 w 576"/>
              <a:gd name="T25" fmla="*/ 150680 h 576"/>
              <a:gd name="T26" fmla="*/ 230187 w 576"/>
              <a:gd name="T27" fmla="*/ 69718 h 576"/>
              <a:gd name="T28" fmla="*/ 115094 w 576"/>
              <a:gd name="T29" fmla="*/ 17992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62"/>
          <p:cNvSpPr>
            <a:spLocks noChangeShapeType="1"/>
          </p:cNvSpPr>
          <p:nvPr/>
        </p:nvSpPr>
        <p:spPr bwMode="auto">
          <a:xfrm>
            <a:off x="457200" y="52578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63"/>
          <p:cNvSpPr>
            <a:spLocks noChangeShapeType="1"/>
          </p:cNvSpPr>
          <p:nvPr/>
        </p:nvSpPr>
        <p:spPr bwMode="auto">
          <a:xfrm>
            <a:off x="914400" y="47244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64"/>
          <p:cNvSpPr>
            <a:spLocks noChangeArrowheads="1"/>
          </p:cNvSpPr>
          <p:nvPr/>
        </p:nvSpPr>
        <p:spPr bwMode="auto">
          <a:xfrm flipH="1">
            <a:off x="381000" y="44196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u="none">
                <a:latin typeface="Symbol" pitchFamily="18" charset="2"/>
              </a:rPr>
              <a:t>a</a:t>
            </a:r>
            <a:r>
              <a:rPr lang="en-US" sz="1600" u="none"/>
              <a:t>/2=0.025</a:t>
            </a:r>
          </a:p>
        </p:txBody>
      </p: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3048000" y="38862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5" name="Line 66"/>
          <p:cNvSpPr>
            <a:spLocks noChangeShapeType="1"/>
          </p:cNvSpPr>
          <p:nvPr/>
        </p:nvSpPr>
        <p:spPr bwMode="auto">
          <a:xfrm>
            <a:off x="1447800" y="5334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67"/>
          <p:cNvSpPr txBox="1">
            <a:spLocks noChangeArrowheads="1"/>
          </p:cNvSpPr>
          <p:nvPr/>
        </p:nvSpPr>
        <p:spPr bwMode="auto">
          <a:xfrm>
            <a:off x="1219200" y="55626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u="none"/>
              <a:t>-t</a:t>
            </a:r>
            <a:r>
              <a:rPr lang="el-GR" sz="2000" u="none" baseline="-25000">
                <a:cs typeface="Arial" charset="0"/>
              </a:rPr>
              <a:t>α</a:t>
            </a:r>
            <a:r>
              <a:rPr lang="en-US" sz="2000" u="none" baseline="-25000">
                <a:cs typeface="Arial" charset="0"/>
              </a:rPr>
              <a:t>/2</a:t>
            </a:r>
            <a:endParaRPr lang="el-GR" sz="2000" u="none" baseline="-25000">
              <a:cs typeface="Arial" charset="0"/>
            </a:endParaRPr>
          </a:p>
        </p:txBody>
      </p:sp>
      <p:sp>
        <p:nvSpPr>
          <p:cNvPr id="6167" name="Line 68"/>
          <p:cNvSpPr>
            <a:spLocks noChangeShapeType="1"/>
          </p:cNvSpPr>
          <p:nvPr/>
        </p:nvSpPr>
        <p:spPr bwMode="auto">
          <a:xfrm>
            <a:off x="1447800" y="54864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Text Box 69"/>
          <p:cNvSpPr txBox="1">
            <a:spLocks noChangeArrowheads="1"/>
          </p:cNvSpPr>
          <p:nvPr/>
        </p:nvSpPr>
        <p:spPr bwMode="auto">
          <a:xfrm>
            <a:off x="2286000" y="54864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u="none"/>
              <a:t>Do not reject H</a:t>
            </a:r>
            <a:r>
              <a:rPr lang="en-US" sz="1400" u="none" baseline="-25000"/>
              <a:t>0</a:t>
            </a:r>
          </a:p>
        </p:txBody>
      </p:sp>
      <p:sp>
        <p:nvSpPr>
          <p:cNvPr id="6169" name="Line 70"/>
          <p:cNvSpPr>
            <a:spLocks noChangeShapeType="1"/>
          </p:cNvSpPr>
          <p:nvPr/>
        </p:nvSpPr>
        <p:spPr bwMode="auto">
          <a:xfrm>
            <a:off x="304800" y="5486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Text Box 71"/>
          <p:cNvSpPr txBox="1">
            <a:spLocks noChangeArrowheads="1"/>
          </p:cNvSpPr>
          <p:nvPr/>
        </p:nvSpPr>
        <p:spPr bwMode="auto">
          <a:xfrm>
            <a:off x="2819400" y="57150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u="none"/>
              <a:t>0</a:t>
            </a:r>
            <a:endParaRPr lang="el-GR" u="none" baseline="-25000">
              <a:cs typeface="Arial" charset="0"/>
            </a:endParaRPr>
          </a:p>
        </p:txBody>
      </p:sp>
      <p:sp>
        <p:nvSpPr>
          <p:cNvPr id="6171" name="Text Box 72"/>
          <p:cNvSpPr txBox="1">
            <a:spLocks noChangeArrowheads="1"/>
          </p:cNvSpPr>
          <p:nvPr/>
        </p:nvSpPr>
        <p:spPr bwMode="auto">
          <a:xfrm>
            <a:off x="4267200" y="55626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u="none"/>
              <a:t>t</a:t>
            </a:r>
            <a:r>
              <a:rPr lang="el-GR" sz="2000" u="none" baseline="-25000">
                <a:cs typeface="Arial" charset="0"/>
              </a:rPr>
              <a:t>α</a:t>
            </a:r>
            <a:r>
              <a:rPr lang="en-US" sz="2000" u="none" baseline="-25000">
                <a:cs typeface="Arial" charset="0"/>
              </a:rPr>
              <a:t>/2</a:t>
            </a:r>
            <a:endParaRPr lang="el-GR" sz="2000" u="none" baseline="-25000">
              <a:cs typeface="Arial" charset="0"/>
            </a:endParaRPr>
          </a:p>
        </p:txBody>
      </p:sp>
      <p:sp>
        <p:nvSpPr>
          <p:cNvPr id="6172" name="Line 73"/>
          <p:cNvSpPr>
            <a:spLocks noChangeShapeType="1"/>
          </p:cNvSpPr>
          <p:nvPr/>
        </p:nvSpPr>
        <p:spPr bwMode="auto">
          <a:xfrm>
            <a:off x="4495800" y="5334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Line 74"/>
          <p:cNvSpPr>
            <a:spLocks noChangeShapeType="1"/>
          </p:cNvSpPr>
          <p:nvPr/>
        </p:nvSpPr>
        <p:spPr bwMode="auto">
          <a:xfrm>
            <a:off x="4495800" y="5486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75"/>
          <p:cNvSpPr>
            <a:spLocks noChangeShapeType="1"/>
          </p:cNvSpPr>
          <p:nvPr/>
        </p:nvSpPr>
        <p:spPr bwMode="auto">
          <a:xfrm>
            <a:off x="4572000" y="47244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Rectangle 76"/>
          <p:cNvSpPr>
            <a:spLocks noChangeArrowheads="1"/>
          </p:cNvSpPr>
          <p:nvPr/>
        </p:nvSpPr>
        <p:spPr bwMode="auto">
          <a:xfrm flipH="1">
            <a:off x="4114800" y="44196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>
                <a:latin typeface="Symbol" pitchFamily="18" charset="2"/>
              </a:rPr>
              <a:t>a</a:t>
            </a:r>
            <a:r>
              <a:rPr lang="en-US" sz="1600"/>
              <a:t>/2=0.025</a:t>
            </a:r>
          </a:p>
        </p:txBody>
      </p:sp>
      <p:sp>
        <p:nvSpPr>
          <p:cNvPr id="6176" name="Rectangle 77"/>
          <p:cNvSpPr>
            <a:spLocks noChangeArrowheads="1"/>
          </p:cNvSpPr>
          <p:nvPr/>
        </p:nvSpPr>
        <p:spPr bwMode="auto">
          <a:xfrm flipH="1">
            <a:off x="990600" y="5943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-2.4469</a:t>
            </a:r>
          </a:p>
        </p:txBody>
      </p:sp>
      <p:sp>
        <p:nvSpPr>
          <p:cNvPr id="6177" name="Rectangle 78"/>
          <p:cNvSpPr>
            <a:spLocks noChangeArrowheads="1"/>
          </p:cNvSpPr>
          <p:nvPr/>
        </p:nvSpPr>
        <p:spPr bwMode="auto">
          <a:xfrm flipH="1">
            <a:off x="4114800" y="5943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 dirty="0"/>
              <a:t>2.4469</a:t>
            </a:r>
          </a:p>
        </p:txBody>
      </p:sp>
      <p:sp>
        <p:nvSpPr>
          <p:cNvPr id="6178" name="Rectangle 79"/>
          <p:cNvSpPr>
            <a:spLocks noChangeArrowheads="1"/>
          </p:cNvSpPr>
          <p:nvPr/>
        </p:nvSpPr>
        <p:spPr bwMode="auto">
          <a:xfrm flipH="1">
            <a:off x="5257800" y="6096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 dirty="0">
                <a:solidFill>
                  <a:schemeClr val="hlink"/>
                </a:solidFill>
              </a:rPr>
              <a:t>4.68</a:t>
            </a:r>
          </a:p>
        </p:txBody>
      </p:sp>
      <p:sp>
        <p:nvSpPr>
          <p:cNvPr id="6179" name="Line 81"/>
          <p:cNvSpPr>
            <a:spLocks noChangeShapeType="1"/>
          </p:cNvSpPr>
          <p:nvPr/>
        </p:nvSpPr>
        <p:spPr bwMode="auto">
          <a:xfrm flipV="1">
            <a:off x="5562600" y="5486400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Line 82"/>
          <p:cNvSpPr>
            <a:spLocks noChangeShapeType="1"/>
          </p:cNvSpPr>
          <p:nvPr/>
        </p:nvSpPr>
        <p:spPr bwMode="auto">
          <a:xfrm>
            <a:off x="5562600" y="2438400"/>
            <a:ext cx="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83"/>
          <p:cNvSpPr>
            <a:spLocks noChangeShapeType="1"/>
          </p:cNvSpPr>
          <p:nvPr/>
        </p:nvSpPr>
        <p:spPr bwMode="auto">
          <a:xfrm>
            <a:off x="5334000" y="2438400"/>
            <a:ext cx="2286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2" name="Rectangle 85"/>
          <p:cNvSpPr>
            <a:spLocks noChangeArrowheads="1"/>
          </p:cNvSpPr>
          <p:nvPr/>
        </p:nvSpPr>
        <p:spPr bwMode="auto">
          <a:xfrm flipH="1">
            <a:off x="304800" y="38100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endParaRPr lang="en-US" sz="1600" u="none"/>
          </a:p>
        </p:txBody>
      </p:sp>
      <p:sp>
        <p:nvSpPr>
          <p:cNvPr id="6183" name="Rectangle 86"/>
          <p:cNvSpPr>
            <a:spLocks noChangeArrowheads="1"/>
          </p:cNvSpPr>
          <p:nvPr/>
        </p:nvSpPr>
        <p:spPr bwMode="auto">
          <a:xfrm flipH="1">
            <a:off x="228600" y="3733800"/>
            <a:ext cx="1371600" cy="333375"/>
          </a:xfrm>
          <a:prstGeom prst="rect">
            <a:avLst/>
          </a:prstGeom>
          <a:solidFill>
            <a:srgbClr val="FFD5D9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b="1" u="none"/>
              <a:t>d.f. = 8-2 =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1524000"/>
            <a:ext cx="240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none" dirty="0" smtClean="0">
                <a:solidFill>
                  <a:srgbClr val="FF0000"/>
                </a:solidFill>
              </a:rPr>
              <a:t>TINV(6, .05) = 2.4469</a:t>
            </a:r>
            <a:endParaRPr lang="en-US" b="1" u="none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5800" y="1524000"/>
            <a:ext cx="419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P-value: </a:t>
            </a:r>
            <a:r>
              <a:rPr lang="en-US" b="1" u="none" dirty="0" smtClean="0">
                <a:solidFill>
                  <a:srgbClr val="FF0000"/>
                </a:solidFill>
              </a:rPr>
              <a:t>TDIST(4.68, 6, .05) = 0.00396</a:t>
            </a:r>
            <a:endParaRPr lang="en-US" b="1" u="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A7E0980C-1C79-45A0-BCB4-56F7284D47E3}" type="slidenum">
              <a:rPr lang="en-US"/>
              <a:pPr defTabSz="852488"/>
              <a:t>19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Regression Analysis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(video clip on the website)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153400" cy="43434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solidFill>
                  <a:schemeClr val="folHlink"/>
                </a:solidFill>
              </a:rPr>
              <a:t>Regression analysis</a:t>
            </a:r>
            <a:r>
              <a:rPr lang="en-US" sz="2400" dirty="0" smtClean="0"/>
              <a:t> is used to: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i="1" dirty="0" smtClean="0"/>
              <a:t>Predic</a:t>
            </a:r>
            <a:r>
              <a:rPr lang="en-US" sz="2000" dirty="0" smtClean="0"/>
              <a:t>t the value of a </a:t>
            </a:r>
            <a:r>
              <a:rPr lang="en-US" sz="2000" dirty="0" smtClean="0">
                <a:solidFill>
                  <a:srgbClr val="FF0000"/>
                </a:solidFill>
              </a:rPr>
              <a:t>dependent </a:t>
            </a:r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, such </a:t>
            </a:r>
            <a:r>
              <a:rPr lang="en-US" sz="2000" dirty="0" smtClean="0"/>
              <a:t>as sales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based on the value of </a:t>
            </a:r>
            <a:r>
              <a:rPr lang="en-US" sz="2000" dirty="0" smtClean="0">
                <a:solidFill>
                  <a:srgbClr val="FF0000"/>
                </a:solidFill>
              </a:rPr>
              <a:t>at least one independent </a:t>
            </a:r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, such </a:t>
            </a:r>
            <a:r>
              <a:rPr lang="en-US" sz="2000" dirty="0" smtClean="0"/>
              <a:t>as years at company as a salesmen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000" dirty="0" smtClean="0"/>
              <a:t>Based on the Midwest Excel file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000" dirty="0" smtClean="0">
                <a:solidFill>
                  <a:schemeClr val="folHlink"/>
                </a:solidFill>
              </a:rPr>
              <a:t>Dependent variable:</a:t>
            </a:r>
            <a:r>
              <a:rPr lang="en-US" sz="2000" dirty="0" smtClean="0"/>
              <a:t>  the variable we wish to explain (cause)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000" dirty="0" smtClean="0">
                <a:solidFill>
                  <a:schemeClr val="folHlink"/>
                </a:solidFill>
              </a:rPr>
              <a:t>Independent variable:</a:t>
            </a:r>
            <a:r>
              <a:rPr lang="en-US" sz="2000" dirty="0" smtClean="0"/>
              <a:t>  the variable used to explain the  dependent variable (effect)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dirty="0" smtClean="0"/>
              <a:t>Explain the impact of changes in an independent variable on the dependent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5D368B27-BD80-464C-AAC1-A3B0541E020C}" type="slidenum">
              <a:rPr lang="en-US"/>
              <a:pPr defTabSz="852488"/>
              <a:t>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6565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3200" smtClean="0"/>
              <a:t> </a:t>
            </a:r>
            <a:endParaRPr lang="en-US" sz="1000" smtClean="0"/>
          </a:p>
          <a:p>
            <a:pPr eaLnBrk="1" hangingPunct="1">
              <a:spcBef>
                <a:spcPct val="25000"/>
              </a:spcBef>
              <a:buSzPct val="80000"/>
            </a:pPr>
            <a:r>
              <a:rPr lang="en-US" sz="2400" smtClean="0"/>
              <a:t>Calculate and interpret the correlation between two variables</a:t>
            </a:r>
          </a:p>
          <a:p>
            <a:pPr eaLnBrk="1" hangingPunct="1">
              <a:spcBef>
                <a:spcPct val="25000"/>
              </a:spcBef>
              <a:buSzPct val="80000"/>
            </a:pPr>
            <a:r>
              <a:rPr lang="en-US" sz="2400" smtClean="0"/>
              <a:t>Determine whether the correlation is significant</a:t>
            </a:r>
          </a:p>
          <a:p>
            <a:pPr eaLnBrk="1" hangingPunct="1">
              <a:spcBef>
                <a:spcPct val="25000"/>
              </a:spcBef>
              <a:buSzPct val="80000"/>
            </a:pPr>
            <a:r>
              <a:rPr lang="en-US" sz="2400" smtClean="0"/>
              <a:t>Calculate and interpret the simple linear regression equation for a set of data</a:t>
            </a:r>
          </a:p>
          <a:p>
            <a:pPr eaLnBrk="1" hangingPunct="1">
              <a:spcBef>
                <a:spcPct val="25000"/>
              </a:spcBef>
              <a:buSzPct val="80000"/>
            </a:pPr>
            <a:r>
              <a:rPr lang="en-US" sz="2400" smtClean="0"/>
              <a:t>Understand the assumptions behind regression analysis</a:t>
            </a:r>
          </a:p>
          <a:p>
            <a:pPr eaLnBrk="1" hangingPunct="1">
              <a:spcBef>
                <a:spcPct val="25000"/>
              </a:spcBef>
              <a:buSzPct val="80000"/>
            </a:pPr>
            <a:r>
              <a:rPr lang="en-US" sz="2400" smtClean="0"/>
              <a:t>Determine whether a regression model is significant</a:t>
            </a:r>
          </a:p>
          <a:p>
            <a:pPr eaLnBrk="1" hangingPunct="1">
              <a:spcBef>
                <a:spcPct val="25000"/>
              </a:spcBef>
              <a:buSzPct val="80000"/>
            </a:pPr>
            <a:endParaRPr lang="en-US" sz="2400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DA625E70-09B9-46D2-9810-BCF619F95139}" type="slidenum">
              <a:rPr lang="en-US"/>
              <a:pPr defTabSz="852488"/>
              <a:t>20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Simple Linear Regression Model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239000" cy="3700463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Only </a:t>
            </a:r>
            <a:r>
              <a:rPr lang="en-US" sz="2700" b="1" dirty="0" smtClean="0">
                <a:solidFill>
                  <a:schemeClr val="folHlink"/>
                </a:solidFill>
              </a:rPr>
              <a:t>one</a:t>
            </a:r>
            <a:r>
              <a:rPr lang="en-US" sz="2700" dirty="0" smtClean="0">
                <a:solidFill>
                  <a:schemeClr val="folHlink"/>
                </a:solidFill>
              </a:rPr>
              <a:t> independent </a:t>
            </a:r>
            <a:r>
              <a:rPr lang="en-US" sz="2700" dirty="0" smtClean="0">
                <a:solidFill>
                  <a:schemeClr val="folHlink"/>
                </a:solidFill>
              </a:rPr>
              <a:t>variable</a:t>
            </a:r>
            <a:endParaRPr lang="en-US" sz="2700" dirty="0" smtClean="0"/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Relationship between  </a:t>
            </a:r>
            <a:r>
              <a:rPr lang="en-US" sz="2700" dirty="0" smtClean="0"/>
              <a:t>iv  </a:t>
            </a:r>
            <a:r>
              <a:rPr lang="en-US" sz="2700" dirty="0" smtClean="0"/>
              <a:t>and  </a:t>
            </a:r>
            <a:r>
              <a:rPr lang="en-US" sz="2700" dirty="0" smtClean="0"/>
              <a:t>dv </a:t>
            </a:r>
            <a:r>
              <a:rPr lang="en-US" sz="2700" dirty="0" smtClean="0"/>
              <a:t>is described by a linear function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sz="2300" dirty="0" smtClean="0"/>
              <a:t>independent: iv, dependent: </a:t>
            </a:r>
            <a:r>
              <a:rPr lang="en-US" sz="2300" dirty="0" err="1" smtClean="0"/>
              <a:t>dv</a:t>
            </a:r>
            <a:endParaRPr lang="en-US" sz="2300" dirty="0" smtClean="0"/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Changes in  </a:t>
            </a:r>
            <a:r>
              <a:rPr lang="en-US" sz="2700" dirty="0" smtClean="0"/>
              <a:t>dv </a:t>
            </a:r>
            <a:r>
              <a:rPr lang="en-US" sz="2700" dirty="0" smtClean="0"/>
              <a:t>are assumed to be </a:t>
            </a:r>
            <a:r>
              <a:rPr lang="en-US" sz="2700" b="1" dirty="0" smtClean="0"/>
              <a:t>caused</a:t>
            </a:r>
            <a:r>
              <a:rPr lang="en-US" sz="2700" dirty="0" smtClean="0"/>
              <a:t> by changes in  </a:t>
            </a:r>
            <a:r>
              <a:rPr lang="en-US" sz="2700" dirty="0" smtClean="0"/>
              <a:t>iv</a:t>
            </a: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EDDBCB44-241F-4396-A3F6-BDBC032666C7}" type="slidenum">
              <a:rPr lang="en-US"/>
              <a:pPr defTabSz="852488"/>
              <a:t>21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Types of Regression Models</a:t>
            </a:r>
          </a:p>
        </p:txBody>
      </p:sp>
      <p:pic>
        <p:nvPicPr>
          <p:cNvPr id="52229" name="Picture 3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024063"/>
            <a:ext cx="419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338138" y="2019300"/>
            <a:ext cx="4202112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31" name="Picture 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0275" y="2100263"/>
            <a:ext cx="42672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4735513" y="2095500"/>
            <a:ext cx="4278312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3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8" y="4419600"/>
            <a:ext cx="411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295275" y="4414838"/>
            <a:ext cx="4125913" cy="21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3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5838" y="4495800"/>
            <a:ext cx="426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4791075" y="4491038"/>
            <a:ext cx="4278313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528638" y="1676400"/>
            <a:ext cx="3895725" cy="3937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Positive Linear Relationship</a:t>
            </a:r>
          </a:p>
        </p:txBody>
      </p:sp>
      <p:sp>
        <p:nvSpPr>
          <p:cNvPr id="52238" name="Rectangle 12"/>
          <p:cNvSpPr>
            <a:spLocks noChangeArrowheads="1"/>
          </p:cNvSpPr>
          <p:nvPr/>
        </p:nvSpPr>
        <p:spPr bwMode="auto">
          <a:xfrm>
            <a:off x="371475" y="4110038"/>
            <a:ext cx="4048125" cy="3937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Negative Linear Relationship</a:t>
            </a:r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>
            <a:off x="5100638" y="1676400"/>
            <a:ext cx="3590925" cy="3937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Relationship NOT Linear</a:t>
            </a:r>
          </a:p>
        </p:txBody>
      </p:sp>
      <p:sp>
        <p:nvSpPr>
          <p:cNvPr id="52240" name="Rectangle 14"/>
          <p:cNvSpPr>
            <a:spLocks noChangeArrowheads="1"/>
          </p:cNvSpPr>
          <p:nvPr/>
        </p:nvSpPr>
        <p:spPr bwMode="auto">
          <a:xfrm>
            <a:off x="5934075" y="4110038"/>
            <a:ext cx="2447925" cy="3937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No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97B2DDFC-C6B2-496C-817D-E87D532AE171}" type="slidenum">
              <a:rPr lang="en-US"/>
              <a:pPr defTabSz="852488"/>
              <a:t>22</a:t>
            </a:fld>
            <a:endParaRPr lang="en-US"/>
          </a:p>
        </p:txBody>
      </p:sp>
      <p:graphicFrame>
        <p:nvGraphicFramePr>
          <p:cNvPr id="717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49559"/>
              </p:ext>
            </p:extLst>
          </p:nvPr>
        </p:nvGraphicFramePr>
        <p:xfrm>
          <a:off x="2116138" y="3429000"/>
          <a:ext cx="513873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429000"/>
                        <a:ext cx="5138737" cy="1217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3581400" y="48006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u="none"/>
              <a:t>Linear component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Population Linear Regression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1219200" y="1676400"/>
            <a:ext cx="47244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 dirty="0"/>
              <a:t>The population regression model: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Population </a:t>
            </a:r>
            <a:br>
              <a:rPr lang="en-US" sz="2000" u="none"/>
            </a:br>
            <a:r>
              <a:rPr lang="en-US" sz="2000" u="none"/>
              <a:t>y  intercept </a:t>
            </a: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 dirty="0"/>
              <a:t>Population Slope</a:t>
            </a:r>
            <a:br>
              <a:rPr lang="en-US" sz="2000" u="none" dirty="0"/>
            </a:br>
            <a:r>
              <a:rPr lang="en-US" sz="2000" u="none" dirty="0"/>
              <a:t>Coefficient </a:t>
            </a: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7505728" y="2939831"/>
            <a:ext cx="114776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 dirty="0" smtClean="0"/>
              <a:t>residual</a:t>
            </a:r>
            <a:endParaRPr lang="en-US" sz="2000" u="none" dirty="0"/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Dependent Variable</a:t>
            </a:r>
          </a:p>
        </p:txBody>
      </p:sp>
      <p:sp>
        <p:nvSpPr>
          <p:cNvPr id="7180" name="Line 9"/>
          <p:cNvSpPr>
            <a:spLocks noChangeShapeType="1"/>
          </p:cNvSpPr>
          <p:nvPr/>
        </p:nvSpPr>
        <p:spPr bwMode="auto">
          <a:xfrm>
            <a:off x="2971800" y="3200400"/>
            <a:ext cx="461963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0"/>
          <p:cNvSpPr>
            <a:spLocks noChangeShapeType="1"/>
          </p:cNvSpPr>
          <p:nvPr/>
        </p:nvSpPr>
        <p:spPr bwMode="auto">
          <a:xfrm>
            <a:off x="1524000" y="3505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 flipH="1">
            <a:off x="59436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3"/>
          <p:cNvSpPr>
            <a:spLocks noChangeShapeType="1"/>
          </p:cNvSpPr>
          <p:nvPr/>
        </p:nvSpPr>
        <p:spPr bwMode="auto">
          <a:xfrm rot="20940815" flipH="1">
            <a:off x="7162800" y="3444875"/>
            <a:ext cx="61753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Independent Variable</a:t>
            </a:r>
          </a:p>
        </p:txBody>
      </p:sp>
      <p:sp>
        <p:nvSpPr>
          <p:cNvPr id="7185" name="AutoShape 16"/>
          <p:cNvSpPr>
            <a:spLocks/>
          </p:cNvSpPr>
          <p:nvPr/>
        </p:nvSpPr>
        <p:spPr bwMode="auto">
          <a:xfrm rot="16200000" flipV="1">
            <a:off x="4569619" y="34313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AutoShape 20"/>
          <p:cNvSpPr>
            <a:spLocks/>
          </p:cNvSpPr>
          <p:nvPr/>
        </p:nvSpPr>
        <p:spPr bwMode="auto">
          <a:xfrm rot="16200000" flipV="1">
            <a:off x="6896100" y="42894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6248400" y="48609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u="none"/>
              <a:t>Random Error</a:t>
            </a:r>
          </a:p>
          <a:p>
            <a:pPr algn="l">
              <a:spcBef>
                <a:spcPct val="0"/>
              </a:spcBef>
            </a:pPr>
            <a:r>
              <a:rPr lang="en-US" sz="2000" u="none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Because a linear regression model is not always appropriate for the data,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appropriateness of the model </a:t>
            </a:r>
            <a:r>
              <a:rPr lang="en-US" dirty="0" smtClean="0"/>
              <a:t>can be assessed by </a:t>
            </a:r>
            <a:r>
              <a:rPr lang="en-US" dirty="0"/>
              <a:t>defining </a:t>
            </a:r>
            <a:r>
              <a:rPr lang="en-US" dirty="0" smtClean="0"/>
              <a:t>and examining residuals and </a:t>
            </a:r>
            <a:r>
              <a:rPr lang="en-US" dirty="0"/>
              <a:t>residual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14-</a:t>
            </a:r>
            <a:fld id="{EDB9498A-0F0D-4B23-892A-3499D020E8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72F1048F-3672-48C0-870A-B36C8744152F}" type="slidenum">
              <a:rPr lang="en-US"/>
              <a:pPr defTabSz="852488"/>
              <a:t>24</a:t>
            </a:fld>
            <a:endParaRPr lang="en-US"/>
          </a:p>
        </p:txBody>
      </p:sp>
      <p:sp>
        <p:nvSpPr>
          <p:cNvPr id="8197" name="Line 59"/>
          <p:cNvSpPr>
            <a:spLocks noChangeShapeType="1"/>
          </p:cNvSpPr>
          <p:nvPr/>
        </p:nvSpPr>
        <p:spPr bwMode="auto">
          <a:xfrm flipH="1" flipV="1">
            <a:off x="2362200" y="4038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8" name="Line 52"/>
          <p:cNvSpPr>
            <a:spLocks noChangeShapeType="1"/>
          </p:cNvSpPr>
          <p:nvPr/>
        </p:nvSpPr>
        <p:spPr bwMode="auto">
          <a:xfrm flipH="1" flipV="1">
            <a:off x="2362200" y="2743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Population Linear Regression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8201" name="Line 5"/>
          <p:cNvSpPr>
            <a:spLocks noChangeShapeType="1"/>
          </p:cNvSpPr>
          <p:nvPr/>
        </p:nvSpPr>
        <p:spPr bwMode="auto">
          <a:xfrm flipH="1">
            <a:off x="4097338" y="28654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6"/>
          <p:cNvSpPr>
            <a:spLocks noChangeShapeType="1"/>
          </p:cNvSpPr>
          <p:nvPr/>
        </p:nvSpPr>
        <p:spPr bwMode="auto">
          <a:xfrm flipV="1">
            <a:off x="2198688" y="27622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Freeform 7"/>
          <p:cNvSpPr>
            <a:spLocks/>
          </p:cNvSpPr>
          <p:nvPr/>
        </p:nvSpPr>
        <p:spPr bwMode="auto">
          <a:xfrm>
            <a:off x="5087938" y="4514850"/>
            <a:ext cx="454025" cy="454025"/>
          </a:xfrm>
          <a:custGeom>
            <a:avLst/>
            <a:gdLst>
              <a:gd name="T0" fmla="*/ 0 w 286"/>
              <a:gd name="T1" fmla="*/ 230187 h 286"/>
              <a:gd name="T2" fmla="*/ 11112 w 286"/>
              <a:gd name="T3" fmla="*/ 157162 h 286"/>
              <a:gd name="T4" fmla="*/ 41275 w 286"/>
              <a:gd name="T5" fmla="*/ 96837 h 286"/>
              <a:gd name="T6" fmla="*/ 96837 w 286"/>
              <a:gd name="T7" fmla="*/ 47625 h 286"/>
              <a:gd name="T8" fmla="*/ 157162 w 286"/>
              <a:gd name="T9" fmla="*/ 12700 h 286"/>
              <a:gd name="T10" fmla="*/ 228600 w 286"/>
              <a:gd name="T11" fmla="*/ 0 h 286"/>
              <a:gd name="T12" fmla="*/ 295275 w 286"/>
              <a:gd name="T13" fmla="*/ 12700 h 286"/>
              <a:gd name="T14" fmla="*/ 361950 w 286"/>
              <a:gd name="T15" fmla="*/ 47625 h 286"/>
              <a:gd name="T16" fmla="*/ 411163 w 286"/>
              <a:gd name="T17" fmla="*/ 96837 h 286"/>
              <a:gd name="T18" fmla="*/ 441325 w 286"/>
              <a:gd name="T19" fmla="*/ 157162 h 286"/>
              <a:gd name="T20" fmla="*/ 452438 w 286"/>
              <a:gd name="T21" fmla="*/ 230187 h 286"/>
              <a:gd name="T22" fmla="*/ 441325 w 286"/>
              <a:gd name="T23" fmla="*/ 301625 h 286"/>
              <a:gd name="T24" fmla="*/ 411163 w 286"/>
              <a:gd name="T25" fmla="*/ 361950 h 286"/>
              <a:gd name="T26" fmla="*/ 361950 w 286"/>
              <a:gd name="T27" fmla="*/ 411163 h 286"/>
              <a:gd name="T28" fmla="*/ 295275 w 286"/>
              <a:gd name="T29" fmla="*/ 446088 h 286"/>
              <a:gd name="T30" fmla="*/ 228600 w 286"/>
              <a:gd name="T31" fmla="*/ 452438 h 286"/>
              <a:gd name="T32" fmla="*/ 157162 w 286"/>
              <a:gd name="T33" fmla="*/ 446088 h 286"/>
              <a:gd name="T34" fmla="*/ 96837 w 286"/>
              <a:gd name="T35" fmla="*/ 411163 h 286"/>
              <a:gd name="T36" fmla="*/ 41275 w 286"/>
              <a:gd name="T37" fmla="*/ 361950 h 286"/>
              <a:gd name="T38" fmla="*/ 11112 w 286"/>
              <a:gd name="T39" fmla="*/ 301625 h 286"/>
              <a:gd name="T40" fmla="*/ 0 w 286"/>
              <a:gd name="T41" fmla="*/ 23018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Rectangle 8"/>
          <p:cNvSpPr>
            <a:spLocks noChangeArrowheads="1"/>
          </p:cNvSpPr>
          <p:nvPr/>
        </p:nvSpPr>
        <p:spPr bwMode="auto">
          <a:xfrm>
            <a:off x="4973638" y="51085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9"/>
          <p:cNvSpPr>
            <a:spLocks noChangeArrowheads="1"/>
          </p:cNvSpPr>
          <p:nvPr/>
        </p:nvSpPr>
        <p:spPr bwMode="auto">
          <a:xfrm>
            <a:off x="5029200" y="37338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u="none"/>
              <a:t>Random Error for this x value</a:t>
            </a:r>
            <a:endParaRPr lang="en-US" sz="2400" u="none" baseline="-25000"/>
          </a:p>
        </p:txBody>
      </p:sp>
      <p:sp>
        <p:nvSpPr>
          <p:cNvPr id="8206" name="Rectangle 10"/>
          <p:cNvSpPr>
            <a:spLocks noChangeArrowheads="1"/>
          </p:cNvSpPr>
          <p:nvPr/>
        </p:nvSpPr>
        <p:spPr bwMode="auto">
          <a:xfrm>
            <a:off x="1887538" y="1695450"/>
            <a:ext cx="409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u="none"/>
              <a:t>y</a:t>
            </a:r>
          </a:p>
        </p:txBody>
      </p:sp>
      <p:sp>
        <p:nvSpPr>
          <p:cNvPr id="8207" name="Rectangle 11"/>
          <p:cNvSpPr>
            <a:spLocks noChangeArrowheads="1"/>
          </p:cNvSpPr>
          <p:nvPr/>
        </p:nvSpPr>
        <p:spPr bwMode="auto">
          <a:xfrm>
            <a:off x="8288338" y="5562600"/>
            <a:ext cx="409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u="none"/>
              <a:t>x</a:t>
            </a:r>
          </a:p>
        </p:txBody>
      </p:sp>
      <p:sp>
        <p:nvSpPr>
          <p:cNvPr id="8208" name="Freeform 14"/>
          <p:cNvSpPr>
            <a:spLocks/>
          </p:cNvSpPr>
          <p:nvPr/>
        </p:nvSpPr>
        <p:spPr bwMode="auto">
          <a:xfrm>
            <a:off x="7831138" y="2457450"/>
            <a:ext cx="455612" cy="454025"/>
          </a:xfrm>
          <a:custGeom>
            <a:avLst/>
            <a:gdLst>
              <a:gd name="T0" fmla="*/ 0 w 287"/>
              <a:gd name="T1" fmla="*/ 223838 h 286"/>
              <a:gd name="T2" fmla="*/ 12700 w 287"/>
              <a:gd name="T3" fmla="*/ 157162 h 286"/>
              <a:gd name="T4" fmla="*/ 41275 w 287"/>
              <a:gd name="T5" fmla="*/ 90487 h 286"/>
              <a:gd name="T6" fmla="*/ 90487 w 287"/>
              <a:gd name="T7" fmla="*/ 41275 h 286"/>
              <a:gd name="T8" fmla="*/ 157162 w 287"/>
              <a:gd name="T9" fmla="*/ 12700 h 286"/>
              <a:gd name="T10" fmla="*/ 223837 w 287"/>
              <a:gd name="T11" fmla="*/ 0 h 286"/>
              <a:gd name="T12" fmla="*/ 296862 w 287"/>
              <a:gd name="T13" fmla="*/ 12700 h 286"/>
              <a:gd name="T14" fmla="*/ 355600 w 287"/>
              <a:gd name="T15" fmla="*/ 41275 h 286"/>
              <a:gd name="T16" fmla="*/ 411162 w 287"/>
              <a:gd name="T17" fmla="*/ 90487 h 286"/>
              <a:gd name="T18" fmla="*/ 441325 w 287"/>
              <a:gd name="T19" fmla="*/ 157162 h 286"/>
              <a:gd name="T20" fmla="*/ 454025 w 287"/>
              <a:gd name="T21" fmla="*/ 223838 h 286"/>
              <a:gd name="T22" fmla="*/ 441325 w 287"/>
              <a:gd name="T23" fmla="*/ 295275 h 286"/>
              <a:gd name="T24" fmla="*/ 411162 w 287"/>
              <a:gd name="T25" fmla="*/ 355600 h 286"/>
              <a:gd name="T26" fmla="*/ 355600 w 287"/>
              <a:gd name="T27" fmla="*/ 411163 h 286"/>
              <a:gd name="T28" fmla="*/ 296862 w 287"/>
              <a:gd name="T29" fmla="*/ 441325 h 286"/>
              <a:gd name="T30" fmla="*/ 223837 w 287"/>
              <a:gd name="T31" fmla="*/ 452438 h 286"/>
              <a:gd name="T32" fmla="*/ 157162 w 287"/>
              <a:gd name="T33" fmla="*/ 441325 h 286"/>
              <a:gd name="T34" fmla="*/ 90487 w 287"/>
              <a:gd name="T35" fmla="*/ 411163 h 286"/>
              <a:gd name="T36" fmla="*/ 41275 w 287"/>
              <a:gd name="T37" fmla="*/ 355600 h 286"/>
              <a:gd name="T38" fmla="*/ 12700 w 287"/>
              <a:gd name="T39" fmla="*/ 295275 h 286"/>
              <a:gd name="T40" fmla="*/ 0 w 287"/>
              <a:gd name="T41" fmla="*/ 223838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5"/>
          <p:cNvSpPr>
            <a:spLocks/>
          </p:cNvSpPr>
          <p:nvPr/>
        </p:nvSpPr>
        <p:spPr bwMode="auto">
          <a:xfrm>
            <a:off x="2578100" y="4445000"/>
            <a:ext cx="455613" cy="455613"/>
          </a:xfrm>
          <a:custGeom>
            <a:avLst/>
            <a:gdLst>
              <a:gd name="T0" fmla="*/ 0 w 287"/>
              <a:gd name="T1" fmla="*/ 230188 h 287"/>
              <a:gd name="T2" fmla="*/ 12700 w 287"/>
              <a:gd name="T3" fmla="*/ 157163 h 287"/>
              <a:gd name="T4" fmla="*/ 42863 w 287"/>
              <a:gd name="T5" fmla="*/ 98425 h 287"/>
              <a:gd name="T6" fmla="*/ 92075 w 287"/>
              <a:gd name="T7" fmla="*/ 42863 h 287"/>
              <a:gd name="T8" fmla="*/ 157163 w 287"/>
              <a:gd name="T9" fmla="*/ 12700 h 287"/>
              <a:gd name="T10" fmla="*/ 223838 w 287"/>
              <a:gd name="T11" fmla="*/ 0 h 287"/>
              <a:gd name="T12" fmla="*/ 296863 w 287"/>
              <a:gd name="T13" fmla="*/ 12700 h 287"/>
              <a:gd name="T14" fmla="*/ 357188 w 287"/>
              <a:gd name="T15" fmla="*/ 42863 h 287"/>
              <a:gd name="T16" fmla="*/ 412750 w 287"/>
              <a:gd name="T17" fmla="*/ 98425 h 287"/>
              <a:gd name="T18" fmla="*/ 441325 w 287"/>
              <a:gd name="T19" fmla="*/ 157163 h 287"/>
              <a:gd name="T20" fmla="*/ 454025 w 287"/>
              <a:gd name="T21" fmla="*/ 230188 h 287"/>
              <a:gd name="T22" fmla="*/ 441325 w 287"/>
              <a:gd name="T23" fmla="*/ 296863 h 287"/>
              <a:gd name="T24" fmla="*/ 412750 w 287"/>
              <a:gd name="T25" fmla="*/ 361950 h 287"/>
              <a:gd name="T26" fmla="*/ 357188 w 287"/>
              <a:gd name="T27" fmla="*/ 412750 h 287"/>
              <a:gd name="T28" fmla="*/ 296863 w 287"/>
              <a:gd name="T29" fmla="*/ 441325 h 287"/>
              <a:gd name="T30" fmla="*/ 223838 w 287"/>
              <a:gd name="T31" fmla="*/ 454025 h 287"/>
              <a:gd name="T32" fmla="*/ 157163 w 287"/>
              <a:gd name="T33" fmla="*/ 441325 h 287"/>
              <a:gd name="T34" fmla="*/ 92075 w 287"/>
              <a:gd name="T35" fmla="*/ 412750 h 287"/>
              <a:gd name="T36" fmla="*/ 42863 w 287"/>
              <a:gd name="T37" fmla="*/ 361950 h 287"/>
              <a:gd name="T38" fmla="*/ 12700 w 287"/>
              <a:gd name="T39" fmla="*/ 296863 h 287"/>
              <a:gd name="T40" fmla="*/ 0 w 287"/>
              <a:gd name="T41" fmla="*/ 230188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6"/>
          <p:cNvSpPr>
            <a:spLocks noChangeArrowheads="1"/>
          </p:cNvSpPr>
          <p:nvPr/>
        </p:nvSpPr>
        <p:spPr bwMode="auto">
          <a:xfrm>
            <a:off x="3214688" y="47085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Freeform 17"/>
          <p:cNvSpPr>
            <a:spLocks/>
          </p:cNvSpPr>
          <p:nvPr/>
        </p:nvSpPr>
        <p:spPr bwMode="auto">
          <a:xfrm>
            <a:off x="7086600" y="3581400"/>
            <a:ext cx="455613" cy="454025"/>
          </a:xfrm>
          <a:custGeom>
            <a:avLst/>
            <a:gdLst>
              <a:gd name="T0" fmla="*/ 0 w 287"/>
              <a:gd name="T1" fmla="*/ 228600 h 286"/>
              <a:gd name="T2" fmla="*/ 12700 w 287"/>
              <a:gd name="T3" fmla="*/ 157162 h 286"/>
              <a:gd name="T4" fmla="*/ 41275 w 287"/>
              <a:gd name="T5" fmla="*/ 96837 h 286"/>
              <a:gd name="T6" fmla="*/ 92075 w 287"/>
              <a:gd name="T7" fmla="*/ 41275 h 286"/>
              <a:gd name="T8" fmla="*/ 157163 w 287"/>
              <a:gd name="T9" fmla="*/ 11112 h 286"/>
              <a:gd name="T10" fmla="*/ 223838 w 287"/>
              <a:gd name="T11" fmla="*/ 0 h 286"/>
              <a:gd name="T12" fmla="*/ 296863 w 287"/>
              <a:gd name="T13" fmla="*/ 11112 h 286"/>
              <a:gd name="T14" fmla="*/ 357188 w 287"/>
              <a:gd name="T15" fmla="*/ 41275 h 286"/>
              <a:gd name="T16" fmla="*/ 412750 w 287"/>
              <a:gd name="T17" fmla="*/ 96837 h 286"/>
              <a:gd name="T18" fmla="*/ 441325 w 287"/>
              <a:gd name="T19" fmla="*/ 157162 h 286"/>
              <a:gd name="T20" fmla="*/ 454025 w 287"/>
              <a:gd name="T21" fmla="*/ 228600 h 286"/>
              <a:gd name="T22" fmla="*/ 441325 w 287"/>
              <a:gd name="T23" fmla="*/ 295275 h 286"/>
              <a:gd name="T24" fmla="*/ 412750 w 287"/>
              <a:gd name="T25" fmla="*/ 361950 h 286"/>
              <a:gd name="T26" fmla="*/ 357188 w 287"/>
              <a:gd name="T27" fmla="*/ 411163 h 286"/>
              <a:gd name="T28" fmla="*/ 296863 w 287"/>
              <a:gd name="T29" fmla="*/ 439738 h 286"/>
              <a:gd name="T30" fmla="*/ 223838 w 287"/>
              <a:gd name="T31" fmla="*/ 452438 h 286"/>
              <a:gd name="T32" fmla="*/ 157163 w 287"/>
              <a:gd name="T33" fmla="*/ 439738 h 286"/>
              <a:gd name="T34" fmla="*/ 92075 w 287"/>
              <a:gd name="T35" fmla="*/ 411163 h 286"/>
              <a:gd name="T36" fmla="*/ 41275 w 287"/>
              <a:gd name="T37" fmla="*/ 361950 h 286"/>
              <a:gd name="T38" fmla="*/ 12700 w 287"/>
              <a:gd name="T39" fmla="*/ 295275 h 286"/>
              <a:gd name="T40" fmla="*/ 0 w 287"/>
              <a:gd name="T41" fmla="*/ 22860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Freeform 18"/>
          <p:cNvSpPr>
            <a:spLocks/>
          </p:cNvSpPr>
          <p:nvPr/>
        </p:nvSpPr>
        <p:spPr bwMode="auto">
          <a:xfrm>
            <a:off x="5621338" y="2914650"/>
            <a:ext cx="455612" cy="454025"/>
          </a:xfrm>
          <a:custGeom>
            <a:avLst/>
            <a:gdLst>
              <a:gd name="T0" fmla="*/ 0 w 287"/>
              <a:gd name="T1" fmla="*/ 222250 h 286"/>
              <a:gd name="T2" fmla="*/ 12700 w 287"/>
              <a:gd name="T3" fmla="*/ 157162 h 286"/>
              <a:gd name="T4" fmla="*/ 41275 w 287"/>
              <a:gd name="T5" fmla="*/ 90487 h 286"/>
              <a:gd name="T6" fmla="*/ 96837 w 287"/>
              <a:gd name="T7" fmla="*/ 41275 h 286"/>
              <a:gd name="T8" fmla="*/ 157162 w 287"/>
              <a:gd name="T9" fmla="*/ 11112 h 286"/>
              <a:gd name="T10" fmla="*/ 230187 w 287"/>
              <a:gd name="T11" fmla="*/ 0 h 286"/>
              <a:gd name="T12" fmla="*/ 296862 w 287"/>
              <a:gd name="T13" fmla="*/ 11112 h 286"/>
              <a:gd name="T14" fmla="*/ 361950 w 287"/>
              <a:gd name="T15" fmla="*/ 41275 h 286"/>
              <a:gd name="T16" fmla="*/ 411162 w 287"/>
              <a:gd name="T17" fmla="*/ 90487 h 286"/>
              <a:gd name="T18" fmla="*/ 441325 w 287"/>
              <a:gd name="T19" fmla="*/ 157162 h 286"/>
              <a:gd name="T20" fmla="*/ 454025 w 287"/>
              <a:gd name="T21" fmla="*/ 222250 h 286"/>
              <a:gd name="T22" fmla="*/ 441325 w 287"/>
              <a:gd name="T23" fmla="*/ 295275 h 286"/>
              <a:gd name="T24" fmla="*/ 411162 w 287"/>
              <a:gd name="T25" fmla="*/ 355600 h 286"/>
              <a:gd name="T26" fmla="*/ 361950 w 287"/>
              <a:gd name="T27" fmla="*/ 411163 h 286"/>
              <a:gd name="T28" fmla="*/ 296862 w 287"/>
              <a:gd name="T29" fmla="*/ 439738 h 286"/>
              <a:gd name="T30" fmla="*/ 230187 w 287"/>
              <a:gd name="T31" fmla="*/ 452438 h 286"/>
              <a:gd name="T32" fmla="*/ 157162 w 287"/>
              <a:gd name="T33" fmla="*/ 439738 h 286"/>
              <a:gd name="T34" fmla="*/ 96837 w 287"/>
              <a:gd name="T35" fmla="*/ 411163 h 286"/>
              <a:gd name="T36" fmla="*/ 41275 w 287"/>
              <a:gd name="T37" fmla="*/ 355600 h 286"/>
              <a:gd name="T38" fmla="*/ 12700 w 287"/>
              <a:gd name="T39" fmla="*/ 295275 h 286"/>
              <a:gd name="T40" fmla="*/ 0 w 287"/>
              <a:gd name="T41" fmla="*/ 22225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Rectangle 19"/>
          <p:cNvSpPr>
            <a:spLocks noChangeArrowheads="1"/>
          </p:cNvSpPr>
          <p:nvPr/>
        </p:nvSpPr>
        <p:spPr bwMode="auto">
          <a:xfrm>
            <a:off x="2851150" y="38814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4011613" y="27654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4011613" y="28257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4511675" y="27955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Freeform 24"/>
          <p:cNvSpPr>
            <a:spLocks/>
          </p:cNvSpPr>
          <p:nvPr/>
        </p:nvSpPr>
        <p:spPr bwMode="auto">
          <a:xfrm>
            <a:off x="2362200" y="2209800"/>
            <a:ext cx="6323013" cy="3452813"/>
          </a:xfrm>
          <a:custGeom>
            <a:avLst/>
            <a:gdLst>
              <a:gd name="T0" fmla="*/ 1588 w 3983"/>
              <a:gd name="T1" fmla="*/ 0 h 2175"/>
              <a:gd name="T2" fmla="*/ 0 w 3983"/>
              <a:gd name="T3" fmla="*/ 3452813 h 2175"/>
              <a:gd name="T4" fmla="*/ 6323013 w 3983"/>
              <a:gd name="T5" fmla="*/ 3452813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1976438" y="22875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1976438" y="28479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>
            <a:off x="1976438" y="3162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>
            <a:off x="1976438" y="34702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1976438" y="378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1976438" y="41005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1976438" y="44084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32"/>
          <p:cNvSpPr>
            <a:spLocks noChangeShapeType="1"/>
          </p:cNvSpPr>
          <p:nvPr/>
        </p:nvSpPr>
        <p:spPr bwMode="auto">
          <a:xfrm>
            <a:off x="1976438" y="47228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1976438" y="5030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1976438" y="53467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Rectangle 35"/>
          <p:cNvSpPr>
            <a:spLocks noChangeArrowheads="1"/>
          </p:cNvSpPr>
          <p:nvPr/>
        </p:nvSpPr>
        <p:spPr bwMode="auto">
          <a:xfrm>
            <a:off x="1835150" y="40084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Rectangle 36"/>
          <p:cNvSpPr>
            <a:spLocks noChangeArrowheads="1"/>
          </p:cNvSpPr>
          <p:nvPr/>
        </p:nvSpPr>
        <p:spPr bwMode="auto">
          <a:xfrm>
            <a:off x="5400675" y="59356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Rectangle 40"/>
          <p:cNvSpPr>
            <a:spLocks noChangeArrowheads="1"/>
          </p:cNvSpPr>
          <p:nvPr/>
        </p:nvSpPr>
        <p:spPr bwMode="auto">
          <a:xfrm>
            <a:off x="228600" y="24384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u="none"/>
              <a:t>Observed Value of y for x</a:t>
            </a:r>
            <a:r>
              <a:rPr lang="en-US" sz="2000" u="none" baseline="-25000"/>
              <a:t>i</a:t>
            </a:r>
            <a:endParaRPr lang="en-US" sz="2400" b="1" u="none" baseline="-25000"/>
          </a:p>
        </p:txBody>
      </p:sp>
      <p:sp>
        <p:nvSpPr>
          <p:cNvPr id="8231" name="AutoShape 44"/>
          <p:cNvSpPr>
            <a:spLocks/>
          </p:cNvSpPr>
          <p:nvPr/>
        </p:nvSpPr>
        <p:spPr bwMode="auto">
          <a:xfrm>
            <a:off x="2039938" y="46672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46"/>
          <p:cNvSpPr>
            <a:spLocks noChangeShapeType="1"/>
          </p:cNvSpPr>
          <p:nvPr/>
        </p:nvSpPr>
        <p:spPr bwMode="auto">
          <a:xfrm>
            <a:off x="6781800" y="32766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47"/>
          <p:cNvSpPr>
            <a:spLocks noChangeShapeType="1"/>
          </p:cNvSpPr>
          <p:nvPr/>
        </p:nvSpPr>
        <p:spPr bwMode="auto">
          <a:xfrm>
            <a:off x="8458200" y="28194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AutoShape 53"/>
          <p:cNvSpPr>
            <a:spLocks/>
          </p:cNvSpPr>
          <p:nvPr/>
        </p:nvSpPr>
        <p:spPr bwMode="auto">
          <a:xfrm flipH="1">
            <a:off x="4173538" y="29908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Freeform 55"/>
          <p:cNvSpPr>
            <a:spLocks/>
          </p:cNvSpPr>
          <p:nvPr/>
        </p:nvSpPr>
        <p:spPr bwMode="auto">
          <a:xfrm>
            <a:off x="4021138" y="3981450"/>
            <a:ext cx="152400" cy="152400"/>
          </a:xfrm>
          <a:custGeom>
            <a:avLst/>
            <a:gdLst>
              <a:gd name="T0" fmla="*/ 0 w 286"/>
              <a:gd name="T1" fmla="*/ 77266 h 286"/>
              <a:gd name="T2" fmla="*/ 3730 w 286"/>
              <a:gd name="T3" fmla="*/ 52754 h 286"/>
              <a:gd name="T4" fmla="*/ 13855 w 286"/>
              <a:gd name="T5" fmla="*/ 32505 h 286"/>
              <a:gd name="T6" fmla="*/ 32505 w 286"/>
              <a:gd name="T7" fmla="*/ 15986 h 286"/>
              <a:gd name="T8" fmla="*/ 52754 w 286"/>
              <a:gd name="T9" fmla="*/ 4263 h 286"/>
              <a:gd name="T10" fmla="*/ 76733 w 286"/>
              <a:gd name="T11" fmla="*/ 0 h 286"/>
              <a:gd name="T12" fmla="*/ 99113 w 286"/>
              <a:gd name="T13" fmla="*/ 4263 h 286"/>
              <a:gd name="T14" fmla="*/ 121494 w 286"/>
              <a:gd name="T15" fmla="*/ 15986 h 286"/>
              <a:gd name="T16" fmla="*/ 138013 w 286"/>
              <a:gd name="T17" fmla="*/ 32505 h 286"/>
              <a:gd name="T18" fmla="*/ 148137 w 286"/>
              <a:gd name="T19" fmla="*/ 52754 h 286"/>
              <a:gd name="T20" fmla="*/ 151867 w 286"/>
              <a:gd name="T21" fmla="*/ 77266 h 286"/>
              <a:gd name="T22" fmla="*/ 148137 w 286"/>
              <a:gd name="T23" fmla="*/ 101245 h 286"/>
              <a:gd name="T24" fmla="*/ 138013 w 286"/>
              <a:gd name="T25" fmla="*/ 121494 h 286"/>
              <a:gd name="T26" fmla="*/ 121494 w 286"/>
              <a:gd name="T27" fmla="*/ 138013 h 286"/>
              <a:gd name="T28" fmla="*/ 99113 w 286"/>
              <a:gd name="T29" fmla="*/ 149736 h 286"/>
              <a:gd name="T30" fmla="*/ 76733 w 286"/>
              <a:gd name="T31" fmla="*/ 151867 h 286"/>
              <a:gd name="T32" fmla="*/ 52754 w 286"/>
              <a:gd name="T33" fmla="*/ 149736 h 286"/>
              <a:gd name="T34" fmla="*/ 32505 w 286"/>
              <a:gd name="T35" fmla="*/ 138013 h 286"/>
              <a:gd name="T36" fmla="*/ 13855 w 286"/>
              <a:gd name="T37" fmla="*/ 121494 h 286"/>
              <a:gd name="T38" fmla="*/ 3730 w 286"/>
              <a:gd name="T39" fmla="*/ 101245 h 286"/>
              <a:gd name="T40" fmla="*/ 0 w 286"/>
              <a:gd name="T41" fmla="*/ 7726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6" name="Rectangle 56"/>
          <p:cNvSpPr>
            <a:spLocks noChangeArrowheads="1"/>
          </p:cNvSpPr>
          <p:nvPr/>
        </p:nvSpPr>
        <p:spPr bwMode="auto">
          <a:xfrm>
            <a:off x="304800" y="36576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u="none"/>
              <a:t>Predicted Value of y for x</a:t>
            </a:r>
            <a:r>
              <a:rPr lang="en-US" sz="2000" u="none" baseline="-25000"/>
              <a:t>i</a:t>
            </a:r>
            <a:r>
              <a:rPr lang="en-US" sz="2000" u="none"/>
              <a:t> </a:t>
            </a:r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52444"/>
              </p:ext>
            </p:extLst>
          </p:nvPr>
        </p:nvGraphicFramePr>
        <p:xfrm>
          <a:off x="4005263" y="1524000"/>
          <a:ext cx="32750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4" imgW="965160" imgH="228600" progId="Equation.3">
                  <p:embed/>
                </p:oleObj>
              </mc:Choice>
              <mc:Fallback>
                <p:oleObj name="Equation" r:id="rId4" imgW="96516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1524000"/>
                        <a:ext cx="3275012" cy="7762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7" name="Text Box 58"/>
          <p:cNvSpPr txBox="1">
            <a:spLocks noChangeArrowheads="1"/>
          </p:cNvSpPr>
          <p:nvPr/>
        </p:nvSpPr>
        <p:spPr bwMode="auto">
          <a:xfrm>
            <a:off x="3944938" y="558165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u="none"/>
              <a:t>x</a:t>
            </a:r>
            <a:r>
              <a:rPr lang="en-US" sz="2400" u="none" baseline="-25000"/>
              <a:t>i</a:t>
            </a:r>
          </a:p>
        </p:txBody>
      </p:sp>
      <p:sp>
        <p:nvSpPr>
          <p:cNvPr id="8238" name="Freeform 20"/>
          <p:cNvSpPr>
            <a:spLocks/>
          </p:cNvSpPr>
          <p:nvPr/>
        </p:nvSpPr>
        <p:spPr bwMode="auto">
          <a:xfrm>
            <a:off x="3868738" y="2533650"/>
            <a:ext cx="455612" cy="454025"/>
          </a:xfrm>
          <a:custGeom>
            <a:avLst/>
            <a:gdLst>
              <a:gd name="T0" fmla="*/ 0 w 287"/>
              <a:gd name="T1" fmla="*/ 228600 h 286"/>
              <a:gd name="T2" fmla="*/ 12700 w 287"/>
              <a:gd name="T3" fmla="*/ 157162 h 286"/>
              <a:gd name="T4" fmla="*/ 41275 w 287"/>
              <a:gd name="T5" fmla="*/ 96837 h 286"/>
              <a:gd name="T6" fmla="*/ 96837 w 287"/>
              <a:gd name="T7" fmla="*/ 47625 h 286"/>
              <a:gd name="T8" fmla="*/ 157162 w 287"/>
              <a:gd name="T9" fmla="*/ 12700 h 286"/>
              <a:gd name="T10" fmla="*/ 230187 w 287"/>
              <a:gd name="T11" fmla="*/ 0 h 286"/>
              <a:gd name="T12" fmla="*/ 296862 w 287"/>
              <a:gd name="T13" fmla="*/ 12700 h 286"/>
              <a:gd name="T14" fmla="*/ 361950 w 287"/>
              <a:gd name="T15" fmla="*/ 47625 h 286"/>
              <a:gd name="T16" fmla="*/ 411162 w 287"/>
              <a:gd name="T17" fmla="*/ 96837 h 286"/>
              <a:gd name="T18" fmla="*/ 441325 w 287"/>
              <a:gd name="T19" fmla="*/ 157162 h 286"/>
              <a:gd name="T20" fmla="*/ 454025 w 287"/>
              <a:gd name="T21" fmla="*/ 228600 h 286"/>
              <a:gd name="T22" fmla="*/ 441325 w 287"/>
              <a:gd name="T23" fmla="*/ 301625 h 286"/>
              <a:gd name="T24" fmla="*/ 411162 w 287"/>
              <a:gd name="T25" fmla="*/ 361950 h 286"/>
              <a:gd name="T26" fmla="*/ 361950 w 287"/>
              <a:gd name="T27" fmla="*/ 411163 h 286"/>
              <a:gd name="T28" fmla="*/ 296862 w 287"/>
              <a:gd name="T29" fmla="*/ 446088 h 286"/>
              <a:gd name="T30" fmla="*/ 230187 w 287"/>
              <a:gd name="T31" fmla="*/ 452438 h 286"/>
              <a:gd name="T32" fmla="*/ 157162 w 287"/>
              <a:gd name="T33" fmla="*/ 446088 h 286"/>
              <a:gd name="T34" fmla="*/ 96837 w 287"/>
              <a:gd name="T35" fmla="*/ 411163 h 286"/>
              <a:gd name="T36" fmla="*/ 41275 w 287"/>
              <a:gd name="T37" fmla="*/ 361950 h 286"/>
              <a:gd name="T38" fmla="*/ 12700 w 287"/>
              <a:gd name="T39" fmla="*/ 301625 h 286"/>
              <a:gd name="T40" fmla="*/ 0 w 287"/>
              <a:gd name="T41" fmla="*/ 22860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9" name="Line 60"/>
          <p:cNvSpPr>
            <a:spLocks noChangeShapeType="1"/>
          </p:cNvSpPr>
          <p:nvPr/>
        </p:nvSpPr>
        <p:spPr bwMode="auto">
          <a:xfrm flipH="1" flipV="1">
            <a:off x="4800600" y="3657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0" name="Line 62"/>
          <p:cNvSpPr>
            <a:spLocks noChangeShapeType="1"/>
          </p:cNvSpPr>
          <p:nvPr/>
        </p:nvSpPr>
        <p:spPr bwMode="auto">
          <a:xfrm>
            <a:off x="6629400" y="2286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1" name="Rectangle 63"/>
          <p:cNvSpPr>
            <a:spLocks noChangeArrowheads="1"/>
          </p:cNvSpPr>
          <p:nvPr/>
        </p:nvSpPr>
        <p:spPr bwMode="auto">
          <a:xfrm>
            <a:off x="7010400" y="3200400"/>
            <a:ext cx="16764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u="none" dirty="0"/>
              <a:t>Slope = </a:t>
            </a:r>
            <a:r>
              <a:rPr lang="en-US" sz="2400" u="none" dirty="0">
                <a:cs typeface="Arial" charset="0"/>
              </a:rPr>
              <a:t>b</a:t>
            </a:r>
            <a:r>
              <a:rPr lang="en-US" sz="2400" u="none" baseline="-25000" dirty="0" smtClean="0">
                <a:cs typeface="Arial" charset="0"/>
              </a:rPr>
              <a:t>1</a:t>
            </a:r>
            <a:endParaRPr lang="el-GR" sz="2400" u="none" baseline="-25000" dirty="0">
              <a:cs typeface="Arial" charset="0"/>
            </a:endParaRPr>
          </a:p>
        </p:txBody>
      </p:sp>
      <p:sp>
        <p:nvSpPr>
          <p:cNvPr id="8242" name="Rectangle 64"/>
          <p:cNvSpPr>
            <a:spLocks noChangeArrowheads="1"/>
          </p:cNvSpPr>
          <p:nvPr/>
        </p:nvSpPr>
        <p:spPr bwMode="auto">
          <a:xfrm>
            <a:off x="152400" y="48768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u="none" dirty="0"/>
              <a:t>Intercept = </a:t>
            </a:r>
            <a:r>
              <a:rPr lang="en-US" sz="2000" u="none" dirty="0">
                <a:cs typeface="Arial" charset="0"/>
              </a:rPr>
              <a:t>b</a:t>
            </a:r>
            <a:r>
              <a:rPr lang="en-US" sz="2000" u="none" baseline="-25000" dirty="0" smtClean="0">
                <a:cs typeface="Arial" charset="0"/>
              </a:rPr>
              <a:t>0</a:t>
            </a:r>
            <a:r>
              <a:rPr lang="en-US" sz="2000" u="none" dirty="0" smtClean="0"/>
              <a:t>  </a:t>
            </a:r>
            <a:endParaRPr lang="en-US" sz="2000" u="none" dirty="0"/>
          </a:p>
        </p:txBody>
      </p:sp>
      <p:sp>
        <p:nvSpPr>
          <p:cNvPr id="8243" name="Text Box 6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none" dirty="0" err="1">
                <a:cs typeface="Arial" charset="0"/>
              </a:rPr>
              <a:t>e</a:t>
            </a:r>
            <a:r>
              <a:rPr lang="en-US" sz="3200" u="none" baseline="-25000" dirty="0" err="1" smtClean="0">
                <a:cs typeface="Arial" charset="0"/>
              </a:rPr>
              <a:t>i</a:t>
            </a:r>
            <a:endParaRPr lang="el-GR" sz="3200" u="none" baseline="-25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660898D5-049D-4A0D-8686-59E5D2B746D5}" type="slidenum">
              <a:rPr lang="en-US"/>
              <a:pPr defTabSz="852488"/>
              <a:t>25</a:t>
            </a:fld>
            <a:endParaRPr lang="en-US"/>
          </a:p>
        </p:txBody>
      </p:sp>
      <p:graphicFrame>
        <p:nvGraphicFramePr>
          <p:cNvPr id="11266" name="Object 16"/>
          <p:cNvGraphicFramePr>
            <a:graphicFrameLocks noChangeAspect="1"/>
          </p:cNvGraphicFramePr>
          <p:nvPr/>
        </p:nvGraphicFramePr>
        <p:xfrm>
          <a:off x="2590800" y="4191000"/>
          <a:ext cx="35734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3573463" cy="992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u="none"/>
              <a:t>The sample regression line provides an </a:t>
            </a:r>
            <a:r>
              <a:rPr lang="en-US" sz="2400" u="none">
                <a:solidFill>
                  <a:schemeClr val="folHlink"/>
                </a:solidFill>
              </a:rPr>
              <a:t>estimate</a:t>
            </a:r>
            <a:r>
              <a:rPr lang="en-US" sz="2400" u="none"/>
              <a:t> of the population regression line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Estimated Regression Model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3429000" y="28194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Estimate of the regression </a:t>
            </a:r>
            <a:br>
              <a:rPr lang="en-US" sz="2000" u="none"/>
            </a:br>
            <a:r>
              <a:rPr lang="en-US" sz="2000" u="none"/>
              <a:t>intercept</a:t>
            </a:r>
            <a:endParaRPr lang="en-US" sz="2000" u="none" baseline="-25000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5410200" y="28956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 dirty="0"/>
              <a:t>Estimate of the regression slope</a:t>
            </a:r>
            <a:br>
              <a:rPr lang="en-US" sz="2000" u="none" dirty="0"/>
            </a:br>
            <a:endParaRPr lang="en-US" sz="2000" u="none" baseline="-25000" dirty="0"/>
          </a:p>
        </p:txBody>
      </p:sp>
      <p:sp>
        <p:nvSpPr>
          <p:cNvPr id="11273" name="Line 6"/>
          <p:cNvSpPr>
            <a:spLocks noChangeShapeType="1"/>
          </p:cNvSpPr>
          <p:nvPr/>
        </p:nvSpPr>
        <p:spPr bwMode="auto">
          <a:xfrm>
            <a:off x="3810000" y="38100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7"/>
          <p:cNvSpPr>
            <a:spLocks noChangeShapeType="1"/>
          </p:cNvSpPr>
          <p:nvPr/>
        </p:nvSpPr>
        <p:spPr bwMode="auto">
          <a:xfrm flipH="1">
            <a:off x="5410200" y="35814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7"/>
          <p:cNvSpPr>
            <a:spLocks noChangeArrowheads="1"/>
          </p:cNvSpPr>
          <p:nvPr/>
        </p:nvSpPr>
        <p:spPr bwMode="auto">
          <a:xfrm>
            <a:off x="1219200" y="2819400"/>
            <a:ext cx="17526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Estimated  (or predicted) y value</a:t>
            </a:r>
            <a:endParaRPr lang="en-US" sz="2000" u="none" baseline="-25000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2133600" y="38100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6629400" y="39624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Independent variable</a:t>
            </a: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 flipH="1">
            <a:off x="6096000" y="43434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21"/>
          <p:cNvSpPr>
            <a:spLocks noChangeArrowheads="1"/>
          </p:cNvSpPr>
          <p:nvPr/>
        </p:nvSpPr>
        <p:spPr bwMode="auto">
          <a:xfrm>
            <a:off x="1447800" y="5638800"/>
            <a:ext cx="6781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>
                <a:solidFill>
                  <a:schemeClr val="folHlink"/>
                </a:solidFill>
              </a:rPr>
              <a:t>The individual random error terms  e</a:t>
            </a:r>
            <a:r>
              <a:rPr lang="en-US" sz="2000" u="none" baseline="-25000">
                <a:solidFill>
                  <a:schemeClr val="folHlink"/>
                </a:solidFill>
              </a:rPr>
              <a:t>i</a:t>
            </a:r>
            <a:r>
              <a:rPr lang="en-US" sz="2000" u="none">
                <a:solidFill>
                  <a:schemeClr val="folHlink"/>
                </a:solidFill>
              </a:rPr>
              <a:t>  have a mean of zero</a:t>
            </a:r>
          </a:p>
        </p:txBody>
      </p:sp>
    </p:spTree>
    <p:extLst>
      <p:ext uri="{BB962C8B-B14F-4D97-AF65-F5344CB8AC3E}">
        <p14:creationId xmlns:p14="http://schemas.microsoft.com/office/powerpoint/2010/main" val="19776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7F2A0E5D-789D-4092-94C9-7FB0243D1853}" type="slidenum">
              <a:rPr lang="en-US" smtClean="0"/>
              <a:pPr defTabSz="852488"/>
              <a:t>26</a:t>
            </a:fld>
            <a:endParaRPr lang="en-US" smtClean="0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685800" y="1524000"/>
            <a:ext cx="81534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152" y="1566862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dirty="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2700" dirty="0" smtClean="0"/>
              <a:t>A random sample of 10 houses is selected</a:t>
            </a:r>
          </a:p>
          <a:p>
            <a:pPr lvl="1" eaLnBrk="1" hangingPunct="1"/>
            <a:r>
              <a:rPr lang="en-US" sz="2300" dirty="0" smtClean="0"/>
              <a:t>“x” variable  affects  (influences) “y” variable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Dependent variable (y) = house price in $1000s</a:t>
            </a:r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pic>
        <p:nvPicPr>
          <p:cNvPr id="63495" name="Picture 6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FBC9DF0B-1D00-4ED0-8ABC-6F9599BAD671}" type="slidenum">
              <a:rPr lang="en-US" smtClean="0"/>
              <a:pPr defTabSz="852488"/>
              <a:t>27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Sample Data for</a:t>
            </a:r>
            <a:br>
              <a:rPr lang="en-US" smtClean="0"/>
            </a:br>
            <a:r>
              <a:rPr lang="en-US" smtClean="0"/>
              <a:t>House Price Model</a:t>
            </a:r>
          </a:p>
        </p:txBody>
      </p:sp>
      <p:graphicFrame>
        <p:nvGraphicFramePr>
          <p:cNvPr id="243785" name="Group 73"/>
          <p:cNvGraphicFramePr>
            <a:graphicFrameLocks noGrp="1"/>
          </p:cNvGraphicFramePr>
          <p:nvPr/>
        </p:nvGraphicFramePr>
        <p:xfrm>
          <a:off x="1524000" y="1600200"/>
          <a:ext cx="6096000" cy="4480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4555" name="Picture 72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BBCC48DE-DB30-404D-B2E5-486B3E56ABFB}" type="slidenum">
              <a:rPr lang="en-US" smtClean="0"/>
              <a:pPr defTabSz="852488"/>
              <a:t>28</a:t>
            </a:fld>
            <a:endParaRPr lang="en-US" smtClean="0"/>
          </a:p>
        </p:txBody>
      </p:sp>
      <p:pic>
        <p:nvPicPr>
          <p:cNvPr id="65540" name="Picture 9" descr="14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6247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 Using Excel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487" y="1495097"/>
            <a:ext cx="7696200" cy="68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Do this together, enter data and select Regression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657600" y="2209800"/>
            <a:ext cx="533400" cy="228600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7467600" y="2362200"/>
            <a:ext cx="1066800" cy="381000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AC5AD753-DF31-40BA-9032-52102C598D2D}" type="slidenum">
              <a:rPr lang="en-US" smtClean="0"/>
              <a:pPr defTabSz="852488"/>
              <a:t>29</a:t>
            </a:fld>
            <a:endParaRPr lang="en-US" smtClean="0"/>
          </a:p>
        </p:txBody>
      </p:sp>
      <p:pic>
        <p:nvPicPr>
          <p:cNvPr id="15365" name="Picture 345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056313"/>
            <a:ext cx="12192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342"/>
          <p:cNvSpPr>
            <a:spLocks noChangeArrowheads="1"/>
          </p:cNvSpPr>
          <p:nvPr/>
        </p:nvSpPr>
        <p:spPr bwMode="auto">
          <a:xfrm>
            <a:off x="3276600" y="2286000"/>
            <a:ext cx="5715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graphicFrame>
        <p:nvGraphicFramePr>
          <p:cNvPr id="245077" name="Group 341"/>
          <p:cNvGraphicFramePr>
            <a:graphicFrameLocks noGrp="1"/>
          </p:cNvGraphicFramePr>
          <p:nvPr/>
        </p:nvGraphicFramePr>
        <p:xfrm>
          <a:off x="533400" y="1676400"/>
          <a:ext cx="8229600" cy="4327525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1" name="Oval 315"/>
          <p:cNvSpPr>
            <a:spLocks noChangeArrowheads="1"/>
          </p:cNvSpPr>
          <p:nvPr/>
        </p:nvSpPr>
        <p:spPr bwMode="auto">
          <a:xfrm>
            <a:off x="381000" y="4953000"/>
            <a:ext cx="31242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2" name="Line 316"/>
          <p:cNvSpPr>
            <a:spLocks noChangeShapeType="1"/>
          </p:cNvSpPr>
          <p:nvPr/>
        </p:nvSpPr>
        <p:spPr bwMode="auto">
          <a:xfrm flipV="1">
            <a:off x="2667000" y="2819400"/>
            <a:ext cx="1447800" cy="2209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83" name="Text Box 317"/>
          <p:cNvSpPr txBox="1">
            <a:spLocks noChangeArrowheads="1"/>
          </p:cNvSpPr>
          <p:nvPr/>
        </p:nvSpPr>
        <p:spPr bwMode="auto">
          <a:xfrm>
            <a:off x="3200400" y="1828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 u="none">
                <a:solidFill>
                  <a:schemeClr val="folHlink"/>
                </a:solidFill>
              </a:rPr>
              <a:t>The regression equation is:</a:t>
            </a:r>
          </a:p>
        </p:txBody>
      </p:sp>
      <p:graphicFrame>
        <p:nvGraphicFramePr>
          <p:cNvPr id="15362" name="Object 318"/>
          <p:cNvGraphicFramePr>
            <a:graphicFrameLocks noChangeAspect="1"/>
          </p:cNvGraphicFramePr>
          <p:nvPr/>
        </p:nvGraphicFramePr>
        <p:xfrm>
          <a:off x="3276600" y="24384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4" imgW="3200400" imgH="203040" progId="Equation.3">
                  <p:embed/>
                </p:oleObj>
              </mc:Choice>
              <mc:Fallback>
                <p:oleObj name="Equation" r:id="rId4" imgW="3200400" imgH="203040" progId="Equation.3">
                  <p:embed/>
                  <p:pic>
                    <p:nvPicPr>
                      <p:cNvPr id="0" name="Object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4" name="Freeform 340"/>
          <p:cNvSpPr>
            <a:spLocks/>
          </p:cNvSpPr>
          <p:nvPr/>
        </p:nvSpPr>
        <p:spPr bwMode="auto">
          <a:xfrm>
            <a:off x="3657600" y="23622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EAAC80D8-896A-43E0-82BF-578DA23F3EB3}" type="slidenum">
              <a:rPr lang="en-US"/>
              <a:pPr defTabSz="852488"/>
              <a:t>3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924800" cy="4364038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23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Calculate and interpret confidence intervals for the regression coefficients</a:t>
            </a:r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Recognize regression analysis applications for purposes of prediction and description</a:t>
            </a:r>
          </a:p>
          <a:p>
            <a:pPr eaLnBrk="1" hangingPunct="1">
              <a:spcBef>
                <a:spcPct val="25000"/>
              </a:spcBef>
            </a:pPr>
            <a:r>
              <a:rPr kumimoji="1" lang="en-US" sz="2400" smtClean="0"/>
              <a:t>Recognize some potential problems if regression analysis is used incorrectly</a:t>
            </a:r>
          </a:p>
          <a:p>
            <a:pPr eaLnBrk="1" hangingPunct="1">
              <a:spcBef>
                <a:spcPct val="25000"/>
              </a:spcBef>
            </a:pPr>
            <a:endParaRPr lang="en-US" sz="2400" smtClean="0"/>
          </a:p>
          <a:p>
            <a:pPr eaLnBrk="1" hangingPunct="1">
              <a:lnSpc>
                <a:spcPct val="90000"/>
              </a:lnSpc>
              <a:buSzPct val="80000"/>
            </a:pPr>
            <a:endParaRPr lang="en-US" sz="2700" smtClean="0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AA7EC916-9B66-4BCB-B163-ABCAED335A84}" type="slidenum">
              <a:rPr lang="en-US" smtClean="0"/>
              <a:pPr defTabSz="852488"/>
              <a:t>30</a:t>
            </a:fld>
            <a:endParaRPr lang="en-US" smtClean="0"/>
          </a:p>
        </p:txBody>
      </p:sp>
      <p:graphicFrame>
        <p:nvGraphicFramePr>
          <p:cNvPr id="292866" name="Group 2"/>
          <p:cNvGraphicFramePr>
            <a:graphicFrameLocks noGrp="1"/>
          </p:cNvGraphicFramePr>
          <p:nvPr/>
        </p:nvGraphicFramePr>
        <p:xfrm>
          <a:off x="228600" y="1905000"/>
          <a:ext cx="2819400" cy="397764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70" name="Object 45"/>
          <p:cNvGraphicFramePr>
            <a:graphicFrameLocks noChangeAspect="1"/>
          </p:cNvGraphicFramePr>
          <p:nvPr/>
        </p:nvGraphicFramePr>
        <p:xfrm>
          <a:off x="3505200" y="2438400"/>
          <a:ext cx="4813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3" imgW="2425680" imgH="203040" progId="Equation.3">
                  <p:embed/>
                </p:oleObj>
              </mc:Choice>
              <mc:Fallback>
                <p:oleObj name="Equation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4813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1" name="Freeform 46"/>
          <p:cNvSpPr>
            <a:spLocks/>
          </p:cNvSpPr>
          <p:nvPr/>
        </p:nvSpPr>
        <p:spPr bwMode="auto">
          <a:xfrm>
            <a:off x="4038600" y="23622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2" name="Rectangle 47"/>
          <p:cNvSpPr>
            <a:spLocks noChangeArrowheads="1"/>
          </p:cNvSpPr>
          <p:nvPr/>
        </p:nvSpPr>
        <p:spPr bwMode="auto">
          <a:xfrm>
            <a:off x="3505200" y="1747838"/>
            <a:ext cx="502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u="none"/>
              <a:t>Estimated Regression Equation:</a:t>
            </a:r>
          </a:p>
        </p:txBody>
      </p:sp>
      <p:sp>
        <p:nvSpPr>
          <p:cNvPr id="32813" name="Rectangle 49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93038" cy="685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700" smtClean="0"/>
              <a:t>Regression Analysis for Prediction: House Prices</a:t>
            </a:r>
          </a:p>
        </p:txBody>
      </p:sp>
      <p:sp>
        <p:nvSpPr>
          <p:cNvPr id="32814" name="Rectangle 51"/>
          <p:cNvSpPr>
            <a:spLocks noChangeArrowheads="1"/>
          </p:cNvSpPr>
          <p:nvPr/>
        </p:nvSpPr>
        <p:spPr bwMode="auto">
          <a:xfrm>
            <a:off x="3657600" y="3429000"/>
            <a:ext cx="4876800" cy="955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/>
              <a:t>Predict the price for a house with 2000 square feet</a:t>
            </a:r>
          </a:p>
        </p:txBody>
      </p:sp>
      <p:pic>
        <p:nvPicPr>
          <p:cNvPr id="32815" name="Picture 52" descr="hou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17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69E9BF5F-30AE-407C-BAC7-858F5E5EB4D0}" type="slidenum">
              <a:rPr lang="en-US" smtClean="0"/>
              <a:pPr defTabSz="852488"/>
              <a:t>31</a:t>
            </a:fld>
            <a:endParaRPr lang="en-US" smtClean="0"/>
          </a:p>
        </p:txBody>
      </p:sp>
      <p:pic>
        <p:nvPicPr>
          <p:cNvPr id="33797" name="Picture 52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7150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794" name="Object 0"/>
          <p:cNvGraphicFramePr>
            <a:graphicFrameLocks noChangeAspect="1"/>
          </p:cNvGraphicFramePr>
          <p:nvPr/>
        </p:nvGraphicFramePr>
        <p:xfrm>
          <a:off x="1143000" y="2895600"/>
          <a:ext cx="63246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4" imgW="2438280" imgH="876240" progId="Equation.3">
                  <p:embed/>
                </p:oleObj>
              </mc:Choice>
              <mc:Fallback>
                <p:oleObj name="Equation" r:id="rId4" imgW="24382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63246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Freeform 46"/>
          <p:cNvSpPr>
            <a:spLocks/>
          </p:cNvSpPr>
          <p:nvPr/>
        </p:nvSpPr>
        <p:spPr bwMode="auto">
          <a:xfrm>
            <a:off x="1905000" y="28956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Rectangle 48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93038" cy="685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House Prices</a:t>
            </a:r>
          </a:p>
        </p:txBody>
      </p:sp>
      <p:sp>
        <p:nvSpPr>
          <p:cNvPr id="33800" name="Rectangle 49"/>
          <p:cNvSpPr>
            <a:spLocks noChangeArrowheads="1"/>
          </p:cNvSpPr>
          <p:nvPr/>
        </p:nvSpPr>
        <p:spPr bwMode="auto">
          <a:xfrm>
            <a:off x="2209800" y="1600200"/>
            <a:ext cx="4876800" cy="984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900" u="none"/>
              <a:t>Predict the price for a house with 2000 square feet:</a:t>
            </a:r>
          </a:p>
        </p:txBody>
      </p:sp>
      <p:sp>
        <p:nvSpPr>
          <p:cNvPr id="33801" name="Rectangle 50"/>
          <p:cNvSpPr>
            <a:spLocks noChangeArrowheads="1"/>
          </p:cNvSpPr>
          <p:nvPr/>
        </p:nvSpPr>
        <p:spPr bwMode="auto">
          <a:xfrm>
            <a:off x="533400" y="5257800"/>
            <a:ext cx="7315200" cy="984250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900" u="none"/>
              <a:t>The predicted price for a house with 2000 square feet is 317.85($1,000s) = $317,850</a:t>
            </a:r>
          </a:p>
        </p:txBody>
      </p:sp>
    </p:spTree>
    <p:extLst>
      <p:ext uri="{BB962C8B-B14F-4D97-AF65-F5344CB8AC3E}">
        <p14:creationId xmlns:p14="http://schemas.microsoft.com/office/powerpoint/2010/main" val="33147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DB7CEE7C-D483-4C08-870C-D8ED1106F6A8}" type="slidenum">
              <a:rPr lang="en-US" smtClean="0"/>
              <a:pPr defTabSz="852488"/>
              <a:t>32</a:t>
            </a:fld>
            <a:endParaRPr lang="en-US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Presentation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315200" cy="1066800"/>
          </a:xfrm>
        </p:spPr>
        <p:txBody>
          <a:bodyPr/>
          <a:lstStyle/>
          <a:p>
            <a:pPr eaLnBrk="1" hangingPunct="1"/>
            <a:r>
              <a:rPr lang="en-US" smtClean="0"/>
              <a:t>House price model:  scatter plot and regression line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Equation" r:id="rId5" imgW="3200400" imgH="203040" progId="Equation.3">
                  <p:embed/>
                </p:oleObj>
              </mc:Choice>
              <mc:Fallback>
                <p:oleObj name="Equation" r:id="rId5" imgW="32004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u="none"/>
              <a:t>Slope </a:t>
            </a:r>
          </a:p>
          <a:p>
            <a:pPr algn="l">
              <a:spcBef>
                <a:spcPct val="0"/>
              </a:spcBef>
            </a:pPr>
            <a:r>
              <a:rPr lang="en-US" sz="2000" u="none"/>
              <a:t>= 0.10977</a:t>
            </a:r>
            <a:endParaRPr lang="en-US" sz="2000" u="none" baseline="-25000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Intercept </a:t>
            </a:r>
          </a:p>
          <a:p>
            <a:pPr algn="l">
              <a:lnSpc>
                <a:spcPct val="40000"/>
              </a:lnSpc>
            </a:pPr>
            <a:r>
              <a:rPr lang="en-US" sz="2000" u="none"/>
              <a:t>= 98.248  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8" name="Freeform 13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967740089 w 384"/>
              <a:gd name="T1" fmla="*/ 725804891 h 288"/>
              <a:gd name="T2" fmla="*/ 241935022 w 384"/>
              <a:gd name="T3" fmla="*/ 604837442 h 288"/>
              <a:gd name="T4" fmla="*/ 0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967740102 h 400"/>
              <a:gd name="T2" fmla="*/ 967740151 w 480"/>
              <a:gd name="T3" fmla="*/ 846772638 h 400"/>
              <a:gd name="T4" fmla="*/ 1209675089 w 480"/>
              <a:gd name="T5" fmla="*/ 0 h 400"/>
              <a:gd name="T6" fmla="*/ 0 60000 65536"/>
              <a:gd name="T7" fmla="*/ 0 60000 65536"/>
              <a:gd name="T8" fmla="*/ 0 60000 65536"/>
              <a:gd name="T9" fmla="*/ 0 w 480"/>
              <a:gd name="T10" fmla="*/ 0 h 400"/>
              <a:gd name="T11" fmla="*/ 480 w 480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400" name="Picture 16" descr="hous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6388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DC9084E9-5202-4DD7-BE53-DA19B740D4EA}" type="slidenum">
              <a:rPr lang="en-US" smtClean="0"/>
              <a:pPr defTabSz="852488"/>
              <a:t>33</a:t>
            </a:fld>
            <a:endParaRPr lang="en-US" smtClean="0"/>
          </a:p>
        </p:txBody>
      </p:sp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6629400" y="3505200"/>
            <a:ext cx="20574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2819400" y="1905000"/>
            <a:ext cx="17526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Interpretation of the </a:t>
            </a:r>
            <a:br>
              <a:rPr lang="en-US" smtClean="0"/>
            </a:br>
            <a:r>
              <a:rPr lang="en-US" smtClean="0"/>
              <a:t>Intercept,  b</a:t>
            </a:r>
            <a:r>
              <a:rPr lang="en-US" baseline="-25000" smtClean="0"/>
              <a:t>0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8077200" cy="2942344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000" dirty="0" smtClean="0"/>
              <a:t>b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is the estimated average value of Y when the value of X is zero (if x = 0 is in the range of observed x values)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Here, no houses had 0 square feet, so b</a:t>
            </a:r>
            <a:r>
              <a:rPr lang="en-US" baseline="-25000" dirty="0" smtClean="0">
                <a:solidFill>
                  <a:schemeClr val="folHlink"/>
                </a:solidFill>
              </a:rPr>
              <a:t>0</a:t>
            </a:r>
            <a:r>
              <a:rPr lang="en-US" dirty="0" smtClean="0">
                <a:solidFill>
                  <a:schemeClr val="folHlink"/>
                </a:solidFill>
              </a:rPr>
              <a:t> = 98.24833 just indicates that, for houses within the range of sizes observed. </a:t>
            </a:r>
            <a:r>
              <a:rPr lang="en-US" b="1" dirty="0" smtClean="0">
                <a:solidFill>
                  <a:schemeClr val="folHlink"/>
                </a:solidFill>
              </a:rPr>
              <a:t>$98,248.33 is the portion of the house price not explained by square feet. </a:t>
            </a:r>
            <a:r>
              <a:rPr lang="en-US" dirty="0" smtClean="0">
                <a:solidFill>
                  <a:schemeClr val="folHlink"/>
                </a:solidFill>
              </a:rPr>
              <a:t>So, it has no meaning.</a:t>
            </a:r>
            <a:endParaRPr lang="en-US" dirty="0" smtClean="0"/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533400" y="1905000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3" imgW="3200400" imgH="203040" progId="Equation.3">
                  <p:embed/>
                </p:oleObj>
              </mc:Choice>
              <mc:Fallback>
                <p:oleObj name="Equation" r:id="rId3" imgW="32004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Freeform 9"/>
          <p:cNvSpPr>
            <a:spLocks/>
          </p:cNvSpPr>
          <p:nvPr/>
        </p:nvSpPr>
        <p:spPr bwMode="auto">
          <a:xfrm>
            <a:off x="1219200" y="18288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457200" y="16764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419" name="Picture 14" descr="hou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55460C0A-E780-4BAC-A628-8530DFD4FC6F}" type="slidenum">
              <a:rPr lang="en-US" smtClean="0"/>
              <a:pPr defTabSz="852488"/>
              <a:t>34</a:t>
            </a:fld>
            <a:endParaRPr lang="en-US" smtClean="0"/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2162503" y="3733800"/>
            <a:ext cx="1828800" cy="457200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2748198"/>
            <a:ext cx="8077200" cy="2265236"/>
          </a:xfrm>
          <a:noFill/>
        </p:spPr>
        <p:txBody>
          <a:bodyPr>
            <a:spAutoFit/>
          </a:bodyPr>
          <a:lstStyle/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measures the estimated change in the average value of Y as a result of a one-unit change in X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Here, b</a:t>
            </a:r>
            <a:r>
              <a:rPr lang="en-US" baseline="-25000" dirty="0" smtClean="0">
                <a:solidFill>
                  <a:schemeClr val="folHlink"/>
                </a:solidFill>
              </a:rPr>
              <a:t>1</a:t>
            </a:r>
            <a:r>
              <a:rPr lang="en-US" dirty="0" smtClean="0">
                <a:solidFill>
                  <a:schemeClr val="folHlink"/>
                </a:solidFill>
              </a:rPr>
              <a:t> = 0.10977 tells us that the average value of a house increases by 0.10977($1000) = $109.77, on average, for each additional one square foot of size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800600" y="1905000"/>
            <a:ext cx="15240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Interpretation of the </a:t>
            </a:r>
            <a:br>
              <a:rPr lang="en-US" smtClean="0"/>
            </a:br>
            <a:r>
              <a:rPr lang="en-US" smtClean="0"/>
              <a:t>Slope Coefficient,  b</a:t>
            </a:r>
            <a:r>
              <a:rPr lang="en-US" baseline="-25000" smtClean="0"/>
              <a:t>1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533400" y="1905000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tion" r:id="rId3" imgW="3200400" imgH="203040" progId="Equation.3">
                  <p:embed/>
                </p:oleObj>
              </mc:Choice>
              <mc:Fallback>
                <p:oleObj name="Equation" r:id="rId3" imgW="3200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Freeform 7"/>
          <p:cNvSpPr>
            <a:spLocks/>
          </p:cNvSpPr>
          <p:nvPr/>
        </p:nvSpPr>
        <p:spPr bwMode="auto">
          <a:xfrm>
            <a:off x="1219200" y="18288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457200" y="16764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43" name="Picture 11" descr="hou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8674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58BB477D-6907-4F2E-AE1C-9CCB88520379}" type="slidenum">
              <a:rPr lang="en-US" smtClean="0"/>
              <a:pPr defTabSz="852488"/>
              <a:t>35</a:t>
            </a:fld>
            <a:endParaRPr lang="en-US" smtClean="0"/>
          </a:p>
        </p:txBody>
      </p:sp>
      <p:pic>
        <p:nvPicPr>
          <p:cNvPr id="19461" name="Picture 1171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1170"/>
          <p:cNvSpPr>
            <a:spLocks noChangeArrowheads="1"/>
          </p:cNvSpPr>
          <p:nvPr/>
        </p:nvSpPr>
        <p:spPr bwMode="auto">
          <a:xfrm>
            <a:off x="533400" y="46482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1169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1144"/>
          <p:cNvSpPr>
            <a:spLocks noChangeArrowheads="1"/>
          </p:cNvSpPr>
          <p:nvPr/>
        </p:nvSpPr>
        <p:spPr bwMode="auto">
          <a:xfrm>
            <a:off x="381000" y="2133600"/>
            <a:ext cx="3124200" cy="457200"/>
          </a:xfrm>
          <a:prstGeom prst="ellipse">
            <a:avLst/>
          </a:prstGeom>
          <a:solidFill>
            <a:srgbClr val="ABFFE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1160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151"/>
          <p:cNvSpPr>
            <a:spLocks noChangeArrowheads="1"/>
          </p:cNvSpPr>
          <p:nvPr/>
        </p:nvSpPr>
        <p:spPr bwMode="auto">
          <a:xfrm>
            <a:off x="3657600" y="46482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50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graphicFrame>
        <p:nvGraphicFramePr>
          <p:cNvPr id="254093" name="Group 1165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82" name="Line 1145"/>
          <p:cNvSpPr>
            <a:spLocks noChangeShapeType="1"/>
          </p:cNvSpPr>
          <p:nvPr/>
        </p:nvSpPr>
        <p:spPr bwMode="auto">
          <a:xfrm flipV="1">
            <a:off x="3429000" y="1981200"/>
            <a:ext cx="5334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4077" name="Text Box 1149"/>
          <p:cNvSpPr txBox="1">
            <a:spLocks noChangeArrowheads="1"/>
          </p:cNvSpPr>
          <p:nvPr/>
        </p:nvSpPr>
        <p:spPr bwMode="auto">
          <a:xfrm>
            <a:off x="5105400" y="2438400"/>
            <a:ext cx="3692525" cy="1025525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000" u="none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58.08%</a:t>
            </a:r>
            <a:r>
              <a:rPr lang="en-US" sz="2000" u="none">
                <a:latin typeface="Arial" pitchFamily="34" charset="0"/>
              </a:rPr>
              <a:t> of the variation in house prices is explained by variation in square feet</a:t>
            </a:r>
          </a:p>
        </p:txBody>
      </p:sp>
      <p:sp>
        <p:nvSpPr>
          <p:cNvPr id="19584" name="Line 1156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85" name="Line 1157"/>
          <p:cNvSpPr>
            <a:spLocks noChangeShapeType="1"/>
          </p:cNvSpPr>
          <p:nvPr/>
        </p:nvSpPr>
        <p:spPr bwMode="auto">
          <a:xfrm>
            <a:off x="1524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458" name="Object 1161"/>
          <p:cNvGraphicFramePr>
            <a:graphicFrameLocks noChangeAspect="1"/>
          </p:cNvGraphicFramePr>
          <p:nvPr/>
        </p:nvGraphicFramePr>
        <p:xfrm>
          <a:off x="3962400" y="1524000"/>
          <a:ext cx="46783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1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4678363" cy="757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86" name="Line 1162"/>
          <p:cNvSpPr>
            <a:spLocks noChangeShapeType="1"/>
          </p:cNvSpPr>
          <p:nvPr/>
        </p:nvSpPr>
        <p:spPr bwMode="auto">
          <a:xfrm flipV="1">
            <a:off x="4114800" y="2286000"/>
            <a:ext cx="609600" cy="1295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87" name="Rectangle 1166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 smtClean="0"/>
              <a:t>14-</a:t>
            </a:r>
            <a:fld id="{D9D63E9E-E2FD-4B7F-9482-5B4B841D1C8F}" type="slidenum">
              <a:rPr lang="en-US" u="none" smtClean="0"/>
              <a:pPr/>
              <a:t>36</a:t>
            </a:fld>
            <a:endParaRPr lang="en-US" u="none" smtClean="0"/>
          </a:p>
        </p:txBody>
      </p:sp>
      <p:sp>
        <p:nvSpPr>
          <p:cNvPr id="12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Explained and Unexplained Variation </a:t>
            </a:r>
            <a:r>
              <a:rPr lang="en-US" sz="2000" dirty="0" smtClean="0"/>
              <a:t>(page 591-594)</a:t>
            </a:r>
            <a:endParaRPr lang="en-US" dirty="0" smtClean="0"/>
          </a:p>
        </p:txBody>
      </p:sp>
      <p:sp>
        <p:nvSpPr>
          <p:cNvPr id="12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010400" cy="685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Total variation is made up of two parts: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Equation" r:id="rId3" imgW="1688760" imgH="177480" progId="Equation.3">
                  <p:embed/>
                </p:oleObj>
              </mc:Choice>
              <mc:Fallback>
                <p:oleObj name="Equation" r:id="rId3" imgW="1688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362200"/>
                        <a:ext cx="72088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6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u="none"/>
              <a:t>Total sum of Squares</a:t>
            </a:r>
          </a:p>
        </p:txBody>
      </p:sp>
      <p:sp>
        <p:nvSpPr>
          <p:cNvPr id="12301" name="Rectangle 7"/>
          <p:cNvSpPr>
            <a:spLocks noChangeArrowheads="1"/>
          </p:cNvSpPr>
          <p:nvPr/>
        </p:nvSpPr>
        <p:spPr bwMode="auto">
          <a:xfrm>
            <a:off x="6553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u="none"/>
              <a:t>Sum of Squares Regression</a:t>
            </a:r>
          </a:p>
        </p:txBody>
      </p:sp>
      <p:sp>
        <p:nvSpPr>
          <p:cNvPr id="12302" name="Rectangle 8"/>
          <p:cNvSpPr>
            <a:spLocks noChangeArrowheads="1"/>
          </p:cNvSpPr>
          <p:nvPr/>
        </p:nvSpPr>
        <p:spPr bwMode="auto">
          <a:xfrm>
            <a:off x="3351213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u="none"/>
              <a:t>Sum of Squares Error</a:t>
            </a:r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152400" y="4419600"/>
          <a:ext cx="265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9" name="Equation" r:id="rId5" imgW="1168200" imgH="253800" progId="Equation.3">
                  <p:embed/>
                </p:oleObj>
              </mc:Choice>
              <mc:Fallback>
                <p:oleObj name="Equation" r:id="rId5" imgW="1168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2659063" cy="5746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3200400" y="4419600"/>
          <a:ext cx="2657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0" name="Equation" r:id="rId7" imgW="1168200" imgH="253800" progId="Equation.3">
                  <p:embed/>
                </p:oleObj>
              </mc:Choice>
              <mc:Fallback>
                <p:oleObj name="Equation" r:id="rId7" imgW="1168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2657475" cy="576263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1"/>
          <p:cNvGraphicFramePr>
            <a:graphicFrameLocks noChangeAspect="1"/>
          </p:cNvGraphicFramePr>
          <p:nvPr/>
        </p:nvGraphicFramePr>
        <p:xfrm>
          <a:off x="6248400" y="4419600"/>
          <a:ext cx="25923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1" name="Equation" r:id="rId9" imgW="1180800" imgH="253800" progId="Equation.3">
                  <p:embed/>
                </p:oleObj>
              </mc:Choice>
              <mc:Fallback>
                <p:oleObj name="Equation" r:id="rId9" imgW="1180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19600"/>
                        <a:ext cx="2592388" cy="554038"/>
                      </a:xfrm>
                      <a:prstGeom prst="rect">
                        <a:avLst/>
                      </a:prstGeom>
                      <a:solidFill>
                        <a:srgbClr val="C4E6C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1905000" y="5105400"/>
            <a:ext cx="63246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u="none"/>
              <a:t>where: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u="none"/>
              <a:t>	</a:t>
            </a:r>
            <a:r>
              <a:rPr lang="en-US" i="1" u="none"/>
              <a:t>  </a:t>
            </a:r>
            <a:r>
              <a:rPr lang="en-US" u="none"/>
              <a:t> = Average value of the dependent variable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u="none"/>
              <a:t>	</a:t>
            </a:r>
            <a:r>
              <a:rPr lang="en-US" i="1" u="none"/>
              <a:t>y</a:t>
            </a:r>
            <a:r>
              <a:rPr lang="en-US" u="none"/>
              <a:t> = Observed values of the dependent variable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u="none"/>
              <a:t>	   = Estimated value of y for the given x value</a:t>
            </a:r>
          </a:p>
        </p:txBody>
      </p:sp>
      <p:graphicFrame>
        <p:nvGraphicFramePr>
          <p:cNvPr id="12294" name="Object 13"/>
          <p:cNvGraphicFramePr>
            <a:graphicFrameLocks noChangeAspect="1"/>
          </p:cNvGraphicFramePr>
          <p:nvPr/>
        </p:nvGraphicFramePr>
        <p:xfrm>
          <a:off x="2819400" y="6096000"/>
          <a:ext cx="273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2" name="Equation" r:id="rId11" imgW="139680" imgH="203040" progId="Equation.3">
                  <p:embed/>
                </p:oleObj>
              </mc:Choice>
              <mc:Fallback>
                <p:oleObj name="Equation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96000"/>
                        <a:ext cx="2730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4"/>
          <p:cNvGraphicFramePr>
            <a:graphicFrameLocks noChangeAspect="1"/>
          </p:cNvGraphicFramePr>
          <p:nvPr/>
        </p:nvGraphicFramePr>
        <p:xfrm>
          <a:off x="2819400" y="5486400"/>
          <a:ext cx="2730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3" name="Equation" r:id="rId13" imgW="139680" imgH="190440" progId="Equation.3">
                  <p:embed/>
                </p:oleObj>
              </mc:Choice>
              <mc:Fallback>
                <p:oleObj name="Equation" r:id="rId13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2730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1981200"/>
            <a:ext cx="22082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unexplained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1943100"/>
            <a:ext cx="22082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explained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63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 smtClean="0"/>
              <a:t>14-</a:t>
            </a:r>
            <a:fld id="{E2E78DE3-E62C-490B-B461-474A2C731A2B}" type="slidenum">
              <a:rPr lang="en-US" u="none" smtClean="0"/>
              <a:pPr/>
              <a:t>37</a:t>
            </a:fld>
            <a:endParaRPr lang="en-US" u="none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The </a:t>
            </a:r>
            <a:r>
              <a:rPr lang="en-US" sz="270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smtClean="0"/>
              <a:t> is the portion of the total variation in the dependent variable that is explained by variation in the independent variable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The coefficient of determination is also called </a:t>
            </a:r>
            <a:r>
              <a:rPr lang="en-US" sz="2700" smtClean="0">
                <a:solidFill>
                  <a:schemeClr val="folHlink"/>
                </a:solidFill>
              </a:rPr>
              <a:t>R-squared</a:t>
            </a:r>
            <a:r>
              <a:rPr lang="en-US" sz="2700" smtClean="0"/>
              <a:t> and is denoted as </a:t>
            </a:r>
            <a:r>
              <a:rPr lang="en-US" sz="2700" smtClean="0">
                <a:solidFill>
                  <a:schemeClr val="folHlink"/>
                </a:solidFill>
              </a:rPr>
              <a:t>R</a:t>
            </a:r>
            <a:r>
              <a:rPr lang="en-US" sz="2700" baseline="30000" smtClean="0">
                <a:solidFill>
                  <a:schemeClr val="folHlink"/>
                </a:solidFill>
              </a:rPr>
              <a:t>2</a:t>
            </a:r>
            <a:endParaRPr lang="en-US" sz="2700" smtClean="0"/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696200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438400" y="4800600"/>
          <a:ext cx="24257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2425700" cy="13382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6324600" y="5105400"/>
          <a:ext cx="1981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Equation" r:id="rId5" imgW="672840" imgH="203040" progId="Equation.3">
                  <p:embed/>
                </p:oleObj>
              </mc:Choice>
              <mc:Fallback>
                <p:oleObj name="Equation" r:id="rId5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1981200" cy="595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1816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 u="none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5590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 smtClean="0"/>
              <a:t>14-</a:t>
            </a:r>
            <a:fld id="{C10C8432-D9D2-4901-8720-6413D5CED009}" type="slidenum">
              <a:rPr lang="en-US" u="none" smtClean="0"/>
              <a:pPr/>
              <a:t>38</a:t>
            </a:fld>
            <a:endParaRPr lang="en-US" u="none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700" b="1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696200" cy="762000"/>
          </a:xfrm>
          <a:noFill/>
        </p:spPr>
        <p:txBody>
          <a:bodyPr/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762000" y="2286000"/>
          <a:ext cx="7696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3" imgW="3543120" imgH="419040" progId="Equation.3">
                  <p:embed/>
                </p:oleObj>
              </mc:Choice>
              <mc:Fallback>
                <p:oleObj name="Equation" r:id="rId3" imgW="3543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696200" cy="906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762000" y="3962400"/>
            <a:ext cx="7315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b="1" u="none"/>
              <a:t>Note:</a:t>
            </a:r>
            <a:r>
              <a:rPr lang="en-US" sz="2000" u="none"/>
              <a:t>  In the single independent variable case, the coefficient of determination is</a:t>
            </a:r>
          </a:p>
          <a:p>
            <a:pPr algn="l" eaLnBrk="1" hangingPunct="1">
              <a:spcBef>
                <a:spcPct val="0"/>
              </a:spcBef>
            </a:pPr>
            <a:endParaRPr lang="en-US" sz="2400" u="none"/>
          </a:p>
          <a:p>
            <a:pPr algn="l" eaLnBrk="1" hangingPunct="1">
              <a:spcBef>
                <a:spcPct val="0"/>
              </a:spcBef>
            </a:pPr>
            <a:endParaRPr lang="en-US" sz="2400" u="none"/>
          </a:p>
          <a:p>
            <a:pPr algn="l" eaLnBrk="1" hangingPunct="1">
              <a:spcBef>
                <a:spcPct val="0"/>
              </a:spcBef>
            </a:pPr>
            <a:r>
              <a:rPr lang="en-US" sz="2000" u="none"/>
              <a:t>	where: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000" u="none"/>
              <a:t>		R</a:t>
            </a:r>
            <a:r>
              <a:rPr lang="en-US" sz="2000" u="none" baseline="30000"/>
              <a:t>2</a:t>
            </a:r>
            <a:r>
              <a:rPr lang="en-US" sz="2000" u="none"/>
              <a:t> = Coefficient of determination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000" u="none"/>
              <a:t>	 	r = Simple correlation coefficient</a:t>
            </a: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3733800" y="4572000"/>
          <a:ext cx="18288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5" imgW="495000" imgH="190440" progId="Equation.3">
                  <p:embed/>
                </p:oleObj>
              </mc:Choice>
              <mc:Fallback>
                <p:oleObj name="Equation" r:id="rId5" imgW="495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72000"/>
                        <a:ext cx="1828800" cy="7064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1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 smtClean="0"/>
              <a:t>14-</a:t>
            </a:r>
            <a:fld id="{85673AE4-2A7C-4D86-9411-308F6D71AC27}" type="slidenum">
              <a:rPr lang="en-US" u="none" smtClean="0"/>
              <a:pPr/>
              <a:t>39</a:t>
            </a:fld>
            <a:endParaRPr lang="en-US" u="none" smtClean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755650" y="17605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15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3194050" y="35893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60434" name="Line 74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75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Text Box 76"/>
          <p:cNvSpPr txBox="1">
            <a:spLocks noChangeArrowheads="1"/>
          </p:cNvSpPr>
          <p:nvPr/>
        </p:nvSpPr>
        <p:spPr bwMode="auto">
          <a:xfrm>
            <a:off x="609600" y="42656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60437" name="Line 77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Oval 78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79"/>
          <p:cNvSpPr txBox="1">
            <a:spLocks noChangeArrowheads="1"/>
          </p:cNvSpPr>
          <p:nvPr/>
        </p:nvSpPr>
        <p:spPr bwMode="auto">
          <a:xfrm>
            <a:off x="3200400" y="57896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60441" name="Oval 84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Oval 85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Oval 86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Oval 87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88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Oval 89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7" name="Text Box 123"/>
          <p:cNvSpPr txBox="1">
            <a:spLocks noChangeArrowheads="1"/>
          </p:cNvSpPr>
          <p:nvPr/>
        </p:nvSpPr>
        <p:spPr bwMode="auto">
          <a:xfrm>
            <a:off x="4114800" y="2286000"/>
            <a:ext cx="10334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R</a:t>
            </a:r>
            <a:r>
              <a:rPr lang="en-US" sz="2400" b="1" u="none" baseline="30000"/>
              <a:t>2</a:t>
            </a:r>
            <a:r>
              <a:rPr lang="en-US" sz="2400" b="1" u="none"/>
              <a:t> = 1</a:t>
            </a:r>
          </a:p>
        </p:txBody>
      </p:sp>
      <p:sp>
        <p:nvSpPr>
          <p:cNvPr id="60448" name="Text Box 124"/>
          <p:cNvSpPr txBox="1">
            <a:spLocks noChangeArrowheads="1"/>
          </p:cNvSpPr>
          <p:nvPr/>
        </p:nvSpPr>
        <p:spPr bwMode="auto">
          <a:xfrm>
            <a:off x="4114800" y="3048000"/>
            <a:ext cx="4191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Perfect linear relationship between x and y:  </a:t>
            </a:r>
          </a:p>
          <a:p>
            <a:pPr algn="l">
              <a:spcBef>
                <a:spcPct val="0"/>
              </a:spcBef>
            </a:pPr>
            <a:endParaRPr lang="en-US" sz="2400" b="1" u="none"/>
          </a:p>
          <a:p>
            <a:pPr algn="l">
              <a:spcBef>
                <a:spcPct val="0"/>
              </a:spcBef>
            </a:pPr>
            <a:r>
              <a:rPr lang="en-US" sz="2400" b="1" u="none"/>
              <a:t>100% of the variation in y is explained by variation in x</a:t>
            </a:r>
          </a:p>
        </p:txBody>
      </p:sp>
      <p:sp>
        <p:nvSpPr>
          <p:cNvPr id="60449" name="Text Box 98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3477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3A101BD7-16BC-4475-8DBF-99A0F915F20B}" type="slidenum">
              <a:rPr lang="en-US"/>
              <a:pPr defTabSz="852488"/>
              <a:t>4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Plots and Correlation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(or scatter diagram) is used to show the </a:t>
            </a:r>
            <a:r>
              <a:rPr lang="en-US" b="1" dirty="0" smtClean="0">
                <a:solidFill>
                  <a:srgbClr val="FF0000"/>
                </a:solidFill>
              </a:rPr>
              <a:t>relationship between two quantitative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The linear relationship can be: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Positive</a:t>
            </a:r>
            <a:r>
              <a:rPr lang="en-US" dirty="0" smtClean="0"/>
              <a:t> – as x increases, y increases</a:t>
            </a:r>
          </a:p>
          <a:p>
            <a:pPr lvl="4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As advertising dollars increase, sales increase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Negative</a:t>
            </a:r>
            <a:r>
              <a:rPr lang="en-US" dirty="0" smtClean="0"/>
              <a:t> – as  x increases, y decreases</a:t>
            </a:r>
          </a:p>
          <a:p>
            <a:pPr lvl="4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As expenses increase, net income decreases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z="2400" u="sng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3200" u="sng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 smtClean="0"/>
              <a:t>14-</a:t>
            </a:r>
            <a:fld id="{3C4BB038-03BF-45C8-A665-210F935A759D}" type="slidenum">
              <a:rPr lang="en-US" u="none" smtClean="0"/>
              <a:pPr/>
              <a:t>40</a:t>
            </a:fld>
            <a:endParaRPr lang="en-US" u="none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61445" name="Line 16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17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18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19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20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21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22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23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24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25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26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27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28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29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61459" name="Oval 30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Oval 31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Text Box 33"/>
          <p:cNvSpPr txBox="1">
            <a:spLocks noChangeArrowheads="1"/>
          </p:cNvSpPr>
          <p:nvPr/>
        </p:nvSpPr>
        <p:spPr bwMode="auto">
          <a:xfrm>
            <a:off x="808038" y="17430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61462" name="Line 34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3276600" y="3657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61464" name="Line 67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68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69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70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Oval 71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Oval 72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73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Oval 74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Oval 75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76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Oval 77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Oval 78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Oval 79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Oval 80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61478" name="Oval 81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Oval 82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Oval 83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Text Box 84"/>
          <p:cNvSpPr txBox="1">
            <a:spLocks noChangeArrowheads="1"/>
          </p:cNvSpPr>
          <p:nvPr/>
        </p:nvSpPr>
        <p:spPr bwMode="auto">
          <a:xfrm>
            <a:off x="655638" y="4333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61482" name="Line 85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Oval 86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Text Box 87"/>
          <p:cNvSpPr txBox="1">
            <a:spLocks noChangeArrowheads="1"/>
          </p:cNvSpPr>
          <p:nvPr/>
        </p:nvSpPr>
        <p:spPr bwMode="auto">
          <a:xfrm>
            <a:off x="3246438" y="59340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61485" name="Oval 88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Oval 89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7" name="Oval 90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Oval 92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Oval 93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Oval 94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Text Box 95"/>
          <p:cNvSpPr txBox="1">
            <a:spLocks noChangeArrowheads="1"/>
          </p:cNvSpPr>
          <p:nvPr/>
        </p:nvSpPr>
        <p:spPr bwMode="auto">
          <a:xfrm>
            <a:off x="4114800" y="2286000"/>
            <a:ext cx="1549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0 &lt; R</a:t>
            </a:r>
            <a:r>
              <a:rPr lang="en-US" sz="2400" b="1" u="none" baseline="30000"/>
              <a:t>2</a:t>
            </a:r>
            <a:r>
              <a:rPr lang="en-US" sz="2400" b="1" u="none"/>
              <a:t> &lt; 1</a:t>
            </a:r>
          </a:p>
        </p:txBody>
      </p:sp>
      <p:sp>
        <p:nvSpPr>
          <p:cNvPr id="61492" name="Text Box 96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Weaker linear relationship between x and y:  </a:t>
            </a:r>
          </a:p>
          <a:p>
            <a:pPr algn="l">
              <a:spcBef>
                <a:spcPct val="0"/>
              </a:spcBef>
            </a:pPr>
            <a:endParaRPr lang="en-US" sz="2400" b="1" u="none"/>
          </a:p>
          <a:p>
            <a:pPr algn="l">
              <a:spcBef>
                <a:spcPct val="0"/>
              </a:spcBef>
            </a:pPr>
            <a:r>
              <a:rPr lang="en-US" sz="2400" b="1" u="none"/>
              <a:t>Some but not all of the variation in y is explained by variation in x</a:t>
            </a:r>
          </a:p>
        </p:txBody>
      </p:sp>
      <p:sp>
        <p:nvSpPr>
          <p:cNvPr id="61493" name="Oval 97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Text Box 98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4140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 smtClean="0"/>
              <a:t>14-</a:t>
            </a:r>
            <a:fld id="{D2859074-1E02-4A35-95A9-1521B106FB55}" type="slidenum">
              <a:rPr lang="en-US" u="none" smtClean="0"/>
              <a:pPr/>
              <a:t>41</a:t>
            </a:fld>
            <a:endParaRPr lang="en-US" u="none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62469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0334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R</a:t>
            </a:r>
            <a:r>
              <a:rPr lang="en-US" sz="2400" b="1" u="none" baseline="30000"/>
              <a:t>2</a:t>
            </a:r>
            <a:r>
              <a:rPr lang="en-US" sz="2400" b="1" u="none"/>
              <a:t> = 0</a:t>
            </a:r>
          </a:p>
        </p:txBody>
      </p:sp>
      <p:sp>
        <p:nvSpPr>
          <p:cNvPr id="62470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No linear relationship between x and y:  </a:t>
            </a:r>
          </a:p>
          <a:p>
            <a:pPr algn="l">
              <a:spcBef>
                <a:spcPct val="0"/>
              </a:spcBef>
            </a:pPr>
            <a:endParaRPr lang="en-US" sz="2400" b="1" u="none"/>
          </a:p>
          <a:p>
            <a:pPr algn="l">
              <a:spcBef>
                <a:spcPct val="0"/>
              </a:spcBef>
            </a:pPr>
            <a:r>
              <a:rPr lang="en-US" sz="2400" b="1" u="none"/>
              <a:t>The value of Y does not depend on x.  (None of the variation in y is explained by variation in x)</a:t>
            </a:r>
          </a:p>
        </p:txBody>
      </p:sp>
      <p:sp>
        <p:nvSpPr>
          <p:cNvPr id="62471" name="Line 52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53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54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55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56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57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58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59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60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61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62481" name="Oval 62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Oval 63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Text Box 64"/>
          <p:cNvSpPr txBox="1">
            <a:spLocks noChangeArrowheads="1"/>
          </p:cNvSpPr>
          <p:nvPr/>
        </p:nvSpPr>
        <p:spPr bwMode="auto">
          <a:xfrm>
            <a:off x="633413" y="25542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62484" name="Line 65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66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Text Box 67"/>
          <p:cNvSpPr txBox="1">
            <a:spLocks noChangeArrowheads="1"/>
          </p:cNvSpPr>
          <p:nvPr/>
        </p:nvSpPr>
        <p:spPr bwMode="auto">
          <a:xfrm>
            <a:off x="3048000" y="445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62487" name="Line 68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Text Box 69"/>
          <p:cNvSpPr txBox="1">
            <a:spLocks noChangeArrowheads="1"/>
          </p:cNvSpPr>
          <p:nvPr/>
        </p:nvSpPr>
        <p:spPr bwMode="auto">
          <a:xfrm>
            <a:off x="1624013" y="4613275"/>
            <a:ext cx="10334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400" b="1" u="none"/>
              <a:t>R</a:t>
            </a:r>
            <a:r>
              <a:rPr lang="en-US" sz="2400" b="1" u="none" baseline="30000"/>
              <a:t>2</a:t>
            </a:r>
            <a:r>
              <a:rPr lang="en-US" sz="2400" b="1" u="none"/>
              <a:t> = 0</a:t>
            </a:r>
          </a:p>
        </p:txBody>
      </p:sp>
      <p:sp>
        <p:nvSpPr>
          <p:cNvPr id="62489" name="TextBox 25"/>
          <p:cNvSpPr txBox="1">
            <a:spLocks noChangeArrowheads="1"/>
          </p:cNvSpPr>
          <p:nvPr/>
        </p:nvSpPr>
        <p:spPr bwMode="auto">
          <a:xfrm>
            <a:off x="914400" y="1447800"/>
            <a:ext cx="678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u="none" dirty="0">
                <a:solidFill>
                  <a:srgbClr val="FF0000"/>
                </a:solidFill>
              </a:rPr>
              <a:t>“Linear Regression” on the class website covers up to this slide (#38).</a:t>
            </a:r>
            <a:endParaRPr 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1393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D042ABB6-C5D8-4731-BFE3-03050E6DCB07}" type="slidenum">
              <a:rPr lang="en-US" smtClean="0"/>
              <a:pPr defTabSz="852488"/>
              <a:t>42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Significance Tests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For simple linear regression there are there equivalent statistical tests:</a:t>
            </a:r>
          </a:p>
          <a:p>
            <a:pPr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Test for significance of the correlation between x and y</a:t>
            </a:r>
          </a:p>
          <a:p>
            <a:pPr lvl="2" eaLnBrk="1" hangingPunct="1"/>
            <a:r>
              <a:rPr lang="en-US" dirty="0" smtClean="0"/>
              <a:t>Test for significance of the coefficient of determination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Test for significance of the regression slope coefficient (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76634C2D-171E-4587-AD04-4C17D2150EFD}" type="slidenum">
              <a:rPr lang="en-US" smtClean="0"/>
              <a:pPr defTabSz="852488"/>
              <a:t>43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Test for Significance of </a:t>
            </a:r>
            <a:br>
              <a:rPr lang="en-US" smtClean="0"/>
            </a:br>
            <a:r>
              <a:rPr lang="en-US" smtClean="0"/>
              <a:t>Coefficient of Determination</a:t>
            </a:r>
            <a:endParaRPr lang="en-US" baseline="30000" smtClean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524000" y="2362200"/>
            <a:ext cx="17526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143000" y="16002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u="none"/>
              <a:t>Hypotheses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400" u="none"/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u="none"/>
              <a:t>H</a:t>
            </a:r>
            <a:r>
              <a:rPr lang="en-US" sz="2800" u="none" baseline="-25000"/>
              <a:t>0</a:t>
            </a:r>
            <a:r>
              <a:rPr lang="en-US" sz="2800" u="none"/>
              <a:t>: </a:t>
            </a:r>
            <a:r>
              <a:rPr lang="el-GR" sz="2800" u="none">
                <a:cs typeface="Arial" charset="0"/>
              </a:rPr>
              <a:t>ρ</a:t>
            </a:r>
            <a:r>
              <a:rPr lang="en-US" sz="2800" u="none" baseline="30000">
                <a:cs typeface="Arial" charset="0"/>
              </a:rPr>
              <a:t>2</a:t>
            </a:r>
            <a:r>
              <a:rPr lang="en-US" sz="2800" u="none"/>
              <a:t> = 0 	 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u="none"/>
              <a:t>H</a:t>
            </a:r>
            <a:r>
              <a:rPr lang="en-US" sz="2800" u="none" baseline="-25000"/>
              <a:t>A</a:t>
            </a:r>
            <a:r>
              <a:rPr lang="en-US" sz="2800" u="none"/>
              <a:t>: </a:t>
            </a:r>
            <a:r>
              <a:rPr lang="el-GR" sz="2800" u="none">
                <a:cs typeface="Arial" charset="0"/>
              </a:rPr>
              <a:t>ρ</a:t>
            </a:r>
            <a:r>
              <a:rPr lang="en-US" sz="2800" u="none" baseline="30000">
                <a:cs typeface="Arial" charset="0"/>
              </a:rPr>
              <a:t>2</a:t>
            </a:r>
            <a:r>
              <a:rPr lang="en-US" sz="2800" i="1" u="none"/>
              <a:t> </a:t>
            </a:r>
            <a:r>
              <a:rPr lang="en-US" sz="2800" u="none">
                <a:cs typeface="Arial" charset="0"/>
              </a:rPr>
              <a:t>≠</a:t>
            </a:r>
            <a:r>
              <a:rPr lang="en-US" sz="2800" u="none"/>
              <a:t> 0 	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400" u="none"/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u="none"/>
              <a:t>Test statistic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2300" u="none"/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2300" u="none"/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u="none"/>
              <a:t> 				 </a:t>
            </a:r>
            <a:r>
              <a:rPr lang="en-US" sz="1700" u="none"/>
              <a:t>(with D</a:t>
            </a:r>
            <a:r>
              <a:rPr lang="en-US" sz="1700" u="none" baseline="-25000"/>
              <a:t>1</a:t>
            </a:r>
            <a:r>
              <a:rPr lang="en-US" sz="1700" u="none"/>
              <a:t> = 1  and  D</a:t>
            </a:r>
            <a:r>
              <a:rPr lang="en-US" sz="1700" u="none" baseline="-25000"/>
              <a:t>2</a:t>
            </a:r>
            <a:r>
              <a:rPr lang="en-US" sz="1700" u="none"/>
              <a:t> = n - 2 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1700" u="none"/>
              <a:t>						degrees of freedom)</a:t>
            </a:r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1673225" y="4673600"/>
          <a:ext cx="3054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673600"/>
                        <a:ext cx="3054350" cy="12144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505200" y="2286000"/>
            <a:ext cx="5486400" cy="181588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u="none" dirty="0" smtClean="0"/>
              <a:t>H</a:t>
            </a:r>
            <a:r>
              <a:rPr lang="en-US" sz="1600" u="none" baseline="-25000" dirty="0" smtClean="0"/>
              <a:t>0</a:t>
            </a:r>
            <a:r>
              <a:rPr lang="en-US" sz="1600" u="none" dirty="0"/>
              <a:t>: The independent variable does not explain a significant</a:t>
            </a:r>
          </a:p>
          <a:p>
            <a:pPr algn="l">
              <a:spcBef>
                <a:spcPct val="0"/>
              </a:spcBef>
            </a:pPr>
            <a:r>
              <a:rPr lang="en-US" sz="1600" u="none" dirty="0"/>
              <a:t>      portion of the variation in the dependent </a:t>
            </a:r>
            <a:r>
              <a:rPr lang="en-US" sz="1600" u="none" dirty="0" smtClean="0"/>
              <a:t>variable          </a:t>
            </a:r>
            <a:r>
              <a:rPr lang="en-US" sz="1600" b="1" u="none" dirty="0" smtClean="0">
                <a:solidFill>
                  <a:srgbClr val="FF0000"/>
                </a:solidFill>
              </a:rPr>
              <a:t>(in other word, the regression slope is zero)</a:t>
            </a:r>
            <a:endParaRPr lang="en-US" sz="1600" b="1" u="none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sz="1600" u="none" dirty="0" smtClean="0"/>
              <a:t>H</a:t>
            </a:r>
            <a:r>
              <a:rPr lang="en-US" sz="1600" u="none" baseline="-25000" dirty="0" smtClean="0"/>
              <a:t>A</a:t>
            </a:r>
            <a:r>
              <a:rPr lang="en-US" sz="1600" u="none" dirty="0"/>
              <a:t>: The independent variable does explain a significant</a:t>
            </a:r>
          </a:p>
          <a:p>
            <a:pPr algn="l">
              <a:spcBef>
                <a:spcPct val="0"/>
              </a:spcBef>
            </a:pPr>
            <a:r>
              <a:rPr lang="en-US" sz="1600" u="none" dirty="0"/>
              <a:t>       portion of the variation in the dependent variable </a:t>
            </a:r>
            <a:endParaRPr lang="en-US" sz="1600" u="none" dirty="0" smtClean="0"/>
          </a:p>
          <a:p>
            <a:pPr algn="l">
              <a:spcBef>
                <a:spcPct val="0"/>
              </a:spcBef>
            </a:pPr>
            <a:endParaRPr lang="en-US" sz="1600" u="none" dirty="0"/>
          </a:p>
          <a:p>
            <a:pPr algn="l">
              <a:spcBef>
                <a:spcPct val="0"/>
              </a:spcBef>
            </a:pPr>
            <a:r>
              <a:rPr lang="el-GR" sz="1600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sz="1600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 = 0.05</a:t>
            </a:r>
            <a:endParaRPr lang="el-GR" sz="1600" u="none" dirty="0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276600" y="28479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C7C6BFE5-741E-4309-B850-03BE2EF9F3BB}" type="slidenum">
              <a:rPr lang="en-US" smtClean="0"/>
              <a:pPr defTabSz="852488"/>
              <a:t>44</a:t>
            </a:fld>
            <a:endParaRPr lang="en-US" smtClean="0"/>
          </a:p>
        </p:txBody>
      </p:sp>
      <p:sp>
        <p:nvSpPr>
          <p:cNvPr id="21509" name="Rectangle 134"/>
          <p:cNvSpPr>
            <a:spLocks noChangeArrowheads="1"/>
          </p:cNvSpPr>
          <p:nvPr/>
        </p:nvSpPr>
        <p:spPr bwMode="auto">
          <a:xfrm>
            <a:off x="5791200" y="4114800"/>
            <a:ext cx="762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133"/>
          <p:cNvSpPr>
            <a:spLocks noChangeArrowheads="1"/>
          </p:cNvSpPr>
          <p:nvPr/>
        </p:nvSpPr>
        <p:spPr bwMode="auto">
          <a:xfrm>
            <a:off x="2819400" y="3048000"/>
            <a:ext cx="381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11" name="Picture 2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Rectangle 3"/>
          <p:cNvSpPr>
            <a:spLocks noChangeArrowheads="1"/>
          </p:cNvSpPr>
          <p:nvPr/>
        </p:nvSpPr>
        <p:spPr bwMode="auto">
          <a:xfrm>
            <a:off x="533400" y="44196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6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7"/>
          <p:cNvSpPr>
            <a:spLocks noChangeArrowheads="1"/>
          </p:cNvSpPr>
          <p:nvPr/>
        </p:nvSpPr>
        <p:spPr bwMode="auto">
          <a:xfrm>
            <a:off x="3657600" y="44196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8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graphicFrame>
        <p:nvGraphicFramePr>
          <p:cNvPr id="304138" name="Group 10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255" name="Text Box 127"/>
          <p:cNvSpPr txBox="1">
            <a:spLocks noChangeArrowheads="1"/>
          </p:cNvSpPr>
          <p:nvPr/>
        </p:nvSpPr>
        <p:spPr bwMode="auto">
          <a:xfrm>
            <a:off x="4267200" y="2482850"/>
            <a:ext cx="4724400" cy="9350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The critical F value from Appendix H for </a:t>
            </a:r>
          </a:p>
          <a:p>
            <a:pPr algn="l">
              <a:spcBef>
                <a:spcPct val="0"/>
              </a:spcBef>
              <a:defRPr/>
            </a:pPr>
            <a:r>
              <a:rPr lang="el-GR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 = 0.05 and D</a:t>
            </a:r>
            <a:r>
              <a:rPr lang="en-US" u="none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 = 1 and D</a:t>
            </a:r>
            <a:r>
              <a:rPr lang="en-US" u="none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 = 8 </a:t>
            </a:r>
            <a:r>
              <a:rPr lang="en-US" u="none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d.f.</a:t>
            </a: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 is 5.318.  Since 11.085 &gt; 5.318 we reject H</a:t>
            </a:r>
            <a:r>
              <a:rPr lang="en-US" u="none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: </a:t>
            </a:r>
            <a:r>
              <a:rPr lang="el-GR" u="none" dirty="0">
                <a:latin typeface="Arial" pitchFamily="34" charset="0"/>
              </a:rPr>
              <a:t>ρ</a:t>
            </a:r>
            <a:r>
              <a:rPr lang="en-US" u="none" baseline="30000" dirty="0">
                <a:latin typeface="Arial" pitchFamily="34" charset="0"/>
              </a:rPr>
              <a:t>2</a:t>
            </a:r>
            <a:r>
              <a:rPr lang="en-US" u="none" dirty="0">
                <a:latin typeface="Arial" pitchFamily="34" charset="0"/>
              </a:rPr>
              <a:t> = 0</a:t>
            </a:r>
            <a:r>
              <a:rPr lang="en-US" u="none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endParaRPr lang="el-GR" u="none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1632" name="Line 128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633" name="Line 129"/>
          <p:cNvSpPr>
            <a:spLocks noChangeShapeType="1"/>
          </p:cNvSpPr>
          <p:nvPr/>
        </p:nvSpPr>
        <p:spPr bwMode="auto">
          <a:xfrm>
            <a:off x="1524000" y="4572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1506" name="Object 130"/>
          <p:cNvGraphicFramePr>
            <a:graphicFrameLocks noChangeAspect="1"/>
          </p:cNvGraphicFramePr>
          <p:nvPr/>
        </p:nvGraphicFramePr>
        <p:xfrm>
          <a:off x="3486150" y="1500188"/>
          <a:ext cx="5632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4" imgW="2920680" imgH="419040" progId="Equation.3">
                  <p:embed/>
                </p:oleObj>
              </mc:Choice>
              <mc:Fallback>
                <p:oleObj name="Equation" r:id="rId4" imgW="2920680" imgH="419040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500188"/>
                        <a:ext cx="5632450" cy="806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34" name="Line 131"/>
          <p:cNvSpPr>
            <a:spLocks noChangeShapeType="1"/>
          </p:cNvSpPr>
          <p:nvPr/>
        </p:nvSpPr>
        <p:spPr bwMode="auto">
          <a:xfrm flipV="1">
            <a:off x="4114800" y="2362200"/>
            <a:ext cx="76200" cy="1219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635" name="Rectangle 132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5185B4F6-FD20-4D89-95F3-6270981CA519}" type="slidenum">
              <a:rPr lang="en-US" smtClean="0"/>
              <a:pPr defTabSz="852488"/>
              <a:t>45</a:t>
            </a:fld>
            <a:endParaRPr lang="en-US" smtClean="0"/>
          </a:p>
        </p:txBody>
      </p:sp>
      <p:graphicFrame>
        <p:nvGraphicFramePr>
          <p:cNvPr id="284720" name="Group 48"/>
          <p:cNvGraphicFramePr>
            <a:graphicFrameLocks noGrp="1"/>
          </p:cNvGraphicFramePr>
          <p:nvPr/>
        </p:nvGraphicFramePr>
        <p:xfrm>
          <a:off x="228600" y="1905000"/>
          <a:ext cx="2819400" cy="397764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50" name="Object 49"/>
          <p:cNvGraphicFramePr>
            <a:graphicFrameLocks noChangeAspect="1"/>
          </p:cNvGraphicFramePr>
          <p:nvPr/>
        </p:nvGraphicFramePr>
        <p:xfrm>
          <a:off x="3970338" y="2438400"/>
          <a:ext cx="4348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Equation" r:id="rId3" imgW="2425680" imgH="203040" progId="Equation.3">
                  <p:embed/>
                </p:oleObj>
              </mc:Choice>
              <mc:Fallback>
                <p:oleObj name="Equation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2438400"/>
                        <a:ext cx="4348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1" name="Freeform 50"/>
          <p:cNvSpPr>
            <a:spLocks/>
          </p:cNvSpPr>
          <p:nvPr/>
        </p:nvSpPr>
        <p:spPr bwMode="auto">
          <a:xfrm>
            <a:off x="4419600" y="2362200"/>
            <a:ext cx="628650" cy="85725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2" name="Rectangle 51"/>
          <p:cNvSpPr>
            <a:spLocks noChangeArrowheads="1"/>
          </p:cNvSpPr>
          <p:nvPr/>
        </p:nvSpPr>
        <p:spPr bwMode="auto">
          <a:xfrm>
            <a:off x="3505200" y="1747838"/>
            <a:ext cx="502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u="none"/>
              <a:t>Estimated Regression Equation:</a:t>
            </a:r>
          </a:p>
        </p:txBody>
      </p:sp>
      <p:sp>
        <p:nvSpPr>
          <p:cNvPr id="27693" name="Rectangle 52"/>
          <p:cNvSpPr>
            <a:spLocks noChangeArrowheads="1"/>
          </p:cNvSpPr>
          <p:nvPr/>
        </p:nvSpPr>
        <p:spPr bwMode="auto">
          <a:xfrm>
            <a:off x="3810000" y="3505200"/>
            <a:ext cx="4800600" cy="13795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The slope of this model is 0.1098 </a:t>
            </a:r>
          </a:p>
          <a:p>
            <a:pPr algn="l"/>
            <a:r>
              <a:rPr lang="en-US" sz="2400" u="none"/>
              <a:t>Does square footage of the house affect its sales price?</a:t>
            </a:r>
          </a:p>
        </p:txBody>
      </p:sp>
      <p:sp>
        <p:nvSpPr>
          <p:cNvPr id="27694" name="Rectangle 5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 about the Slope: </a:t>
            </a:r>
            <a:br>
              <a:rPr lang="en-US" smtClean="0"/>
            </a:br>
            <a:r>
              <a:rPr lang="en-US" smtClean="0"/>
              <a:t>t Test</a:t>
            </a:r>
          </a:p>
        </p:txBody>
      </p:sp>
      <p:sp>
        <p:nvSpPr>
          <p:cNvPr id="27695" name="Text Box 54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27696" name="Picture 55" descr="hou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2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F2BE0DEF-488D-419F-81BD-6AF5F794EB28}" type="slidenum">
              <a:rPr lang="en-US" smtClean="0"/>
              <a:pPr defTabSz="852488"/>
              <a:t>46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Inferences about the Slope: </a:t>
            </a:r>
            <a:br>
              <a:rPr lang="en-US" smtClean="0"/>
            </a:br>
            <a:r>
              <a:rPr lang="en-US" smtClean="0"/>
              <a:t>t</a:t>
            </a:r>
            <a:r>
              <a:rPr lang="en-US" i="1" smtClean="0"/>
              <a:t> </a:t>
            </a:r>
            <a:r>
              <a:rPr lang="en-US" smtClean="0"/>
              <a:t>Test Example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1752600" cy="1066800"/>
          </a:xfr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H</a:t>
            </a:r>
            <a:r>
              <a:rPr lang="en-US" sz="2400" baseline="-25000" smtClean="0"/>
              <a:t>A</a:t>
            </a:r>
            <a:r>
              <a:rPr lang="en-US" sz="2400" smtClean="0"/>
              <a:t>: </a:t>
            </a:r>
            <a:r>
              <a:rPr lang="el-GR" sz="2400" smtClean="0">
                <a:cs typeface="Arial" charset="0"/>
              </a:rPr>
              <a:t>β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</a:t>
            </a:r>
            <a:r>
              <a:rPr lang="en-US" sz="2400" smtClean="0"/>
              <a:t> 0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981200" y="1524000"/>
            <a:ext cx="4038600" cy="533400"/>
          </a:xfrm>
          <a:prstGeom prst="rect">
            <a:avLst/>
          </a:prstGeom>
          <a:solidFill>
            <a:srgbClr val="ABFFEF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sz="2800" u="none"/>
              <a:t>Test Statistic:  </a:t>
            </a:r>
            <a:r>
              <a:rPr lang="en-US" sz="2800" b="1" u="none">
                <a:solidFill>
                  <a:schemeClr val="hlink"/>
                </a:solidFill>
              </a:rPr>
              <a:t>t = 3.329</a:t>
            </a: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4572000" y="5262563"/>
            <a:ext cx="4572000" cy="1370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>
                <a:solidFill>
                  <a:schemeClr val="hlink"/>
                </a:solidFill>
              </a:rPr>
              <a:t>There is sufficient evidence that square footage affects house price</a:t>
            </a:r>
          </a:p>
        </p:txBody>
      </p:sp>
      <p:sp>
        <p:nvSpPr>
          <p:cNvPr id="28681" name="Rectangle 50"/>
          <p:cNvSpPr>
            <a:spLocks noChangeArrowheads="1"/>
          </p:cNvSpPr>
          <p:nvPr/>
        </p:nvSpPr>
        <p:spPr bwMode="auto">
          <a:xfrm>
            <a:off x="25908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u="none"/>
              <a:t>From Excel output: </a:t>
            </a:r>
          </a:p>
        </p:txBody>
      </p:sp>
      <p:sp>
        <p:nvSpPr>
          <p:cNvPr id="28682" name="Rectangle 51"/>
          <p:cNvSpPr>
            <a:spLocks noChangeArrowheads="1"/>
          </p:cNvSpPr>
          <p:nvPr/>
        </p:nvSpPr>
        <p:spPr bwMode="auto">
          <a:xfrm>
            <a:off x="4800600" y="4343400"/>
            <a:ext cx="3971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/>
              <a:t>Reject H</a:t>
            </a:r>
            <a:r>
              <a:rPr lang="en-US" sz="2800" u="none" baseline="-25000"/>
              <a:t>0</a:t>
            </a:r>
          </a:p>
        </p:txBody>
      </p:sp>
      <p:graphicFrame>
        <p:nvGraphicFramePr>
          <p:cNvPr id="181359" name="Group 111"/>
          <p:cNvGraphicFramePr>
            <a:graphicFrameLocks noGrp="1"/>
          </p:cNvGraphicFramePr>
          <p:nvPr/>
        </p:nvGraphicFramePr>
        <p:xfrm>
          <a:off x="28194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709" name="Oval 53"/>
          <p:cNvSpPr>
            <a:spLocks noChangeArrowheads="1"/>
          </p:cNvSpPr>
          <p:nvPr/>
        </p:nvSpPr>
        <p:spPr bwMode="auto">
          <a:xfrm>
            <a:off x="4572000" y="3429000"/>
            <a:ext cx="11049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Oval 54"/>
          <p:cNvSpPr>
            <a:spLocks noChangeArrowheads="1"/>
          </p:cNvSpPr>
          <p:nvPr/>
        </p:nvSpPr>
        <p:spPr bwMode="auto">
          <a:xfrm>
            <a:off x="6196013" y="3400425"/>
            <a:ext cx="1042987" cy="3333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Oval 55"/>
          <p:cNvSpPr>
            <a:spLocks noChangeArrowheads="1"/>
          </p:cNvSpPr>
          <p:nvPr/>
        </p:nvSpPr>
        <p:spPr bwMode="auto">
          <a:xfrm>
            <a:off x="7229475" y="3381375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59"/>
          <p:cNvSpPr>
            <a:spLocks noChangeShapeType="1"/>
          </p:cNvSpPr>
          <p:nvPr/>
        </p:nvSpPr>
        <p:spPr bwMode="auto">
          <a:xfrm flipH="1">
            <a:off x="5524500" y="2514600"/>
            <a:ext cx="1028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Line 60"/>
          <p:cNvSpPr>
            <a:spLocks noChangeShapeType="1"/>
          </p:cNvSpPr>
          <p:nvPr/>
        </p:nvSpPr>
        <p:spPr bwMode="auto">
          <a:xfrm flipH="1">
            <a:off x="7048500" y="2514600"/>
            <a:ext cx="3048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Line 61"/>
          <p:cNvSpPr>
            <a:spLocks noChangeShapeType="1"/>
          </p:cNvSpPr>
          <p:nvPr/>
        </p:nvSpPr>
        <p:spPr bwMode="auto">
          <a:xfrm flipH="1">
            <a:off x="8039100" y="2514600"/>
            <a:ext cx="266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674" name="Object 0"/>
          <p:cNvGraphicFramePr>
            <a:graphicFrameLocks noChangeAspect="1"/>
          </p:cNvGraphicFramePr>
          <p:nvPr/>
        </p:nvGraphicFramePr>
        <p:xfrm>
          <a:off x="7315200" y="1981200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3" imgW="215640" imgH="241200" progId="Equation.3">
                  <p:embed/>
                </p:oleObj>
              </mc:Choice>
              <mc:Fallback>
                <p:oleObj name="Equation" r:id="rId3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981200"/>
                        <a:ext cx="476250" cy="533400"/>
                      </a:xfrm>
                      <a:prstGeom prst="rect">
                        <a:avLst/>
                      </a:prstGeom>
                      <a:solidFill>
                        <a:srgbClr val="ABFFEF"/>
                      </a:solidFill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5" name="Text Box 104"/>
          <p:cNvSpPr txBox="1">
            <a:spLocks noChangeArrowheads="1"/>
          </p:cNvSpPr>
          <p:nvPr/>
        </p:nvSpPr>
        <p:spPr bwMode="auto">
          <a:xfrm>
            <a:off x="8077200" y="2057400"/>
            <a:ext cx="381000" cy="476250"/>
          </a:xfrm>
          <a:prstGeom prst="rect">
            <a:avLst/>
          </a:prstGeom>
          <a:solidFill>
            <a:srgbClr val="ABFFEF"/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u="none"/>
              <a:t>t</a:t>
            </a:r>
          </a:p>
        </p:txBody>
      </p:sp>
      <p:sp>
        <p:nvSpPr>
          <p:cNvPr id="28716" name="Text Box 105"/>
          <p:cNvSpPr txBox="1">
            <a:spLocks noChangeArrowheads="1"/>
          </p:cNvSpPr>
          <p:nvPr/>
        </p:nvSpPr>
        <p:spPr bwMode="auto">
          <a:xfrm>
            <a:off x="6400800" y="2057400"/>
            <a:ext cx="533400" cy="476250"/>
          </a:xfrm>
          <a:prstGeom prst="rect">
            <a:avLst/>
          </a:prstGeom>
          <a:solidFill>
            <a:srgbClr val="ABFFEF"/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u="none"/>
              <a:t>b</a:t>
            </a:r>
            <a:r>
              <a:rPr lang="en-US" sz="2400" u="none" baseline="-25000"/>
              <a:t>1</a:t>
            </a:r>
          </a:p>
        </p:txBody>
      </p:sp>
      <p:sp>
        <p:nvSpPr>
          <p:cNvPr id="28717" name="Rectangle 112"/>
          <p:cNvSpPr>
            <a:spLocks noChangeArrowheads="1"/>
          </p:cNvSpPr>
          <p:nvPr/>
        </p:nvSpPr>
        <p:spPr bwMode="auto">
          <a:xfrm>
            <a:off x="4114800" y="3962400"/>
            <a:ext cx="4572000" cy="13747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1" u="none"/>
              <a:t>Decision:</a:t>
            </a:r>
          </a:p>
          <a:p>
            <a:pPr algn="l">
              <a:lnSpc>
                <a:spcPct val="150000"/>
              </a:lnSpc>
            </a:pPr>
            <a:r>
              <a:rPr lang="en-US" sz="2800" b="1" u="none"/>
              <a:t>Conclusion:</a:t>
            </a:r>
          </a:p>
        </p:txBody>
      </p:sp>
      <p:sp>
        <p:nvSpPr>
          <p:cNvPr id="28718" name="Rectangle 113"/>
          <p:cNvSpPr>
            <a:spLocks noChangeArrowheads="1"/>
          </p:cNvSpPr>
          <p:nvPr/>
        </p:nvSpPr>
        <p:spPr bwMode="auto">
          <a:xfrm>
            <a:off x="2362200" y="6096000"/>
            <a:ext cx="9144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114"/>
          <p:cNvSpPr>
            <a:spLocks noChangeArrowheads="1"/>
          </p:cNvSpPr>
          <p:nvPr/>
        </p:nvSpPr>
        <p:spPr bwMode="auto">
          <a:xfrm>
            <a:off x="762000" y="6096000"/>
            <a:ext cx="10668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Text Box 115"/>
          <p:cNvSpPr txBox="1">
            <a:spLocks noChangeArrowheads="1"/>
          </p:cNvSpPr>
          <p:nvPr/>
        </p:nvSpPr>
        <p:spPr bwMode="auto">
          <a:xfrm>
            <a:off x="3048000" y="5562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u="none"/>
              <a:t>Reject H</a:t>
            </a:r>
            <a:r>
              <a:rPr lang="en-US" sz="1400" u="none" baseline="-25000"/>
              <a:t>0</a:t>
            </a:r>
          </a:p>
        </p:txBody>
      </p:sp>
      <p:sp>
        <p:nvSpPr>
          <p:cNvPr id="28721" name="Text Box 116"/>
          <p:cNvSpPr txBox="1">
            <a:spLocks noChangeArrowheads="1"/>
          </p:cNvSpPr>
          <p:nvPr/>
        </p:nvSpPr>
        <p:spPr bwMode="auto">
          <a:xfrm>
            <a:off x="304800" y="5562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u="none"/>
              <a:t>Reject H</a:t>
            </a:r>
            <a:r>
              <a:rPr lang="en-US" sz="1400" u="none" baseline="-25000"/>
              <a:t>0</a:t>
            </a:r>
          </a:p>
        </p:txBody>
      </p:sp>
      <p:sp>
        <p:nvSpPr>
          <p:cNvPr id="28722" name="Freeform 117"/>
          <p:cNvSpPr>
            <a:spLocks/>
          </p:cNvSpPr>
          <p:nvPr/>
        </p:nvSpPr>
        <p:spPr bwMode="auto">
          <a:xfrm>
            <a:off x="2814638" y="4775200"/>
            <a:ext cx="850900" cy="561975"/>
          </a:xfrm>
          <a:custGeom>
            <a:avLst/>
            <a:gdLst>
              <a:gd name="T0" fmla="*/ 1350803532 w 536"/>
              <a:gd name="T1" fmla="*/ 884575729 h 354"/>
              <a:gd name="T2" fmla="*/ 1348284170 w 536"/>
              <a:gd name="T3" fmla="*/ 786288677 h 354"/>
              <a:gd name="T4" fmla="*/ 793848262 w 536"/>
              <a:gd name="T5" fmla="*/ 688003411 h 354"/>
              <a:gd name="T6" fmla="*/ 473789358 w 536"/>
              <a:gd name="T7" fmla="*/ 524192518 h 354"/>
              <a:gd name="T8" fmla="*/ 294857452 w 536"/>
              <a:gd name="T9" fmla="*/ 385584666 h 354"/>
              <a:gd name="T10" fmla="*/ 7559675 w 536"/>
              <a:gd name="T11" fmla="*/ 0 h 354"/>
              <a:gd name="T12" fmla="*/ 0 w 536"/>
              <a:gd name="T13" fmla="*/ 892135402 h 354"/>
              <a:gd name="T14" fmla="*/ 1328122929 w 536"/>
              <a:gd name="T15" fmla="*/ 884575729 h 354"/>
              <a:gd name="T16" fmla="*/ 1328122929 w 536"/>
              <a:gd name="T17" fmla="*/ 874495108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DE0BD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3" name="Freeform 118"/>
          <p:cNvSpPr>
            <a:spLocks/>
          </p:cNvSpPr>
          <p:nvPr/>
        </p:nvSpPr>
        <p:spPr bwMode="auto">
          <a:xfrm>
            <a:off x="517525" y="4841875"/>
            <a:ext cx="854075" cy="495300"/>
          </a:xfrm>
          <a:custGeom>
            <a:avLst/>
            <a:gdLst>
              <a:gd name="T0" fmla="*/ 0 w 538"/>
              <a:gd name="T1" fmla="*/ 786288641 h 312"/>
              <a:gd name="T2" fmla="*/ 0 w 538"/>
              <a:gd name="T3" fmla="*/ 672882448 h 312"/>
              <a:gd name="T4" fmla="*/ 551913373 w 538"/>
              <a:gd name="T5" fmla="*/ 592235892 h 312"/>
              <a:gd name="T6" fmla="*/ 831651384 w 538"/>
              <a:gd name="T7" fmla="*/ 478829699 h 312"/>
              <a:gd name="T8" fmla="*/ 1015622111 w 538"/>
              <a:gd name="T9" fmla="*/ 355342785 h 312"/>
              <a:gd name="T10" fmla="*/ 1353324483 w 538"/>
              <a:gd name="T11" fmla="*/ 0 h 312"/>
              <a:gd name="T12" fmla="*/ 1355843844 w 538"/>
              <a:gd name="T13" fmla="*/ 778728969 h 312"/>
              <a:gd name="T14" fmla="*/ 45362804 w 538"/>
              <a:gd name="T15" fmla="*/ 778728969 h 312"/>
              <a:gd name="T16" fmla="*/ 45362804 w 538"/>
              <a:gd name="T17" fmla="*/ 768648348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DE0BD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4" name="Freeform 119"/>
          <p:cNvSpPr>
            <a:spLocks/>
          </p:cNvSpPr>
          <p:nvPr/>
        </p:nvSpPr>
        <p:spPr bwMode="auto">
          <a:xfrm>
            <a:off x="533400" y="3962400"/>
            <a:ext cx="1600200" cy="1295400"/>
          </a:xfrm>
          <a:custGeom>
            <a:avLst/>
            <a:gdLst>
              <a:gd name="T0" fmla="*/ 0 w 600"/>
              <a:gd name="T1" fmla="*/ 2147483647 h 576"/>
              <a:gd name="T2" fmla="*/ 448111991 w 600"/>
              <a:gd name="T3" fmla="*/ 2147483647 h 576"/>
              <a:gd name="T4" fmla="*/ 675724347 w 600"/>
              <a:gd name="T5" fmla="*/ 2147483647 h 576"/>
              <a:gd name="T6" fmla="*/ 903336869 w 600"/>
              <a:gd name="T7" fmla="*/ 2147483647 h 576"/>
              <a:gd name="T8" fmla="*/ 1123836338 w 600"/>
              <a:gd name="T9" fmla="*/ 2147483647 h 576"/>
              <a:gd name="T10" fmla="*/ 1351448693 w 600"/>
              <a:gd name="T11" fmla="*/ 2147483647 h 576"/>
              <a:gd name="T12" fmla="*/ 1579061382 w 600"/>
              <a:gd name="T13" fmla="*/ 2147483647 h 576"/>
              <a:gd name="T14" fmla="*/ 2020060321 w 600"/>
              <a:gd name="T15" fmla="*/ 2147483647 h 576"/>
              <a:gd name="T16" fmla="*/ 2147483647 w 600"/>
              <a:gd name="T17" fmla="*/ 1709541017 h 576"/>
              <a:gd name="T18" fmla="*/ 2147483647 w 600"/>
              <a:gd name="T19" fmla="*/ 1132950794 h 576"/>
              <a:gd name="T20" fmla="*/ 2147483647 w 600"/>
              <a:gd name="T21" fmla="*/ 844654698 h 576"/>
              <a:gd name="T22" fmla="*/ 2147483647 w 600"/>
              <a:gd name="T23" fmla="*/ 576590083 h 576"/>
              <a:gd name="T24" fmla="*/ 2147483647 w 600"/>
              <a:gd name="T25" fmla="*/ 338873039 h 576"/>
              <a:gd name="T26" fmla="*/ 2147483647 w 600"/>
              <a:gd name="T27" fmla="*/ 156792881 h 576"/>
              <a:gd name="T28" fmla="*/ 2147483647 w 600"/>
              <a:gd name="T29" fmla="*/ 40463259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5" name="Freeform 120"/>
          <p:cNvSpPr>
            <a:spLocks/>
          </p:cNvSpPr>
          <p:nvPr/>
        </p:nvSpPr>
        <p:spPr bwMode="auto">
          <a:xfrm>
            <a:off x="2133600" y="3962400"/>
            <a:ext cx="15240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21129950 w 576"/>
              <a:gd name="T15" fmla="*/ 2147483647 h 576"/>
              <a:gd name="T16" fmla="*/ 1694105860 w 576"/>
              <a:gd name="T17" fmla="*/ 1709541017 h 576"/>
              <a:gd name="T18" fmla="*/ 1274079666 w 576"/>
              <a:gd name="T19" fmla="*/ 1132950794 h 576"/>
              <a:gd name="T20" fmla="*/ 1057065862 w 576"/>
              <a:gd name="T21" fmla="*/ 844654698 h 576"/>
              <a:gd name="T22" fmla="*/ 840052058 w 576"/>
              <a:gd name="T23" fmla="*/ 576590083 h 576"/>
              <a:gd name="T24" fmla="*/ 637039833 w 576"/>
              <a:gd name="T25" fmla="*/ 338873039 h 576"/>
              <a:gd name="T26" fmla="*/ 420026029 w 576"/>
              <a:gd name="T27" fmla="*/ 156792881 h 576"/>
              <a:gd name="T28" fmla="*/ 210013015 w 576"/>
              <a:gd name="T29" fmla="*/ 40463259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26" name="Line 121"/>
          <p:cNvSpPr>
            <a:spLocks noChangeShapeType="1"/>
          </p:cNvSpPr>
          <p:nvPr/>
        </p:nvSpPr>
        <p:spPr bwMode="auto">
          <a:xfrm>
            <a:off x="457200" y="53340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122"/>
          <p:cNvSpPr>
            <a:spLocks noChangeShapeType="1"/>
          </p:cNvSpPr>
          <p:nvPr/>
        </p:nvSpPr>
        <p:spPr bwMode="auto">
          <a:xfrm>
            <a:off x="990600" y="4800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Rectangle 123"/>
          <p:cNvSpPr>
            <a:spLocks noChangeArrowheads="1"/>
          </p:cNvSpPr>
          <p:nvPr/>
        </p:nvSpPr>
        <p:spPr bwMode="auto">
          <a:xfrm flipH="1">
            <a:off x="228600" y="44958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u="none">
                <a:latin typeface="Symbol" pitchFamily="18" charset="2"/>
              </a:rPr>
              <a:t>a</a:t>
            </a:r>
            <a:r>
              <a:rPr lang="en-US" sz="1600" u="none"/>
              <a:t>/2=0.025</a:t>
            </a:r>
          </a:p>
        </p:txBody>
      </p:sp>
      <p:sp>
        <p:nvSpPr>
          <p:cNvPr id="28729" name="Line 124"/>
          <p:cNvSpPr>
            <a:spLocks noChangeShapeType="1"/>
          </p:cNvSpPr>
          <p:nvPr/>
        </p:nvSpPr>
        <p:spPr bwMode="auto">
          <a:xfrm>
            <a:off x="2133600" y="3962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0" name="Line 125"/>
          <p:cNvSpPr>
            <a:spLocks noChangeShapeType="1"/>
          </p:cNvSpPr>
          <p:nvPr/>
        </p:nvSpPr>
        <p:spPr bwMode="auto">
          <a:xfrm>
            <a:off x="13716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Text Box 126"/>
          <p:cNvSpPr txBox="1">
            <a:spLocks noChangeArrowheads="1"/>
          </p:cNvSpPr>
          <p:nvPr/>
        </p:nvSpPr>
        <p:spPr bwMode="auto">
          <a:xfrm>
            <a:off x="990600" y="56388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u="none"/>
              <a:t>-t</a:t>
            </a:r>
            <a:r>
              <a:rPr lang="el-GR" sz="2000" u="none" baseline="-25000">
                <a:cs typeface="Arial" charset="0"/>
              </a:rPr>
              <a:t>α</a:t>
            </a:r>
            <a:r>
              <a:rPr lang="en-US" sz="2000" u="none" baseline="-25000">
                <a:cs typeface="Arial" charset="0"/>
              </a:rPr>
              <a:t>/2</a:t>
            </a:r>
            <a:endParaRPr lang="el-GR" sz="2000" u="none" baseline="-25000">
              <a:cs typeface="Arial" charset="0"/>
            </a:endParaRPr>
          </a:p>
        </p:txBody>
      </p:sp>
      <p:sp>
        <p:nvSpPr>
          <p:cNvPr id="28732" name="Line 127"/>
          <p:cNvSpPr>
            <a:spLocks noChangeShapeType="1"/>
          </p:cNvSpPr>
          <p:nvPr/>
        </p:nvSpPr>
        <p:spPr bwMode="auto">
          <a:xfrm>
            <a:off x="1371600" y="5562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Text Box 128"/>
          <p:cNvSpPr txBox="1">
            <a:spLocks noChangeArrowheads="1"/>
          </p:cNvSpPr>
          <p:nvPr/>
        </p:nvSpPr>
        <p:spPr bwMode="auto">
          <a:xfrm>
            <a:off x="1295400" y="55626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u="none"/>
              <a:t>Do not reject H</a:t>
            </a:r>
            <a:r>
              <a:rPr lang="en-US" sz="1400" u="none" baseline="-25000"/>
              <a:t>0</a:t>
            </a:r>
          </a:p>
        </p:txBody>
      </p:sp>
      <p:sp>
        <p:nvSpPr>
          <p:cNvPr id="28734" name="Line 129"/>
          <p:cNvSpPr>
            <a:spLocks noChangeShapeType="1"/>
          </p:cNvSpPr>
          <p:nvPr/>
        </p:nvSpPr>
        <p:spPr bwMode="auto">
          <a:xfrm>
            <a:off x="228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Text Box 130"/>
          <p:cNvSpPr txBox="1">
            <a:spLocks noChangeArrowheads="1"/>
          </p:cNvSpPr>
          <p:nvPr/>
        </p:nvSpPr>
        <p:spPr bwMode="auto">
          <a:xfrm>
            <a:off x="1905000" y="57912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u="none"/>
              <a:t>0</a:t>
            </a:r>
            <a:endParaRPr lang="el-GR" u="none" baseline="-25000">
              <a:cs typeface="Arial" charset="0"/>
            </a:endParaRPr>
          </a:p>
        </p:txBody>
      </p:sp>
      <p:sp>
        <p:nvSpPr>
          <p:cNvPr id="28736" name="Text Box 131"/>
          <p:cNvSpPr txBox="1">
            <a:spLocks noChangeArrowheads="1"/>
          </p:cNvSpPr>
          <p:nvPr/>
        </p:nvSpPr>
        <p:spPr bwMode="auto">
          <a:xfrm>
            <a:off x="2590800" y="56388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u="none"/>
              <a:t>t</a:t>
            </a:r>
            <a:r>
              <a:rPr lang="el-GR" sz="2000" u="none" baseline="-25000">
                <a:cs typeface="Arial" charset="0"/>
              </a:rPr>
              <a:t>α</a:t>
            </a:r>
            <a:r>
              <a:rPr lang="en-US" sz="2000" u="none" baseline="-25000">
                <a:cs typeface="Arial" charset="0"/>
              </a:rPr>
              <a:t>/2</a:t>
            </a:r>
            <a:endParaRPr lang="el-GR" sz="2000" u="none" baseline="-25000">
              <a:cs typeface="Arial" charset="0"/>
            </a:endParaRPr>
          </a:p>
        </p:txBody>
      </p:sp>
      <p:sp>
        <p:nvSpPr>
          <p:cNvPr id="28737" name="Line 132"/>
          <p:cNvSpPr>
            <a:spLocks noChangeShapeType="1"/>
          </p:cNvSpPr>
          <p:nvPr/>
        </p:nvSpPr>
        <p:spPr bwMode="auto">
          <a:xfrm>
            <a:off x="28194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Freeform 133"/>
          <p:cNvSpPr>
            <a:spLocks/>
          </p:cNvSpPr>
          <p:nvPr/>
        </p:nvSpPr>
        <p:spPr bwMode="auto">
          <a:xfrm>
            <a:off x="2971800" y="4770438"/>
            <a:ext cx="204788" cy="411162"/>
          </a:xfrm>
          <a:custGeom>
            <a:avLst/>
            <a:gdLst>
              <a:gd name="T0" fmla="*/ 873710925 w 48"/>
              <a:gd name="T1" fmla="*/ 0 h 249"/>
              <a:gd name="T2" fmla="*/ 0 w 48"/>
              <a:gd name="T3" fmla="*/ 678932531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Rectangle 134"/>
          <p:cNvSpPr>
            <a:spLocks noChangeArrowheads="1"/>
          </p:cNvSpPr>
          <p:nvPr/>
        </p:nvSpPr>
        <p:spPr bwMode="auto">
          <a:xfrm flipH="1">
            <a:off x="2895600" y="44958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u="none">
                <a:latin typeface="Symbol" pitchFamily="18" charset="2"/>
              </a:rPr>
              <a:t>a</a:t>
            </a:r>
            <a:r>
              <a:rPr lang="en-US" sz="1600" u="none"/>
              <a:t>/2=0.025</a:t>
            </a:r>
          </a:p>
        </p:txBody>
      </p:sp>
      <p:sp>
        <p:nvSpPr>
          <p:cNvPr id="28740" name="Rectangle 135"/>
          <p:cNvSpPr>
            <a:spLocks noChangeArrowheads="1"/>
          </p:cNvSpPr>
          <p:nvPr/>
        </p:nvSpPr>
        <p:spPr bwMode="auto">
          <a:xfrm flipH="1">
            <a:off x="762000" y="60198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-2.3060</a:t>
            </a:r>
          </a:p>
        </p:txBody>
      </p:sp>
      <p:sp>
        <p:nvSpPr>
          <p:cNvPr id="28741" name="Rectangle 136"/>
          <p:cNvSpPr>
            <a:spLocks noChangeArrowheads="1"/>
          </p:cNvSpPr>
          <p:nvPr/>
        </p:nvSpPr>
        <p:spPr bwMode="auto">
          <a:xfrm flipH="1">
            <a:off x="2362200" y="60198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/>
              <a:t>2.3060</a:t>
            </a:r>
          </a:p>
        </p:txBody>
      </p:sp>
      <p:sp>
        <p:nvSpPr>
          <p:cNvPr id="28742" name="Rectangle 137"/>
          <p:cNvSpPr>
            <a:spLocks noChangeArrowheads="1"/>
          </p:cNvSpPr>
          <p:nvPr/>
        </p:nvSpPr>
        <p:spPr bwMode="auto">
          <a:xfrm flipH="1">
            <a:off x="3276600" y="6019800"/>
            <a:ext cx="838200" cy="403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u="none">
                <a:solidFill>
                  <a:schemeClr val="hlink"/>
                </a:solidFill>
              </a:rPr>
              <a:t>3.329</a:t>
            </a:r>
          </a:p>
        </p:txBody>
      </p:sp>
      <p:sp>
        <p:nvSpPr>
          <p:cNvPr id="28743" name="Rectangle 138"/>
          <p:cNvSpPr>
            <a:spLocks noChangeArrowheads="1"/>
          </p:cNvSpPr>
          <p:nvPr/>
        </p:nvSpPr>
        <p:spPr bwMode="auto">
          <a:xfrm flipH="1">
            <a:off x="152400" y="3810000"/>
            <a:ext cx="1524000" cy="3333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b="1" u="none"/>
              <a:t>d.f. = 10-2 = 8</a:t>
            </a:r>
          </a:p>
        </p:txBody>
      </p:sp>
      <p:sp>
        <p:nvSpPr>
          <p:cNvPr id="28744" name="Line 140"/>
          <p:cNvSpPr>
            <a:spLocks noChangeShapeType="1"/>
          </p:cNvSpPr>
          <p:nvPr/>
        </p:nvSpPr>
        <p:spPr bwMode="auto">
          <a:xfrm>
            <a:off x="2819400" y="5562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745" name="Line 141"/>
          <p:cNvSpPr>
            <a:spLocks noChangeShapeType="1"/>
          </p:cNvSpPr>
          <p:nvPr/>
        </p:nvSpPr>
        <p:spPr bwMode="auto">
          <a:xfrm flipV="1">
            <a:off x="3352800" y="5334000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B2A799F1-1658-4EF3-AE05-95A62E475E9C}" type="slidenum">
              <a:rPr lang="en-US" smtClean="0"/>
              <a:pPr defTabSz="852488"/>
              <a:t>47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Regression Analysis for Description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066800" y="1600200"/>
            <a:ext cx="770572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900" u="none"/>
              <a:t>Confidence Interval Estimate of the Slope: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304800" y="3352800"/>
            <a:ext cx="4505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Excel Printout for House Prices: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685800" y="5181600"/>
            <a:ext cx="7858125" cy="831850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At 95% level of confidence, the confidence interval for the slope is (0.0337, 0.1858)</a:t>
            </a:r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3586163" y="2133600"/>
          <a:ext cx="25050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3" imgW="672840" imgH="241200" progId="Equation.3">
                  <p:embed/>
                </p:oleObj>
              </mc:Choice>
              <mc:Fallback>
                <p:oleObj name="Equation" r:id="rId3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2133600"/>
                        <a:ext cx="2505075" cy="895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27" name="Group 155"/>
          <p:cNvGraphicFramePr>
            <a:graphicFrameLocks noGrp="1"/>
          </p:cNvGraphicFramePr>
          <p:nvPr/>
        </p:nvGraphicFramePr>
        <p:xfrm>
          <a:off x="304800" y="37338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9739" name="Oval 156"/>
          <p:cNvSpPr>
            <a:spLocks noChangeArrowheads="1"/>
          </p:cNvSpPr>
          <p:nvPr/>
        </p:nvSpPr>
        <p:spPr bwMode="auto">
          <a:xfrm>
            <a:off x="6619875" y="42672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Oval 157"/>
          <p:cNvSpPr>
            <a:spLocks noChangeArrowheads="1"/>
          </p:cNvSpPr>
          <p:nvPr/>
        </p:nvSpPr>
        <p:spPr bwMode="auto">
          <a:xfrm>
            <a:off x="7762875" y="42672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Oval 158"/>
          <p:cNvSpPr>
            <a:spLocks noChangeArrowheads="1"/>
          </p:cNvSpPr>
          <p:nvPr/>
        </p:nvSpPr>
        <p:spPr bwMode="auto">
          <a:xfrm>
            <a:off x="6248400" y="3657600"/>
            <a:ext cx="2590800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Oval 159"/>
          <p:cNvSpPr>
            <a:spLocks noChangeArrowheads="1"/>
          </p:cNvSpPr>
          <p:nvPr/>
        </p:nvSpPr>
        <p:spPr bwMode="auto">
          <a:xfrm>
            <a:off x="2057400" y="42672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Rectangle 160"/>
          <p:cNvSpPr>
            <a:spLocks noChangeArrowheads="1"/>
          </p:cNvSpPr>
          <p:nvPr/>
        </p:nvSpPr>
        <p:spPr bwMode="auto">
          <a:xfrm flipH="1">
            <a:off x="6553200" y="2438400"/>
            <a:ext cx="1143000" cy="333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 b="1" u="none"/>
              <a:t>d.f. = n - 2</a:t>
            </a:r>
          </a:p>
        </p:txBody>
      </p:sp>
    </p:spTree>
    <p:extLst>
      <p:ext uri="{BB962C8B-B14F-4D97-AF65-F5344CB8AC3E}">
        <p14:creationId xmlns:p14="http://schemas.microsoft.com/office/powerpoint/2010/main" val="2664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850BB44C-0D1F-421C-8EED-944EF105B2F9}" type="slidenum">
              <a:rPr lang="en-US" smtClean="0"/>
              <a:pPr defTabSz="852488"/>
              <a:t>48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Regression Analysis for Description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43000" y="3200400"/>
            <a:ext cx="6934200" cy="1562100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Since the units of the house price variable is $1000s, we are 95% confident that the average impact on sales price is between $33.70 and $185.80 per square foot of house size</a:t>
            </a:r>
          </a:p>
        </p:txBody>
      </p:sp>
      <p:graphicFrame>
        <p:nvGraphicFramePr>
          <p:cNvPr id="288775" name="Group 7"/>
          <p:cNvGraphicFramePr>
            <a:graphicFrameLocks noGrp="1"/>
          </p:cNvGraphicFramePr>
          <p:nvPr/>
        </p:nvGraphicFramePr>
        <p:xfrm>
          <a:off x="304800" y="19050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8648" name="Oval 41"/>
          <p:cNvSpPr>
            <a:spLocks noChangeArrowheads="1"/>
          </p:cNvSpPr>
          <p:nvPr/>
        </p:nvSpPr>
        <p:spPr bwMode="auto">
          <a:xfrm>
            <a:off x="6619875" y="24384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Oval 42"/>
          <p:cNvSpPr>
            <a:spLocks noChangeArrowheads="1"/>
          </p:cNvSpPr>
          <p:nvPr/>
        </p:nvSpPr>
        <p:spPr bwMode="auto">
          <a:xfrm>
            <a:off x="7762875" y="24384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Oval 43"/>
          <p:cNvSpPr>
            <a:spLocks noChangeArrowheads="1"/>
          </p:cNvSpPr>
          <p:nvPr/>
        </p:nvSpPr>
        <p:spPr bwMode="auto">
          <a:xfrm>
            <a:off x="6248400" y="1828800"/>
            <a:ext cx="2590800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Oval 44"/>
          <p:cNvSpPr>
            <a:spLocks noChangeArrowheads="1"/>
          </p:cNvSpPr>
          <p:nvPr/>
        </p:nvSpPr>
        <p:spPr bwMode="auto">
          <a:xfrm>
            <a:off x="2057400" y="2438400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Rectangle 45"/>
          <p:cNvSpPr>
            <a:spLocks noChangeArrowheads="1"/>
          </p:cNvSpPr>
          <p:nvPr/>
        </p:nvSpPr>
        <p:spPr bwMode="auto">
          <a:xfrm>
            <a:off x="1219200" y="5029200"/>
            <a:ext cx="7010400" cy="1168400"/>
          </a:xfrm>
          <a:prstGeom prst="rect">
            <a:avLst/>
          </a:prstGeom>
          <a:solidFill>
            <a:srgbClr val="FEEA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This 95% confidence interval </a:t>
            </a:r>
            <a:r>
              <a:rPr lang="en-US" sz="2000" u="none">
                <a:solidFill>
                  <a:schemeClr val="folHlink"/>
                </a:solidFill>
              </a:rPr>
              <a:t>does not include 0</a:t>
            </a:r>
            <a:r>
              <a:rPr lang="en-US" sz="2000" u="none"/>
              <a:t>.</a:t>
            </a:r>
          </a:p>
          <a:p>
            <a:pPr algn="l"/>
            <a:r>
              <a:rPr lang="en-US" sz="2000" u="none">
                <a:solidFill>
                  <a:schemeClr val="folHlink"/>
                </a:solidFill>
              </a:rPr>
              <a:t>Conclusion:</a:t>
            </a:r>
            <a:r>
              <a:rPr lang="en-US" sz="2000" u="none"/>
              <a:t> There is a significant relationship between house price and square feet at the 0.05 level of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6291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8030B9A3-893A-4A7D-B0D2-3030B0F6A8DC}" type="slidenum">
              <a:rPr lang="en-US" smtClean="0"/>
              <a:pPr defTabSz="852488"/>
              <a:t>49</a:t>
            </a:fld>
            <a:endParaRPr lang="en-US" smtClean="0"/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Estimation of Mean Values: Example</a:t>
            </a:r>
          </a:p>
        </p:txBody>
      </p: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609600" y="2362200"/>
            <a:ext cx="8001000" cy="895350"/>
          </a:xfrm>
          <a:prstGeom prst="rect">
            <a:avLst/>
          </a:prstGeom>
          <a:solidFill>
            <a:srgbClr val="FEEA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600" u="none"/>
              <a:t>Find the 95% confidence interval for the average price of 2,000 square-foot houses</a:t>
            </a:r>
          </a:p>
        </p:txBody>
      </p:sp>
      <p:sp>
        <p:nvSpPr>
          <p:cNvPr id="34825" name="Rectangle 4"/>
          <p:cNvSpPr>
            <a:spLocks noChangeArrowheads="1"/>
          </p:cNvSpPr>
          <p:nvPr/>
        </p:nvSpPr>
        <p:spPr bwMode="auto">
          <a:xfrm>
            <a:off x="457200" y="3505200"/>
            <a:ext cx="807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Predicted Price Y</a:t>
            </a:r>
            <a:r>
              <a:rPr lang="en-US" sz="2400" u="none" baseline="-25000"/>
              <a:t>i</a:t>
            </a:r>
            <a:r>
              <a:rPr lang="en-US" sz="2400" u="none"/>
              <a:t> = 317.85 ($1,000s)</a:t>
            </a:r>
          </a:p>
        </p:txBody>
      </p:sp>
      <p:sp>
        <p:nvSpPr>
          <p:cNvPr id="34826" name="Rectangle 5"/>
          <p:cNvSpPr>
            <a:spLocks noChangeArrowheads="1"/>
          </p:cNvSpPr>
          <p:nvPr/>
        </p:nvSpPr>
        <p:spPr bwMode="auto">
          <a:xfrm>
            <a:off x="2590800" y="32004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u="none">
                <a:latin typeface="Symbol" pitchFamily="18" charset="2"/>
              </a:rPr>
              <a:t></a:t>
            </a:r>
          </a:p>
        </p:txBody>
      </p:sp>
      <p:graphicFrame>
        <p:nvGraphicFramePr>
          <p:cNvPr id="3481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Equation" r:id="rId3" imgW="161640" imgH="276120" progId="Equation.3">
                  <p:embed/>
                </p:oleObj>
              </mc:Choice>
              <mc:Fallback>
                <p:oleObj name="Equation" r:id="rId3" imgW="161640" imgH="276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Equation" r:id="rId5" imgW="161640" imgH="276120" progId="Equation.3">
                  <p:embed/>
                </p:oleObj>
              </mc:Choice>
              <mc:Fallback>
                <p:oleObj name="Equation" r:id="rId5" imgW="161640" imgH="276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1366838" y="1600200"/>
            <a:ext cx="6786562" cy="542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900" u="none"/>
              <a:t>Confidence Interval Estimate for E(y)|x</a:t>
            </a:r>
            <a:r>
              <a:rPr lang="en-US" sz="2900" u="none" baseline="-25000"/>
              <a:t>p</a:t>
            </a:r>
            <a:endParaRPr lang="en-US" sz="2900" i="1" u="none" baseline="-25000"/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4114800"/>
          <a:ext cx="606901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6" imgW="2781000" imgH="533160" progId="Equation.3">
                  <p:embed/>
                </p:oleObj>
              </mc:Choice>
              <mc:Fallback>
                <p:oleObj name="Equation" r:id="rId6" imgW="2781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6069013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838200" y="5486400"/>
            <a:ext cx="7696200" cy="8318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The confidence interval endpoints are 280.66 -- 354.90, or from $280,660 -- $354,900</a:t>
            </a:r>
          </a:p>
        </p:txBody>
      </p:sp>
    </p:spTree>
    <p:extLst>
      <p:ext uri="{BB962C8B-B14F-4D97-AF65-F5344CB8AC3E}">
        <p14:creationId xmlns:p14="http://schemas.microsoft.com/office/powerpoint/2010/main" val="40443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D4224DE0-01F2-4119-A4C7-7953DDBC5660}" type="slidenum">
              <a:rPr lang="en-US"/>
              <a:pPr defTabSz="852488"/>
              <a:t>5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 Examples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9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11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3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4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5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6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685800" y="4465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3028" name="Line 23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Text Box 25"/>
          <p:cNvSpPr txBox="1">
            <a:spLocks noChangeArrowheads="1"/>
          </p:cNvSpPr>
          <p:nvPr/>
        </p:nvSpPr>
        <p:spPr bwMode="auto">
          <a:xfrm>
            <a:off x="3405188" y="60658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3030" name="Line 26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Oval 27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Oval 28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Oval 29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Oval 30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Oval 31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Oval 32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Oval 33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Oval 34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Oval 35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Oval 36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Oval 37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Oval 38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3043" name="Oval 39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Oval 40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Oval 41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Text Box 42"/>
          <p:cNvSpPr txBox="1">
            <a:spLocks noChangeArrowheads="1"/>
          </p:cNvSpPr>
          <p:nvPr/>
        </p:nvSpPr>
        <p:spPr bwMode="auto">
          <a:xfrm>
            <a:off x="685800" y="22558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3047" name="Line 43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Oval 44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Text Box 45"/>
          <p:cNvSpPr txBox="1">
            <a:spLocks noChangeArrowheads="1"/>
          </p:cNvSpPr>
          <p:nvPr/>
        </p:nvSpPr>
        <p:spPr bwMode="auto">
          <a:xfrm>
            <a:off x="3405188" y="38560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3050" name="Rectangle 46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u="none"/>
          </a:p>
        </p:txBody>
      </p:sp>
      <p:sp>
        <p:nvSpPr>
          <p:cNvPr id="43051" name="Line 129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Oval 130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Oval 131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Oval 132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Oval 133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Oval 134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Oval 135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Oval 136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Oval 137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Oval 138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Oval 14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3062" name="Oval 14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Oval 14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Oval 14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Text Box 145"/>
          <p:cNvSpPr txBox="1">
            <a:spLocks noChangeArrowheads="1"/>
          </p:cNvSpPr>
          <p:nvPr/>
        </p:nvSpPr>
        <p:spPr bwMode="auto">
          <a:xfrm>
            <a:off x="5486400" y="4465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3066" name="Line 14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Line 148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Oval 149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9" name="Oval 150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0" name="Oval 151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1" name="Oval 152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2" name="Oval 153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Oval 154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Oval 155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Oval 156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6" name="Oval 157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7" name="Oval 158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8" name="Oval 159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9" name="Oval 160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3080" name="Oval 161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1" name="Oval 162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2" name="Oval 163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3" name="Text Box 164"/>
          <p:cNvSpPr txBox="1">
            <a:spLocks noChangeArrowheads="1"/>
          </p:cNvSpPr>
          <p:nvPr/>
        </p:nvSpPr>
        <p:spPr bwMode="auto">
          <a:xfrm>
            <a:off x="5486400" y="22558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3084" name="Line 165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5" name="Oval 166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Text Box 167"/>
          <p:cNvSpPr txBox="1">
            <a:spLocks noChangeArrowheads="1"/>
          </p:cNvSpPr>
          <p:nvPr/>
        </p:nvSpPr>
        <p:spPr bwMode="auto">
          <a:xfrm>
            <a:off x="8205788" y="38560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3087" name="Text Box 168"/>
          <p:cNvSpPr txBox="1">
            <a:spLocks noChangeArrowheads="1"/>
          </p:cNvSpPr>
          <p:nvPr/>
        </p:nvSpPr>
        <p:spPr bwMode="auto">
          <a:xfrm>
            <a:off x="8229600" y="60658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3088" name="Text Box 169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Linear relationships</a:t>
            </a:r>
          </a:p>
        </p:txBody>
      </p:sp>
      <p:sp>
        <p:nvSpPr>
          <p:cNvPr id="43089" name="Text Box 170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Curvilinear relationships</a:t>
            </a:r>
          </a:p>
        </p:txBody>
      </p:sp>
      <p:sp>
        <p:nvSpPr>
          <p:cNvPr id="43090" name="Line 171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89CD36B7-21CF-46BB-9303-2631836CB5DB}" type="slidenum">
              <a:rPr lang="en-US" smtClean="0"/>
              <a:pPr defTabSz="852488"/>
              <a:t>50</a:t>
            </a:fld>
            <a:endParaRPr lang="en-US" smtClean="0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Estimation of Individual Values: Example</a:t>
            </a: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609600" y="2362200"/>
            <a:ext cx="8001000" cy="895350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600" u="none"/>
              <a:t>Find the 95% confidence interval for an individual house with 2,000 square feet</a:t>
            </a:r>
          </a:p>
        </p:txBody>
      </p:sp>
      <p:sp>
        <p:nvSpPr>
          <p:cNvPr id="35849" name="Rectangle 5"/>
          <p:cNvSpPr>
            <a:spLocks noChangeArrowheads="1"/>
          </p:cNvSpPr>
          <p:nvPr/>
        </p:nvSpPr>
        <p:spPr bwMode="auto">
          <a:xfrm>
            <a:off x="457200" y="3505200"/>
            <a:ext cx="807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Predicted Price Y</a:t>
            </a:r>
            <a:r>
              <a:rPr lang="en-US" sz="2400" u="none" baseline="-25000"/>
              <a:t>i</a:t>
            </a:r>
            <a:r>
              <a:rPr lang="en-US" sz="2400" u="none"/>
              <a:t> = 317.85 ($1,000s)</a:t>
            </a:r>
          </a:p>
        </p:txBody>
      </p:sp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2590800" y="32004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b="1" u="none">
                <a:latin typeface="Symbol" pitchFamily="18" charset="2"/>
              </a:rPr>
              <a:t></a:t>
            </a:r>
          </a:p>
        </p:txBody>
      </p:sp>
      <p:graphicFrame>
        <p:nvGraphicFramePr>
          <p:cNvPr id="3584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Equation" r:id="rId3" imgW="161640" imgH="276120" progId="Equation.3">
                  <p:embed/>
                </p:oleObj>
              </mc:Choice>
              <mc:Fallback>
                <p:oleObj name="Equation" r:id="rId3" imgW="161640" imgH="276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Equation" r:id="rId5" imgW="161640" imgH="276120" progId="Equation.3">
                  <p:embed/>
                </p:oleObj>
              </mc:Choice>
              <mc:Fallback>
                <p:oleObj name="Equation" r:id="rId5" imgW="161640" imgH="276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1600200" y="1600200"/>
            <a:ext cx="6176963" cy="542925"/>
          </a:xfrm>
          <a:prstGeom prst="rect">
            <a:avLst/>
          </a:prstGeom>
          <a:solidFill>
            <a:srgbClr val="FEEA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900" u="none"/>
              <a:t>Prediction Interval Estimate for y|x</a:t>
            </a:r>
            <a:r>
              <a:rPr lang="en-US" sz="2900" u="none" baseline="-25000"/>
              <a:t>p</a:t>
            </a:r>
            <a:endParaRPr lang="en-US" sz="2900" i="1" u="none" baseline="-25000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1219200" y="4114800"/>
          <a:ext cx="667861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6" imgW="3060360" imgH="533160" progId="Equation.3">
                  <p:embed/>
                </p:oleObj>
              </mc:Choice>
              <mc:Fallback>
                <p:oleObj name="Equation" r:id="rId6" imgW="3060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6678613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838200" y="5486400"/>
            <a:ext cx="7696200" cy="831850"/>
          </a:xfrm>
          <a:prstGeom prst="rect">
            <a:avLst/>
          </a:prstGeom>
          <a:solidFill>
            <a:srgbClr val="FEEA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The prediction interval endpoints are 215.50 -- 420.07, or from $215,500 -- $420,070</a:t>
            </a:r>
          </a:p>
        </p:txBody>
      </p:sp>
    </p:spTree>
    <p:extLst>
      <p:ext uri="{BB962C8B-B14F-4D97-AF65-F5344CB8AC3E}">
        <p14:creationId xmlns:p14="http://schemas.microsoft.com/office/powerpoint/2010/main" val="23216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8BA496E5-F1B2-461A-8D0A-0C22FCA4A4F5}" type="slidenum">
              <a:rPr lang="en-US" smtClean="0"/>
              <a:pPr defTabSz="852488"/>
              <a:t>51</a:t>
            </a:fld>
            <a:endParaRPr lang="en-US" smtClean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Error of Estimate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1371600"/>
          </a:xfrm>
        </p:spPr>
        <p:txBody>
          <a:bodyPr/>
          <a:lstStyle/>
          <a:p>
            <a:pPr eaLnBrk="1" hangingPunct="1"/>
            <a:r>
              <a:rPr lang="en-US" smtClean="0"/>
              <a:t>The standard deviation of the variation of observations around the simple regression line is estimated by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2995613" y="3200400"/>
          <a:ext cx="26177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5" imgW="787320" imgH="444240" progId="Equation.3">
                  <p:embed/>
                </p:oleObj>
              </mc:Choice>
              <mc:Fallback>
                <p:oleObj name="Equation" r:id="rId5" imgW="7873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3200400"/>
                        <a:ext cx="2617787" cy="1471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4800600"/>
            <a:ext cx="7086600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</a:rPr>
              <a:t>Where</a:t>
            </a:r>
          </a:p>
          <a:p>
            <a:pPr algn="l"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</a:rPr>
              <a:t>	SSE  = Sum of squares error</a:t>
            </a:r>
          </a:p>
          <a:p>
            <a:pPr algn="l"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</a:rPr>
              <a:t>	      n = Sample size</a:t>
            </a:r>
          </a:p>
          <a:p>
            <a:pPr algn="l"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8F491AEA-0011-46E6-8229-2E99B38D0ED3}" type="slidenum">
              <a:rPr lang="en-US" smtClean="0"/>
              <a:pPr defTabSz="852488"/>
              <a:t>52</a:t>
            </a:fld>
            <a:endParaRPr lang="en-US" smtClean="0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The Standard Deviation of the Regression Slope</a:t>
            </a:r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standard error of the regression slope coefficient (b</a:t>
            </a:r>
            <a:r>
              <a:rPr lang="en-US" baseline="-25000" smtClean="0"/>
              <a:t>1</a:t>
            </a:r>
            <a:r>
              <a:rPr lang="en-US" smtClean="0"/>
              <a:t>) is estimated by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317625" y="2667000"/>
          <a:ext cx="681196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2" name="Equation" r:id="rId3" imgW="2400120" imgH="660240" progId="Equation.3">
                  <p:embed/>
                </p:oleObj>
              </mc:Choice>
              <mc:Fallback>
                <p:oleObj name="Equation" r:id="rId3" imgW="240012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667000"/>
                        <a:ext cx="6811963" cy="1873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85800" y="4648200"/>
            <a:ext cx="8153400" cy="16144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sz="2000" u="none">
                <a:solidFill>
                  <a:srgbClr val="000000"/>
                </a:solidFill>
                <a:latin typeface="Arial" pitchFamily="34" charset="0"/>
              </a:rPr>
              <a:t>where: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2000" u="none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</a:t>
            </a:r>
            <a:r>
              <a:rPr lang="en-US" sz="2000" u="none">
                <a:solidFill>
                  <a:srgbClr val="000000"/>
                </a:solidFill>
                <a:latin typeface="Arial" pitchFamily="34" charset="0"/>
              </a:rPr>
              <a:t>= Estimate of the standard error of the least squares slope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defRPr/>
            </a:pPr>
            <a:endParaRPr lang="en-US" sz="2000" u="none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000" u="none">
                <a:solidFill>
                  <a:srgbClr val="000000"/>
                </a:solidFill>
                <a:latin typeface="Arial" pitchFamily="34" charset="0"/>
              </a:rPr>
              <a:t>		= Sample standard error of the estimate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143000" y="4876800"/>
          <a:ext cx="617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3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6175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1066800" y="5638800"/>
          <a:ext cx="14922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4" name="Equation" r:id="rId7" imgW="787320" imgH="444240" progId="Equation.3">
                  <p:embed/>
                </p:oleObj>
              </mc:Choice>
              <mc:Fallback>
                <p:oleObj name="Equation" r:id="rId7" imgW="7873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38800"/>
                        <a:ext cx="149225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9FF57544-A594-4F1B-B03A-7CE0FA5C42E5}" type="slidenum">
              <a:rPr lang="en-US" smtClean="0"/>
              <a:pPr defTabSz="852488"/>
              <a:t>53</a:t>
            </a:fld>
            <a:endParaRPr lang="en-US" smtClean="0"/>
          </a:p>
        </p:txBody>
      </p:sp>
      <p:pic>
        <p:nvPicPr>
          <p:cNvPr id="24582" name="Picture 141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0198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Oval 126"/>
          <p:cNvSpPr>
            <a:spLocks noChangeArrowheads="1"/>
          </p:cNvSpPr>
          <p:nvPr/>
        </p:nvSpPr>
        <p:spPr bwMode="auto">
          <a:xfrm>
            <a:off x="304800" y="2667000"/>
            <a:ext cx="31242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139"/>
          <p:cNvSpPr>
            <a:spLocks noChangeArrowheads="1"/>
          </p:cNvSpPr>
          <p:nvPr/>
        </p:nvSpPr>
        <p:spPr bwMode="auto">
          <a:xfrm>
            <a:off x="3733800" y="5715000"/>
            <a:ext cx="990600" cy="3048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Output</a:t>
            </a:r>
          </a:p>
        </p:txBody>
      </p:sp>
      <p:graphicFrame>
        <p:nvGraphicFramePr>
          <p:cNvPr id="273418" name="Group 10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99" name="Line 127"/>
          <p:cNvSpPr>
            <a:spLocks noChangeShapeType="1"/>
          </p:cNvSpPr>
          <p:nvPr/>
        </p:nvSpPr>
        <p:spPr bwMode="auto">
          <a:xfrm flipV="1">
            <a:off x="3276600" y="1981200"/>
            <a:ext cx="685800" cy="838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4578" name="Object 0"/>
          <p:cNvGraphicFramePr>
            <a:graphicFrameLocks noChangeAspect="1"/>
          </p:cNvGraphicFramePr>
          <p:nvPr/>
        </p:nvGraphicFramePr>
        <p:xfrm>
          <a:off x="3962400" y="1555750"/>
          <a:ext cx="2438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8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55750"/>
                        <a:ext cx="2438400" cy="5603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00" name="Line 134"/>
          <p:cNvSpPr>
            <a:spLocks noChangeShapeType="1"/>
          </p:cNvSpPr>
          <p:nvPr/>
        </p:nvSpPr>
        <p:spPr bwMode="auto">
          <a:xfrm flipV="1">
            <a:off x="4648200" y="3276600"/>
            <a:ext cx="0" cy="2438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4579" name="Object 1"/>
          <p:cNvGraphicFramePr>
            <a:graphicFrameLocks noChangeAspect="1"/>
          </p:cNvGraphicFramePr>
          <p:nvPr/>
        </p:nvGraphicFramePr>
        <p:xfrm>
          <a:off x="4343400" y="2667000"/>
          <a:ext cx="2438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Equation" r:id="rId6" imgW="939600" imgH="241200" progId="Equation.3">
                  <p:embed/>
                </p:oleObj>
              </mc:Choice>
              <mc:Fallback>
                <p:oleObj name="Equation" r:id="rId6" imgW="9396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2438400" cy="625475"/>
                      </a:xfrm>
                      <a:prstGeom prst="rect">
                        <a:avLst/>
                      </a:prstGeom>
                      <a:solidFill>
                        <a:srgbClr val="C3FFF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609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>
                <a:solidFill>
                  <a:srgbClr val="FF0000"/>
                </a:solidFill>
              </a:rPr>
              <a:t>Std. of regression slope</a:t>
            </a:r>
            <a:endParaRPr lang="en-US" b="1" u="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2A0E6AD8-9954-42F8-ACC4-3919EE6DC1B4}" type="slidenum">
              <a:rPr lang="en-US" smtClean="0"/>
              <a:pPr defTabSz="852488"/>
              <a:t>54</a:t>
            </a:fld>
            <a:endParaRPr lang="en-US" smtClean="0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Standard Errors</a:t>
            </a:r>
          </a:p>
        </p:txBody>
      </p:sp>
      <p:sp>
        <p:nvSpPr>
          <p:cNvPr id="25609" name="Line 4"/>
          <p:cNvSpPr>
            <a:spLocks noChangeShapeType="1"/>
          </p:cNvSpPr>
          <p:nvPr/>
        </p:nvSpPr>
        <p:spPr bwMode="auto">
          <a:xfrm flipH="1">
            <a:off x="990600" y="4572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5"/>
          <p:cNvSpPr>
            <a:spLocks noChangeShapeType="1"/>
          </p:cNvSpPr>
          <p:nvPr/>
        </p:nvSpPr>
        <p:spPr bwMode="auto">
          <a:xfrm flipV="1">
            <a:off x="10064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6"/>
          <p:cNvSpPr>
            <a:spLocks noChangeArrowheads="1"/>
          </p:cNvSpPr>
          <p:nvPr/>
        </p:nvSpPr>
        <p:spPr bwMode="auto">
          <a:xfrm rot="-7282380">
            <a:off x="12192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Oval 7"/>
          <p:cNvSpPr>
            <a:spLocks noChangeArrowheads="1"/>
          </p:cNvSpPr>
          <p:nvPr/>
        </p:nvSpPr>
        <p:spPr bwMode="auto">
          <a:xfrm rot="-7282380">
            <a:off x="12192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Oval 8"/>
          <p:cNvSpPr>
            <a:spLocks noChangeArrowheads="1"/>
          </p:cNvSpPr>
          <p:nvPr/>
        </p:nvSpPr>
        <p:spPr bwMode="auto">
          <a:xfrm rot="-7282380">
            <a:off x="29718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9"/>
          <p:cNvSpPr>
            <a:spLocks noChangeArrowheads="1"/>
          </p:cNvSpPr>
          <p:nvPr/>
        </p:nvSpPr>
        <p:spPr bwMode="auto">
          <a:xfrm rot="-7282380">
            <a:off x="312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10"/>
          <p:cNvSpPr>
            <a:spLocks noChangeArrowheads="1"/>
          </p:cNvSpPr>
          <p:nvPr/>
        </p:nvSpPr>
        <p:spPr bwMode="auto">
          <a:xfrm rot="-7282380">
            <a:off x="16764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1"/>
          <p:cNvSpPr>
            <a:spLocks noChangeArrowheads="1"/>
          </p:cNvSpPr>
          <p:nvPr/>
        </p:nvSpPr>
        <p:spPr bwMode="auto">
          <a:xfrm rot="-7282380">
            <a:off x="29718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Oval 12"/>
          <p:cNvSpPr>
            <a:spLocks noChangeArrowheads="1"/>
          </p:cNvSpPr>
          <p:nvPr/>
        </p:nvSpPr>
        <p:spPr bwMode="auto">
          <a:xfrm rot="-7282380">
            <a:off x="251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3"/>
          <p:cNvSpPr>
            <a:spLocks noChangeArrowheads="1"/>
          </p:cNvSpPr>
          <p:nvPr/>
        </p:nvSpPr>
        <p:spPr bwMode="auto">
          <a:xfrm rot="-7282380">
            <a:off x="25908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Oval 14"/>
          <p:cNvSpPr>
            <a:spLocks noChangeArrowheads="1"/>
          </p:cNvSpPr>
          <p:nvPr/>
        </p:nvSpPr>
        <p:spPr bwMode="auto">
          <a:xfrm rot="-7282380">
            <a:off x="2057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Oval 15"/>
          <p:cNvSpPr>
            <a:spLocks noChangeArrowheads="1"/>
          </p:cNvSpPr>
          <p:nvPr/>
        </p:nvSpPr>
        <p:spPr bwMode="auto">
          <a:xfrm rot="-7282380">
            <a:off x="1143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16"/>
          <p:cNvSpPr>
            <a:spLocks noChangeArrowheads="1"/>
          </p:cNvSpPr>
          <p:nvPr/>
        </p:nvSpPr>
        <p:spPr bwMode="auto">
          <a:xfrm rot="-7282380">
            <a:off x="13716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Oval 17"/>
          <p:cNvSpPr>
            <a:spLocks noChangeArrowheads="1"/>
          </p:cNvSpPr>
          <p:nvPr/>
        </p:nvSpPr>
        <p:spPr bwMode="auto">
          <a:xfrm rot="-7282380">
            <a:off x="1752600" y="5140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25623" name="Oval 18"/>
          <p:cNvSpPr>
            <a:spLocks noChangeArrowheads="1"/>
          </p:cNvSpPr>
          <p:nvPr/>
        </p:nvSpPr>
        <p:spPr bwMode="auto">
          <a:xfrm rot="-7282380">
            <a:off x="2590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Oval 19"/>
          <p:cNvSpPr>
            <a:spLocks noChangeArrowheads="1"/>
          </p:cNvSpPr>
          <p:nvPr/>
        </p:nvSpPr>
        <p:spPr bwMode="auto">
          <a:xfrm rot="-7282380">
            <a:off x="22098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Oval 20"/>
          <p:cNvSpPr>
            <a:spLocks noChangeArrowheads="1"/>
          </p:cNvSpPr>
          <p:nvPr/>
        </p:nvSpPr>
        <p:spPr bwMode="auto">
          <a:xfrm rot="-7282380">
            <a:off x="2057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1"/>
          <p:cNvSpPr txBox="1">
            <a:spLocks noChangeArrowheads="1"/>
          </p:cNvSpPr>
          <p:nvPr/>
        </p:nvSpPr>
        <p:spPr bwMode="auto">
          <a:xfrm>
            <a:off x="661988" y="42656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25627" name="Line 22"/>
          <p:cNvSpPr>
            <a:spLocks noChangeShapeType="1"/>
          </p:cNvSpPr>
          <p:nvPr/>
        </p:nvSpPr>
        <p:spPr bwMode="auto">
          <a:xfrm>
            <a:off x="990600" y="6019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Oval 23"/>
          <p:cNvSpPr>
            <a:spLocks noChangeArrowheads="1"/>
          </p:cNvSpPr>
          <p:nvPr/>
        </p:nvSpPr>
        <p:spPr bwMode="auto">
          <a:xfrm rot="-7282380">
            <a:off x="3352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Oval 24"/>
          <p:cNvSpPr>
            <a:spLocks noChangeArrowheads="1"/>
          </p:cNvSpPr>
          <p:nvPr/>
        </p:nvSpPr>
        <p:spPr bwMode="auto">
          <a:xfrm rot="-7282380">
            <a:off x="2514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Oval 25"/>
          <p:cNvSpPr>
            <a:spLocks noChangeArrowheads="1"/>
          </p:cNvSpPr>
          <p:nvPr/>
        </p:nvSpPr>
        <p:spPr bwMode="auto">
          <a:xfrm rot="-7282380">
            <a:off x="23622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Oval 26"/>
          <p:cNvSpPr>
            <a:spLocks noChangeArrowheads="1"/>
          </p:cNvSpPr>
          <p:nvPr/>
        </p:nvSpPr>
        <p:spPr bwMode="auto">
          <a:xfrm rot="-7282380">
            <a:off x="18288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Oval 27"/>
          <p:cNvSpPr>
            <a:spLocks noChangeArrowheads="1"/>
          </p:cNvSpPr>
          <p:nvPr/>
        </p:nvSpPr>
        <p:spPr bwMode="auto">
          <a:xfrm rot="-7282380">
            <a:off x="3054350" y="534193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28"/>
          <p:cNvSpPr>
            <a:spLocks noChangeShapeType="1"/>
          </p:cNvSpPr>
          <p:nvPr/>
        </p:nvSpPr>
        <p:spPr bwMode="auto">
          <a:xfrm flipH="1">
            <a:off x="990600" y="2057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29"/>
          <p:cNvSpPr>
            <a:spLocks noChangeShapeType="1"/>
          </p:cNvSpPr>
          <p:nvPr/>
        </p:nvSpPr>
        <p:spPr bwMode="auto">
          <a:xfrm flipV="1">
            <a:off x="1006475" y="22098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30"/>
          <p:cNvSpPr>
            <a:spLocks noChangeArrowheads="1"/>
          </p:cNvSpPr>
          <p:nvPr/>
        </p:nvSpPr>
        <p:spPr bwMode="auto">
          <a:xfrm rot="-7282380">
            <a:off x="1143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Oval 31"/>
          <p:cNvSpPr>
            <a:spLocks noChangeArrowheads="1"/>
          </p:cNvSpPr>
          <p:nvPr/>
        </p:nvSpPr>
        <p:spPr bwMode="auto">
          <a:xfrm rot="-7282380">
            <a:off x="12192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Oval 32"/>
          <p:cNvSpPr>
            <a:spLocks noChangeArrowheads="1"/>
          </p:cNvSpPr>
          <p:nvPr/>
        </p:nvSpPr>
        <p:spPr bwMode="auto">
          <a:xfrm rot="-7282380">
            <a:off x="3352800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Oval 33"/>
          <p:cNvSpPr>
            <a:spLocks noChangeArrowheads="1"/>
          </p:cNvSpPr>
          <p:nvPr/>
        </p:nvSpPr>
        <p:spPr bwMode="auto">
          <a:xfrm rot="-7282380">
            <a:off x="31242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Oval 34"/>
          <p:cNvSpPr>
            <a:spLocks noChangeArrowheads="1"/>
          </p:cNvSpPr>
          <p:nvPr/>
        </p:nvSpPr>
        <p:spPr bwMode="auto">
          <a:xfrm rot="-7282380">
            <a:off x="16002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Oval 35"/>
          <p:cNvSpPr>
            <a:spLocks noChangeArrowheads="1"/>
          </p:cNvSpPr>
          <p:nvPr/>
        </p:nvSpPr>
        <p:spPr bwMode="auto">
          <a:xfrm rot="-7282380">
            <a:off x="2971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Oval 37"/>
          <p:cNvSpPr>
            <a:spLocks noChangeArrowheads="1"/>
          </p:cNvSpPr>
          <p:nvPr/>
        </p:nvSpPr>
        <p:spPr bwMode="auto">
          <a:xfrm rot="-7282380">
            <a:off x="27432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Oval 39"/>
          <p:cNvSpPr>
            <a:spLocks noChangeArrowheads="1"/>
          </p:cNvSpPr>
          <p:nvPr/>
        </p:nvSpPr>
        <p:spPr bwMode="auto">
          <a:xfrm rot="-7282380">
            <a:off x="1447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Oval 41"/>
          <p:cNvSpPr>
            <a:spLocks noChangeArrowheads="1"/>
          </p:cNvSpPr>
          <p:nvPr/>
        </p:nvSpPr>
        <p:spPr bwMode="auto">
          <a:xfrm rot="-7282380">
            <a:off x="1828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25644" name="Oval 42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Oval 43"/>
          <p:cNvSpPr>
            <a:spLocks noChangeArrowheads="1"/>
          </p:cNvSpPr>
          <p:nvPr/>
        </p:nvSpPr>
        <p:spPr bwMode="auto">
          <a:xfrm rot="-7282380">
            <a:off x="22098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Oval 44"/>
          <p:cNvSpPr>
            <a:spLocks noChangeArrowheads="1"/>
          </p:cNvSpPr>
          <p:nvPr/>
        </p:nvSpPr>
        <p:spPr bwMode="auto">
          <a:xfrm rot="-7282380">
            <a:off x="1905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Text Box 45"/>
          <p:cNvSpPr txBox="1">
            <a:spLocks noChangeArrowheads="1"/>
          </p:cNvSpPr>
          <p:nvPr/>
        </p:nvSpPr>
        <p:spPr bwMode="auto">
          <a:xfrm>
            <a:off x="661988" y="17510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25648" name="Line 46"/>
          <p:cNvSpPr>
            <a:spLocks noChangeShapeType="1"/>
          </p:cNvSpPr>
          <p:nvPr/>
        </p:nvSpPr>
        <p:spPr bwMode="auto">
          <a:xfrm>
            <a:off x="9906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Oval 47"/>
          <p:cNvSpPr>
            <a:spLocks noChangeArrowheads="1"/>
          </p:cNvSpPr>
          <p:nvPr/>
        </p:nvSpPr>
        <p:spPr bwMode="auto">
          <a:xfrm rot="-7282380">
            <a:off x="22860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Oval 48"/>
          <p:cNvSpPr>
            <a:spLocks noChangeArrowheads="1"/>
          </p:cNvSpPr>
          <p:nvPr/>
        </p:nvSpPr>
        <p:spPr bwMode="auto">
          <a:xfrm rot="-7282380">
            <a:off x="2514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Oval 49"/>
          <p:cNvSpPr>
            <a:spLocks noChangeArrowheads="1"/>
          </p:cNvSpPr>
          <p:nvPr/>
        </p:nvSpPr>
        <p:spPr bwMode="auto">
          <a:xfrm rot="-7282380">
            <a:off x="20574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Oval 51"/>
          <p:cNvSpPr>
            <a:spLocks noChangeArrowheads="1"/>
          </p:cNvSpPr>
          <p:nvPr/>
        </p:nvSpPr>
        <p:spPr bwMode="auto">
          <a:xfrm rot="-7282380">
            <a:off x="33528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Line 76"/>
          <p:cNvSpPr>
            <a:spLocks noChangeShapeType="1"/>
          </p:cNvSpPr>
          <p:nvPr/>
        </p:nvSpPr>
        <p:spPr bwMode="auto">
          <a:xfrm flipH="1">
            <a:off x="5562600" y="2057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Line 77"/>
          <p:cNvSpPr>
            <a:spLocks noChangeShapeType="1"/>
          </p:cNvSpPr>
          <p:nvPr/>
        </p:nvSpPr>
        <p:spPr bwMode="auto">
          <a:xfrm flipV="1">
            <a:off x="5578475" y="22098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Text Box 93"/>
          <p:cNvSpPr txBox="1">
            <a:spLocks noChangeArrowheads="1"/>
          </p:cNvSpPr>
          <p:nvPr/>
        </p:nvSpPr>
        <p:spPr bwMode="auto">
          <a:xfrm>
            <a:off x="5233988" y="17510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25656" name="Line 94"/>
          <p:cNvSpPr>
            <a:spLocks noChangeShapeType="1"/>
          </p:cNvSpPr>
          <p:nvPr/>
        </p:nvSpPr>
        <p:spPr bwMode="auto">
          <a:xfrm>
            <a:off x="55626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Text Box 100"/>
          <p:cNvSpPr txBox="1">
            <a:spLocks noChangeArrowheads="1"/>
          </p:cNvSpPr>
          <p:nvPr/>
        </p:nvSpPr>
        <p:spPr bwMode="auto">
          <a:xfrm>
            <a:off x="3200400" y="34274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25658" name="Text Box 101"/>
          <p:cNvSpPr txBox="1">
            <a:spLocks noChangeArrowheads="1"/>
          </p:cNvSpPr>
          <p:nvPr/>
        </p:nvSpPr>
        <p:spPr bwMode="auto">
          <a:xfrm>
            <a:off x="3206750" y="594995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25659" name="Text Box 102"/>
          <p:cNvSpPr txBox="1">
            <a:spLocks noChangeArrowheads="1"/>
          </p:cNvSpPr>
          <p:nvPr/>
        </p:nvSpPr>
        <p:spPr bwMode="auto">
          <a:xfrm>
            <a:off x="7772400" y="34274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25660" name="Line 103"/>
          <p:cNvSpPr>
            <a:spLocks noChangeShapeType="1"/>
          </p:cNvSpPr>
          <p:nvPr/>
        </p:nvSpPr>
        <p:spPr bwMode="auto">
          <a:xfrm flipV="1">
            <a:off x="5638800" y="2286000"/>
            <a:ext cx="2590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Line 104"/>
          <p:cNvSpPr>
            <a:spLocks noChangeShapeType="1"/>
          </p:cNvSpPr>
          <p:nvPr/>
        </p:nvSpPr>
        <p:spPr bwMode="auto">
          <a:xfrm flipV="1">
            <a:off x="5638800" y="2057400"/>
            <a:ext cx="2362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Line 105"/>
          <p:cNvSpPr>
            <a:spLocks noChangeShapeType="1"/>
          </p:cNvSpPr>
          <p:nvPr/>
        </p:nvSpPr>
        <p:spPr bwMode="auto">
          <a:xfrm flipH="1">
            <a:off x="5562600" y="4572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106"/>
          <p:cNvSpPr>
            <a:spLocks noChangeShapeType="1"/>
          </p:cNvSpPr>
          <p:nvPr/>
        </p:nvSpPr>
        <p:spPr bwMode="auto">
          <a:xfrm flipV="1">
            <a:off x="5867400" y="4495800"/>
            <a:ext cx="2057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Text Box 107"/>
          <p:cNvSpPr txBox="1">
            <a:spLocks noChangeArrowheads="1"/>
          </p:cNvSpPr>
          <p:nvPr/>
        </p:nvSpPr>
        <p:spPr bwMode="auto">
          <a:xfrm>
            <a:off x="5233988" y="4265613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y</a:t>
            </a:r>
          </a:p>
        </p:txBody>
      </p:sp>
      <p:sp>
        <p:nvSpPr>
          <p:cNvPr id="25665" name="Line 108"/>
          <p:cNvSpPr>
            <a:spLocks noChangeShapeType="1"/>
          </p:cNvSpPr>
          <p:nvPr/>
        </p:nvSpPr>
        <p:spPr bwMode="auto">
          <a:xfrm>
            <a:off x="5562600" y="6019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Text Box 109"/>
          <p:cNvSpPr txBox="1">
            <a:spLocks noChangeArrowheads="1"/>
          </p:cNvSpPr>
          <p:nvPr/>
        </p:nvSpPr>
        <p:spPr bwMode="auto">
          <a:xfrm>
            <a:off x="7772400" y="5942013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 u="none"/>
              <a:t>x</a:t>
            </a:r>
          </a:p>
        </p:txBody>
      </p:sp>
      <p:sp>
        <p:nvSpPr>
          <p:cNvPr id="25667" name="Line 110"/>
          <p:cNvSpPr>
            <a:spLocks noChangeShapeType="1"/>
          </p:cNvSpPr>
          <p:nvPr/>
        </p:nvSpPr>
        <p:spPr bwMode="auto">
          <a:xfrm>
            <a:off x="5791200" y="5105400"/>
            <a:ext cx="2362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111"/>
          <p:cNvSpPr>
            <a:spLocks noChangeShapeType="1"/>
          </p:cNvSpPr>
          <p:nvPr/>
        </p:nvSpPr>
        <p:spPr bwMode="auto">
          <a:xfrm flipV="1">
            <a:off x="5638800" y="4800600"/>
            <a:ext cx="2438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2" name="Object 112"/>
          <p:cNvGraphicFramePr>
            <a:graphicFrameLocks noChangeAspect="1"/>
          </p:cNvGraphicFramePr>
          <p:nvPr/>
        </p:nvGraphicFramePr>
        <p:xfrm>
          <a:off x="6096000" y="3581400"/>
          <a:ext cx="10906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8" name="Equation" r:id="rId3" imgW="596880" imgH="241200" progId="Equation.3">
                  <p:embed/>
                </p:oleObj>
              </mc:Choice>
              <mc:Fallback>
                <p:oleObj name="Equation" r:id="rId3" imgW="596880" imgH="24120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1090613" cy="441325"/>
                      </a:xfrm>
                      <a:prstGeom prst="rect">
                        <a:avLst/>
                      </a:prstGeom>
                      <a:solidFill>
                        <a:srgbClr val="C3FFF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13"/>
          <p:cNvGraphicFramePr>
            <a:graphicFrameLocks noChangeAspect="1"/>
          </p:cNvGraphicFramePr>
          <p:nvPr/>
        </p:nvGraphicFramePr>
        <p:xfrm>
          <a:off x="6172200" y="6096000"/>
          <a:ext cx="1066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Equation" r:id="rId5" imgW="583920" imgH="241200" progId="Equation.3">
                  <p:embed/>
                </p:oleObj>
              </mc:Choice>
              <mc:Fallback>
                <p:oleObj name="Equation" r:id="rId5" imgW="583920" imgH="2412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96000"/>
                        <a:ext cx="1066800" cy="441325"/>
                      </a:xfrm>
                      <a:prstGeom prst="rect">
                        <a:avLst/>
                      </a:prstGeom>
                      <a:solidFill>
                        <a:srgbClr val="C3FFF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15"/>
          <p:cNvGraphicFramePr>
            <a:graphicFrameLocks noChangeAspect="1"/>
          </p:cNvGraphicFramePr>
          <p:nvPr/>
        </p:nvGraphicFramePr>
        <p:xfrm>
          <a:off x="1565275" y="3594100"/>
          <a:ext cx="1020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0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594100"/>
                        <a:ext cx="1020763" cy="419100"/>
                      </a:xfrm>
                      <a:prstGeom prst="rect">
                        <a:avLst/>
                      </a:prstGeom>
                      <a:solidFill>
                        <a:srgbClr val="C3FFF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16"/>
          <p:cNvGraphicFramePr>
            <a:graphicFrameLocks noChangeAspect="1"/>
          </p:cNvGraphicFramePr>
          <p:nvPr/>
        </p:nvGraphicFramePr>
        <p:xfrm>
          <a:off x="1655763" y="6110288"/>
          <a:ext cx="9747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1" name="Equation" r:id="rId9" imgW="533160" imgH="228600" progId="Equation.3">
                  <p:embed/>
                </p:oleObj>
              </mc:Choice>
              <mc:Fallback>
                <p:oleObj name="Equation" r:id="rId9" imgW="533160" imgH="2286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6110288"/>
                        <a:ext cx="974725" cy="417512"/>
                      </a:xfrm>
                      <a:prstGeom prst="rect">
                        <a:avLst/>
                      </a:prstGeom>
                      <a:solidFill>
                        <a:srgbClr val="C3FFF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9" name="Text Box 121"/>
          <p:cNvSpPr txBox="1">
            <a:spLocks noChangeArrowheads="1"/>
          </p:cNvSpPr>
          <p:nvPr/>
        </p:nvSpPr>
        <p:spPr bwMode="auto">
          <a:xfrm>
            <a:off x="1219200" y="1447800"/>
            <a:ext cx="30480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u="none"/>
              <a:t>Variation of observed  y  values from the regression line</a:t>
            </a:r>
          </a:p>
        </p:txBody>
      </p:sp>
      <p:sp>
        <p:nvSpPr>
          <p:cNvPr id="25670" name="Text Box 122"/>
          <p:cNvSpPr txBox="1">
            <a:spLocks noChangeArrowheads="1"/>
          </p:cNvSpPr>
          <p:nvPr/>
        </p:nvSpPr>
        <p:spPr bwMode="auto">
          <a:xfrm>
            <a:off x="5638800" y="1447800"/>
            <a:ext cx="35052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u="none"/>
              <a:t>Variation in the slope of regression lines from different possible samples</a:t>
            </a:r>
          </a:p>
        </p:txBody>
      </p:sp>
      <p:sp>
        <p:nvSpPr>
          <p:cNvPr id="25671" name="Line 123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082ABB6C-EFDA-459A-B91F-1C78A736F2E4}" type="slidenum">
              <a:rPr lang="en-US" smtClean="0"/>
              <a:pPr defTabSz="852488"/>
              <a:t>55</a:t>
            </a:fld>
            <a:endParaRPr lang="en-US" smtClean="0"/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1828800" y="2971800"/>
            <a:ext cx="1600200" cy="838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Inference about the Slope: </a:t>
            </a:r>
            <a:br>
              <a:rPr lang="en-US" smtClean="0"/>
            </a:br>
            <a:r>
              <a:rPr lang="en-US" smtClean="0"/>
              <a:t>t Test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63688"/>
            <a:ext cx="7848600" cy="4913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 test for a population slope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there a linear relationship between  x  and  y ?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mtClean="0"/>
              <a:t>Null and alternative hypotheses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H</a:t>
            </a:r>
            <a:r>
              <a:rPr lang="en-US" baseline="-25000" smtClean="0"/>
              <a:t>0</a:t>
            </a:r>
            <a:r>
              <a:rPr lang="en-US" smtClean="0"/>
              <a:t>: 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/>
              <a:t>1</a:t>
            </a:r>
            <a:r>
              <a:rPr lang="en-US" smtClean="0"/>
              <a:t> = 0	(no linear relationship)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H</a:t>
            </a:r>
            <a:r>
              <a:rPr lang="en-US" baseline="-25000" smtClean="0"/>
              <a:t>A</a:t>
            </a:r>
            <a:r>
              <a:rPr lang="en-US" smtClean="0"/>
              <a:t>: 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 </a:t>
            </a:r>
            <a:r>
              <a:rPr lang="en-US" smtClean="0"/>
              <a:t>0	(linear relationship does exist)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mtClean="0"/>
              <a:t>Test statistic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</a:t>
            </a: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3048000" y="4419600"/>
          <a:ext cx="19478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Equation" r:id="rId3" imgW="685800" imgH="457200" progId="Equation.3">
                  <p:embed/>
                </p:oleObj>
              </mc:Choice>
              <mc:Fallback>
                <p:oleObj name="Equation" r:id="rId3" imgW="685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1947863" cy="1296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3352800" y="6019800"/>
          <a:ext cx="1447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Equation" r:id="rId5" imgW="711000" imgH="177480" progId="Equation.3">
                  <p:embed/>
                </p:oleObj>
              </mc:Choice>
              <mc:Fallback>
                <p:oleObj name="Equation" r:id="rId5" imgW="7110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019800"/>
                        <a:ext cx="1447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5638800" y="4343400"/>
            <a:ext cx="3352800" cy="2046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u="none">
                <a:solidFill>
                  <a:srgbClr val="000000"/>
                </a:solidFill>
              </a:rPr>
              <a:t>where:</a:t>
            </a:r>
          </a:p>
          <a:p>
            <a:pPr algn="l"/>
            <a:r>
              <a:rPr lang="en-US" u="none">
                <a:solidFill>
                  <a:srgbClr val="000000"/>
                </a:solidFill>
              </a:rPr>
              <a:t> b</a:t>
            </a:r>
            <a:r>
              <a:rPr lang="en-US" u="none" baseline="-25000">
                <a:solidFill>
                  <a:srgbClr val="000000"/>
                </a:solidFill>
              </a:rPr>
              <a:t>1</a:t>
            </a:r>
            <a:r>
              <a:rPr lang="en-US" u="none">
                <a:solidFill>
                  <a:srgbClr val="000000"/>
                </a:solidFill>
              </a:rPr>
              <a:t> = Sample regression slope</a:t>
            </a:r>
          </a:p>
          <a:p>
            <a:pPr algn="l">
              <a:lnSpc>
                <a:spcPct val="30000"/>
              </a:lnSpc>
            </a:pPr>
            <a:r>
              <a:rPr lang="en-US" u="none">
                <a:solidFill>
                  <a:srgbClr val="000000"/>
                </a:solidFill>
              </a:rPr>
              <a:t>         coefficient</a:t>
            </a:r>
          </a:p>
          <a:p>
            <a:pPr algn="l"/>
            <a:r>
              <a:rPr lang="en-US" u="none">
                <a:solidFill>
                  <a:srgbClr val="000000"/>
                </a:solidFill>
              </a:rPr>
              <a:t> </a:t>
            </a:r>
            <a:r>
              <a:rPr lang="el-GR" u="none">
                <a:solidFill>
                  <a:srgbClr val="000000"/>
                </a:solidFill>
                <a:cs typeface="Arial" charset="0"/>
                <a:sym typeface="Symbol" pitchFamily="18" charset="2"/>
              </a:rPr>
              <a:t>β</a:t>
            </a:r>
            <a:r>
              <a:rPr lang="en-US" u="none" baseline="-2500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u="none">
                <a:solidFill>
                  <a:srgbClr val="000000"/>
                </a:solidFill>
              </a:rPr>
              <a:t> = Hypothesized slope</a:t>
            </a:r>
          </a:p>
          <a:p>
            <a:pPr algn="l"/>
            <a:r>
              <a:rPr lang="en-US" u="none">
                <a:solidFill>
                  <a:srgbClr val="000000"/>
                </a:solidFill>
              </a:rPr>
              <a:t> s</a:t>
            </a:r>
            <a:r>
              <a:rPr lang="en-US" u="none" baseline="-25000">
                <a:solidFill>
                  <a:srgbClr val="000000"/>
                </a:solidFill>
              </a:rPr>
              <a:t>b1</a:t>
            </a:r>
            <a:r>
              <a:rPr lang="en-US" u="none">
                <a:solidFill>
                  <a:srgbClr val="000000"/>
                </a:solidFill>
              </a:rPr>
              <a:t> = Estimator of the standard</a:t>
            </a:r>
          </a:p>
          <a:p>
            <a:pPr algn="l">
              <a:lnSpc>
                <a:spcPct val="30000"/>
              </a:lnSpc>
            </a:pPr>
            <a:r>
              <a:rPr lang="en-US" u="none">
                <a:solidFill>
                  <a:srgbClr val="000000"/>
                </a:solidFill>
              </a:rPr>
              <a:t>          error of the slope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7A3779D5-4746-424E-B939-A10BE211F577}" type="slidenum">
              <a:rPr lang="en-US" smtClean="0"/>
              <a:pPr defTabSz="852488"/>
              <a:t>56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93038" cy="762000"/>
          </a:xfrm>
        </p:spPr>
        <p:txBody>
          <a:bodyPr/>
          <a:lstStyle/>
          <a:p>
            <a:pPr eaLnBrk="1" hangingPunct="1"/>
            <a:r>
              <a:rPr lang="en-US" sz="3700" smtClean="0"/>
              <a:t>Simple Linear Regression: Summary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648200"/>
          </a:xfrm>
        </p:spPr>
        <p:txBody>
          <a:bodyPr/>
          <a:lstStyle/>
          <a:p>
            <a:pPr eaLnBrk="1" hangingPunct="1"/>
            <a:r>
              <a:rPr lang="en-US" smtClean="0"/>
              <a:t>Define the independent an dependent variables</a:t>
            </a:r>
          </a:p>
          <a:p>
            <a:pPr eaLnBrk="1" hangingPunct="1"/>
            <a:r>
              <a:rPr lang="en-US" smtClean="0"/>
              <a:t>Develop a scatter plot</a:t>
            </a:r>
          </a:p>
          <a:p>
            <a:pPr eaLnBrk="1" hangingPunct="1"/>
            <a:r>
              <a:rPr lang="en-US" smtClean="0"/>
              <a:t>Compute the correlation coefficient</a:t>
            </a:r>
          </a:p>
          <a:p>
            <a:pPr eaLnBrk="1" hangingPunct="1"/>
            <a:r>
              <a:rPr lang="en-US" smtClean="0"/>
              <a:t>Calculate the regression line</a:t>
            </a:r>
          </a:p>
          <a:p>
            <a:pPr eaLnBrk="1" hangingPunct="1"/>
            <a:r>
              <a:rPr lang="en-US" smtClean="0"/>
              <a:t>Calculate the coefficient of determination</a:t>
            </a:r>
          </a:p>
          <a:p>
            <a:pPr eaLnBrk="1" hangingPunct="1"/>
            <a:r>
              <a:rPr lang="en-US" smtClean="0"/>
              <a:t>Conduct one (1) of the three (3) significance tests</a:t>
            </a:r>
          </a:p>
          <a:p>
            <a:pPr eaLnBrk="1" hangingPunct="1"/>
            <a:r>
              <a:rPr lang="en-US" smtClean="0"/>
              <a:t>Reach a decision </a:t>
            </a:r>
          </a:p>
          <a:p>
            <a:pPr eaLnBrk="1" hangingPunct="1"/>
            <a:r>
              <a:rPr lang="en-US" smtClean="0"/>
              <a:t>Draw a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951ED8D2-8062-4BB4-8C13-3720507F9F5A}" type="slidenum">
              <a:rPr lang="en-US" smtClean="0"/>
              <a:pPr defTabSz="852488"/>
              <a:t>57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Confidence Interval for </a:t>
            </a:r>
            <a:br>
              <a:rPr lang="en-US" smtClean="0"/>
            </a:br>
            <a:r>
              <a:rPr lang="en-US" smtClean="0"/>
              <a:t>the Average y, Given x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538163" y="16002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914400" y="1676400"/>
            <a:ext cx="7391400" cy="955675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900" u="none"/>
              <a:t>Confidence interval estimate for the </a:t>
            </a:r>
          </a:p>
          <a:p>
            <a:pPr>
              <a:lnSpc>
                <a:spcPct val="30000"/>
              </a:lnSpc>
            </a:pPr>
            <a:r>
              <a:rPr lang="en-US" sz="2900" b="1" u="none">
                <a:solidFill>
                  <a:schemeClr val="folHlink"/>
                </a:solidFill>
              </a:rPr>
              <a:t>mean of y</a:t>
            </a:r>
            <a:r>
              <a:rPr lang="en-US" sz="2900" u="none"/>
              <a:t>  given a particular x</a:t>
            </a:r>
            <a:r>
              <a:rPr lang="en-US" sz="2900" u="none" baseline="-25000"/>
              <a:t>p</a:t>
            </a:r>
          </a:p>
          <a:p>
            <a:pPr>
              <a:lnSpc>
                <a:spcPct val="30000"/>
              </a:lnSpc>
            </a:pPr>
            <a:endParaRPr lang="en-US" sz="800" u="none" baseline="-25000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5029200" y="3048000"/>
            <a:ext cx="3505200" cy="6508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u="none"/>
              <a:t>Size of interval varies according to distance away from mean, x    </a:t>
            </a:r>
            <a:endParaRPr lang="en-US" b="1" u="none"/>
          </a:p>
        </p:txBody>
      </p:sp>
      <p:graphicFrame>
        <p:nvGraphicFramePr>
          <p:cNvPr id="30722" name="Object 14"/>
          <p:cNvGraphicFramePr>
            <a:graphicFrameLocks noChangeAspect="1"/>
          </p:cNvGraphicFramePr>
          <p:nvPr/>
        </p:nvGraphicFramePr>
        <p:xfrm>
          <a:off x="1881188" y="3886200"/>
          <a:ext cx="4495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3" imgW="1638000" imgH="533160" progId="Equation.3">
                  <p:embed/>
                </p:oleObj>
              </mc:Choice>
              <mc:Fallback>
                <p:oleObj name="Equation" r:id="rId3" imgW="163800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886200"/>
                        <a:ext cx="4495800" cy="1460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15"/>
          <p:cNvSpPr>
            <a:spLocks noChangeShapeType="1"/>
          </p:cNvSpPr>
          <p:nvPr/>
        </p:nvSpPr>
        <p:spPr bwMode="auto">
          <a:xfrm>
            <a:off x="8077200" y="3429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 rot="5400000">
            <a:off x="5181600" y="3352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E5042C95-92ED-4295-A10E-66C005018EEA}" type="slidenum">
              <a:rPr lang="en-US" smtClean="0"/>
              <a:pPr defTabSz="852488"/>
              <a:t>58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Confidence Interval for </a:t>
            </a:r>
            <a:br>
              <a:rPr lang="en-US" smtClean="0"/>
            </a:br>
            <a:r>
              <a:rPr lang="en-US" smtClean="0"/>
              <a:t>an Individual y, Given x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538163" y="16002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914400" y="1676400"/>
            <a:ext cx="7391400" cy="955675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900" u="none"/>
              <a:t>Confidence interval estimate for an </a:t>
            </a:r>
          </a:p>
          <a:p>
            <a:pPr>
              <a:lnSpc>
                <a:spcPct val="30000"/>
              </a:lnSpc>
            </a:pPr>
            <a:r>
              <a:rPr lang="en-US" sz="2900" b="1" u="none">
                <a:solidFill>
                  <a:schemeClr val="folHlink"/>
                </a:solidFill>
              </a:rPr>
              <a:t>Individual value of y</a:t>
            </a:r>
            <a:r>
              <a:rPr lang="en-US" sz="2900" u="none"/>
              <a:t>  given a particular x</a:t>
            </a:r>
            <a:r>
              <a:rPr lang="en-US" sz="2900" u="none" baseline="-25000"/>
              <a:t>p</a:t>
            </a:r>
          </a:p>
          <a:p>
            <a:pPr>
              <a:lnSpc>
                <a:spcPct val="30000"/>
              </a:lnSpc>
            </a:pPr>
            <a:endParaRPr lang="en-US" sz="800" u="none" baseline="-25000"/>
          </a:p>
        </p:txBody>
      </p:sp>
      <p:graphicFrame>
        <p:nvGraphicFramePr>
          <p:cNvPr id="31746" name="Object 8"/>
          <p:cNvGraphicFramePr>
            <a:graphicFrameLocks noChangeAspect="1"/>
          </p:cNvGraphicFramePr>
          <p:nvPr/>
        </p:nvGraphicFramePr>
        <p:xfrm>
          <a:off x="1735138" y="3429000"/>
          <a:ext cx="547846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Equation" r:id="rId3" imgW="1828800" imgH="533160" progId="Equation.3">
                  <p:embed/>
                </p:oleObj>
              </mc:Choice>
              <mc:Fallback>
                <p:oleObj name="Equation" r:id="rId3" imgW="18288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429000"/>
                        <a:ext cx="5478462" cy="1593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3733800" y="3962400"/>
            <a:ext cx="304800" cy="533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V="1">
            <a:off x="3886200" y="4648200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3352800" y="5486400"/>
            <a:ext cx="5257800" cy="660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u="none"/>
              <a:t>This extra term adds to the interval width to reflect the added uncertainty for an individual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D6099C52-17AF-475D-ABE9-ECF30446AB46}" type="slidenum">
              <a:rPr lang="en-US" smtClean="0"/>
              <a:pPr defTabSz="852488"/>
              <a:t>59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Interval Estimates </a:t>
            </a:r>
            <a:br>
              <a:rPr lang="en-US" smtClean="0"/>
            </a:br>
            <a:r>
              <a:rPr lang="en-US" smtClean="0"/>
              <a:t>for Different Values of x</a:t>
            </a:r>
          </a:p>
        </p:txBody>
      </p:sp>
      <p:sp>
        <p:nvSpPr>
          <p:cNvPr id="69637" name="Line 3"/>
          <p:cNvSpPr>
            <a:spLocks noChangeShapeType="1"/>
          </p:cNvSpPr>
          <p:nvPr/>
        </p:nvSpPr>
        <p:spPr bwMode="auto">
          <a:xfrm>
            <a:off x="1138238" y="3014663"/>
            <a:ext cx="4762" cy="3081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4"/>
          <p:cNvSpPr>
            <a:spLocks noChangeShapeType="1"/>
          </p:cNvSpPr>
          <p:nvPr/>
        </p:nvSpPr>
        <p:spPr bwMode="auto">
          <a:xfrm>
            <a:off x="1143000" y="6096000"/>
            <a:ext cx="6891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 flipV="1">
            <a:off x="1204913" y="3124200"/>
            <a:ext cx="7100887" cy="18907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18"/>
          <p:cNvSpPr>
            <a:spLocks noChangeShapeType="1"/>
          </p:cNvSpPr>
          <p:nvPr/>
        </p:nvSpPr>
        <p:spPr bwMode="auto">
          <a:xfrm>
            <a:off x="4948238" y="2073275"/>
            <a:ext cx="0" cy="401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19"/>
          <p:cNvSpPr>
            <a:spLocks noChangeArrowheads="1"/>
          </p:cNvSpPr>
          <p:nvPr/>
        </p:nvSpPr>
        <p:spPr bwMode="auto">
          <a:xfrm>
            <a:off x="885825" y="2395538"/>
            <a:ext cx="9239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/>
              <a:t>y</a:t>
            </a:r>
          </a:p>
        </p:txBody>
      </p:sp>
      <p:sp>
        <p:nvSpPr>
          <p:cNvPr id="69642" name="Rectangle 20"/>
          <p:cNvSpPr>
            <a:spLocks noChangeArrowheads="1"/>
          </p:cNvSpPr>
          <p:nvPr/>
        </p:nvSpPr>
        <p:spPr bwMode="auto">
          <a:xfrm>
            <a:off x="8001000" y="5791200"/>
            <a:ext cx="923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/>
              <a:t>x</a:t>
            </a:r>
          </a:p>
        </p:txBody>
      </p:sp>
      <p:sp>
        <p:nvSpPr>
          <p:cNvPr id="69643" name="Rectangle 21"/>
          <p:cNvSpPr>
            <a:spLocks noChangeArrowheads="1"/>
          </p:cNvSpPr>
          <p:nvPr/>
        </p:nvSpPr>
        <p:spPr bwMode="auto">
          <a:xfrm>
            <a:off x="1905000" y="1905000"/>
            <a:ext cx="2441575" cy="1016000"/>
          </a:xfrm>
          <a:prstGeom prst="rect">
            <a:avLst/>
          </a:prstGeom>
          <a:solidFill>
            <a:srgbClr val="FEDAD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Prediction Interval for an individual y, given x</a:t>
            </a:r>
            <a:r>
              <a:rPr lang="en-US" sz="2000" u="none" baseline="-25000"/>
              <a:t>p</a:t>
            </a:r>
          </a:p>
        </p:txBody>
      </p:sp>
      <p:sp>
        <p:nvSpPr>
          <p:cNvPr id="69644" name="Line 22"/>
          <p:cNvSpPr>
            <a:spLocks noChangeShapeType="1"/>
          </p:cNvSpPr>
          <p:nvPr/>
        </p:nvSpPr>
        <p:spPr bwMode="auto">
          <a:xfrm>
            <a:off x="6172200" y="2209800"/>
            <a:ext cx="0" cy="384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Rectangle 23"/>
          <p:cNvSpPr>
            <a:spLocks noChangeArrowheads="1"/>
          </p:cNvSpPr>
          <p:nvPr/>
        </p:nvSpPr>
        <p:spPr bwMode="auto">
          <a:xfrm>
            <a:off x="5791200" y="6019800"/>
            <a:ext cx="847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 u="none"/>
              <a:t>   </a:t>
            </a:r>
            <a:r>
              <a:rPr lang="en-US" sz="2800" i="1" u="none"/>
              <a:t>x</a:t>
            </a:r>
            <a:r>
              <a:rPr lang="en-US" sz="2800" i="1" u="none" baseline="-25000"/>
              <a:t>p</a:t>
            </a:r>
          </a:p>
        </p:txBody>
      </p:sp>
      <p:sp>
        <p:nvSpPr>
          <p:cNvPr id="69646" name="Freeform 24"/>
          <p:cNvSpPr>
            <a:spLocks/>
          </p:cNvSpPr>
          <p:nvPr/>
        </p:nvSpPr>
        <p:spPr bwMode="auto">
          <a:xfrm>
            <a:off x="5791200" y="2743200"/>
            <a:ext cx="307975" cy="1828800"/>
          </a:xfrm>
          <a:custGeom>
            <a:avLst/>
            <a:gdLst>
              <a:gd name="T0" fmla="*/ 486390995 w 194"/>
              <a:gd name="T1" fmla="*/ 0 h 1057"/>
              <a:gd name="T2" fmla="*/ 398184661 w 194"/>
              <a:gd name="T3" fmla="*/ 11974572 h 1057"/>
              <a:gd name="T4" fmla="*/ 309978427 w 194"/>
              <a:gd name="T5" fmla="*/ 68850768 h 1057"/>
              <a:gd name="T6" fmla="*/ 267136578 w 194"/>
              <a:gd name="T7" fmla="*/ 149676105 h 1057"/>
              <a:gd name="T8" fmla="*/ 241935023 w 194"/>
              <a:gd name="T9" fmla="*/ 257442086 h 1057"/>
              <a:gd name="T10" fmla="*/ 241935023 w 194"/>
              <a:gd name="T11" fmla="*/ 1317149337 h 1057"/>
              <a:gd name="T12" fmla="*/ 221773779 w 194"/>
              <a:gd name="T13" fmla="*/ 1424915263 h 1057"/>
              <a:gd name="T14" fmla="*/ 178931881 w 194"/>
              <a:gd name="T15" fmla="*/ 1505740573 h 1057"/>
              <a:gd name="T16" fmla="*/ 88206260 w 194"/>
              <a:gd name="T17" fmla="*/ 1559625267 h 1057"/>
              <a:gd name="T18" fmla="*/ 0 w 194"/>
              <a:gd name="T19" fmla="*/ 1574593045 h 1057"/>
              <a:gd name="T20" fmla="*/ 88206260 w 194"/>
              <a:gd name="T21" fmla="*/ 1601533661 h 1057"/>
              <a:gd name="T22" fmla="*/ 178931881 w 194"/>
              <a:gd name="T23" fmla="*/ 1655416624 h 1057"/>
              <a:gd name="T24" fmla="*/ 221773779 w 194"/>
              <a:gd name="T25" fmla="*/ 1736241934 h 1057"/>
              <a:gd name="T26" fmla="*/ 241935023 w 194"/>
              <a:gd name="T27" fmla="*/ 1844010023 h 1057"/>
              <a:gd name="T28" fmla="*/ 241935023 w 194"/>
              <a:gd name="T29" fmla="*/ 2147483647 h 1057"/>
              <a:gd name="T30" fmla="*/ 267136578 w 194"/>
              <a:gd name="T31" fmla="*/ 2147483647 h 1057"/>
              <a:gd name="T32" fmla="*/ 309978427 w 194"/>
              <a:gd name="T33" fmla="*/ 2147483647 h 1057"/>
              <a:gd name="T34" fmla="*/ 398184661 w 194"/>
              <a:gd name="T35" fmla="*/ 2147483647 h 1057"/>
              <a:gd name="T36" fmla="*/ 486390995 w 194"/>
              <a:gd name="T37" fmla="*/ 2147483647 h 10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4"/>
              <a:gd name="T58" fmla="*/ 0 h 1057"/>
              <a:gd name="T59" fmla="*/ 194 w 194"/>
              <a:gd name="T60" fmla="*/ 1057 h 10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4" h="1057">
                <a:moveTo>
                  <a:pt x="193" y="0"/>
                </a:moveTo>
                <a:lnTo>
                  <a:pt x="158" y="4"/>
                </a:lnTo>
                <a:lnTo>
                  <a:pt x="123" y="23"/>
                </a:lnTo>
                <a:lnTo>
                  <a:pt x="106" y="50"/>
                </a:lnTo>
                <a:lnTo>
                  <a:pt x="96" y="86"/>
                </a:lnTo>
                <a:lnTo>
                  <a:pt x="96" y="440"/>
                </a:lnTo>
                <a:lnTo>
                  <a:pt x="88" y="476"/>
                </a:lnTo>
                <a:lnTo>
                  <a:pt x="71" y="503"/>
                </a:lnTo>
                <a:lnTo>
                  <a:pt x="35" y="521"/>
                </a:lnTo>
                <a:lnTo>
                  <a:pt x="0" y="526"/>
                </a:lnTo>
                <a:lnTo>
                  <a:pt x="35" y="535"/>
                </a:lnTo>
                <a:lnTo>
                  <a:pt x="71" y="553"/>
                </a:lnTo>
                <a:lnTo>
                  <a:pt x="88" y="580"/>
                </a:lnTo>
                <a:lnTo>
                  <a:pt x="96" y="616"/>
                </a:lnTo>
                <a:lnTo>
                  <a:pt x="96" y="965"/>
                </a:lnTo>
                <a:lnTo>
                  <a:pt x="106" y="1002"/>
                </a:lnTo>
                <a:lnTo>
                  <a:pt x="123" y="1029"/>
                </a:lnTo>
                <a:lnTo>
                  <a:pt x="158" y="1047"/>
                </a:lnTo>
                <a:lnTo>
                  <a:pt x="193" y="1056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7" name="Line 25"/>
          <p:cNvSpPr>
            <a:spLocks noChangeShapeType="1"/>
          </p:cNvSpPr>
          <p:nvPr/>
        </p:nvSpPr>
        <p:spPr bwMode="auto">
          <a:xfrm>
            <a:off x="4343400" y="2514600"/>
            <a:ext cx="13716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Freeform 27"/>
          <p:cNvSpPr>
            <a:spLocks/>
          </p:cNvSpPr>
          <p:nvPr/>
        </p:nvSpPr>
        <p:spPr bwMode="auto">
          <a:xfrm>
            <a:off x="6248400" y="3124200"/>
            <a:ext cx="304800" cy="990600"/>
          </a:xfrm>
          <a:custGeom>
            <a:avLst/>
            <a:gdLst>
              <a:gd name="T0" fmla="*/ 0 w 194"/>
              <a:gd name="T1" fmla="*/ 0 h 724"/>
              <a:gd name="T2" fmla="*/ 101206162 w 194"/>
              <a:gd name="T3" fmla="*/ 9360075 h 724"/>
              <a:gd name="T4" fmla="*/ 172791743 w 194"/>
              <a:gd name="T5" fmla="*/ 41185150 h 724"/>
              <a:gd name="T6" fmla="*/ 239440848 w 194"/>
              <a:gd name="T7" fmla="*/ 71138486 h 724"/>
              <a:gd name="T8" fmla="*/ 239440848 w 194"/>
              <a:gd name="T9" fmla="*/ 119811978 h 724"/>
              <a:gd name="T10" fmla="*/ 239440848 w 194"/>
              <a:gd name="T11" fmla="*/ 585954924 h 724"/>
              <a:gd name="T12" fmla="*/ 271531250 w 194"/>
              <a:gd name="T13" fmla="*/ 632755285 h 724"/>
              <a:gd name="T14" fmla="*/ 306089903 w 194"/>
              <a:gd name="T15" fmla="*/ 664580352 h 724"/>
              <a:gd name="T16" fmla="*/ 377675460 w 194"/>
              <a:gd name="T17" fmla="*/ 688917087 h 724"/>
              <a:gd name="T18" fmla="*/ 476413444 w 194"/>
              <a:gd name="T19" fmla="*/ 696405419 h 724"/>
              <a:gd name="T20" fmla="*/ 377675460 w 194"/>
              <a:gd name="T21" fmla="*/ 705765491 h 724"/>
              <a:gd name="T22" fmla="*/ 306089903 w 194"/>
              <a:gd name="T23" fmla="*/ 728230656 h 724"/>
              <a:gd name="T24" fmla="*/ 271531250 w 194"/>
              <a:gd name="T25" fmla="*/ 767544054 h 724"/>
              <a:gd name="T26" fmla="*/ 239440848 w 194"/>
              <a:gd name="T27" fmla="*/ 806857452 h 724"/>
              <a:gd name="T28" fmla="*/ 239440848 w 194"/>
              <a:gd name="T29" fmla="*/ 1243046944 h 724"/>
              <a:gd name="T30" fmla="*/ 239440848 w 194"/>
              <a:gd name="T31" fmla="*/ 1282360343 h 724"/>
              <a:gd name="T32" fmla="*/ 172791743 w 194"/>
              <a:gd name="T33" fmla="*/ 1321673741 h 724"/>
              <a:gd name="T34" fmla="*/ 101206162 w 194"/>
              <a:gd name="T35" fmla="*/ 1346010476 h 724"/>
              <a:gd name="T36" fmla="*/ 0 w 194"/>
              <a:gd name="T37" fmla="*/ 1353498807 h 7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4"/>
              <a:gd name="T58" fmla="*/ 0 h 724"/>
              <a:gd name="T59" fmla="*/ 194 w 194"/>
              <a:gd name="T60" fmla="*/ 724 h 72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4" h="724">
                <a:moveTo>
                  <a:pt x="0" y="0"/>
                </a:moveTo>
                <a:lnTo>
                  <a:pt x="41" y="5"/>
                </a:lnTo>
                <a:lnTo>
                  <a:pt x="70" y="22"/>
                </a:lnTo>
                <a:lnTo>
                  <a:pt x="97" y="38"/>
                </a:lnTo>
                <a:lnTo>
                  <a:pt x="97" y="64"/>
                </a:lnTo>
                <a:lnTo>
                  <a:pt x="97" y="313"/>
                </a:lnTo>
                <a:lnTo>
                  <a:pt x="110" y="338"/>
                </a:lnTo>
                <a:lnTo>
                  <a:pt x="124" y="355"/>
                </a:lnTo>
                <a:lnTo>
                  <a:pt x="153" y="368"/>
                </a:lnTo>
                <a:lnTo>
                  <a:pt x="193" y="372"/>
                </a:lnTo>
                <a:lnTo>
                  <a:pt x="153" y="377"/>
                </a:lnTo>
                <a:lnTo>
                  <a:pt x="124" y="389"/>
                </a:lnTo>
                <a:lnTo>
                  <a:pt x="110" y="410"/>
                </a:lnTo>
                <a:lnTo>
                  <a:pt x="97" y="431"/>
                </a:lnTo>
                <a:lnTo>
                  <a:pt x="97" y="664"/>
                </a:lnTo>
                <a:lnTo>
                  <a:pt x="97" y="685"/>
                </a:lnTo>
                <a:lnTo>
                  <a:pt x="70" y="706"/>
                </a:lnTo>
                <a:lnTo>
                  <a:pt x="41" y="719"/>
                </a:lnTo>
                <a:lnTo>
                  <a:pt x="0" y="723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9" name="Line 28"/>
          <p:cNvSpPr>
            <a:spLocks noChangeShapeType="1"/>
          </p:cNvSpPr>
          <p:nvPr/>
        </p:nvSpPr>
        <p:spPr bwMode="auto">
          <a:xfrm flipH="1" flipV="1">
            <a:off x="6629400" y="3657600"/>
            <a:ext cx="7620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Rectangle 29"/>
          <p:cNvSpPr>
            <a:spLocks noChangeArrowheads="1"/>
          </p:cNvSpPr>
          <p:nvPr/>
        </p:nvSpPr>
        <p:spPr bwMode="auto">
          <a:xfrm rot="-780000">
            <a:off x="1216025" y="4116388"/>
            <a:ext cx="24352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/>
              <a:t>y = b</a:t>
            </a:r>
            <a:r>
              <a:rPr lang="en-US" sz="2800" u="none" baseline="-25000"/>
              <a:t>0</a:t>
            </a:r>
            <a:r>
              <a:rPr lang="en-US" sz="2800" u="none"/>
              <a:t> + b</a:t>
            </a:r>
            <a:r>
              <a:rPr lang="en-US" sz="2800" u="none" baseline="-25000"/>
              <a:t>1</a:t>
            </a:r>
            <a:r>
              <a:rPr lang="en-US" sz="2800" u="none"/>
              <a:t>x</a:t>
            </a:r>
            <a:endParaRPr lang="en-US" sz="2800" u="none" baseline="-25000"/>
          </a:p>
        </p:txBody>
      </p:sp>
      <p:sp>
        <p:nvSpPr>
          <p:cNvPr id="69651" name="Rectangle 30"/>
          <p:cNvSpPr>
            <a:spLocks noChangeArrowheads="1"/>
          </p:cNvSpPr>
          <p:nvPr/>
        </p:nvSpPr>
        <p:spPr bwMode="auto">
          <a:xfrm rot="-720000">
            <a:off x="1139825" y="3963988"/>
            <a:ext cx="10636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b="1" u="none">
                <a:latin typeface="Symbol" pitchFamily="18" charset="2"/>
              </a:rPr>
              <a:t></a:t>
            </a:r>
          </a:p>
        </p:txBody>
      </p:sp>
      <p:sp>
        <p:nvSpPr>
          <p:cNvPr id="69652" name="Rectangle 32"/>
          <p:cNvSpPr>
            <a:spLocks noChangeArrowheads="1"/>
          </p:cNvSpPr>
          <p:nvPr/>
        </p:nvSpPr>
        <p:spPr bwMode="auto">
          <a:xfrm>
            <a:off x="4724400" y="6096000"/>
            <a:ext cx="923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u="none"/>
              <a:t>x</a:t>
            </a:r>
          </a:p>
        </p:txBody>
      </p:sp>
      <p:sp>
        <p:nvSpPr>
          <p:cNvPr id="69653" name="Freeform 33"/>
          <p:cNvSpPr>
            <a:spLocks/>
          </p:cNvSpPr>
          <p:nvPr/>
        </p:nvSpPr>
        <p:spPr bwMode="auto">
          <a:xfrm>
            <a:off x="1828800" y="4108450"/>
            <a:ext cx="5800725" cy="1617663"/>
          </a:xfrm>
          <a:custGeom>
            <a:avLst/>
            <a:gdLst>
              <a:gd name="T0" fmla="*/ 0 w 3654"/>
              <a:gd name="T1" fmla="*/ 2147483647 h 1019"/>
              <a:gd name="T2" fmla="*/ 2147483647 w 3654"/>
              <a:gd name="T3" fmla="*/ 1159272352 h 1019"/>
              <a:gd name="T4" fmla="*/ 2147483647 w 3654"/>
              <a:gd name="T5" fmla="*/ 163811011 h 1019"/>
              <a:gd name="T6" fmla="*/ 2147483647 w 3654"/>
              <a:gd name="T7" fmla="*/ 178931950 h 1019"/>
              <a:gd name="T8" fmla="*/ 0 60000 65536"/>
              <a:gd name="T9" fmla="*/ 0 60000 65536"/>
              <a:gd name="T10" fmla="*/ 0 60000 65536"/>
              <a:gd name="T11" fmla="*/ 0 60000 65536"/>
              <a:gd name="T12" fmla="*/ 0 w 3654"/>
              <a:gd name="T13" fmla="*/ 0 h 1019"/>
              <a:gd name="T14" fmla="*/ 3654 w 3654"/>
              <a:gd name="T15" fmla="*/ 1019 h 10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54" h="1019">
                <a:moveTo>
                  <a:pt x="0" y="1019"/>
                </a:moveTo>
                <a:cubicBezTo>
                  <a:pt x="162" y="926"/>
                  <a:pt x="578" y="619"/>
                  <a:pt x="972" y="460"/>
                </a:cubicBezTo>
                <a:cubicBezTo>
                  <a:pt x="1366" y="301"/>
                  <a:pt x="1917" y="130"/>
                  <a:pt x="2364" y="65"/>
                </a:cubicBezTo>
                <a:cubicBezTo>
                  <a:pt x="2811" y="0"/>
                  <a:pt x="3385" y="70"/>
                  <a:pt x="3654" y="71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654" name="Freeform 36"/>
          <p:cNvSpPr>
            <a:spLocks/>
          </p:cNvSpPr>
          <p:nvPr/>
        </p:nvSpPr>
        <p:spPr bwMode="auto">
          <a:xfrm>
            <a:off x="2895600" y="4648200"/>
            <a:ext cx="4743450" cy="1193800"/>
          </a:xfrm>
          <a:custGeom>
            <a:avLst/>
            <a:gdLst>
              <a:gd name="T0" fmla="*/ 0 w 2988"/>
              <a:gd name="T1" fmla="*/ 1895157678 h 752"/>
              <a:gd name="T2" fmla="*/ 1572577383 w 2988"/>
              <a:gd name="T3" fmla="*/ 791329004 h 752"/>
              <a:gd name="T4" fmla="*/ 2147483647 w 2988"/>
              <a:gd name="T5" fmla="*/ 186491552 h 752"/>
              <a:gd name="T6" fmla="*/ 2147483647 w 2988"/>
              <a:gd name="T7" fmla="*/ 5040312 h 752"/>
              <a:gd name="T8" fmla="*/ 2147483647 w 2988"/>
              <a:gd name="T9" fmla="*/ 21673346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8"/>
              <a:gd name="T16" fmla="*/ 0 h 752"/>
              <a:gd name="T17" fmla="*/ 2988 w 2988"/>
              <a:gd name="T18" fmla="*/ 752 h 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8" h="752">
                <a:moveTo>
                  <a:pt x="0" y="752"/>
                </a:moveTo>
                <a:cubicBezTo>
                  <a:pt x="104" y="679"/>
                  <a:pt x="417" y="427"/>
                  <a:pt x="624" y="314"/>
                </a:cubicBezTo>
                <a:cubicBezTo>
                  <a:pt x="831" y="201"/>
                  <a:pt x="1011" y="126"/>
                  <a:pt x="1242" y="74"/>
                </a:cubicBezTo>
                <a:cubicBezTo>
                  <a:pt x="1473" y="22"/>
                  <a:pt x="1719" y="0"/>
                  <a:pt x="2010" y="2"/>
                </a:cubicBezTo>
                <a:cubicBezTo>
                  <a:pt x="2301" y="4"/>
                  <a:pt x="2784" y="68"/>
                  <a:pt x="2988" y="86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655" name="Freeform 37"/>
          <p:cNvSpPr>
            <a:spLocks/>
          </p:cNvSpPr>
          <p:nvPr/>
        </p:nvSpPr>
        <p:spPr bwMode="auto">
          <a:xfrm>
            <a:off x="2286000" y="2038350"/>
            <a:ext cx="4695825" cy="1547813"/>
          </a:xfrm>
          <a:custGeom>
            <a:avLst/>
            <a:gdLst>
              <a:gd name="T0" fmla="*/ 0 w 2958"/>
              <a:gd name="T1" fmla="*/ 2147483647 h 975"/>
              <a:gd name="T2" fmla="*/ 2147483647 w 2958"/>
              <a:gd name="T3" fmla="*/ 2147483647 h 975"/>
              <a:gd name="T4" fmla="*/ 2147483647 w 2958"/>
              <a:gd name="T5" fmla="*/ 1963203449 h 975"/>
              <a:gd name="T6" fmla="*/ 2147483647 w 2958"/>
              <a:gd name="T7" fmla="*/ 1161793306 h 975"/>
              <a:gd name="T8" fmla="*/ 2147483647 w 2958"/>
              <a:gd name="T9" fmla="*/ 0 h 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8"/>
              <a:gd name="T16" fmla="*/ 0 h 975"/>
              <a:gd name="T17" fmla="*/ 2958 w 2958"/>
              <a:gd name="T18" fmla="*/ 975 h 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8" h="975">
                <a:moveTo>
                  <a:pt x="0" y="912"/>
                </a:moveTo>
                <a:cubicBezTo>
                  <a:pt x="145" y="919"/>
                  <a:pt x="591" y="975"/>
                  <a:pt x="869" y="953"/>
                </a:cubicBezTo>
                <a:cubicBezTo>
                  <a:pt x="1147" y="931"/>
                  <a:pt x="1426" y="861"/>
                  <a:pt x="1667" y="779"/>
                </a:cubicBezTo>
                <a:cubicBezTo>
                  <a:pt x="1908" y="697"/>
                  <a:pt x="2100" y="591"/>
                  <a:pt x="2315" y="461"/>
                </a:cubicBezTo>
                <a:cubicBezTo>
                  <a:pt x="2530" y="331"/>
                  <a:pt x="2824" y="96"/>
                  <a:pt x="2958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656" name="Freeform 38"/>
          <p:cNvSpPr>
            <a:spLocks/>
          </p:cNvSpPr>
          <p:nvPr/>
        </p:nvSpPr>
        <p:spPr bwMode="auto">
          <a:xfrm>
            <a:off x="1524000" y="2270125"/>
            <a:ext cx="5835650" cy="1919288"/>
          </a:xfrm>
          <a:custGeom>
            <a:avLst/>
            <a:gdLst>
              <a:gd name="T0" fmla="*/ 0 w 3676"/>
              <a:gd name="T1" fmla="*/ 2147483647 h 1209"/>
              <a:gd name="T2" fmla="*/ 2147483647 w 3676"/>
              <a:gd name="T3" fmla="*/ 2147483647 h 1209"/>
              <a:gd name="T4" fmla="*/ 2147483647 w 3676"/>
              <a:gd name="T5" fmla="*/ 1799392098 h 1209"/>
              <a:gd name="T6" fmla="*/ 2147483647 w 3676"/>
              <a:gd name="T7" fmla="*/ 0 h 1209"/>
              <a:gd name="T8" fmla="*/ 0 60000 65536"/>
              <a:gd name="T9" fmla="*/ 0 60000 65536"/>
              <a:gd name="T10" fmla="*/ 0 60000 65536"/>
              <a:gd name="T11" fmla="*/ 0 60000 65536"/>
              <a:gd name="T12" fmla="*/ 0 w 3676"/>
              <a:gd name="T13" fmla="*/ 0 h 1209"/>
              <a:gd name="T14" fmla="*/ 3676 w 3676"/>
              <a:gd name="T15" fmla="*/ 1209 h 1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76" h="1209">
                <a:moveTo>
                  <a:pt x="0" y="1168"/>
                </a:moveTo>
                <a:cubicBezTo>
                  <a:pt x="198" y="1163"/>
                  <a:pt x="763" y="1209"/>
                  <a:pt x="1197" y="1133"/>
                </a:cubicBezTo>
                <a:cubicBezTo>
                  <a:pt x="1631" y="1057"/>
                  <a:pt x="2189" y="903"/>
                  <a:pt x="2602" y="714"/>
                </a:cubicBezTo>
                <a:cubicBezTo>
                  <a:pt x="3015" y="526"/>
                  <a:pt x="3452" y="149"/>
                  <a:pt x="3676" y="0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657" name="Line 39"/>
          <p:cNvSpPr>
            <a:spLocks noChangeShapeType="1"/>
          </p:cNvSpPr>
          <p:nvPr/>
        </p:nvSpPr>
        <p:spPr bwMode="auto">
          <a:xfrm>
            <a:off x="4800600" y="624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7391400" y="3505200"/>
            <a:ext cx="1600200" cy="1320800"/>
          </a:xfrm>
          <a:prstGeom prst="rect">
            <a:avLst/>
          </a:prstGeom>
          <a:solidFill>
            <a:srgbClr val="D2FD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u="none"/>
              <a:t>Confidence Interval for the mean of y, given x</a:t>
            </a:r>
            <a:r>
              <a:rPr lang="en-US" sz="2000" u="none" baseline="-250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44EB441E-8199-4F1D-8395-471EE079655D}" type="slidenum">
              <a:rPr lang="en-US"/>
              <a:pPr defTabSz="852488"/>
              <a:t>6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 Examples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0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14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4048" name="Oval 15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Oval 16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Oval 17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685800" y="4465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3405188" y="60658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Oval 22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Oval 23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Oval 24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Oval 25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Oval 26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Oval 27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Oval 28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Oval 29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Oval 30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Oval 31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Oval 32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Oval 33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4067" name="Oval 34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Oval 35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Oval 36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Text Box 37"/>
          <p:cNvSpPr txBox="1">
            <a:spLocks noChangeArrowheads="1"/>
          </p:cNvSpPr>
          <p:nvPr/>
        </p:nvSpPr>
        <p:spPr bwMode="auto">
          <a:xfrm>
            <a:off x="685800" y="22558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4071" name="Line 38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405188" y="38560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u="none"/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Oval 43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Oval 46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9" name="Oval 47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Oval 48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1" name="Oval 49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Oval 50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3" name="Oval 51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4" name="Oval 52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4085" name="Oval 53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6" name="Oval 54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Oval 55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5486400" y="4465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4089" name="Line 57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0" name="Line 58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1" name="Oval 59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2" name="Oval 60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3" name="Oval 61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1" name="Oval 69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2" name="Oval 70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4" name="Oval 72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5" name="Oval 73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6" name="Text Box 74"/>
          <p:cNvSpPr txBox="1">
            <a:spLocks noChangeArrowheads="1"/>
          </p:cNvSpPr>
          <p:nvPr/>
        </p:nvSpPr>
        <p:spPr bwMode="auto">
          <a:xfrm>
            <a:off x="5486400" y="22558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4107" name="Line 75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8" name="Oval 76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9" name="Text Box 77"/>
          <p:cNvSpPr txBox="1">
            <a:spLocks noChangeArrowheads="1"/>
          </p:cNvSpPr>
          <p:nvPr/>
        </p:nvSpPr>
        <p:spPr bwMode="auto">
          <a:xfrm>
            <a:off x="8205788" y="38560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8229600" y="60658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4111" name="Text Box 79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Strong relationships</a:t>
            </a:r>
          </a:p>
        </p:txBody>
      </p:sp>
      <p:sp>
        <p:nvSpPr>
          <p:cNvPr id="44112" name="Text Box 80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Weak relationships</a:t>
            </a:r>
          </a:p>
        </p:txBody>
      </p:sp>
      <p:sp>
        <p:nvSpPr>
          <p:cNvPr id="44113" name="Line 81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14" name="Text Box 82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4115" name="Oval 83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6" name="Oval 84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Oval 85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8" name="Oval 86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9" name="Oval 87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0" name="Oval 88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1" name="Oval 89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2" name="Oval 90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23" name="Line 91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24" name="Line 92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25" name="Line 93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26" name="Line 94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AD50DC26-57F6-4422-BD75-56E3FB69B91B}" type="slidenum">
              <a:rPr lang="en-US" smtClean="0"/>
              <a:pPr defTabSz="852488"/>
              <a:t>60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229600" cy="99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Finding Confidence and Prediction Intervals PHStat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700" smtClean="0"/>
              <a:t>In Excel, use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700" smtClean="0"/>
              <a:t>	PHStat | regression | simple linear regression …</a:t>
            </a:r>
          </a:p>
          <a:p>
            <a:pPr lvl="1" eaLnBrk="1" hangingPunct="1"/>
            <a:endParaRPr lang="en-US" sz="2700" smtClean="0"/>
          </a:p>
          <a:p>
            <a:pPr lvl="1" eaLnBrk="1" hangingPunct="1"/>
            <a:r>
              <a:rPr lang="en-US" sz="2700" smtClean="0"/>
              <a:t>Check the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700" smtClean="0"/>
              <a:t>	</a:t>
            </a:r>
            <a:r>
              <a:rPr lang="en-US" sz="2700" smtClean="0">
                <a:solidFill>
                  <a:schemeClr val="folHlink"/>
                </a:solidFill>
              </a:rPr>
              <a:t>“confidence and prediction interval for X=”</a:t>
            </a:r>
            <a:r>
              <a:rPr lang="en-US" sz="2700" smtClean="0"/>
              <a:t>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700" smtClean="0"/>
              <a:t>   box and enter the x-value and confidence level desired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7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882CD33F-5230-4E81-9993-982A3AACAD8A}" type="slidenum">
              <a:rPr lang="en-US" smtClean="0"/>
              <a:pPr defTabSz="852488"/>
              <a:t>61</a:t>
            </a:fld>
            <a:endParaRPr lang="en-US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2438400"/>
            <a:ext cx="2667000" cy="45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Input values</a:t>
            </a:r>
          </a:p>
        </p:txBody>
      </p:sp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9906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Finding Confidence and Prediction Intervals PHStat</a:t>
            </a:r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71687" name="Picture 6" descr="13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31638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3048000" y="2286000"/>
            <a:ext cx="1066800" cy="7620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2971800" y="4876800"/>
            <a:ext cx="1066800" cy="7620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2971800" y="5715000"/>
            <a:ext cx="1066800" cy="7620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4038600" y="5029200"/>
            <a:ext cx="4957763" cy="4222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100" u="none"/>
              <a:t>Confidence Interval Estimate for E(y)|x</a:t>
            </a:r>
            <a:r>
              <a:rPr lang="en-US" sz="2100" u="none" baseline="-25000"/>
              <a:t>p</a:t>
            </a:r>
            <a:endParaRPr lang="en-US" sz="2100" i="1" u="none" baseline="-25000"/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4038600" y="5867400"/>
            <a:ext cx="4495800" cy="422275"/>
          </a:xfrm>
          <a:prstGeom prst="rect">
            <a:avLst/>
          </a:prstGeom>
          <a:solidFill>
            <a:srgbClr val="FEEA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100" u="none"/>
              <a:t>Prediction Interval Estimate for y|x</a:t>
            </a:r>
            <a:r>
              <a:rPr lang="en-US" sz="2100" u="none" baseline="-25000"/>
              <a:t>p</a:t>
            </a:r>
            <a:endParaRPr lang="en-US" sz="2100" i="1" u="none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7A8BDB69-EED2-44F9-9ECE-8295C6703BD7}" type="slidenum">
              <a:rPr lang="en-US" smtClean="0"/>
              <a:pPr defTabSz="852488"/>
              <a:t>62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Regression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800600"/>
          </a:xfrm>
        </p:spPr>
        <p:txBody>
          <a:bodyPr/>
          <a:lstStyle/>
          <a:p>
            <a:pPr eaLnBrk="1" hangingPunct="1"/>
            <a:r>
              <a:rPr lang="en-US" smtClean="0"/>
              <a:t>Applying regression analysis for predictive purposes</a:t>
            </a:r>
          </a:p>
          <a:p>
            <a:pPr lvl="3" eaLnBrk="1" hangingPunct="1"/>
            <a:r>
              <a:rPr lang="en-US" smtClean="0"/>
              <a:t>Larger prediction errors can occur</a:t>
            </a:r>
          </a:p>
          <a:p>
            <a:pPr eaLnBrk="1" hangingPunct="1"/>
            <a:r>
              <a:rPr lang="en-US" smtClean="0"/>
              <a:t>Don’t assume correlation implies causation</a:t>
            </a:r>
          </a:p>
          <a:p>
            <a:pPr eaLnBrk="1" hangingPunct="1"/>
            <a:r>
              <a:rPr lang="en-US" smtClean="0"/>
              <a:t>A high coefficient of determination, R</a:t>
            </a:r>
            <a:r>
              <a:rPr lang="en-US" baseline="30000" smtClean="0"/>
              <a:t>2</a:t>
            </a:r>
            <a:r>
              <a:rPr lang="en-US" smtClean="0"/>
              <a:t>, does not guarantee the model is a good predictor</a:t>
            </a:r>
          </a:p>
          <a:p>
            <a:pPr lvl="3" eaLnBrk="1" hangingPunct="1"/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is simply the fit of the regression line to the sample data</a:t>
            </a:r>
          </a:p>
          <a:p>
            <a:pPr eaLnBrk="1" hangingPunct="1"/>
            <a:r>
              <a:rPr lang="en-US" smtClean="0"/>
              <a:t>A large R</a:t>
            </a:r>
            <a:r>
              <a:rPr lang="en-US" baseline="30000" smtClean="0"/>
              <a:t>2</a:t>
            </a:r>
            <a:r>
              <a:rPr lang="en-US" smtClean="0"/>
              <a:t> with a large standard error</a:t>
            </a:r>
          </a:p>
          <a:p>
            <a:pPr lvl="3" eaLnBrk="1" hangingPunct="1"/>
            <a:r>
              <a:rPr lang="en-US" smtClean="0"/>
              <a:t>Confidence and prediction errors may be too wide for the model to be of value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1D03A13B-A59D-4C5B-9D8E-EE6F2BE4853F}" type="slidenum">
              <a:rPr lang="en-US" smtClean="0"/>
              <a:pPr defTabSz="852488"/>
              <a:t>63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Introduced correlation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Discussed correlation to measure the strength of a linear association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Introduced simple linear regression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Calculated the coefficients for the simple linear regression equation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Described measures of variation (R</a:t>
            </a:r>
            <a:r>
              <a:rPr lang="en-US" baseline="30000" smtClean="0"/>
              <a:t>2</a:t>
            </a:r>
            <a:r>
              <a:rPr lang="en-US" smtClean="0"/>
              <a:t> and s</a:t>
            </a:r>
            <a:r>
              <a:rPr lang="el-GR" baseline="-25000" smtClean="0"/>
              <a:t>ε</a:t>
            </a:r>
            <a:r>
              <a:rPr lang="en-US" smtClean="0"/>
              <a:t>)</a:t>
            </a:r>
            <a:endParaRPr lang="el-GR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Addressed assumptions of regression and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smtClean="0"/>
              <a:t>14-</a:t>
            </a:r>
            <a:fld id="{5F9FC04F-F828-4E28-839B-083A3AFA3878}" type="slidenum">
              <a:rPr lang="en-US" smtClean="0"/>
              <a:pPr defTabSz="852488"/>
              <a:t>64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Described inference about the slope</a:t>
            </a:r>
          </a:p>
          <a:p>
            <a:pPr eaLnBrk="1" hangingPunct="1"/>
            <a:r>
              <a:rPr lang="en-US" smtClean="0"/>
              <a:t>Addressed estimation of mean values and prediction of individual values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F9F95C8F-0E43-43F5-9F31-A6A8E338D9A9}" type="slidenum">
              <a:rPr lang="en-US"/>
              <a:pPr defTabSz="852488"/>
              <a:t>7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 Examples</a:t>
            </a:r>
          </a:p>
        </p:txBody>
      </p:sp>
      <p:sp>
        <p:nvSpPr>
          <p:cNvPr id="45061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5072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5076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5078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45091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y</a:t>
            </a:r>
          </a:p>
        </p:txBody>
      </p:sp>
      <p:sp>
        <p:nvSpPr>
          <p:cNvPr id="45095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x</a:t>
            </a:r>
          </a:p>
        </p:txBody>
      </p:sp>
      <p:sp>
        <p:nvSpPr>
          <p:cNvPr id="45097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algn="l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u="none"/>
          </a:p>
        </p:txBody>
      </p:sp>
      <p:sp>
        <p:nvSpPr>
          <p:cNvPr id="45098" name="Text Box 77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none"/>
              <a:t>No relationship</a:t>
            </a:r>
          </a:p>
        </p:txBody>
      </p:sp>
      <p:sp>
        <p:nvSpPr>
          <p:cNvPr id="45099" name="Text Box 80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5100" name="Oval 97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Oval 98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Oval 99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00F87A9F-4E6E-48FE-8FEB-8E11A8691DEA}" type="slidenum">
              <a:rPr lang="en-US"/>
              <a:pPr defTabSz="852488"/>
              <a:t>8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Coefficient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648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folHlink"/>
                </a:solidFill>
              </a:rPr>
              <a:t>sample correlation coefficient 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 is a measure of the strength of the linear relationship between two variables, based on sample observations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Only concerned with strength of the relationship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 causal effect is implied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Causal effect: if </a:t>
            </a:r>
            <a:r>
              <a:rPr lang="en-US" sz="2000" dirty="0"/>
              <a:t>event A happens, event B is more likely </a:t>
            </a:r>
            <a:r>
              <a:rPr lang="en-US" sz="2000" dirty="0" smtClean="0"/>
              <a:t>happen.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i="1" u="none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/>
              <a:t>14-</a:t>
            </a:r>
            <a:fld id="{589CC835-0E71-45F6-8D5B-C8FAD49EDC85}" type="slidenum">
              <a:rPr lang="en-US"/>
              <a:pPr defTabSz="852488"/>
              <a:t>9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of  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Range between -1 and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closer to -1, the stronger the </a:t>
            </a:r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/>
              <a:t> linear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closer to 1, the stronger the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/>
              <a:t> linear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closer to 0, the weaker the linear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+1 or -1 are perfect correlations where all data points fall on a straight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Designs\PrenHall1.pot</Template>
  <TotalTime>3402</TotalTime>
  <Pages>20</Pages>
  <Words>2973</Words>
  <Application>Microsoft Office PowerPoint</Application>
  <PresentationFormat>On-screen Show (4:3)</PresentationFormat>
  <Paragraphs>929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Wingdings</vt:lpstr>
      <vt:lpstr>Times New Roman</vt:lpstr>
      <vt:lpstr>Symbol</vt:lpstr>
      <vt:lpstr>PrenHall1</vt:lpstr>
      <vt:lpstr>Equation</vt:lpstr>
      <vt:lpstr>Chart</vt:lpstr>
      <vt:lpstr>Worksheet</vt:lpstr>
      <vt:lpstr>Chapter 14 Introduction to Linear Regression and Correlation Analysis</vt:lpstr>
      <vt:lpstr>Chapter Goals</vt:lpstr>
      <vt:lpstr>Chapter Goals</vt:lpstr>
      <vt:lpstr>Scatter Plots and Correlation</vt:lpstr>
      <vt:lpstr>Scatter Plot Examples</vt:lpstr>
      <vt:lpstr>Scatter Plot Examples</vt:lpstr>
      <vt:lpstr>Scatter Plot Examples</vt:lpstr>
      <vt:lpstr>Correlation Coefficient</vt:lpstr>
      <vt:lpstr>Features of  r</vt:lpstr>
      <vt:lpstr>Examples of Approximate  r  Values</vt:lpstr>
      <vt:lpstr>Calculating the  Correlation Coefficient</vt:lpstr>
      <vt:lpstr>Quick Example</vt:lpstr>
      <vt:lpstr>Correlation Example</vt:lpstr>
      <vt:lpstr>Calculation Example</vt:lpstr>
      <vt:lpstr>Excel Output</vt:lpstr>
      <vt:lpstr>Significance Test for Correlation</vt:lpstr>
      <vt:lpstr>Example: Produce Stores</vt:lpstr>
      <vt:lpstr>Produce Stores: Test Solution</vt:lpstr>
      <vt:lpstr>Regression Analysis (video clip on the website)</vt:lpstr>
      <vt:lpstr>Simple Linear Regression Model</vt:lpstr>
      <vt:lpstr>Types of Regression Models</vt:lpstr>
      <vt:lpstr>Population Linear Regression</vt:lpstr>
      <vt:lpstr>Residual</vt:lpstr>
      <vt:lpstr>Population Linear Regression</vt:lpstr>
      <vt:lpstr>Estimated Regression Model</vt:lpstr>
      <vt:lpstr>Simple Linear Regression Example</vt:lpstr>
      <vt:lpstr>Sample Data for House Price Model</vt:lpstr>
      <vt:lpstr>Regression Using Excel</vt:lpstr>
      <vt:lpstr>Excel Output</vt:lpstr>
      <vt:lpstr>Regression Analysis for Prediction: House Prices</vt:lpstr>
      <vt:lpstr>Example: House Prices</vt:lpstr>
      <vt:lpstr>Graphical Presentation</vt:lpstr>
      <vt:lpstr>Interpretation of the  Intercept,  b0</vt:lpstr>
      <vt:lpstr>Interpretation of the  Slope Coefficient,  b1</vt:lpstr>
      <vt:lpstr>Excel Output</vt:lpstr>
      <vt:lpstr>Explained and Unexplained Variation (page 591-594)</vt:lpstr>
      <vt:lpstr>Coefficient of Determination, R2</vt:lpstr>
      <vt:lpstr>Coefficient of Determination, R2</vt:lpstr>
      <vt:lpstr>Examples of Approximate  R2  Values</vt:lpstr>
      <vt:lpstr>Examples of Approximate  R2  Values</vt:lpstr>
      <vt:lpstr>Examples of Approximate  R2  Values</vt:lpstr>
      <vt:lpstr>Significance Tests</vt:lpstr>
      <vt:lpstr>Test for Significance of  Coefficient of Determination</vt:lpstr>
      <vt:lpstr>Excel Output</vt:lpstr>
      <vt:lpstr>Inference about the Slope:  t Test</vt:lpstr>
      <vt:lpstr>Inferences about the Slope:  t Test Example</vt:lpstr>
      <vt:lpstr>Regression Analysis for Description</vt:lpstr>
      <vt:lpstr>Regression Analysis for Description</vt:lpstr>
      <vt:lpstr>Estimation of Mean Values: Example</vt:lpstr>
      <vt:lpstr>Estimation of Individual Values: Example</vt:lpstr>
      <vt:lpstr>Standard Error of Estimate</vt:lpstr>
      <vt:lpstr>The Standard Deviation of the Regression Slope</vt:lpstr>
      <vt:lpstr>Excel Output</vt:lpstr>
      <vt:lpstr>Comparing Standard Errors</vt:lpstr>
      <vt:lpstr>Inference about the Slope:  t Test</vt:lpstr>
      <vt:lpstr>Simple Linear Regression: Summary</vt:lpstr>
      <vt:lpstr>Confidence Interval for  the Average y, Given x</vt:lpstr>
      <vt:lpstr>Confidence Interval for  an Individual y, Given x</vt:lpstr>
      <vt:lpstr>Interval Estimates  for Different Values of x</vt:lpstr>
      <vt:lpstr>Finding Confidence and Prediction Intervals PHStat</vt:lpstr>
      <vt:lpstr>Finding Confidence and Prediction Intervals PHStat</vt:lpstr>
      <vt:lpstr>Problems with Regression</vt:lpstr>
      <vt:lpstr>Chapter Summary</vt:lpstr>
      <vt:lpstr>Chapter Summary</vt:lpstr>
    </vt:vector>
  </TitlesOfParts>
  <Company>University of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Statistics: A Decision-Making Approach, 7th edition</dc:title>
  <dc:subject>Chapter 14</dc:subject>
  <dc:creator>Dirk Yandell</dc:creator>
  <cp:keywords/>
  <dc:description/>
  <cp:lastModifiedBy>Yong Choi</cp:lastModifiedBy>
  <cp:revision>157</cp:revision>
  <cp:lastPrinted>2012-03-08T20:55:42Z</cp:lastPrinted>
  <dcterms:created xsi:type="dcterms:W3CDTF">2001-01-13T00:04:22Z</dcterms:created>
  <dcterms:modified xsi:type="dcterms:W3CDTF">2012-03-15T00:44:55Z</dcterms:modified>
</cp:coreProperties>
</file>