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8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7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6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F7876C-BFD6-4740-B591-BCA6475E8AE7}" type="datetimeFigureOut">
              <a:rPr lang="en-US" smtClean="0"/>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096C8-4EEB-8345-A35D-E2932043E81F}" type="slidenum">
              <a:rPr lang="en-US" smtClean="0"/>
              <a:t>‹#›</a:t>
            </a:fld>
            <a:endParaRPr lang="en-US"/>
          </a:p>
        </p:txBody>
      </p:sp>
    </p:spTree>
    <p:extLst>
      <p:ext uri="{BB962C8B-B14F-4D97-AF65-F5344CB8AC3E}">
        <p14:creationId xmlns:p14="http://schemas.microsoft.com/office/powerpoint/2010/main" val="6556953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46D11C-3179-A543-AAD2-3C558209ABF0}" type="slidenum">
              <a:rPr lang="en-US"/>
              <a:pPr>
                <a:defRPr/>
              </a:pPr>
              <a:t>2</a:t>
            </a:fld>
            <a:endParaRPr lang="en-US"/>
          </a:p>
        </p:txBody>
      </p:sp>
      <p:sp>
        <p:nvSpPr>
          <p:cNvPr id="297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798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583340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F25975-204A-614A-ACEC-7C758ABEDF05}" type="slidenum">
              <a:rPr lang="en-US"/>
              <a:pPr>
                <a:defRPr/>
              </a:pPr>
              <a:t>11</a:t>
            </a:fld>
            <a:endParaRPr lang="en-US"/>
          </a:p>
        </p:txBody>
      </p:sp>
      <p:sp>
        <p:nvSpPr>
          <p:cNvPr id="277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750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49214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E9E32B4-1097-7F45-B0AC-5EE7BA5952C1}" type="slidenum">
              <a:rPr lang="en-US"/>
              <a:pPr>
                <a:defRPr/>
              </a:pPr>
              <a:t>12</a:t>
            </a:fld>
            <a:endParaRPr lang="en-US"/>
          </a:p>
        </p:txBody>
      </p:sp>
      <p:sp>
        <p:nvSpPr>
          <p:cNvPr id="311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112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02657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E9E32B4-1097-7F45-B0AC-5EE7BA5952C1}" type="slidenum">
              <a:rPr lang="en-US"/>
              <a:pPr>
                <a:defRPr/>
              </a:pPr>
              <a:t>13</a:t>
            </a:fld>
            <a:endParaRPr lang="en-US"/>
          </a:p>
        </p:txBody>
      </p:sp>
      <p:sp>
        <p:nvSpPr>
          <p:cNvPr id="311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112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580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BE2534-4322-714D-8F7C-D335FEEC20A7}" type="slidenum">
              <a:rPr lang="en-US"/>
              <a:pPr>
                <a:defRPr/>
              </a:pPr>
              <a:t>3</a:t>
            </a:fld>
            <a:endParaRPr lang="en-US"/>
          </a:p>
        </p:txBody>
      </p:sp>
      <p:sp>
        <p:nvSpPr>
          <p:cNvPr id="2519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190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71163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30C2EA-A7FC-794B-A59B-8F0FC87A4CB6}" type="slidenum">
              <a:rPr lang="en-US"/>
              <a:pPr>
                <a:defRPr/>
              </a:pPr>
              <a:t>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a:xfrm>
            <a:off x="914815" y="4343713"/>
            <a:ext cx="5028370" cy="4113862"/>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0421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299D9BE-83D6-3B44-B853-A5821D61B211}" type="slidenum">
              <a:rPr lang="en-US"/>
              <a:pPr>
                <a:defRPr/>
              </a:pPr>
              <a:t>5</a:t>
            </a:fld>
            <a:endParaRPr lang="en-US"/>
          </a:p>
        </p:txBody>
      </p:sp>
      <p:sp>
        <p:nvSpPr>
          <p:cNvPr id="198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8659" name="Rectangle 3"/>
          <p:cNvSpPr>
            <a:spLocks noGrp="1" noChangeArrowheads="1"/>
          </p:cNvSpPr>
          <p:nvPr>
            <p:ph type="body" idx="1"/>
          </p:nvPr>
        </p:nvSpPr>
        <p:spPr>
          <a:xfrm>
            <a:off x="914815" y="4343713"/>
            <a:ext cx="5028370" cy="4113862"/>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1731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50774E-B60D-DB47-9545-3F657C44EFE0}" type="slidenum">
              <a:rPr lang="en-US"/>
              <a:pPr>
                <a:defRPr/>
              </a:pPr>
              <a:t>6</a:t>
            </a:fld>
            <a:endParaRPr lang="en-US"/>
          </a:p>
        </p:txBody>
      </p:sp>
      <p:sp>
        <p:nvSpPr>
          <p:cNvPr id="200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00707" name="Rectangle 3"/>
          <p:cNvSpPr>
            <a:spLocks noGrp="1" noChangeArrowheads="1"/>
          </p:cNvSpPr>
          <p:nvPr>
            <p:ph type="body" idx="1"/>
          </p:nvPr>
        </p:nvSpPr>
        <p:spPr>
          <a:xfrm>
            <a:off x="914815" y="4343713"/>
            <a:ext cx="5028370" cy="4113862"/>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90939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252B66-3A11-154D-85AD-29136D9E0F3D}" type="slidenum">
              <a:rPr lang="en-US"/>
              <a:pPr>
                <a:defRPr/>
              </a:pPr>
              <a:t>7</a:t>
            </a:fld>
            <a:endParaRPr lang="en-US"/>
          </a:p>
        </p:txBody>
      </p:sp>
      <p:sp>
        <p:nvSpPr>
          <p:cNvPr id="202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02755" name="Rectangle 3"/>
          <p:cNvSpPr>
            <a:spLocks noGrp="1" noChangeArrowheads="1"/>
          </p:cNvSpPr>
          <p:nvPr>
            <p:ph type="body" idx="1"/>
          </p:nvPr>
        </p:nvSpPr>
        <p:spPr>
          <a:xfrm>
            <a:off x="914815" y="4343713"/>
            <a:ext cx="5028370" cy="4113862"/>
          </a:xfrm>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68760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556850-31A0-C74D-985C-9B4377C6B6CD}" type="slidenum">
              <a:rPr lang="en-US"/>
              <a:pPr>
                <a:defRPr/>
              </a:pPr>
              <a:t>8</a:t>
            </a:fld>
            <a:endParaRPr lang="en-US"/>
          </a:p>
        </p:txBody>
      </p:sp>
      <p:sp>
        <p:nvSpPr>
          <p:cNvPr id="273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34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55016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EADCDC-6DD6-7A4F-8FE0-1EAF34AA6A13}" type="slidenum">
              <a:rPr lang="en-US"/>
              <a:pPr>
                <a:defRPr/>
              </a:pPr>
              <a:t>9</a:t>
            </a:fld>
            <a:endParaRPr lang="en-US"/>
          </a:p>
        </p:txBody>
      </p:sp>
      <p:sp>
        <p:nvSpPr>
          <p:cNvPr id="263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317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64001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216A13-3EA9-E24F-ABC2-355380EE5CD1}" type="slidenum">
              <a:rPr lang="en-US"/>
              <a:pPr>
                <a:defRPr/>
              </a:pPr>
              <a:t>10</a:t>
            </a:fld>
            <a:endParaRPr lang="en-US"/>
          </a:p>
        </p:txBody>
      </p:sp>
      <p:sp>
        <p:nvSpPr>
          <p:cNvPr id="271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136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88945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0B9762-BF61-B34E-984F-C7BD9298E93A}"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45630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B9762-BF61-B34E-984F-C7BD9298E93A}"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4284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B9762-BF61-B34E-984F-C7BD9298E93A}"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280735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539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B9762-BF61-B34E-984F-C7BD9298E93A}"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12769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0B9762-BF61-B34E-984F-C7BD9298E93A}"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07930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0B9762-BF61-B34E-984F-C7BD9298E93A}"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21279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0B9762-BF61-B34E-984F-C7BD9298E93A}"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93417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0B9762-BF61-B34E-984F-C7BD9298E93A}"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35076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B9762-BF61-B34E-984F-C7BD9298E93A}"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376678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B9762-BF61-B34E-984F-C7BD9298E93A}"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160259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0B9762-BF61-B34E-984F-C7BD9298E93A}"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6A49F-1BF2-054F-B0D8-6163D3BE3120}" type="slidenum">
              <a:rPr lang="en-US" smtClean="0"/>
              <a:t>‹#›</a:t>
            </a:fld>
            <a:endParaRPr lang="en-US"/>
          </a:p>
        </p:txBody>
      </p:sp>
    </p:spTree>
    <p:extLst>
      <p:ext uri="{BB962C8B-B14F-4D97-AF65-F5344CB8AC3E}">
        <p14:creationId xmlns:p14="http://schemas.microsoft.com/office/powerpoint/2010/main" val="23294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9762-BF61-B34E-984F-C7BD9298E93A}" type="datetimeFigureOut">
              <a:rPr lang="en-US" smtClean="0"/>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6A49F-1BF2-054F-B0D8-6163D3BE3120}" type="slidenum">
              <a:rPr lang="en-US" smtClean="0"/>
              <a:t>‹#›</a:t>
            </a:fld>
            <a:endParaRPr lang="en-US"/>
          </a:p>
        </p:txBody>
      </p:sp>
    </p:spTree>
    <p:extLst>
      <p:ext uri="{BB962C8B-B14F-4D97-AF65-F5344CB8AC3E}">
        <p14:creationId xmlns:p14="http://schemas.microsoft.com/office/powerpoint/2010/main" val="275473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Learning Bayesian Network Models from Data</a:t>
            </a:r>
            <a:endParaRPr lang="en-US" sz="5400" dirty="0"/>
          </a:p>
        </p:txBody>
      </p:sp>
      <p:sp>
        <p:nvSpPr>
          <p:cNvPr id="3" name="Subtitle 2"/>
          <p:cNvSpPr>
            <a:spLocks noGrp="1"/>
          </p:cNvSpPr>
          <p:nvPr>
            <p:ph type="subTitle" idx="1"/>
          </p:nvPr>
        </p:nvSpPr>
        <p:spPr/>
        <p:txBody>
          <a:bodyPr>
            <a:normAutofit/>
          </a:bodyPr>
          <a:lstStyle/>
          <a:p>
            <a:r>
              <a:rPr lang="en-US" sz="3600" dirty="0" smtClean="0"/>
              <a:t>Emad Alsuwat</a:t>
            </a:r>
            <a:endParaRPr lang="en-US" sz="3600" dirty="0"/>
          </a:p>
        </p:txBody>
      </p:sp>
    </p:spTree>
    <p:extLst>
      <p:ext uri="{BB962C8B-B14F-4D97-AF65-F5344CB8AC3E}">
        <p14:creationId xmlns:p14="http://schemas.microsoft.com/office/powerpoint/2010/main" val="217609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60452"/>
            <a:ext cx="8229600" cy="1143000"/>
          </a:xfrm>
        </p:spPr>
        <p:txBody>
          <a:bodyPr>
            <a:normAutofit fontScale="90000"/>
          </a:bodyPr>
          <a:lstStyle/>
          <a:p>
            <a:pPr eaLnBrk="1" hangingPunct="1">
              <a:defRPr/>
            </a:pPr>
            <a:r>
              <a:rPr lang="en-US" dirty="0" smtClean="0"/>
              <a:t>Constructing this Bayesian Network</a:t>
            </a:r>
          </a:p>
        </p:txBody>
      </p:sp>
      <p:sp>
        <p:nvSpPr>
          <p:cNvPr id="270339" name="Rectangle 3"/>
          <p:cNvSpPr>
            <a:spLocks noGrp="1" noChangeArrowheads="1"/>
          </p:cNvSpPr>
          <p:nvPr>
            <p:ph type="body" idx="1"/>
          </p:nvPr>
        </p:nvSpPr>
        <p:spPr>
          <a:xfrm>
            <a:off x="609600" y="872072"/>
            <a:ext cx="8153400" cy="5029200"/>
          </a:xfrm>
        </p:spPr>
        <p:txBody>
          <a:bodyPr>
            <a:noAutofit/>
          </a:bodyPr>
          <a:lstStyle/>
          <a:p>
            <a:pPr eaLnBrk="1" hangingPunct="1">
              <a:lnSpc>
                <a:spcPct val="90000"/>
              </a:lnSpc>
              <a:buFontTx/>
              <a:buNone/>
              <a:defRPr/>
            </a:pPr>
            <a:endParaRPr lang="en-US" sz="1800" dirty="0" smtClean="0"/>
          </a:p>
          <a:p>
            <a:pPr eaLnBrk="1" hangingPunct="1">
              <a:lnSpc>
                <a:spcPct val="90000"/>
              </a:lnSpc>
              <a:defRPr/>
            </a:pPr>
            <a:r>
              <a:rPr lang="en-US" sz="1800" dirty="0" smtClean="0"/>
              <a:t>P(J, M, A, E, B) =    </a:t>
            </a:r>
          </a:p>
          <a:p>
            <a:pPr eaLnBrk="1" hangingPunct="1">
              <a:lnSpc>
                <a:spcPct val="90000"/>
              </a:lnSpc>
              <a:buFontTx/>
              <a:buNone/>
              <a:defRPr/>
            </a:pPr>
            <a:r>
              <a:rPr lang="en-US" sz="1800" dirty="0" smtClean="0"/>
              <a:t>         P(J | A)  P(M | A)  P(A | E, B)  P(E)  P(B)</a:t>
            </a:r>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defRPr/>
            </a:pPr>
            <a:endParaRPr lang="en-US" sz="1800" dirty="0" smtClean="0"/>
          </a:p>
          <a:p>
            <a:pPr eaLnBrk="1" hangingPunct="1">
              <a:lnSpc>
                <a:spcPct val="90000"/>
              </a:lnSpc>
              <a:defRPr/>
            </a:pPr>
            <a:r>
              <a:rPr lang="en-US" sz="1800" dirty="0" smtClean="0"/>
              <a:t>There are 3 conditional probability tables (CPDs) to be determined:</a:t>
            </a:r>
            <a:br>
              <a:rPr lang="en-US" sz="1800" dirty="0" smtClean="0"/>
            </a:br>
            <a:r>
              <a:rPr lang="en-US" sz="1800" dirty="0" smtClean="0"/>
              <a:t> P(J | A),  P(M | A),  P(A | E, B) </a:t>
            </a:r>
          </a:p>
          <a:p>
            <a:pPr lvl="1" eaLnBrk="1" hangingPunct="1">
              <a:lnSpc>
                <a:spcPct val="90000"/>
              </a:lnSpc>
              <a:defRPr/>
            </a:pPr>
            <a:r>
              <a:rPr lang="en-US" sz="1800" dirty="0" smtClean="0"/>
              <a:t>Requiring 2 + 2 + 4 = 8 probabilities</a:t>
            </a:r>
          </a:p>
          <a:p>
            <a:pPr eaLnBrk="1" hangingPunct="1">
              <a:lnSpc>
                <a:spcPct val="90000"/>
              </a:lnSpc>
              <a:defRPr/>
            </a:pPr>
            <a:endParaRPr lang="en-US" sz="1800" dirty="0" smtClean="0"/>
          </a:p>
          <a:p>
            <a:pPr eaLnBrk="1" hangingPunct="1">
              <a:lnSpc>
                <a:spcPct val="90000"/>
              </a:lnSpc>
              <a:defRPr/>
            </a:pPr>
            <a:r>
              <a:rPr lang="en-US" sz="1800" dirty="0" smtClean="0"/>
              <a:t>And 2 marginal probabilities P(E),  P(B) -&gt; 2 more probabilities</a:t>
            </a:r>
          </a:p>
          <a:p>
            <a:pPr eaLnBrk="1" hangingPunct="1">
              <a:lnSpc>
                <a:spcPct val="90000"/>
              </a:lnSpc>
              <a:defRPr/>
            </a:pPr>
            <a:endParaRPr lang="en-US" sz="1800" dirty="0" smtClean="0"/>
          </a:p>
          <a:p>
            <a:pPr eaLnBrk="1" hangingPunct="1">
              <a:lnSpc>
                <a:spcPct val="90000"/>
              </a:lnSpc>
              <a:defRPr/>
            </a:pPr>
            <a:endParaRPr lang="en-US" sz="1800" dirty="0" smtClean="0"/>
          </a:p>
          <a:p>
            <a:pPr eaLnBrk="1" hangingPunct="1">
              <a:lnSpc>
                <a:spcPct val="90000"/>
              </a:lnSpc>
              <a:defRPr/>
            </a:pPr>
            <a:r>
              <a:rPr lang="en-US" sz="1800" dirty="0" smtClean="0"/>
              <a:t>Where do  these probabilities come from?</a:t>
            </a:r>
          </a:p>
          <a:p>
            <a:pPr lvl="1" eaLnBrk="1" hangingPunct="1">
              <a:lnSpc>
                <a:spcPct val="90000"/>
              </a:lnSpc>
              <a:defRPr/>
            </a:pPr>
            <a:r>
              <a:rPr lang="en-US" sz="1800" dirty="0" smtClean="0"/>
              <a:t>Expert knowledge</a:t>
            </a:r>
          </a:p>
          <a:p>
            <a:pPr lvl="1" eaLnBrk="1" hangingPunct="1">
              <a:lnSpc>
                <a:spcPct val="90000"/>
              </a:lnSpc>
              <a:defRPr/>
            </a:pPr>
            <a:r>
              <a:rPr lang="en-US" sz="1800" dirty="0" smtClean="0"/>
              <a:t>From data (relative frequency estimates)</a:t>
            </a:r>
          </a:p>
          <a:p>
            <a:pPr lvl="1" eaLnBrk="1" hangingPunct="1">
              <a:lnSpc>
                <a:spcPct val="90000"/>
              </a:lnSpc>
              <a:defRPr/>
            </a:pPr>
            <a:r>
              <a:rPr lang="en-US" sz="1800" dirty="0" smtClean="0"/>
              <a:t>Or a combination of both </a:t>
            </a:r>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buFontTx/>
              <a:buNone/>
              <a:defRPr/>
            </a:pPr>
            <a:endParaRPr lang="en-US" sz="1800" dirty="0" smtClean="0"/>
          </a:p>
          <a:p>
            <a:pPr eaLnBrk="1" hangingPunct="1">
              <a:lnSpc>
                <a:spcPct val="90000"/>
              </a:lnSpc>
              <a:defRPr/>
            </a:pPr>
            <a:endParaRPr lang="en-US" sz="1800" dirty="0" smtClean="0"/>
          </a:p>
        </p:txBody>
      </p:sp>
      <p:pic>
        <p:nvPicPr>
          <p:cNvPr id="270340"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019800" y="1295400"/>
            <a:ext cx="2514600" cy="1654175"/>
          </a:xfrm>
          <a:extLs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8518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92538"/>
            <a:ext cx="8229600" cy="1143000"/>
          </a:xfrm>
        </p:spPr>
        <p:txBody>
          <a:bodyPr/>
          <a:lstStyle/>
          <a:p>
            <a:pPr eaLnBrk="1" hangingPunct="1">
              <a:defRPr/>
            </a:pPr>
            <a:r>
              <a:rPr lang="en-US" dirty="0" smtClean="0"/>
              <a:t>The Bayesian network</a:t>
            </a:r>
          </a:p>
        </p:txBody>
      </p:sp>
      <p:pic>
        <p:nvPicPr>
          <p:cNvPr id="27648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5400" y="1219200"/>
            <a:ext cx="6832600" cy="4495800"/>
          </a:xfrm>
          <a:extLs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14111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5293" y="228305"/>
            <a:ext cx="9057934" cy="609600"/>
          </a:xfrm>
        </p:spPr>
        <p:txBody>
          <a:bodyPr>
            <a:noAutofit/>
          </a:bodyPr>
          <a:lstStyle/>
          <a:p>
            <a:pPr eaLnBrk="1" hangingPunct="1">
              <a:defRPr/>
            </a:pPr>
            <a:r>
              <a:rPr lang="en-US" sz="3800" dirty="0" smtClean="0"/>
              <a:t>Inference (Reasoning) in Bayesian Networks</a:t>
            </a:r>
          </a:p>
        </p:txBody>
      </p:sp>
      <p:sp>
        <p:nvSpPr>
          <p:cNvPr id="310275" name="Rectangle 3"/>
          <p:cNvSpPr>
            <a:spLocks noGrp="1" noChangeArrowheads="1"/>
          </p:cNvSpPr>
          <p:nvPr>
            <p:ph type="body" sz="half" idx="1"/>
          </p:nvPr>
        </p:nvSpPr>
        <p:spPr>
          <a:xfrm>
            <a:off x="609600" y="867618"/>
            <a:ext cx="8001000" cy="5029200"/>
          </a:xfrm>
        </p:spPr>
        <p:txBody>
          <a:bodyPr>
            <a:noAutofit/>
          </a:bodyPr>
          <a:lstStyle/>
          <a:p>
            <a:pPr eaLnBrk="1" hangingPunct="1">
              <a:defRPr/>
            </a:pPr>
            <a:r>
              <a:rPr lang="en-US" sz="1600" dirty="0" smtClean="0"/>
              <a:t>Consider answering a query in a Bayesian Network</a:t>
            </a:r>
          </a:p>
          <a:p>
            <a:pPr lvl="1" eaLnBrk="1" hangingPunct="1">
              <a:defRPr/>
            </a:pPr>
            <a:r>
              <a:rPr lang="en-US" sz="1600" dirty="0" smtClean="0"/>
              <a:t>Q = set of query variables</a:t>
            </a:r>
          </a:p>
          <a:p>
            <a:pPr lvl="1" eaLnBrk="1" hangingPunct="1">
              <a:defRPr/>
            </a:pPr>
            <a:r>
              <a:rPr lang="en-US" sz="1600" dirty="0" smtClean="0"/>
              <a:t>e = evidence (set of instantiated variable-value pairs)</a:t>
            </a:r>
          </a:p>
          <a:p>
            <a:pPr lvl="1" eaLnBrk="1" hangingPunct="1">
              <a:defRPr/>
            </a:pPr>
            <a:r>
              <a:rPr lang="en-US" sz="1600" dirty="0" smtClean="0"/>
              <a:t>Inference = computation of conditional distribution P(Q | e)</a:t>
            </a:r>
          </a:p>
          <a:p>
            <a:pPr lvl="1" eaLnBrk="1" hangingPunct="1">
              <a:defRPr/>
            </a:pPr>
            <a:endParaRPr lang="en-US" sz="1600" dirty="0" smtClean="0"/>
          </a:p>
          <a:p>
            <a:pPr lvl="1" eaLnBrk="1" hangingPunct="1">
              <a:defRPr/>
            </a:pPr>
            <a:endParaRPr lang="en-US" sz="1600" dirty="0" smtClean="0"/>
          </a:p>
          <a:p>
            <a:pPr lvl="1" eaLnBrk="1" hangingPunct="1">
              <a:defRPr/>
            </a:pPr>
            <a:endParaRPr lang="en-US" sz="1600" dirty="0" smtClean="0"/>
          </a:p>
          <a:p>
            <a:pPr eaLnBrk="1" hangingPunct="1">
              <a:defRPr/>
            </a:pPr>
            <a:r>
              <a:rPr lang="en-US" sz="1600" dirty="0" smtClean="0"/>
              <a:t>Examples</a:t>
            </a:r>
          </a:p>
          <a:p>
            <a:pPr lvl="1" eaLnBrk="1" hangingPunct="1">
              <a:defRPr/>
            </a:pPr>
            <a:r>
              <a:rPr lang="en-US" sz="1600" dirty="0" smtClean="0"/>
              <a:t>P(burglary | alarm)</a:t>
            </a:r>
          </a:p>
          <a:p>
            <a:pPr lvl="1" eaLnBrk="1" hangingPunct="1">
              <a:defRPr/>
            </a:pPr>
            <a:endParaRPr lang="en-US" sz="1600" dirty="0" smtClean="0"/>
          </a:p>
          <a:p>
            <a:pPr lvl="1" eaLnBrk="1" hangingPunct="1">
              <a:defRPr/>
            </a:pPr>
            <a:r>
              <a:rPr lang="en-US" sz="1600" dirty="0" smtClean="0"/>
              <a:t>P(earthquake | </a:t>
            </a:r>
            <a:r>
              <a:rPr lang="en-US" sz="1600" dirty="0" err="1" smtClean="0"/>
              <a:t>JCalls</a:t>
            </a:r>
            <a:r>
              <a:rPr lang="en-US" sz="1600" dirty="0" smtClean="0"/>
              <a:t>, </a:t>
            </a:r>
            <a:r>
              <a:rPr lang="en-US" sz="1600" dirty="0" err="1" smtClean="0"/>
              <a:t>MCalls</a:t>
            </a:r>
            <a:r>
              <a:rPr lang="en-US" sz="1600" dirty="0" smtClean="0"/>
              <a:t>)</a:t>
            </a:r>
          </a:p>
          <a:p>
            <a:pPr lvl="1" eaLnBrk="1" hangingPunct="1">
              <a:defRPr/>
            </a:pPr>
            <a:endParaRPr lang="en-US" sz="1600" dirty="0" smtClean="0"/>
          </a:p>
          <a:p>
            <a:pPr lvl="1" eaLnBrk="1" hangingPunct="1">
              <a:defRPr/>
            </a:pPr>
            <a:r>
              <a:rPr lang="en-US" sz="1600" dirty="0" smtClean="0"/>
              <a:t>P(</a:t>
            </a:r>
            <a:r>
              <a:rPr lang="en-US" sz="1600" dirty="0" err="1" smtClean="0"/>
              <a:t>JCalls</a:t>
            </a:r>
            <a:r>
              <a:rPr lang="en-US" sz="1600" dirty="0" smtClean="0"/>
              <a:t>, </a:t>
            </a:r>
            <a:r>
              <a:rPr lang="en-US" sz="1600" dirty="0" err="1" smtClean="0"/>
              <a:t>MCalls</a:t>
            </a:r>
            <a:r>
              <a:rPr lang="en-US" sz="1600" dirty="0" smtClean="0"/>
              <a:t> | burglary, earthquake)</a:t>
            </a:r>
          </a:p>
          <a:p>
            <a:pPr lvl="1" eaLnBrk="1" hangingPunct="1">
              <a:defRPr/>
            </a:pPr>
            <a:endParaRPr lang="en-US" sz="1600" dirty="0" smtClean="0"/>
          </a:p>
          <a:p>
            <a:pPr lvl="1" eaLnBrk="1" hangingPunct="1">
              <a:defRPr/>
            </a:pPr>
            <a:endParaRPr lang="en-US" sz="1600" dirty="0" smtClean="0"/>
          </a:p>
          <a:p>
            <a:pPr lvl="1" eaLnBrk="1" hangingPunct="1">
              <a:defRPr/>
            </a:pPr>
            <a:endParaRPr lang="en-US" sz="1600" dirty="0" smtClean="0"/>
          </a:p>
          <a:p>
            <a:pPr eaLnBrk="1" hangingPunct="1">
              <a:defRPr/>
            </a:pPr>
            <a:r>
              <a:rPr lang="en-US" sz="1600" dirty="0" smtClean="0"/>
              <a:t>Can we use the structure of the Bayesian Network </a:t>
            </a:r>
            <a:br>
              <a:rPr lang="en-US" sz="1600" dirty="0" smtClean="0"/>
            </a:br>
            <a:r>
              <a:rPr lang="en-US" sz="1600" dirty="0" smtClean="0"/>
              <a:t>  to answer such queries efficiently?  Answer = yes</a:t>
            </a:r>
          </a:p>
          <a:p>
            <a:pPr lvl="1" eaLnBrk="1" hangingPunct="1">
              <a:defRPr/>
            </a:pPr>
            <a:r>
              <a:rPr lang="en-US" sz="1600" dirty="0" smtClean="0"/>
              <a:t>Generally speaking, complexity is inversely proportional to </a:t>
            </a:r>
            <a:r>
              <a:rPr lang="en-US" sz="1600" dirty="0" err="1" smtClean="0"/>
              <a:t>sparsity</a:t>
            </a:r>
            <a:r>
              <a:rPr lang="en-US" sz="1600" dirty="0" smtClean="0"/>
              <a:t> of graph</a:t>
            </a:r>
          </a:p>
        </p:txBody>
      </p:sp>
      <p:pic>
        <p:nvPicPr>
          <p:cNvPr id="31027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10200" y="2819400"/>
            <a:ext cx="3162300" cy="2081213"/>
          </a:xfrm>
          <a:extLs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428450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15293" y="2717456"/>
            <a:ext cx="9057934" cy="609600"/>
          </a:xfrm>
        </p:spPr>
        <p:txBody>
          <a:bodyPr>
            <a:noAutofit/>
          </a:bodyPr>
          <a:lstStyle/>
          <a:p>
            <a:pPr>
              <a:defRPr/>
            </a:pPr>
            <a:r>
              <a:rPr lang="en-US" sz="6000" dirty="0"/>
              <a:t>Learning Bayesian Networks from Data</a:t>
            </a:r>
            <a:endParaRPr lang="en-US" sz="6000" dirty="0" smtClean="0"/>
          </a:p>
        </p:txBody>
      </p:sp>
      <p:sp>
        <p:nvSpPr>
          <p:cNvPr id="310275" name="Rectangle 3"/>
          <p:cNvSpPr>
            <a:spLocks noGrp="1" noChangeArrowheads="1"/>
          </p:cNvSpPr>
          <p:nvPr>
            <p:ph type="body" sz="half" idx="1"/>
          </p:nvPr>
        </p:nvSpPr>
        <p:spPr>
          <a:xfrm>
            <a:off x="609600" y="867618"/>
            <a:ext cx="8001000" cy="5029200"/>
          </a:xfrm>
        </p:spPr>
        <p:txBody>
          <a:bodyPr>
            <a:noAutofit/>
          </a:bodyPr>
          <a:lstStyle/>
          <a:p>
            <a:pPr marL="0" indent="0" eaLnBrk="1" hangingPunct="1">
              <a:buNone/>
              <a:defRPr/>
            </a:pPr>
            <a:r>
              <a:rPr lang="en-US" sz="1600" dirty="0" smtClean="0"/>
              <a:t> </a:t>
            </a:r>
          </a:p>
        </p:txBody>
      </p:sp>
    </p:spTree>
    <p:extLst>
      <p:ext uri="{BB962C8B-B14F-4D97-AF65-F5344CB8AC3E}">
        <p14:creationId xmlns:p14="http://schemas.microsoft.com/office/powerpoint/2010/main" val="1973066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14</a:t>
            </a:fld>
            <a:endParaRPr lang="en-US"/>
          </a:p>
        </p:txBody>
      </p:sp>
      <p:sp>
        <p:nvSpPr>
          <p:cNvPr id="340994" name="Rectangle 2"/>
          <p:cNvSpPr>
            <a:spLocks noGrp="1" noChangeArrowheads="1"/>
          </p:cNvSpPr>
          <p:nvPr>
            <p:ph type="title"/>
          </p:nvPr>
        </p:nvSpPr>
        <p:spPr/>
        <p:txBody>
          <a:bodyPr/>
          <a:lstStyle/>
          <a:p>
            <a:r>
              <a:rPr lang="en-US"/>
              <a:t>Why learning?</a:t>
            </a:r>
          </a:p>
        </p:txBody>
      </p:sp>
      <p:sp>
        <p:nvSpPr>
          <p:cNvPr id="340995" name="Rectangle 3"/>
          <p:cNvSpPr>
            <a:spLocks noGrp="1" noChangeArrowheads="1"/>
          </p:cNvSpPr>
          <p:nvPr>
            <p:ph type="body" idx="1"/>
          </p:nvPr>
        </p:nvSpPr>
        <p:spPr/>
        <p:txBody>
          <a:bodyPr>
            <a:normAutofit fontScale="92500"/>
          </a:bodyPr>
          <a:lstStyle/>
          <a:p>
            <a:pPr>
              <a:buFont typeface="Monotype Sorts" charset="0"/>
              <a:buNone/>
            </a:pPr>
            <a:r>
              <a:rPr lang="en-US" b="1" dirty="0"/>
              <a:t>Knowledge acquisition bottleneck</a:t>
            </a:r>
            <a:endParaRPr lang="en-US" dirty="0"/>
          </a:p>
          <a:p>
            <a:r>
              <a:rPr lang="en-US" dirty="0"/>
              <a:t>Knowledge acquisition is an expensive process</a:t>
            </a:r>
          </a:p>
          <a:p>
            <a:r>
              <a:rPr lang="en-US" dirty="0"/>
              <a:t>Often we don</a:t>
            </a:r>
            <a:r>
              <a:rPr lang="ja-JP" altLang="en-US" dirty="0">
                <a:latin typeface="Arial"/>
              </a:rPr>
              <a:t>’</a:t>
            </a:r>
            <a:r>
              <a:rPr lang="en-US" dirty="0"/>
              <a:t>t have an expert</a:t>
            </a:r>
          </a:p>
          <a:p>
            <a:endParaRPr lang="en-US" dirty="0"/>
          </a:p>
          <a:p>
            <a:pPr>
              <a:buFont typeface="Monotype Sorts" charset="0"/>
              <a:buNone/>
            </a:pPr>
            <a:r>
              <a:rPr lang="en-US" b="1" dirty="0"/>
              <a:t>Data is cheap</a:t>
            </a:r>
          </a:p>
          <a:p>
            <a:r>
              <a:rPr lang="en-US" dirty="0"/>
              <a:t>Amount of available information growing rapidly</a:t>
            </a:r>
          </a:p>
          <a:p>
            <a:r>
              <a:rPr lang="en-US" dirty="0"/>
              <a:t>Learning allows us to construct models from raw data</a:t>
            </a:r>
          </a:p>
        </p:txBody>
      </p:sp>
    </p:spTree>
    <p:extLst>
      <p:ext uri="{BB962C8B-B14F-4D97-AF65-F5344CB8AC3E}">
        <p14:creationId xmlns:p14="http://schemas.microsoft.com/office/powerpoint/2010/main" val="2490959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0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0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0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1"/>
          </p:nvPr>
        </p:nvSpPr>
        <p:spPr/>
        <p:txBody>
          <a:bodyPr/>
          <a:lstStyle/>
          <a:p>
            <a:fld id="{461D5588-877A-BE44-B56E-C7EB04C2366A}" type="slidenum">
              <a:rPr lang="en-US"/>
              <a:pPr/>
              <a:t>15</a:t>
            </a:fld>
            <a:endParaRPr lang="en-US"/>
          </a:p>
        </p:txBody>
      </p:sp>
      <p:sp>
        <p:nvSpPr>
          <p:cNvPr id="343042" name="Rectangle 2"/>
          <p:cNvSpPr>
            <a:spLocks noGrp="1" noChangeArrowheads="1"/>
          </p:cNvSpPr>
          <p:nvPr>
            <p:ph type="title"/>
          </p:nvPr>
        </p:nvSpPr>
        <p:spPr/>
        <p:txBody>
          <a:bodyPr/>
          <a:lstStyle/>
          <a:p>
            <a:r>
              <a:rPr lang="en-US"/>
              <a:t>Learning Bayesian networks</a:t>
            </a:r>
          </a:p>
        </p:txBody>
      </p:sp>
      <p:sp>
        <p:nvSpPr>
          <p:cNvPr id="343044" name="AutoShape 4"/>
          <p:cNvSpPr>
            <a:spLocks noChangeArrowheads="1"/>
          </p:cNvSpPr>
          <p:nvPr/>
        </p:nvSpPr>
        <p:spPr bwMode="auto">
          <a:xfrm>
            <a:off x="2736850" y="3055938"/>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nvGrpSpPr>
          <p:cNvPr id="343045" name="Group 5"/>
          <p:cNvGrpSpPr>
            <a:grpSpLocks noChangeAspect="1"/>
          </p:cNvGrpSpPr>
          <p:nvPr/>
        </p:nvGrpSpPr>
        <p:grpSpPr bwMode="auto">
          <a:xfrm>
            <a:off x="5889625" y="2497138"/>
            <a:ext cx="1490663" cy="1425575"/>
            <a:chOff x="1270" y="1413"/>
            <a:chExt cx="1739" cy="1663"/>
          </a:xfrm>
        </p:grpSpPr>
        <p:sp>
          <p:nvSpPr>
            <p:cNvPr id="343046" name="Oval 6"/>
            <p:cNvSpPr>
              <a:spLocks noChangeAspect="1" noChangeArrowheads="1"/>
            </p:cNvSpPr>
            <p:nvPr/>
          </p:nvSpPr>
          <p:spPr bwMode="auto">
            <a:xfrm>
              <a:off x="1480" y="1414"/>
              <a:ext cx="617" cy="308"/>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3047" name="Oval 7"/>
            <p:cNvSpPr>
              <a:spLocks noChangeAspect="1" noChangeArrowheads="1"/>
            </p:cNvSpPr>
            <p:nvPr/>
          </p:nvSpPr>
          <p:spPr bwMode="auto">
            <a:xfrm>
              <a:off x="1270" y="2110"/>
              <a:ext cx="682" cy="308"/>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R</a:t>
              </a:r>
              <a:endParaRPr lang="en-US" sz="1800" i="1">
                <a:latin typeface="Comic Sans MS" charset="0"/>
              </a:endParaRPr>
            </a:p>
          </p:txBody>
        </p:sp>
        <p:sp>
          <p:nvSpPr>
            <p:cNvPr id="343048" name="Oval 8"/>
            <p:cNvSpPr>
              <a:spLocks noChangeAspect="1" noChangeArrowheads="1"/>
            </p:cNvSpPr>
            <p:nvPr/>
          </p:nvSpPr>
          <p:spPr bwMode="auto">
            <a:xfrm>
              <a:off x="2342" y="1413"/>
              <a:ext cx="667" cy="309"/>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3049" name="Oval 9"/>
            <p:cNvSpPr>
              <a:spLocks noChangeAspect="1" noChangeArrowheads="1"/>
            </p:cNvSpPr>
            <p:nvPr/>
          </p:nvSpPr>
          <p:spPr bwMode="auto">
            <a:xfrm>
              <a:off x="2184" y="2110"/>
              <a:ext cx="651" cy="309"/>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3050" name="Oval 10"/>
            <p:cNvSpPr>
              <a:spLocks noChangeAspect="1" noChangeArrowheads="1"/>
            </p:cNvSpPr>
            <p:nvPr/>
          </p:nvSpPr>
          <p:spPr bwMode="auto">
            <a:xfrm>
              <a:off x="2200" y="2767"/>
              <a:ext cx="617" cy="309"/>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C</a:t>
              </a:r>
              <a:endParaRPr lang="en-US" sz="1800" i="1">
                <a:latin typeface="Comic Sans MS" charset="0"/>
              </a:endParaRPr>
            </a:p>
          </p:txBody>
        </p:sp>
        <p:sp>
          <p:nvSpPr>
            <p:cNvPr id="343051" name="Line 11"/>
            <p:cNvSpPr>
              <a:spLocks noChangeAspect="1" noChangeShapeType="1"/>
            </p:cNvSpPr>
            <p:nvPr/>
          </p:nvSpPr>
          <p:spPr bwMode="auto">
            <a:xfrm flipH="1">
              <a:off x="1595" y="1717"/>
              <a:ext cx="179" cy="395"/>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52" name="Line 12"/>
            <p:cNvSpPr>
              <a:spLocks noChangeAspect="1" noChangeShapeType="1"/>
            </p:cNvSpPr>
            <p:nvPr/>
          </p:nvSpPr>
          <p:spPr bwMode="auto">
            <a:xfrm>
              <a:off x="1872" y="1714"/>
              <a:ext cx="567" cy="395"/>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53" name="Line 13"/>
            <p:cNvSpPr>
              <a:spLocks noChangeAspect="1" noChangeShapeType="1"/>
            </p:cNvSpPr>
            <p:nvPr/>
          </p:nvSpPr>
          <p:spPr bwMode="auto">
            <a:xfrm flipH="1">
              <a:off x="2566" y="1727"/>
              <a:ext cx="114" cy="387"/>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43054" name="AutoShape 14"/>
            <p:cNvCxnSpPr>
              <a:cxnSpLocks noChangeAspect="1" noChangeShapeType="1"/>
              <a:stCxn id="343049" idx="4"/>
              <a:endCxn id="343050" idx="0"/>
            </p:cNvCxnSpPr>
            <p:nvPr/>
          </p:nvCxnSpPr>
          <p:spPr bwMode="auto">
            <a:xfrm flipH="1">
              <a:off x="2509" y="2428"/>
              <a:ext cx="1" cy="33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43086" name="Group 46"/>
          <p:cNvGrpSpPr>
            <a:grpSpLocks/>
          </p:cNvGrpSpPr>
          <p:nvPr/>
        </p:nvGrpSpPr>
        <p:grpSpPr bwMode="auto">
          <a:xfrm>
            <a:off x="7067550" y="3944938"/>
            <a:ext cx="1854200" cy="2325687"/>
            <a:chOff x="4452" y="2485"/>
            <a:chExt cx="1168" cy="1465"/>
          </a:xfrm>
        </p:grpSpPr>
        <p:sp>
          <p:nvSpPr>
            <p:cNvPr id="343085" name="AutoShape 45"/>
            <p:cNvSpPr>
              <a:spLocks noChangeArrowheads="1"/>
            </p:cNvSpPr>
            <p:nvPr/>
          </p:nvSpPr>
          <p:spPr bwMode="auto">
            <a:xfrm>
              <a:off x="4452" y="2485"/>
              <a:ext cx="1168" cy="1465"/>
            </a:xfrm>
            <a:prstGeom prst="wedgeRoundRectCallout">
              <a:avLst>
                <a:gd name="adj1" fmla="val -43750"/>
                <a:gd name="adj2" fmla="val -79352"/>
                <a:gd name="adj3" fmla="val 16667"/>
              </a:avLst>
            </a:pr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sz="2400"/>
            </a:p>
          </p:txBody>
        </p:sp>
        <p:grpSp>
          <p:nvGrpSpPr>
            <p:cNvPr id="343055" name="Group 15"/>
            <p:cNvGrpSpPr>
              <a:grpSpLocks/>
            </p:cNvGrpSpPr>
            <p:nvPr/>
          </p:nvGrpSpPr>
          <p:grpSpPr bwMode="auto">
            <a:xfrm>
              <a:off x="4534" y="2592"/>
              <a:ext cx="1029" cy="1243"/>
              <a:chOff x="4625" y="1189"/>
              <a:chExt cx="1029" cy="1243"/>
            </a:xfrm>
          </p:grpSpPr>
          <p:sp>
            <p:nvSpPr>
              <p:cNvPr id="343056" name="Rectangle 16"/>
              <p:cNvSpPr>
                <a:spLocks noChangeArrowheads="1"/>
              </p:cNvSpPr>
              <p:nvPr/>
            </p:nvSpPr>
            <p:spPr bwMode="auto">
              <a:xfrm>
                <a:off x="4625" y="1192"/>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57" name="Text Box 17"/>
              <p:cNvSpPr txBox="1">
                <a:spLocks noChangeArrowheads="1"/>
              </p:cNvSpPr>
              <p:nvPr/>
            </p:nvSpPr>
            <p:spPr bwMode="auto">
              <a:xfrm>
                <a:off x="5013"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a:t>
                </a:r>
                <a:endParaRPr lang="en-US" b="0">
                  <a:latin typeface="Comic Sans MS" charset="0"/>
                </a:endParaRPr>
              </a:p>
            </p:txBody>
          </p:sp>
          <p:sp>
            <p:nvSpPr>
              <p:cNvPr id="343058" name="Text Box 18"/>
              <p:cNvSpPr txBox="1">
                <a:spLocks noChangeArrowheads="1"/>
              </p:cNvSpPr>
              <p:nvPr/>
            </p:nvSpPr>
            <p:spPr bwMode="auto">
              <a:xfrm>
                <a:off x="5290"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.1</a:t>
                </a:r>
                <a:endParaRPr lang="en-US">
                  <a:latin typeface="Comic Sans MS" charset="0"/>
                </a:endParaRPr>
              </a:p>
            </p:txBody>
          </p:sp>
          <p:sp>
            <p:nvSpPr>
              <p:cNvPr id="343059" name="Text Box 19"/>
              <p:cNvSpPr txBox="1">
                <a:spLocks noChangeArrowheads="1"/>
              </p:cNvSpPr>
              <p:nvPr/>
            </p:nvSpPr>
            <p:spPr bwMode="auto">
              <a:xfrm>
                <a:off x="4635" y="173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3060" name="Text Box 20"/>
              <p:cNvSpPr txBox="1">
                <a:spLocks noChangeArrowheads="1"/>
              </p:cNvSpPr>
              <p:nvPr/>
            </p:nvSpPr>
            <p:spPr bwMode="auto">
              <a:xfrm>
                <a:off x="4813" y="222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3061" name="Line 21"/>
              <p:cNvSpPr>
                <a:spLocks noChangeShapeType="1"/>
              </p:cNvSpPr>
              <p:nvPr/>
            </p:nvSpPr>
            <p:spPr bwMode="auto">
              <a:xfrm>
                <a:off x="4881" y="223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62" name="Text Box 22"/>
              <p:cNvSpPr txBox="1">
                <a:spLocks noChangeArrowheads="1"/>
              </p:cNvSpPr>
              <p:nvPr/>
            </p:nvSpPr>
            <p:spPr bwMode="auto">
              <a:xfrm>
                <a:off x="4654" y="1975"/>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3063" name="Line 23"/>
              <p:cNvSpPr>
                <a:spLocks noChangeShapeType="1"/>
              </p:cNvSpPr>
              <p:nvPr/>
            </p:nvSpPr>
            <p:spPr bwMode="auto">
              <a:xfrm>
                <a:off x="4694" y="1987"/>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64" name="Text Box 24"/>
              <p:cNvSpPr txBox="1">
                <a:spLocks noChangeArrowheads="1"/>
              </p:cNvSpPr>
              <p:nvPr/>
            </p:nvSpPr>
            <p:spPr bwMode="auto">
              <a:xfrm>
                <a:off x="5013"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.7</a:t>
                </a:r>
                <a:endParaRPr lang="en-US" sz="1600" b="0">
                  <a:latin typeface="Comic Sans MS" charset="0"/>
                </a:endParaRPr>
              </a:p>
            </p:txBody>
          </p:sp>
          <p:sp>
            <p:nvSpPr>
              <p:cNvPr id="343065" name="Text Box 25"/>
              <p:cNvSpPr txBox="1">
                <a:spLocks noChangeArrowheads="1"/>
              </p:cNvSpPr>
              <p:nvPr/>
            </p:nvSpPr>
            <p:spPr bwMode="auto">
              <a:xfrm>
                <a:off x="5289"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.3</a:t>
                </a:r>
                <a:endParaRPr lang="en-US" b="0">
                  <a:latin typeface="Comic Sans MS" charset="0"/>
                </a:endParaRPr>
              </a:p>
            </p:txBody>
          </p:sp>
          <p:sp>
            <p:nvSpPr>
              <p:cNvPr id="343066" name="Text Box 26"/>
              <p:cNvSpPr txBox="1">
                <a:spLocks noChangeArrowheads="1"/>
              </p:cNvSpPr>
              <p:nvPr/>
            </p:nvSpPr>
            <p:spPr bwMode="auto">
              <a:xfrm>
                <a:off x="4974" y="2183"/>
                <a:ext cx="32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.99</a:t>
                </a:r>
                <a:endParaRPr lang="en-US" b="0">
                  <a:latin typeface="Comic Sans MS" charset="0"/>
                </a:endParaRPr>
              </a:p>
            </p:txBody>
          </p:sp>
          <p:sp>
            <p:nvSpPr>
              <p:cNvPr id="343067" name="Text Box 27"/>
              <p:cNvSpPr txBox="1">
                <a:spLocks noChangeArrowheads="1"/>
              </p:cNvSpPr>
              <p:nvPr/>
            </p:nvSpPr>
            <p:spPr bwMode="auto">
              <a:xfrm>
                <a:off x="5222" y="2183"/>
                <a:ext cx="38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.01</a:t>
                </a:r>
                <a:endParaRPr lang="en-US" b="0">
                  <a:latin typeface="Comic Sans MS" charset="0"/>
                </a:endParaRPr>
              </a:p>
            </p:txBody>
          </p:sp>
          <p:sp>
            <p:nvSpPr>
              <p:cNvPr id="343068" name="Text Box 28"/>
              <p:cNvSpPr txBox="1">
                <a:spLocks noChangeArrowheads="1"/>
              </p:cNvSpPr>
              <p:nvPr/>
            </p:nvSpPr>
            <p:spPr bwMode="auto">
              <a:xfrm>
                <a:off x="5013"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.8</a:t>
                </a:r>
                <a:endParaRPr lang="en-US" b="0">
                  <a:latin typeface="Comic Sans MS" charset="0"/>
                </a:endParaRPr>
              </a:p>
            </p:txBody>
          </p:sp>
          <p:sp>
            <p:nvSpPr>
              <p:cNvPr id="343069" name="Text Box 29"/>
              <p:cNvSpPr txBox="1">
                <a:spLocks noChangeArrowheads="1"/>
              </p:cNvSpPr>
              <p:nvPr/>
            </p:nvSpPr>
            <p:spPr bwMode="auto">
              <a:xfrm>
                <a:off x="5289"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.2</a:t>
                </a:r>
                <a:endParaRPr lang="en-US" sz="1600" b="0" i="1">
                  <a:latin typeface="Comic Sans MS" charset="0"/>
                </a:endParaRPr>
              </a:p>
            </p:txBody>
          </p:sp>
          <p:sp>
            <p:nvSpPr>
              <p:cNvPr id="343070" name="Text Box 30"/>
              <p:cNvSpPr txBox="1">
                <a:spLocks noChangeArrowheads="1"/>
              </p:cNvSpPr>
              <p:nvPr/>
            </p:nvSpPr>
            <p:spPr bwMode="auto">
              <a:xfrm>
                <a:off x="4813" y="149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3071" name="Text Box 31"/>
              <p:cNvSpPr txBox="1">
                <a:spLocks noChangeArrowheads="1"/>
              </p:cNvSpPr>
              <p:nvPr/>
            </p:nvSpPr>
            <p:spPr bwMode="auto">
              <a:xfrm>
                <a:off x="4631" y="149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3072" name="Text Box 32"/>
              <p:cNvSpPr txBox="1">
                <a:spLocks noChangeArrowheads="1"/>
              </p:cNvSpPr>
              <p:nvPr/>
            </p:nvSpPr>
            <p:spPr bwMode="auto">
              <a:xfrm>
                <a:off x="4815" y="1732"/>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3073" name="Line 33"/>
              <p:cNvSpPr>
                <a:spLocks noChangeShapeType="1"/>
              </p:cNvSpPr>
              <p:nvPr/>
            </p:nvSpPr>
            <p:spPr bwMode="auto">
              <a:xfrm>
                <a:off x="4884" y="1755"/>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74" name="Text Box 34"/>
              <p:cNvSpPr txBox="1">
                <a:spLocks noChangeArrowheads="1"/>
              </p:cNvSpPr>
              <p:nvPr/>
            </p:nvSpPr>
            <p:spPr bwMode="auto">
              <a:xfrm>
                <a:off x="4813" y="1975"/>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3075" name="Text Box 35"/>
              <p:cNvSpPr txBox="1">
                <a:spLocks noChangeArrowheads="1"/>
              </p:cNvSpPr>
              <p:nvPr/>
            </p:nvSpPr>
            <p:spPr bwMode="auto">
              <a:xfrm>
                <a:off x="4654" y="22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3076" name="Line 36"/>
              <p:cNvSpPr>
                <a:spLocks noChangeShapeType="1"/>
              </p:cNvSpPr>
              <p:nvPr/>
            </p:nvSpPr>
            <p:spPr bwMode="auto">
              <a:xfrm>
                <a:off x="4694" y="222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77" name="Text Box 37"/>
              <p:cNvSpPr txBox="1">
                <a:spLocks noChangeArrowheads="1"/>
              </p:cNvSpPr>
              <p:nvPr/>
            </p:nvSpPr>
            <p:spPr bwMode="auto">
              <a:xfrm>
                <a:off x="4810" y="1280"/>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3078" name="Text Box 38"/>
              <p:cNvSpPr txBox="1">
                <a:spLocks noChangeArrowheads="1"/>
              </p:cNvSpPr>
              <p:nvPr/>
            </p:nvSpPr>
            <p:spPr bwMode="auto">
              <a:xfrm>
                <a:off x="4626" y="1280"/>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3079" name="Line 39"/>
              <p:cNvSpPr>
                <a:spLocks noChangeShapeType="1"/>
              </p:cNvSpPr>
              <p:nvPr/>
            </p:nvSpPr>
            <p:spPr bwMode="auto">
              <a:xfrm>
                <a:off x="4625" y="1433"/>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80" name="Line 40"/>
              <p:cNvSpPr>
                <a:spLocks noChangeShapeType="1"/>
              </p:cNvSpPr>
              <p:nvPr/>
            </p:nvSpPr>
            <p:spPr bwMode="auto">
              <a:xfrm>
                <a:off x="4993" y="1189"/>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3081" name="Text Box 41"/>
              <p:cNvSpPr txBox="1">
                <a:spLocks noChangeArrowheads="1"/>
              </p:cNvSpPr>
              <p:nvPr/>
            </p:nvSpPr>
            <p:spPr bwMode="auto">
              <a:xfrm>
                <a:off x="4957" y="1280"/>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sp>
        <p:nvSpPr>
          <p:cNvPr id="343082" name="AutoShape 42"/>
          <p:cNvSpPr>
            <a:spLocks noChangeArrowheads="1"/>
          </p:cNvSpPr>
          <p:nvPr/>
        </p:nvSpPr>
        <p:spPr bwMode="auto">
          <a:xfrm>
            <a:off x="233363" y="2120900"/>
            <a:ext cx="2451100" cy="2176463"/>
          </a:xfrm>
          <a:prstGeom prst="flowChartMagneticDisk">
            <a:avLst/>
          </a:prstGeom>
          <a:solidFill>
            <a:srgbClr val="666699">
              <a:alpha val="50000"/>
            </a:srgbClr>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r>
              <a:rPr lang="en-US" sz="2400" b="0"/>
              <a:t>Data</a:t>
            </a:r>
          </a:p>
          <a:p>
            <a:r>
              <a:rPr lang="en-US" sz="2400" b="0"/>
              <a:t>+</a:t>
            </a:r>
          </a:p>
          <a:p>
            <a:r>
              <a:rPr lang="en-US" sz="2400" b="0"/>
              <a:t>Prior Information</a:t>
            </a:r>
          </a:p>
        </p:txBody>
      </p:sp>
      <p:sp>
        <p:nvSpPr>
          <p:cNvPr id="343083" name="Rectangle 43"/>
          <p:cNvSpPr>
            <a:spLocks noChangeArrowheads="1"/>
          </p:cNvSpPr>
          <p:nvPr/>
        </p:nvSpPr>
        <p:spPr bwMode="auto">
          <a:xfrm>
            <a:off x="3386138" y="2660650"/>
            <a:ext cx="1550987" cy="1096963"/>
          </a:xfrm>
          <a:prstGeom prst="rect">
            <a:avLst/>
          </a:prstGeom>
          <a:solidFill>
            <a:srgbClr val="777777"/>
          </a:solidFill>
          <a:ln w="12700">
            <a:miter lim="800000"/>
            <a:headEnd/>
            <a:tailEnd/>
          </a:ln>
          <a:effectLst/>
          <a:scene3d>
            <a:camera prst="legacyObliqueTopRight"/>
            <a:lightRig rig="legacyFlat3" dir="b"/>
          </a:scene3d>
          <a:sp3d extrusionH="430200" prstMaterial="legacyMetal">
            <a:bevelT w="13500" h="13500" prst="angle"/>
            <a:bevelB w="13500" h="13500" prst="angle"/>
            <a:extrusionClr>
              <a:schemeClr val="folHlink"/>
            </a:extrusionClr>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flatTx/>
          </a:bodyPr>
          <a:lstStyle/>
          <a:p>
            <a:r>
              <a:rPr lang="en-US" sz="2400">
                <a:solidFill>
                  <a:srgbClr val="FFFFFF"/>
                </a:solidFill>
              </a:rPr>
              <a:t>Learner</a:t>
            </a:r>
          </a:p>
        </p:txBody>
      </p:sp>
      <p:sp>
        <p:nvSpPr>
          <p:cNvPr id="343084" name="AutoShape 44"/>
          <p:cNvSpPr>
            <a:spLocks noChangeArrowheads="1"/>
          </p:cNvSpPr>
          <p:nvPr/>
        </p:nvSpPr>
        <p:spPr bwMode="auto">
          <a:xfrm>
            <a:off x="5187950" y="3055938"/>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086877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wipe(left)">
                                      <p:cBhvr>
                                        <p:cTn id="7" dur="500"/>
                                        <p:tgtEl>
                                          <p:spTgt spid="34304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4308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43084"/>
                                        </p:tgtEl>
                                        <p:attrNameLst>
                                          <p:attrName>style.visibility</p:attrName>
                                        </p:attrNameLst>
                                      </p:cBhvr>
                                      <p:to>
                                        <p:strVal val="visible"/>
                                      </p:to>
                                    </p:set>
                                    <p:animEffect transition="in" filter="wipe(left)">
                                      <p:cBhvr>
                                        <p:cTn id="14" dur="500"/>
                                        <p:tgtEl>
                                          <p:spTgt spid="343084"/>
                                        </p:tgtEl>
                                      </p:cBhvr>
                                    </p:animEffect>
                                  </p:childTnLst>
                                </p:cTn>
                              </p:par>
                              <p:par>
                                <p:cTn id="15" presetID="1" presetClass="entr" presetSubtype="0" fill="hold" nodeType="withEffect">
                                  <p:stCondLst>
                                    <p:cond delay="0"/>
                                  </p:stCondLst>
                                  <p:childTnLst>
                                    <p:set>
                                      <p:cBhvr>
                                        <p:cTn id="16" dur="1" fill="hold">
                                          <p:stCondLst>
                                            <p:cond delay="0"/>
                                          </p:stCondLst>
                                        </p:cTn>
                                        <p:tgtEl>
                                          <p:spTgt spid="3430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43086"/>
                                        </p:tgtEl>
                                        <p:attrNameLst>
                                          <p:attrName>style.visibility</p:attrName>
                                        </p:attrNameLst>
                                      </p:cBhvr>
                                      <p:to>
                                        <p:strVal val="visible"/>
                                      </p:to>
                                    </p:set>
                                    <p:animEffect transition="in" filter="wipe(up)">
                                      <p:cBhvr>
                                        <p:cTn id="21" dur="500"/>
                                        <p:tgtEl>
                                          <p:spTgt spid="34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nimBg="1"/>
      <p:bldP spid="343083" grpId="0" animBg="1"/>
      <p:bldP spid="3430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4"/>
          <p:cNvSpPr>
            <a:spLocks noGrp="1"/>
          </p:cNvSpPr>
          <p:nvPr>
            <p:ph type="sldNum" sz="quarter" idx="11"/>
          </p:nvPr>
        </p:nvSpPr>
        <p:spPr/>
        <p:txBody>
          <a:bodyPr/>
          <a:lstStyle/>
          <a:p>
            <a:fld id="{8E013EE6-30E6-A94D-8F96-D1ECB84A500D}" type="slidenum">
              <a:rPr lang="en-US"/>
              <a:pPr/>
              <a:t>16</a:t>
            </a:fld>
            <a:endParaRPr lang="en-US"/>
          </a:p>
        </p:txBody>
      </p:sp>
      <p:sp>
        <p:nvSpPr>
          <p:cNvPr id="344066" name="Rectangle 2"/>
          <p:cNvSpPr>
            <a:spLocks noGrp="1" noChangeArrowheads="1"/>
          </p:cNvSpPr>
          <p:nvPr>
            <p:ph type="title"/>
          </p:nvPr>
        </p:nvSpPr>
        <p:spPr>
          <a:xfrm>
            <a:off x="457200" y="-148687"/>
            <a:ext cx="8229600" cy="1143000"/>
          </a:xfrm>
        </p:spPr>
        <p:txBody>
          <a:bodyPr/>
          <a:lstStyle/>
          <a:p>
            <a:r>
              <a:rPr lang="en-US" dirty="0"/>
              <a:t>Known Structure, Complete Data</a:t>
            </a:r>
          </a:p>
        </p:txBody>
      </p:sp>
      <p:grpSp>
        <p:nvGrpSpPr>
          <p:cNvPr id="344068" name="Group 4"/>
          <p:cNvGrpSpPr>
            <a:grpSpLocks/>
          </p:cNvGrpSpPr>
          <p:nvPr/>
        </p:nvGrpSpPr>
        <p:grpSpPr bwMode="auto">
          <a:xfrm>
            <a:off x="6253163" y="2362200"/>
            <a:ext cx="1311275" cy="862013"/>
            <a:chOff x="3195" y="2867"/>
            <a:chExt cx="826" cy="543"/>
          </a:xfrm>
        </p:grpSpPr>
        <p:sp>
          <p:nvSpPr>
            <p:cNvPr id="344069" name="Oval 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4070" name="Oval 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4071" name="Oval 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4072" name="Line 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73" name="Line 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4074" name="Group 10"/>
          <p:cNvGrpSpPr>
            <a:grpSpLocks/>
          </p:cNvGrpSpPr>
          <p:nvPr/>
        </p:nvGrpSpPr>
        <p:grpSpPr bwMode="auto">
          <a:xfrm>
            <a:off x="7510463" y="2686050"/>
            <a:ext cx="1633537" cy="1973263"/>
            <a:chOff x="4625" y="1189"/>
            <a:chExt cx="1029" cy="1243"/>
          </a:xfrm>
        </p:grpSpPr>
        <p:sp>
          <p:nvSpPr>
            <p:cNvPr id="344075" name="Rectangle 11"/>
            <p:cNvSpPr>
              <a:spLocks noChangeArrowheads="1"/>
            </p:cNvSpPr>
            <p:nvPr/>
          </p:nvSpPr>
          <p:spPr bwMode="auto">
            <a:xfrm>
              <a:off x="4625" y="1192"/>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76" name="Text Box 12"/>
            <p:cNvSpPr txBox="1">
              <a:spLocks noChangeArrowheads="1"/>
            </p:cNvSpPr>
            <p:nvPr/>
          </p:nvSpPr>
          <p:spPr bwMode="auto">
            <a:xfrm>
              <a:off x="5013"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a:t>
              </a:r>
              <a:endParaRPr lang="en-US" b="0">
                <a:latin typeface="Comic Sans MS" charset="0"/>
              </a:endParaRPr>
            </a:p>
          </p:txBody>
        </p:sp>
        <p:sp>
          <p:nvSpPr>
            <p:cNvPr id="344077" name="Text Box 13"/>
            <p:cNvSpPr txBox="1">
              <a:spLocks noChangeArrowheads="1"/>
            </p:cNvSpPr>
            <p:nvPr/>
          </p:nvSpPr>
          <p:spPr bwMode="auto">
            <a:xfrm>
              <a:off x="5290"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.1</a:t>
              </a:r>
              <a:endParaRPr lang="en-US">
                <a:latin typeface="Comic Sans MS" charset="0"/>
              </a:endParaRPr>
            </a:p>
          </p:txBody>
        </p:sp>
        <p:sp>
          <p:nvSpPr>
            <p:cNvPr id="344078" name="Text Box 14"/>
            <p:cNvSpPr txBox="1">
              <a:spLocks noChangeArrowheads="1"/>
            </p:cNvSpPr>
            <p:nvPr/>
          </p:nvSpPr>
          <p:spPr bwMode="auto">
            <a:xfrm>
              <a:off x="4635" y="173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4079" name="Text Box 15"/>
            <p:cNvSpPr txBox="1">
              <a:spLocks noChangeArrowheads="1"/>
            </p:cNvSpPr>
            <p:nvPr/>
          </p:nvSpPr>
          <p:spPr bwMode="auto">
            <a:xfrm>
              <a:off x="4813" y="222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080" name="Line 16"/>
            <p:cNvSpPr>
              <a:spLocks noChangeShapeType="1"/>
            </p:cNvSpPr>
            <p:nvPr/>
          </p:nvSpPr>
          <p:spPr bwMode="auto">
            <a:xfrm>
              <a:off x="4881" y="223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81" name="Text Box 17"/>
            <p:cNvSpPr txBox="1">
              <a:spLocks noChangeArrowheads="1"/>
            </p:cNvSpPr>
            <p:nvPr/>
          </p:nvSpPr>
          <p:spPr bwMode="auto">
            <a:xfrm>
              <a:off x="4654" y="1975"/>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4082" name="Line 18"/>
            <p:cNvSpPr>
              <a:spLocks noChangeShapeType="1"/>
            </p:cNvSpPr>
            <p:nvPr/>
          </p:nvSpPr>
          <p:spPr bwMode="auto">
            <a:xfrm>
              <a:off x="4694" y="1987"/>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83" name="Text Box 19"/>
            <p:cNvSpPr txBox="1">
              <a:spLocks noChangeArrowheads="1"/>
            </p:cNvSpPr>
            <p:nvPr/>
          </p:nvSpPr>
          <p:spPr bwMode="auto">
            <a:xfrm>
              <a:off x="5013"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.7</a:t>
              </a:r>
              <a:endParaRPr lang="en-US" sz="1600" b="0">
                <a:latin typeface="Comic Sans MS" charset="0"/>
              </a:endParaRPr>
            </a:p>
          </p:txBody>
        </p:sp>
        <p:sp>
          <p:nvSpPr>
            <p:cNvPr id="344084" name="Text Box 20"/>
            <p:cNvSpPr txBox="1">
              <a:spLocks noChangeArrowheads="1"/>
            </p:cNvSpPr>
            <p:nvPr/>
          </p:nvSpPr>
          <p:spPr bwMode="auto">
            <a:xfrm>
              <a:off x="5289"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.3</a:t>
              </a:r>
              <a:endParaRPr lang="en-US" b="0">
                <a:latin typeface="Comic Sans MS" charset="0"/>
              </a:endParaRPr>
            </a:p>
          </p:txBody>
        </p:sp>
        <p:sp>
          <p:nvSpPr>
            <p:cNvPr id="344085" name="Text Box 21"/>
            <p:cNvSpPr txBox="1">
              <a:spLocks noChangeArrowheads="1"/>
            </p:cNvSpPr>
            <p:nvPr/>
          </p:nvSpPr>
          <p:spPr bwMode="auto">
            <a:xfrm>
              <a:off x="4974" y="2183"/>
              <a:ext cx="32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.99</a:t>
              </a:r>
              <a:endParaRPr lang="en-US" b="0">
                <a:latin typeface="Comic Sans MS" charset="0"/>
              </a:endParaRPr>
            </a:p>
          </p:txBody>
        </p:sp>
        <p:sp>
          <p:nvSpPr>
            <p:cNvPr id="344086" name="Text Box 22"/>
            <p:cNvSpPr txBox="1">
              <a:spLocks noChangeArrowheads="1"/>
            </p:cNvSpPr>
            <p:nvPr/>
          </p:nvSpPr>
          <p:spPr bwMode="auto">
            <a:xfrm>
              <a:off x="5222" y="2183"/>
              <a:ext cx="38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.01</a:t>
              </a:r>
              <a:endParaRPr lang="en-US" b="0">
                <a:latin typeface="Comic Sans MS" charset="0"/>
              </a:endParaRPr>
            </a:p>
          </p:txBody>
        </p:sp>
        <p:sp>
          <p:nvSpPr>
            <p:cNvPr id="344087" name="Text Box 23"/>
            <p:cNvSpPr txBox="1">
              <a:spLocks noChangeArrowheads="1"/>
            </p:cNvSpPr>
            <p:nvPr/>
          </p:nvSpPr>
          <p:spPr bwMode="auto">
            <a:xfrm>
              <a:off x="5013"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.8</a:t>
              </a:r>
              <a:endParaRPr lang="en-US" b="0">
                <a:latin typeface="Comic Sans MS" charset="0"/>
              </a:endParaRPr>
            </a:p>
          </p:txBody>
        </p:sp>
        <p:sp>
          <p:nvSpPr>
            <p:cNvPr id="344088" name="Text Box 24"/>
            <p:cNvSpPr txBox="1">
              <a:spLocks noChangeArrowheads="1"/>
            </p:cNvSpPr>
            <p:nvPr/>
          </p:nvSpPr>
          <p:spPr bwMode="auto">
            <a:xfrm>
              <a:off x="5289"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.2</a:t>
              </a:r>
              <a:endParaRPr lang="en-US" sz="1600" b="0" i="1">
                <a:latin typeface="Comic Sans MS" charset="0"/>
              </a:endParaRPr>
            </a:p>
          </p:txBody>
        </p:sp>
        <p:sp>
          <p:nvSpPr>
            <p:cNvPr id="344089" name="Text Box 25"/>
            <p:cNvSpPr txBox="1">
              <a:spLocks noChangeArrowheads="1"/>
            </p:cNvSpPr>
            <p:nvPr/>
          </p:nvSpPr>
          <p:spPr bwMode="auto">
            <a:xfrm>
              <a:off x="4813" y="149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090" name="Text Box 26"/>
            <p:cNvSpPr txBox="1">
              <a:spLocks noChangeArrowheads="1"/>
            </p:cNvSpPr>
            <p:nvPr/>
          </p:nvSpPr>
          <p:spPr bwMode="auto">
            <a:xfrm>
              <a:off x="4631" y="149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4091" name="Text Box 27"/>
            <p:cNvSpPr txBox="1">
              <a:spLocks noChangeArrowheads="1"/>
            </p:cNvSpPr>
            <p:nvPr/>
          </p:nvSpPr>
          <p:spPr bwMode="auto">
            <a:xfrm>
              <a:off x="4815" y="1732"/>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092" name="Line 28"/>
            <p:cNvSpPr>
              <a:spLocks noChangeShapeType="1"/>
            </p:cNvSpPr>
            <p:nvPr/>
          </p:nvSpPr>
          <p:spPr bwMode="auto">
            <a:xfrm>
              <a:off x="4884" y="1755"/>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93" name="Text Box 29"/>
            <p:cNvSpPr txBox="1">
              <a:spLocks noChangeArrowheads="1"/>
            </p:cNvSpPr>
            <p:nvPr/>
          </p:nvSpPr>
          <p:spPr bwMode="auto">
            <a:xfrm>
              <a:off x="4813" y="1975"/>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094" name="Text Box 30"/>
            <p:cNvSpPr txBox="1">
              <a:spLocks noChangeArrowheads="1"/>
            </p:cNvSpPr>
            <p:nvPr/>
          </p:nvSpPr>
          <p:spPr bwMode="auto">
            <a:xfrm>
              <a:off x="4654" y="22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4095" name="Line 31"/>
            <p:cNvSpPr>
              <a:spLocks noChangeShapeType="1"/>
            </p:cNvSpPr>
            <p:nvPr/>
          </p:nvSpPr>
          <p:spPr bwMode="auto">
            <a:xfrm>
              <a:off x="4694" y="222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96" name="Text Box 32"/>
            <p:cNvSpPr txBox="1">
              <a:spLocks noChangeArrowheads="1"/>
            </p:cNvSpPr>
            <p:nvPr/>
          </p:nvSpPr>
          <p:spPr bwMode="auto">
            <a:xfrm>
              <a:off x="4810" y="1280"/>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097" name="Text Box 33"/>
            <p:cNvSpPr txBox="1">
              <a:spLocks noChangeArrowheads="1"/>
            </p:cNvSpPr>
            <p:nvPr/>
          </p:nvSpPr>
          <p:spPr bwMode="auto">
            <a:xfrm>
              <a:off x="4626" y="1280"/>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4098" name="Line 34"/>
            <p:cNvSpPr>
              <a:spLocks noChangeShapeType="1"/>
            </p:cNvSpPr>
            <p:nvPr/>
          </p:nvSpPr>
          <p:spPr bwMode="auto">
            <a:xfrm>
              <a:off x="4625" y="1433"/>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099" name="Line 35"/>
            <p:cNvSpPr>
              <a:spLocks noChangeShapeType="1"/>
            </p:cNvSpPr>
            <p:nvPr/>
          </p:nvSpPr>
          <p:spPr bwMode="auto">
            <a:xfrm>
              <a:off x="4993" y="1189"/>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00" name="Text Box 36"/>
            <p:cNvSpPr txBox="1">
              <a:spLocks noChangeArrowheads="1"/>
            </p:cNvSpPr>
            <p:nvPr/>
          </p:nvSpPr>
          <p:spPr bwMode="auto">
            <a:xfrm>
              <a:off x="4957" y="1280"/>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4101" name="Group 37"/>
          <p:cNvGrpSpPr>
            <a:grpSpLocks/>
          </p:cNvGrpSpPr>
          <p:nvPr/>
        </p:nvGrpSpPr>
        <p:grpSpPr bwMode="auto">
          <a:xfrm>
            <a:off x="152400" y="3200400"/>
            <a:ext cx="1633538" cy="1973263"/>
            <a:chOff x="2262" y="2720"/>
            <a:chExt cx="1029" cy="1243"/>
          </a:xfrm>
        </p:grpSpPr>
        <p:sp>
          <p:nvSpPr>
            <p:cNvPr id="344102" name="Rectangle 38"/>
            <p:cNvSpPr>
              <a:spLocks noChangeArrowheads="1"/>
            </p:cNvSpPr>
            <p:nvPr/>
          </p:nvSpPr>
          <p:spPr bwMode="auto">
            <a:xfrm>
              <a:off x="2262" y="2723"/>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03" name="Text Box 39"/>
            <p:cNvSpPr txBox="1">
              <a:spLocks noChangeArrowheads="1"/>
            </p:cNvSpPr>
            <p:nvPr/>
          </p:nvSpPr>
          <p:spPr bwMode="auto">
            <a:xfrm>
              <a:off x="2681"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4104" name="Text Box 40"/>
            <p:cNvSpPr txBox="1">
              <a:spLocks noChangeArrowheads="1"/>
            </p:cNvSpPr>
            <p:nvPr/>
          </p:nvSpPr>
          <p:spPr bwMode="auto">
            <a:xfrm>
              <a:off x="2958"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a:latin typeface="Comic Sans MS" charset="0"/>
              </a:endParaRPr>
            </a:p>
          </p:txBody>
        </p:sp>
        <p:sp>
          <p:nvSpPr>
            <p:cNvPr id="344105" name="Text Box 41"/>
            <p:cNvSpPr txBox="1">
              <a:spLocks noChangeArrowheads="1"/>
            </p:cNvSpPr>
            <p:nvPr/>
          </p:nvSpPr>
          <p:spPr bwMode="auto">
            <a:xfrm>
              <a:off x="2272" y="3263"/>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4106" name="Text Box 42"/>
            <p:cNvSpPr txBox="1">
              <a:spLocks noChangeArrowheads="1"/>
            </p:cNvSpPr>
            <p:nvPr/>
          </p:nvSpPr>
          <p:spPr bwMode="auto">
            <a:xfrm>
              <a:off x="2450" y="375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107" name="Line 43"/>
            <p:cNvSpPr>
              <a:spLocks noChangeShapeType="1"/>
            </p:cNvSpPr>
            <p:nvPr/>
          </p:nvSpPr>
          <p:spPr bwMode="auto">
            <a:xfrm>
              <a:off x="2518" y="3770"/>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08" name="Text Box 44"/>
            <p:cNvSpPr txBox="1">
              <a:spLocks noChangeArrowheads="1"/>
            </p:cNvSpPr>
            <p:nvPr/>
          </p:nvSpPr>
          <p:spPr bwMode="auto">
            <a:xfrm>
              <a:off x="2291" y="3506"/>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4109" name="Line 45"/>
            <p:cNvSpPr>
              <a:spLocks noChangeShapeType="1"/>
            </p:cNvSpPr>
            <p:nvPr/>
          </p:nvSpPr>
          <p:spPr bwMode="auto">
            <a:xfrm>
              <a:off x="2331" y="351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10" name="Text Box 46"/>
            <p:cNvSpPr txBox="1">
              <a:spLocks noChangeArrowheads="1"/>
            </p:cNvSpPr>
            <p:nvPr/>
          </p:nvSpPr>
          <p:spPr bwMode="auto">
            <a:xfrm>
              <a:off x="2681"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a:latin typeface="Comic Sans MS" charset="0"/>
              </a:endParaRPr>
            </a:p>
          </p:txBody>
        </p:sp>
        <p:sp>
          <p:nvSpPr>
            <p:cNvPr id="344111" name="Text Box 47"/>
            <p:cNvSpPr txBox="1">
              <a:spLocks noChangeArrowheads="1"/>
            </p:cNvSpPr>
            <p:nvPr/>
          </p:nvSpPr>
          <p:spPr bwMode="auto">
            <a:xfrm>
              <a:off x="2957"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4112" name="Text Box 48"/>
            <p:cNvSpPr txBox="1">
              <a:spLocks noChangeArrowheads="1"/>
            </p:cNvSpPr>
            <p:nvPr/>
          </p:nvSpPr>
          <p:spPr bwMode="auto">
            <a:xfrm>
              <a:off x="2681" y="3714"/>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4113" name="Text Box 49"/>
            <p:cNvSpPr txBox="1">
              <a:spLocks noChangeArrowheads="1"/>
            </p:cNvSpPr>
            <p:nvPr/>
          </p:nvSpPr>
          <p:spPr bwMode="auto">
            <a:xfrm>
              <a:off x="2929" y="3714"/>
              <a:ext cx="24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a:t>
              </a:r>
              <a:endParaRPr lang="en-US" b="0">
                <a:latin typeface="Comic Sans MS" charset="0"/>
              </a:endParaRPr>
            </a:p>
          </p:txBody>
        </p:sp>
        <p:sp>
          <p:nvSpPr>
            <p:cNvPr id="344114" name="Text Box 50"/>
            <p:cNvSpPr txBox="1">
              <a:spLocks noChangeArrowheads="1"/>
            </p:cNvSpPr>
            <p:nvPr/>
          </p:nvSpPr>
          <p:spPr bwMode="auto">
            <a:xfrm>
              <a:off x="2681"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4115" name="Text Box 51"/>
            <p:cNvSpPr txBox="1">
              <a:spLocks noChangeArrowheads="1"/>
            </p:cNvSpPr>
            <p:nvPr/>
          </p:nvSpPr>
          <p:spPr bwMode="auto">
            <a:xfrm>
              <a:off x="2957"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i="1">
                <a:latin typeface="Comic Sans MS" charset="0"/>
              </a:endParaRPr>
            </a:p>
          </p:txBody>
        </p:sp>
        <p:sp>
          <p:nvSpPr>
            <p:cNvPr id="344116" name="Text Box 52"/>
            <p:cNvSpPr txBox="1">
              <a:spLocks noChangeArrowheads="1"/>
            </p:cNvSpPr>
            <p:nvPr/>
          </p:nvSpPr>
          <p:spPr bwMode="auto">
            <a:xfrm>
              <a:off x="2450" y="302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117" name="Text Box 53"/>
            <p:cNvSpPr txBox="1">
              <a:spLocks noChangeArrowheads="1"/>
            </p:cNvSpPr>
            <p:nvPr/>
          </p:nvSpPr>
          <p:spPr bwMode="auto">
            <a:xfrm>
              <a:off x="2268" y="302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4118" name="Text Box 54"/>
            <p:cNvSpPr txBox="1">
              <a:spLocks noChangeArrowheads="1"/>
            </p:cNvSpPr>
            <p:nvPr/>
          </p:nvSpPr>
          <p:spPr bwMode="auto">
            <a:xfrm>
              <a:off x="2452" y="3263"/>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119" name="Line 55"/>
            <p:cNvSpPr>
              <a:spLocks noChangeShapeType="1"/>
            </p:cNvSpPr>
            <p:nvPr/>
          </p:nvSpPr>
          <p:spPr bwMode="auto">
            <a:xfrm>
              <a:off x="2521" y="3286"/>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20" name="Text Box 56"/>
            <p:cNvSpPr txBox="1">
              <a:spLocks noChangeArrowheads="1"/>
            </p:cNvSpPr>
            <p:nvPr/>
          </p:nvSpPr>
          <p:spPr bwMode="auto">
            <a:xfrm>
              <a:off x="2450" y="3506"/>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121" name="Text Box 57"/>
            <p:cNvSpPr txBox="1">
              <a:spLocks noChangeArrowheads="1"/>
            </p:cNvSpPr>
            <p:nvPr/>
          </p:nvSpPr>
          <p:spPr bwMode="auto">
            <a:xfrm>
              <a:off x="2291" y="375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4122" name="Line 58"/>
            <p:cNvSpPr>
              <a:spLocks noChangeShapeType="1"/>
            </p:cNvSpPr>
            <p:nvPr/>
          </p:nvSpPr>
          <p:spPr bwMode="auto">
            <a:xfrm>
              <a:off x="2331" y="375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23" name="Text Box 59"/>
            <p:cNvSpPr txBox="1">
              <a:spLocks noChangeArrowheads="1"/>
            </p:cNvSpPr>
            <p:nvPr/>
          </p:nvSpPr>
          <p:spPr bwMode="auto">
            <a:xfrm>
              <a:off x="2447" y="2811"/>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4124" name="Text Box 60"/>
            <p:cNvSpPr txBox="1">
              <a:spLocks noChangeArrowheads="1"/>
            </p:cNvSpPr>
            <p:nvPr/>
          </p:nvSpPr>
          <p:spPr bwMode="auto">
            <a:xfrm>
              <a:off x="2263" y="2811"/>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4125" name="Line 61"/>
            <p:cNvSpPr>
              <a:spLocks noChangeShapeType="1"/>
            </p:cNvSpPr>
            <p:nvPr/>
          </p:nvSpPr>
          <p:spPr bwMode="auto">
            <a:xfrm>
              <a:off x="2262" y="2964"/>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26" name="Line 62"/>
            <p:cNvSpPr>
              <a:spLocks noChangeShapeType="1"/>
            </p:cNvSpPr>
            <p:nvPr/>
          </p:nvSpPr>
          <p:spPr bwMode="auto">
            <a:xfrm>
              <a:off x="2630" y="2720"/>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27" name="Text Box 63"/>
            <p:cNvSpPr txBox="1">
              <a:spLocks noChangeArrowheads="1"/>
            </p:cNvSpPr>
            <p:nvPr/>
          </p:nvSpPr>
          <p:spPr bwMode="auto">
            <a:xfrm>
              <a:off x="2594" y="2811"/>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4128" name="Group 64"/>
          <p:cNvGrpSpPr>
            <a:grpSpLocks/>
          </p:cNvGrpSpPr>
          <p:nvPr/>
        </p:nvGrpSpPr>
        <p:grpSpPr bwMode="auto">
          <a:xfrm>
            <a:off x="1981200" y="3276600"/>
            <a:ext cx="1311275" cy="862013"/>
            <a:chOff x="3195" y="2867"/>
            <a:chExt cx="826" cy="543"/>
          </a:xfrm>
        </p:grpSpPr>
        <p:sp>
          <p:nvSpPr>
            <p:cNvPr id="344129" name="Oval 6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4130" name="Oval 6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4131" name="Oval 6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4132" name="Line 6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4133" name="Line 6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4134" name="AutoShape 70"/>
          <p:cNvSpPr>
            <a:spLocks/>
          </p:cNvSpPr>
          <p:nvPr/>
        </p:nvSpPr>
        <p:spPr bwMode="auto">
          <a:xfrm>
            <a:off x="3276600" y="1066800"/>
            <a:ext cx="457200" cy="3962400"/>
          </a:xfrm>
          <a:prstGeom prst="rightBrace">
            <a:avLst>
              <a:gd name="adj1" fmla="val 7222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44136" name="Rectangle 72"/>
          <p:cNvSpPr>
            <a:spLocks noGrp="1" noChangeArrowheads="1"/>
          </p:cNvSpPr>
          <p:nvPr>
            <p:ph type="body" idx="1"/>
          </p:nvPr>
        </p:nvSpPr>
        <p:spPr>
          <a:xfrm>
            <a:off x="609600" y="5257800"/>
            <a:ext cx="8153400" cy="1295400"/>
          </a:xfrm>
        </p:spPr>
        <p:txBody>
          <a:bodyPr/>
          <a:lstStyle/>
          <a:p>
            <a:r>
              <a:rPr lang="en-US" sz="2400"/>
              <a:t>Network structure is specified</a:t>
            </a:r>
          </a:p>
          <a:p>
            <a:pPr lvl="1"/>
            <a:r>
              <a:rPr lang="en-US" sz="2000"/>
              <a:t>Inducer needs to estimate parameters</a:t>
            </a:r>
          </a:p>
          <a:p>
            <a:r>
              <a:rPr lang="en-US" sz="2400"/>
              <a:t>Data does not contain missing values</a:t>
            </a:r>
          </a:p>
        </p:txBody>
      </p:sp>
      <p:sp>
        <p:nvSpPr>
          <p:cNvPr id="344139" name="Rectangle 75"/>
          <p:cNvSpPr>
            <a:spLocks noChangeArrowheads="1"/>
          </p:cNvSpPr>
          <p:nvPr/>
        </p:nvSpPr>
        <p:spPr bwMode="auto">
          <a:xfrm>
            <a:off x="4327525" y="2603500"/>
            <a:ext cx="1263650" cy="914400"/>
          </a:xfrm>
          <a:prstGeom prst="rect">
            <a:avLst/>
          </a:prstGeom>
          <a:solidFill>
            <a:srgbClr val="777777"/>
          </a:solidFill>
          <a:ln w="12700">
            <a:miter lim="800000"/>
            <a:headEnd/>
            <a:tailEnd/>
          </a:ln>
          <a:effectLst/>
          <a:scene3d>
            <a:camera prst="legacyObliqueTopRight"/>
            <a:lightRig rig="legacyFlat3" dir="b"/>
          </a:scene3d>
          <a:sp3d extrusionH="430200" prstMaterial="legacyMetal">
            <a:bevelT w="13500" h="13500" prst="angle"/>
            <a:bevelB w="13500" h="13500" prst="angle"/>
            <a:extrusionClr>
              <a:schemeClr val="folHlink"/>
            </a:extrusionClr>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flatTx/>
          </a:bodyPr>
          <a:lstStyle/>
          <a:p>
            <a:r>
              <a:rPr lang="en-US" sz="2400">
                <a:solidFill>
                  <a:srgbClr val="FFFFFF"/>
                </a:solidFill>
              </a:rPr>
              <a:t>Learner</a:t>
            </a:r>
          </a:p>
        </p:txBody>
      </p:sp>
      <p:sp>
        <p:nvSpPr>
          <p:cNvPr id="344140" name="AutoShape 76"/>
          <p:cNvSpPr>
            <a:spLocks noChangeArrowheads="1"/>
          </p:cNvSpPr>
          <p:nvPr/>
        </p:nvSpPr>
        <p:spPr bwMode="auto">
          <a:xfrm>
            <a:off x="3673475" y="2898775"/>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44141" name="AutoShape 77"/>
          <p:cNvSpPr>
            <a:spLocks noChangeArrowheads="1"/>
          </p:cNvSpPr>
          <p:nvPr/>
        </p:nvSpPr>
        <p:spPr bwMode="auto">
          <a:xfrm>
            <a:off x="5784850" y="2894013"/>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44143" name="Text Box 79"/>
          <p:cNvSpPr txBox="1">
            <a:spLocks noChangeArrowheads="1"/>
          </p:cNvSpPr>
          <p:nvPr/>
        </p:nvSpPr>
        <p:spPr bwMode="auto">
          <a:xfrm>
            <a:off x="1219200" y="990600"/>
            <a:ext cx="976313" cy="2060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sz="1600"/>
              <a:t> E, B, A</a:t>
            </a:r>
          </a:p>
          <a:p>
            <a:pPr algn="l"/>
            <a:r>
              <a:rPr lang="en-US" sz="1600"/>
              <a:t>&lt;Y,N,N&gt;</a:t>
            </a:r>
          </a:p>
          <a:p>
            <a:pPr algn="l"/>
            <a:r>
              <a:rPr lang="en-US" sz="1600"/>
              <a:t>&lt;Y,N,Y&gt;</a:t>
            </a:r>
          </a:p>
          <a:p>
            <a:pPr algn="l"/>
            <a:r>
              <a:rPr lang="en-US" sz="1600"/>
              <a:t>&lt;N,N,Y&gt;</a:t>
            </a:r>
          </a:p>
          <a:p>
            <a:pPr algn="l"/>
            <a:r>
              <a:rPr lang="en-US" sz="1600"/>
              <a:t>&lt;N,Y,Y&gt;</a:t>
            </a:r>
          </a:p>
          <a:p>
            <a:pPr algn="l"/>
            <a:r>
              <a:rPr lang="en-US" sz="1600"/>
              <a:t>      .</a:t>
            </a:r>
          </a:p>
          <a:p>
            <a:pPr algn="l"/>
            <a:r>
              <a:rPr lang="en-US" sz="1600"/>
              <a:t>      .</a:t>
            </a:r>
          </a:p>
          <a:p>
            <a:pPr algn="l"/>
            <a:r>
              <a:rPr lang="en-US" sz="1600"/>
              <a:t>&lt;N,Y,Y&gt;</a:t>
            </a:r>
          </a:p>
        </p:txBody>
      </p:sp>
    </p:spTree>
    <p:extLst>
      <p:ext uri="{BB962C8B-B14F-4D97-AF65-F5344CB8AC3E}">
        <p14:creationId xmlns:p14="http://schemas.microsoft.com/office/powerpoint/2010/main" val="283943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4"/>
          <p:cNvSpPr>
            <a:spLocks noGrp="1"/>
          </p:cNvSpPr>
          <p:nvPr>
            <p:ph type="sldNum" sz="quarter" idx="11"/>
          </p:nvPr>
        </p:nvSpPr>
        <p:spPr/>
        <p:txBody>
          <a:bodyPr/>
          <a:lstStyle/>
          <a:p>
            <a:fld id="{9F91AAB0-FE38-4640-AC44-55387FEC59A9}" type="slidenum">
              <a:rPr lang="en-US"/>
              <a:pPr/>
              <a:t>17</a:t>
            </a:fld>
            <a:endParaRPr lang="en-US"/>
          </a:p>
        </p:txBody>
      </p:sp>
      <p:sp>
        <p:nvSpPr>
          <p:cNvPr id="345090" name="Rectangle 2"/>
          <p:cNvSpPr>
            <a:spLocks noGrp="1" noChangeArrowheads="1"/>
          </p:cNvSpPr>
          <p:nvPr>
            <p:ph type="title"/>
          </p:nvPr>
        </p:nvSpPr>
        <p:spPr>
          <a:xfrm>
            <a:off x="457200" y="-233352"/>
            <a:ext cx="8229600" cy="1143000"/>
          </a:xfrm>
        </p:spPr>
        <p:txBody>
          <a:bodyPr>
            <a:normAutofit fontScale="90000"/>
          </a:bodyPr>
          <a:lstStyle/>
          <a:p>
            <a:r>
              <a:rPr lang="en-US" dirty="0"/>
              <a:t>Unknown Structure, Complete Data</a:t>
            </a:r>
          </a:p>
        </p:txBody>
      </p:sp>
      <p:grpSp>
        <p:nvGrpSpPr>
          <p:cNvPr id="345092" name="Group 4"/>
          <p:cNvGrpSpPr>
            <a:grpSpLocks/>
          </p:cNvGrpSpPr>
          <p:nvPr/>
        </p:nvGrpSpPr>
        <p:grpSpPr bwMode="auto">
          <a:xfrm>
            <a:off x="6253163" y="2362200"/>
            <a:ext cx="1311275" cy="862013"/>
            <a:chOff x="3195" y="2867"/>
            <a:chExt cx="826" cy="543"/>
          </a:xfrm>
        </p:grpSpPr>
        <p:sp>
          <p:nvSpPr>
            <p:cNvPr id="345093" name="Oval 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5094" name="Oval 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5095" name="Oval 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5096" name="Line 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097" name="Line 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5098" name="Group 10"/>
          <p:cNvGrpSpPr>
            <a:grpSpLocks/>
          </p:cNvGrpSpPr>
          <p:nvPr/>
        </p:nvGrpSpPr>
        <p:grpSpPr bwMode="auto">
          <a:xfrm>
            <a:off x="7510463" y="2686050"/>
            <a:ext cx="1633537" cy="1973263"/>
            <a:chOff x="4625" y="1189"/>
            <a:chExt cx="1029" cy="1243"/>
          </a:xfrm>
        </p:grpSpPr>
        <p:sp>
          <p:nvSpPr>
            <p:cNvPr id="345099" name="Rectangle 11"/>
            <p:cNvSpPr>
              <a:spLocks noChangeArrowheads="1"/>
            </p:cNvSpPr>
            <p:nvPr/>
          </p:nvSpPr>
          <p:spPr bwMode="auto">
            <a:xfrm>
              <a:off x="4625" y="1192"/>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00" name="Text Box 12"/>
            <p:cNvSpPr txBox="1">
              <a:spLocks noChangeArrowheads="1"/>
            </p:cNvSpPr>
            <p:nvPr/>
          </p:nvSpPr>
          <p:spPr bwMode="auto">
            <a:xfrm>
              <a:off x="5013"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a:t>
              </a:r>
              <a:endParaRPr lang="en-US" b="0">
                <a:latin typeface="Comic Sans MS" charset="0"/>
              </a:endParaRPr>
            </a:p>
          </p:txBody>
        </p:sp>
        <p:sp>
          <p:nvSpPr>
            <p:cNvPr id="345101" name="Text Box 13"/>
            <p:cNvSpPr txBox="1">
              <a:spLocks noChangeArrowheads="1"/>
            </p:cNvSpPr>
            <p:nvPr/>
          </p:nvSpPr>
          <p:spPr bwMode="auto">
            <a:xfrm>
              <a:off x="5290"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.1</a:t>
              </a:r>
              <a:endParaRPr lang="en-US">
                <a:latin typeface="Comic Sans MS" charset="0"/>
              </a:endParaRPr>
            </a:p>
          </p:txBody>
        </p:sp>
        <p:sp>
          <p:nvSpPr>
            <p:cNvPr id="345102" name="Text Box 14"/>
            <p:cNvSpPr txBox="1">
              <a:spLocks noChangeArrowheads="1"/>
            </p:cNvSpPr>
            <p:nvPr/>
          </p:nvSpPr>
          <p:spPr bwMode="auto">
            <a:xfrm>
              <a:off x="4635" y="173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5103" name="Text Box 15"/>
            <p:cNvSpPr txBox="1">
              <a:spLocks noChangeArrowheads="1"/>
            </p:cNvSpPr>
            <p:nvPr/>
          </p:nvSpPr>
          <p:spPr bwMode="auto">
            <a:xfrm>
              <a:off x="4813" y="222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04" name="Line 16"/>
            <p:cNvSpPr>
              <a:spLocks noChangeShapeType="1"/>
            </p:cNvSpPr>
            <p:nvPr/>
          </p:nvSpPr>
          <p:spPr bwMode="auto">
            <a:xfrm>
              <a:off x="4881" y="223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05" name="Text Box 17"/>
            <p:cNvSpPr txBox="1">
              <a:spLocks noChangeArrowheads="1"/>
            </p:cNvSpPr>
            <p:nvPr/>
          </p:nvSpPr>
          <p:spPr bwMode="auto">
            <a:xfrm>
              <a:off x="4654" y="1975"/>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5106" name="Line 18"/>
            <p:cNvSpPr>
              <a:spLocks noChangeShapeType="1"/>
            </p:cNvSpPr>
            <p:nvPr/>
          </p:nvSpPr>
          <p:spPr bwMode="auto">
            <a:xfrm>
              <a:off x="4694" y="1987"/>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07" name="Text Box 19"/>
            <p:cNvSpPr txBox="1">
              <a:spLocks noChangeArrowheads="1"/>
            </p:cNvSpPr>
            <p:nvPr/>
          </p:nvSpPr>
          <p:spPr bwMode="auto">
            <a:xfrm>
              <a:off x="5013"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.7</a:t>
              </a:r>
              <a:endParaRPr lang="en-US" sz="1600" b="0">
                <a:latin typeface="Comic Sans MS" charset="0"/>
              </a:endParaRPr>
            </a:p>
          </p:txBody>
        </p:sp>
        <p:sp>
          <p:nvSpPr>
            <p:cNvPr id="345108" name="Text Box 20"/>
            <p:cNvSpPr txBox="1">
              <a:spLocks noChangeArrowheads="1"/>
            </p:cNvSpPr>
            <p:nvPr/>
          </p:nvSpPr>
          <p:spPr bwMode="auto">
            <a:xfrm>
              <a:off x="5289"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.3</a:t>
              </a:r>
              <a:endParaRPr lang="en-US" b="0">
                <a:latin typeface="Comic Sans MS" charset="0"/>
              </a:endParaRPr>
            </a:p>
          </p:txBody>
        </p:sp>
        <p:sp>
          <p:nvSpPr>
            <p:cNvPr id="345109" name="Text Box 21"/>
            <p:cNvSpPr txBox="1">
              <a:spLocks noChangeArrowheads="1"/>
            </p:cNvSpPr>
            <p:nvPr/>
          </p:nvSpPr>
          <p:spPr bwMode="auto">
            <a:xfrm>
              <a:off x="4974" y="2183"/>
              <a:ext cx="32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.99</a:t>
              </a:r>
              <a:endParaRPr lang="en-US" b="0">
                <a:latin typeface="Comic Sans MS" charset="0"/>
              </a:endParaRPr>
            </a:p>
          </p:txBody>
        </p:sp>
        <p:sp>
          <p:nvSpPr>
            <p:cNvPr id="345110" name="Text Box 22"/>
            <p:cNvSpPr txBox="1">
              <a:spLocks noChangeArrowheads="1"/>
            </p:cNvSpPr>
            <p:nvPr/>
          </p:nvSpPr>
          <p:spPr bwMode="auto">
            <a:xfrm>
              <a:off x="5222" y="2183"/>
              <a:ext cx="38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.01</a:t>
              </a:r>
              <a:endParaRPr lang="en-US" b="0">
                <a:latin typeface="Comic Sans MS" charset="0"/>
              </a:endParaRPr>
            </a:p>
          </p:txBody>
        </p:sp>
        <p:sp>
          <p:nvSpPr>
            <p:cNvPr id="345111" name="Text Box 23"/>
            <p:cNvSpPr txBox="1">
              <a:spLocks noChangeArrowheads="1"/>
            </p:cNvSpPr>
            <p:nvPr/>
          </p:nvSpPr>
          <p:spPr bwMode="auto">
            <a:xfrm>
              <a:off x="5013"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.8</a:t>
              </a:r>
              <a:endParaRPr lang="en-US" b="0">
                <a:latin typeface="Comic Sans MS" charset="0"/>
              </a:endParaRPr>
            </a:p>
          </p:txBody>
        </p:sp>
        <p:sp>
          <p:nvSpPr>
            <p:cNvPr id="345112" name="Text Box 24"/>
            <p:cNvSpPr txBox="1">
              <a:spLocks noChangeArrowheads="1"/>
            </p:cNvSpPr>
            <p:nvPr/>
          </p:nvSpPr>
          <p:spPr bwMode="auto">
            <a:xfrm>
              <a:off x="5289"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.2</a:t>
              </a:r>
              <a:endParaRPr lang="en-US" sz="1600" b="0" i="1">
                <a:latin typeface="Comic Sans MS" charset="0"/>
              </a:endParaRPr>
            </a:p>
          </p:txBody>
        </p:sp>
        <p:sp>
          <p:nvSpPr>
            <p:cNvPr id="345113" name="Text Box 25"/>
            <p:cNvSpPr txBox="1">
              <a:spLocks noChangeArrowheads="1"/>
            </p:cNvSpPr>
            <p:nvPr/>
          </p:nvSpPr>
          <p:spPr bwMode="auto">
            <a:xfrm>
              <a:off x="4813" y="149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14" name="Text Box 26"/>
            <p:cNvSpPr txBox="1">
              <a:spLocks noChangeArrowheads="1"/>
            </p:cNvSpPr>
            <p:nvPr/>
          </p:nvSpPr>
          <p:spPr bwMode="auto">
            <a:xfrm>
              <a:off x="4631" y="149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5115" name="Text Box 27"/>
            <p:cNvSpPr txBox="1">
              <a:spLocks noChangeArrowheads="1"/>
            </p:cNvSpPr>
            <p:nvPr/>
          </p:nvSpPr>
          <p:spPr bwMode="auto">
            <a:xfrm>
              <a:off x="4815" y="1732"/>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16" name="Line 28"/>
            <p:cNvSpPr>
              <a:spLocks noChangeShapeType="1"/>
            </p:cNvSpPr>
            <p:nvPr/>
          </p:nvSpPr>
          <p:spPr bwMode="auto">
            <a:xfrm>
              <a:off x="4884" y="1755"/>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17" name="Text Box 29"/>
            <p:cNvSpPr txBox="1">
              <a:spLocks noChangeArrowheads="1"/>
            </p:cNvSpPr>
            <p:nvPr/>
          </p:nvSpPr>
          <p:spPr bwMode="auto">
            <a:xfrm>
              <a:off x="4813" y="1975"/>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18" name="Text Box 30"/>
            <p:cNvSpPr txBox="1">
              <a:spLocks noChangeArrowheads="1"/>
            </p:cNvSpPr>
            <p:nvPr/>
          </p:nvSpPr>
          <p:spPr bwMode="auto">
            <a:xfrm>
              <a:off x="4654" y="22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5119" name="Line 31"/>
            <p:cNvSpPr>
              <a:spLocks noChangeShapeType="1"/>
            </p:cNvSpPr>
            <p:nvPr/>
          </p:nvSpPr>
          <p:spPr bwMode="auto">
            <a:xfrm>
              <a:off x="4694" y="222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20" name="Text Box 32"/>
            <p:cNvSpPr txBox="1">
              <a:spLocks noChangeArrowheads="1"/>
            </p:cNvSpPr>
            <p:nvPr/>
          </p:nvSpPr>
          <p:spPr bwMode="auto">
            <a:xfrm>
              <a:off x="4810" y="1280"/>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21" name="Text Box 33"/>
            <p:cNvSpPr txBox="1">
              <a:spLocks noChangeArrowheads="1"/>
            </p:cNvSpPr>
            <p:nvPr/>
          </p:nvSpPr>
          <p:spPr bwMode="auto">
            <a:xfrm>
              <a:off x="4626" y="1280"/>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5122" name="Line 34"/>
            <p:cNvSpPr>
              <a:spLocks noChangeShapeType="1"/>
            </p:cNvSpPr>
            <p:nvPr/>
          </p:nvSpPr>
          <p:spPr bwMode="auto">
            <a:xfrm>
              <a:off x="4625" y="1433"/>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23" name="Line 35"/>
            <p:cNvSpPr>
              <a:spLocks noChangeShapeType="1"/>
            </p:cNvSpPr>
            <p:nvPr/>
          </p:nvSpPr>
          <p:spPr bwMode="auto">
            <a:xfrm>
              <a:off x="4993" y="1189"/>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24" name="Text Box 36"/>
            <p:cNvSpPr txBox="1">
              <a:spLocks noChangeArrowheads="1"/>
            </p:cNvSpPr>
            <p:nvPr/>
          </p:nvSpPr>
          <p:spPr bwMode="auto">
            <a:xfrm>
              <a:off x="4957" y="1280"/>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5125" name="Group 37"/>
          <p:cNvGrpSpPr>
            <a:grpSpLocks/>
          </p:cNvGrpSpPr>
          <p:nvPr/>
        </p:nvGrpSpPr>
        <p:grpSpPr bwMode="auto">
          <a:xfrm>
            <a:off x="152400" y="3200400"/>
            <a:ext cx="1633538" cy="1973263"/>
            <a:chOff x="2262" y="2720"/>
            <a:chExt cx="1029" cy="1243"/>
          </a:xfrm>
        </p:grpSpPr>
        <p:sp>
          <p:nvSpPr>
            <p:cNvPr id="345126" name="Rectangle 38"/>
            <p:cNvSpPr>
              <a:spLocks noChangeArrowheads="1"/>
            </p:cNvSpPr>
            <p:nvPr/>
          </p:nvSpPr>
          <p:spPr bwMode="auto">
            <a:xfrm>
              <a:off x="2262" y="2723"/>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27" name="Text Box 39"/>
            <p:cNvSpPr txBox="1">
              <a:spLocks noChangeArrowheads="1"/>
            </p:cNvSpPr>
            <p:nvPr/>
          </p:nvSpPr>
          <p:spPr bwMode="auto">
            <a:xfrm>
              <a:off x="2681"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5128" name="Text Box 40"/>
            <p:cNvSpPr txBox="1">
              <a:spLocks noChangeArrowheads="1"/>
            </p:cNvSpPr>
            <p:nvPr/>
          </p:nvSpPr>
          <p:spPr bwMode="auto">
            <a:xfrm>
              <a:off x="2958"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a:latin typeface="Comic Sans MS" charset="0"/>
              </a:endParaRPr>
            </a:p>
          </p:txBody>
        </p:sp>
        <p:sp>
          <p:nvSpPr>
            <p:cNvPr id="345129" name="Text Box 41"/>
            <p:cNvSpPr txBox="1">
              <a:spLocks noChangeArrowheads="1"/>
            </p:cNvSpPr>
            <p:nvPr/>
          </p:nvSpPr>
          <p:spPr bwMode="auto">
            <a:xfrm>
              <a:off x="2272" y="3263"/>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5130" name="Text Box 42"/>
            <p:cNvSpPr txBox="1">
              <a:spLocks noChangeArrowheads="1"/>
            </p:cNvSpPr>
            <p:nvPr/>
          </p:nvSpPr>
          <p:spPr bwMode="auto">
            <a:xfrm>
              <a:off x="2450" y="375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31" name="Line 43"/>
            <p:cNvSpPr>
              <a:spLocks noChangeShapeType="1"/>
            </p:cNvSpPr>
            <p:nvPr/>
          </p:nvSpPr>
          <p:spPr bwMode="auto">
            <a:xfrm>
              <a:off x="2518" y="3770"/>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32" name="Text Box 44"/>
            <p:cNvSpPr txBox="1">
              <a:spLocks noChangeArrowheads="1"/>
            </p:cNvSpPr>
            <p:nvPr/>
          </p:nvSpPr>
          <p:spPr bwMode="auto">
            <a:xfrm>
              <a:off x="2291" y="3506"/>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5133" name="Line 45"/>
            <p:cNvSpPr>
              <a:spLocks noChangeShapeType="1"/>
            </p:cNvSpPr>
            <p:nvPr/>
          </p:nvSpPr>
          <p:spPr bwMode="auto">
            <a:xfrm>
              <a:off x="2331" y="351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34" name="Text Box 46"/>
            <p:cNvSpPr txBox="1">
              <a:spLocks noChangeArrowheads="1"/>
            </p:cNvSpPr>
            <p:nvPr/>
          </p:nvSpPr>
          <p:spPr bwMode="auto">
            <a:xfrm>
              <a:off x="2681"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a:latin typeface="Comic Sans MS" charset="0"/>
              </a:endParaRPr>
            </a:p>
          </p:txBody>
        </p:sp>
        <p:sp>
          <p:nvSpPr>
            <p:cNvPr id="345135" name="Text Box 47"/>
            <p:cNvSpPr txBox="1">
              <a:spLocks noChangeArrowheads="1"/>
            </p:cNvSpPr>
            <p:nvPr/>
          </p:nvSpPr>
          <p:spPr bwMode="auto">
            <a:xfrm>
              <a:off x="2957"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5136" name="Text Box 48"/>
            <p:cNvSpPr txBox="1">
              <a:spLocks noChangeArrowheads="1"/>
            </p:cNvSpPr>
            <p:nvPr/>
          </p:nvSpPr>
          <p:spPr bwMode="auto">
            <a:xfrm>
              <a:off x="2681" y="3714"/>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5137" name="Text Box 49"/>
            <p:cNvSpPr txBox="1">
              <a:spLocks noChangeArrowheads="1"/>
            </p:cNvSpPr>
            <p:nvPr/>
          </p:nvSpPr>
          <p:spPr bwMode="auto">
            <a:xfrm>
              <a:off x="2929" y="3714"/>
              <a:ext cx="24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a:t>
              </a:r>
              <a:endParaRPr lang="en-US" b="0">
                <a:latin typeface="Comic Sans MS" charset="0"/>
              </a:endParaRPr>
            </a:p>
          </p:txBody>
        </p:sp>
        <p:sp>
          <p:nvSpPr>
            <p:cNvPr id="345138" name="Text Box 50"/>
            <p:cNvSpPr txBox="1">
              <a:spLocks noChangeArrowheads="1"/>
            </p:cNvSpPr>
            <p:nvPr/>
          </p:nvSpPr>
          <p:spPr bwMode="auto">
            <a:xfrm>
              <a:off x="2681"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5139" name="Text Box 51"/>
            <p:cNvSpPr txBox="1">
              <a:spLocks noChangeArrowheads="1"/>
            </p:cNvSpPr>
            <p:nvPr/>
          </p:nvSpPr>
          <p:spPr bwMode="auto">
            <a:xfrm>
              <a:off x="2957"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i="1">
                <a:latin typeface="Comic Sans MS" charset="0"/>
              </a:endParaRPr>
            </a:p>
          </p:txBody>
        </p:sp>
        <p:sp>
          <p:nvSpPr>
            <p:cNvPr id="345140" name="Text Box 52"/>
            <p:cNvSpPr txBox="1">
              <a:spLocks noChangeArrowheads="1"/>
            </p:cNvSpPr>
            <p:nvPr/>
          </p:nvSpPr>
          <p:spPr bwMode="auto">
            <a:xfrm>
              <a:off x="2450" y="302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41" name="Text Box 53"/>
            <p:cNvSpPr txBox="1">
              <a:spLocks noChangeArrowheads="1"/>
            </p:cNvSpPr>
            <p:nvPr/>
          </p:nvSpPr>
          <p:spPr bwMode="auto">
            <a:xfrm>
              <a:off x="2268" y="302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5142" name="Text Box 54"/>
            <p:cNvSpPr txBox="1">
              <a:spLocks noChangeArrowheads="1"/>
            </p:cNvSpPr>
            <p:nvPr/>
          </p:nvSpPr>
          <p:spPr bwMode="auto">
            <a:xfrm>
              <a:off x="2452" y="3263"/>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43" name="Line 55"/>
            <p:cNvSpPr>
              <a:spLocks noChangeShapeType="1"/>
            </p:cNvSpPr>
            <p:nvPr/>
          </p:nvSpPr>
          <p:spPr bwMode="auto">
            <a:xfrm>
              <a:off x="2521" y="3286"/>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44" name="Text Box 56"/>
            <p:cNvSpPr txBox="1">
              <a:spLocks noChangeArrowheads="1"/>
            </p:cNvSpPr>
            <p:nvPr/>
          </p:nvSpPr>
          <p:spPr bwMode="auto">
            <a:xfrm>
              <a:off x="2450" y="3506"/>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45" name="Text Box 57"/>
            <p:cNvSpPr txBox="1">
              <a:spLocks noChangeArrowheads="1"/>
            </p:cNvSpPr>
            <p:nvPr/>
          </p:nvSpPr>
          <p:spPr bwMode="auto">
            <a:xfrm>
              <a:off x="2291" y="375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5146" name="Line 58"/>
            <p:cNvSpPr>
              <a:spLocks noChangeShapeType="1"/>
            </p:cNvSpPr>
            <p:nvPr/>
          </p:nvSpPr>
          <p:spPr bwMode="auto">
            <a:xfrm>
              <a:off x="2331" y="375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47" name="Text Box 59"/>
            <p:cNvSpPr txBox="1">
              <a:spLocks noChangeArrowheads="1"/>
            </p:cNvSpPr>
            <p:nvPr/>
          </p:nvSpPr>
          <p:spPr bwMode="auto">
            <a:xfrm>
              <a:off x="2447" y="2811"/>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5148" name="Text Box 60"/>
            <p:cNvSpPr txBox="1">
              <a:spLocks noChangeArrowheads="1"/>
            </p:cNvSpPr>
            <p:nvPr/>
          </p:nvSpPr>
          <p:spPr bwMode="auto">
            <a:xfrm>
              <a:off x="2263" y="2811"/>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5149" name="Line 61"/>
            <p:cNvSpPr>
              <a:spLocks noChangeShapeType="1"/>
            </p:cNvSpPr>
            <p:nvPr/>
          </p:nvSpPr>
          <p:spPr bwMode="auto">
            <a:xfrm>
              <a:off x="2262" y="2964"/>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50" name="Line 62"/>
            <p:cNvSpPr>
              <a:spLocks noChangeShapeType="1"/>
            </p:cNvSpPr>
            <p:nvPr/>
          </p:nvSpPr>
          <p:spPr bwMode="auto">
            <a:xfrm>
              <a:off x="2630" y="2720"/>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5151" name="Text Box 63"/>
            <p:cNvSpPr txBox="1">
              <a:spLocks noChangeArrowheads="1"/>
            </p:cNvSpPr>
            <p:nvPr/>
          </p:nvSpPr>
          <p:spPr bwMode="auto">
            <a:xfrm>
              <a:off x="2594" y="2811"/>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5152" name="Group 64"/>
          <p:cNvGrpSpPr>
            <a:grpSpLocks/>
          </p:cNvGrpSpPr>
          <p:nvPr/>
        </p:nvGrpSpPr>
        <p:grpSpPr bwMode="auto">
          <a:xfrm>
            <a:off x="1981200" y="3276600"/>
            <a:ext cx="1311275" cy="862013"/>
            <a:chOff x="1248" y="2064"/>
            <a:chExt cx="826" cy="543"/>
          </a:xfrm>
        </p:grpSpPr>
        <p:sp>
          <p:nvSpPr>
            <p:cNvPr id="345153" name="Oval 65"/>
            <p:cNvSpPr>
              <a:spLocks noChangeAspect="1" noChangeArrowheads="1"/>
            </p:cNvSpPr>
            <p:nvPr/>
          </p:nvSpPr>
          <p:spPr bwMode="auto">
            <a:xfrm>
              <a:off x="1248" y="2065"/>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5154" name="Oval 66"/>
            <p:cNvSpPr>
              <a:spLocks noChangeAspect="1" noChangeArrowheads="1"/>
            </p:cNvSpPr>
            <p:nvPr/>
          </p:nvSpPr>
          <p:spPr bwMode="auto">
            <a:xfrm>
              <a:off x="1714" y="2064"/>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5155" name="Oval 67"/>
            <p:cNvSpPr>
              <a:spLocks noChangeAspect="1" noChangeArrowheads="1"/>
            </p:cNvSpPr>
            <p:nvPr/>
          </p:nvSpPr>
          <p:spPr bwMode="auto">
            <a:xfrm>
              <a:off x="1629" y="2440"/>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grpSp>
      <p:sp>
        <p:nvSpPr>
          <p:cNvPr id="345156" name="AutoShape 68"/>
          <p:cNvSpPr>
            <a:spLocks/>
          </p:cNvSpPr>
          <p:nvPr/>
        </p:nvSpPr>
        <p:spPr bwMode="auto">
          <a:xfrm>
            <a:off x="3276600" y="1066800"/>
            <a:ext cx="457200" cy="3962400"/>
          </a:xfrm>
          <a:prstGeom prst="rightBrace">
            <a:avLst>
              <a:gd name="adj1" fmla="val 7222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45158" name="Rectangle 70"/>
          <p:cNvSpPr>
            <a:spLocks noGrp="1" noChangeArrowheads="1"/>
          </p:cNvSpPr>
          <p:nvPr>
            <p:ph type="body" idx="1"/>
          </p:nvPr>
        </p:nvSpPr>
        <p:spPr>
          <a:xfrm>
            <a:off x="609600" y="5257800"/>
            <a:ext cx="8153400" cy="1295400"/>
          </a:xfrm>
        </p:spPr>
        <p:txBody>
          <a:bodyPr/>
          <a:lstStyle/>
          <a:p>
            <a:r>
              <a:rPr lang="en-US" sz="2400"/>
              <a:t>Network structure is not specified</a:t>
            </a:r>
          </a:p>
          <a:p>
            <a:pPr lvl="1"/>
            <a:r>
              <a:rPr lang="en-US" sz="2000"/>
              <a:t>Inducer needs to select arcs &amp; estimate parameters</a:t>
            </a:r>
            <a:endParaRPr lang="en-US" sz="2400"/>
          </a:p>
          <a:p>
            <a:r>
              <a:rPr lang="en-US" sz="2400"/>
              <a:t>Data does not contain missing values</a:t>
            </a:r>
          </a:p>
        </p:txBody>
      </p:sp>
      <p:sp>
        <p:nvSpPr>
          <p:cNvPr id="345159" name="Text Box 71"/>
          <p:cNvSpPr txBox="1">
            <a:spLocks noChangeArrowheads="1"/>
          </p:cNvSpPr>
          <p:nvPr/>
        </p:nvSpPr>
        <p:spPr bwMode="auto">
          <a:xfrm>
            <a:off x="1219200" y="990600"/>
            <a:ext cx="976313" cy="2060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sz="1600"/>
              <a:t> E, B, A</a:t>
            </a:r>
          </a:p>
          <a:p>
            <a:pPr algn="l"/>
            <a:r>
              <a:rPr lang="en-US" sz="1600"/>
              <a:t>&lt;Y,N,N&gt;</a:t>
            </a:r>
          </a:p>
          <a:p>
            <a:pPr algn="l"/>
            <a:r>
              <a:rPr lang="en-US" sz="1600"/>
              <a:t>&lt;Y,N,Y&gt;</a:t>
            </a:r>
          </a:p>
          <a:p>
            <a:pPr algn="l"/>
            <a:r>
              <a:rPr lang="en-US" sz="1600"/>
              <a:t>&lt;N,N,Y&gt;</a:t>
            </a:r>
          </a:p>
          <a:p>
            <a:pPr algn="l"/>
            <a:r>
              <a:rPr lang="en-US" sz="1600"/>
              <a:t>&lt;N,Y,Y&gt;</a:t>
            </a:r>
          </a:p>
          <a:p>
            <a:pPr algn="l"/>
            <a:r>
              <a:rPr lang="en-US" sz="1600"/>
              <a:t>      .</a:t>
            </a:r>
          </a:p>
          <a:p>
            <a:pPr algn="l"/>
            <a:r>
              <a:rPr lang="en-US" sz="1600"/>
              <a:t>      .</a:t>
            </a:r>
          </a:p>
          <a:p>
            <a:pPr algn="l"/>
            <a:r>
              <a:rPr lang="en-US" sz="1600"/>
              <a:t>&lt;N,Y,Y&gt;</a:t>
            </a:r>
          </a:p>
        </p:txBody>
      </p:sp>
      <p:sp>
        <p:nvSpPr>
          <p:cNvPr id="345160" name="Rectangle 72"/>
          <p:cNvSpPr>
            <a:spLocks noChangeArrowheads="1"/>
          </p:cNvSpPr>
          <p:nvPr/>
        </p:nvSpPr>
        <p:spPr bwMode="auto">
          <a:xfrm>
            <a:off x="4327525" y="2603500"/>
            <a:ext cx="1263650" cy="914400"/>
          </a:xfrm>
          <a:prstGeom prst="rect">
            <a:avLst/>
          </a:prstGeom>
          <a:solidFill>
            <a:srgbClr val="777777"/>
          </a:solidFill>
          <a:ln w="12700">
            <a:miter lim="800000"/>
            <a:headEnd/>
            <a:tailEnd/>
          </a:ln>
          <a:effectLst/>
          <a:scene3d>
            <a:camera prst="legacyObliqueTopRight"/>
            <a:lightRig rig="legacyFlat3" dir="b"/>
          </a:scene3d>
          <a:sp3d extrusionH="430200" prstMaterial="legacyMetal">
            <a:bevelT w="13500" h="13500" prst="angle"/>
            <a:bevelB w="13500" h="13500" prst="angle"/>
            <a:extrusionClr>
              <a:schemeClr val="folHlink"/>
            </a:extrusionClr>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flatTx/>
          </a:bodyPr>
          <a:lstStyle/>
          <a:p>
            <a:r>
              <a:rPr lang="en-US" sz="2400">
                <a:solidFill>
                  <a:srgbClr val="FFFFFF"/>
                </a:solidFill>
              </a:rPr>
              <a:t>Learner</a:t>
            </a:r>
          </a:p>
        </p:txBody>
      </p:sp>
      <p:sp>
        <p:nvSpPr>
          <p:cNvPr id="345161" name="AutoShape 73"/>
          <p:cNvSpPr>
            <a:spLocks noChangeArrowheads="1"/>
          </p:cNvSpPr>
          <p:nvPr/>
        </p:nvSpPr>
        <p:spPr bwMode="auto">
          <a:xfrm>
            <a:off x="3673475" y="2898775"/>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45162" name="AutoShape 74"/>
          <p:cNvSpPr>
            <a:spLocks noChangeArrowheads="1"/>
          </p:cNvSpPr>
          <p:nvPr/>
        </p:nvSpPr>
        <p:spPr bwMode="auto">
          <a:xfrm>
            <a:off x="5784850" y="2894013"/>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313929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4"/>
          <p:cNvSpPr>
            <a:spLocks noGrp="1"/>
          </p:cNvSpPr>
          <p:nvPr>
            <p:ph type="sldNum" sz="quarter" idx="11"/>
          </p:nvPr>
        </p:nvSpPr>
        <p:spPr/>
        <p:txBody>
          <a:bodyPr/>
          <a:lstStyle/>
          <a:p>
            <a:fld id="{78AED093-F049-E147-B41E-91209399309B}" type="slidenum">
              <a:rPr lang="en-US"/>
              <a:pPr/>
              <a:t>18</a:t>
            </a:fld>
            <a:endParaRPr lang="en-US"/>
          </a:p>
        </p:txBody>
      </p:sp>
      <p:sp>
        <p:nvSpPr>
          <p:cNvPr id="346114" name="Rectangle 2"/>
          <p:cNvSpPr>
            <a:spLocks noGrp="1" noChangeArrowheads="1"/>
          </p:cNvSpPr>
          <p:nvPr>
            <p:ph type="title"/>
          </p:nvPr>
        </p:nvSpPr>
        <p:spPr>
          <a:xfrm>
            <a:off x="457200" y="-216419"/>
            <a:ext cx="8229600" cy="1143000"/>
          </a:xfrm>
        </p:spPr>
        <p:txBody>
          <a:bodyPr/>
          <a:lstStyle/>
          <a:p>
            <a:r>
              <a:rPr lang="en-US" dirty="0"/>
              <a:t>Known Structure, Incomplete Data</a:t>
            </a:r>
          </a:p>
        </p:txBody>
      </p:sp>
      <p:grpSp>
        <p:nvGrpSpPr>
          <p:cNvPr id="346116" name="Group 4"/>
          <p:cNvGrpSpPr>
            <a:grpSpLocks/>
          </p:cNvGrpSpPr>
          <p:nvPr/>
        </p:nvGrpSpPr>
        <p:grpSpPr bwMode="auto">
          <a:xfrm>
            <a:off x="6253163" y="2362200"/>
            <a:ext cx="1311275" cy="862013"/>
            <a:chOff x="3195" y="2867"/>
            <a:chExt cx="826" cy="543"/>
          </a:xfrm>
        </p:grpSpPr>
        <p:sp>
          <p:nvSpPr>
            <p:cNvPr id="346117" name="Oval 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6118" name="Oval 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6119" name="Oval 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6120" name="Line 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21" name="Line 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6122" name="Group 10"/>
          <p:cNvGrpSpPr>
            <a:grpSpLocks/>
          </p:cNvGrpSpPr>
          <p:nvPr/>
        </p:nvGrpSpPr>
        <p:grpSpPr bwMode="auto">
          <a:xfrm>
            <a:off x="7510463" y="2686050"/>
            <a:ext cx="1633537" cy="1973263"/>
            <a:chOff x="4625" y="1189"/>
            <a:chExt cx="1029" cy="1243"/>
          </a:xfrm>
        </p:grpSpPr>
        <p:sp>
          <p:nvSpPr>
            <p:cNvPr id="346123" name="Rectangle 11"/>
            <p:cNvSpPr>
              <a:spLocks noChangeArrowheads="1"/>
            </p:cNvSpPr>
            <p:nvPr/>
          </p:nvSpPr>
          <p:spPr bwMode="auto">
            <a:xfrm>
              <a:off x="4625" y="1192"/>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24" name="Text Box 12"/>
            <p:cNvSpPr txBox="1">
              <a:spLocks noChangeArrowheads="1"/>
            </p:cNvSpPr>
            <p:nvPr/>
          </p:nvSpPr>
          <p:spPr bwMode="auto">
            <a:xfrm>
              <a:off x="5013"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a:t>
              </a:r>
              <a:endParaRPr lang="en-US" b="0">
                <a:latin typeface="Comic Sans MS" charset="0"/>
              </a:endParaRPr>
            </a:p>
          </p:txBody>
        </p:sp>
        <p:sp>
          <p:nvSpPr>
            <p:cNvPr id="346125" name="Text Box 13"/>
            <p:cNvSpPr txBox="1">
              <a:spLocks noChangeArrowheads="1"/>
            </p:cNvSpPr>
            <p:nvPr/>
          </p:nvSpPr>
          <p:spPr bwMode="auto">
            <a:xfrm>
              <a:off x="5290"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.1</a:t>
              </a:r>
              <a:endParaRPr lang="en-US">
                <a:latin typeface="Comic Sans MS" charset="0"/>
              </a:endParaRPr>
            </a:p>
          </p:txBody>
        </p:sp>
        <p:sp>
          <p:nvSpPr>
            <p:cNvPr id="346126" name="Text Box 14"/>
            <p:cNvSpPr txBox="1">
              <a:spLocks noChangeArrowheads="1"/>
            </p:cNvSpPr>
            <p:nvPr/>
          </p:nvSpPr>
          <p:spPr bwMode="auto">
            <a:xfrm>
              <a:off x="4635" y="173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6127" name="Text Box 15"/>
            <p:cNvSpPr txBox="1">
              <a:spLocks noChangeArrowheads="1"/>
            </p:cNvSpPr>
            <p:nvPr/>
          </p:nvSpPr>
          <p:spPr bwMode="auto">
            <a:xfrm>
              <a:off x="4813" y="222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28" name="Line 16"/>
            <p:cNvSpPr>
              <a:spLocks noChangeShapeType="1"/>
            </p:cNvSpPr>
            <p:nvPr/>
          </p:nvSpPr>
          <p:spPr bwMode="auto">
            <a:xfrm>
              <a:off x="4881" y="223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29" name="Text Box 17"/>
            <p:cNvSpPr txBox="1">
              <a:spLocks noChangeArrowheads="1"/>
            </p:cNvSpPr>
            <p:nvPr/>
          </p:nvSpPr>
          <p:spPr bwMode="auto">
            <a:xfrm>
              <a:off x="4654" y="1975"/>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6130" name="Line 18"/>
            <p:cNvSpPr>
              <a:spLocks noChangeShapeType="1"/>
            </p:cNvSpPr>
            <p:nvPr/>
          </p:nvSpPr>
          <p:spPr bwMode="auto">
            <a:xfrm>
              <a:off x="4694" y="1987"/>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31" name="Text Box 19"/>
            <p:cNvSpPr txBox="1">
              <a:spLocks noChangeArrowheads="1"/>
            </p:cNvSpPr>
            <p:nvPr/>
          </p:nvSpPr>
          <p:spPr bwMode="auto">
            <a:xfrm>
              <a:off x="5013"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.7</a:t>
              </a:r>
              <a:endParaRPr lang="en-US" sz="1600" b="0">
                <a:latin typeface="Comic Sans MS" charset="0"/>
              </a:endParaRPr>
            </a:p>
          </p:txBody>
        </p:sp>
        <p:sp>
          <p:nvSpPr>
            <p:cNvPr id="346132" name="Text Box 20"/>
            <p:cNvSpPr txBox="1">
              <a:spLocks noChangeArrowheads="1"/>
            </p:cNvSpPr>
            <p:nvPr/>
          </p:nvSpPr>
          <p:spPr bwMode="auto">
            <a:xfrm>
              <a:off x="5289"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.3</a:t>
              </a:r>
              <a:endParaRPr lang="en-US" b="0">
                <a:latin typeface="Comic Sans MS" charset="0"/>
              </a:endParaRPr>
            </a:p>
          </p:txBody>
        </p:sp>
        <p:sp>
          <p:nvSpPr>
            <p:cNvPr id="346133" name="Text Box 21"/>
            <p:cNvSpPr txBox="1">
              <a:spLocks noChangeArrowheads="1"/>
            </p:cNvSpPr>
            <p:nvPr/>
          </p:nvSpPr>
          <p:spPr bwMode="auto">
            <a:xfrm>
              <a:off x="4974" y="2183"/>
              <a:ext cx="32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.99</a:t>
              </a:r>
              <a:endParaRPr lang="en-US" b="0">
                <a:latin typeface="Comic Sans MS" charset="0"/>
              </a:endParaRPr>
            </a:p>
          </p:txBody>
        </p:sp>
        <p:sp>
          <p:nvSpPr>
            <p:cNvPr id="346134" name="Text Box 22"/>
            <p:cNvSpPr txBox="1">
              <a:spLocks noChangeArrowheads="1"/>
            </p:cNvSpPr>
            <p:nvPr/>
          </p:nvSpPr>
          <p:spPr bwMode="auto">
            <a:xfrm>
              <a:off x="5222" y="2183"/>
              <a:ext cx="38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.01</a:t>
              </a:r>
              <a:endParaRPr lang="en-US" b="0">
                <a:latin typeface="Comic Sans MS" charset="0"/>
              </a:endParaRPr>
            </a:p>
          </p:txBody>
        </p:sp>
        <p:sp>
          <p:nvSpPr>
            <p:cNvPr id="346135" name="Text Box 23"/>
            <p:cNvSpPr txBox="1">
              <a:spLocks noChangeArrowheads="1"/>
            </p:cNvSpPr>
            <p:nvPr/>
          </p:nvSpPr>
          <p:spPr bwMode="auto">
            <a:xfrm>
              <a:off x="5013"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.8</a:t>
              </a:r>
              <a:endParaRPr lang="en-US" b="0">
                <a:latin typeface="Comic Sans MS" charset="0"/>
              </a:endParaRPr>
            </a:p>
          </p:txBody>
        </p:sp>
        <p:sp>
          <p:nvSpPr>
            <p:cNvPr id="346136" name="Text Box 24"/>
            <p:cNvSpPr txBox="1">
              <a:spLocks noChangeArrowheads="1"/>
            </p:cNvSpPr>
            <p:nvPr/>
          </p:nvSpPr>
          <p:spPr bwMode="auto">
            <a:xfrm>
              <a:off x="5289"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.2</a:t>
              </a:r>
              <a:endParaRPr lang="en-US" sz="1600" b="0" i="1">
                <a:latin typeface="Comic Sans MS" charset="0"/>
              </a:endParaRPr>
            </a:p>
          </p:txBody>
        </p:sp>
        <p:sp>
          <p:nvSpPr>
            <p:cNvPr id="346137" name="Text Box 25"/>
            <p:cNvSpPr txBox="1">
              <a:spLocks noChangeArrowheads="1"/>
            </p:cNvSpPr>
            <p:nvPr/>
          </p:nvSpPr>
          <p:spPr bwMode="auto">
            <a:xfrm>
              <a:off x="4813" y="149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38" name="Text Box 26"/>
            <p:cNvSpPr txBox="1">
              <a:spLocks noChangeArrowheads="1"/>
            </p:cNvSpPr>
            <p:nvPr/>
          </p:nvSpPr>
          <p:spPr bwMode="auto">
            <a:xfrm>
              <a:off x="4631" y="149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6139" name="Text Box 27"/>
            <p:cNvSpPr txBox="1">
              <a:spLocks noChangeArrowheads="1"/>
            </p:cNvSpPr>
            <p:nvPr/>
          </p:nvSpPr>
          <p:spPr bwMode="auto">
            <a:xfrm>
              <a:off x="4815" y="1732"/>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40" name="Line 28"/>
            <p:cNvSpPr>
              <a:spLocks noChangeShapeType="1"/>
            </p:cNvSpPr>
            <p:nvPr/>
          </p:nvSpPr>
          <p:spPr bwMode="auto">
            <a:xfrm>
              <a:off x="4884" y="1755"/>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41" name="Text Box 29"/>
            <p:cNvSpPr txBox="1">
              <a:spLocks noChangeArrowheads="1"/>
            </p:cNvSpPr>
            <p:nvPr/>
          </p:nvSpPr>
          <p:spPr bwMode="auto">
            <a:xfrm>
              <a:off x="4813" y="1975"/>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42" name="Text Box 30"/>
            <p:cNvSpPr txBox="1">
              <a:spLocks noChangeArrowheads="1"/>
            </p:cNvSpPr>
            <p:nvPr/>
          </p:nvSpPr>
          <p:spPr bwMode="auto">
            <a:xfrm>
              <a:off x="4654" y="22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6143" name="Line 31"/>
            <p:cNvSpPr>
              <a:spLocks noChangeShapeType="1"/>
            </p:cNvSpPr>
            <p:nvPr/>
          </p:nvSpPr>
          <p:spPr bwMode="auto">
            <a:xfrm>
              <a:off x="4694" y="222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44" name="Text Box 32"/>
            <p:cNvSpPr txBox="1">
              <a:spLocks noChangeArrowheads="1"/>
            </p:cNvSpPr>
            <p:nvPr/>
          </p:nvSpPr>
          <p:spPr bwMode="auto">
            <a:xfrm>
              <a:off x="4810" y="1280"/>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45" name="Text Box 33"/>
            <p:cNvSpPr txBox="1">
              <a:spLocks noChangeArrowheads="1"/>
            </p:cNvSpPr>
            <p:nvPr/>
          </p:nvSpPr>
          <p:spPr bwMode="auto">
            <a:xfrm>
              <a:off x="4626" y="1280"/>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6146" name="Line 34"/>
            <p:cNvSpPr>
              <a:spLocks noChangeShapeType="1"/>
            </p:cNvSpPr>
            <p:nvPr/>
          </p:nvSpPr>
          <p:spPr bwMode="auto">
            <a:xfrm>
              <a:off x="4625" y="1433"/>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47" name="Line 35"/>
            <p:cNvSpPr>
              <a:spLocks noChangeShapeType="1"/>
            </p:cNvSpPr>
            <p:nvPr/>
          </p:nvSpPr>
          <p:spPr bwMode="auto">
            <a:xfrm>
              <a:off x="4993" y="1189"/>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48" name="Text Box 36"/>
            <p:cNvSpPr txBox="1">
              <a:spLocks noChangeArrowheads="1"/>
            </p:cNvSpPr>
            <p:nvPr/>
          </p:nvSpPr>
          <p:spPr bwMode="auto">
            <a:xfrm>
              <a:off x="4957" y="1280"/>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6149" name="Group 37"/>
          <p:cNvGrpSpPr>
            <a:grpSpLocks/>
          </p:cNvGrpSpPr>
          <p:nvPr/>
        </p:nvGrpSpPr>
        <p:grpSpPr bwMode="auto">
          <a:xfrm>
            <a:off x="152400" y="3200400"/>
            <a:ext cx="1633538" cy="1973263"/>
            <a:chOff x="2262" y="2720"/>
            <a:chExt cx="1029" cy="1243"/>
          </a:xfrm>
        </p:grpSpPr>
        <p:sp>
          <p:nvSpPr>
            <p:cNvPr id="346150" name="Rectangle 38"/>
            <p:cNvSpPr>
              <a:spLocks noChangeArrowheads="1"/>
            </p:cNvSpPr>
            <p:nvPr/>
          </p:nvSpPr>
          <p:spPr bwMode="auto">
            <a:xfrm>
              <a:off x="2262" y="2723"/>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51" name="Text Box 39"/>
            <p:cNvSpPr txBox="1">
              <a:spLocks noChangeArrowheads="1"/>
            </p:cNvSpPr>
            <p:nvPr/>
          </p:nvSpPr>
          <p:spPr bwMode="auto">
            <a:xfrm>
              <a:off x="2681"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6152" name="Text Box 40"/>
            <p:cNvSpPr txBox="1">
              <a:spLocks noChangeArrowheads="1"/>
            </p:cNvSpPr>
            <p:nvPr/>
          </p:nvSpPr>
          <p:spPr bwMode="auto">
            <a:xfrm>
              <a:off x="2958"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a:latin typeface="Comic Sans MS" charset="0"/>
              </a:endParaRPr>
            </a:p>
          </p:txBody>
        </p:sp>
        <p:sp>
          <p:nvSpPr>
            <p:cNvPr id="346153" name="Text Box 41"/>
            <p:cNvSpPr txBox="1">
              <a:spLocks noChangeArrowheads="1"/>
            </p:cNvSpPr>
            <p:nvPr/>
          </p:nvSpPr>
          <p:spPr bwMode="auto">
            <a:xfrm>
              <a:off x="2272" y="3263"/>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6154" name="Text Box 42"/>
            <p:cNvSpPr txBox="1">
              <a:spLocks noChangeArrowheads="1"/>
            </p:cNvSpPr>
            <p:nvPr/>
          </p:nvSpPr>
          <p:spPr bwMode="auto">
            <a:xfrm>
              <a:off x="2450" y="375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55" name="Line 43"/>
            <p:cNvSpPr>
              <a:spLocks noChangeShapeType="1"/>
            </p:cNvSpPr>
            <p:nvPr/>
          </p:nvSpPr>
          <p:spPr bwMode="auto">
            <a:xfrm>
              <a:off x="2518" y="3770"/>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56" name="Text Box 44"/>
            <p:cNvSpPr txBox="1">
              <a:spLocks noChangeArrowheads="1"/>
            </p:cNvSpPr>
            <p:nvPr/>
          </p:nvSpPr>
          <p:spPr bwMode="auto">
            <a:xfrm>
              <a:off x="2291" y="3506"/>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6157" name="Line 45"/>
            <p:cNvSpPr>
              <a:spLocks noChangeShapeType="1"/>
            </p:cNvSpPr>
            <p:nvPr/>
          </p:nvSpPr>
          <p:spPr bwMode="auto">
            <a:xfrm>
              <a:off x="2331" y="351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58" name="Text Box 46"/>
            <p:cNvSpPr txBox="1">
              <a:spLocks noChangeArrowheads="1"/>
            </p:cNvSpPr>
            <p:nvPr/>
          </p:nvSpPr>
          <p:spPr bwMode="auto">
            <a:xfrm>
              <a:off x="2681"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a:latin typeface="Comic Sans MS" charset="0"/>
              </a:endParaRPr>
            </a:p>
          </p:txBody>
        </p:sp>
        <p:sp>
          <p:nvSpPr>
            <p:cNvPr id="346159" name="Text Box 47"/>
            <p:cNvSpPr txBox="1">
              <a:spLocks noChangeArrowheads="1"/>
            </p:cNvSpPr>
            <p:nvPr/>
          </p:nvSpPr>
          <p:spPr bwMode="auto">
            <a:xfrm>
              <a:off x="2957"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6160" name="Text Box 48"/>
            <p:cNvSpPr txBox="1">
              <a:spLocks noChangeArrowheads="1"/>
            </p:cNvSpPr>
            <p:nvPr/>
          </p:nvSpPr>
          <p:spPr bwMode="auto">
            <a:xfrm>
              <a:off x="2681" y="3714"/>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6161" name="Text Box 49"/>
            <p:cNvSpPr txBox="1">
              <a:spLocks noChangeArrowheads="1"/>
            </p:cNvSpPr>
            <p:nvPr/>
          </p:nvSpPr>
          <p:spPr bwMode="auto">
            <a:xfrm>
              <a:off x="2929" y="3714"/>
              <a:ext cx="24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a:t>
              </a:r>
              <a:endParaRPr lang="en-US" b="0">
                <a:latin typeface="Comic Sans MS" charset="0"/>
              </a:endParaRPr>
            </a:p>
          </p:txBody>
        </p:sp>
        <p:sp>
          <p:nvSpPr>
            <p:cNvPr id="346162" name="Text Box 50"/>
            <p:cNvSpPr txBox="1">
              <a:spLocks noChangeArrowheads="1"/>
            </p:cNvSpPr>
            <p:nvPr/>
          </p:nvSpPr>
          <p:spPr bwMode="auto">
            <a:xfrm>
              <a:off x="2681"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6163" name="Text Box 51"/>
            <p:cNvSpPr txBox="1">
              <a:spLocks noChangeArrowheads="1"/>
            </p:cNvSpPr>
            <p:nvPr/>
          </p:nvSpPr>
          <p:spPr bwMode="auto">
            <a:xfrm>
              <a:off x="2957"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i="1">
                <a:latin typeface="Comic Sans MS" charset="0"/>
              </a:endParaRPr>
            </a:p>
          </p:txBody>
        </p:sp>
        <p:sp>
          <p:nvSpPr>
            <p:cNvPr id="346164" name="Text Box 52"/>
            <p:cNvSpPr txBox="1">
              <a:spLocks noChangeArrowheads="1"/>
            </p:cNvSpPr>
            <p:nvPr/>
          </p:nvSpPr>
          <p:spPr bwMode="auto">
            <a:xfrm>
              <a:off x="2450" y="302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65" name="Text Box 53"/>
            <p:cNvSpPr txBox="1">
              <a:spLocks noChangeArrowheads="1"/>
            </p:cNvSpPr>
            <p:nvPr/>
          </p:nvSpPr>
          <p:spPr bwMode="auto">
            <a:xfrm>
              <a:off x="2268" y="302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6166" name="Text Box 54"/>
            <p:cNvSpPr txBox="1">
              <a:spLocks noChangeArrowheads="1"/>
            </p:cNvSpPr>
            <p:nvPr/>
          </p:nvSpPr>
          <p:spPr bwMode="auto">
            <a:xfrm>
              <a:off x="2452" y="3263"/>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67" name="Line 55"/>
            <p:cNvSpPr>
              <a:spLocks noChangeShapeType="1"/>
            </p:cNvSpPr>
            <p:nvPr/>
          </p:nvSpPr>
          <p:spPr bwMode="auto">
            <a:xfrm>
              <a:off x="2521" y="3286"/>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68" name="Text Box 56"/>
            <p:cNvSpPr txBox="1">
              <a:spLocks noChangeArrowheads="1"/>
            </p:cNvSpPr>
            <p:nvPr/>
          </p:nvSpPr>
          <p:spPr bwMode="auto">
            <a:xfrm>
              <a:off x="2450" y="3506"/>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69" name="Text Box 57"/>
            <p:cNvSpPr txBox="1">
              <a:spLocks noChangeArrowheads="1"/>
            </p:cNvSpPr>
            <p:nvPr/>
          </p:nvSpPr>
          <p:spPr bwMode="auto">
            <a:xfrm>
              <a:off x="2291" y="375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6170" name="Line 58"/>
            <p:cNvSpPr>
              <a:spLocks noChangeShapeType="1"/>
            </p:cNvSpPr>
            <p:nvPr/>
          </p:nvSpPr>
          <p:spPr bwMode="auto">
            <a:xfrm>
              <a:off x="2331" y="375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71" name="Text Box 59"/>
            <p:cNvSpPr txBox="1">
              <a:spLocks noChangeArrowheads="1"/>
            </p:cNvSpPr>
            <p:nvPr/>
          </p:nvSpPr>
          <p:spPr bwMode="auto">
            <a:xfrm>
              <a:off x="2447" y="2811"/>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6172" name="Text Box 60"/>
            <p:cNvSpPr txBox="1">
              <a:spLocks noChangeArrowheads="1"/>
            </p:cNvSpPr>
            <p:nvPr/>
          </p:nvSpPr>
          <p:spPr bwMode="auto">
            <a:xfrm>
              <a:off x="2263" y="2811"/>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6173" name="Line 61"/>
            <p:cNvSpPr>
              <a:spLocks noChangeShapeType="1"/>
            </p:cNvSpPr>
            <p:nvPr/>
          </p:nvSpPr>
          <p:spPr bwMode="auto">
            <a:xfrm>
              <a:off x="2262" y="2964"/>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74" name="Line 62"/>
            <p:cNvSpPr>
              <a:spLocks noChangeShapeType="1"/>
            </p:cNvSpPr>
            <p:nvPr/>
          </p:nvSpPr>
          <p:spPr bwMode="auto">
            <a:xfrm>
              <a:off x="2630" y="2720"/>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75" name="Text Box 63"/>
            <p:cNvSpPr txBox="1">
              <a:spLocks noChangeArrowheads="1"/>
            </p:cNvSpPr>
            <p:nvPr/>
          </p:nvSpPr>
          <p:spPr bwMode="auto">
            <a:xfrm>
              <a:off x="2594" y="2811"/>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6176" name="Group 64"/>
          <p:cNvGrpSpPr>
            <a:grpSpLocks/>
          </p:cNvGrpSpPr>
          <p:nvPr/>
        </p:nvGrpSpPr>
        <p:grpSpPr bwMode="auto">
          <a:xfrm>
            <a:off x="1981200" y="3276600"/>
            <a:ext cx="1311275" cy="862013"/>
            <a:chOff x="3195" y="2867"/>
            <a:chExt cx="826" cy="543"/>
          </a:xfrm>
        </p:grpSpPr>
        <p:sp>
          <p:nvSpPr>
            <p:cNvPr id="346177" name="Oval 6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6178" name="Oval 6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6179" name="Oval 6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6180" name="Line 6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6181" name="Line 6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6182" name="AutoShape 70"/>
          <p:cNvSpPr>
            <a:spLocks/>
          </p:cNvSpPr>
          <p:nvPr/>
        </p:nvSpPr>
        <p:spPr bwMode="auto">
          <a:xfrm>
            <a:off x="3276600" y="1066800"/>
            <a:ext cx="457200" cy="3962400"/>
          </a:xfrm>
          <a:prstGeom prst="rightBrace">
            <a:avLst>
              <a:gd name="adj1" fmla="val 7222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46184" name="Rectangle 72"/>
          <p:cNvSpPr>
            <a:spLocks noGrp="1" noChangeArrowheads="1"/>
          </p:cNvSpPr>
          <p:nvPr>
            <p:ph type="body" idx="1"/>
          </p:nvPr>
        </p:nvSpPr>
        <p:spPr>
          <a:xfrm>
            <a:off x="609600" y="5257800"/>
            <a:ext cx="8153400" cy="1295400"/>
          </a:xfrm>
        </p:spPr>
        <p:txBody>
          <a:bodyPr/>
          <a:lstStyle/>
          <a:p>
            <a:r>
              <a:rPr lang="en-US" sz="2400"/>
              <a:t>Network structure is specified</a:t>
            </a:r>
          </a:p>
          <a:p>
            <a:r>
              <a:rPr lang="en-US" sz="2400"/>
              <a:t>Data contains missing values</a:t>
            </a:r>
          </a:p>
          <a:p>
            <a:pPr lvl="1"/>
            <a:r>
              <a:rPr lang="en-US" sz="2000"/>
              <a:t>Need to consider assignments to missing values</a:t>
            </a:r>
          </a:p>
        </p:txBody>
      </p:sp>
      <p:sp>
        <p:nvSpPr>
          <p:cNvPr id="346185" name="Text Box 73"/>
          <p:cNvSpPr txBox="1">
            <a:spLocks noChangeArrowheads="1"/>
          </p:cNvSpPr>
          <p:nvPr/>
        </p:nvSpPr>
        <p:spPr bwMode="auto">
          <a:xfrm>
            <a:off x="1219200" y="990600"/>
            <a:ext cx="976313" cy="2060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sz="1600"/>
              <a:t> E, B, A</a:t>
            </a:r>
          </a:p>
          <a:p>
            <a:pPr algn="l"/>
            <a:r>
              <a:rPr lang="en-US" sz="1600"/>
              <a:t>&lt;Y,N,N&gt;</a:t>
            </a:r>
          </a:p>
          <a:p>
            <a:pPr algn="l"/>
            <a:r>
              <a:rPr lang="en-US" sz="1600"/>
              <a:t>&lt;Y,</a:t>
            </a:r>
            <a:r>
              <a:rPr lang="en-US" sz="1600">
                <a:solidFill>
                  <a:schemeClr val="hlink"/>
                </a:solidFill>
              </a:rPr>
              <a:t>?</a:t>
            </a:r>
            <a:r>
              <a:rPr lang="en-US" sz="1600"/>
              <a:t>,Y&gt;</a:t>
            </a:r>
          </a:p>
          <a:p>
            <a:pPr algn="l"/>
            <a:r>
              <a:rPr lang="en-US" sz="1600"/>
              <a:t>&lt;N,N,Y&gt;</a:t>
            </a:r>
          </a:p>
          <a:p>
            <a:pPr algn="l"/>
            <a:r>
              <a:rPr lang="en-US" sz="1600"/>
              <a:t>&lt;N,Y,</a:t>
            </a:r>
            <a:r>
              <a:rPr lang="en-US" sz="1600">
                <a:solidFill>
                  <a:schemeClr val="hlink"/>
                </a:solidFill>
              </a:rPr>
              <a:t>?</a:t>
            </a:r>
            <a:r>
              <a:rPr lang="en-US" sz="1600"/>
              <a:t>&gt;</a:t>
            </a:r>
          </a:p>
          <a:p>
            <a:pPr algn="l"/>
            <a:r>
              <a:rPr lang="en-US" sz="1600"/>
              <a:t>      .</a:t>
            </a:r>
          </a:p>
          <a:p>
            <a:pPr algn="l"/>
            <a:r>
              <a:rPr lang="en-US" sz="1600"/>
              <a:t>      .</a:t>
            </a:r>
          </a:p>
          <a:p>
            <a:pPr algn="l"/>
            <a:r>
              <a:rPr lang="en-US" sz="1600"/>
              <a:t>&lt;</a:t>
            </a:r>
            <a:r>
              <a:rPr lang="en-US" sz="1600">
                <a:solidFill>
                  <a:schemeClr val="hlink"/>
                </a:solidFill>
              </a:rPr>
              <a:t>?</a:t>
            </a:r>
            <a:r>
              <a:rPr lang="en-US" sz="1600"/>
              <a:t>,Y,Y&gt;</a:t>
            </a:r>
          </a:p>
        </p:txBody>
      </p:sp>
      <p:sp>
        <p:nvSpPr>
          <p:cNvPr id="346186" name="Rectangle 74"/>
          <p:cNvSpPr>
            <a:spLocks noChangeArrowheads="1"/>
          </p:cNvSpPr>
          <p:nvPr/>
        </p:nvSpPr>
        <p:spPr bwMode="auto">
          <a:xfrm>
            <a:off x="4327525" y="2603500"/>
            <a:ext cx="1263650" cy="914400"/>
          </a:xfrm>
          <a:prstGeom prst="rect">
            <a:avLst/>
          </a:prstGeom>
          <a:solidFill>
            <a:srgbClr val="777777"/>
          </a:solidFill>
          <a:ln w="12700">
            <a:miter lim="800000"/>
            <a:headEnd/>
            <a:tailEnd/>
          </a:ln>
          <a:effectLst/>
          <a:scene3d>
            <a:camera prst="legacyObliqueTopRight"/>
            <a:lightRig rig="legacyFlat3" dir="b"/>
          </a:scene3d>
          <a:sp3d extrusionH="430200" prstMaterial="legacyMetal">
            <a:bevelT w="13500" h="13500" prst="angle"/>
            <a:bevelB w="13500" h="13500" prst="angle"/>
            <a:extrusionClr>
              <a:schemeClr val="folHlink"/>
            </a:extrusionClr>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flatTx/>
          </a:bodyPr>
          <a:lstStyle/>
          <a:p>
            <a:r>
              <a:rPr lang="en-US" sz="2400">
                <a:solidFill>
                  <a:srgbClr val="FFFFFF"/>
                </a:solidFill>
              </a:rPr>
              <a:t>Learner</a:t>
            </a:r>
          </a:p>
        </p:txBody>
      </p:sp>
      <p:sp>
        <p:nvSpPr>
          <p:cNvPr id="346187" name="AutoShape 75"/>
          <p:cNvSpPr>
            <a:spLocks noChangeArrowheads="1"/>
          </p:cNvSpPr>
          <p:nvPr/>
        </p:nvSpPr>
        <p:spPr bwMode="auto">
          <a:xfrm>
            <a:off x="3673475" y="2898775"/>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46188" name="AutoShape 76"/>
          <p:cNvSpPr>
            <a:spLocks noChangeArrowheads="1"/>
          </p:cNvSpPr>
          <p:nvPr/>
        </p:nvSpPr>
        <p:spPr bwMode="auto">
          <a:xfrm>
            <a:off x="5784850" y="2894013"/>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794005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4"/>
          <p:cNvSpPr>
            <a:spLocks noGrp="1"/>
          </p:cNvSpPr>
          <p:nvPr>
            <p:ph type="sldNum" sz="quarter" idx="11"/>
          </p:nvPr>
        </p:nvSpPr>
        <p:spPr/>
        <p:txBody>
          <a:bodyPr/>
          <a:lstStyle/>
          <a:p>
            <a:fld id="{8F19B943-5104-264C-A6BA-3D9EAFBDD4D9}" type="slidenum">
              <a:rPr lang="en-US"/>
              <a:pPr/>
              <a:t>19</a:t>
            </a:fld>
            <a:endParaRPr lang="en-US"/>
          </a:p>
        </p:txBody>
      </p:sp>
      <p:sp>
        <p:nvSpPr>
          <p:cNvPr id="347138" name="Rectangle 2"/>
          <p:cNvSpPr>
            <a:spLocks noGrp="1" noChangeArrowheads="1"/>
          </p:cNvSpPr>
          <p:nvPr>
            <p:ph type="title"/>
          </p:nvPr>
        </p:nvSpPr>
        <p:spPr>
          <a:xfrm>
            <a:off x="457200" y="-216419"/>
            <a:ext cx="8229600" cy="1143000"/>
          </a:xfrm>
        </p:spPr>
        <p:txBody>
          <a:bodyPr>
            <a:normAutofit fontScale="90000"/>
          </a:bodyPr>
          <a:lstStyle/>
          <a:p>
            <a:r>
              <a:rPr lang="en-US" dirty="0"/>
              <a:t>Unknown Structure, Incomplete Data</a:t>
            </a:r>
          </a:p>
        </p:txBody>
      </p:sp>
      <p:grpSp>
        <p:nvGrpSpPr>
          <p:cNvPr id="347140" name="Group 4"/>
          <p:cNvGrpSpPr>
            <a:grpSpLocks/>
          </p:cNvGrpSpPr>
          <p:nvPr/>
        </p:nvGrpSpPr>
        <p:grpSpPr bwMode="auto">
          <a:xfrm>
            <a:off x="6253163" y="2362200"/>
            <a:ext cx="1311275" cy="862013"/>
            <a:chOff x="3195" y="2867"/>
            <a:chExt cx="826" cy="543"/>
          </a:xfrm>
        </p:grpSpPr>
        <p:sp>
          <p:nvSpPr>
            <p:cNvPr id="347141" name="Oval 5"/>
            <p:cNvSpPr>
              <a:spLocks noChangeAspect="1" noChangeArrowheads="1"/>
            </p:cNvSpPr>
            <p:nvPr/>
          </p:nvSpPr>
          <p:spPr bwMode="auto">
            <a:xfrm>
              <a:off x="3195" y="2868"/>
              <a:ext cx="334" cy="166"/>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7142" name="Oval 6"/>
            <p:cNvSpPr>
              <a:spLocks noChangeAspect="1" noChangeArrowheads="1"/>
            </p:cNvSpPr>
            <p:nvPr/>
          </p:nvSpPr>
          <p:spPr bwMode="auto">
            <a:xfrm>
              <a:off x="3661" y="2867"/>
              <a:ext cx="360"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7143" name="Oval 7"/>
            <p:cNvSpPr>
              <a:spLocks noChangeAspect="1" noChangeArrowheads="1"/>
            </p:cNvSpPr>
            <p:nvPr/>
          </p:nvSpPr>
          <p:spPr bwMode="auto">
            <a:xfrm>
              <a:off x="3576" y="3243"/>
              <a:ext cx="351" cy="167"/>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7144" name="Line 8"/>
            <p:cNvSpPr>
              <a:spLocks noChangeAspect="1" noChangeShapeType="1"/>
            </p:cNvSpPr>
            <p:nvPr/>
          </p:nvSpPr>
          <p:spPr bwMode="auto">
            <a:xfrm>
              <a:off x="3407" y="3030"/>
              <a:ext cx="306" cy="213"/>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45" name="Line 9"/>
            <p:cNvSpPr>
              <a:spLocks noChangeAspect="1" noChangeShapeType="1"/>
            </p:cNvSpPr>
            <p:nvPr/>
          </p:nvSpPr>
          <p:spPr bwMode="auto">
            <a:xfrm flipH="1">
              <a:off x="3782" y="3037"/>
              <a:ext cx="61" cy="209"/>
            </a:xfrm>
            <a:prstGeom prst="line">
              <a:avLst/>
            </a:prstGeom>
            <a:noFill/>
            <a:ln w="5715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7146" name="Group 10"/>
          <p:cNvGrpSpPr>
            <a:grpSpLocks/>
          </p:cNvGrpSpPr>
          <p:nvPr/>
        </p:nvGrpSpPr>
        <p:grpSpPr bwMode="auto">
          <a:xfrm>
            <a:off x="7510463" y="2686050"/>
            <a:ext cx="1633537" cy="1973263"/>
            <a:chOff x="4625" y="1189"/>
            <a:chExt cx="1029" cy="1243"/>
          </a:xfrm>
        </p:grpSpPr>
        <p:sp>
          <p:nvSpPr>
            <p:cNvPr id="347147" name="Rectangle 11"/>
            <p:cNvSpPr>
              <a:spLocks noChangeArrowheads="1"/>
            </p:cNvSpPr>
            <p:nvPr/>
          </p:nvSpPr>
          <p:spPr bwMode="auto">
            <a:xfrm>
              <a:off x="4625" y="1192"/>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48" name="Text Box 12"/>
            <p:cNvSpPr txBox="1">
              <a:spLocks noChangeArrowheads="1"/>
            </p:cNvSpPr>
            <p:nvPr/>
          </p:nvSpPr>
          <p:spPr bwMode="auto">
            <a:xfrm>
              <a:off x="5013"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a:t>
              </a:r>
              <a:endParaRPr lang="en-US" b="0">
                <a:latin typeface="Comic Sans MS" charset="0"/>
              </a:endParaRPr>
            </a:p>
          </p:txBody>
        </p:sp>
        <p:sp>
          <p:nvSpPr>
            <p:cNvPr id="347149" name="Text Box 13"/>
            <p:cNvSpPr txBox="1">
              <a:spLocks noChangeArrowheads="1"/>
            </p:cNvSpPr>
            <p:nvPr/>
          </p:nvSpPr>
          <p:spPr bwMode="auto">
            <a:xfrm>
              <a:off x="5290" y="1489"/>
              <a:ext cx="250"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.1</a:t>
              </a:r>
              <a:endParaRPr lang="en-US">
                <a:latin typeface="Comic Sans MS" charset="0"/>
              </a:endParaRPr>
            </a:p>
          </p:txBody>
        </p:sp>
        <p:sp>
          <p:nvSpPr>
            <p:cNvPr id="347150" name="Text Box 14"/>
            <p:cNvSpPr txBox="1">
              <a:spLocks noChangeArrowheads="1"/>
            </p:cNvSpPr>
            <p:nvPr/>
          </p:nvSpPr>
          <p:spPr bwMode="auto">
            <a:xfrm>
              <a:off x="4635" y="1732"/>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7151" name="Text Box 15"/>
            <p:cNvSpPr txBox="1">
              <a:spLocks noChangeArrowheads="1"/>
            </p:cNvSpPr>
            <p:nvPr/>
          </p:nvSpPr>
          <p:spPr bwMode="auto">
            <a:xfrm>
              <a:off x="4813" y="222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52" name="Line 16"/>
            <p:cNvSpPr>
              <a:spLocks noChangeShapeType="1"/>
            </p:cNvSpPr>
            <p:nvPr/>
          </p:nvSpPr>
          <p:spPr bwMode="auto">
            <a:xfrm>
              <a:off x="4881" y="223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53" name="Text Box 17"/>
            <p:cNvSpPr txBox="1">
              <a:spLocks noChangeArrowheads="1"/>
            </p:cNvSpPr>
            <p:nvPr/>
          </p:nvSpPr>
          <p:spPr bwMode="auto">
            <a:xfrm>
              <a:off x="4654" y="1975"/>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7154" name="Line 18"/>
            <p:cNvSpPr>
              <a:spLocks noChangeShapeType="1"/>
            </p:cNvSpPr>
            <p:nvPr/>
          </p:nvSpPr>
          <p:spPr bwMode="auto">
            <a:xfrm>
              <a:off x="4694" y="1987"/>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55" name="Text Box 19"/>
            <p:cNvSpPr txBox="1">
              <a:spLocks noChangeArrowheads="1"/>
            </p:cNvSpPr>
            <p:nvPr/>
          </p:nvSpPr>
          <p:spPr bwMode="auto">
            <a:xfrm>
              <a:off x="5013"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.7</a:t>
              </a:r>
              <a:endParaRPr lang="en-US" sz="1600" b="0">
                <a:latin typeface="Comic Sans MS" charset="0"/>
              </a:endParaRPr>
            </a:p>
          </p:txBody>
        </p:sp>
        <p:sp>
          <p:nvSpPr>
            <p:cNvPr id="347156" name="Text Box 20"/>
            <p:cNvSpPr txBox="1">
              <a:spLocks noChangeArrowheads="1"/>
            </p:cNvSpPr>
            <p:nvPr/>
          </p:nvSpPr>
          <p:spPr bwMode="auto">
            <a:xfrm>
              <a:off x="5289" y="1732"/>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.3</a:t>
              </a:r>
              <a:endParaRPr lang="en-US" b="0">
                <a:latin typeface="Comic Sans MS" charset="0"/>
              </a:endParaRPr>
            </a:p>
          </p:txBody>
        </p:sp>
        <p:sp>
          <p:nvSpPr>
            <p:cNvPr id="347157" name="Text Box 21"/>
            <p:cNvSpPr txBox="1">
              <a:spLocks noChangeArrowheads="1"/>
            </p:cNvSpPr>
            <p:nvPr/>
          </p:nvSpPr>
          <p:spPr bwMode="auto">
            <a:xfrm>
              <a:off x="4974" y="2183"/>
              <a:ext cx="32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.99</a:t>
              </a:r>
              <a:endParaRPr lang="en-US" b="0">
                <a:latin typeface="Comic Sans MS" charset="0"/>
              </a:endParaRPr>
            </a:p>
          </p:txBody>
        </p:sp>
        <p:sp>
          <p:nvSpPr>
            <p:cNvPr id="347158" name="Text Box 22"/>
            <p:cNvSpPr txBox="1">
              <a:spLocks noChangeArrowheads="1"/>
            </p:cNvSpPr>
            <p:nvPr/>
          </p:nvSpPr>
          <p:spPr bwMode="auto">
            <a:xfrm>
              <a:off x="5222" y="2183"/>
              <a:ext cx="38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.01</a:t>
              </a:r>
              <a:endParaRPr lang="en-US" b="0">
                <a:latin typeface="Comic Sans MS" charset="0"/>
              </a:endParaRPr>
            </a:p>
          </p:txBody>
        </p:sp>
        <p:sp>
          <p:nvSpPr>
            <p:cNvPr id="347159" name="Text Box 23"/>
            <p:cNvSpPr txBox="1">
              <a:spLocks noChangeArrowheads="1"/>
            </p:cNvSpPr>
            <p:nvPr/>
          </p:nvSpPr>
          <p:spPr bwMode="auto">
            <a:xfrm>
              <a:off x="5013"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.8</a:t>
              </a:r>
              <a:endParaRPr lang="en-US" b="0">
                <a:latin typeface="Comic Sans MS" charset="0"/>
              </a:endParaRPr>
            </a:p>
          </p:txBody>
        </p:sp>
        <p:sp>
          <p:nvSpPr>
            <p:cNvPr id="347160" name="Text Box 24"/>
            <p:cNvSpPr txBox="1">
              <a:spLocks noChangeArrowheads="1"/>
            </p:cNvSpPr>
            <p:nvPr/>
          </p:nvSpPr>
          <p:spPr bwMode="auto">
            <a:xfrm>
              <a:off x="5289" y="1974"/>
              <a:ext cx="25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.2</a:t>
              </a:r>
              <a:endParaRPr lang="en-US" sz="1600" b="0" i="1">
                <a:latin typeface="Comic Sans MS" charset="0"/>
              </a:endParaRPr>
            </a:p>
          </p:txBody>
        </p:sp>
        <p:sp>
          <p:nvSpPr>
            <p:cNvPr id="347161" name="Text Box 25"/>
            <p:cNvSpPr txBox="1">
              <a:spLocks noChangeArrowheads="1"/>
            </p:cNvSpPr>
            <p:nvPr/>
          </p:nvSpPr>
          <p:spPr bwMode="auto">
            <a:xfrm>
              <a:off x="4813" y="1490"/>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62" name="Text Box 26"/>
            <p:cNvSpPr txBox="1">
              <a:spLocks noChangeArrowheads="1"/>
            </p:cNvSpPr>
            <p:nvPr/>
          </p:nvSpPr>
          <p:spPr bwMode="auto">
            <a:xfrm>
              <a:off x="4631" y="149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7163" name="Text Box 27"/>
            <p:cNvSpPr txBox="1">
              <a:spLocks noChangeArrowheads="1"/>
            </p:cNvSpPr>
            <p:nvPr/>
          </p:nvSpPr>
          <p:spPr bwMode="auto">
            <a:xfrm>
              <a:off x="4815" y="1732"/>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64" name="Line 28"/>
            <p:cNvSpPr>
              <a:spLocks noChangeShapeType="1"/>
            </p:cNvSpPr>
            <p:nvPr/>
          </p:nvSpPr>
          <p:spPr bwMode="auto">
            <a:xfrm>
              <a:off x="4884" y="1755"/>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65" name="Text Box 29"/>
            <p:cNvSpPr txBox="1">
              <a:spLocks noChangeArrowheads="1"/>
            </p:cNvSpPr>
            <p:nvPr/>
          </p:nvSpPr>
          <p:spPr bwMode="auto">
            <a:xfrm>
              <a:off x="4813" y="1975"/>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66" name="Text Box 30"/>
            <p:cNvSpPr txBox="1">
              <a:spLocks noChangeArrowheads="1"/>
            </p:cNvSpPr>
            <p:nvPr/>
          </p:nvSpPr>
          <p:spPr bwMode="auto">
            <a:xfrm>
              <a:off x="4654" y="2220"/>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7167" name="Line 31"/>
            <p:cNvSpPr>
              <a:spLocks noChangeShapeType="1"/>
            </p:cNvSpPr>
            <p:nvPr/>
          </p:nvSpPr>
          <p:spPr bwMode="auto">
            <a:xfrm>
              <a:off x="4694" y="222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68" name="Text Box 32"/>
            <p:cNvSpPr txBox="1">
              <a:spLocks noChangeArrowheads="1"/>
            </p:cNvSpPr>
            <p:nvPr/>
          </p:nvSpPr>
          <p:spPr bwMode="auto">
            <a:xfrm>
              <a:off x="4810" y="1280"/>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69" name="Text Box 33"/>
            <p:cNvSpPr txBox="1">
              <a:spLocks noChangeArrowheads="1"/>
            </p:cNvSpPr>
            <p:nvPr/>
          </p:nvSpPr>
          <p:spPr bwMode="auto">
            <a:xfrm>
              <a:off x="4626" y="1280"/>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7170" name="Line 34"/>
            <p:cNvSpPr>
              <a:spLocks noChangeShapeType="1"/>
            </p:cNvSpPr>
            <p:nvPr/>
          </p:nvSpPr>
          <p:spPr bwMode="auto">
            <a:xfrm>
              <a:off x="4625" y="1433"/>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71" name="Line 35"/>
            <p:cNvSpPr>
              <a:spLocks noChangeShapeType="1"/>
            </p:cNvSpPr>
            <p:nvPr/>
          </p:nvSpPr>
          <p:spPr bwMode="auto">
            <a:xfrm>
              <a:off x="4993" y="1189"/>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72" name="Text Box 36"/>
            <p:cNvSpPr txBox="1">
              <a:spLocks noChangeArrowheads="1"/>
            </p:cNvSpPr>
            <p:nvPr/>
          </p:nvSpPr>
          <p:spPr bwMode="auto">
            <a:xfrm>
              <a:off x="4957" y="1280"/>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grpSp>
        <p:nvGrpSpPr>
          <p:cNvPr id="347173" name="Group 37"/>
          <p:cNvGrpSpPr>
            <a:grpSpLocks/>
          </p:cNvGrpSpPr>
          <p:nvPr/>
        </p:nvGrpSpPr>
        <p:grpSpPr bwMode="auto">
          <a:xfrm>
            <a:off x="152400" y="3200400"/>
            <a:ext cx="1633538" cy="1973263"/>
            <a:chOff x="2262" y="2720"/>
            <a:chExt cx="1029" cy="1243"/>
          </a:xfrm>
        </p:grpSpPr>
        <p:sp>
          <p:nvSpPr>
            <p:cNvPr id="347174" name="Rectangle 38"/>
            <p:cNvSpPr>
              <a:spLocks noChangeArrowheads="1"/>
            </p:cNvSpPr>
            <p:nvPr/>
          </p:nvSpPr>
          <p:spPr bwMode="auto">
            <a:xfrm>
              <a:off x="2262" y="2723"/>
              <a:ext cx="982" cy="118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75" name="Text Box 39"/>
            <p:cNvSpPr txBox="1">
              <a:spLocks noChangeArrowheads="1"/>
            </p:cNvSpPr>
            <p:nvPr/>
          </p:nvSpPr>
          <p:spPr bwMode="auto">
            <a:xfrm>
              <a:off x="2681"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7176" name="Text Box 40"/>
            <p:cNvSpPr txBox="1">
              <a:spLocks noChangeArrowheads="1"/>
            </p:cNvSpPr>
            <p:nvPr/>
          </p:nvSpPr>
          <p:spPr bwMode="auto">
            <a:xfrm>
              <a:off x="2958" y="3020"/>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a:latin typeface="Comic Sans MS" charset="0"/>
              </a:endParaRPr>
            </a:p>
          </p:txBody>
        </p:sp>
        <p:sp>
          <p:nvSpPr>
            <p:cNvPr id="347177" name="Text Box 41"/>
            <p:cNvSpPr txBox="1">
              <a:spLocks noChangeArrowheads="1"/>
            </p:cNvSpPr>
            <p:nvPr/>
          </p:nvSpPr>
          <p:spPr bwMode="auto">
            <a:xfrm>
              <a:off x="2272" y="3263"/>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b="0">
                <a:latin typeface="Comic Sans MS" charset="0"/>
              </a:endParaRPr>
            </a:p>
          </p:txBody>
        </p:sp>
        <p:sp>
          <p:nvSpPr>
            <p:cNvPr id="347178" name="Text Box 42"/>
            <p:cNvSpPr txBox="1">
              <a:spLocks noChangeArrowheads="1"/>
            </p:cNvSpPr>
            <p:nvPr/>
          </p:nvSpPr>
          <p:spPr bwMode="auto">
            <a:xfrm>
              <a:off x="2450" y="375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79" name="Line 43"/>
            <p:cNvSpPr>
              <a:spLocks noChangeShapeType="1"/>
            </p:cNvSpPr>
            <p:nvPr/>
          </p:nvSpPr>
          <p:spPr bwMode="auto">
            <a:xfrm>
              <a:off x="2518" y="3770"/>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80" name="Text Box 44"/>
            <p:cNvSpPr txBox="1">
              <a:spLocks noChangeArrowheads="1"/>
            </p:cNvSpPr>
            <p:nvPr/>
          </p:nvSpPr>
          <p:spPr bwMode="auto">
            <a:xfrm>
              <a:off x="2291" y="3506"/>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7181" name="Line 45"/>
            <p:cNvSpPr>
              <a:spLocks noChangeShapeType="1"/>
            </p:cNvSpPr>
            <p:nvPr/>
          </p:nvSpPr>
          <p:spPr bwMode="auto">
            <a:xfrm>
              <a:off x="2331" y="3518"/>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82" name="Text Box 46"/>
            <p:cNvSpPr txBox="1">
              <a:spLocks noChangeArrowheads="1"/>
            </p:cNvSpPr>
            <p:nvPr/>
          </p:nvSpPr>
          <p:spPr bwMode="auto">
            <a:xfrm>
              <a:off x="2681"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a:latin typeface="Comic Sans MS" charset="0"/>
              </a:endParaRPr>
            </a:p>
          </p:txBody>
        </p:sp>
        <p:sp>
          <p:nvSpPr>
            <p:cNvPr id="347183" name="Text Box 47"/>
            <p:cNvSpPr txBox="1">
              <a:spLocks noChangeArrowheads="1"/>
            </p:cNvSpPr>
            <p:nvPr/>
          </p:nvSpPr>
          <p:spPr bwMode="auto">
            <a:xfrm>
              <a:off x="2957" y="3263"/>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7184" name="Text Box 48"/>
            <p:cNvSpPr txBox="1">
              <a:spLocks noChangeArrowheads="1"/>
            </p:cNvSpPr>
            <p:nvPr/>
          </p:nvSpPr>
          <p:spPr bwMode="auto">
            <a:xfrm>
              <a:off x="2681" y="3714"/>
              <a:ext cx="188"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7185" name="Text Box 49"/>
            <p:cNvSpPr txBox="1">
              <a:spLocks noChangeArrowheads="1"/>
            </p:cNvSpPr>
            <p:nvPr/>
          </p:nvSpPr>
          <p:spPr bwMode="auto">
            <a:xfrm>
              <a:off x="2929" y="3714"/>
              <a:ext cx="244" cy="212"/>
            </a:xfrm>
            <a:prstGeom prst="rect">
              <a:avLst/>
            </a:prstGeom>
            <a:noFill/>
            <a:ln>
              <a:noFill/>
            </a:ln>
            <a:effectLst/>
            <a:extLst>
              <a:ext uri="{909E8E84-426E-40dd-AFC4-6F175D3DCCD1}">
                <a14:hiddenFill xmlns:a14="http://schemas.microsoft.com/office/drawing/2010/main" xmlns="">
                  <a:solidFill>
                    <a:srgbClr val="FF0000"/>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 ?</a:t>
              </a:r>
              <a:endParaRPr lang="en-US" b="0">
                <a:latin typeface="Comic Sans MS" charset="0"/>
              </a:endParaRPr>
            </a:p>
          </p:txBody>
        </p:sp>
        <p:sp>
          <p:nvSpPr>
            <p:cNvPr id="347186" name="Text Box 50"/>
            <p:cNvSpPr txBox="1">
              <a:spLocks noChangeArrowheads="1"/>
            </p:cNvSpPr>
            <p:nvPr/>
          </p:nvSpPr>
          <p:spPr bwMode="auto">
            <a:xfrm>
              <a:off x="2681"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b="0">
                <a:latin typeface="Comic Sans MS" charset="0"/>
              </a:endParaRPr>
            </a:p>
          </p:txBody>
        </p:sp>
        <p:sp>
          <p:nvSpPr>
            <p:cNvPr id="347187" name="Text Box 51"/>
            <p:cNvSpPr txBox="1">
              <a:spLocks noChangeArrowheads="1"/>
            </p:cNvSpPr>
            <p:nvPr/>
          </p:nvSpPr>
          <p:spPr bwMode="auto">
            <a:xfrm>
              <a:off x="2957" y="3505"/>
              <a:ext cx="18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mic Sans MS" charset="0"/>
                </a:rPr>
                <a:t>?</a:t>
              </a:r>
              <a:endParaRPr lang="en-US" sz="1600" b="0" i="1">
                <a:latin typeface="Comic Sans MS" charset="0"/>
              </a:endParaRPr>
            </a:p>
          </p:txBody>
        </p:sp>
        <p:sp>
          <p:nvSpPr>
            <p:cNvPr id="347188" name="Text Box 52"/>
            <p:cNvSpPr txBox="1">
              <a:spLocks noChangeArrowheads="1"/>
            </p:cNvSpPr>
            <p:nvPr/>
          </p:nvSpPr>
          <p:spPr bwMode="auto">
            <a:xfrm>
              <a:off x="2450" y="3021"/>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89" name="Text Box 53"/>
            <p:cNvSpPr txBox="1">
              <a:spLocks noChangeArrowheads="1"/>
            </p:cNvSpPr>
            <p:nvPr/>
          </p:nvSpPr>
          <p:spPr bwMode="auto">
            <a:xfrm>
              <a:off x="2268" y="302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600" b="0">
                <a:latin typeface="Comic Sans MS" charset="0"/>
              </a:endParaRPr>
            </a:p>
          </p:txBody>
        </p:sp>
        <p:sp>
          <p:nvSpPr>
            <p:cNvPr id="347190" name="Text Box 54"/>
            <p:cNvSpPr txBox="1">
              <a:spLocks noChangeArrowheads="1"/>
            </p:cNvSpPr>
            <p:nvPr/>
          </p:nvSpPr>
          <p:spPr bwMode="auto">
            <a:xfrm>
              <a:off x="2452" y="3263"/>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91" name="Line 55"/>
            <p:cNvSpPr>
              <a:spLocks noChangeShapeType="1"/>
            </p:cNvSpPr>
            <p:nvPr/>
          </p:nvSpPr>
          <p:spPr bwMode="auto">
            <a:xfrm>
              <a:off x="2521" y="3286"/>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92" name="Text Box 56"/>
            <p:cNvSpPr txBox="1">
              <a:spLocks noChangeArrowheads="1"/>
            </p:cNvSpPr>
            <p:nvPr/>
          </p:nvSpPr>
          <p:spPr bwMode="auto">
            <a:xfrm>
              <a:off x="2450" y="3506"/>
              <a:ext cx="19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93" name="Text Box 57"/>
            <p:cNvSpPr txBox="1">
              <a:spLocks noChangeArrowheads="1"/>
            </p:cNvSpPr>
            <p:nvPr/>
          </p:nvSpPr>
          <p:spPr bwMode="auto">
            <a:xfrm>
              <a:off x="2291" y="3751"/>
              <a:ext cx="1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sz="1600" b="0" i="1">
                  <a:latin typeface="Comic Sans MS" charset="0"/>
                </a:rPr>
                <a:t>e</a:t>
              </a:r>
              <a:endParaRPr lang="en-US" b="0" i="1">
                <a:latin typeface="Comic Sans MS" charset="0"/>
              </a:endParaRPr>
            </a:p>
          </p:txBody>
        </p:sp>
        <p:sp>
          <p:nvSpPr>
            <p:cNvPr id="347194" name="Line 58"/>
            <p:cNvSpPr>
              <a:spLocks noChangeShapeType="1"/>
            </p:cNvSpPr>
            <p:nvPr/>
          </p:nvSpPr>
          <p:spPr bwMode="auto">
            <a:xfrm>
              <a:off x="2331" y="3759"/>
              <a:ext cx="61"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95" name="Text Box 59"/>
            <p:cNvSpPr txBox="1">
              <a:spLocks noChangeArrowheads="1"/>
            </p:cNvSpPr>
            <p:nvPr/>
          </p:nvSpPr>
          <p:spPr bwMode="auto">
            <a:xfrm>
              <a:off x="2447" y="2811"/>
              <a:ext cx="1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B</a:t>
              </a:r>
              <a:endParaRPr lang="en-US" b="0">
                <a:latin typeface="Comic Sans MS" charset="0"/>
              </a:endParaRPr>
            </a:p>
          </p:txBody>
        </p:sp>
        <p:sp>
          <p:nvSpPr>
            <p:cNvPr id="347196" name="Text Box 60"/>
            <p:cNvSpPr txBox="1">
              <a:spLocks noChangeArrowheads="1"/>
            </p:cNvSpPr>
            <p:nvPr/>
          </p:nvSpPr>
          <p:spPr bwMode="auto">
            <a:xfrm>
              <a:off x="2263" y="2811"/>
              <a:ext cx="1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E</a:t>
              </a:r>
              <a:endParaRPr lang="en-US" sz="1800" b="0">
                <a:latin typeface="Comic Sans MS" charset="0"/>
              </a:endParaRPr>
            </a:p>
          </p:txBody>
        </p:sp>
        <p:sp>
          <p:nvSpPr>
            <p:cNvPr id="347197" name="Line 61"/>
            <p:cNvSpPr>
              <a:spLocks noChangeShapeType="1"/>
            </p:cNvSpPr>
            <p:nvPr/>
          </p:nvSpPr>
          <p:spPr bwMode="auto">
            <a:xfrm>
              <a:off x="2262" y="2964"/>
              <a:ext cx="98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98" name="Line 62"/>
            <p:cNvSpPr>
              <a:spLocks noChangeShapeType="1"/>
            </p:cNvSpPr>
            <p:nvPr/>
          </p:nvSpPr>
          <p:spPr bwMode="auto">
            <a:xfrm>
              <a:off x="2630" y="2720"/>
              <a:ext cx="0" cy="11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7199" name="Text Box 63"/>
            <p:cNvSpPr txBox="1">
              <a:spLocks noChangeArrowheads="1"/>
            </p:cNvSpPr>
            <p:nvPr/>
          </p:nvSpPr>
          <p:spPr bwMode="auto">
            <a:xfrm>
              <a:off x="2594" y="2811"/>
              <a:ext cx="69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0" i="1">
                  <a:latin typeface="Comic Sans MS" charset="0"/>
                </a:rPr>
                <a:t>P(A | E,B)</a:t>
              </a:r>
            </a:p>
          </p:txBody>
        </p:sp>
      </p:grpSp>
      <p:sp>
        <p:nvSpPr>
          <p:cNvPr id="347200" name="Oval 64"/>
          <p:cNvSpPr>
            <a:spLocks noChangeAspect="1" noChangeArrowheads="1"/>
          </p:cNvSpPr>
          <p:nvPr/>
        </p:nvSpPr>
        <p:spPr bwMode="auto">
          <a:xfrm>
            <a:off x="1981200" y="3278188"/>
            <a:ext cx="530225" cy="263525"/>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E</a:t>
            </a:r>
            <a:endParaRPr lang="en-US" sz="1800" i="1">
              <a:latin typeface="Comic Sans MS" charset="0"/>
            </a:endParaRPr>
          </a:p>
        </p:txBody>
      </p:sp>
      <p:sp>
        <p:nvSpPr>
          <p:cNvPr id="347201" name="Oval 65"/>
          <p:cNvSpPr>
            <a:spLocks noChangeAspect="1" noChangeArrowheads="1"/>
          </p:cNvSpPr>
          <p:nvPr/>
        </p:nvSpPr>
        <p:spPr bwMode="auto">
          <a:xfrm>
            <a:off x="2720975" y="3276600"/>
            <a:ext cx="571500" cy="265113"/>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B</a:t>
            </a:r>
          </a:p>
        </p:txBody>
      </p:sp>
      <p:sp>
        <p:nvSpPr>
          <p:cNvPr id="347202" name="Oval 66"/>
          <p:cNvSpPr>
            <a:spLocks noChangeAspect="1" noChangeArrowheads="1"/>
          </p:cNvSpPr>
          <p:nvPr/>
        </p:nvSpPr>
        <p:spPr bwMode="auto">
          <a:xfrm>
            <a:off x="2586038" y="3873500"/>
            <a:ext cx="557212" cy="265113"/>
          </a:xfrm>
          <a:prstGeom prst="ellipse">
            <a:avLst/>
          </a:prstGeom>
          <a:solidFill>
            <a:srgbClr val="FF9966"/>
          </a:solidFill>
          <a:ln w="28575">
            <a:solidFill>
              <a:schemeClr val="tx1"/>
            </a:solidFill>
            <a:round/>
            <a:headEnd type="none" w="sm" len="sm"/>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r>
              <a:rPr lang="en-US" sz="1400" i="1">
                <a:latin typeface="Comic Sans MS" charset="0"/>
              </a:rPr>
              <a:t>A</a:t>
            </a:r>
            <a:endParaRPr lang="en-US" sz="1800" i="1">
              <a:latin typeface="Comic Sans MS" charset="0"/>
            </a:endParaRPr>
          </a:p>
        </p:txBody>
      </p:sp>
      <p:sp>
        <p:nvSpPr>
          <p:cNvPr id="347203" name="AutoShape 67"/>
          <p:cNvSpPr>
            <a:spLocks/>
          </p:cNvSpPr>
          <p:nvPr/>
        </p:nvSpPr>
        <p:spPr bwMode="auto">
          <a:xfrm>
            <a:off x="3276600" y="1066800"/>
            <a:ext cx="457200" cy="3962400"/>
          </a:xfrm>
          <a:prstGeom prst="rightBrace">
            <a:avLst>
              <a:gd name="adj1" fmla="val 7222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47205" name="Rectangle 69"/>
          <p:cNvSpPr>
            <a:spLocks noGrp="1" noChangeArrowheads="1"/>
          </p:cNvSpPr>
          <p:nvPr>
            <p:ph type="body" idx="1"/>
          </p:nvPr>
        </p:nvSpPr>
        <p:spPr>
          <a:xfrm>
            <a:off x="609600" y="5257800"/>
            <a:ext cx="8153400" cy="1295400"/>
          </a:xfrm>
        </p:spPr>
        <p:txBody>
          <a:bodyPr/>
          <a:lstStyle/>
          <a:p>
            <a:r>
              <a:rPr lang="en-US" sz="2400"/>
              <a:t>Network structure is not specified</a:t>
            </a:r>
          </a:p>
          <a:p>
            <a:r>
              <a:rPr lang="en-US" sz="2400"/>
              <a:t>Data contains missing values</a:t>
            </a:r>
          </a:p>
          <a:p>
            <a:pPr lvl="1"/>
            <a:r>
              <a:rPr lang="en-US" sz="2000"/>
              <a:t>Need to consider assignments to missing values</a:t>
            </a:r>
          </a:p>
        </p:txBody>
      </p:sp>
      <p:sp>
        <p:nvSpPr>
          <p:cNvPr id="347206" name="Text Box 70"/>
          <p:cNvSpPr txBox="1">
            <a:spLocks noChangeArrowheads="1"/>
          </p:cNvSpPr>
          <p:nvPr/>
        </p:nvSpPr>
        <p:spPr bwMode="auto">
          <a:xfrm>
            <a:off x="1219200" y="990600"/>
            <a:ext cx="976313" cy="206057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alpha val="50000"/>
                  </a:schemeClr>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l"/>
            <a:r>
              <a:rPr lang="en-US" sz="1600"/>
              <a:t> E, B, A</a:t>
            </a:r>
          </a:p>
          <a:p>
            <a:pPr algn="l"/>
            <a:r>
              <a:rPr lang="en-US" sz="1600"/>
              <a:t>&lt;Y,N,N&gt;</a:t>
            </a:r>
          </a:p>
          <a:p>
            <a:pPr algn="l"/>
            <a:r>
              <a:rPr lang="en-US" sz="1600"/>
              <a:t>&lt;Y,</a:t>
            </a:r>
            <a:r>
              <a:rPr lang="en-US" sz="1600">
                <a:solidFill>
                  <a:schemeClr val="hlink"/>
                </a:solidFill>
              </a:rPr>
              <a:t>?</a:t>
            </a:r>
            <a:r>
              <a:rPr lang="en-US" sz="1600"/>
              <a:t>,Y&gt;</a:t>
            </a:r>
          </a:p>
          <a:p>
            <a:pPr algn="l"/>
            <a:r>
              <a:rPr lang="en-US" sz="1600"/>
              <a:t>&lt;N,N,Y&gt;</a:t>
            </a:r>
          </a:p>
          <a:p>
            <a:pPr algn="l"/>
            <a:r>
              <a:rPr lang="en-US" sz="1600"/>
              <a:t>&lt;N,Y,</a:t>
            </a:r>
            <a:r>
              <a:rPr lang="en-US" sz="1600">
                <a:solidFill>
                  <a:schemeClr val="hlink"/>
                </a:solidFill>
              </a:rPr>
              <a:t>?</a:t>
            </a:r>
            <a:r>
              <a:rPr lang="en-US" sz="1600"/>
              <a:t>&gt;</a:t>
            </a:r>
          </a:p>
          <a:p>
            <a:pPr algn="l"/>
            <a:r>
              <a:rPr lang="en-US" sz="1600"/>
              <a:t>      .</a:t>
            </a:r>
          </a:p>
          <a:p>
            <a:pPr algn="l"/>
            <a:r>
              <a:rPr lang="en-US" sz="1600"/>
              <a:t>      .</a:t>
            </a:r>
          </a:p>
          <a:p>
            <a:pPr algn="l"/>
            <a:r>
              <a:rPr lang="en-US" sz="1600"/>
              <a:t>&lt;</a:t>
            </a:r>
            <a:r>
              <a:rPr lang="en-US" sz="1600">
                <a:solidFill>
                  <a:schemeClr val="hlink"/>
                </a:solidFill>
              </a:rPr>
              <a:t>?</a:t>
            </a:r>
            <a:r>
              <a:rPr lang="en-US" sz="1600"/>
              <a:t>,Y,Y&gt;</a:t>
            </a:r>
          </a:p>
        </p:txBody>
      </p:sp>
      <p:sp>
        <p:nvSpPr>
          <p:cNvPr id="347207" name="Rectangle 71"/>
          <p:cNvSpPr>
            <a:spLocks noChangeArrowheads="1"/>
          </p:cNvSpPr>
          <p:nvPr/>
        </p:nvSpPr>
        <p:spPr bwMode="auto">
          <a:xfrm>
            <a:off x="4327525" y="2603500"/>
            <a:ext cx="1263650" cy="914400"/>
          </a:xfrm>
          <a:prstGeom prst="rect">
            <a:avLst/>
          </a:prstGeom>
          <a:solidFill>
            <a:srgbClr val="777777"/>
          </a:solidFill>
          <a:ln w="12700">
            <a:miter lim="800000"/>
            <a:headEnd/>
            <a:tailEnd/>
          </a:ln>
          <a:effectLst/>
          <a:scene3d>
            <a:camera prst="legacyObliqueTopRight"/>
            <a:lightRig rig="legacyFlat3" dir="b"/>
          </a:scene3d>
          <a:sp3d extrusionH="430200" prstMaterial="legacyMetal">
            <a:bevelT w="13500" h="13500" prst="angle"/>
            <a:bevelB w="13500" h="13500" prst="angle"/>
            <a:extrusionClr>
              <a:schemeClr val="folHlink"/>
            </a:extrusionClr>
          </a:sp3d>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flatTx/>
          </a:bodyPr>
          <a:lstStyle/>
          <a:p>
            <a:r>
              <a:rPr lang="en-US" sz="2400">
                <a:solidFill>
                  <a:srgbClr val="FFFFFF"/>
                </a:solidFill>
              </a:rPr>
              <a:t>Learner</a:t>
            </a:r>
          </a:p>
        </p:txBody>
      </p:sp>
      <p:sp>
        <p:nvSpPr>
          <p:cNvPr id="347208" name="AutoShape 72"/>
          <p:cNvSpPr>
            <a:spLocks noChangeArrowheads="1"/>
          </p:cNvSpPr>
          <p:nvPr/>
        </p:nvSpPr>
        <p:spPr bwMode="auto">
          <a:xfrm>
            <a:off x="3673475" y="2898775"/>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47209" name="AutoShape 73"/>
          <p:cNvSpPr>
            <a:spLocks noChangeArrowheads="1"/>
          </p:cNvSpPr>
          <p:nvPr/>
        </p:nvSpPr>
        <p:spPr bwMode="auto">
          <a:xfrm>
            <a:off x="5784850" y="2894013"/>
            <a:ext cx="6096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353025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199631"/>
            <a:ext cx="8229600" cy="1143000"/>
          </a:xfrm>
        </p:spPr>
        <p:txBody>
          <a:bodyPr/>
          <a:lstStyle/>
          <a:p>
            <a:pPr eaLnBrk="1" hangingPunct="1">
              <a:defRPr/>
            </a:pPr>
            <a:r>
              <a:rPr lang="en-US" dirty="0" smtClean="0"/>
              <a:t>Bayesian Networks</a:t>
            </a:r>
          </a:p>
        </p:txBody>
      </p:sp>
      <p:sp>
        <p:nvSpPr>
          <p:cNvPr id="296963" name="Rectangle 3"/>
          <p:cNvSpPr>
            <a:spLocks noGrp="1" noChangeArrowheads="1"/>
          </p:cNvSpPr>
          <p:nvPr>
            <p:ph type="body" idx="1"/>
          </p:nvPr>
        </p:nvSpPr>
        <p:spPr>
          <a:xfrm>
            <a:off x="457200" y="734376"/>
            <a:ext cx="8229600" cy="5599616"/>
          </a:xfrm>
        </p:spPr>
        <p:txBody>
          <a:bodyPr>
            <a:noAutofit/>
          </a:bodyPr>
          <a:lstStyle/>
          <a:p>
            <a:pPr eaLnBrk="1" hangingPunct="1">
              <a:lnSpc>
                <a:spcPct val="80000"/>
              </a:lnSpc>
              <a:defRPr/>
            </a:pPr>
            <a:r>
              <a:rPr lang="en-US" sz="1800" dirty="0" smtClean="0"/>
              <a:t>A Bayesian network specifies a joint distribution in a structured form</a:t>
            </a:r>
          </a:p>
          <a:p>
            <a:pPr eaLnBrk="1" hangingPunct="1">
              <a:lnSpc>
                <a:spcPct val="80000"/>
              </a:lnSpc>
              <a:defRPr/>
            </a:pPr>
            <a:endParaRPr lang="en-US" sz="1800" dirty="0" smtClean="0"/>
          </a:p>
          <a:p>
            <a:pPr eaLnBrk="1" hangingPunct="1">
              <a:lnSpc>
                <a:spcPct val="80000"/>
              </a:lnSpc>
              <a:defRPr/>
            </a:pPr>
            <a:r>
              <a:rPr lang="en-US" sz="1800" dirty="0" smtClean="0"/>
              <a:t>Represent dependence/independence via a directed graph  </a:t>
            </a:r>
          </a:p>
          <a:p>
            <a:pPr lvl="1" eaLnBrk="1" hangingPunct="1">
              <a:lnSpc>
                <a:spcPct val="80000"/>
              </a:lnSpc>
              <a:defRPr/>
            </a:pPr>
            <a:r>
              <a:rPr lang="en-US" sz="1800" dirty="0" smtClean="0"/>
              <a:t>Nodes = random variables</a:t>
            </a:r>
          </a:p>
          <a:p>
            <a:pPr lvl="1" eaLnBrk="1" hangingPunct="1">
              <a:lnSpc>
                <a:spcPct val="80000"/>
              </a:lnSpc>
              <a:defRPr/>
            </a:pPr>
            <a:r>
              <a:rPr lang="en-US" sz="1800" dirty="0" smtClean="0"/>
              <a:t>Edges = direct dependence</a:t>
            </a:r>
          </a:p>
          <a:p>
            <a:pPr eaLnBrk="1" hangingPunct="1">
              <a:lnSpc>
                <a:spcPct val="80000"/>
              </a:lnSpc>
              <a:defRPr/>
            </a:pPr>
            <a:endParaRPr lang="en-US" sz="1800" dirty="0" smtClean="0"/>
          </a:p>
          <a:p>
            <a:pPr eaLnBrk="1" hangingPunct="1">
              <a:lnSpc>
                <a:spcPct val="80000"/>
              </a:lnSpc>
              <a:defRPr/>
            </a:pPr>
            <a:r>
              <a:rPr lang="en-US" sz="1800" dirty="0" smtClean="0"/>
              <a:t>Structure of the graph </a:t>
            </a:r>
            <a:r>
              <a:rPr lang="en-US" sz="1800" dirty="0" smtClean="0">
                <a:sym typeface="Wingdings" charset="0"/>
              </a:rPr>
              <a:t> Conditional independence relations</a:t>
            </a: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endParaRPr lang="en-US" sz="1800" dirty="0" smtClean="0">
              <a:sym typeface="Wingdings" charset="0"/>
            </a:endParaRPr>
          </a:p>
          <a:p>
            <a:pPr eaLnBrk="1" hangingPunct="1">
              <a:lnSpc>
                <a:spcPct val="80000"/>
              </a:lnSpc>
              <a:defRPr/>
            </a:pPr>
            <a:r>
              <a:rPr lang="en-US" sz="1800" dirty="0" smtClean="0">
                <a:sym typeface="Wingdings" charset="0"/>
              </a:rPr>
              <a:t>Requires that graph is acyclic (no directed cycles)</a:t>
            </a:r>
          </a:p>
          <a:p>
            <a:pPr eaLnBrk="1" hangingPunct="1">
              <a:lnSpc>
                <a:spcPct val="80000"/>
              </a:lnSpc>
              <a:defRPr/>
            </a:pPr>
            <a:endParaRPr lang="en-US" sz="1800" dirty="0" smtClean="0">
              <a:sym typeface="Wingdings" charset="0"/>
            </a:endParaRPr>
          </a:p>
          <a:p>
            <a:pPr eaLnBrk="1" hangingPunct="1">
              <a:lnSpc>
                <a:spcPct val="80000"/>
              </a:lnSpc>
              <a:defRPr/>
            </a:pPr>
            <a:r>
              <a:rPr lang="en-US" sz="1800" dirty="0" smtClean="0">
                <a:sym typeface="Wingdings" charset="0"/>
              </a:rPr>
              <a:t>2 components to a Bayesian network</a:t>
            </a:r>
          </a:p>
          <a:p>
            <a:pPr lvl="1" eaLnBrk="1" hangingPunct="1">
              <a:lnSpc>
                <a:spcPct val="80000"/>
              </a:lnSpc>
              <a:defRPr/>
            </a:pPr>
            <a:r>
              <a:rPr lang="en-US" sz="1800" dirty="0" smtClean="0">
                <a:sym typeface="Wingdings" charset="0"/>
              </a:rPr>
              <a:t>The graph structure (conditional independence assumptions)</a:t>
            </a:r>
          </a:p>
          <a:p>
            <a:pPr lvl="1" eaLnBrk="1" hangingPunct="1">
              <a:lnSpc>
                <a:spcPct val="80000"/>
              </a:lnSpc>
              <a:defRPr/>
            </a:pPr>
            <a:r>
              <a:rPr lang="en-US" sz="1800" dirty="0" smtClean="0">
                <a:sym typeface="Wingdings" charset="0"/>
              </a:rPr>
              <a:t>The numerical probabilities (for each variable given its parents)</a:t>
            </a:r>
          </a:p>
          <a:p>
            <a:pPr eaLnBrk="1" hangingPunct="1">
              <a:lnSpc>
                <a:spcPct val="80000"/>
              </a:lnSpc>
              <a:buFontTx/>
              <a:buNone/>
              <a:defRPr/>
            </a:pPr>
            <a:endParaRPr lang="en-US" sz="1800" dirty="0" smtClean="0"/>
          </a:p>
        </p:txBody>
      </p:sp>
      <p:sp>
        <p:nvSpPr>
          <p:cNvPr id="296964" name="Rectangle 4"/>
          <p:cNvSpPr>
            <a:spLocks noChangeArrowheads="1"/>
          </p:cNvSpPr>
          <p:nvPr/>
        </p:nvSpPr>
        <p:spPr bwMode="auto">
          <a:xfrm>
            <a:off x="1746250" y="2768600"/>
            <a:ext cx="5157788" cy="73183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dirty="0">
                <a:latin typeface="Verdana" charset="0"/>
                <a:cs typeface="+mn-cs"/>
              </a:rPr>
              <a:t>In general,</a:t>
            </a:r>
            <a:endParaRPr lang="en-US" sz="1600" dirty="0">
              <a:latin typeface="Verdana" charset="0"/>
              <a:cs typeface="+mn-cs"/>
            </a:endParaRPr>
          </a:p>
          <a:p>
            <a:pPr eaLnBrk="0" hangingPunct="0">
              <a:defRPr/>
            </a:pPr>
            <a:r>
              <a:rPr lang="en-US" dirty="0">
                <a:latin typeface="Verdana" charset="0"/>
                <a:cs typeface="+mn-cs"/>
              </a:rPr>
              <a:t>   </a:t>
            </a:r>
            <a:r>
              <a:rPr lang="en-US" dirty="0">
                <a:solidFill>
                  <a:srgbClr val="FF0000"/>
                </a:solidFill>
                <a:latin typeface="Verdana" charset="0"/>
                <a:cs typeface="+mn-cs"/>
              </a:rPr>
              <a:t>p(X</a:t>
            </a:r>
            <a:r>
              <a:rPr lang="en-US" sz="2400" baseline="-25000" dirty="0">
                <a:solidFill>
                  <a:srgbClr val="FF0000"/>
                </a:solidFill>
                <a:latin typeface="Verdana" charset="0"/>
                <a:cs typeface="+mn-cs"/>
              </a:rPr>
              <a:t>1</a:t>
            </a:r>
            <a:r>
              <a:rPr lang="en-US" dirty="0">
                <a:solidFill>
                  <a:srgbClr val="FF0000"/>
                </a:solidFill>
                <a:latin typeface="Verdana" charset="0"/>
                <a:cs typeface="+mn-cs"/>
              </a:rPr>
              <a:t>, X</a:t>
            </a:r>
            <a:r>
              <a:rPr lang="en-US" sz="2400" baseline="-25000" dirty="0">
                <a:solidFill>
                  <a:srgbClr val="FF0000"/>
                </a:solidFill>
                <a:latin typeface="Verdana" charset="0"/>
                <a:cs typeface="+mn-cs"/>
              </a:rPr>
              <a:t>2</a:t>
            </a:r>
            <a:r>
              <a:rPr lang="en-US" dirty="0">
                <a:solidFill>
                  <a:srgbClr val="FF0000"/>
                </a:solidFill>
                <a:latin typeface="Verdana" charset="0"/>
                <a:cs typeface="+mn-cs"/>
              </a:rPr>
              <a:t>,....X</a:t>
            </a:r>
            <a:r>
              <a:rPr lang="en-US" sz="2400" baseline="-25000" dirty="0">
                <a:solidFill>
                  <a:srgbClr val="FF0000"/>
                </a:solidFill>
                <a:latin typeface="Verdana" charset="0"/>
                <a:cs typeface="+mn-cs"/>
              </a:rPr>
              <a:t>N</a:t>
            </a:r>
            <a:r>
              <a:rPr lang="en-US" dirty="0">
                <a:solidFill>
                  <a:srgbClr val="FF0000"/>
                </a:solidFill>
                <a:latin typeface="Verdana" charset="0"/>
                <a:cs typeface="+mn-cs"/>
              </a:rPr>
              <a:t>) = </a:t>
            </a:r>
            <a:r>
              <a:rPr lang="en-US" sz="2400" dirty="0">
                <a:solidFill>
                  <a:srgbClr val="FF0000"/>
                </a:solidFill>
                <a:latin typeface="Symbol" charset="0"/>
                <a:cs typeface="+mn-cs"/>
              </a:rPr>
              <a:t> </a:t>
            </a:r>
            <a:r>
              <a:rPr lang="en-US" dirty="0">
                <a:solidFill>
                  <a:srgbClr val="FF0000"/>
                </a:solidFill>
                <a:latin typeface="Verdana" charset="0"/>
                <a:cs typeface="+mn-cs"/>
              </a:rPr>
              <a:t>p(X</a:t>
            </a:r>
            <a:r>
              <a:rPr lang="en-US" sz="2400" baseline="-25000" dirty="0">
                <a:solidFill>
                  <a:srgbClr val="FF0000"/>
                </a:solidFill>
                <a:latin typeface="Verdana" charset="0"/>
                <a:cs typeface="+mn-cs"/>
              </a:rPr>
              <a:t>i</a:t>
            </a:r>
            <a:r>
              <a:rPr lang="en-US" dirty="0">
                <a:solidFill>
                  <a:srgbClr val="FF0000"/>
                </a:solidFill>
                <a:latin typeface="Verdana" charset="0"/>
                <a:cs typeface="+mn-cs"/>
              </a:rPr>
              <a:t> | parents(X</a:t>
            </a:r>
            <a:r>
              <a:rPr lang="en-US" sz="2400" baseline="-25000" dirty="0">
                <a:solidFill>
                  <a:srgbClr val="FF0000"/>
                </a:solidFill>
                <a:latin typeface="Verdana" charset="0"/>
                <a:cs typeface="+mn-cs"/>
              </a:rPr>
              <a:t>i </a:t>
            </a:r>
            <a:r>
              <a:rPr lang="en-US" dirty="0">
                <a:solidFill>
                  <a:srgbClr val="FF0000"/>
                </a:solidFill>
                <a:latin typeface="Verdana" charset="0"/>
                <a:cs typeface="+mn-cs"/>
              </a:rPr>
              <a:t>) )</a:t>
            </a:r>
          </a:p>
        </p:txBody>
      </p:sp>
      <p:sp>
        <p:nvSpPr>
          <p:cNvPr id="296965" name="Line 5"/>
          <p:cNvSpPr>
            <a:spLocks noChangeShapeType="1"/>
          </p:cNvSpPr>
          <p:nvPr/>
        </p:nvSpPr>
        <p:spPr bwMode="auto">
          <a:xfrm flipV="1">
            <a:off x="2584450" y="35052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96966" name="Text Box 6"/>
          <p:cNvSpPr txBox="1">
            <a:spLocks noChangeArrowheads="1"/>
          </p:cNvSpPr>
          <p:nvPr/>
        </p:nvSpPr>
        <p:spPr bwMode="auto">
          <a:xfrm>
            <a:off x="1577975" y="3922713"/>
            <a:ext cx="2584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full joint distribution</a:t>
            </a:r>
          </a:p>
        </p:txBody>
      </p:sp>
      <p:sp>
        <p:nvSpPr>
          <p:cNvPr id="296967" name="Text Box 7"/>
          <p:cNvSpPr txBox="1">
            <a:spLocks noChangeArrowheads="1"/>
          </p:cNvSpPr>
          <p:nvPr/>
        </p:nvSpPr>
        <p:spPr bwMode="auto">
          <a:xfrm>
            <a:off x="5327650" y="3886200"/>
            <a:ext cx="3816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The graph-structured approximation</a:t>
            </a:r>
          </a:p>
        </p:txBody>
      </p:sp>
      <p:sp>
        <p:nvSpPr>
          <p:cNvPr id="296968" name="Line 8"/>
          <p:cNvSpPr>
            <a:spLocks noChangeShapeType="1"/>
          </p:cNvSpPr>
          <p:nvPr/>
        </p:nvSpPr>
        <p:spPr bwMode="auto">
          <a:xfrm flipH="1" flipV="1">
            <a:off x="6013450" y="35052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2427624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20</a:t>
            </a:fld>
            <a:endParaRPr lang="en-US"/>
          </a:p>
        </p:txBody>
      </p:sp>
      <p:sp>
        <p:nvSpPr>
          <p:cNvPr id="340994" name="Rectangle 2"/>
          <p:cNvSpPr>
            <a:spLocks noGrp="1" noChangeArrowheads="1"/>
          </p:cNvSpPr>
          <p:nvPr>
            <p:ph type="title"/>
          </p:nvPr>
        </p:nvSpPr>
        <p:spPr/>
        <p:txBody>
          <a:bodyPr>
            <a:normAutofit fontScale="90000"/>
          </a:bodyPr>
          <a:lstStyle/>
          <a:p>
            <a:r>
              <a:rPr lang="en-US" dirty="0" smtClean="0"/>
              <a:t>What Software do we use for BN structure learning? </a:t>
            </a:r>
            <a:endParaRPr lang="en-US" dirty="0"/>
          </a:p>
        </p:txBody>
      </p:sp>
      <p:sp>
        <p:nvSpPr>
          <p:cNvPr id="340995" name="Rectangle 3"/>
          <p:cNvSpPr>
            <a:spLocks noGrp="1" noChangeArrowheads="1"/>
          </p:cNvSpPr>
          <p:nvPr>
            <p:ph type="body" idx="1"/>
          </p:nvPr>
        </p:nvSpPr>
        <p:spPr/>
        <p:txBody>
          <a:bodyPr>
            <a:normAutofit/>
          </a:bodyPr>
          <a:lstStyle/>
          <a:p>
            <a:pPr>
              <a:buFont typeface="Monotype Sorts" charset="0"/>
              <a:buNone/>
            </a:pPr>
            <a:r>
              <a:rPr lang="en-US" dirty="0" smtClean="0"/>
              <a:t> </a:t>
            </a:r>
            <a:endParaRPr lang="en-US" dirty="0"/>
          </a:p>
        </p:txBody>
      </p:sp>
      <p:pic>
        <p:nvPicPr>
          <p:cNvPr id="2" name="Picture 1" descr="AAEAAQAAAAAAAAb2AAAAJDY1OWM1NjViLTYzZDgtNGU1Mi1hYzczLTMyMWJjZmFjMWYxO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1735664"/>
            <a:ext cx="5926666" cy="4190999"/>
          </a:xfrm>
          <a:prstGeom prst="rect">
            <a:avLst/>
          </a:prstGeom>
        </p:spPr>
      </p:pic>
    </p:spTree>
    <p:extLst>
      <p:ext uri="{BB962C8B-B14F-4D97-AF65-F5344CB8AC3E}">
        <p14:creationId xmlns:p14="http://schemas.microsoft.com/office/powerpoint/2010/main" val="2712785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21</a:t>
            </a:fld>
            <a:endParaRPr lang="en-US"/>
          </a:p>
        </p:txBody>
      </p:sp>
      <p:sp>
        <p:nvSpPr>
          <p:cNvPr id="340994" name="Rectangle 2"/>
          <p:cNvSpPr>
            <a:spLocks noGrp="1" noChangeArrowheads="1"/>
          </p:cNvSpPr>
          <p:nvPr>
            <p:ph type="title"/>
          </p:nvPr>
        </p:nvSpPr>
        <p:spPr/>
        <p:txBody>
          <a:bodyPr/>
          <a:lstStyle/>
          <a:p>
            <a:r>
              <a:rPr lang="en-US" dirty="0" smtClean="0"/>
              <a:t> Idea</a:t>
            </a:r>
            <a:endParaRPr lang="en-US" dirty="0"/>
          </a:p>
        </p:txBody>
      </p:sp>
      <p:sp>
        <p:nvSpPr>
          <p:cNvPr id="340995" name="Rectangle 3"/>
          <p:cNvSpPr>
            <a:spLocks noGrp="1" noChangeArrowheads="1"/>
          </p:cNvSpPr>
          <p:nvPr>
            <p:ph type="body" idx="1"/>
          </p:nvPr>
        </p:nvSpPr>
        <p:spPr/>
        <p:txBody>
          <a:bodyPr>
            <a:normAutofit/>
          </a:bodyPr>
          <a:lstStyle/>
          <a:p>
            <a:r>
              <a:rPr lang="en-US" dirty="0" smtClean="0"/>
              <a:t>We use Known </a:t>
            </a:r>
            <a:r>
              <a:rPr lang="en-US" dirty="0"/>
              <a:t>Structure, </a:t>
            </a:r>
            <a:r>
              <a:rPr lang="en-US" dirty="0" smtClean="0"/>
              <a:t>Incomplete Data</a:t>
            </a:r>
          </a:p>
          <a:p>
            <a:r>
              <a:rPr lang="en-US" dirty="0" smtClean="0"/>
              <a:t>First, we use </a:t>
            </a:r>
            <a:r>
              <a:rPr lang="en-US" dirty="0" err="1" smtClean="0"/>
              <a:t>Hugin</a:t>
            </a:r>
            <a:r>
              <a:rPr lang="en-US" dirty="0" smtClean="0"/>
              <a:t> to generate 10,000 cases</a:t>
            </a:r>
          </a:p>
          <a:p>
            <a:r>
              <a:rPr lang="en-US" dirty="0" smtClean="0"/>
              <a:t>Then we use this data to learning the original BN model   </a:t>
            </a:r>
            <a:endParaRPr lang="en-US" dirty="0"/>
          </a:p>
        </p:txBody>
      </p:sp>
    </p:spTree>
    <p:extLst>
      <p:ext uri="{BB962C8B-B14F-4D97-AF65-F5344CB8AC3E}">
        <p14:creationId xmlns:p14="http://schemas.microsoft.com/office/powerpoint/2010/main" val="41004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22</a:t>
            </a:fld>
            <a:endParaRPr lang="en-US"/>
          </a:p>
        </p:txBody>
      </p:sp>
      <p:sp>
        <p:nvSpPr>
          <p:cNvPr id="340994" name="Rectangle 2"/>
          <p:cNvSpPr>
            <a:spLocks noGrp="1" noChangeArrowheads="1"/>
          </p:cNvSpPr>
          <p:nvPr>
            <p:ph type="title"/>
          </p:nvPr>
        </p:nvSpPr>
        <p:spPr/>
        <p:txBody>
          <a:bodyPr/>
          <a:lstStyle/>
          <a:p>
            <a:r>
              <a:rPr lang="en-US" dirty="0" smtClean="0"/>
              <a:t> Example: Chest Clinic Model</a:t>
            </a:r>
            <a:endParaRPr lang="en-US" dirty="0"/>
          </a:p>
        </p:txBody>
      </p:sp>
      <p:sp>
        <p:nvSpPr>
          <p:cNvPr id="340995" name="Rectangle 3"/>
          <p:cNvSpPr>
            <a:spLocks noGrp="1" noChangeArrowheads="1"/>
          </p:cNvSpPr>
          <p:nvPr>
            <p:ph type="body" idx="1"/>
          </p:nvPr>
        </p:nvSpPr>
        <p:spPr/>
        <p:txBody>
          <a:bodyPr>
            <a:normAutofit/>
          </a:bodyPr>
          <a:lstStyle/>
          <a:p>
            <a:pPr>
              <a:buFont typeface="Monotype Sorts" charset="0"/>
              <a:buNone/>
            </a:pPr>
            <a:r>
              <a:rPr lang="en-US" dirty="0" smtClean="0"/>
              <a:t> </a:t>
            </a:r>
            <a:endParaRPr lang="en-US" dirty="0"/>
          </a:p>
        </p:txBody>
      </p:sp>
      <p:pic>
        <p:nvPicPr>
          <p:cNvPr id="2" name="Picture 1"/>
          <p:cNvPicPr>
            <a:picLocks noChangeAspect="1"/>
          </p:cNvPicPr>
          <p:nvPr/>
        </p:nvPicPr>
        <p:blipFill>
          <a:blip r:embed="rId2"/>
          <a:stretch>
            <a:fillRect/>
          </a:stretch>
        </p:blipFill>
        <p:spPr>
          <a:xfrm>
            <a:off x="270933" y="1502826"/>
            <a:ext cx="8568267" cy="4853523"/>
          </a:xfrm>
          <a:prstGeom prst="rect">
            <a:avLst/>
          </a:prstGeom>
        </p:spPr>
      </p:pic>
    </p:spTree>
    <p:extLst>
      <p:ext uri="{BB962C8B-B14F-4D97-AF65-F5344CB8AC3E}">
        <p14:creationId xmlns:p14="http://schemas.microsoft.com/office/powerpoint/2010/main" val="41004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23</a:t>
            </a:fld>
            <a:endParaRPr lang="en-US"/>
          </a:p>
        </p:txBody>
      </p:sp>
      <p:sp>
        <p:nvSpPr>
          <p:cNvPr id="340994" name="Rectangle 2"/>
          <p:cNvSpPr>
            <a:spLocks noGrp="1" noChangeArrowheads="1"/>
          </p:cNvSpPr>
          <p:nvPr>
            <p:ph type="title"/>
          </p:nvPr>
        </p:nvSpPr>
        <p:spPr/>
        <p:txBody>
          <a:bodyPr/>
          <a:lstStyle/>
          <a:p>
            <a:r>
              <a:rPr lang="en-US" dirty="0" smtClean="0"/>
              <a:t> Generate 10,000 cases</a:t>
            </a:r>
            <a:endParaRPr lang="en-US" dirty="0"/>
          </a:p>
        </p:txBody>
      </p:sp>
      <p:sp>
        <p:nvSpPr>
          <p:cNvPr id="340995" name="Rectangle 3"/>
          <p:cNvSpPr>
            <a:spLocks noGrp="1" noChangeArrowheads="1"/>
          </p:cNvSpPr>
          <p:nvPr>
            <p:ph type="body" idx="1"/>
          </p:nvPr>
        </p:nvSpPr>
        <p:spPr/>
        <p:txBody>
          <a:bodyPr>
            <a:normAutofit/>
          </a:bodyPr>
          <a:lstStyle/>
          <a:p>
            <a:pPr>
              <a:buFont typeface="Monotype Sorts" charset="0"/>
              <a:buNone/>
            </a:pPr>
            <a:r>
              <a:rPr lang="en-US" dirty="0" smtClean="0"/>
              <a:t> </a:t>
            </a:r>
            <a:endParaRPr lang="en-US" dirty="0"/>
          </a:p>
        </p:txBody>
      </p:sp>
      <p:pic>
        <p:nvPicPr>
          <p:cNvPr id="2" name="Picture 1"/>
          <p:cNvPicPr>
            <a:picLocks noChangeAspect="1"/>
          </p:cNvPicPr>
          <p:nvPr/>
        </p:nvPicPr>
        <p:blipFill>
          <a:blip r:embed="rId2"/>
          <a:stretch>
            <a:fillRect/>
          </a:stretch>
        </p:blipFill>
        <p:spPr>
          <a:xfrm>
            <a:off x="596900" y="1417638"/>
            <a:ext cx="7938880" cy="5440362"/>
          </a:xfrm>
          <a:prstGeom prst="rect">
            <a:avLst/>
          </a:prstGeom>
        </p:spPr>
      </p:pic>
    </p:spTree>
    <p:extLst>
      <p:ext uri="{BB962C8B-B14F-4D97-AF65-F5344CB8AC3E}">
        <p14:creationId xmlns:p14="http://schemas.microsoft.com/office/powerpoint/2010/main" val="41004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24</a:t>
            </a:fld>
            <a:endParaRPr lang="en-US"/>
          </a:p>
        </p:txBody>
      </p:sp>
      <p:sp>
        <p:nvSpPr>
          <p:cNvPr id="340994" name="Rectangle 2"/>
          <p:cNvSpPr>
            <a:spLocks noGrp="1" noChangeArrowheads="1"/>
          </p:cNvSpPr>
          <p:nvPr>
            <p:ph type="title"/>
          </p:nvPr>
        </p:nvSpPr>
        <p:spPr/>
        <p:txBody>
          <a:bodyPr>
            <a:normAutofit fontScale="90000"/>
          </a:bodyPr>
          <a:lstStyle/>
          <a:p>
            <a:r>
              <a:rPr lang="en-US" dirty="0" smtClean="0"/>
              <a:t> Now we use Learning Wizard in </a:t>
            </a:r>
            <a:r>
              <a:rPr lang="en-US" dirty="0" err="1" smtClean="0"/>
              <a:t>Hugin</a:t>
            </a:r>
            <a:r>
              <a:rPr lang="en-US" dirty="0"/>
              <a:t> </a:t>
            </a:r>
            <a:r>
              <a:rPr lang="en-US" dirty="0" smtClean="0"/>
              <a:t>and try to learn the model </a:t>
            </a:r>
            <a:endParaRPr lang="en-US" dirty="0"/>
          </a:p>
        </p:txBody>
      </p:sp>
      <p:sp>
        <p:nvSpPr>
          <p:cNvPr id="340995" name="Rectangle 3"/>
          <p:cNvSpPr>
            <a:spLocks noGrp="1" noChangeArrowheads="1"/>
          </p:cNvSpPr>
          <p:nvPr>
            <p:ph type="body" idx="1"/>
          </p:nvPr>
        </p:nvSpPr>
        <p:spPr/>
        <p:txBody>
          <a:bodyPr>
            <a:normAutofit/>
          </a:bodyPr>
          <a:lstStyle/>
          <a:p>
            <a:pPr>
              <a:buFont typeface="Monotype Sorts" charset="0"/>
              <a:buNone/>
            </a:pPr>
            <a:r>
              <a:rPr lang="en-US" dirty="0" smtClean="0"/>
              <a:t>  </a:t>
            </a:r>
            <a:endParaRPr lang="en-US" dirty="0"/>
          </a:p>
        </p:txBody>
      </p:sp>
      <p:pic>
        <p:nvPicPr>
          <p:cNvPr id="3" name="Picture 2"/>
          <p:cNvPicPr>
            <a:picLocks noChangeAspect="1"/>
          </p:cNvPicPr>
          <p:nvPr/>
        </p:nvPicPr>
        <p:blipFill>
          <a:blip r:embed="rId2"/>
          <a:stretch>
            <a:fillRect/>
          </a:stretch>
        </p:blipFill>
        <p:spPr>
          <a:xfrm>
            <a:off x="0" y="1417638"/>
            <a:ext cx="9144000" cy="5375021"/>
          </a:xfrm>
          <a:prstGeom prst="rect">
            <a:avLst/>
          </a:prstGeom>
        </p:spPr>
      </p:pic>
    </p:spTree>
    <p:extLst>
      <p:ext uri="{BB962C8B-B14F-4D97-AF65-F5344CB8AC3E}">
        <p14:creationId xmlns:p14="http://schemas.microsoft.com/office/powerpoint/2010/main" val="41004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25</a:t>
            </a:fld>
            <a:endParaRPr lang="en-US"/>
          </a:p>
        </p:txBody>
      </p:sp>
      <p:sp>
        <p:nvSpPr>
          <p:cNvPr id="340994" name="Rectangle 2"/>
          <p:cNvSpPr>
            <a:spLocks noGrp="1" noChangeArrowheads="1"/>
          </p:cNvSpPr>
          <p:nvPr>
            <p:ph type="title"/>
          </p:nvPr>
        </p:nvSpPr>
        <p:spPr/>
        <p:txBody>
          <a:bodyPr/>
          <a:lstStyle/>
          <a:p>
            <a:r>
              <a:rPr lang="en-US" dirty="0"/>
              <a:t> </a:t>
            </a:r>
            <a:r>
              <a:rPr lang="en-US" dirty="0" smtClean="0"/>
              <a:t> </a:t>
            </a:r>
            <a:endParaRPr lang="en-US" dirty="0"/>
          </a:p>
        </p:txBody>
      </p:sp>
      <p:sp>
        <p:nvSpPr>
          <p:cNvPr id="2" name="Content Placeholder 1"/>
          <p:cNvSpPr>
            <a:spLocks noGrp="1"/>
          </p:cNvSpPr>
          <p:nvPr>
            <p:ph idx="1"/>
          </p:nvPr>
        </p:nvSpPr>
        <p:spPr/>
        <p:txBody>
          <a:bodyPr/>
          <a:lstStyle/>
          <a:p>
            <a:pPr marL="0" indent="0">
              <a:buNone/>
            </a:pPr>
            <a:r>
              <a:rPr lang="en-US" dirty="0"/>
              <a:t> </a:t>
            </a:r>
          </a:p>
        </p:txBody>
      </p:sp>
      <p:pic>
        <p:nvPicPr>
          <p:cNvPr id="3" name="Picture 2"/>
          <p:cNvPicPr>
            <a:picLocks noChangeAspect="1"/>
          </p:cNvPicPr>
          <p:nvPr/>
        </p:nvPicPr>
        <p:blipFill>
          <a:blip r:embed="rId2"/>
          <a:stretch>
            <a:fillRect/>
          </a:stretch>
        </p:blipFill>
        <p:spPr>
          <a:xfrm>
            <a:off x="139700" y="0"/>
            <a:ext cx="8841324" cy="6858000"/>
          </a:xfrm>
          <a:prstGeom prst="rect">
            <a:avLst/>
          </a:prstGeom>
        </p:spPr>
      </p:pic>
    </p:spTree>
    <p:extLst>
      <p:ext uri="{BB962C8B-B14F-4D97-AF65-F5344CB8AC3E}">
        <p14:creationId xmlns:p14="http://schemas.microsoft.com/office/powerpoint/2010/main" val="410049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26</a:t>
            </a:fld>
            <a:endParaRPr lang="en-US"/>
          </a:p>
        </p:txBody>
      </p:sp>
      <p:sp>
        <p:nvSpPr>
          <p:cNvPr id="340994" name="Rectangle 2"/>
          <p:cNvSpPr>
            <a:spLocks noGrp="1" noChangeArrowheads="1"/>
          </p:cNvSpPr>
          <p:nvPr>
            <p:ph type="title"/>
          </p:nvPr>
        </p:nvSpPr>
        <p:spPr>
          <a:xfrm>
            <a:off x="457200" y="2289665"/>
            <a:ext cx="8229600" cy="1143000"/>
          </a:xfrm>
        </p:spPr>
        <p:txBody>
          <a:bodyPr>
            <a:normAutofit fontScale="90000"/>
          </a:bodyPr>
          <a:lstStyle/>
          <a:p>
            <a:r>
              <a:rPr lang="en-US" dirty="0" smtClean="0"/>
              <a:t> </a:t>
            </a:r>
            <a:r>
              <a:rPr lang="en-US" b="1" dirty="0"/>
              <a:t>Using BN learning algorithms for detecting offense (data corrupting) and defense (data quality) </a:t>
            </a:r>
            <a:r>
              <a:rPr lang="en-US" b="1" dirty="0" smtClean="0"/>
              <a:t>information operations</a:t>
            </a:r>
            <a:r>
              <a:rPr lang="en-US" dirty="0" smtClean="0"/>
              <a:t> </a:t>
            </a:r>
            <a:endParaRPr lang="en-US" dirty="0"/>
          </a:p>
        </p:txBody>
      </p:sp>
      <p:sp>
        <p:nvSpPr>
          <p:cNvPr id="340995" name="Rectangle 3"/>
          <p:cNvSpPr>
            <a:spLocks noGrp="1" noChangeArrowheads="1"/>
          </p:cNvSpPr>
          <p:nvPr>
            <p:ph type="body" idx="1"/>
          </p:nvPr>
        </p:nvSpPr>
        <p:spPr>
          <a:xfrm>
            <a:off x="457200" y="1600200"/>
            <a:ext cx="8229600" cy="4072467"/>
          </a:xfrm>
        </p:spPr>
        <p:txBody>
          <a:bodyPr>
            <a:normAutofit/>
          </a:bodyPr>
          <a:lstStyle/>
          <a:p>
            <a:pPr>
              <a:buFont typeface="Monotype Sorts" charset="0"/>
              <a:buNone/>
            </a:pPr>
            <a:r>
              <a:rPr lang="en-US" dirty="0" smtClean="0"/>
              <a:t> </a:t>
            </a:r>
            <a:endParaRPr lang="en-US" dirty="0"/>
          </a:p>
        </p:txBody>
      </p:sp>
    </p:spTree>
    <p:extLst>
      <p:ext uri="{BB962C8B-B14F-4D97-AF65-F5344CB8AC3E}">
        <p14:creationId xmlns:p14="http://schemas.microsoft.com/office/powerpoint/2010/main" val="1543004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27</a:t>
            </a:fld>
            <a:endParaRPr lang="en-US"/>
          </a:p>
        </p:txBody>
      </p:sp>
      <p:sp>
        <p:nvSpPr>
          <p:cNvPr id="340994" name="Rectangle 2"/>
          <p:cNvSpPr>
            <a:spLocks noGrp="1" noChangeArrowheads="1"/>
          </p:cNvSpPr>
          <p:nvPr>
            <p:ph type="title"/>
          </p:nvPr>
        </p:nvSpPr>
        <p:spPr/>
        <p:txBody>
          <a:bodyPr>
            <a:normAutofit fontScale="90000"/>
          </a:bodyPr>
          <a:lstStyle/>
          <a:p>
            <a:r>
              <a:rPr lang="en-US" b="1" i="1" dirty="0"/>
              <a:t>Offensive </a:t>
            </a:r>
            <a:r>
              <a:rPr lang="en-US" b="1" i="1" dirty="0" smtClean="0"/>
              <a:t>Information Operation (Corrupting Data</a:t>
            </a:r>
            <a:r>
              <a:rPr lang="en-US" b="1" i="1" dirty="0"/>
              <a:t>)</a:t>
            </a:r>
            <a:endParaRPr lang="en-US" dirty="0"/>
          </a:p>
        </p:txBody>
      </p:sp>
      <p:sp>
        <p:nvSpPr>
          <p:cNvPr id="340995" name="Rectangle 3"/>
          <p:cNvSpPr>
            <a:spLocks noGrp="1" noChangeArrowheads="1"/>
          </p:cNvSpPr>
          <p:nvPr>
            <p:ph type="body" idx="1"/>
          </p:nvPr>
        </p:nvSpPr>
        <p:spPr/>
        <p:txBody>
          <a:bodyPr>
            <a:normAutofit/>
          </a:bodyPr>
          <a:lstStyle/>
          <a:p>
            <a:r>
              <a:rPr lang="en-US" dirty="0"/>
              <a:t>In offensive information operation, the dataset is corrupted and then is used to learn the BN model by using the PC algorithm. </a:t>
            </a:r>
            <a:endParaRPr lang="en-US" dirty="0" smtClean="0"/>
          </a:p>
          <a:p>
            <a:r>
              <a:rPr lang="en-US" dirty="0"/>
              <a:t>What is the minimal data that needs to be modified to change the model? The difficulty on this process can range from easier (such as masking that smoking causes cancer) to hard (such as changing to a desired model). </a:t>
            </a:r>
          </a:p>
        </p:txBody>
      </p:sp>
    </p:spTree>
    <p:extLst>
      <p:ext uri="{BB962C8B-B14F-4D97-AF65-F5344CB8AC3E}">
        <p14:creationId xmlns:p14="http://schemas.microsoft.com/office/powerpoint/2010/main" val="1543004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55F7677-BE15-4549-B393-52EAA384AEE7}" type="slidenum">
              <a:rPr lang="en-US"/>
              <a:pPr/>
              <a:t>28</a:t>
            </a:fld>
            <a:endParaRPr lang="en-US"/>
          </a:p>
        </p:txBody>
      </p:sp>
      <p:sp>
        <p:nvSpPr>
          <p:cNvPr id="340994" name="Rectangle 2"/>
          <p:cNvSpPr>
            <a:spLocks noGrp="1" noChangeArrowheads="1"/>
          </p:cNvSpPr>
          <p:nvPr>
            <p:ph type="title"/>
          </p:nvPr>
        </p:nvSpPr>
        <p:spPr>
          <a:xfrm>
            <a:off x="457200" y="308504"/>
            <a:ext cx="8229600" cy="1143000"/>
          </a:xfrm>
        </p:spPr>
        <p:txBody>
          <a:bodyPr>
            <a:normAutofit fontScale="90000"/>
          </a:bodyPr>
          <a:lstStyle/>
          <a:p>
            <a:r>
              <a:rPr lang="en-US" dirty="0" smtClean="0"/>
              <a:t> </a:t>
            </a:r>
            <a:r>
              <a:rPr lang="en-US" b="1" i="1" dirty="0"/>
              <a:t>Defensive </a:t>
            </a:r>
            <a:r>
              <a:rPr lang="en-US" b="1" i="1" dirty="0" smtClean="0"/>
              <a:t>Information </a:t>
            </a:r>
            <a:r>
              <a:rPr lang="en-US" b="1" i="1" dirty="0"/>
              <a:t>O</a:t>
            </a:r>
            <a:r>
              <a:rPr lang="en-US" b="1" i="1" dirty="0" smtClean="0"/>
              <a:t>peration (Data </a:t>
            </a:r>
            <a:r>
              <a:rPr lang="en-US" b="1" i="1" dirty="0"/>
              <a:t>Q</a:t>
            </a:r>
            <a:r>
              <a:rPr lang="en-US" b="1" i="1" dirty="0" smtClean="0"/>
              <a:t>uality</a:t>
            </a:r>
            <a:r>
              <a:rPr lang="en-US" b="1" i="1" dirty="0"/>
              <a:t>)</a:t>
            </a:r>
            <a:r>
              <a:rPr lang="en-US" dirty="0"/>
              <a:t/>
            </a:r>
            <a:br>
              <a:rPr lang="en-US" dirty="0"/>
            </a:br>
            <a:endParaRPr lang="en-US" dirty="0"/>
          </a:p>
        </p:txBody>
      </p:sp>
      <p:sp>
        <p:nvSpPr>
          <p:cNvPr id="340995" name="Rectangle 3"/>
          <p:cNvSpPr>
            <a:spLocks noGrp="1" noChangeArrowheads="1"/>
          </p:cNvSpPr>
          <p:nvPr>
            <p:ph type="body" idx="1"/>
          </p:nvPr>
        </p:nvSpPr>
        <p:spPr/>
        <p:txBody>
          <a:bodyPr>
            <a:normAutofit fontScale="92500" lnSpcReduction="20000"/>
          </a:bodyPr>
          <a:lstStyle/>
          <a:p>
            <a:r>
              <a:rPr lang="en-US" dirty="0"/>
              <a:t>In defensive information operation, the new data in dataset is introduced and then the PC algorithm uses this dataset to learn the BN model. </a:t>
            </a:r>
            <a:endParaRPr lang="en-US" dirty="0" smtClean="0"/>
          </a:p>
          <a:p>
            <a:r>
              <a:rPr lang="en-US" dirty="0"/>
              <a:t>How much incorrect data can be introduced in the database without changing the model?</a:t>
            </a:r>
          </a:p>
          <a:p>
            <a:r>
              <a:rPr lang="en-US" dirty="0"/>
              <a:t>How can we use Bayesian networks to be able to detect unauthorized data manipulation or incorrect data entries? Can we use Bayesian networks to ensure data quality assessment for integrity aspect?  </a:t>
            </a:r>
          </a:p>
        </p:txBody>
      </p:sp>
    </p:spTree>
    <p:extLst>
      <p:ext uri="{BB962C8B-B14F-4D97-AF65-F5344CB8AC3E}">
        <p14:creationId xmlns:p14="http://schemas.microsoft.com/office/powerpoint/2010/main" val="1543004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06401" y="2192855"/>
            <a:ext cx="8229600" cy="4525963"/>
          </a:xfrm>
        </p:spPr>
        <p:txBody>
          <a:bodyPr>
            <a:normAutofit/>
          </a:bodyPr>
          <a:lstStyle/>
          <a:p>
            <a:pPr marL="0" indent="0" algn="ctr">
              <a:buNone/>
            </a:pPr>
            <a:r>
              <a:rPr lang="en-US" sz="7200" dirty="0" smtClean="0"/>
              <a:t>Questions? </a:t>
            </a:r>
            <a:endParaRPr lang="en-US" sz="7200" dirty="0"/>
          </a:p>
        </p:txBody>
      </p:sp>
    </p:spTree>
    <p:extLst>
      <p:ext uri="{BB962C8B-B14F-4D97-AF65-F5344CB8AC3E}">
        <p14:creationId xmlns:p14="http://schemas.microsoft.com/office/powerpoint/2010/main" val="382216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a:xfrm>
            <a:off x="533400" y="381000"/>
            <a:ext cx="7772400" cy="609600"/>
          </a:xfrm>
        </p:spPr>
        <p:txBody>
          <a:bodyPr>
            <a:normAutofit fontScale="90000"/>
          </a:bodyPr>
          <a:lstStyle/>
          <a:p>
            <a:pPr eaLnBrk="1" hangingPunct="1">
              <a:defRPr/>
            </a:pPr>
            <a:r>
              <a:rPr lang="en-US" smtClean="0"/>
              <a:t>Example of a simple Bayesian network</a:t>
            </a:r>
          </a:p>
        </p:txBody>
      </p:sp>
      <p:sp>
        <p:nvSpPr>
          <p:cNvPr id="250885" name="Rectangle 5"/>
          <p:cNvSpPr>
            <a:spLocks noChangeArrowheads="1"/>
          </p:cNvSpPr>
          <p:nvPr/>
        </p:nvSpPr>
        <p:spPr bwMode="auto">
          <a:xfrm>
            <a:off x="533400" y="4535488"/>
            <a:ext cx="7505700" cy="129540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1507" name="Group 6"/>
          <p:cNvGrpSpPr>
            <a:grpSpLocks/>
          </p:cNvGrpSpPr>
          <p:nvPr/>
        </p:nvGrpSpPr>
        <p:grpSpPr bwMode="auto">
          <a:xfrm>
            <a:off x="5867400" y="1049338"/>
            <a:ext cx="1987550" cy="1606550"/>
            <a:chOff x="2128" y="796"/>
            <a:chExt cx="1252" cy="1012"/>
          </a:xfrm>
        </p:grpSpPr>
        <p:grpSp>
          <p:nvGrpSpPr>
            <p:cNvPr id="21512" name="Group 7"/>
            <p:cNvGrpSpPr>
              <a:grpSpLocks/>
            </p:cNvGrpSpPr>
            <p:nvPr/>
          </p:nvGrpSpPr>
          <p:grpSpPr bwMode="auto">
            <a:xfrm>
              <a:off x="2128" y="820"/>
              <a:ext cx="352" cy="304"/>
              <a:chOff x="2128" y="820"/>
              <a:chExt cx="352" cy="304"/>
            </a:xfrm>
          </p:grpSpPr>
          <p:sp>
            <p:nvSpPr>
              <p:cNvPr id="250888" name="Rectangle 8"/>
              <p:cNvSpPr>
                <a:spLocks noChangeArrowheads="1"/>
              </p:cNvSpPr>
              <p:nvPr/>
            </p:nvSpPr>
            <p:spPr bwMode="auto">
              <a:xfrm>
                <a:off x="2211" y="85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A</a:t>
                </a:r>
              </a:p>
            </p:txBody>
          </p:sp>
          <p:sp>
            <p:nvSpPr>
              <p:cNvPr id="250889" name="Oval 9"/>
              <p:cNvSpPr>
                <a:spLocks noChangeArrowheads="1"/>
              </p:cNvSpPr>
              <p:nvPr/>
            </p:nvSpPr>
            <p:spPr bwMode="auto">
              <a:xfrm>
                <a:off x="2128" y="820"/>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50890" name="Rectangle 10"/>
            <p:cNvSpPr>
              <a:spLocks noChangeArrowheads="1"/>
            </p:cNvSpPr>
            <p:nvPr/>
          </p:nvSpPr>
          <p:spPr bwMode="auto">
            <a:xfrm>
              <a:off x="3099" y="838"/>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B</a:t>
              </a:r>
            </a:p>
          </p:txBody>
        </p:sp>
        <p:sp>
          <p:nvSpPr>
            <p:cNvPr id="250891" name="Oval 11"/>
            <p:cNvSpPr>
              <a:spLocks noChangeArrowheads="1"/>
            </p:cNvSpPr>
            <p:nvPr/>
          </p:nvSpPr>
          <p:spPr bwMode="auto">
            <a:xfrm>
              <a:off x="3028" y="796"/>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1515" name="Group 12"/>
            <p:cNvGrpSpPr>
              <a:grpSpLocks/>
            </p:cNvGrpSpPr>
            <p:nvPr/>
          </p:nvGrpSpPr>
          <p:grpSpPr bwMode="auto">
            <a:xfrm>
              <a:off x="2584" y="1504"/>
              <a:ext cx="352" cy="304"/>
              <a:chOff x="2584" y="1504"/>
              <a:chExt cx="352" cy="304"/>
            </a:xfrm>
          </p:grpSpPr>
          <p:sp>
            <p:nvSpPr>
              <p:cNvPr id="250893" name="Rectangle 13"/>
              <p:cNvSpPr>
                <a:spLocks noChangeArrowheads="1"/>
              </p:cNvSpPr>
              <p:nvPr/>
            </p:nvSpPr>
            <p:spPr bwMode="auto">
              <a:xfrm>
                <a:off x="2655" y="1546"/>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a:t>
                </a:r>
              </a:p>
            </p:txBody>
          </p:sp>
          <p:sp>
            <p:nvSpPr>
              <p:cNvPr id="250894" name="Oval 14"/>
              <p:cNvSpPr>
                <a:spLocks noChangeArrowheads="1"/>
              </p:cNvSpPr>
              <p:nvPr/>
            </p:nvSpPr>
            <p:spPr bwMode="auto">
              <a:xfrm>
                <a:off x="2584" y="1504"/>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50895" name="Line 15"/>
            <p:cNvSpPr>
              <a:spLocks noChangeShapeType="1"/>
            </p:cNvSpPr>
            <p:nvPr/>
          </p:nvSpPr>
          <p:spPr bwMode="auto">
            <a:xfrm>
              <a:off x="2404" y="1132"/>
              <a:ext cx="244" cy="4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0896" name="Line 16"/>
            <p:cNvSpPr>
              <a:spLocks noChangeShapeType="1"/>
            </p:cNvSpPr>
            <p:nvPr/>
          </p:nvSpPr>
          <p:spPr bwMode="auto">
            <a:xfrm flipH="1">
              <a:off x="2852" y="1108"/>
              <a:ext cx="308"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250897" name="Rectangle 17"/>
          <p:cNvSpPr>
            <a:spLocks noChangeArrowheads="1"/>
          </p:cNvSpPr>
          <p:nvPr/>
        </p:nvSpPr>
        <p:spPr bwMode="auto">
          <a:xfrm>
            <a:off x="633413" y="4779963"/>
            <a:ext cx="244475" cy="363537"/>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a:cs typeface="+mn-cs"/>
              </a:rPr>
              <a:t> </a:t>
            </a:r>
          </a:p>
        </p:txBody>
      </p:sp>
      <p:sp>
        <p:nvSpPr>
          <p:cNvPr id="250898" name="Rectangle 18"/>
          <p:cNvSpPr>
            <a:spLocks noChangeArrowheads="1"/>
          </p:cNvSpPr>
          <p:nvPr/>
        </p:nvSpPr>
        <p:spPr bwMode="auto">
          <a:xfrm>
            <a:off x="381000" y="3276600"/>
            <a:ext cx="7988300" cy="232568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lnSpc>
                <a:spcPct val="80000"/>
              </a:lnSpc>
              <a:spcBef>
                <a:spcPct val="40000"/>
              </a:spcBef>
              <a:spcAft>
                <a:spcPct val="60000"/>
              </a:spcAft>
              <a:buFontTx/>
              <a:buChar char="•"/>
              <a:defRPr/>
            </a:pPr>
            <a:r>
              <a:rPr lang="en-US" sz="2000">
                <a:cs typeface="+mn-cs"/>
              </a:rPr>
              <a:t>  </a:t>
            </a:r>
            <a:r>
              <a:rPr lang="en-US">
                <a:latin typeface="Verdana" charset="0"/>
                <a:cs typeface="+mn-cs"/>
              </a:rPr>
              <a:t>Probability model has simple factored form</a:t>
            </a:r>
          </a:p>
          <a:p>
            <a:pPr eaLnBrk="0" hangingPunct="0">
              <a:lnSpc>
                <a:spcPct val="80000"/>
              </a:lnSpc>
              <a:spcBef>
                <a:spcPct val="40000"/>
              </a:spcBef>
              <a:spcAft>
                <a:spcPct val="60000"/>
              </a:spcAft>
              <a:buFontTx/>
              <a:buChar char="•"/>
              <a:defRPr/>
            </a:pPr>
            <a:r>
              <a:rPr lang="en-US">
                <a:latin typeface="Verdana" charset="0"/>
                <a:cs typeface="+mn-cs"/>
              </a:rPr>
              <a:t> Directed edges =&gt;  direct  dependence </a:t>
            </a:r>
          </a:p>
          <a:p>
            <a:pPr eaLnBrk="0" hangingPunct="0">
              <a:lnSpc>
                <a:spcPct val="80000"/>
              </a:lnSpc>
              <a:spcBef>
                <a:spcPct val="40000"/>
              </a:spcBef>
              <a:spcAft>
                <a:spcPct val="60000"/>
              </a:spcAft>
              <a:buFontTx/>
              <a:buChar char="•"/>
              <a:defRPr/>
            </a:pPr>
            <a:r>
              <a:rPr lang="en-US">
                <a:latin typeface="Verdana" charset="0"/>
                <a:cs typeface="+mn-cs"/>
              </a:rPr>
              <a:t> Absence of an edge  =&gt; conditional independence</a:t>
            </a:r>
          </a:p>
          <a:p>
            <a:pPr eaLnBrk="0" hangingPunct="0">
              <a:lnSpc>
                <a:spcPct val="80000"/>
              </a:lnSpc>
              <a:spcBef>
                <a:spcPct val="40000"/>
              </a:spcBef>
              <a:spcAft>
                <a:spcPct val="60000"/>
              </a:spcAft>
              <a:buFontTx/>
              <a:buChar char="•"/>
              <a:defRPr/>
            </a:pPr>
            <a:r>
              <a:rPr lang="en-US">
                <a:latin typeface="Verdana" charset="0"/>
                <a:cs typeface="+mn-cs"/>
              </a:rPr>
              <a:t> Also known as belief networks, graphical models, causal networks</a:t>
            </a:r>
          </a:p>
          <a:p>
            <a:pPr eaLnBrk="0" hangingPunct="0">
              <a:lnSpc>
                <a:spcPct val="80000"/>
              </a:lnSpc>
              <a:spcBef>
                <a:spcPct val="40000"/>
              </a:spcBef>
              <a:spcAft>
                <a:spcPct val="60000"/>
              </a:spcAft>
              <a:buFontTx/>
              <a:buChar char="•"/>
              <a:defRPr/>
            </a:pPr>
            <a:r>
              <a:rPr lang="en-US">
                <a:latin typeface="Verdana" charset="0"/>
                <a:cs typeface="+mn-cs"/>
              </a:rPr>
              <a:t> Other formulations, e.g., undirected graphical models</a:t>
            </a:r>
          </a:p>
        </p:txBody>
      </p:sp>
      <p:sp>
        <p:nvSpPr>
          <p:cNvPr id="250900" name="Rectangle 20"/>
          <p:cNvSpPr>
            <a:spLocks noChangeArrowheads="1"/>
          </p:cNvSpPr>
          <p:nvPr/>
        </p:nvSpPr>
        <p:spPr bwMode="auto">
          <a:xfrm>
            <a:off x="838200" y="1600200"/>
            <a:ext cx="3540125" cy="36671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Verdana" charset="0"/>
                <a:cs typeface="+mn-cs"/>
              </a:rPr>
              <a:t>p(A,B,C) = p(C|A,B)p(A)p(B)</a:t>
            </a:r>
          </a:p>
        </p:txBody>
      </p:sp>
      <p:sp>
        <p:nvSpPr>
          <p:cNvPr id="250901" name="Line 21"/>
          <p:cNvSpPr>
            <a:spLocks noChangeShapeType="1"/>
          </p:cNvSpPr>
          <p:nvPr/>
        </p:nvSpPr>
        <p:spPr bwMode="auto">
          <a:xfrm>
            <a:off x="4572000" y="1811338"/>
            <a:ext cx="914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516150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8504"/>
            <a:ext cx="8229600" cy="1143000"/>
          </a:xfrm>
        </p:spPr>
        <p:txBody>
          <a:bodyPr>
            <a:normAutofit/>
          </a:bodyPr>
          <a:lstStyle/>
          <a:p>
            <a:r>
              <a:rPr lang="en-US" dirty="0" smtClean="0"/>
              <a:t>References </a:t>
            </a:r>
            <a:endParaRPr lang="en-US" dirty="0"/>
          </a:p>
        </p:txBody>
      </p:sp>
      <p:sp>
        <p:nvSpPr>
          <p:cNvPr id="3" name="Content Placeholder 2"/>
          <p:cNvSpPr>
            <a:spLocks noGrp="1"/>
          </p:cNvSpPr>
          <p:nvPr>
            <p:ph idx="1"/>
          </p:nvPr>
        </p:nvSpPr>
        <p:spPr>
          <a:xfrm>
            <a:off x="186267" y="1168400"/>
            <a:ext cx="8703733" cy="4957763"/>
          </a:xfrm>
        </p:spPr>
        <p:txBody>
          <a:bodyPr/>
          <a:lstStyle/>
          <a:p>
            <a:pPr marL="0" indent="0">
              <a:buNone/>
            </a:pPr>
            <a:endParaRPr lang="en-US" sz="2800" dirty="0"/>
          </a:p>
          <a:p>
            <a:r>
              <a:rPr lang="en-US" sz="2800" dirty="0" smtClean="0"/>
              <a:t>Bayesian Networks for </a:t>
            </a:r>
            <a:r>
              <a:rPr lang="en-US" sz="2800" b="1" dirty="0" err="1" smtClean="0"/>
              <a:t>Padhraic</a:t>
            </a:r>
            <a:r>
              <a:rPr lang="en-US" sz="2800" b="1" dirty="0" smtClean="0"/>
              <a:t> Smyth</a:t>
            </a:r>
          </a:p>
          <a:p>
            <a:r>
              <a:rPr lang="en-US" sz="2800" dirty="0" smtClean="0"/>
              <a:t>Learning </a:t>
            </a:r>
            <a:r>
              <a:rPr lang="en-US" sz="2800" dirty="0"/>
              <a:t>Bayesian Networks from </a:t>
            </a:r>
            <a:r>
              <a:rPr lang="en-US" sz="2800" dirty="0" smtClean="0"/>
              <a:t>Data for </a:t>
            </a:r>
            <a:r>
              <a:rPr lang="en-US" sz="2800" b="1" dirty="0" err="1" smtClean="0"/>
              <a:t>Nir</a:t>
            </a:r>
            <a:r>
              <a:rPr lang="en-US" sz="2800" b="1" dirty="0" smtClean="0"/>
              <a:t> Friedman</a:t>
            </a:r>
            <a:r>
              <a:rPr lang="en-US" sz="2800" dirty="0"/>
              <a:t> </a:t>
            </a:r>
            <a:r>
              <a:rPr lang="en-US" sz="2800" dirty="0" smtClean="0"/>
              <a:t>(</a:t>
            </a:r>
            <a:r>
              <a:rPr lang="en-US" sz="2800" dirty="0" err="1" smtClean="0"/>
              <a:t>ebrew</a:t>
            </a:r>
            <a:r>
              <a:rPr lang="en-US" sz="2800" dirty="0" smtClean="0"/>
              <a:t> </a:t>
            </a:r>
            <a:r>
              <a:rPr lang="en-US" sz="2800" dirty="0"/>
              <a:t>U</a:t>
            </a:r>
            <a:r>
              <a:rPr lang="en-US" sz="2800" dirty="0" smtClean="0"/>
              <a:t>.) and </a:t>
            </a:r>
            <a:r>
              <a:rPr lang="en-US" sz="2800" b="1" dirty="0" smtClean="0"/>
              <a:t>Daphne </a:t>
            </a:r>
            <a:r>
              <a:rPr lang="en-US" sz="2800" b="1" dirty="0" err="1" smtClean="0"/>
              <a:t>Koller</a:t>
            </a:r>
            <a:r>
              <a:rPr lang="en-US" sz="2800" dirty="0" smtClean="0"/>
              <a:t>(Stanford)      </a:t>
            </a:r>
            <a:endParaRPr lang="en-US" sz="2800" dirty="0"/>
          </a:p>
          <a:p>
            <a:endParaRPr lang="en-US" dirty="0"/>
          </a:p>
        </p:txBody>
      </p:sp>
    </p:spTree>
    <p:extLst>
      <p:ext uri="{BB962C8B-B14F-4D97-AF65-F5344CB8AC3E}">
        <p14:creationId xmlns:p14="http://schemas.microsoft.com/office/powerpoint/2010/main" val="24693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152400"/>
            <a:ext cx="7772400" cy="1143000"/>
          </a:xfrm>
        </p:spPr>
        <p:txBody>
          <a:bodyPr>
            <a:normAutofit fontScale="90000"/>
          </a:bodyPr>
          <a:lstStyle/>
          <a:p>
            <a:pPr eaLnBrk="1" hangingPunct="1">
              <a:defRPr/>
            </a:pPr>
            <a:r>
              <a:rPr lang="en-US" smtClean="0"/>
              <a:t>Examples of 3-way Bayesian Networks</a:t>
            </a:r>
          </a:p>
        </p:txBody>
      </p:sp>
      <p:grpSp>
        <p:nvGrpSpPr>
          <p:cNvPr id="23554" name="Group 3"/>
          <p:cNvGrpSpPr>
            <a:grpSpLocks/>
          </p:cNvGrpSpPr>
          <p:nvPr/>
        </p:nvGrpSpPr>
        <p:grpSpPr bwMode="auto">
          <a:xfrm>
            <a:off x="1333500" y="2981325"/>
            <a:ext cx="2901950" cy="501650"/>
            <a:chOff x="772" y="988"/>
            <a:chExt cx="1828" cy="316"/>
          </a:xfrm>
        </p:grpSpPr>
        <p:grpSp>
          <p:nvGrpSpPr>
            <p:cNvPr id="23556" name="Group 4"/>
            <p:cNvGrpSpPr>
              <a:grpSpLocks/>
            </p:cNvGrpSpPr>
            <p:nvPr/>
          </p:nvGrpSpPr>
          <p:grpSpPr bwMode="auto">
            <a:xfrm>
              <a:off x="772" y="1000"/>
              <a:ext cx="352" cy="304"/>
              <a:chOff x="772" y="1000"/>
              <a:chExt cx="352" cy="304"/>
            </a:xfrm>
          </p:grpSpPr>
          <p:sp>
            <p:nvSpPr>
              <p:cNvPr id="195589" name="Rectangle 5"/>
              <p:cNvSpPr>
                <a:spLocks noChangeArrowheads="1"/>
              </p:cNvSpPr>
              <p:nvPr/>
            </p:nvSpPr>
            <p:spPr bwMode="auto">
              <a:xfrm>
                <a:off x="855"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A</a:t>
                </a:r>
              </a:p>
            </p:txBody>
          </p:sp>
          <p:sp>
            <p:nvSpPr>
              <p:cNvPr id="195590" name="Oval 6"/>
              <p:cNvSpPr>
                <a:spLocks noChangeArrowheads="1"/>
              </p:cNvSpPr>
              <p:nvPr/>
            </p:nvSpPr>
            <p:spPr bwMode="auto">
              <a:xfrm>
                <a:off x="772" y="10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7" name="Group 7"/>
            <p:cNvGrpSpPr>
              <a:grpSpLocks/>
            </p:cNvGrpSpPr>
            <p:nvPr/>
          </p:nvGrpSpPr>
          <p:grpSpPr bwMode="auto">
            <a:xfrm>
              <a:off x="2248" y="988"/>
              <a:ext cx="352" cy="304"/>
              <a:chOff x="2248" y="988"/>
              <a:chExt cx="352" cy="304"/>
            </a:xfrm>
          </p:grpSpPr>
          <p:sp>
            <p:nvSpPr>
              <p:cNvPr id="195592" name="Rectangle 8"/>
              <p:cNvSpPr>
                <a:spLocks noChangeArrowheads="1"/>
              </p:cNvSpPr>
              <p:nvPr/>
            </p:nvSpPr>
            <p:spPr bwMode="auto">
              <a:xfrm>
                <a:off x="2319"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a:t>
                </a:r>
              </a:p>
            </p:txBody>
          </p:sp>
          <p:sp>
            <p:nvSpPr>
              <p:cNvPr id="195593" name="Oval 9"/>
              <p:cNvSpPr>
                <a:spLocks noChangeArrowheads="1"/>
              </p:cNvSpPr>
              <p:nvPr/>
            </p:nvSpPr>
            <p:spPr bwMode="auto">
              <a:xfrm>
                <a:off x="2248"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3558" name="Group 10"/>
            <p:cNvGrpSpPr>
              <a:grpSpLocks/>
            </p:cNvGrpSpPr>
            <p:nvPr/>
          </p:nvGrpSpPr>
          <p:grpSpPr bwMode="auto">
            <a:xfrm>
              <a:off x="1516" y="988"/>
              <a:ext cx="352" cy="304"/>
              <a:chOff x="1516" y="988"/>
              <a:chExt cx="352" cy="304"/>
            </a:xfrm>
          </p:grpSpPr>
          <p:sp>
            <p:nvSpPr>
              <p:cNvPr id="195595" name="Rectangle 11"/>
              <p:cNvSpPr>
                <a:spLocks noChangeArrowheads="1"/>
              </p:cNvSpPr>
              <p:nvPr/>
            </p:nvSpPr>
            <p:spPr bwMode="auto">
              <a:xfrm>
                <a:off x="1587"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B</a:t>
                </a:r>
              </a:p>
            </p:txBody>
          </p:sp>
          <p:sp>
            <p:nvSpPr>
              <p:cNvPr id="195596" name="Oval 12"/>
              <p:cNvSpPr>
                <a:spLocks noChangeArrowheads="1"/>
              </p:cNvSpPr>
              <p:nvPr/>
            </p:nvSpPr>
            <p:spPr bwMode="auto">
              <a:xfrm>
                <a:off x="1516"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195597" name="Rectangle 13"/>
          <p:cNvSpPr>
            <a:spLocks noChangeArrowheads="1"/>
          </p:cNvSpPr>
          <p:nvPr/>
        </p:nvSpPr>
        <p:spPr bwMode="auto">
          <a:xfrm>
            <a:off x="4970463" y="3009900"/>
            <a:ext cx="2854325" cy="63817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Marginal Independence:</a:t>
            </a:r>
          </a:p>
          <a:p>
            <a:pPr eaLnBrk="0" hangingPunct="0">
              <a:defRPr/>
            </a:pPr>
            <a:r>
              <a:rPr lang="en-US" b="1">
                <a:cs typeface="+mn-cs"/>
              </a:rPr>
              <a:t>p(A,B,C) = p(A) p(B) p(C)</a:t>
            </a:r>
          </a:p>
        </p:txBody>
      </p:sp>
    </p:spTree>
    <p:extLst>
      <p:ext uri="{BB962C8B-B14F-4D97-AF65-F5344CB8AC3E}">
        <p14:creationId xmlns:p14="http://schemas.microsoft.com/office/powerpoint/2010/main" val="29275094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152400"/>
            <a:ext cx="7772400" cy="1143000"/>
          </a:xfrm>
        </p:spPr>
        <p:txBody>
          <a:bodyPr>
            <a:normAutofit fontScale="90000"/>
          </a:bodyPr>
          <a:lstStyle/>
          <a:p>
            <a:pPr eaLnBrk="1" hangingPunct="1">
              <a:defRPr/>
            </a:pPr>
            <a:r>
              <a:rPr lang="en-US" smtClean="0"/>
              <a:t>Examples of 3-way Bayesian Networks</a:t>
            </a:r>
          </a:p>
        </p:txBody>
      </p:sp>
      <p:grpSp>
        <p:nvGrpSpPr>
          <p:cNvPr id="25602" name="Group 3"/>
          <p:cNvGrpSpPr>
            <a:grpSpLocks/>
          </p:cNvGrpSpPr>
          <p:nvPr/>
        </p:nvGrpSpPr>
        <p:grpSpPr bwMode="auto">
          <a:xfrm>
            <a:off x="1025525" y="2581275"/>
            <a:ext cx="2616200" cy="1473200"/>
            <a:chOff x="720" y="2784"/>
            <a:chExt cx="1648" cy="928"/>
          </a:xfrm>
        </p:grpSpPr>
        <p:sp>
          <p:nvSpPr>
            <p:cNvPr id="197636" name="Line 4"/>
            <p:cNvSpPr>
              <a:spLocks noChangeShapeType="1"/>
            </p:cNvSpPr>
            <p:nvPr/>
          </p:nvSpPr>
          <p:spPr bwMode="auto">
            <a:xfrm flipH="1">
              <a:off x="1008" y="3024"/>
              <a:ext cx="384"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5605" name="Group 5"/>
            <p:cNvGrpSpPr>
              <a:grpSpLocks/>
            </p:cNvGrpSpPr>
            <p:nvPr/>
          </p:nvGrpSpPr>
          <p:grpSpPr bwMode="auto">
            <a:xfrm>
              <a:off x="1344" y="2784"/>
              <a:ext cx="352" cy="304"/>
              <a:chOff x="892" y="2800"/>
              <a:chExt cx="352" cy="304"/>
            </a:xfrm>
          </p:grpSpPr>
          <p:sp>
            <p:nvSpPr>
              <p:cNvPr id="197638" name="Rectangle 6"/>
              <p:cNvSpPr>
                <a:spLocks noChangeArrowheads="1"/>
              </p:cNvSpPr>
              <p:nvPr/>
            </p:nvSpPr>
            <p:spPr bwMode="auto">
              <a:xfrm>
                <a:off x="975" y="28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A</a:t>
                </a:r>
              </a:p>
            </p:txBody>
          </p:sp>
          <p:sp>
            <p:nvSpPr>
              <p:cNvPr id="197639" name="Oval 7"/>
              <p:cNvSpPr>
                <a:spLocks noChangeArrowheads="1"/>
              </p:cNvSpPr>
              <p:nvPr/>
            </p:nvSpPr>
            <p:spPr bwMode="auto">
              <a:xfrm>
                <a:off x="892" y="28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06" name="Group 8"/>
            <p:cNvGrpSpPr>
              <a:grpSpLocks/>
            </p:cNvGrpSpPr>
            <p:nvPr/>
          </p:nvGrpSpPr>
          <p:grpSpPr bwMode="auto">
            <a:xfrm>
              <a:off x="2016" y="3408"/>
              <a:ext cx="352" cy="304"/>
              <a:chOff x="2104" y="2800"/>
              <a:chExt cx="352" cy="304"/>
            </a:xfrm>
          </p:grpSpPr>
          <p:sp>
            <p:nvSpPr>
              <p:cNvPr id="197641" name="Rectangle 9"/>
              <p:cNvSpPr>
                <a:spLocks noChangeArrowheads="1"/>
              </p:cNvSpPr>
              <p:nvPr/>
            </p:nvSpPr>
            <p:spPr bwMode="auto">
              <a:xfrm>
                <a:off x="2175" y="2842"/>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a:t>
                </a:r>
              </a:p>
            </p:txBody>
          </p:sp>
          <p:sp>
            <p:nvSpPr>
              <p:cNvPr id="197642" name="Oval 10"/>
              <p:cNvSpPr>
                <a:spLocks noChangeArrowheads="1"/>
              </p:cNvSpPr>
              <p:nvPr/>
            </p:nvSpPr>
            <p:spPr bwMode="auto">
              <a:xfrm>
                <a:off x="2104" y="28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5607" name="Group 11"/>
            <p:cNvGrpSpPr>
              <a:grpSpLocks/>
            </p:cNvGrpSpPr>
            <p:nvPr/>
          </p:nvGrpSpPr>
          <p:grpSpPr bwMode="auto">
            <a:xfrm>
              <a:off x="720" y="3408"/>
              <a:ext cx="352" cy="304"/>
              <a:chOff x="1480" y="3268"/>
              <a:chExt cx="352" cy="304"/>
            </a:xfrm>
          </p:grpSpPr>
          <p:sp>
            <p:nvSpPr>
              <p:cNvPr id="197644" name="Rectangle 12"/>
              <p:cNvSpPr>
                <a:spLocks noChangeArrowheads="1"/>
              </p:cNvSpPr>
              <p:nvPr/>
            </p:nvSpPr>
            <p:spPr bwMode="auto">
              <a:xfrm>
                <a:off x="1551" y="331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B</a:t>
                </a:r>
              </a:p>
            </p:txBody>
          </p:sp>
          <p:sp>
            <p:nvSpPr>
              <p:cNvPr id="197645" name="Oval 13"/>
              <p:cNvSpPr>
                <a:spLocks noChangeArrowheads="1"/>
              </p:cNvSpPr>
              <p:nvPr/>
            </p:nvSpPr>
            <p:spPr bwMode="auto">
              <a:xfrm>
                <a:off x="1480" y="326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97646" name="Line 14"/>
            <p:cNvSpPr>
              <a:spLocks noChangeShapeType="1"/>
            </p:cNvSpPr>
            <p:nvPr/>
          </p:nvSpPr>
          <p:spPr bwMode="auto">
            <a:xfrm>
              <a:off x="1680" y="3024"/>
              <a:ext cx="384"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97647" name="Rectangle 15"/>
          <p:cNvSpPr>
            <a:spLocks noChangeArrowheads="1"/>
          </p:cNvSpPr>
          <p:nvPr/>
        </p:nvSpPr>
        <p:spPr bwMode="auto">
          <a:xfrm>
            <a:off x="4191000" y="1752600"/>
            <a:ext cx="4346575" cy="283527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Conditionally independent effects:</a:t>
            </a:r>
          </a:p>
          <a:p>
            <a:pPr eaLnBrk="0" hangingPunct="0">
              <a:defRPr/>
            </a:pPr>
            <a:r>
              <a:rPr lang="en-US" b="1">
                <a:cs typeface="+mn-cs"/>
              </a:rPr>
              <a:t>p(A,B,C) = p(B|A)p(C|A)p(A)</a:t>
            </a:r>
          </a:p>
          <a:p>
            <a:pPr eaLnBrk="0" hangingPunct="0">
              <a:defRPr/>
            </a:pPr>
            <a:endParaRPr lang="en-US" b="1">
              <a:cs typeface="+mn-cs"/>
            </a:endParaRPr>
          </a:p>
          <a:p>
            <a:pPr eaLnBrk="0" hangingPunct="0">
              <a:defRPr/>
            </a:pPr>
            <a:r>
              <a:rPr lang="en-US" b="1">
                <a:cs typeface="+mn-cs"/>
              </a:rPr>
              <a:t>B and C are conditionally independent</a:t>
            </a:r>
          </a:p>
          <a:p>
            <a:pPr eaLnBrk="0" hangingPunct="0">
              <a:defRPr/>
            </a:pPr>
            <a:r>
              <a:rPr lang="en-US" b="1">
                <a:cs typeface="+mn-cs"/>
              </a:rPr>
              <a:t>Given A</a:t>
            </a:r>
          </a:p>
          <a:p>
            <a:pPr eaLnBrk="0" hangingPunct="0">
              <a:defRPr/>
            </a:pPr>
            <a:endParaRPr lang="en-US" b="1">
              <a:cs typeface="+mn-cs"/>
            </a:endParaRPr>
          </a:p>
          <a:p>
            <a:pPr eaLnBrk="0" hangingPunct="0">
              <a:defRPr/>
            </a:pPr>
            <a:r>
              <a:rPr lang="en-US" b="1">
                <a:cs typeface="+mn-cs"/>
              </a:rPr>
              <a:t>e.g., A is a disease, and we model </a:t>
            </a:r>
          </a:p>
          <a:p>
            <a:pPr eaLnBrk="0" hangingPunct="0">
              <a:defRPr/>
            </a:pPr>
            <a:r>
              <a:rPr lang="en-US" b="1">
                <a:cs typeface="+mn-cs"/>
              </a:rPr>
              <a:t>B and C as conditionally independent</a:t>
            </a:r>
          </a:p>
          <a:p>
            <a:pPr eaLnBrk="0" hangingPunct="0">
              <a:defRPr/>
            </a:pPr>
            <a:r>
              <a:rPr lang="en-US" b="1">
                <a:cs typeface="+mn-cs"/>
              </a:rPr>
              <a:t>symptoms given A</a:t>
            </a:r>
          </a:p>
          <a:p>
            <a:pPr eaLnBrk="0" hangingPunct="0">
              <a:defRPr/>
            </a:pPr>
            <a:endParaRPr lang="en-US" b="1">
              <a:cs typeface="+mn-cs"/>
            </a:endParaRPr>
          </a:p>
        </p:txBody>
      </p:sp>
    </p:spTree>
    <p:extLst>
      <p:ext uri="{BB962C8B-B14F-4D97-AF65-F5344CB8AC3E}">
        <p14:creationId xmlns:p14="http://schemas.microsoft.com/office/powerpoint/2010/main" val="23737574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152400"/>
            <a:ext cx="7772400" cy="1143000"/>
          </a:xfrm>
        </p:spPr>
        <p:txBody>
          <a:bodyPr>
            <a:normAutofit fontScale="90000"/>
          </a:bodyPr>
          <a:lstStyle/>
          <a:p>
            <a:pPr eaLnBrk="1" hangingPunct="1">
              <a:defRPr/>
            </a:pPr>
            <a:r>
              <a:rPr lang="en-US" smtClean="0"/>
              <a:t>Examples of 3-way Bayesian Networks</a:t>
            </a:r>
          </a:p>
        </p:txBody>
      </p:sp>
      <p:grpSp>
        <p:nvGrpSpPr>
          <p:cNvPr id="27650" name="Group 3"/>
          <p:cNvGrpSpPr>
            <a:grpSpLocks/>
          </p:cNvGrpSpPr>
          <p:nvPr/>
        </p:nvGrpSpPr>
        <p:grpSpPr bwMode="auto">
          <a:xfrm>
            <a:off x="1143000" y="1905000"/>
            <a:ext cx="2482850" cy="1225550"/>
            <a:chOff x="912" y="1728"/>
            <a:chExt cx="1564" cy="772"/>
          </a:xfrm>
        </p:grpSpPr>
        <p:sp>
          <p:nvSpPr>
            <p:cNvPr id="199684" name="Line 4"/>
            <p:cNvSpPr>
              <a:spLocks noChangeShapeType="1"/>
            </p:cNvSpPr>
            <p:nvPr/>
          </p:nvSpPr>
          <p:spPr bwMode="auto">
            <a:xfrm>
              <a:off x="1188" y="2016"/>
              <a:ext cx="328" cy="2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9685" name="Line 5"/>
            <p:cNvSpPr>
              <a:spLocks noChangeShapeType="1"/>
            </p:cNvSpPr>
            <p:nvPr/>
          </p:nvSpPr>
          <p:spPr bwMode="auto">
            <a:xfrm flipH="1">
              <a:off x="1824" y="1968"/>
              <a:ext cx="336" cy="3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27654" name="Group 6"/>
            <p:cNvGrpSpPr>
              <a:grpSpLocks/>
            </p:cNvGrpSpPr>
            <p:nvPr/>
          </p:nvGrpSpPr>
          <p:grpSpPr bwMode="auto">
            <a:xfrm>
              <a:off x="912" y="1728"/>
              <a:ext cx="352" cy="304"/>
              <a:chOff x="904" y="1708"/>
              <a:chExt cx="352" cy="304"/>
            </a:xfrm>
          </p:grpSpPr>
          <p:sp>
            <p:nvSpPr>
              <p:cNvPr id="199687" name="Rectangle 7"/>
              <p:cNvSpPr>
                <a:spLocks noChangeArrowheads="1"/>
              </p:cNvSpPr>
              <p:nvPr/>
            </p:nvSpPr>
            <p:spPr bwMode="auto">
              <a:xfrm>
                <a:off x="987" y="1738"/>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A</a:t>
                </a:r>
              </a:p>
            </p:txBody>
          </p:sp>
          <p:sp>
            <p:nvSpPr>
              <p:cNvPr id="199688" name="Oval 8"/>
              <p:cNvSpPr>
                <a:spLocks noChangeArrowheads="1"/>
              </p:cNvSpPr>
              <p:nvPr/>
            </p:nvSpPr>
            <p:spPr bwMode="auto">
              <a:xfrm>
                <a:off x="904" y="170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7655" name="Group 9"/>
            <p:cNvGrpSpPr>
              <a:grpSpLocks/>
            </p:cNvGrpSpPr>
            <p:nvPr/>
          </p:nvGrpSpPr>
          <p:grpSpPr bwMode="auto">
            <a:xfrm>
              <a:off x="2124" y="1728"/>
              <a:ext cx="352" cy="304"/>
              <a:chOff x="2116" y="1708"/>
              <a:chExt cx="352" cy="304"/>
            </a:xfrm>
          </p:grpSpPr>
          <p:sp>
            <p:nvSpPr>
              <p:cNvPr id="199690" name="Rectangle 10"/>
              <p:cNvSpPr>
                <a:spLocks noChangeArrowheads="1"/>
              </p:cNvSpPr>
              <p:nvPr/>
            </p:nvSpPr>
            <p:spPr bwMode="auto">
              <a:xfrm>
                <a:off x="2187" y="175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B</a:t>
                </a:r>
              </a:p>
            </p:txBody>
          </p:sp>
          <p:sp>
            <p:nvSpPr>
              <p:cNvPr id="199691" name="Oval 11"/>
              <p:cNvSpPr>
                <a:spLocks noChangeArrowheads="1"/>
              </p:cNvSpPr>
              <p:nvPr/>
            </p:nvSpPr>
            <p:spPr bwMode="auto">
              <a:xfrm>
                <a:off x="2116" y="170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7656" name="Group 12"/>
            <p:cNvGrpSpPr>
              <a:grpSpLocks/>
            </p:cNvGrpSpPr>
            <p:nvPr/>
          </p:nvGrpSpPr>
          <p:grpSpPr bwMode="auto">
            <a:xfrm>
              <a:off x="1500" y="2196"/>
              <a:ext cx="352" cy="304"/>
              <a:chOff x="1492" y="2176"/>
              <a:chExt cx="352" cy="304"/>
            </a:xfrm>
          </p:grpSpPr>
          <p:sp>
            <p:nvSpPr>
              <p:cNvPr id="199693" name="Rectangle 13"/>
              <p:cNvSpPr>
                <a:spLocks noChangeArrowheads="1"/>
              </p:cNvSpPr>
              <p:nvPr/>
            </p:nvSpPr>
            <p:spPr bwMode="auto">
              <a:xfrm>
                <a:off x="1563" y="2218"/>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a:t>
                </a:r>
              </a:p>
            </p:txBody>
          </p:sp>
          <p:sp>
            <p:nvSpPr>
              <p:cNvPr id="199694" name="Oval 14"/>
              <p:cNvSpPr>
                <a:spLocks noChangeArrowheads="1"/>
              </p:cNvSpPr>
              <p:nvPr/>
            </p:nvSpPr>
            <p:spPr bwMode="auto">
              <a:xfrm>
                <a:off x="1492" y="2176"/>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199695" name="Rectangle 15"/>
          <p:cNvSpPr>
            <a:spLocks noChangeArrowheads="1"/>
          </p:cNvSpPr>
          <p:nvPr/>
        </p:nvSpPr>
        <p:spPr bwMode="auto">
          <a:xfrm>
            <a:off x="4191000" y="1981200"/>
            <a:ext cx="4638675" cy="3109913"/>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Independent Causes:</a:t>
            </a:r>
          </a:p>
          <a:p>
            <a:pPr eaLnBrk="0" hangingPunct="0">
              <a:defRPr/>
            </a:pPr>
            <a:r>
              <a:rPr lang="en-US" b="1">
                <a:cs typeface="+mn-cs"/>
              </a:rPr>
              <a:t>p(A,B,C) = p(C|A,B)p(A)p(B)</a:t>
            </a:r>
          </a:p>
          <a:p>
            <a:pPr eaLnBrk="0" hangingPunct="0">
              <a:defRPr/>
            </a:pPr>
            <a:endParaRPr lang="en-US" b="1">
              <a:cs typeface="+mn-cs"/>
            </a:endParaRPr>
          </a:p>
          <a:p>
            <a:pPr eaLnBrk="0" hangingPunct="0">
              <a:defRPr/>
            </a:pPr>
            <a:endParaRPr lang="en-US" b="1">
              <a:cs typeface="+mn-cs"/>
            </a:endParaRPr>
          </a:p>
          <a:p>
            <a:pPr eaLnBrk="0" hangingPunct="0">
              <a:defRPr/>
            </a:pPr>
            <a:r>
              <a:rPr lang="ja-JP" altLang="en-US" b="1">
                <a:latin typeface="Arial"/>
                <a:cs typeface="+mn-cs"/>
              </a:rPr>
              <a:t>“</a:t>
            </a:r>
            <a:r>
              <a:rPr lang="en-US" b="1">
                <a:cs typeface="+mn-cs"/>
              </a:rPr>
              <a:t>Explaining away</a:t>
            </a:r>
            <a:r>
              <a:rPr lang="ja-JP" altLang="en-US" b="1">
                <a:latin typeface="Arial"/>
                <a:cs typeface="+mn-cs"/>
              </a:rPr>
              <a:t>”</a:t>
            </a:r>
            <a:r>
              <a:rPr lang="en-US" b="1">
                <a:cs typeface="+mn-cs"/>
              </a:rPr>
              <a:t> effect:</a:t>
            </a:r>
          </a:p>
          <a:p>
            <a:pPr eaLnBrk="0" hangingPunct="0">
              <a:defRPr/>
            </a:pPr>
            <a:r>
              <a:rPr lang="en-US" b="1">
                <a:cs typeface="+mn-cs"/>
              </a:rPr>
              <a:t>Given C, observing A makes B less likely</a:t>
            </a:r>
          </a:p>
          <a:p>
            <a:pPr eaLnBrk="0" hangingPunct="0">
              <a:defRPr/>
            </a:pPr>
            <a:r>
              <a:rPr lang="en-US" b="1">
                <a:cs typeface="+mn-cs"/>
              </a:rPr>
              <a:t>e.g., earthquake/burglary/alarm example</a:t>
            </a:r>
          </a:p>
          <a:p>
            <a:pPr eaLnBrk="0" hangingPunct="0">
              <a:defRPr/>
            </a:pPr>
            <a:endParaRPr lang="en-US" b="1">
              <a:cs typeface="+mn-cs"/>
            </a:endParaRPr>
          </a:p>
          <a:p>
            <a:pPr eaLnBrk="0" hangingPunct="0">
              <a:defRPr/>
            </a:pPr>
            <a:r>
              <a:rPr lang="en-US" b="1">
                <a:cs typeface="+mn-cs"/>
              </a:rPr>
              <a:t>A and B are (marginally) independent </a:t>
            </a:r>
          </a:p>
          <a:p>
            <a:pPr eaLnBrk="0" hangingPunct="0">
              <a:defRPr/>
            </a:pPr>
            <a:r>
              <a:rPr lang="en-US" b="1">
                <a:cs typeface="+mn-cs"/>
              </a:rPr>
              <a:t>but become dependent once C is known</a:t>
            </a:r>
          </a:p>
          <a:p>
            <a:pPr eaLnBrk="0" hangingPunct="0">
              <a:defRPr/>
            </a:pPr>
            <a:r>
              <a:rPr lang="en-US" b="1">
                <a:cs typeface="+mn-cs"/>
              </a:rPr>
              <a:t> </a:t>
            </a:r>
          </a:p>
        </p:txBody>
      </p:sp>
    </p:spTree>
    <p:extLst>
      <p:ext uri="{BB962C8B-B14F-4D97-AF65-F5344CB8AC3E}">
        <p14:creationId xmlns:p14="http://schemas.microsoft.com/office/powerpoint/2010/main" val="25278646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85800" y="152400"/>
            <a:ext cx="7772400" cy="1143000"/>
          </a:xfrm>
        </p:spPr>
        <p:txBody>
          <a:bodyPr>
            <a:normAutofit fontScale="90000"/>
          </a:bodyPr>
          <a:lstStyle/>
          <a:p>
            <a:pPr eaLnBrk="1" hangingPunct="1">
              <a:defRPr/>
            </a:pPr>
            <a:r>
              <a:rPr lang="en-US" smtClean="0"/>
              <a:t>Examples of 3-way Bayesian Networks</a:t>
            </a:r>
          </a:p>
        </p:txBody>
      </p:sp>
      <p:grpSp>
        <p:nvGrpSpPr>
          <p:cNvPr id="29698" name="Group 3"/>
          <p:cNvGrpSpPr>
            <a:grpSpLocks/>
          </p:cNvGrpSpPr>
          <p:nvPr/>
        </p:nvGrpSpPr>
        <p:grpSpPr bwMode="auto">
          <a:xfrm>
            <a:off x="1217613" y="2690813"/>
            <a:ext cx="2901950" cy="501650"/>
            <a:chOff x="772" y="988"/>
            <a:chExt cx="1828" cy="316"/>
          </a:xfrm>
        </p:grpSpPr>
        <p:grpSp>
          <p:nvGrpSpPr>
            <p:cNvPr id="29702" name="Group 4"/>
            <p:cNvGrpSpPr>
              <a:grpSpLocks/>
            </p:cNvGrpSpPr>
            <p:nvPr/>
          </p:nvGrpSpPr>
          <p:grpSpPr bwMode="auto">
            <a:xfrm>
              <a:off x="772" y="1000"/>
              <a:ext cx="352" cy="304"/>
              <a:chOff x="772" y="1000"/>
              <a:chExt cx="352" cy="304"/>
            </a:xfrm>
          </p:grpSpPr>
          <p:sp>
            <p:nvSpPr>
              <p:cNvPr id="201733" name="Rectangle 5"/>
              <p:cNvSpPr>
                <a:spLocks noChangeArrowheads="1"/>
              </p:cNvSpPr>
              <p:nvPr/>
            </p:nvSpPr>
            <p:spPr bwMode="auto">
              <a:xfrm>
                <a:off x="855"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A</a:t>
                </a:r>
              </a:p>
            </p:txBody>
          </p:sp>
          <p:sp>
            <p:nvSpPr>
              <p:cNvPr id="201734" name="Oval 6"/>
              <p:cNvSpPr>
                <a:spLocks noChangeArrowheads="1"/>
              </p:cNvSpPr>
              <p:nvPr/>
            </p:nvSpPr>
            <p:spPr bwMode="auto">
              <a:xfrm>
                <a:off x="772" y="10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9703" name="Group 7"/>
            <p:cNvGrpSpPr>
              <a:grpSpLocks/>
            </p:cNvGrpSpPr>
            <p:nvPr/>
          </p:nvGrpSpPr>
          <p:grpSpPr bwMode="auto">
            <a:xfrm>
              <a:off x="2248" y="988"/>
              <a:ext cx="352" cy="304"/>
              <a:chOff x="2248" y="988"/>
              <a:chExt cx="352" cy="304"/>
            </a:xfrm>
          </p:grpSpPr>
          <p:sp>
            <p:nvSpPr>
              <p:cNvPr id="201736" name="Rectangle 8"/>
              <p:cNvSpPr>
                <a:spLocks noChangeArrowheads="1"/>
              </p:cNvSpPr>
              <p:nvPr/>
            </p:nvSpPr>
            <p:spPr bwMode="auto">
              <a:xfrm>
                <a:off x="2319"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C</a:t>
                </a:r>
              </a:p>
            </p:txBody>
          </p:sp>
          <p:sp>
            <p:nvSpPr>
              <p:cNvPr id="201737" name="Oval 9"/>
              <p:cNvSpPr>
                <a:spLocks noChangeArrowheads="1"/>
              </p:cNvSpPr>
              <p:nvPr/>
            </p:nvSpPr>
            <p:spPr bwMode="auto">
              <a:xfrm>
                <a:off x="2248"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29704" name="Group 10"/>
            <p:cNvGrpSpPr>
              <a:grpSpLocks/>
            </p:cNvGrpSpPr>
            <p:nvPr/>
          </p:nvGrpSpPr>
          <p:grpSpPr bwMode="auto">
            <a:xfrm>
              <a:off x="1516" y="988"/>
              <a:ext cx="352" cy="304"/>
              <a:chOff x="1516" y="988"/>
              <a:chExt cx="352" cy="304"/>
            </a:xfrm>
          </p:grpSpPr>
          <p:sp>
            <p:nvSpPr>
              <p:cNvPr id="201739" name="Rectangle 11"/>
              <p:cNvSpPr>
                <a:spLocks noChangeArrowheads="1"/>
              </p:cNvSpPr>
              <p:nvPr/>
            </p:nvSpPr>
            <p:spPr bwMode="auto">
              <a:xfrm>
                <a:off x="1587" y="1030"/>
                <a:ext cx="218" cy="229"/>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B</a:t>
                </a:r>
              </a:p>
            </p:txBody>
          </p:sp>
          <p:sp>
            <p:nvSpPr>
              <p:cNvPr id="201740" name="Oval 12"/>
              <p:cNvSpPr>
                <a:spLocks noChangeArrowheads="1"/>
              </p:cNvSpPr>
              <p:nvPr/>
            </p:nvSpPr>
            <p:spPr bwMode="auto">
              <a:xfrm>
                <a:off x="1516"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201741" name="Line 13"/>
          <p:cNvSpPr>
            <a:spLocks noChangeShapeType="1"/>
          </p:cNvSpPr>
          <p:nvPr/>
        </p:nvSpPr>
        <p:spPr bwMode="auto">
          <a:xfrm>
            <a:off x="1760538" y="2947988"/>
            <a:ext cx="628650" cy="47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01742" name="Rectangle 14"/>
          <p:cNvSpPr>
            <a:spLocks noChangeArrowheads="1"/>
          </p:cNvSpPr>
          <p:nvPr/>
        </p:nvSpPr>
        <p:spPr bwMode="auto">
          <a:xfrm>
            <a:off x="4854575" y="2719388"/>
            <a:ext cx="3248025" cy="638175"/>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defRPr/>
            </a:pPr>
            <a:r>
              <a:rPr lang="en-US" b="1">
                <a:cs typeface="+mn-cs"/>
              </a:rPr>
              <a:t>Markov dependence:</a:t>
            </a:r>
          </a:p>
          <a:p>
            <a:pPr eaLnBrk="0" hangingPunct="0">
              <a:defRPr/>
            </a:pPr>
            <a:r>
              <a:rPr lang="en-US" b="1">
                <a:cs typeface="+mn-cs"/>
              </a:rPr>
              <a:t>p(A,B,C) = p(C|B) p(B|A)p(A)</a:t>
            </a:r>
          </a:p>
        </p:txBody>
      </p:sp>
      <p:sp>
        <p:nvSpPr>
          <p:cNvPr id="201743" name="Line 15"/>
          <p:cNvSpPr>
            <a:spLocks noChangeShapeType="1"/>
          </p:cNvSpPr>
          <p:nvPr/>
        </p:nvSpPr>
        <p:spPr bwMode="auto">
          <a:xfrm>
            <a:off x="2927350" y="2925763"/>
            <a:ext cx="628650" cy="47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121765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smtClean="0"/>
              <a:t>Example</a:t>
            </a:r>
          </a:p>
        </p:txBody>
      </p:sp>
      <p:sp>
        <p:nvSpPr>
          <p:cNvPr id="272387" name="Rectangle 3"/>
          <p:cNvSpPr>
            <a:spLocks noGrp="1" noChangeArrowheads="1"/>
          </p:cNvSpPr>
          <p:nvPr>
            <p:ph type="body" idx="1"/>
          </p:nvPr>
        </p:nvSpPr>
        <p:spPr/>
        <p:txBody>
          <a:bodyPr>
            <a:normAutofit fontScale="77500" lnSpcReduction="20000"/>
          </a:bodyPr>
          <a:lstStyle/>
          <a:p>
            <a:pPr eaLnBrk="1" hangingPunct="1">
              <a:defRPr/>
            </a:pPr>
            <a:r>
              <a:rPr lang="en-US" smtClean="0"/>
              <a:t>Consider the following 5 binary variables:</a:t>
            </a:r>
          </a:p>
          <a:p>
            <a:pPr lvl="1" eaLnBrk="1" hangingPunct="1">
              <a:defRPr/>
            </a:pPr>
            <a:r>
              <a:rPr lang="en-US" smtClean="0"/>
              <a:t>B = a burglary occurs at your house</a:t>
            </a:r>
          </a:p>
          <a:p>
            <a:pPr lvl="1" eaLnBrk="1" hangingPunct="1">
              <a:defRPr/>
            </a:pPr>
            <a:r>
              <a:rPr lang="en-US" smtClean="0"/>
              <a:t>E = an earthquake occurs at your house</a:t>
            </a:r>
          </a:p>
          <a:p>
            <a:pPr lvl="1" eaLnBrk="1" hangingPunct="1">
              <a:defRPr/>
            </a:pPr>
            <a:r>
              <a:rPr lang="en-US" smtClean="0"/>
              <a:t>A = the alarm goes off</a:t>
            </a:r>
          </a:p>
          <a:p>
            <a:pPr lvl="1" eaLnBrk="1" hangingPunct="1">
              <a:defRPr/>
            </a:pPr>
            <a:r>
              <a:rPr lang="en-US" smtClean="0"/>
              <a:t>J  = John calls to report the alarm</a:t>
            </a:r>
          </a:p>
          <a:p>
            <a:pPr lvl="1" eaLnBrk="1" hangingPunct="1">
              <a:defRPr/>
            </a:pPr>
            <a:r>
              <a:rPr lang="en-US" smtClean="0"/>
              <a:t>M = Mary calls to report the alarm</a:t>
            </a:r>
          </a:p>
          <a:p>
            <a:pPr lvl="1" eaLnBrk="1" hangingPunct="1">
              <a:defRPr/>
            </a:pPr>
            <a:endParaRPr lang="en-US" smtClean="0"/>
          </a:p>
          <a:p>
            <a:pPr lvl="1" eaLnBrk="1" hangingPunct="1">
              <a:defRPr/>
            </a:pPr>
            <a:r>
              <a:rPr lang="en-US" smtClean="0"/>
              <a:t>What is P(B | M, J) ?  (for example)</a:t>
            </a:r>
          </a:p>
          <a:p>
            <a:pPr lvl="1" eaLnBrk="1" hangingPunct="1">
              <a:defRPr/>
            </a:pPr>
            <a:endParaRPr lang="en-US" smtClean="0"/>
          </a:p>
          <a:p>
            <a:pPr lvl="1" eaLnBrk="1" hangingPunct="1">
              <a:defRPr/>
            </a:pPr>
            <a:r>
              <a:rPr lang="en-US" smtClean="0"/>
              <a:t>We can use the full joint distribution to answer this question</a:t>
            </a:r>
          </a:p>
          <a:p>
            <a:pPr lvl="2" eaLnBrk="1" hangingPunct="1">
              <a:defRPr/>
            </a:pPr>
            <a:r>
              <a:rPr lang="en-US" smtClean="0"/>
              <a:t>Requires 2</a:t>
            </a:r>
            <a:r>
              <a:rPr lang="en-US" baseline="30000" smtClean="0"/>
              <a:t>5</a:t>
            </a:r>
            <a:r>
              <a:rPr lang="en-US" smtClean="0"/>
              <a:t> = 32 probabilities</a:t>
            </a:r>
          </a:p>
          <a:p>
            <a:pPr lvl="2" eaLnBrk="1" hangingPunct="1">
              <a:defRPr/>
            </a:pPr>
            <a:endParaRPr lang="en-US" smtClean="0"/>
          </a:p>
          <a:p>
            <a:pPr lvl="2" eaLnBrk="1" hangingPunct="1">
              <a:defRPr/>
            </a:pPr>
            <a:r>
              <a:rPr lang="en-US" smtClean="0"/>
              <a:t>Can we use prior domain knowledge to come up with a Bayesian network that requires fewer probabilities?</a:t>
            </a:r>
          </a:p>
        </p:txBody>
      </p:sp>
    </p:spTree>
    <p:extLst>
      <p:ext uri="{BB962C8B-B14F-4D97-AF65-F5344CB8AC3E}">
        <p14:creationId xmlns:p14="http://schemas.microsoft.com/office/powerpoint/2010/main" val="153446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Rectangle 6"/>
          <p:cNvSpPr>
            <a:spLocks noGrp="1" noChangeArrowheads="1"/>
          </p:cNvSpPr>
          <p:nvPr>
            <p:ph type="title"/>
          </p:nvPr>
        </p:nvSpPr>
        <p:spPr>
          <a:xfrm>
            <a:off x="457200" y="29854"/>
            <a:ext cx="8229600" cy="1143000"/>
          </a:xfrm>
        </p:spPr>
        <p:txBody>
          <a:bodyPr/>
          <a:lstStyle/>
          <a:p>
            <a:pPr eaLnBrk="1" hangingPunct="1">
              <a:defRPr/>
            </a:pPr>
            <a:r>
              <a:rPr lang="en-US" dirty="0" smtClean="0"/>
              <a:t>The Resulting Bayesian Network</a:t>
            </a:r>
          </a:p>
        </p:txBody>
      </p:sp>
      <p:pic>
        <p:nvPicPr>
          <p:cNvPr id="262154" name="Picture 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95400" y="1219200"/>
            <a:ext cx="6832600" cy="4495800"/>
          </a:xfrm>
          <a:extLs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62085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TotalTime>
  <Words>1328</Words>
  <Application>Microsoft Office PowerPoint</Application>
  <PresentationFormat>On-screen Show (4:3)</PresentationFormat>
  <Paragraphs>459</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Comic Sans MS</vt:lpstr>
      <vt:lpstr>Monotype Sorts</vt:lpstr>
      <vt:lpstr>Symbol</vt:lpstr>
      <vt:lpstr>Verdana</vt:lpstr>
      <vt:lpstr>Wingdings</vt:lpstr>
      <vt:lpstr>Office Theme</vt:lpstr>
      <vt:lpstr>Learning Bayesian Network Models from Data</vt:lpstr>
      <vt:lpstr>Bayesian Networks</vt:lpstr>
      <vt:lpstr>Example of a simple Bayesian network</vt:lpstr>
      <vt:lpstr>Examples of 3-way Bayesian Networks</vt:lpstr>
      <vt:lpstr>Examples of 3-way Bayesian Networks</vt:lpstr>
      <vt:lpstr>Examples of 3-way Bayesian Networks</vt:lpstr>
      <vt:lpstr>Examples of 3-way Bayesian Networks</vt:lpstr>
      <vt:lpstr>Example</vt:lpstr>
      <vt:lpstr>The Resulting Bayesian Network</vt:lpstr>
      <vt:lpstr>Constructing this Bayesian Network</vt:lpstr>
      <vt:lpstr>The Bayesian network</vt:lpstr>
      <vt:lpstr>Inference (Reasoning) in Bayesian Networks</vt:lpstr>
      <vt:lpstr>Learning Bayesian Networks from Data</vt:lpstr>
      <vt:lpstr>Why learning?</vt:lpstr>
      <vt:lpstr>Learning Bayesian networks</vt:lpstr>
      <vt:lpstr>Known Structure, Complete Data</vt:lpstr>
      <vt:lpstr>Unknown Structure, Complete Data</vt:lpstr>
      <vt:lpstr>Known Structure, Incomplete Data</vt:lpstr>
      <vt:lpstr>Unknown Structure, Incomplete Data</vt:lpstr>
      <vt:lpstr>What Software do we use for BN structure learning? </vt:lpstr>
      <vt:lpstr> Idea</vt:lpstr>
      <vt:lpstr> Example: Chest Clinic Model</vt:lpstr>
      <vt:lpstr> Generate 10,000 cases</vt:lpstr>
      <vt:lpstr> Now we use Learning Wizard in Hugin and try to learn the model </vt:lpstr>
      <vt:lpstr>  </vt:lpstr>
      <vt:lpstr> Using BN learning algorithms for detecting offense (data corrupting) and defense (data quality) information operations </vt:lpstr>
      <vt:lpstr>Offensive Information Operation (Corrupting Data)</vt:lpstr>
      <vt:lpstr> Defensive Information Operation (Data Quality) </vt:lpstr>
      <vt:lpstr>   </vt:lpstr>
      <vt:lpstr>References </vt:lpstr>
    </vt:vector>
  </TitlesOfParts>
  <Company>USC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Networks</dc:title>
  <dc:creator>Emad Alsuwat</dc:creator>
  <cp:lastModifiedBy>FARKAS, CSILLA</cp:lastModifiedBy>
  <cp:revision>14</cp:revision>
  <dcterms:created xsi:type="dcterms:W3CDTF">2017-02-07T02:49:50Z</dcterms:created>
  <dcterms:modified xsi:type="dcterms:W3CDTF">2017-02-07T16:17:56Z</dcterms:modified>
</cp:coreProperties>
</file>