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 r:id="rId2"/>
    <p:sldId id="265" r:id="rId3"/>
    <p:sldId id="275" r:id="rId4"/>
    <p:sldId id="279" r:id="rId5"/>
    <p:sldId id="277" r:id="rId6"/>
    <p:sldId id="278" r:id="rId7"/>
    <p:sldId id="259" r:id="rId8"/>
    <p:sldId id="260" r:id="rId9"/>
    <p:sldId id="262" r:id="rId10"/>
    <p:sldId id="271" r:id="rId11"/>
    <p:sldId id="281" r:id="rId12"/>
    <p:sldId id="286" r:id="rId13"/>
    <p:sldId id="272" r:id="rId14"/>
    <p:sldId id="285" r:id="rId15"/>
    <p:sldId id="287" r:id="rId16"/>
    <p:sldId id="288" r:id="rId17"/>
    <p:sldId id="289" r:id="rId18"/>
    <p:sldId id="292" r:id="rId19"/>
    <p:sldId id="283" r:id="rId20"/>
    <p:sldId id="29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00" autoAdjust="0"/>
  </p:normalViewPr>
  <p:slideViewPr>
    <p:cSldViewPr>
      <p:cViewPr varScale="1">
        <p:scale>
          <a:sx n="74" d="100"/>
          <a:sy n="74" d="100"/>
        </p:scale>
        <p:origin x="-103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8853A-9A03-4849-8352-721D328EEA22}" type="datetimeFigureOut">
              <a:rPr lang="en-US" smtClean="0"/>
              <a:pPr/>
              <a:t>11/11/2009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324B7-EDDD-406E-AF8A-AADDB171EB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DE5CD-4DE3-48BC-BFFF-AA6A45D8311A}" type="datetimeFigureOut">
              <a:rPr lang="en-US" smtClean="0"/>
              <a:pPr/>
              <a:t>11/11/2009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3B7B-142E-42FF-973E-4ED9D42BB5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DE5CD-4DE3-48BC-BFFF-AA6A45D8311A}" type="datetimeFigureOut">
              <a:rPr lang="en-US" smtClean="0"/>
              <a:pPr/>
              <a:t>11/11/2009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C3B7B-142E-42FF-973E-4ED9D42BB5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dgp.toronto.edu/~hertzman/ibl200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057400"/>
            <a:ext cx="8229600" cy="1143000"/>
          </a:xfrm>
        </p:spPr>
        <p:txBody>
          <a:bodyPr>
            <a:normAutofit/>
          </a:bodyPr>
          <a:lstStyle/>
          <a:p>
            <a:r>
              <a:rPr lang="en-US" dirty="0" smtClean="0">
                <a:latin typeface="Comic Sans MS" pitchFamily="66" charset="0"/>
              </a:rPr>
              <a:t>Bayesian Learning </a:t>
            </a:r>
            <a:endParaRPr lang="en-US" dirty="0">
              <a:latin typeface="Comic Sans MS" pitchFamily="66" charset="0"/>
            </a:endParaRPr>
          </a:p>
        </p:txBody>
      </p:sp>
      <p:sp>
        <p:nvSpPr>
          <p:cNvPr id="5" name="Subtitle 2"/>
          <p:cNvSpPr txBox="1">
            <a:spLocks/>
          </p:cNvSpPr>
          <p:nvPr/>
        </p:nvSpPr>
        <p:spPr>
          <a:xfrm>
            <a:off x="685800" y="3611607"/>
            <a:ext cx="7772400" cy="1199704"/>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Comic Sans MS" pitchFamily="66" charset="0"/>
              </a:rPr>
              <a:t>By </a:t>
            </a:r>
          </a:p>
          <a:p>
            <a:pPr marL="342900" marR="0" lvl="0" indent="-342900" algn="r" defTabSz="914400" rtl="0" eaLnBrk="1" fontAlgn="auto" latinLnBrk="0" hangingPunct="1">
              <a:lnSpc>
                <a:spcPct val="100000"/>
              </a:lnSpc>
              <a:spcBef>
                <a:spcPct val="20000"/>
              </a:spcBef>
              <a:spcAft>
                <a:spcPts val="0"/>
              </a:spcAft>
              <a:buClrTx/>
              <a:buSzTx/>
              <a:tabLst/>
              <a:defRPr/>
            </a:pPr>
            <a:r>
              <a:rPr lang="en-US" sz="3200" dirty="0" smtClean="0">
                <a:latin typeface="Comic Sans MS" pitchFamily="66" charset="0"/>
              </a:rPr>
              <a:t>Porchelvi Vijayakumar</a:t>
            </a:r>
            <a:endParaRPr kumimoji="0" lang="en-US" sz="3200" b="0" i="0" u="none" strike="noStrike" kern="1200" cap="none" spc="0" normalizeH="0" baseline="0" noProof="0" dirty="0" smtClean="0">
              <a:ln>
                <a:noFill/>
              </a:ln>
              <a:solidFill>
                <a:schemeClr val="tx1"/>
              </a:solidFill>
              <a:effectLst/>
              <a:uLnTx/>
              <a:uFillTx/>
              <a:latin typeface="Comic Sans MS" pitchFamily="66"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Network</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pPr>
              <a:buNone/>
            </a:pPr>
            <a:r>
              <a:rPr lang="en-US" dirty="0" smtClean="0"/>
              <a:t>Bayesian Net:</a:t>
            </a:r>
          </a:p>
          <a:p>
            <a:pPr lvl="1">
              <a:buNone/>
            </a:pPr>
            <a:r>
              <a:rPr lang="en-US" dirty="0" smtClean="0"/>
              <a:t>DAG  - Directed Acyclic Graph which satisfies </a:t>
            </a:r>
            <a:r>
              <a:rPr lang="en-US" b="1" dirty="0" smtClean="0"/>
              <a:t>Markov Condition.</a:t>
            </a:r>
          </a:p>
          <a:p>
            <a:pPr lvl="2"/>
            <a:r>
              <a:rPr lang="en-US" dirty="0" smtClean="0"/>
              <a:t>Nodes  - Variable in the Causal System.</a:t>
            </a:r>
          </a:p>
          <a:p>
            <a:pPr lvl="2"/>
            <a:r>
              <a:rPr lang="en-US" dirty="0" smtClean="0"/>
              <a:t>Edges – direct influence.</a:t>
            </a:r>
          </a:p>
          <a:p>
            <a:pPr>
              <a:buNone/>
            </a:pPr>
            <a:r>
              <a:rPr lang="en-US" dirty="0" smtClean="0"/>
              <a:t>                                  p(h1)</a:t>
            </a:r>
          </a:p>
          <a:p>
            <a:endParaRPr lang="en-US" dirty="0" smtClean="0"/>
          </a:p>
          <a:p>
            <a:pPr lvl="2">
              <a:buNone/>
            </a:pPr>
            <a:r>
              <a:rPr lang="en-US" dirty="0" smtClean="0"/>
              <a:t>                    p(b1/h1)            p(L1/h1)</a:t>
            </a:r>
          </a:p>
          <a:p>
            <a:pPr lvl="1">
              <a:buNone/>
            </a:pPr>
            <a:r>
              <a:rPr lang="en-US" dirty="0" smtClean="0"/>
              <a:t>                                                                             </a:t>
            </a:r>
          </a:p>
          <a:p>
            <a:pPr lvl="1">
              <a:buNone/>
            </a:pPr>
            <a:r>
              <a:rPr lang="en-US" dirty="0" smtClean="0"/>
              <a:t>                                  p(f1|b1,l1)          p(c1|l1)                          </a:t>
            </a:r>
            <a:endParaRPr lang="en-US" dirty="0"/>
          </a:p>
        </p:txBody>
      </p:sp>
      <p:sp>
        <p:nvSpPr>
          <p:cNvPr id="5" name="Footer Placeholder 34"/>
          <p:cNvSpPr>
            <a:spLocks noGrp="1"/>
          </p:cNvSpPr>
          <p:nvPr>
            <p:ph type="ftr" sz="quarter" idx="11"/>
          </p:nvPr>
        </p:nvSpPr>
        <p:spPr>
          <a:xfrm>
            <a:off x="3124200" y="6356350"/>
            <a:ext cx="2895600" cy="365125"/>
          </a:xfrm>
        </p:spPr>
        <p:txBody>
          <a:bodyPr/>
          <a:lstStyle/>
          <a:p>
            <a:r>
              <a:rPr lang="en-US" dirty="0" smtClean="0"/>
              <a:t>From: Learning Bayesian Networks by Richard E. Neapolitan</a:t>
            </a:r>
            <a:endParaRPr lang="en-US" dirty="0"/>
          </a:p>
        </p:txBody>
      </p:sp>
      <p:sp>
        <p:nvSpPr>
          <p:cNvPr id="6" name="Oval 5"/>
          <p:cNvSpPr/>
          <p:nvPr/>
        </p:nvSpPr>
        <p:spPr>
          <a:xfrm>
            <a:off x="2209800" y="4876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en-US" b="1" dirty="0">
              <a:solidFill>
                <a:schemeClr val="bg1"/>
              </a:solidFill>
            </a:endParaRPr>
          </a:p>
        </p:txBody>
      </p:sp>
      <p:sp>
        <p:nvSpPr>
          <p:cNvPr id="7" name="Oval 6"/>
          <p:cNvSpPr/>
          <p:nvPr/>
        </p:nvSpPr>
        <p:spPr>
          <a:xfrm>
            <a:off x="4038600" y="4876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a:t>
            </a:r>
            <a:endParaRPr lang="en-US" b="1" dirty="0">
              <a:solidFill>
                <a:schemeClr val="bg1"/>
              </a:solidFill>
            </a:endParaRPr>
          </a:p>
        </p:txBody>
      </p:sp>
      <p:sp>
        <p:nvSpPr>
          <p:cNvPr id="8" name="Oval 7"/>
          <p:cNvSpPr/>
          <p:nvPr/>
        </p:nvSpPr>
        <p:spPr>
          <a:xfrm>
            <a:off x="3048000" y="57150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en-US" b="1" dirty="0">
              <a:solidFill>
                <a:schemeClr val="bg1"/>
              </a:solidFill>
            </a:endParaRPr>
          </a:p>
        </p:txBody>
      </p:sp>
      <p:sp>
        <p:nvSpPr>
          <p:cNvPr id="9" name="Oval 8"/>
          <p:cNvSpPr/>
          <p:nvPr/>
        </p:nvSpPr>
        <p:spPr>
          <a:xfrm>
            <a:off x="3048000" y="3962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en-US" b="1" dirty="0">
              <a:solidFill>
                <a:schemeClr val="bg1"/>
              </a:solidFill>
            </a:endParaRPr>
          </a:p>
        </p:txBody>
      </p:sp>
      <p:sp>
        <p:nvSpPr>
          <p:cNvPr id="10" name="Oval 9"/>
          <p:cNvSpPr/>
          <p:nvPr/>
        </p:nvSpPr>
        <p:spPr>
          <a:xfrm>
            <a:off x="5410200" y="5638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en-US" b="1" dirty="0">
              <a:solidFill>
                <a:schemeClr val="bg1"/>
              </a:solidFill>
            </a:endParaRPr>
          </a:p>
        </p:txBody>
      </p:sp>
      <p:cxnSp>
        <p:nvCxnSpPr>
          <p:cNvPr id="12" name="Straight Arrow Connector 11"/>
          <p:cNvCxnSpPr>
            <a:stCxn id="9" idx="3"/>
          </p:cNvCxnSpPr>
          <p:nvPr/>
        </p:nvCxnSpPr>
        <p:spPr>
          <a:xfrm rot="5400000">
            <a:off x="2596382" y="4335905"/>
            <a:ext cx="459113" cy="622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5"/>
            <a:endCxn id="7" idx="1"/>
          </p:cNvCxnSpPr>
          <p:nvPr/>
        </p:nvCxnSpPr>
        <p:spPr>
          <a:xfrm rot="16200000" flipH="1">
            <a:off x="3579485" y="4406526"/>
            <a:ext cx="537230" cy="559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4"/>
            <a:endCxn id="8" idx="1"/>
          </p:cNvCxnSpPr>
          <p:nvPr/>
        </p:nvCxnSpPr>
        <p:spPr>
          <a:xfrm rot="16200000" flipH="1">
            <a:off x="2634480" y="5290320"/>
            <a:ext cx="382915"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844280" y="5061722"/>
            <a:ext cx="382915" cy="927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8" idx="7"/>
          </p:cNvCxnSpPr>
          <p:nvPr/>
        </p:nvCxnSpPr>
        <p:spPr>
          <a:xfrm rot="5400000">
            <a:off x="3617585" y="5282826"/>
            <a:ext cx="461030" cy="559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Markov Condition:</a:t>
            </a:r>
          </a:p>
          <a:p>
            <a:pPr>
              <a:buNone/>
            </a:pPr>
            <a:r>
              <a:rPr lang="en-US" dirty="0" smtClean="0"/>
              <a:t>	If for each variable X € V {X} is conditionally independent of the set of all its non descendents, given the set of all its parents.</a:t>
            </a:r>
            <a:endParaRPr lang="en-US" dirty="0"/>
          </a:p>
        </p:txBody>
      </p:sp>
      <p:sp>
        <p:nvSpPr>
          <p:cNvPr id="4" name="Title 1"/>
          <p:cNvSpPr>
            <a:spLocks noGrp="1"/>
          </p:cNvSpPr>
          <p:nvPr>
            <p:ph type="title"/>
          </p:nvPr>
        </p:nvSpPr>
        <p:spPr/>
        <p:txBody>
          <a:bodyPr/>
          <a:lstStyle/>
          <a:p>
            <a:r>
              <a:rPr lang="en-US" dirty="0" smtClean="0"/>
              <a:t>Bayesian Network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in Causal Chain</a:t>
            </a:r>
            <a:endParaRPr lang="en-US" dirty="0"/>
          </a:p>
        </p:txBody>
      </p:sp>
      <p:sp>
        <p:nvSpPr>
          <p:cNvPr id="3" name="Content Placeholder 2"/>
          <p:cNvSpPr>
            <a:spLocks noGrp="1"/>
          </p:cNvSpPr>
          <p:nvPr>
            <p:ph idx="1"/>
          </p:nvPr>
        </p:nvSpPr>
        <p:spPr>
          <a:xfrm>
            <a:off x="457200" y="1646237"/>
            <a:ext cx="8229600" cy="4525963"/>
          </a:xfrm>
        </p:spPr>
        <p:txBody>
          <a:bodyPr/>
          <a:lstStyle/>
          <a:p>
            <a:pPr>
              <a:buNone/>
            </a:pPr>
            <a:r>
              <a:rPr lang="en-US" dirty="0" smtClean="0"/>
              <a:t>	A        B      C      D </a:t>
            </a:r>
          </a:p>
          <a:p>
            <a:pPr>
              <a:buNone/>
            </a:pPr>
            <a:r>
              <a:rPr lang="en-US" dirty="0" smtClean="0"/>
              <a:t>					=  Markov Equivalent</a:t>
            </a:r>
          </a:p>
          <a:p>
            <a:pPr>
              <a:buNone/>
            </a:pPr>
            <a:r>
              <a:rPr lang="en-US" dirty="0" smtClean="0"/>
              <a:t>	A        B      C      D </a:t>
            </a:r>
          </a:p>
          <a:p>
            <a:pPr>
              <a:buNone/>
            </a:pPr>
            <a:r>
              <a:rPr lang="en-US" dirty="0" smtClean="0"/>
              <a:t>  	These two chains have </a:t>
            </a:r>
            <a:r>
              <a:rPr lang="en-US" b="1" dirty="0" smtClean="0"/>
              <a:t>same pattern of dependence and conditional probability.</a:t>
            </a:r>
          </a:p>
          <a:p>
            <a:pPr>
              <a:buNone/>
            </a:pPr>
            <a:endParaRPr lang="en-US" dirty="0" smtClean="0"/>
          </a:p>
          <a:p>
            <a:pPr>
              <a:buNone/>
            </a:pPr>
            <a:endParaRPr lang="en-US" dirty="0" smtClean="0"/>
          </a:p>
        </p:txBody>
      </p:sp>
      <p:cxnSp>
        <p:nvCxnSpPr>
          <p:cNvPr id="7" name="Straight Arrow Connector 6"/>
          <p:cNvCxnSpPr/>
          <p:nvPr/>
        </p:nvCxnSpPr>
        <p:spPr>
          <a:xfrm>
            <a:off x="12954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336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1219200" y="3122611"/>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2133600" y="3122611"/>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2895601" y="3122611"/>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Learning Causal Bayesian Networks</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lvl="1">
              <a:buFont typeface="Wingdings" pitchFamily="2" charset="2"/>
              <a:buChar char="Ø"/>
            </a:pPr>
            <a:r>
              <a:rPr lang="en-US" sz="3000" dirty="0" smtClean="0"/>
              <a:t> provides an account for Inductive Inference.</a:t>
            </a:r>
          </a:p>
          <a:p>
            <a:pPr lvl="1">
              <a:buFont typeface="Wingdings" pitchFamily="2" charset="2"/>
              <a:buChar char="Ø"/>
            </a:pPr>
            <a:r>
              <a:rPr lang="en-US" dirty="0" smtClean="0"/>
              <a:t> defines a </a:t>
            </a:r>
            <a:r>
              <a:rPr lang="en-US" b="1" dirty="0" smtClean="0"/>
              <a:t>Joint Probability Distribution </a:t>
            </a:r>
            <a:r>
              <a:rPr lang="en-US" dirty="0" smtClean="0"/>
              <a:t>– thereby specifying how likely is any joint settings of the variables.</a:t>
            </a:r>
          </a:p>
          <a:p>
            <a:pPr lvl="1">
              <a:buFont typeface="Wingdings" pitchFamily="2" charset="2"/>
              <a:buChar char="Ø"/>
            </a:pPr>
            <a:r>
              <a:rPr lang="en-US" dirty="0" smtClean="0"/>
              <a:t> can be used to </a:t>
            </a:r>
            <a:r>
              <a:rPr lang="en-US" b="1" dirty="0" smtClean="0"/>
              <a:t>predict</a:t>
            </a:r>
            <a:r>
              <a:rPr lang="en-US" dirty="0" smtClean="0"/>
              <a:t> about the </a:t>
            </a:r>
            <a:r>
              <a:rPr lang="en-US" b="1" dirty="0" smtClean="0"/>
              <a:t>variables </a:t>
            </a:r>
            <a:r>
              <a:rPr lang="en-US" dirty="0" smtClean="0"/>
              <a:t>when the graph structure is known.</a:t>
            </a:r>
          </a:p>
          <a:p>
            <a:pPr lvl="1">
              <a:buFont typeface="Wingdings" pitchFamily="2" charset="2"/>
              <a:buChar char="Ø"/>
            </a:pPr>
            <a:r>
              <a:rPr lang="en-US" dirty="0" smtClean="0"/>
              <a:t>can be used to </a:t>
            </a:r>
            <a:r>
              <a:rPr lang="en-US" b="1" dirty="0" smtClean="0"/>
              <a:t>learn</a:t>
            </a:r>
            <a:r>
              <a:rPr lang="en-US" dirty="0" smtClean="0"/>
              <a:t> the graph structure when it is un know, by observing the settings of the variables tend to occur together more or less often.</a:t>
            </a:r>
          </a:p>
          <a:p>
            <a:pPr lvl="1">
              <a:buFont typeface="Wingdings" pitchFamily="2" charset="2"/>
              <a:buChar char="Ø"/>
            </a:pPr>
            <a:endParaRPr lang="en-US" dirty="0" smtClean="0"/>
          </a:p>
          <a:p>
            <a:pPr lvl="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Intervention Mutilated Graph</a:t>
            </a:r>
            <a:endParaRPr lang="en-US" dirty="0">
              <a:latin typeface="Comic Sans MS" pitchFamily="66"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 </a:t>
            </a:r>
            <a:r>
              <a:rPr lang="en-US" b="1" dirty="0" smtClean="0"/>
              <a:t>Intervention</a:t>
            </a:r>
            <a:r>
              <a:rPr lang="en-US" dirty="0" smtClean="0"/>
              <a:t> on particular variable </a:t>
            </a:r>
            <a:r>
              <a:rPr lang="en-US" b="1" dirty="0" smtClean="0"/>
              <a:t>X</a:t>
            </a:r>
            <a:r>
              <a:rPr lang="en-US" dirty="0" smtClean="0"/>
              <a:t> changes probabilistic dependencies over all the variables in the network.</a:t>
            </a:r>
          </a:p>
          <a:p>
            <a:pPr>
              <a:buFont typeface="Wingdings" pitchFamily="2" charset="2"/>
              <a:buChar char="Ø"/>
            </a:pPr>
            <a:r>
              <a:rPr lang="en-US" dirty="0" smtClean="0"/>
              <a:t> Two networks that would otherwise imply identical patterns of probabilistic dependence may become distinguishable under intervention.</a:t>
            </a:r>
          </a:p>
          <a:p>
            <a:pPr>
              <a:buFont typeface="Wingdings" pitchFamily="2" charset="2"/>
              <a:buChar char="Ø"/>
            </a:pPr>
            <a:r>
              <a:rPr lang="en-US" b="1" dirty="0" smtClean="0"/>
              <a:t>Mutilated Graph </a:t>
            </a:r>
            <a:r>
              <a:rPr lang="en-US" dirty="0" smtClean="0"/>
              <a:t>in which all incoming arrows to </a:t>
            </a:r>
            <a:r>
              <a:rPr lang="en-US" b="1" dirty="0" smtClean="0"/>
              <a:t>X</a:t>
            </a:r>
            <a:r>
              <a:rPr lang="en-US" dirty="0" smtClean="0"/>
              <a:t> are cut.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Intervention</a:t>
            </a:r>
            <a:r>
              <a:rPr lang="en-US" dirty="0" smtClean="0"/>
              <a:t> </a:t>
            </a:r>
            <a:r>
              <a:rPr lang="en-US" dirty="0" smtClean="0">
                <a:latin typeface="Comic Sans MS" pitchFamily="66" charset="0"/>
              </a:rPr>
              <a:t>and mutilated Graph</a:t>
            </a:r>
          </a:p>
        </p:txBody>
      </p:sp>
      <p:sp>
        <p:nvSpPr>
          <p:cNvPr id="4" name="Content Placeholder 2"/>
          <p:cNvSpPr txBox="1">
            <a:spLocks/>
          </p:cNvSpPr>
          <p:nvPr/>
        </p:nvSpPr>
        <p:spPr>
          <a:xfrm>
            <a:off x="457200" y="1600200"/>
            <a:ext cx="8229600" cy="457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B      C      D = </a:t>
            </a:r>
            <a:r>
              <a:rPr lang="en-US" sz="3200" dirty="0" smtClean="0"/>
              <a:t>P</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attern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before intervention</a:t>
            </a:r>
          </a:p>
          <a:p>
            <a:pPr marL="342900" lvl="0" indent="-342900">
              <a:spcBef>
                <a:spcPct val="20000"/>
              </a:spcBef>
            </a:pPr>
            <a:r>
              <a:rPr lang="en-US" sz="3200" dirty="0" smtClean="0"/>
              <a:t>A        B      C      D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Muti</a:t>
            </a:r>
            <a:r>
              <a:rPr lang="en-US" sz="3200" dirty="0" err="1" smtClean="0"/>
              <a:t>lated</a:t>
            </a:r>
            <a:r>
              <a:rPr lang="en-US" sz="3200" dirty="0" smtClean="0"/>
              <a:t> graph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indent="-342900">
              <a:spcBef>
                <a:spcPct val="20000"/>
              </a:spcBef>
            </a:pPr>
            <a:endParaRPr lang="en-US" sz="3200" dirty="0" smtClean="0"/>
          </a:p>
          <a:p>
            <a:pPr marL="342900" lvl="0" indent="-342900">
              <a:spcBef>
                <a:spcPct val="20000"/>
              </a:spcBef>
            </a:pPr>
            <a:r>
              <a:rPr lang="en-US" sz="3200" dirty="0" smtClean="0"/>
              <a:t>A        B      C      D = Pattern before intervention</a:t>
            </a:r>
          </a:p>
          <a:p>
            <a:pPr marL="342900" lvl="0" indent="-342900">
              <a:spcBef>
                <a:spcPct val="20000"/>
              </a:spcBef>
            </a:pPr>
            <a:r>
              <a:rPr lang="en-US" sz="3200" dirty="0" smtClean="0"/>
              <a:t>A        B      C      D =  Mutilated graph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Thus two chains</a:t>
            </a:r>
            <a:r>
              <a:rPr kumimoji="0" lang="en-US" sz="3200" b="0" i="0" u="none" strike="noStrike" kern="1200" cap="none" spc="0" normalizeH="0" noProof="0" dirty="0" smtClean="0">
                <a:ln>
                  <a:noFill/>
                </a:ln>
                <a:solidFill>
                  <a:schemeClr val="tx1"/>
                </a:solidFill>
                <a:effectLst/>
                <a:uLnTx/>
                <a:uFillTx/>
                <a:latin typeface="+mn-lt"/>
                <a:ea typeface="+mn-ea"/>
                <a:cs typeface="+mn-cs"/>
              </a:rPr>
              <a:t> which had similar patters of dependencies are different from each other after intervention.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5" name="Straight Arrow Connector 4"/>
          <p:cNvCxnSpPr/>
          <p:nvPr/>
        </p:nvCxnSpPr>
        <p:spPr>
          <a:xfrm>
            <a:off x="9144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526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6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914399" y="3656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1752599" y="3654423"/>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2514600" y="3654423"/>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4400" y="25130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25130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990599" y="42656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1828799" y="4264023"/>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4419600" y="4724400"/>
            <a:ext cx="2590800" cy="990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This is constraint based learning</a:t>
            </a:r>
            <a:endParaRPr lang="en-US"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Intervention</a:t>
            </a:r>
            <a:r>
              <a:rPr lang="en-US" dirty="0" smtClean="0"/>
              <a:t> </a:t>
            </a:r>
            <a:r>
              <a:rPr lang="en-US" dirty="0" smtClean="0">
                <a:latin typeface="Comic Sans MS" pitchFamily="66" charset="0"/>
              </a:rPr>
              <a:t>and mutilated Graph</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These algorithms can work backward to figure out the set of causal structure compatible with the constraints of the evidence. Given the observed patterns of independence and conditional independence among a set of variables perhaps under different conditions of interventions.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omic Sans MS" pitchFamily="66" charset="0"/>
              </a:rPr>
              <a:t>Bayesian</a:t>
            </a:r>
            <a:r>
              <a:rPr lang="en-US" dirty="0" smtClean="0"/>
              <a:t> </a:t>
            </a:r>
            <a:r>
              <a:rPr lang="en-US" sz="4000" dirty="0" smtClean="0">
                <a:latin typeface="Comic Sans MS" pitchFamily="66" charset="0"/>
              </a:rPr>
              <a:t>Learning</a:t>
            </a:r>
          </a:p>
        </p:txBody>
      </p:sp>
      <p:sp>
        <p:nvSpPr>
          <p:cNvPr id="3" name="Content Placeholder 2"/>
          <p:cNvSpPr>
            <a:spLocks noGrp="1"/>
          </p:cNvSpPr>
          <p:nvPr>
            <p:ph idx="1"/>
          </p:nvPr>
        </p:nvSpPr>
        <p:spPr/>
        <p:txBody>
          <a:bodyPr/>
          <a:lstStyle/>
          <a:p>
            <a:pPr>
              <a:buFont typeface="Wingdings" pitchFamily="2" charset="2"/>
              <a:buChar char="Ø"/>
            </a:pPr>
            <a:r>
              <a:rPr lang="en-US" dirty="0" smtClean="0"/>
              <a:t> Human inclined tend to judge one causal structure more likely than another.</a:t>
            </a:r>
          </a:p>
          <a:p>
            <a:pPr>
              <a:buFont typeface="Wingdings" pitchFamily="2" charset="2"/>
              <a:buChar char="Ø"/>
            </a:pPr>
            <a:r>
              <a:rPr lang="en-US" dirty="0" smtClean="0"/>
              <a:t>This degree of believe may be strongly influenced by prior expectations about which causal structures are more likely.</a:t>
            </a:r>
          </a:p>
          <a:p>
            <a:pPr>
              <a:buFont typeface="Wingdings" pitchFamily="2" charset="2"/>
              <a:buChar char="Ø"/>
            </a:pPr>
            <a:r>
              <a:rPr lang="en-US" dirty="0" smtClean="0"/>
              <a:t>Example:  People know Causal mechanism at work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Bayesian</a:t>
            </a:r>
            <a:r>
              <a:rPr lang="en-US" dirty="0" smtClean="0"/>
              <a:t> </a:t>
            </a:r>
            <a:r>
              <a:rPr lang="en-US" dirty="0" smtClean="0">
                <a:latin typeface="Comic Sans MS" pitchFamily="66" charset="0"/>
              </a:rPr>
              <a:t>Learning</a:t>
            </a:r>
            <a:endParaRPr lang="en-US" dirty="0"/>
          </a:p>
        </p:txBody>
      </p:sp>
      <p:sp>
        <p:nvSpPr>
          <p:cNvPr id="3" name="Content Placeholder 2"/>
          <p:cNvSpPr>
            <a:spLocks noGrp="1"/>
          </p:cNvSpPr>
          <p:nvPr>
            <p:ph idx="1"/>
          </p:nvPr>
        </p:nvSpPr>
        <p:spPr/>
        <p:txBody>
          <a:bodyPr/>
          <a:lstStyle/>
          <a:p>
            <a:pPr>
              <a:buNone/>
            </a:pPr>
            <a:r>
              <a:rPr lang="en-US" b="1" dirty="0" smtClean="0"/>
              <a:t>H</a:t>
            </a:r>
            <a:r>
              <a:rPr lang="en-US" dirty="0" smtClean="0"/>
              <a:t> - A space of possible causal models</a:t>
            </a:r>
          </a:p>
          <a:p>
            <a:pPr>
              <a:buNone/>
            </a:pPr>
            <a:r>
              <a:rPr lang="en-US" b="1" dirty="0" smtClean="0"/>
              <a:t>d</a:t>
            </a:r>
            <a:r>
              <a:rPr lang="en-US" dirty="0" smtClean="0"/>
              <a:t> – Some data - observations of the states of one or more variables in the causal system for different cases, individuals or situations.</a:t>
            </a:r>
          </a:p>
          <a:p>
            <a:pPr>
              <a:buNone/>
            </a:pPr>
            <a:r>
              <a:rPr lang="en-US" b="1" dirty="0" smtClean="0"/>
              <a:t>P(</a:t>
            </a:r>
            <a:r>
              <a:rPr lang="en-US" b="1" dirty="0" err="1" smtClean="0"/>
              <a:t>h|d</a:t>
            </a:r>
            <a:r>
              <a:rPr lang="en-US" b="1" dirty="0" smtClean="0"/>
              <a:t>) </a:t>
            </a:r>
            <a:r>
              <a:rPr lang="en-US" dirty="0" smtClean="0"/>
              <a:t>= posterior probability distribution.</a:t>
            </a:r>
          </a:p>
          <a:p>
            <a:pPr>
              <a:buNone/>
            </a:pPr>
            <a:endParaRPr lang="en-US" dirty="0" smtClean="0"/>
          </a:p>
          <a:p>
            <a:pPr>
              <a:buNone/>
            </a:pPr>
            <a:r>
              <a:rPr lang="en-US" dirty="0" smtClean="0"/>
              <a:t>		 </a:t>
            </a:r>
            <a:r>
              <a:rPr lang="en-US" b="1" dirty="0" smtClean="0"/>
              <a:t>P(</a:t>
            </a:r>
            <a:r>
              <a:rPr lang="en-US" b="1" dirty="0" err="1" smtClean="0"/>
              <a:t>h|d</a:t>
            </a:r>
            <a:r>
              <a:rPr lang="en-US" b="1" dirty="0" smtClean="0"/>
              <a:t>) </a:t>
            </a:r>
            <a:r>
              <a:rPr lang="en-US" dirty="0" smtClean="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2031325"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1209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0400" y="4800600"/>
            <a:ext cx="2781300" cy="9620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latin typeface="Comic Sans MS" pitchFamily="66" charset="0"/>
              </a:rPr>
              <a:t>Conclusion</a:t>
            </a: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buNone/>
            </a:pPr>
            <a:r>
              <a:rPr lang="en-US" b="1" dirty="0" smtClean="0"/>
              <a:t>• Posterior probabilities</a:t>
            </a:r>
          </a:p>
          <a:p>
            <a:pPr>
              <a:buNone/>
            </a:pPr>
            <a:r>
              <a:rPr lang="en-US" dirty="0" smtClean="0"/>
              <a:t>	– Probability of any event given any evidence</a:t>
            </a:r>
          </a:p>
          <a:p>
            <a:pPr>
              <a:buNone/>
            </a:pPr>
            <a:r>
              <a:rPr lang="en-US" b="1" dirty="0" smtClean="0"/>
              <a:t>• Most likely explanation</a:t>
            </a:r>
          </a:p>
          <a:p>
            <a:pPr>
              <a:buNone/>
            </a:pPr>
            <a:r>
              <a:rPr lang="en-US" dirty="0" smtClean="0"/>
              <a:t>	– Scenario that explains evidence </a:t>
            </a:r>
          </a:p>
          <a:p>
            <a:pPr>
              <a:buNone/>
            </a:pPr>
            <a:r>
              <a:rPr lang="en-US" b="1" dirty="0" smtClean="0"/>
              <a:t>• Rational decision making</a:t>
            </a:r>
          </a:p>
          <a:p>
            <a:pPr>
              <a:buNone/>
            </a:pPr>
            <a:r>
              <a:rPr lang="en-US" dirty="0" smtClean="0"/>
              <a:t>	– Maximize expected utility</a:t>
            </a:r>
          </a:p>
          <a:p>
            <a:pPr>
              <a:buNone/>
            </a:pPr>
            <a:r>
              <a:rPr lang="en-US" dirty="0" smtClean="0"/>
              <a:t>	– Value of Information</a:t>
            </a:r>
          </a:p>
          <a:p>
            <a:pPr>
              <a:buNone/>
            </a:pPr>
            <a:r>
              <a:rPr lang="en-US" b="1" dirty="0" smtClean="0"/>
              <a:t>• Effect of intervention</a:t>
            </a:r>
          </a:p>
          <a:p>
            <a:pPr>
              <a:buNone/>
            </a:pPr>
            <a:r>
              <a:rPr lang="en-US" dirty="0" smtClean="0"/>
              <a:t>	– Causal </a:t>
            </a:r>
            <a:r>
              <a:rPr lang="en-US" dirty="0" smtClean="0"/>
              <a:t>analysis .</a:t>
            </a:r>
          </a:p>
          <a:p>
            <a:pPr>
              <a:buNone/>
            </a:pPr>
            <a:r>
              <a:rPr lang="en-US" dirty="0" smtClean="0"/>
              <a:t>	Bayesian model may be traditionally been limited by a focus on learning representations at only a single level of abstraction.</a:t>
            </a: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Cognitive Science</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buNone/>
            </a:pPr>
            <a:r>
              <a:rPr lang="en-US" sz="4000" dirty="0" smtClean="0">
                <a:latin typeface="Comic Sans MS" pitchFamily="66" charset="0"/>
              </a:rPr>
              <a:t>Current Problem:</a:t>
            </a:r>
            <a:r>
              <a:rPr lang="en-US" sz="4000" dirty="0" smtClean="0"/>
              <a:t>				</a:t>
            </a:r>
          </a:p>
          <a:p>
            <a:pPr>
              <a:buNone/>
            </a:pPr>
            <a:endParaRPr lang="en-US" sz="4000" dirty="0" smtClean="0"/>
          </a:p>
          <a:p>
            <a:pPr algn="ctr">
              <a:buNone/>
            </a:pPr>
            <a:r>
              <a:rPr lang="en-US" sz="3500" dirty="0" smtClean="0">
                <a:latin typeface="Comic Sans MS" pitchFamily="66" charset="0"/>
              </a:rPr>
              <a:t>How do children learn and how do they get it right?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http://www.dgp.toronto.edu/~hertzman/ibl2004</a:t>
            </a:r>
            <a:endParaRPr lang="en-US" dirty="0" smtClean="0"/>
          </a:p>
          <a:p>
            <a:r>
              <a:rPr lang="en-US" dirty="0" smtClean="0"/>
              <a:t>Learning Bayesian Networks – by Richard E. Neapolitan</a:t>
            </a:r>
          </a:p>
          <a:p>
            <a:r>
              <a:rPr lang="en-US" dirty="0" smtClean="0"/>
              <a:t>Bayesian networks, Bayesian Learning and Cognitive Development.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itchFamily="66" charset="0"/>
              </a:rPr>
              <a:t>Connectionists and Associationists</a:t>
            </a:r>
            <a:br>
              <a:rPr lang="en-US" dirty="0" smtClean="0">
                <a:latin typeface="Comic Sans MS" pitchFamily="66" charset="0"/>
              </a:rPr>
            </a:b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lgn="just">
              <a:buNone/>
            </a:pPr>
            <a:r>
              <a:rPr lang="en-US" dirty="0" smtClean="0">
                <a:latin typeface="Comic Sans MS" pitchFamily="66" charset="0"/>
              </a:rPr>
              <a:t>Associationism:</a:t>
            </a:r>
          </a:p>
          <a:p>
            <a:pPr algn="just">
              <a:buNone/>
            </a:pPr>
            <a:r>
              <a:rPr lang="en-US" dirty="0" smtClean="0">
                <a:latin typeface="Comic Sans MS" pitchFamily="66" charset="0"/>
              </a:rPr>
              <a:t>	</a:t>
            </a:r>
            <a:r>
              <a:rPr lang="en-US" dirty="0" smtClean="0"/>
              <a:t>maintains that all knowledge is represented in terms of associations between ideas, that complex ideas are built up from combinations of more primitive ideas, which, in accordance with empiricist philosophy, are ultimately derived from the senses. </a:t>
            </a:r>
          </a:p>
          <a:p>
            <a:pPr algn="just">
              <a:buNone/>
            </a:pPr>
            <a:r>
              <a:rPr lang="en-US" dirty="0" smtClean="0">
                <a:latin typeface="Comic Sans MS" pitchFamily="66" charset="0"/>
              </a:rPr>
              <a:t>Connectionism :</a:t>
            </a:r>
          </a:p>
          <a:p>
            <a:pPr algn="just">
              <a:buNone/>
            </a:pPr>
            <a:r>
              <a:rPr lang="en-US" dirty="0" smtClean="0">
                <a:latin typeface="Comic Sans MS" pitchFamily="66" charset="0"/>
              </a:rPr>
              <a:t>	</a:t>
            </a:r>
            <a:r>
              <a:rPr lang="en-US" dirty="0" smtClean="0"/>
              <a:t>is a more powerful associationist theory than its predecessors (Shanks, 1995), that seeks to model cognitive processes in a way that broadly reflects the computational style of the brain.</a:t>
            </a:r>
          </a:p>
          <a:p>
            <a:pPr algn="just">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itchFamily="66" charset="0"/>
              </a:rPr>
              <a:t>Developmental Scientists</a:t>
            </a:r>
          </a:p>
        </p:txBody>
      </p:sp>
      <p:sp>
        <p:nvSpPr>
          <p:cNvPr id="3" name="Content Placeholder 2"/>
          <p:cNvSpPr>
            <a:spLocks noGrp="1"/>
          </p:cNvSpPr>
          <p:nvPr>
            <p:ph idx="1"/>
          </p:nvPr>
        </p:nvSpPr>
        <p:spPr/>
        <p:txBody>
          <a:bodyPr/>
          <a:lstStyle/>
          <a:p>
            <a:endParaRPr lang="en-US" dirty="0" smtClean="0"/>
          </a:p>
          <a:p>
            <a:pPr>
              <a:buNone/>
            </a:pPr>
            <a:r>
              <a:rPr lang="en-US" dirty="0" smtClean="0"/>
              <a:t>	Developmental scientists believe that behavior is both abstract representation and </a:t>
            </a:r>
            <a:r>
              <a:rPr lang="en-US" dirty="0" smtClean="0"/>
              <a:t>learning </a:t>
            </a:r>
            <a:r>
              <a:rPr lang="en-US" dirty="0" smtClean="0"/>
              <a:t>– Inductive learning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How do we reason?</a:t>
            </a:r>
            <a:endParaRPr lang="en-US" dirty="0">
              <a:latin typeface="Comic Sans MS" pitchFamily="66" charset="0"/>
            </a:endParaRPr>
          </a:p>
        </p:txBody>
      </p:sp>
      <p:sp>
        <p:nvSpPr>
          <p:cNvPr id="3" name="Content Placeholder 2"/>
          <p:cNvSpPr>
            <a:spLocks noGrp="1"/>
          </p:cNvSpPr>
          <p:nvPr>
            <p:ph idx="1"/>
          </p:nvPr>
        </p:nvSpPr>
        <p:spPr>
          <a:xfrm>
            <a:off x="762000" y="1676400"/>
            <a:ext cx="8229600" cy="4525963"/>
          </a:xfrm>
        </p:spPr>
        <p:txBody>
          <a:bodyPr>
            <a:normAutofit/>
          </a:bodyPr>
          <a:lstStyle/>
          <a:p>
            <a:pPr>
              <a:buFont typeface="Wingdings" pitchFamily="2" charset="2"/>
              <a:buChar char="Ø"/>
            </a:pPr>
            <a:endParaRPr lang="en-US" sz="3500" dirty="0" smtClean="0">
              <a:latin typeface="Comic Sans MS" pitchFamily="66" charset="0"/>
            </a:endParaRPr>
          </a:p>
          <a:p>
            <a:pPr>
              <a:buFont typeface="Wingdings" pitchFamily="2" charset="2"/>
              <a:buChar char="Ø"/>
            </a:pPr>
            <a:r>
              <a:rPr lang="en-US" sz="3500" dirty="0" smtClean="0">
                <a:latin typeface="Comic Sans MS" pitchFamily="66" charset="0"/>
              </a:rPr>
              <a:t>Pure Logic </a:t>
            </a:r>
          </a:p>
          <a:p>
            <a:pPr lvl="1">
              <a:buNone/>
            </a:pPr>
            <a:endParaRPr lang="en-US" sz="3500" dirty="0" smtClean="0">
              <a:latin typeface="Comic Sans MS" pitchFamily="66" charset="0"/>
            </a:endParaRPr>
          </a:p>
          <a:p>
            <a:pPr>
              <a:buNone/>
            </a:pPr>
            <a:endParaRPr lang="en-US" sz="3500" dirty="0" smtClean="0">
              <a:latin typeface="Comic Sans MS" pitchFamily="66" charset="0"/>
            </a:endParaRPr>
          </a:p>
          <a:p>
            <a:pPr>
              <a:buFont typeface="Wingdings" pitchFamily="2" charset="2"/>
              <a:buChar char="Ø"/>
            </a:pPr>
            <a:r>
              <a:rPr lang="en-US" sz="3500" dirty="0" smtClean="0">
                <a:latin typeface="Comic Sans MS" pitchFamily="66" charset="0"/>
              </a:rPr>
              <a:t>Reasoning with Beliefs (probability)</a:t>
            </a:r>
          </a:p>
        </p:txBody>
      </p:sp>
      <p:sp>
        <p:nvSpPr>
          <p:cNvPr id="4" name="Footer Placeholder 3"/>
          <p:cNvSpPr>
            <a:spLocks noGrp="1"/>
          </p:cNvSpPr>
          <p:nvPr>
            <p:ph type="ftr" sz="quarter" idx="11"/>
          </p:nvPr>
        </p:nvSpPr>
        <p:spPr/>
        <p:txBody>
          <a:bodyPr/>
          <a:lstStyle/>
          <a:p>
            <a:r>
              <a:rPr lang="en-US" dirty="0" smtClean="0"/>
              <a:t>Taken From: http://www.dgp.toronto.edu/~hertzman/ibl2004</a:t>
            </a:r>
            <a:endParaRPr lang="en-US" dirty="0"/>
          </a:p>
        </p:txBody>
      </p:sp>
      <p:sp>
        <p:nvSpPr>
          <p:cNvPr id="5" name="Cloud Callout 4"/>
          <p:cNvSpPr/>
          <p:nvPr/>
        </p:nvSpPr>
        <p:spPr>
          <a:xfrm>
            <a:off x="1981200" y="1447800"/>
            <a:ext cx="5029200" cy="838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Associationists  and Connectionists</a:t>
            </a:r>
            <a:endParaRPr lang="en-US" dirty="0">
              <a:solidFill>
                <a:schemeClr val="bg1"/>
              </a:solidFill>
            </a:endParaRPr>
          </a:p>
        </p:txBody>
      </p:sp>
      <p:sp>
        <p:nvSpPr>
          <p:cNvPr id="6" name="Cloud Callout 5"/>
          <p:cNvSpPr/>
          <p:nvPr/>
        </p:nvSpPr>
        <p:spPr>
          <a:xfrm>
            <a:off x="4724400" y="3352800"/>
            <a:ext cx="5029200" cy="838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Developmental Cognitive Scientists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Pure Logic</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buNone/>
            </a:pPr>
            <a:r>
              <a:rPr lang="en-US" dirty="0" smtClean="0"/>
              <a:t>Pure Logic:</a:t>
            </a:r>
          </a:p>
          <a:p>
            <a:pPr>
              <a:buNone/>
            </a:pPr>
            <a:r>
              <a:rPr lang="en-US" sz="2800" i="1" dirty="0" smtClean="0"/>
              <a:t>    If A is TRUE the B is also TRUE.</a:t>
            </a:r>
          </a:p>
          <a:p>
            <a:pPr lvl="2">
              <a:buNone/>
            </a:pPr>
            <a:r>
              <a:rPr lang="en-US" dirty="0" smtClean="0"/>
              <a:t>A: My car isn’t where I left it.</a:t>
            </a:r>
          </a:p>
          <a:p>
            <a:pPr lvl="2">
              <a:buNone/>
            </a:pPr>
            <a:r>
              <a:rPr lang="en-US" dirty="0" smtClean="0"/>
              <a:t>B: My car was </a:t>
            </a:r>
            <a:r>
              <a:rPr lang="en-US" dirty="0" smtClean="0"/>
              <a:t>stolen</a:t>
            </a:r>
            <a:endParaRPr lang="en-US" dirty="0" smtClean="0"/>
          </a:p>
        </p:txBody>
      </p:sp>
      <p:sp>
        <p:nvSpPr>
          <p:cNvPr id="5" name="Footer Placeholder 3"/>
          <p:cNvSpPr>
            <a:spLocks noGrp="1"/>
          </p:cNvSpPr>
          <p:nvPr>
            <p:ph type="ftr" sz="quarter" idx="11"/>
          </p:nvPr>
        </p:nvSpPr>
        <p:spPr>
          <a:xfrm>
            <a:off x="3124200" y="6356350"/>
            <a:ext cx="2895600" cy="365125"/>
          </a:xfrm>
        </p:spPr>
        <p:txBody>
          <a:bodyPr/>
          <a:lstStyle/>
          <a:p>
            <a:r>
              <a:rPr lang="en-US" smtClean="0"/>
              <a:t>Taken From: http://www.dgp.toronto.edu/~hertzman/ibl2004</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latin typeface="Comic Sans MS" pitchFamily="66" charset="0"/>
              </a:rPr>
              <a:t>Introduction to Bayesian Network</a:t>
            </a: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p:spPr>
        <p:txBody>
          <a:bodyPr/>
          <a:lstStyle/>
          <a:p>
            <a:pPr>
              <a:buNone/>
            </a:pPr>
            <a:r>
              <a:rPr lang="en-US" dirty="0" smtClean="0"/>
              <a:t>Basics:</a:t>
            </a:r>
          </a:p>
          <a:p>
            <a:pPr lvl="1">
              <a:buFont typeface="Wingdings" pitchFamily="2" charset="2"/>
              <a:buChar char="ü"/>
            </a:pPr>
            <a:r>
              <a:rPr lang="en-US" dirty="0" smtClean="0"/>
              <a:t>Probability, Joint Probability, Conditional Probability.</a:t>
            </a:r>
          </a:p>
          <a:p>
            <a:pPr lvl="1">
              <a:buFont typeface="Wingdings" pitchFamily="2" charset="2"/>
              <a:buChar char="ü"/>
            </a:pPr>
            <a:r>
              <a:rPr lang="en-US" dirty="0" smtClean="0"/>
              <a:t>Bayes Law</a:t>
            </a:r>
          </a:p>
          <a:p>
            <a:pPr lvl="1">
              <a:buFont typeface="Wingdings" pitchFamily="2" charset="2"/>
              <a:buChar char="ü"/>
            </a:pPr>
            <a:r>
              <a:rPr lang="en-US" dirty="0" smtClean="0"/>
              <a:t>Markov Condition</a:t>
            </a:r>
          </a:p>
          <a:p>
            <a:pPr>
              <a:buFont typeface="Wingdings" pitchFamily="2" charset="2"/>
              <a:buChar char="ü"/>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latin typeface="Comic Sans MS" pitchFamily="66" charset="0"/>
              </a:rPr>
              <a:t>Conditional Probability, Independence</a:t>
            </a: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a:effectLst>
            <a:innerShdw blurRad="63500" dist="50800" dir="18900000">
              <a:prstClr val="black">
                <a:alpha val="50000"/>
              </a:prstClr>
            </a:innerShdw>
          </a:effectLst>
        </p:spPr>
        <p:txBody>
          <a:bodyPr>
            <a:normAutofit/>
          </a:bodyPr>
          <a:lstStyle/>
          <a:p>
            <a:pPr>
              <a:buFont typeface="Wingdings" pitchFamily="2" charset="2"/>
              <a:buChar char="ü"/>
            </a:pPr>
            <a:r>
              <a:rPr lang="en-US" sz="3800" dirty="0" smtClean="0"/>
              <a:t>Conditional Probability </a:t>
            </a:r>
          </a:p>
          <a:p>
            <a:pPr>
              <a:buNone/>
            </a:pPr>
            <a:r>
              <a:rPr lang="en-US" sz="2800" dirty="0" smtClean="0"/>
              <a:t>	</a:t>
            </a:r>
            <a:r>
              <a:rPr lang="en-US" sz="2700" dirty="0" smtClean="0"/>
              <a:t>P(E|F) = P( E AND F)/ P(F)</a:t>
            </a:r>
          </a:p>
          <a:p>
            <a:pPr lvl="2">
              <a:buNone/>
            </a:pPr>
            <a:r>
              <a:rPr lang="en-US" sz="2000" dirty="0" smtClean="0"/>
              <a:t>We know that the </a:t>
            </a:r>
          </a:p>
          <a:p>
            <a:pPr lvl="2">
              <a:buNone/>
            </a:pPr>
            <a:r>
              <a:rPr lang="en-US" sz="2000" dirty="0" smtClean="0"/>
              <a:t>P(E AND F) = P(E) * P(F) when E and F are independent.</a:t>
            </a:r>
          </a:p>
          <a:p>
            <a:pPr marL="342900" lvl="2" indent="-342900">
              <a:buFont typeface="Wingdings" pitchFamily="2" charset="2"/>
              <a:buChar char="ü"/>
            </a:pPr>
            <a:r>
              <a:rPr lang="en-US" sz="3800" dirty="0" smtClean="0"/>
              <a:t>Independence</a:t>
            </a:r>
            <a:r>
              <a:rPr lang="en-US" sz="2800" dirty="0" smtClean="0"/>
              <a:t>:</a:t>
            </a:r>
          </a:p>
          <a:p>
            <a:pPr marL="800100" lvl="3" indent="-342900">
              <a:buNone/>
            </a:pPr>
            <a:r>
              <a:rPr lang="en-US" sz="2700" dirty="0" smtClean="0"/>
              <a:t>P(E|F) = P(E)</a:t>
            </a:r>
            <a:endParaRPr lang="en-US" dirty="0" smtClean="0"/>
          </a:p>
          <a:p>
            <a:pPr marL="342900" lvl="2" indent="-342900">
              <a:buFont typeface="Wingdings" pitchFamily="2" charset="2"/>
              <a:buChar char="ü"/>
            </a:pPr>
            <a:r>
              <a:rPr lang="en-US" sz="3800" dirty="0" smtClean="0"/>
              <a:t>Conditional Independence:</a:t>
            </a:r>
          </a:p>
          <a:p>
            <a:pPr marL="800100" lvl="3" indent="-342900">
              <a:buNone/>
            </a:pPr>
            <a:r>
              <a:rPr lang="en-US" sz="2700" dirty="0" smtClean="0"/>
              <a:t>P(E| F AND G) =  P( E|G)  </a:t>
            </a:r>
          </a:p>
          <a:p>
            <a:pPr marL="800100" lvl="3" indent="-342900">
              <a:buFont typeface="Wingdings" pitchFamily="2" charset="2"/>
              <a:buChar char="ü"/>
            </a:pPr>
            <a:endParaRPr lang="en-US" dirty="0" smtClean="0"/>
          </a:p>
          <a:p>
            <a:pPr lvl="2">
              <a:buNone/>
            </a:pPr>
            <a:endParaRPr lang="en-US" sz="2000" dirty="0" smtClean="0"/>
          </a:p>
          <a:p>
            <a:pPr lvl="2">
              <a:buNone/>
            </a:pPr>
            <a:endParaRPr lang="en-US" sz="2000" dirty="0" smtClean="0"/>
          </a:p>
          <a:p>
            <a:pPr lvl="2">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latin typeface="Comic Sans MS" pitchFamily="66" charset="0"/>
              </a:rPr>
              <a:t>Bayes’ Theorem </a:t>
            </a: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p:spPr>
        <p:txBody>
          <a:bodyPr/>
          <a:lstStyle/>
          <a:p>
            <a:pPr>
              <a:buFont typeface="Wingdings" pitchFamily="2" charset="2"/>
              <a:buChar char="ü"/>
            </a:pPr>
            <a:r>
              <a:rPr lang="en-US" dirty="0" smtClean="0"/>
              <a:t> Inference :</a:t>
            </a:r>
          </a:p>
          <a:p>
            <a:pPr>
              <a:buNone/>
            </a:pPr>
            <a:r>
              <a:rPr lang="en-US" dirty="0" smtClean="0"/>
              <a:t>		</a:t>
            </a:r>
          </a:p>
          <a:p>
            <a:pPr>
              <a:buNone/>
            </a:pPr>
            <a:r>
              <a:rPr lang="en-US" dirty="0" smtClean="0"/>
              <a:t>		</a:t>
            </a:r>
          </a:p>
          <a:p>
            <a:pPr>
              <a:buNone/>
            </a:pPr>
            <a:r>
              <a:rPr lang="en-US" dirty="0" smtClean="0"/>
              <a:t>		P(E| F) = </a:t>
            </a:r>
            <a:r>
              <a:rPr lang="en-US" u="sng" dirty="0" smtClean="0"/>
              <a:t>P(F|E)  * P(E)</a:t>
            </a:r>
            <a:r>
              <a:rPr lang="en-US" dirty="0"/>
              <a:t> </a:t>
            </a:r>
            <a:r>
              <a:rPr lang="en-US" dirty="0" smtClean="0"/>
              <a:t> </a:t>
            </a:r>
          </a:p>
          <a:p>
            <a:pPr>
              <a:buNone/>
            </a:pPr>
            <a:r>
              <a:rPr lang="en-US" dirty="0" smtClean="0"/>
              <a:t>				   P(F)</a:t>
            </a:r>
          </a:p>
        </p:txBody>
      </p:sp>
      <p:sp>
        <p:nvSpPr>
          <p:cNvPr id="4" name="Oval Callout 3"/>
          <p:cNvSpPr/>
          <p:nvPr/>
        </p:nvSpPr>
        <p:spPr>
          <a:xfrm>
            <a:off x="3276600" y="2209800"/>
            <a:ext cx="1676400" cy="990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Likelihood</a:t>
            </a:r>
            <a:endParaRPr lang="en-US" dirty="0">
              <a:solidFill>
                <a:schemeClr val="bg1"/>
              </a:solidFill>
            </a:endParaRPr>
          </a:p>
        </p:txBody>
      </p:sp>
      <p:sp>
        <p:nvSpPr>
          <p:cNvPr id="5" name="Oval Callout 4"/>
          <p:cNvSpPr/>
          <p:nvPr/>
        </p:nvSpPr>
        <p:spPr>
          <a:xfrm>
            <a:off x="4419600" y="2514600"/>
            <a:ext cx="1981200" cy="685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Prior Probability</a:t>
            </a:r>
            <a:endParaRPr lang="en-US" dirty="0">
              <a:solidFill>
                <a:schemeClr val="bg1"/>
              </a:solidFill>
            </a:endParaRPr>
          </a:p>
        </p:txBody>
      </p:sp>
      <p:sp>
        <p:nvSpPr>
          <p:cNvPr id="6" name="Oval Callout 5"/>
          <p:cNvSpPr/>
          <p:nvPr/>
        </p:nvSpPr>
        <p:spPr>
          <a:xfrm>
            <a:off x="3657600" y="3352800"/>
            <a:ext cx="1981200" cy="533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Marginal Probability</a:t>
            </a:r>
            <a:endParaRPr lang="en-US" dirty="0">
              <a:solidFill>
                <a:schemeClr val="bg1"/>
              </a:solidFill>
            </a:endParaRPr>
          </a:p>
        </p:txBody>
      </p:sp>
      <p:sp>
        <p:nvSpPr>
          <p:cNvPr id="7" name="Oval Callout 6"/>
          <p:cNvSpPr/>
          <p:nvPr/>
        </p:nvSpPr>
        <p:spPr>
          <a:xfrm>
            <a:off x="1600200" y="2438400"/>
            <a:ext cx="18288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Posterior Probability</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par>
                                <p:cTn id="31" presetID="4" presetClass="entr" presetSubtype="16" fill="hold" grpId="1"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par>
                                <p:cTn id="34" presetID="4" presetClass="entr" presetSubtype="16" fill="hold" grpId="1"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ox(in)">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2034</TotalTime>
  <Words>500</Words>
  <Application>Microsoft Office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Bayesian Learning </vt:lpstr>
      <vt:lpstr>Cognitive Science</vt:lpstr>
      <vt:lpstr>Connectionists and Associationists </vt:lpstr>
      <vt:lpstr>Developmental Scientists</vt:lpstr>
      <vt:lpstr>How do we reason?</vt:lpstr>
      <vt:lpstr>Pure Logic</vt:lpstr>
      <vt:lpstr>Introduction to Bayesian Network</vt:lpstr>
      <vt:lpstr>Conditional Probability, Independence</vt:lpstr>
      <vt:lpstr>Bayes’ Theorem </vt:lpstr>
      <vt:lpstr>Bayesian Network</vt:lpstr>
      <vt:lpstr>Bayesian Network</vt:lpstr>
      <vt:lpstr>Patterns in Causal Chain</vt:lpstr>
      <vt:lpstr>Learning Causal Bayesian Networks</vt:lpstr>
      <vt:lpstr>Intervention Mutilated Graph</vt:lpstr>
      <vt:lpstr>Intervention and mutilated Graph</vt:lpstr>
      <vt:lpstr>Intervention and mutilated Graph</vt:lpstr>
      <vt:lpstr>Bayesian Learning</vt:lpstr>
      <vt:lpstr>Bayesian Learning</vt:lpstr>
      <vt:lpstr>Conclusion</vt:lpstr>
      <vt:lpstr>References</vt:lpstr>
    </vt:vector>
  </TitlesOfParts>
  <Company>University at Buffalo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Network and Cognitive Development</dc:title>
  <dc:creator>ubps.OSCustom</dc:creator>
  <cp:lastModifiedBy>porchelvi</cp:lastModifiedBy>
  <cp:revision>268</cp:revision>
  <dcterms:created xsi:type="dcterms:W3CDTF">2009-11-04T13:06:34Z</dcterms:created>
  <dcterms:modified xsi:type="dcterms:W3CDTF">2009-11-11T08:44:54Z</dcterms:modified>
</cp:coreProperties>
</file>