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7" r:id="rId17"/>
    <p:sldId id="323" r:id="rId18"/>
    <p:sldId id="316" r:id="rId19"/>
    <p:sldId id="317" r:id="rId20"/>
    <p:sldId id="318" r:id="rId21"/>
    <p:sldId id="322" r:id="rId22"/>
    <p:sldId id="326" r:id="rId23"/>
    <p:sldId id="320" r:id="rId24"/>
    <p:sldId id="321" r:id="rId25"/>
    <p:sldId id="324" r:id="rId26"/>
    <p:sldId id="315" r:id="rId27"/>
    <p:sldId id="304" r:id="rId28"/>
    <p:sldId id="305" r:id="rId29"/>
    <p:sldId id="306" r:id="rId30"/>
    <p:sldId id="307" r:id="rId31"/>
    <p:sldId id="308" r:id="rId32"/>
    <p:sldId id="309" r:id="rId33"/>
    <p:sldId id="310" r:id="rId34"/>
    <p:sldId id="311" r:id="rId35"/>
    <p:sldId id="312" r:id="rId36"/>
    <p:sldId id="313" r:id="rId37"/>
    <p:sldId id="314" r:id="rId38"/>
    <p:sldId id="325" r:id="rId39"/>
    <p:sldId id="288" r:id="rId40"/>
    <p:sldId id="289" r:id="rId41"/>
    <p:sldId id="290" r:id="rId42"/>
    <p:sldId id="291" r:id="rId43"/>
    <p:sldId id="292" r:id="rId44"/>
    <p:sldId id="293" r:id="rId45"/>
    <p:sldId id="294" r:id="rId46"/>
    <p:sldId id="295" r:id="rId4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8" d="100"/>
          <a:sy n="98" d="100"/>
        </p:scale>
        <p:origin x="208"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1449EC1E-127F-478D-AEDE-AD2B65D050B6}" type="datetimeFigureOut">
              <a:rPr lang="en-US" smtClean="0"/>
              <a:t>3/9/19</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248168E-2424-441E-8DC9-679C964CBFAC}" type="slidenum">
              <a:rPr lang="en-US" smtClean="0"/>
              <a:t>‹#›</a:t>
            </a:fld>
            <a:endParaRPr lang="en-US"/>
          </a:p>
        </p:txBody>
      </p:sp>
    </p:spTree>
    <p:extLst>
      <p:ext uri="{BB962C8B-B14F-4D97-AF65-F5344CB8AC3E}">
        <p14:creationId xmlns:p14="http://schemas.microsoft.com/office/powerpoint/2010/main" val="3931006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p:spPr>
        <p:txBody>
          <a:bodyPr/>
          <a:lstStyle>
            <a:lvl1pPr eaLnBrk="0">
              <a:tabLst>
                <a:tab pos="765235" algn="l"/>
                <a:tab pos="1530469" algn="l"/>
                <a:tab pos="2295704" algn="l"/>
                <a:tab pos="3060939" algn="l"/>
              </a:tabLst>
              <a:defRPr>
                <a:solidFill>
                  <a:schemeClr val="tx1"/>
                </a:solidFill>
                <a:latin typeface="Arial" charset="0"/>
                <a:cs typeface="Arial" charset="0"/>
              </a:defRPr>
            </a:lvl1pPr>
            <a:lvl2pPr eaLnBrk="0">
              <a:tabLst>
                <a:tab pos="765235" algn="l"/>
                <a:tab pos="1530469" algn="l"/>
                <a:tab pos="2295704" algn="l"/>
                <a:tab pos="3060939" algn="l"/>
              </a:tabLst>
              <a:defRPr>
                <a:solidFill>
                  <a:schemeClr val="tx1"/>
                </a:solidFill>
                <a:latin typeface="Arial" charset="0"/>
                <a:cs typeface="Arial" charset="0"/>
              </a:defRPr>
            </a:lvl2pPr>
            <a:lvl3pPr eaLnBrk="0">
              <a:tabLst>
                <a:tab pos="765235" algn="l"/>
                <a:tab pos="1530469" algn="l"/>
                <a:tab pos="2295704" algn="l"/>
                <a:tab pos="3060939" algn="l"/>
              </a:tabLst>
              <a:defRPr>
                <a:solidFill>
                  <a:schemeClr val="tx1"/>
                </a:solidFill>
                <a:latin typeface="Arial" charset="0"/>
                <a:cs typeface="Arial" charset="0"/>
              </a:defRPr>
            </a:lvl3pPr>
            <a:lvl4pPr eaLnBrk="0">
              <a:tabLst>
                <a:tab pos="765235" algn="l"/>
                <a:tab pos="1530469" algn="l"/>
                <a:tab pos="2295704" algn="l"/>
                <a:tab pos="3060939" algn="l"/>
              </a:tabLst>
              <a:defRPr>
                <a:solidFill>
                  <a:schemeClr val="tx1"/>
                </a:solidFill>
                <a:latin typeface="Arial" charset="0"/>
                <a:cs typeface="Arial" charset="0"/>
              </a:defRPr>
            </a:lvl4pPr>
            <a:lvl5pPr eaLnBrk="0">
              <a:tabLst>
                <a:tab pos="765235" algn="l"/>
                <a:tab pos="1530469" algn="l"/>
                <a:tab pos="2295704" algn="l"/>
                <a:tab pos="3060939" algn="l"/>
              </a:tabLst>
              <a:defRPr>
                <a:solidFill>
                  <a:schemeClr val="tx1"/>
                </a:solidFill>
                <a:latin typeface="Arial" charset="0"/>
                <a:cs typeface="Arial" charset="0"/>
              </a:defRPr>
            </a:lvl5pPr>
            <a:lvl6pPr marL="2658184" indent="-241653" defTabSz="483306" eaLnBrk="0" fontAlgn="base" hangingPunct="0">
              <a:lnSpc>
                <a:spcPct val="93000"/>
              </a:lnSpc>
              <a:spcBef>
                <a:spcPct val="0"/>
              </a:spcBef>
              <a:spcAft>
                <a:spcPct val="0"/>
              </a:spcAft>
              <a:buClr>
                <a:srgbClr val="000000"/>
              </a:buClr>
              <a:buSzPct val="100000"/>
              <a:buFont typeface="Times New Roman" pitchFamily="18" charset="0"/>
              <a:tabLst>
                <a:tab pos="765235" algn="l"/>
                <a:tab pos="1530469" algn="l"/>
                <a:tab pos="2295704" algn="l"/>
                <a:tab pos="3060939" algn="l"/>
              </a:tabLst>
              <a:defRPr>
                <a:solidFill>
                  <a:schemeClr val="tx1"/>
                </a:solidFill>
                <a:latin typeface="Arial" charset="0"/>
                <a:cs typeface="Arial" charset="0"/>
              </a:defRPr>
            </a:lvl6pPr>
            <a:lvl7pPr marL="3141490" indent="-241653" defTabSz="483306" eaLnBrk="0" fontAlgn="base" hangingPunct="0">
              <a:lnSpc>
                <a:spcPct val="93000"/>
              </a:lnSpc>
              <a:spcBef>
                <a:spcPct val="0"/>
              </a:spcBef>
              <a:spcAft>
                <a:spcPct val="0"/>
              </a:spcAft>
              <a:buClr>
                <a:srgbClr val="000000"/>
              </a:buClr>
              <a:buSzPct val="100000"/>
              <a:buFont typeface="Times New Roman" pitchFamily="18" charset="0"/>
              <a:tabLst>
                <a:tab pos="765235" algn="l"/>
                <a:tab pos="1530469" algn="l"/>
                <a:tab pos="2295704" algn="l"/>
                <a:tab pos="3060939" algn="l"/>
              </a:tabLst>
              <a:defRPr>
                <a:solidFill>
                  <a:schemeClr val="tx1"/>
                </a:solidFill>
                <a:latin typeface="Arial" charset="0"/>
                <a:cs typeface="Arial" charset="0"/>
              </a:defRPr>
            </a:lvl7pPr>
            <a:lvl8pPr marL="3624796" indent="-241653" defTabSz="483306" eaLnBrk="0" fontAlgn="base" hangingPunct="0">
              <a:lnSpc>
                <a:spcPct val="93000"/>
              </a:lnSpc>
              <a:spcBef>
                <a:spcPct val="0"/>
              </a:spcBef>
              <a:spcAft>
                <a:spcPct val="0"/>
              </a:spcAft>
              <a:buClr>
                <a:srgbClr val="000000"/>
              </a:buClr>
              <a:buSzPct val="100000"/>
              <a:buFont typeface="Times New Roman" pitchFamily="18" charset="0"/>
              <a:tabLst>
                <a:tab pos="765235" algn="l"/>
                <a:tab pos="1530469" algn="l"/>
                <a:tab pos="2295704" algn="l"/>
                <a:tab pos="3060939" algn="l"/>
              </a:tabLst>
              <a:defRPr>
                <a:solidFill>
                  <a:schemeClr val="tx1"/>
                </a:solidFill>
                <a:latin typeface="Arial" charset="0"/>
                <a:cs typeface="Arial" charset="0"/>
              </a:defRPr>
            </a:lvl8pPr>
            <a:lvl9pPr marL="4108102" indent="-241653" defTabSz="483306" eaLnBrk="0" fontAlgn="base" hangingPunct="0">
              <a:lnSpc>
                <a:spcPct val="93000"/>
              </a:lnSpc>
              <a:spcBef>
                <a:spcPct val="0"/>
              </a:spcBef>
              <a:spcAft>
                <a:spcPct val="0"/>
              </a:spcAft>
              <a:buClr>
                <a:srgbClr val="000000"/>
              </a:buClr>
              <a:buSzPct val="100000"/>
              <a:buFont typeface="Times New Roman" pitchFamily="18" charset="0"/>
              <a:tabLst>
                <a:tab pos="765235" algn="l"/>
                <a:tab pos="1530469" algn="l"/>
                <a:tab pos="2295704" algn="l"/>
                <a:tab pos="3060939" algn="l"/>
              </a:tabLst>
              <a:defRPr>
                <a:solidFill>
                  <a:schemeClr val="tx1"/>
                </a:solidFill>
                <a:latin typeface="Arial" charset="0"/>
                <a:cs typeface="Arial" charset="0"/>
              </a:defRPr>
            </a:lvl9pPr>
          </a:lstStyle>
          <a:p>
            <a:pPr eaLnBrk="1"/>
            <a:fld id="{3AF4E0E7-8437-4FDB-B54E-61FB6EB712D9}" type="slidenum">
              <a:rPr lang="en-US" altLang="en-US">
                <a:solidFill>
                  <a:srgbClr val="000000"/>
                </a:solidFill>
                <a:latin typeface="Times New Roman" pitchFamily="18" charset="0"/>
              </a:rPr>
              <a:pPr eaLnBrk="1"/>
              <a:t>2</a:t>
            </a:fld>
            <a:endParaRPr lang="en-US" altLang="en-US">
              <a:solidFill>
                <a:srgbClr val="000000"/>
              </a:solidFill>
              <a:latin typeface="Times New Roman" pitchFamily="18" charset="0"/>
            </a:endParaRPr>
          </a:p>
        </p:txBody>
      </p:sp>
      <p:sp>
        <p:nvSpPr>
          <p:cNvPr id="64515" name="Rectangle 1"/>
          <p:cNvSpPr txBox="1">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4516" name="Rectangle 2"/>
          <p:cNvSpPr txBox="1">
            <a:spLocks noGrp="1" noChangeArrowheads="1"/>
          </p:cNvSpPr>
          <p:nvPr>
            <p:ph type="body" idx="1"/>
          </p:nvPr>
        </p:nvSpPr>
        <p:spPr>
          <a:xfrm>
            <a:off x="0" y="0"/>
            <a:ext cx="1694" cy="1667"/>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normAutofit fontScale="25000" lnSpcReduction="20000"/>
          </a:bodyPr>
          <a:lstStyle/>
          <a:p>
            <a:pPr eaLnBrk="1">
              <a:spcBef>
                <a:spcPct val="0"/>
              </a:spcBef>
            </a:pPr>
            <a:endParaRPr lang="en-US" altLang="en-US" sz="2100">
              <a:latin typeface="Arial" charset="0"/>
              <a:cs typeface="Arial" charset="0"/>
            </a:endParaRPr>
          </a:p>
        </p:txBody>
      </p:sp>
      <p:sp>
        <p:nvSpPr>
          <p:cNvPr id="64517" name="Text Box 3"/>
          <p:cNvSpPr txBox="1">
            <a:spLocks noChangeArrowheads="1"/>
          </p:cNvSpPr>
          <p:nvPr/>
        </p:nvSpPr>
        <p:spPr bwMode="auto">
          <a:xfrm>
            <a:off x="0" y="0"/>
            <a:ext cx="1694" cy="166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5139" tIns="47570" rIns="95139" bIns="47570" anchor="b"/>
          <a:lstStyle/>
          <a:p>
            <a:pPr defTabSz="483306" hangingPunct="0">
              <a:buClr>
                <a:srgbClr val="000000"/>
              </a:buClr>
              <a:buSzPct val="100000"/>
            </a:pPr>
            <a:fld id="{6D3EB9BF-F7E0-463D-B107-397CAEB65F69}" type="slidenum">
              <a:rPr lang="en-US" altLang="en-US" sz="1500">
                <a:solidFill>
                  <a:srgbClr val="000000"/>
                </a:solidFill>
                <a:cs typeface="Arial" charset="0"/>
              </a:rPr>
              <a:pPr defTabSz="483306" hangingPunct="0">
                <a:buClr>
                  <a:srgbClr val="000000"/>
                </a:buClr>
                <a:buSzPct val="100000"/>
              </a:pPr>
              <a:t>2</a:t>
            </a:fld>
            <a:endParaRPr lang="en-US" altLang="en-US" sz="1500">
              <a:solidFill>
                <a:srgbClr val="000000"/>
              </a:solidFill>
              <a:cs typeface="Arial" charset="0"/>
            </a:endParaRPr>
          </a:p>
        </p:txBody>
      </p:sp>
    </p:spTree>
    <p:extLst>
      <p:ext uri="{BB962C8B-B14F-4D97-AF65-F5344CB8AC3E}">
        <p14:creationId xmlns:p14="http://schemas.microsoft.com/office/powerpoint/2010/main" val="3127864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14</a:t>
            </a:fld>
            <a:endParaRPr lang="en-US"/>
          </a:p>
        </p:txBody>
      </p:sp>
    </p:spTree>
    <p:extLst>
      <p:ext uri="{BB962C8B-B14F-4D97-AF65-F5344CB8AC3E}">
        <p14:creationId xmlns:p14="http://schemas.microsoft.com/office/powerpoint/2010/main" val="286616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15</a:t>
            </a:fld>
            <a:endParaRPr lang="en-US"/>
          </a:p>
        </p:txBody>
      </p:sp>
    </p:spTree>
    <p:extLst>
      <p:ext uri="{BB962C8B-B14F-4D97-AF65-F5344CB8AC3E}">
        <p14:creationId xmlns:p14="http://schemas.microsoft.com/office/powerpoint/2010/main" val="985640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16</a:t>
            </a:fld>
            <a:endParaRPr lang="en-US"/>
          </a:p>
        </p:txBody>
      </p:sp>
    </p:spTree>
    <p:extLst>
      <p:ext uri="{BB962C8B-B14F-4D97-AF65-F5344CB8AC3E}">
        <p14:creationId xmlns:p14="http://schemas.microsoft.com/office/powerpoint/2010/main" val="409434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18</a:t>
            </a:fld>
            <a:endParaRPr lang="en-US"/>
          </a:p>
        </p:txBody>
      </p:sp>
    </p:spTree>
    <p:extLst>
      <p:ext uri="{BB962C8B-B14F-4D97-AF65-F5344CB8AC3E}">
        <p14:creationId xmlns:p14="http://schemas.microsoft.com/office/powerpoint/2010/main" val="3755559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19</a:t>
            </a:fld>
            <a:endParaRPr lang="en-US"/>
          </a:p>
        </p:txBody>
      </p:sp>
    </p:spTree>
    <p:extLst>
      <p:ext uri="{BB962C8B-B14F-4D97-AF65-F5344CB8AC3E}">
        <p14:creationId xmlns:p14="http://schemas.microsoft.com/office/powerpoint/2010/main" val="537243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20</a:t>
            </a:fld>
            <a:endParaRPr lang="en-US"/>
          </a:p>
        </p:txBody>
      </p:sp>
    </p:spTree>
    <p:extLst>
      <p:ext uri="{BB962C8B-B14F-4D97-AF65-F5344CB8AC3E}">
        <p14:creationId xmlns:p14="http://schemas.microsoft.com/office/powerpoint/2010/main" val="4108632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Is P(Raining | Traffic)</a:t>
            </a:r>
            <a:r>
              <a:rPr lang="en-US" baseline="0" dirty="0"/>
              <a:t> the same as P(Raining | Traffic, Ballgame)? </a:t>
            </a:r>
            <a:endParaRPr lang="en-US" dirty="0"/>
          </a:p>
        </p:txBody>
      </p:sp>
      <p:sp>
        <p:nvSpPr>
          <p:cNvPr id="4" name="Slide Number Placeholder 3"/>
          <p:cNvSpPr>
            <a:spLocks noGrp="1"/>
          </p:cNvSpPr>
          <p:nvPr>
            <p:ph type="sldNum" sz="quarter" idx="10"/>
          </p:nvPr>
        </p:nvSpPr>
        <p:spPr/>
        <p:txBody>
          <a:bodyPr/>
          <a:lstStyle/>
          <a:p>
            <a:fld id="{C6A2EA70-8A4C-40BF-A25E-4BD4BBF0DDA4}" type="slidenum">
              <a:rPr lang="en-US" smtClean="0"/>
              <a:pPr/>
              <a:t>21</a:t>
            </a:fld>
            <a:endParaRPr lang="en-US"/>
          </a:p>
        </p:txBody>
      </p:sp>
    </p:spTree>
    <p:extLst>
      <p:ext uri="{BB962C8B-B14F-4D97-AF65-F5344CB8AC3E}">
        <p14:creationId xmlns:p14="http://schemas.microsoft.com/office/powerpoint/2010/main" val="3190734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Is P(Raining | Traffic)</a:t>
            </a:r>
            <a:r>
              <a:rPr lang="en-US" baseline="0" dirty="0"/>
              <a:t> the same as P(Raining | Traffic, Ballgame)? </a:t>
            </a:r>
            <a:endParaRPr lang="en-US" dirty="0"/>
          </a:p>
        </p:txBody>
      </p:sp>
      <p:sp>
        <p:nvSpPr>
          <p:cNvPr id="4" name="Slide Number Placeholder 3"/>
          <p:cNvSpPr>
            <a:spLocks noGrp="1"/>
          </p:cNvSpPr>
          <p:nvPr>
            <p:ph type="sldNum" sz="quarter" idx="10"/>
          </p:nvPr>
        </p:nvSpPr>
        <p:spPr/>
        <p:txBody>
          <a:bodyPr/>
          <a:lstStyle/>
          <a:p>
            <a:fld id="{C6A2EA70-8A4C-40BF-A25E-4BD4BBF0DDA4}" type="slidenum">
              <a:rPr lang="en-US" smtClean="0"/>
              <a:pPr/>
              <a:t>22</a:t>
            </a:fld>
            <a:endParaRPr lang="en-US"/>
          </a:p>
        </p:txBody>
      </p:sp>
    </p:spTree>
    <p:extLst>
      <p:ext uri="{BB962C8B-B14F-4D97-AF65-F5344CB8AC3E}">
        <p14:creationId xmlns:p14="http://schemas.microsoft.com/office/powerpoint/2010/main" val="4224183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23</a:t>
            </a:fld>
            <a:endParaRPr lang="en-US"/>
          </a:p>
        </p:txBody>
      </p:sp>
    </p:spTree>
    <p:extLst>
      <p:ext uri="{BB962C8B-B14F-4D97-AF65-F5344CB8AC3E}">
        <p14:creationId xmlns:p14="http://schemas.microsoft.com/office/powerpoint/2010/main" val="2824963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24</a:t>
            </a:fld>
            <a:endParaRPr lang="en-US"/>
          </a:p>
        </p:txBody>
      </p:sp>
    </p:spTree>
    <p:extLst>
      <p:ext uri="{BB962C8B-B14F-4D97-AF65-F5344CB8AC3E}">
        <p14:creationId xmlns:p14="http://schemas.microsoft.com/office/powerpoint/2010/main" val="74418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p:spPr>
        <p:txBody>
          <a:bodyPr/>
          <a:lstStyle>
            <a:lvl1pPr eaLnBrk="0">
              <a:tabLst>
                <a:tab pos="765235" algn="l"/>
                <a:tab pos="1530469" algn="l"/>
                <a:tab pos="2295704" algn="l"/>
                <a:tab pos="3060939" algn="l"/>
              </a:tabLst>
              <a:defRPr>
                <a:solidFill>
                  <a:schemeClr val="tx1"/>
                </a:solidFill>
                <a:latin typeface="Arial" charset="0"/>
                <a:cs typeface="Arial" charset="0"/>
              </a:defRPr>
            </a:lvl1pPr>
            <a:lvl2pPr eaLnBrk="0">
              <a:tabLst>
                <a:tab pos="765235" algn="l"/>
                <a:tab pos="1530469" algn="l"/>
                <a:tab pos="2295704" algn="l"/>
                <a:tab pos="3060939" algn="l"/>
              </a:tabLst>
              <a:defRPr>
                <a:solidFill>
                  <a:schemeClr val="tx1"/>
                </a:solidFill>
                <a:latin typeface="Arial" charset="0"/>
                <a:cs typeface="Arial" charset="0"/>
              </a:defRPr>
            </a:lvl2pPr>
            <a:lvl3pPr eaLnBrk="0">
              <a:tabLst>
                <a:tab pos="765235" algn="l"/>
                <a:tab pos="1530469" algn="l"/>
                <a:tab pos="2295704" algn="l"/>
                <a:tab pos="3060939" algn="l"/>
              </a:tabLst>
              <a:defRPr>
                <a:solidFill>
                  <a:schemeClr val="tx1"/>
                </a:solidFill>
                <a:latin typeface="Arial" charset="0"/>
                <a:cs typeface="Arial" charset="0"/>
              </a:defRPr>
            </a:lvl3pPr>
            <a:lvl4pPr eaLnBrk="0">
              <a:tabLst>
                <a:tab pos="765235" algn="l"/>
                <a:tab pos="1530469" algn="l"/>
                <a:tab pos="2295704" algn="l"/>
                <a:tab pos="3060939" algn="l"/>
              </a:tabLst>
              <a:defRPr>
                <a:solidFill>
                  <a:schemeClr val="tx1"/>
                </a:solidFill>
                <a:latin typeface="Arial" charset="0"/>
                <a:cs typeface="Arial" charset="0"/>
              </a:defRPr>
            </a:lvl4pPr>
            <a:lvl5pPr eaLnBrk="0">
              <a:tabLst>
                <a:tab pos="765235" algn="l"/>
                <a:tab pos="1530469" algn="l"/>
                <a:tab pos="2295704" algn="l"/>
                <a:tab pos="3060939" algn="l"/>
              </a:tabLst>
              <a:defRPr>
                <a:solidFill>
                  <a:schemeClr val="tx1"/>
                </a:solidFill>
                <a:latin typeface="Arial" charset="0"/>
                <a:cs typeface="Arial" charset="0"/>
              </a:defRPr>
            </a:lvl5pPr>
            <a:lvl6pPr marL="2658184" indent="-241653" defTabSz="483306" eaLnBrk="0" fontAlgn="base" hangingPunct="0">
              <a:lnSpc>
                <a:spcPct val="93000"/>
              </a:lnSpc>
              <a:spcBef>
                <a:spcPct val="0"/>
              </a:spcBef>
              <a:spcAft>
                <a:spcPct val="0"/>
              </a:spcAft>
              <a:buClr>
                <a:srgbClr val="000000"/>
              </a:buClr>
              <a:buSzPct val="100000"/>
              <a:buFont typeface="Times New Roman" pitchFamily="18" charset="0"/>
              <a:tabLst>
                <a:tab pos="765235" algn="l"/>
                <a:tab pos="1530469" algn="l"/>
                <a:tab pos="2295704" algn="l"/>
                <a:tab pos="3060939" algn="l"/>
              </a:tabLst>
              <a:defRPr>
                <a:solidFill>
                  <a:schemeClr val="tx1"/>
                </a:solidFill>
                <a:latin typeface="Arial" charset="0"/>
                <a:cs typeface="Arial" charset="0"/>
              </a:defRPr>
            </a:lvl6pPr>
            <a:lvl7pPr marL="3141490" indent="-241653" defTabSz="483306" eaLnBrk="0" fontAlgn="base" hangingPunct="0">
              <a:lnSpc>
                <a:spcPct val="93000"/>
              </a:lnSpc>
              <a:spcBef>
                <a:spcPct val="0"/>
              </a:spcBef>
              <a:spcAft>
                <a:spcPct val="0"/>
              </a:spcAft>
              <a:buClr>
                <a:srgbClr val="000000"/>
              </a:buClr>
              <a:buSzPct val="100000"/>
              <a:buFont typeface="Times New Roman" pitchFamily="18" charset="0"/>
              <a:tabLst>
                <a:tab pos="765235" algn="l"/>
                <a:tab pos="1530469" algn="l"/>
                <a:tab pos="2295704" algn="l"/>
                <a:tab pos="3060939" algn="l"/>
              </a:tabLst>
              <a:defRPr>
                <a:solidFill>
                  <a:schemeClr val="tx1"/>
                </a:solidFill>
                <a:latin typeface="Arial" charset="0"/>
                <a:cs typeface="Arial" charset="0"/>
              </a:defRPr>
            </a:lvl7pPr>
            <a:lvl8pPr marL="3624796" indent="-241653" defTabSz="483306" eaLnBrk="0" fontAlgn="base" hangingPunct="0">
              <a:lnSpc>
                <a:spcPct val="93000"/>
              </a:lnSpc>
              <a:spcBef>
                <a:spcPct val="0"/>
              </a:spcBef>
              <a:spcAft>
                <a:spcPct val="0"/>
              </a:spcAft>
              <a:buClr>
                <a:srgbClr val="000000"/>
              </a:buClr>
              <a:buSzPct val="100000"/>
              <a:buFont typeface="Times New Roman" pitchFamily="18" charset="0"/>
              <a:tabLst>
                <a:tab pos="765235" algn="l"/>
                <a:tab pos="1530469" algn="l"/>
                <a:tab pos="2295704" algn="l"/>
                <a:tab pos="3060939" algn="l"/>
              </a:tabLst>
              <a:defRPr>
                <a:solidFill>
                  <a:schemeClr val="tx1"/>
                </a:solidFill>
                <a:latin typeface="Arial" charset="0"/>
                <a:cs typeface="Arial" charset="0"/>
              </a:defRPr>
            </a:lvl8pPr>
            <a:lvl9pPr marL="4108102" indent="-241653" defTabSz="483306" eaLnBrk="0" fontAlgn="base" hangingPunct="0">
              <a:lnSpc>
                <a:spcPct val="93000"/>
              </a:lnSpc>
              <a:spcBef>
                <a:spcPct val="0"/>
              </a:spcBef>
              <a:spcAft>
                <a:spcPct val="0"/>
              </a:spcAft>
              <a:buClr>
                <a:srgbClr val="000000"/>
              </a:buClr>
              <a:buSzPct val="100000"/>
              <a:buFont typeface="Times New Roman" pitchFamily="18" charset="0"/>
              <a:tabLst>
                <a:tab pos="765235" algn="l"/>
                <a:tab pos="1530469" algn="l"/>
                <a:tab pos="2295704" algn="l"/>
                <a:tab pos="3060939" algn="l"/>
              </a:tabLst>
              <a:defRPr>
                <a:solidFill>
                  <a:schemeClr val="tx1"/>
                </a:solidFill>
                <a:latin typeface="Arial" charset="0"/>
                <a:cs typeface="Arial" charset="0"/>
              </a:defRPr>
            </a:lvl9pPr>
          </a:lstStyle>
          <a:p>
            <a:pPr eaLnBrk="1"/>
            <a:fld id="{3AF4E0E7-8437-4FDB-B54E-61FB6EB712D9}" type="slidenum">
              <a:rPr lang="en-US" altLang="en-US">
                <a:solidFill>
                  <a:srgbClr val="000000"/>
                </a:solidFill>
                <a:latin typeface="Times New Roman" pitchFamily="18" charset="0"/>
              </a:rPr>
              <a:pPr eaLnBrk="1"/>
              <a:t>4</a:t>
            </a:fld>
            <a:endParaRPr lang="en-US" altLang="en-US">
              <a:solidFill>
                <a:srgbClr val="000000"/>
              </a:solidFill>
              <a:latin typeface="Times New Roman" pitchFamily="18" charset="0"/>
            </a:endParaRPr>
          </a:p>
        </p:txBody>
      </p:sp>
      <p:sp>
        <p:nvSpPr>
          <p:cNvPr id="64515" name="Rectangle 1"/>
          <p:cNvSpPr txBox="1">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4516" name="Rectangle 2"/>
          <p:cNvSpPr txBox="1">
            <a:spLocks noGrp="1" noChangeArrowheads="1"/>
          </p:cNvSpPr>
          <p:nvPr>
            <p:ph type="body" idx="1"/>
          </p:nvPr>
        </p:nvSpPr>
        <p:spPr>
          <a:xfrm>
            <a:off x="0" y="0"/>
            <a:ext cx="1694" cy="1667"/>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normAutofit fontScale="25000" lnSpcReduction="20000"/>
          </a:bodyPr>
          <a:lstStyle/>
          <a:p>
            <a:pPr eaLnBrk="1">
              <a:spcBef>
                <a:spcPct val="0"/>
              </a:spcBef>
            </a:pPr>
            <a:endParaRPr lang="en-US" altLang="en-US" sz="2100">
              <a:latin typeface="Arial" charset="0"/>
              <a:cs typeface="Arial" charset="0"/>
            </a:endParaRPr>
          </a:p>
        </p:txBody>
      </p:sp>
      <p:sp>
        <p:nvSpPr>
          <p:cNvPr id="64517" name="Text Box 3"/>
          <p:cNvSpPr txBox="1">
            <a:spLocks noChangeArrowheads="1"/>
          </p:cNvSpPr>
          <p:nvPr/>
        </p:nvSpPr>
        <p:spPr bwMode="auto">
          <a:xfrm>
            <a:off x="0" y="0"/>
            <a:ext cx="1694" cy="166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5139" tIns="47570" rIns="95139" bIns="47570" anchor="b"/>
          <a:lstStyle/>
          <a:p>
            <a:pPr defTabSz="483306" hangingPunct="0">
              <a:buClr>
                <a:srgbClr val="000000"/>
              </a:buClr>
              <a:buSzPct val="100000"/>
            </a:pPr>
            <a:fld id="{6D3EB9BF-F7E0-463D-B107-397CAEB65F69}" type="slidenum">
              <a:rPr lang="en-US" altLang="en-US" sz="1500">
                <a:solidFill>
                  <a:srgbClr val="000000"/>
                </a:solidFill>
                <a:cs typeface="Arial" charset="0"/>
              </a:rPr>
              <a:pPr defTabSz="483306" hangingPunct="0">
                <a:buClr>
                  <a:srgbClr val="000000"/>
                </a:buClr>
                <a:buSzPct val="100000"/>
              </a:pPr>
              <a:t>4</a:t>
            </a:fld>
            <a:endParaRPr lang="en-US" altLang="en-US" sz="1500">
              <a:solidFill>
                <a:srgbClr val="000000"/>
              </a:solidFill>
              <a:cs typeface="Arial" charset="0"/>
            </a:endParaRPr>
          </a:p>
        </p:txBody>
      </p:sp>
    </p:spTree>
    <p:extLst>
      <p:ext uri="{BB962C8B-B14F-4D97-AF65-F5344CB8AC3E}">
        <p14:creationId xmlns:p14="http://schemas.microsoft.com/office/powerpoint/2010/main" val="3663401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27</a:t>
            </a:fld>
            <a:endParaRPr lang="en-US"/>
          </a:p>
        </p:txBody>
      </p:sp>
    </p:spTree>
    <p:extLst>
      <p:ext uri="{BB962C8B-B14F-4D97-AF65-F5344CB8AC3E}">
        <p14:creationId xmlns:p14="http://schemas.microsoft.com/office/powerpoint/2010/main" val="1145585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28</a:t>
            </a:fld>
            <a:endParaRPr lang="en-US"/>
          </a:p>
        </p:txBody>
      </p:sp>
    </p:spTree>
    <p:extLst>
      <p:ext uri="{BB962C8B-B14F-4D97-AF65-F5344CB8AC3E}">
        <p14:creationId xmlns:p14="http://schemas.microsoft.com/office/powerpoint/2010/main" val="1630939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29</a:t>
            </a:fld>
            <a:endParaRPr lang="en-US"/>
          </a:p>
        </p:txBody>
      </p:sp>
    </p:spTree>
    <p:extLst>
      <p:ext uri="{BB962C8B-B14F-4D97-AF65-F5344CB8AC3E}">
        <p14:creationId xmlns:p14="http://schemas.microsoft.com/office/powerpoint/2010/main" val="338391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30</a:t>
            </a:fld>
            <a:endParaRPr lang="en-US"/>
          </a:p>
        </p:txBody>
      </p:sp>
    </p:spTree>
    <p:extLst>
      <p:ext uri="{BB962C8B-B14F-4D97-AF65-F5344CB8AC3E}">
        <p14:creationId xmlns:p14="http://schemas.microsoft.com/office/powerpoint/2010/main" val="2383709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31</a:t>
            </a:fld>
            <a:endParaRPr lang="en-US"/>
          </a:p>
        </p:txBody>
      </p:sp>
    </p:spTree>
    <p:extLst>
      <p:ext uri="{BB962C8B-B14F-4D97-AF65-F5344CB8AC3E}">
        <p14:creationId xmlns:p14="http://schemas.microsoft.com/office/powerpoint/2010/main" val="4177163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32</a:t>
            </a:fld>
            <a:endParaRPr lang="en-US"/>
          </a:p>
        </p:txBody>
      </p:sp>
    </p:spTree>
    <p:extLst>
      <p:ext uri="{BB962C8B-B14F-4D97-AF65-F5344CB8AC3E}">
        <p14:creationId xmlns:p14="http://schemas.microsoft.com/office/powerpoint/2010/main" val="7632134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33</a:t>
            </a:fld>
            <a:endParaRPr lang="en-US"/>
          </a:p>
        </p:txBody>
      </p:sp>
    </p:spTree>
    <p:extLst>
      <p:ext uri="{BB962C8B-B14F-4D97-AF65-F5344CB8AC3E}">
        <p14:creationId xmlns:p14="http://schemas.microsoft.com/office/powerpoint/2010/main" val="3804232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34</a:t>
            </a:fld>
            <a:endParaRPr lang="en-US"/>
          </a:p>
        </p:txBody>
      </p:sp>
    </p:spTree>
    <p:extLst>
      <p:ext uri="{BB962C8B-B14F-4D97-AF65-F5344CB8AC3E}">
        <p14:creationId xmlns:p14="http://schemas.microsoft.com/office/powerpoint/2010/main" val="1339293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35</a:t>
            </a:fld>
            <a:endParaRPr lang="en-US"/>
          </a:p>
        </p:txBody>
      </p:sp>
    </p:spTree>
    <p:extLst>
      <p:ext uri="{BB962C8B-B14F-4D97-AF65-F5344CB8AC3E}">
        <p14:creationId xmlns:p14="http://schemas.microsoft.com/office/powerpoint/2010/main" val="2074422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36</a:t>
            </a:fld>
            <a:endParaRPr lang="en-US"/>
          </a:p>
        </p:txBody>
      </p:sp>
    </p:spTree>
    <p:extLst>
      <p:ext uri="{BB962C8B-B14F-4D97-AF65-F5344CB8AC3E}">
        <p14:creationId xmlns:p14="http://schemas.microsoft.com/office/powerpoint/2010/main" val="1606256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5</a:t>
            </a:fld>
            <a:endParaRPr lang="en-US"/>
          </a:p>
        </p:txBody>
      </p:sp>
    </p:spTree>
    <p:extLst>
      <p:ext uri="{BB962C8B-B14F-4D97-AF65-F5344CB8AC3E}">
        <p14:creationId xmlns:p14="http://schemas.microsoft.com/office/powerpoint/2010/main" val="8036347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37</a:t>
            </a:fld>
            <a:endParaRPr lang="en-US"/>
          </a:p>
        </p:txBody>
      </p:sp>
    </p:spTree>
    <p:extLst>
      <p:ext uri="{BB962C8B-B14F-4D97-AF65-F5344CB8AC3E}">
        <p14:creationId xmlns:p14="http://schemas.microsoft.com/office/powerpoint/2010/main" val="1849403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39</a:t>
            </a:fld>
            <a:endParaRPr lang="en-US"/>
          </a:p>
        </p:txBody>
      </p:sp>
    </p:spTree>
    <p:extLst>
      <p:ext uri="{BB962C8B-B14F-4D97-AF65-F5344CB8AC3E}">
        <p14:creationId xmlns:p14="http://schemas.microsoft.com/office/powerpoint/2010/main" val="31811995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40</a:t>
            </a:fld>
            <a:endParaRPr lang="en-US"/>
          </a:p>
        </p:txBody>
      </p:sp>
    </p:spTree>
    <p:extLst>
      <p:ext uri="{BB962C8B-B14F-4D97-AF65-F5344CB8AC3E}">
        <p14:creationId xmlns:p14="http://schemas.microsoft.com/office/powerpoint/2010/main" val="24845074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41</a:t>
            </a:fld>
            <a:endParaRPr lang="en-US"/>
          </a:p>
        </p:txBody>
      </p:sp>
    </p:spTree>
    <p:extLst>
      <p:ext uri="{BB962C8B-B14F-4D97-AF65-F5344CB8AC3E}">
        <p14:creationId xmlns:p14="http://schemas.microsoft.com/office/powerpoint/2010/main" val="36036330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42</a:t>
            </a:fld>
            <a:endParaRPr lang="en-US"/>
          </a:p>
        </p:txBody>
      </p:sp>
    </p:spTree>
    <p:extLst>
      <p:ext uri="{BB962C8B-B14F-4D97-AF65-F5344CB8AC3E}">
        <p14:creationId xmlns:p14="http://schemas.microsoft.com/office/powerpoint/2010/main" val="6586404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43</a:t>
            </a:fld>
            <a:endParaRPr lang="en-US"/>
          </a:p>
        </p:txBody>
      </p:sp>
    </p:spTree>
    <p:extLst>
      <p:ext uri="{BB962C8B-B14F-4D97-AF65-F5344CB8AC3E}">
        <p14:creationId xmlns:p14="http://schemas.microsoft.com/office/powerpoint/2010/main" val="1213724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44</a:t>
            </a:fld>
            <a:endParaRPr lang="en-US"/>
          </a:p>
        </p:txBody>
      </p:sp>
    </p:spTree>
    <p:extLst>
      <p:ext uri="{BB962C8B-B14F-4D97-AF65-F5344CB8AC3E}">
        <p14:creationId xmlns:p14="http://schemas.microsoft.com/office/powerpoint/2010/main" val="5173535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45</a:t>
            </a:fld>
            <a:endParaRPr lang="en-US"/>
          </a:p>
        </p:txBody>
      </p:sp>
    </p:spTree>
    <p:extLst>
      <p:ext uri="{BB962C8B-B14F-4D97-AF65-F5344CB8AC3E}">
        <p14:creationId xmlns:p14="http://schemas.microsoft.com/office/powerpoint/2010/main" val="3036577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46</a:t>
            </a:fld>
            <a:endParaRPr lang="en-US"/>
          </a:p>
        </p:txBody>
      </p:sp>
    </p:spTree>
    <p:extLst>
      <p:ext uri="{BB962C8B-B14F-4D97-AF65-F5344CB8AC3E}">
        <p14:creationId xmlns:p14="http://schemas.microsoft.com/office/powerpoint/2010/main" val="2013037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7</a:t>
            </a:fld>
            <a:endParaRPr lang="en-US"/>
          </a:p>
        </p:txBody>
      </p:sp>
    </p:spTree>
    <p:extLst>
      <p:ext uri="{BB962C8B-B14F-4D97-AF65-F5344CB8AC3E}">
        <p14:creationId xmlns:p14="http://schemas.microsoft.com/office/powerpoint/2010/main" val="3115730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8</a:t>
            </a:fld>
            <a:endParaRPr lang="en-US"/>
          </a:p>
        </p:txBody>
      </p:sp>
    </p:spTree>
    <p:extLst>
      <p:ext uri="{BB962C8B-B14F-4D97-AF65-F5344CB8AC3E}">
        <p14:creationId xmlns:p14="http://schemas.microsoft.com/office/powerpoint/2010/main" val="1259286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9</a:t>
            </a:fld>
            <a:endParaRPr lang="en-US"/>
          </a:p>
        </p:txBody>
      </p:sp>
    </p:spTree>
    <p:extLst>
      <p:ext uri="{BB962C8B-B14F-4D97-AF65-F5344CB8AC3E}">
        <p14:creationId xmlns:p14="http://schemas.microsoft.com/office/powerpoint/2010/main" val="2620052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11</a:t>
            </a:fld>
            <a:endParaRPr lang="en-US"/>
          </a:p>
        </p:txBody>
      </p:sp>
    </p:spTree>
    <p:extLst>
      <p:ext uri="{BB962C8B-B14F-4D97-AF65-F5344CB8AC3E}">
        <p14:creationId xmlns:p14="http://schemas.microsoft.com/office/powerpoint/2010/main" val="512589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12</a:t>
            </a:fld>
            <a:endParaRPr lang="en-US"/>
          </a:p>
        </p:txBody>
      </p:sp>
    </p:spTree>
    <p:extLst>
      <p:ext uri="{BB962C8B-B14F-4D97-AF65-F5344CB8AC3E}">
        <p14:creationId xmlns:p14="http://schemas.microsoft.com/office/powerpoint/2010/main" val="2206626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13</a:t>
            </a:fld>
            <a:endParaRPr lang="en-US"/>
          </a:p>
        </p:txBody>
      </p:sp>
    </p:spTree>
    <p:extLst>
      <p:ext uri="{BB962C8B-B14F-4D97-AF65-F5344CB8AC3E}">
        <p14:creationId xmlns:p14="http://schemas.microsoft.com/office/powerpoint/2010/main" val="2570877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8488-FC5D-4DF9-B359-E430F1F9F7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66C7E8-16DC-4EA1-B032-A9B45FAEF3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E9CDE0-E52E-4DC9-A5BB-A2DD02A4555D}"/>
              </a:ext>
            </a:extLst>
          </p:cNvPr>
          <p:cNvSpPr>
            <a:spLocks noGrp="1"/>
          </p:cNvSpPr>
          <p:nvPr>
            <p:ph type="dt" sz="half" idx="10"/>
          </p:nvPr>
        </p:nvSpPr>
        <p:spPr/>
        <p:txBody>
          <a:bodyPr/>
          <a:lstStyle/>
          <a:p>
            <a:fld id="{1ACA26A3-07A5-41A9-A017-9428DA893F44}" type="datetimeFigureOut">
              <a:rPr lang="en-US" smtClean="0"/>
              <a:t>3/9/19</a:t>
            </a:fld>
            <a:endParaRPr lang="en-US"/>
          </a:p>
        </p:txBody>
      </p:sp>
      <p:sp>
        <p:nvSpPr>
          <p:cNvPr id="5" name="Footer Placeholder 4">
            <a:extLst>
              <a:ext uri="{FF2B5EF4-FFF2-40B4-BE49-F238E27FC236}">
                <a16:creationId xmlns:a16="http://schemas.microsoft.com/office/drawing/2014/main" id="{5E9C53C8-3593-40C7-BAEE-DDE59BCD5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E8CDF-882B-4A5F-B1A2-5DB2BA174984}"/>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3174349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D2AF-98B1-4EDC-A916-79F7B1E55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1618C6-BFDD-4124-B702-FE814110B51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E92EC-B791-4932-8058-8A5F6CAA0397}"/>
              </a:ext>
            </a:extLst>
          </p:cNvPr>
          <p:cNvSpPr>
            <a:spLocks noGrp="1"/>
          </p:cNvSpPr>
          <p:nvPr>
            <p:ph type="dt" sz="half" idx="10"/>
          </p:nvPr>
        </p:nvSpPr>
        <p:spPr/>
        <p:txBody>
          <a:bodyPr/>
          <a:lstStyle/>
          <a:p>
            <a:fld id="{1ACA26A3-07A5-41A9-A017-9428DA893F44}" type="datetimeFigureOut">
              <a:rPr lang="en-US" smtClean="0"/>
              <a:t>3/9/19</a:t>
            </a:fld>
            <a:endParaRPr lang="en-US"/>
          </a:p>
        </p:txBody>
      </p:sp>
      <p:sp>
        <p:nvSpPr>
          <p:cNvPr id="5" name="Footer Placeholder 4">
            <a:extLst>
              <a:ext uri="{FF2B5EF4-FFF2-40B4-BE49-F238E27FC236}">
                <a16:creationId xmlns:a16="http://schemas.microsoft.com/office/drawing/2014/main" id="{B053ED69-F06F-43B1-986C-FB2FED7BE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CEC34-0B2A-4EAC-83B0-E14E2A7E2001}"/>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66707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6232FD-64C3-4D48-8A6D-F476D7E1DA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CCD3BC-68F3-4B7D-B90C-E20CFF07E4B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1878F-C695-42A2-B949-7EE79B42C344}"/>
              </a:ext>
            </a:extLst>
          </p:cNvPr>
          <p:cNvSpPr>
            <a:spLocks noGrp="1"/>
          </p:cNvSpPr>
          <p:nvPr>
            <p:ph type="dt" sz="half" idx="10"/>
          </p:nvPr>
        </p:nvSpPr>
        <p:spPr/>
        <p:txBody>
          <a:bodyPr/>
          <a:lstStyle/>
          <a:p>
            <a:fld id="{1ACA26A3-07A5-41A9-A017-9428DA893F44}" type="datetimeFigureOut">
              <a:rPr lang="en-US" smtClean="0"/>
              <a:t>3/9/19</a:t>
            </a:fld>
            <a:endParaRPr lang="en-US"/>
          </a:p>
        </p:txBody>
      </p:sp>
      <p:sp>
        <p:nvSpPr>
          <p:cNvPr id="5" name="Footer Placeholder 4">
            <a:extLst>
              <a:ext uri="{FF2B5EF4-FFF2-40B4-BE49-F238E27FC236}">
                <a16:creationId xmlns:a16="http://schemas.microsoft.com/office/drawing/2014/main" id="{79E6B87E-38A9-45A2-BB44-B55359082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1684E-AA3C-4D09-B57B-75C995AFBEDD}"/>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318245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2620B-647E-43B7-B4B4-56F79FF2D6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5F5BF9-1481-4E6A-8349-A589FA5BAC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1C81B-7F6D-40B3-9A42-304305EC3E5F}"/>
              </a:ext>
            </a:extLst>
          </p:cNvPr>
          <p:cNvSpPr>
            <a:spLocks noGrp="1"/>
          </p:cNvSpPr>
          <p:nvPr>
            <p:ph type="dt" sz="half" idx="10"/>
          </p:nvPr>
        </p:nvSpPr>
        <p:spPr/>
        <p:txBody>
          <a:bodyPr/>
          <a:lstStyle/>
          <a:p>
            <a:fld id="{1ACA26A3-07A5-41A9-A017-9428DA893F44}" type="datetimeFigureOut">
              <a:rPr lang="en-US" smtClean="0"/>
              <a:t>3/9/19</a:t>
            </a:fld>
            <a:endParaRPr lang="en-US"/>
          </a:p>
        </p:txBody>
      </p:sp>
      <p:sp>
        <p:nvSpPr>
          <p:cNvPr id="5" name="Footer Placeholder 4">
            <a:extLst>
              <a:ext uri="{FF2B5EF4-FFF2-40B4-BE49-F238E27FC236}">
                <a16:creationId xmlns:a16="http://schemas.microsoft.com/office/drawing/2014/main" id="{0B9AF6F0-10B5-4036-95FF-0685745C1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0D0E3-3B4E-44CD-A533-6802AD26F33D}"/>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111557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176D-A217-4688-8A3F-F4DAFDD81F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126A9-7FCF-45E8-ADE2-956DF404BB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F24CCB6-3CA7-483B-AE7B-766171B9C269}"/>
              </a:ext>
            </a:extLst>
          </p:cNvPr>
          <p:cNvSpPr>
            <a:spLocks noGrp="1"/>
          </p:cNvSpPr>
          <p:nvPr>
            <p:ph type="dt" sz="half" idx="10"/>
          </p:nvPr>
        </p:nvSpPr>
        <p:spPr/>
        <p:txBody>
          <a:bodyPr/>
          <a:lstStyle/>
          <a:p>
            <a:fld id="{1ACA26A3-07A5-41A9-A017-9428DA893F44}" type="datetimeFigureOut">
              <a:rPr lang="en-US" smtClean="0"/>
              <a:t>3/9/19</a:t>
            </a:fld>
            <a:endParaRPr lang="en-US"/>
          </a:p>
        </p:txBody>
      </p:sp>
      <p:sp>
        <p:nvSpPr>
          <p:cNvPr id="5" name="Footer Placeholder 4">
            <a:extLst>
              <a:ext uri="{FF2B5EF4-FFF2-40B4-BE49-F238E27FC236}">
                <a16:creationId xmlns:a16="http://schemas.microsoft.com/office/drawing/2014/main" id="{07B377C5-6F71-4716-BDD7-2B81A4435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38E41-6D12-4199-8EBC-328A5F1BAE95}"/>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283464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EC72-15DA-4F62-BBF1-2E8671D826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3CAE52-2EC1-4EB8-8D8C-40F87F2A9D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9E1C4E-B1D2-4309-9251-E704E529D9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5D6DFE-62FE-4902-B2B3-FEEC762DCF0C}"/>
              </a:ext>
            </a:extLst>
          </p:cNvPr>
          <p:cNvSpPr>
            <a:spLocks noGrp="1"/>
          </p:cNvSpPr>
          <p:nvPr>
            <p:ph type="dt" sz="half" idx="10"/>
          </p:nvPr>
        </p:nvSpPr>
        <p:spPr/>
        <p:txBody>
          <a:bodyPr/>
          <a:lstStyle/>
          <a:p>
            <a:fld id="{1ACA26A3-07A5-41A9-A017-9428DA893F44}" type="datetimeFigureOut">
              <a:rPr lang="en-US" smtClean="0"/>
              <a:t>3/9/19</a:t>
            </a:fld>
            <a:endParaRPr lang="en-US"/>
          </a:p>
        </p:txBody>
      </p:sp>
      <p:sp>
        <p:nvSpPr>
          <p:cNvPr id="6" name="Footer Placeholder 5">
            <a:extLst>
              <a:ext uri="{FF2B5EF4-FFF2-40B4-BE49-F238E27FC236}">
                <a16:creationId xmlns:a16="http://schemas.microsoft.com/office/drawing/2014/main" id="{B155FD0B-7CFC-4666-9942-8A40B6A08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B8FBB-C344-499E-BD6C-399558810F35}"/>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46424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8081-53F9-4B7F-AC62-D11DA0AF0D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30EF4E-9B63-4263-A939-BD61AC3B1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F364BC-CCED-4C93-A059-05FBBAC0FF5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0FD0C-A0A9-45F4-BC83-70AD283E8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EE0AAB-35AF-4B7E-AC7A-512CD4A87E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697AD0-78AB-42E8-B895-752683E789DC}"/>
              </a:ext>
            </a:extLst>
          </p:cNvPr>
          <p:cNvSpPr>
            <a:spLocks noGrp="1"/>
          </p:cNvSpPr>
          <p:nvPr>
            <p:ph type="dt" sz="half" idx="10"/>
          </p:nvPr>
        </p:nvSpPr>
        <p:spPr/>
        <p:txBody>
          <a:bodyPr/>
          <a:lstStyle/>
          <a:p>
            <a:fld id="{1ACA26A3-07A5-41A9-A017-9428DA893F44}" type="datetimeFigureOut">
              <a:rPr lang="en-US" smtClean="0"/>
              <a:t>3/9/19</a:t>
            </a:fld>
            <a:endParaRPr lang="en-US"/>
          </a:p>
        </p:txBody>
      </p:sp>
      <p:sp>
        <p:nvSpPr>
          <p:cNvPr id="8" name="Footer Placeholder 7">
            <a:extLst>
              <a:ext uri="{FF2B5EF4-FFF2-40B4-BE49-F238E27FC236}">
                <a16:creationId xmlns:a16="http://schemas.microsoft.com/office/drawing/2014/main" id="{BEA1B77C-50EA-438B-B9EC-B69C5A9B60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96F6ED-B910-4BD2-8319-80F8628EC5EE}"/>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401668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6DE6-A854-4DF9-9B47-38B52AC548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C97C2E-67AD-4F6C-ABC3-34CDD7BD0681}"/>
              </a:ext>
            </a:extLst>
          </p:cNvPr>
          <p:cNvSpPr>
            <a:spLocks noGrp="1"/>
          </p:cNvSpPr>
          <p:nvPr>
            <p:ph type="dt" sz="half" idx="10"/>
          </p:nvPr>
        </p:nvSpPr>
        <p:spPr/>
        <p:txBody>
          <a:bodyPr/>
          <a:lstStyle/>
          <a:p>
            <a:fld id="{1ACA26A3-07A5-41A9-A017-9428DA893F44}" type="datetimeFigureOut">
              <a:rPr lang="en-US" smtClean="0"/>
              <a:t>3/9/19</a:t>
            </a:fld>
            <a:endParaRPr lang="en-US"/>
          </a:p>
        </p:txBody>
      </p:sp>
      <p:sp>
        <p:nvSpPr>
          <p:cNvPr id="4" name="Footer Placeholder 3">
            <a:extLst>
              <a:ext uri="{FF2B5EF4-FFF2-40B4-BE49-F238E27FC236}">
                <a16:creationId xmlns:a16="http://schemas.microsoft.com/office/drawing/2014/main" id="{D0C60DDD-C927-4626-9374-FFDCE6FD83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DDD1F3-4168-4FE6-90DF-A36393C2CAE9}"/>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2388697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8FC6F-A662-4F04-A281-F5588BBEFD0F}"/>
              </a:ext>
            </a:extLst>
          </p:cNvPr>
          <p:cNvSpPr>
            <a:spLocks noGrp="1"/>
          </p:cNvSpPr>
          <p:nvPr>
            <p:ph type="dt" sz="half" idx="10"/>
          </p:nvPr>
        </p:nvSpPr>
        <p:spPr/>
        <p:txBody>
          <a:bodyPr/>
          <a:lstStyle/>
          <a:p>
            <a:fld id="{1ACA26A3-07A5-41A9-A017-9428DA893F44}" type="datetimeFigureOut">
              <a:rPr lang="en-US" smtClean="0"/>
              <a:t>3/9/19</a:t>
            </a:fld>
            <a:endParaRPr lang="en-US"/>
          </a:p>
        </p:txBody>
      </p:sp>
      <p:sp>
        <p:nvSpPr>
          <p:cNvPr id="3" name="Footer Placeholder 2">
            <a:extLst>
              <a:ext uri="{FF2B5EF4-FFF2-40B4-BE49-F238E27FC236}">
                <a16:creationId xmlns:a16="http://schemas.microsoft.com/office/drawing/2014/main" id="{049DF8BF-D9E5-4B93-B5D6-8818613958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1CC486-6307-4571-BF0A-4CD4DE3AD672}"/>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381000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9149-BBD3-45FF-B1E2-E0E4FC5F0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233A02-22A9-4883-AE2E-8530C998CE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5308CC-8BA2-4019-84E4-ED1B761D5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CA3B8C-C99F-45BD-9670-6CF8F08BEECC}"/>
              </a:ext>
            </a:extLst>
          </p:cNvPr>
          <p:cNvSpPr>
            <a:spLocks noGrp="1"/>
          </p:cNvSpPr>
          <p:nvPr>
            <p:ph type="dt" sz="half" idx="10"/>
          </p:nvPr>
        </p:nvSpPr>
        <p:spPr/>
        <p:txBody>
          <a:bodyPr/>
          <a:lstStyle/>
          <a:p>
            <a:fld id="{1ACA26A3-07A5-41A9-A017-9428DA893F44}" type="datetimeFigureOut">
              <a:rPr lang="en-US" smtClean="0"/>
              <a:t>3/9/19</a:t>
            </a:fld>
            <a:endParaRPr lang="en-US"/>
          </a:p>
        </p:txBody>
      </p:sp>
      <p:sp>
        <p:nvSpPr>
          <p:cNvPr id="6" name="Footer Placeholder 5">
            <a:extLst>
              <a:ext uri="{FF2B5EF4-FFF2-40B4-BE49-F238E27FC236}">
                <a16:creationId xmlns:a16="http://schemas.microsoft.com/office/drawing/2014/main" id="{1432FCF5-A36D-49D7-A766-BAD45482F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A5675C-0E91-4420-ADD2-234706CB66DA}"/>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219029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A40F-AE1B-4CC8-AC03-667DA9F46F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AC2B4E-D78A-48C9-9067-52F537036B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4D6FBA-ABAD-428E-A5B0-D23602DD2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868B2E-1280-4342-9C6F-C6F31FE5FE57}"/>
              </a:ext>
            </a:extLst>
          </p:cNvPr>
          <p:cNvSpPr>
            <a:spLocks noGrp="1"/>
          </p:cNvSpPr>
          <p:nvPr>
            <p:ph type="dt" sz="half" idx="10"/>
          </p:nvPr>
        </p:nvSpPr>
        <p:spPr/>
        <p:txBody>
          <a:bodyPr/>
          <a:lstStyle/>
          <a:p>
            <a:fld id="{1ACA26A3-07A5-41A9-A017-9428DA893F44}" type="datetimeFigureOut">
              <a:rPr lang="en-US" smtClean="0"/>
              <a:t>3/9/19</a:t>
            </a:fld>
            <a:endParaRPr lang="en-US"/>
          </a:p>
        </p:txBody>
      </p:sp>
      <p:sp>
        <p:nvSpPr>
          <p:cNvPr id="6" name="Footer Placeholder 5">
            <a:extLst>
              <a:ext uri="{FF2B5EF4-FFF2-40B4-BE49-F238E27FC236}">
                <a16:creationId xmlns:a16="http://schemas.microsoft.com/office/drawing/2014/main" id="{743192B9-62A9-4C42-B926-F2DD90F97D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94307C-5DC7-4D28-891C-9472BDD939B7}"/>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1156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474EB-24D6-499A-BF38-B3E034B82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38B61A-EEA6-4755-B884-0CA225A0E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1DCCD-216C-4EE5-9AF1-E2F97B931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A26A3-07A5-41A9-A017-9428DA893F44}" type="datetimeFigureOut">
              <a:rPr lang="en-US" smtClean="0"/>
              <a:t>3/9/19</a:t>
            </a:fld>
            <a:endParaRPr lang="en-US"/>
          </a:p>
        </p:txBody>
      </p:sp>
      <p:sp>
        <p:nvSpPr>
          <p:cNvPr id="5" name="Footer Placeholder 4">
            <a:extLst>
              <a:ext uri="{FF2B5EF4-FFF2-40B4-BE49-F238E27FC236}">
                <a16:creationId xmlns:a16="http://schemas.microsoft.com/office/drawing/2014/main" id="{876EA72D-C160-487C-9C54-CA46A01C8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2F2B23-4B69-45BC-927E-261F20AA3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1A0E8-02AC-44C5-BF0B-26812809C9AA}" type="slidenum">
              <a:rPr lang="en-US" smtClean="0"/>
              <a:t>‹#›</a:t>
            </a:fld>
            <a:endParaRPr lang="en-US"/>
          </a:p>
        </p:txBody>
      </p:sp>
    </p:spTree>
    <p:extLst>
      <p:ext uri="{BB962C8B-B14F-4D97-AF65-F5344CB8AC3E}">
        <p14:creationId xmlns:p14="http://schemas.microsoft.com/office/powerpoint/2010/main" val="103052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9.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isle.illinois.edu/sst/pubs/2007/hasegawa-johnson07icphs.pdf"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jpg"/></Relationships>
</file>

<file path=ppt/slides/_rels/slide44.xml.rels><?xml version="1.0" encoding="UTF-8" standalone="yes"?>
<Relationships xmlns="http://schemas.openxmlformats.org/package/2006/relationships"><Relationship Id="rId3" Type="http://schemas.openxmlformats.org/officeDocument/2006/relationships/hyperlink" Target="http://isle.illinois.edu/sst/pubs/#meta_linguistic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hyperlink" Target="http://isle.illinois.edu/sst/pubs/#meta_linguistics"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50.png"/><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3814916" y="2284545"/>
            <a:ext cx="7858436" cy="4332563"/>
          </a:xfrm>
          <a:prstGeom prst="rect">
            <a:avLst/>
          </a:prstGeom>
          <a:noFill/>
          <a:ln w="9525">
            <a:noFill/>
            <a:miter lim="800000"/>
            <a:headEnd/>
            <a:tailEnd/>
          </a:ln>
        </p:spPr>
      </p:pic>
      <p:sp>
        <p:nvSpPr>
          <p:cNvPr id="2" name="Title 1">
            <a:extLst>
              <a:ext uri="{FF2B5EF4-FFF2-40B4-BE49-F238E27FC236}">
                <a16:creationId xmlns:a16="http://schemas.microsoft.com/office/drawing/2014/main" id="{D7569F29-6570-4371-9D77-BDDB7A425FD0}"/>
              </a:ext>
            </a:extLst>
          </p:cNvPr>
          <p:cNvSpPr>
            <a:spLocks noGrp="1"/>
          </p:cNvSpPr>
          <p:nvPr>
            <p:ph type="ctrTitle"/>
          </p:nvPr>
        </p:nvSpPr>
        <p:spPr>
          <a:xfrm>
            <a:off x="1524000" y="21147"/>
            <a:ext cx="9144000" cy="1768321"/>
          </a:xfrm>
        </p:spPr>
        <p:txBody>
          <a:bodyPr/>
          <a:lstStyle/>
          <a:p>
            <a:r>
              <a:rPr lang="en-US" dirty="0"/>
              <a:t>CS440/ECE448 Lecture 18:</a:t>
            </a:r>
            <a:br>
              <a:rPr lang="en-US" dirty="0"/>
            </a:br>
            <a:r>
              <a:rPr lang="en-US" dirty="0"/>
              <a:t>Bayesian Networks</a:t>
            </a:r>
          </a:p>
        </p:txBody>
      </p:sp>
      <p:sp>
        <p:nvSpPr>
          <p:cNvPr id="3" name="Subtitle 2">
            <a:extLst>
              <a:ext uri="{FF2B5EF4-FFF2-40B4-BE49-F238E27FC236}">
                <a16:creationId xmlns:a16="http://schemas.microsoft.com/office/drawing/2014/main" id="{431637FF-3A15-4FF2-8080-4473607A5842}"/>
              </a:ext>
            </a:extLst>
          </p:cNvPr>
          <p:cNvSpPr>
            <a:spLocks noGrp="1"/>
          </p:cNvSpPr>
          <p:nvPr>
            <p:ph type="subTitle" idx="1"/>
          </p:nvPr>
        </p:nvSpPr>
        <p:spPr>
          <a:xfrm>
            <a:off x="108156" y="1665081"/>
            <a:ext cx="5466735" cy="861807"/>
          </a:xfrm>
        </p:spPr>
        <p:txBody>
          <a:bodyPr>
            <a:normAutofit/>
          </a:bodyPr>
          <a:lstStyle/>
          <a:p>
            <a:pPr algn="l"/>
            <a:r>
              <a:rPr lang="en-US" sz="2000" dirty="0"/>
              <a:t>Slides by Svetlana </a:t>
            </a:r>
            <a:r>
              <a:rPr lang="en-US" sz="2000" dirty="0" err="1"/>
              <a:t>Lazebnik</a:t>
            </a:r>
            <a:r>
              <a:rPr lang="en-US" sz="2000" dirty="0"/>
              <a:t>, 10/2016</a:t>
            </a:r>
          </a:p>
          <a:p>
            <a:pPr algn="l"/>
            <a:r>
              <a:rPr lang="en-US" sz="2000" dirty="0"/>
              <a:t>Modified by Mark Hasegawa-Johnson, 3/2019</a:t>
            </a:r>
          </a:p>
        </p:txBody>
      </p:sp>
    </p:spTree>
    <p:extLst>
      <p:ext uri="{BB962C8B-B14F-4D97-AF65-F5344CB8AC3E}">
        <p14:creationId xmlns:p14="http://schemas.microsoft.com/office/powerpoint/2010/main" val="7249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981200" y="1752601"/>
            <a:ext cx="8229600" cy="4525963"/>
          </a:xfrm>
        </p:spPr>
        <p:txBody>
          <a:bodyPr/>
          <a:lstStyle/>
          <a:p>
            <a:r>
              <a:rPr lang="en-US" dirty="0">
                <a:solidFill>
                  <a:schemeClr val="bg1">
                    <a:lumMod val="85000"/>
                  </a:schemeClr>
                </a:solidFill>
              </a:rPr>
              <a:t>Review: Bayesian inference</a:t>
            </a:r>
          </a:p>
          <a:p>
            <a:r>
              <a:rPr lang="en-US" dirty="0">
                <a:solidFill>
                  <a:schemeClr val="bg1">
                    <a:lumMod val="85000"/>
                  </a:schemeClr>
                </a:solidFill>
              </a:rPr>
              <a:t>Bayesian network: graph semantics</a:t>
            </a:r>
          </a:p>
          <a:p>
            <a:r>
              <a:rPr lang="en-US" dirty="0"/>
              <a:t>The Los Angeles burglar alarm example</a:t>
            </a:r>
          </a:p>
          <a:p>
            <a:r>
              <a:rPr lang="en-US" dirty="0">
                <a:solidFill>
                  <a:schemeClr val="bg1">
                    <a:lumMod val="85000"/>
                  </a:schemeClr>
                </a:solidFill>
              </a:rPr>
              <a:t>Conditional independence ≠ Independence</a:t>
            </a:r>
          </a:p>
          <a:p>
            <a:r>
              <a:rPr lang="en-US" dirty="0">
                <a:solidFill>
                  <a:schemeClr val="bg1">
                    <a:lumMod val="85000"/>
                  </a:schemeClr>
                </a:solidFill>
              </a:rPr>
              <a:t>Constructing a Bayesian network: Structure learning</a:t>
            </a:r>
          </a:p>
          <a:p>
            <a:r>
              <a:rPr lang="en-US" dirty="0">
                <a:solidFill>
                  <a:schemeClr val="bg1">
                    <a:lumMod val="85000"/>
                  </a:schemeClr>
                </a:solidFill>
              </a:rPr>
              <a:t>Constructing a Bayesian network: Hire an expert</a:t>
            </a:r>
            <a:endParaRPr lang="en-US" dirty="0"/>
          </a:p>
          <a:p>
            <a:pPr lvl="1"/>
            <a:endParaRPr lang="en-US" dirty="0">
              <a:solidFill>
                <a:schemeClr val="bg1">
                  <a:lumMod val="85000"/>
                </a:schemeClr>
              </a:solidFill>
            </a:endParaRPr>
          </a:p>
          <a:p>
            <a:endParaRPr lang="en-US" dirty="0"/>
          </a:p>
          <a:p>
            <a:endParaRPr lang="en-US" dirty="0"/>
          </a:p>
        </p:txBody>
      </p:sp>
    </p:spTree>
    <p:extLst>
      <p:ext uri="{BB962C8B-B14F-4D97-AF65-F5344CB8AC3E}">
        <p14:creationId xmlns:p14="http://schemas.microsoft.com/office/powerpoint/2010/main" val="168195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 Los Angeles Burglar Alarm</a:t>
            </a:r>
          </a:p>
        </p:txBody>
      </p:sp>
      <p:sp>
        <p:nvSpPr>
          <p:cNvPr id="7171" name="Rectangle 3"/>
          <p:cNvSpPr>
            <a:spLocks noGrp="1" noChangeArrowheads="1"/>
          </p:cNvSpPr>
          <p:nvPr>
            <p:ph type="body" idx="1"/>
          </p:nvPr>
        </p:nvSpPr>
        <p:spPr/>
        <p:txBody>
          <a:bodyPr/>
          <a:lstStyle/>
          <a:p>
            <a:r>
              <a:rPr lang="en-US" sz="2400" dirty="0"/>
              <a:t>I have a burglar alarm that is sometimes set off by minor earthquakes. My two neighbors, John and Mary, promised to call me at work if they hear the alarm</a:t>
            </a:r>
          </a:p>
          <a:p>
            <a:pPr lvl="1"/>
            <a:r>
              <a:rPr lang="en-US" sz="2000" dirty="0"/>
              <a:t>Example inference task: suppose Mary calls and John doesn’t call. What is the probability of a burglary?</a:t>
            </a:r>
          </a:p>
          <a:p>
            <a:r>
              <a:rPr lang="en-US" sz="2400" dirty="0"/>
              <a:t>What are the random variables? </a:t>
            </a:r>
          </a:p>
          <a:p>
            <a:pPr lvl="1"/>
            <a:r>
              <a:rPr lang="en-US" sz="2000" i="1" dirty="0">
                <a:solidFill>
                  <a:srgbClr val="0070C0"/>
                </a:solidFill>
              </a:rPr>
              <a:t>Burglary</a:t>
            </a:r>
            <a:r>
              <a:rPr lang="en-US" sz="2000" dirty="0">
                <a:solidFill>
                  <a:srgbClr val="0070C0"/>
                </a:solidFill>
              </a:rPr>
              <a:t>, </a:t>
            </a:r>
            <a:r>
              <a:rPr lang="en-US" sz="2000" i="1" dirty="0">
                <a:solidFill>
                  <a:srgbClr val="0070C0"/>
                </a:solidFill>
              </a:rPr>
              <a:t>Earthquake</a:t>
            </a:r>
            <a:r>
              <a:rPr lang="en-US" sz="2000" dirty="0">
                <a:solidFill>
                  <a:srgbClr val="0070C0"/>
                </a:solidFill>
              </a:rPr>
              <a:t>, </a:t>
            </a:r>
            <a:r>
              <a:rPr lang="en-US" sz="2000" i="1" dirty="0">
                <a:solidFill>
                  <a:srgbClr val="0070C0"/>
                </a:solidFill>
              </a:rPr>
              <a:t>Alarm</a:t>
            </a:r>
            <a:r>
              <a:rPr lang="en-US" sz="2000" dirty="0">
                <a:solidFill>
                  <a:srgbClr val="0070C0"/>
                </a:solidFill>
              </a:rPr>
              <a:t>, </a:t>
            </a:r>
            <a:r>
              <a:rPr lang="en-US" sz="2000" i="1" dirty="0" err="1">
                <a:solidFill>
                  <a:srgbClr val="0070C0"/>
                </a:solidFill>
              </a:rPr>
              <a:t>JohnCalls</a:t>
            </a:r>
            <a:r>
              <a:rPr lang="en-US" sz="2000" dirty="0">
                <a:solidFill>
                  <a:srgbClr val="0070C0"/>
                </a:solidFill>
              </a:rPr>
              <a:t>, </a:t>
            </a:r>
            <a:r>
              <a:rPr lang="en-US" sz="2000" i="1" dirty="0" err="1">
                <a:solidFill>
                  <a:srgbClr val="0070C0"/>
                </a:solidFill>
              </a:rPr>
              <a:t>MaryCalls</a:t>
            </a:r>
            <a:endParaRPr lang="en-US" sz="2000" dirty="0"/>
          </a:p>
          <a:p>
            <a:r>
              <a:rPr lang="en-US" sz="2400" dirty="0"/>
              <a:t>What are the direct influence relationships?</a:t>
            </a:r>
          </a:p>
          <a:p>
            <a:pPr lvl="1"/>
            <a:r>
              <a:rPr lang="en-US" sz="2000" dirty="0"/>
              <a:t>A burglar can set the alarm off</a:t>
            </a:r>
          </a:p>
          <a:p>
            <a:pPr lvl="1"/>
            <a:r>
              <a:rPr lang="en-US" sz="2000" dirty="0"/>
              <a:t>An earthquake can set the alarm off</a:t>
            </a:r>
          </a:p>
          <a:p>
            <a:pPr lvl="1"/>
            <a:r>
              <a:rPr lang="en-US" sz="2000" dirty="0"/>
              <a:t>The alarm can cause Mary to call</a:t>
            </a:r>
          </a:p>
          <a:p>
            <a:pPr lvl="1"/>
            <a:r>
              <a:rPr lang="en-US" sz="2000" dirty="0"/>
              <a:t>The alarm can cause John to call</a:t>
            </a:r>
          </a:p>
        </p:txBody>
      </p:sp>
      <p:pic>
        <p:nvPicPr>
          <p:cNvPr id="3" name="Picture 2">
            <a:extLst>
              <a:ext uri="{FF2B5EF4-FFF2-40B4-BE49-F238E27FC236}">
                <a16:creationId xmlns:a16="http://schemas.microsoft.com/office/drawing/2014/main" id="{37C27557-98CD-491B-910C-1582BB4F59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7252" y="3192386"/>
            <a:ext cx="4439477" cy="2941154"/>
          </a:xfrm>
          <a:prstGeom prst="rect">
            <a:avLst/>
          </a:prstGeom>
        </p:spPr>
      </p:pic>
    </p:spTree>
    <p:extLst>
      <p:ext uri="{BB962C8B-B14F-4D97-AF65-F5344CB8AC3E}">
        <p14:creationId xmlns:p14="http://schemas.microsoft.com/office/powerpoint/2010/main" val="2302481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81200" y="457200"/>
            <a:ext cx="8229600" cy="1143000"/>
          </a:xfrm>
        </p:spPr>
        <p:txBody>
          <a:bodyPr/>
          <a:lstStyle/>
          <a:p>
            <a:r>
              <a:rPr lang="en-US" dirty="0"/>
              <a:t>Example: Burglar Alarm</a:t>
            </a:r>
          </a:p>
        </p:txBody>
      </p:sp>
      <p:pic>
        <p:nvPicPr>
          <p:cNvPr id="8197" name="Picture 5"/>
          <p:cNvPicPr>
            <a:picLocks noChangeAspect="1" noChangeArrowheads="1"/>
          </p:cNvPicPr>
          <p:nvPr/>
        </p:nvPicPr>
        <p:blipFill>
          <a:blip r:embed="rId3" cstate="print"/>
          <a:srcRect/>
          <a:stretch>
            <a:fillRect/>
          </a:stretch>
        </p:blipFill>
        <p:spPr bwMode="auto">
          <a:xfrm>
            <a:off x="1608012" y="1447800"/>
            <a:ext cx="8983789" cy="4953000"/>
          </a:xfrm>
          <a:prstGeom prst="rect">
            <a:avLst/>
          </a:prstGeom>
          <a:noFill/>
          <a:ln w="9525">
            <a:noFill/>
            <a:miter lim="800000"/>
            <a:headEnd/>
            <a:tailEnd/>
          </a:ln>
        </p:spPr>
      </p:pic>
    </p:spTree>
    <p:extLst>
      <p:ext uri="{BB962C8B-B14F-4D97-AF65-F5344CB8AC3E}">
        <p14:creationId xmlns:p14="http://schemas.microsoft.com/office/powerpoint/2010/main" val="3476293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457200"/>
            <a:ext cx="8229600" cy="1143000"/>
          </a:xfrm>
        </p:spPr>
        <p:txBody>
          <a:bodyPr>
            <a:normAutofit fontScale="90000"/>
          </a:bodyPr>
          <a:lstStyle/>
          <a:p>
            <a:r>
              <a:rPr lang="en-US" dirty="0"/>
              <a:t>Conditional independence and the joint distribution</a:t>
            </a:r>
          </a:p>
        </p:txBody>
      </p:sp>
      <p:sp>
        <p:nvSpPr>
          <p:cNvPr id="10243" name="Rectangle 3"/>
          <p:cNvSpPr>
            <a:spLocks noGrp="1" noChangeArrowheads="1"/>
          </p:cNvSpPr>
          <p:nvPr>
            <p:ph type="body" idx="1"/>
          </p:nvPr>
        </p:nvSpPr>
        <p:spPr>
          <a:xfrm>
            <a:off x="1600200" y="1676401"/>
            <a:ext cx="8991600" cy="4525963"/>
          </a:xfrm>
        </p:spPr>
        <p:txBody>
          <a:bodyPr/>
          <a:lstStyle/>
          <a:p>
            <a:r>
              <a:rPr lang="en-US" dirty="0"/>
              <a:t>Key property: each node is conditionally independent of its </a:t>
            </a:r>
            <a:r>
              <a:rPr lang="en-US" i="1" dirty="0"/>
              <a:t>non-descendants</a:t>
            </a:r>
            <a:r>
              <a:rPr lang="en-US" dirty="0"/>
              <a:t> given its </a:t>
            </a:r>
            <a:r>
              <a:rPr lang="en-US" i="1" dirty="0"/>
              <a:t>parents</a:t>
            </a:r>
          </a:p>
          <a:p>
            <a:r>
              <a:rPr lang="en-US" dirty="0"/>
              <a:t>Suppose the nodes </a:t>
            </a:r>
            <a:r>
              <a:rPr lang="en-US" dirty="0">
                <a:solidFill>
                  <a:srgbClr val="0066FF"/>
                </a:solidFill>
              </a:rPr>
              <a:t>X</a:t>
            </a:r>
            <a:r>
              <a:rPr lang="en-US" baseline="-25000" dirty="0">
                <a:solidFill>
                  <a:srgbClr val="0066FF"/>
                </a:solidFill>
              </a:rPr>
              <a:t>1</a:t>
            </a:r>
            <a:r>
              <a:rPr lang="en-US" dirty="0">
                <a:solidFill>
                  <a:srgbClr val="0066FF"/>
                </a:solidFill>
              </a:rPr>
              <a:t>, …, X</a:t>
            </a:r>
            <a:r>
              <a:rPr lang="en-US" baseline="-25000" dirty="0">
                <a:solidFill>
                  <a:srgbClr val="0066FF"/>
                </a:solidFill>
              </a:rPr>
              <a:t>n</a:t>
            </a:r>
            <a:r>
              <a:rPr lang="en-US" dirty="0">
                <a:solidFill>
                  <a:srgbClr val="0066FF"/>
                </a:solidFill>
              </a:rPr>
              <a:t> </a:t>
            </a:r>
            <a:r>
              <a:rPr lang="en-US" dirty="0"/>
              <a:t>are sorted in topological order</a:t>
            </a:r>
          </a:p>
          <a:p>
            <a:r>
              <a:rPr lang="en-US" dirty="0"/>
              <a:t>To get the joint distribution </a:t>
            </a:r>
            <a:r>
              <a:rPr lang="en-US" dirty="0">
                <a:solidFill>
                  <a:srgbClr val="0066FF"/>
                </a:solidFill>
              </a:rPr>
              <a:t>P(X</a:t>
            </a:r>
            <a:r>
              <a:rPr lang="en-US" baseline="-25000" dirty="0">
                <a:solidFill>
                  <a:srgbClr val="0066FF"/>
                </a:solidFill>
              </a:rPr>
              <a:t>1</a:t>
            </a:r>
            <a:r>
              <a:rPr lang="en-US" dirty="0">
                <a:solidFill>
                  <a:srgbClr val="0066FF"/>
                </a:solidFill>
              </a:rPr>
              <a:t>, …, X</a:t>
            </a:r>
            <a:r>
              <a:rPr lang="en-US" baseline="-25000" dirty="0">
                <a:solidFill>
                  <a:srgbClr val="0066FF"/>
                </a:solidFill>
              </a:rPr>
              <a:t>n</a:t>
            </a:r>
            <a:r>
              <a:rPr lang="en-US" dirty="0">
                <a:solidFill>
                  <a:srgbClr val="0066FF"/>
                </a:solidFill>
              </a:rPr>
              <a:t>)</a:t>
            </a:r>
            <a:r>
              <a:rPr lang="en-US" dirty="0"/>
              <a:t>, </a:t>
            </a:r>
            <a:br>
              <a:rPr lang="en-US" dirty="0"/>
            </a:br>
            <a:r>
              <a:rPr lang="en-US" dirty="0"/>
              <a:t>use chain rule:</a:t>
            </a:r>
          </a:p>
          <a:p>
            <a:endParaRPr lang="en-US" dirty="0"/>
          </a:p>
          <a:p>
            <a:endParaRPr lang="en-US" dirty="0"/>
          </a:p>
        </p:txBody>
      </p:sp>
      <p:graphicFrame>
        <p:nvGraphicFramePr>
          <p:cNvPr id="8" name="Object 7"/>
          <p:cNvGraphicFramePr>
            <a:graphicFrameLocks noChangeAspect="1"/>
          </p:cNvGraphicFramePr>
          <p:nvPr>
            <p:extLst/>
          </p:nvPr>
        </p:nvGraphicFramePr>
        <p:xfrm>
          <a:off x="3802064" y="4724400"/>
          <a:ext cx="4535487" cy="838200"/>
        </p:xfrm>
        <a:graphic>
          <a:graphicData uri="http://schemas.openxmlformats.org/presentationml/2006/ole">
            <mc:AlternateContent xmlns:mc="http://schemas.openxmlformats.org/markup-compatibility/2006">
              <mc:Choice xmlns:v="urn:schemas-microsoft-com:vml" Requires="v">
                <p:oleObj spid="_x0000_s1100" name="Equation" r:id="rId4" imgW="2336760" imgH="431640" progId="Equation.3">
                  <p:embed/>
                </p:oleObj>
              </mc:Choice>
              <mc:Fallback>
                <p:oleObj name="Equation" r:id="rId4" imgW="2336760" imgH="431640" progId="Equation.3">
                  <p:embed/>
                  <p:pic>
                    <p:nvPicPr>
                      <p:cNvPr id="8" name="Object 7"/>
                      <p:cNvPicPr>
                        <a:picLocks noChangeAspect="1" noChangeArrowheads="1"/>
                      </p:cNvPicPr>
                      <p:nvPr/>
                    </p:nvPicPr>
                    <p:blipFill>
                      <a:blip r:embed="rId5"/>
                      <a:srcRect/>
                      <a:stretch>
                        <a:fillRect/>
                      </a:stretch>
                    </p:blipFill>
                    <p:spPr bwMode="auto">
                      <a:xfrm>
                        <a:off x="3802064" y="4724400"/>
                        <a:ext cx="4535487" cy="838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nvPr>
        </p:nvGraphicFramePr>
        <p:xfrm>
          <a:off x="5476876" y="5638800"/>
          <a:ext cx="3057525" cy="838200"/>
        </p:xfrm>
        <a:graphic>
          <a:graphicData uri="http://schemas.openxmlformats.org/presentationml/2006/ole">
            <mc:AlternateContent xmlns:mc="http://schemas.openxmlformats.org/markup-compatibility/2006">
              <mc:Choice xmlns:v="urn:schemas-microsoft-com:vml" Requires="v">
                <p:oleObj spid="_x0000_s1101" name="Equation" r:id="rId6" imgW="1574640" imgH="431640" progId="Equation.3">
                  <p:embed/>
                </p:oleObj>
              </mc:Choice>
              <mc:Fallback>
                <p:oleObj name="Equation" r:id="rId6" imgW="1574640" imgH="431640" progId="Equation.3">
                  <p:embed/>
                  <p:pic>
                    <p:nvPicPr>
                      <p:cNvPr id="2" name="Object 1"/>
                      <p:cNvPicPr>
                        <a:picLocks noChangeAspect="1" noChangeArrowheads="1"/>
                      </p:cNvPicPr>
                      <p:nvPr/>
                    </p:nvPicPr>
                    <p:blipFill>
                      <a:blip r:embed="rId7"/>
                      <a:srcRect/>
                      <a:stretch>
                        <a:fillRect/>
                      </a:stretch>
                    </p:blipFill>
                    <p:spPr bwMode="auto">
                      <a:xfrm>
                        <a:off x="5476876" y="5638800"/>
                        <a:ext cx="3057525"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a:extLst>
              <a:ext uri="{FF2B5EF4-FFF2-40B4-BE49-F238E27FC236}">
                <a16:creationId xmlns:a16="http://schemas.microsoft.com/office/drawing/2014/main" id="{80B1D014-9268-434A-84B0-C18C436361EF}"/>
              </a:ext>
            </a:extLst>
          </p:cNvPr>
          <p:cNvSpPr/>
          <p:nvPr/>
        </p:nvSpPr>
        <p:spPr>
          <a:xfrm>
            <a:off x="3427562" y="4560498"/>
            <a:ext cx="5647427" cy="2099094"/>
          </a:xfrm>
          <a:prstGeom prst="rect">
            <a:avLst/>
          </a:prstGeom>
          <a:noFill/>
          <a:ln w="63500" cmpd="tri">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457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600200" y="152400"/>
            <a:ext cx="8991600" cy="1143000"/>
          </a:xfrm>
        </p:spPr>
        <p:txBody>
          <a:bodyPr/>
          <a:lstStyle/>
          <a:p>
            <a:r>
              <a:rPr lang="en-US" dirty="0"/>
              <a:t>Conditional probability distributions</a:t>
            </a:r>
          </a:p>
        </p:txBody>
      </p:sp>
      <p:sp>
        <p:nvSpPr>
          <p:cNvPr id="5123" name="Rectangle 3"/>
          <p:cNvSpPr>
            <a:spLocks noGrp="1" noChangeArrowheads="1"/>
          </p:cNvSpPr>
          <p:nvPr>
            <p:ph type="body" idx="1"/>
          </p:nvPr>
        </p:nvSpPr>
        <p:spPr>
          <a:xfrm>
            <a:off x="1905000" y="1143001"/>
            <a:ext cx="8382000" cy="2438401"/>
          </a:xfrm>
        </p:spPr>
        <p:txBody>
          <a:bodyPr/>
          <a:lstStyle/>
          <a:p>
            <a:r>
              <a:rPr lang="en-US" sz="2400" dirty="0"/>
              <a:t>To specify the full joint distribution, we need to specify a </a:t>
            </a:r>
            <a:r>
              <a:rPr lang="en-US" sz="2400" i="1" dirty="0"/>
              <a:t>conditional</a:t>
            </a:r>
            <a:r>
              <a:rPr lang="en-US" sz="2400" dirty="0"/>
              <a:t> distribution for each node given its parents: </a:t>
            </a:r>
            <a:br>
              <a:rPr lang="en-US" sz="2400" dirty="0"/>
            </a:br>
            <a:r>
              <a:rPr lang="en-US" sz="2200" dirty="0">
                <a:solidFill>
                  <a:srgbClr val="0066FF"/>
                </a:solidFill>
              </a:rPr>
              <a:t>P</a:t>
            </a:r>
            <a:r>
              <a:rPr lang="en-US" sz="2200" b="1" dirty="0">
                <a:solidFill>
                  <a:srgbClr val="0066FF"/>
                </a:solidFill>
              </a:rPr>
              <a:t> </a:t>
            </a:r>
            <a:r>
              <a:rPr lang="en-US" sz="2200" dirty="0">
                <a:solidFill>
                  <a:srgbClr val="0066FF"/>
                </a:solidFill>
              </a:rPr>
              <a:t>(X</a:t>
            </a:r>
            <a:r>
              <a:rPr lang="en-US" sz="2200" baseline="-25000" dirty="0">
                <a:solidFill>
                  <a:srgbClr val="0066FF"/>
                </a:solidFill>
              </a:rPr>
              <a:t> </a:t>
            </a:r>
            <a:r>
              <a:rPr lang="en-US" sz="2200" dirty="0">
                <a:solidFill>
                  <a:srgbClr val="0066FF"/>
                </a:solidFill>
              </a:rPr>
              <a:t>| Parents(X))</a:t>
            </a:r>
          </a:p>
        </p:txBody>
      </p:sp>
      <p:sp>
        <p:nvSpPr>
          <p:cNvPr id="4" name="Oval 3"/>
          <p:cNvSpPr/>
          <p:nvPr/>
        </p:nvSpPr>
        <p:spPr>
          <a:xfrm>
            <a:off x="3755525" y="3429000"/>
            <a:ext cx="533400" cy="533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Z</a:t>
            </a:r>
            <a:r>
              <a:rPr lang="en-US" sz="1400" baseline="-25000" dirty="0">
                <a:solidFill>
                  <a:schemeClr val="tx1"/>
                </a:solidFill>
              </a:rPr>
              <a:t>1</a:t>
            </a:r>
          </a:p>
        </p:txBody>
      </p:sp>
      <p:sp>
        <p:nvSpPr>
          <p:cNvPr id="5" name="Oval 4"/>
          <p:cNvSpPr/>
          <p:nvPr/>
        </p:nvSpPr>
        <p:spPr>
          <a:xfrm>
            <a:off x="4822325" y="3429000"/>
            <a:ext cx="533400" cy="533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Z</a:t>
            </a:r>
            <a:r>
              <a:rPr lang="en-US" sz="1400" baseline="-25000" dirty="0">
                <a:solidFill>
                  <a:schemeClr val="tx1"/>
                </a:solidFill>
              </a:rPr>
              <a:t>2</a:t>
            </a:r>
          </a:p>
        </p:txBody>
      </p:sp>
      <p:sp>
        <p:nvSpPr>
          <p:cNvPr id="6" name="Oval 5"/>
          <p:cNvSpPr/>
          <p:nvPr/>
        </p:nvSpPr>
        <p:spPr>
          <a:xfrm>
            <a:off x="6422525" y="3429000"/>
            <a:ext cx="533400" cy="533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Z</a:t>
            </a:r>
            <a:r>
              <a:rPr lang="en-US" sz="1400" baseline="-25000" dirty="0">
                <a:solidFill>
                  <a:schemeClr val="tx1"/>
                </a:solidFill>
              </a:rPr>
              <a:t>n</a:t>
            </a:r>
          </a:p>
        </p:txBody>
      </p:sp>
      <p:cxnSp>
        <p:nvCxnSpPr>
          <p:cNvPr id="8" name="Straight Arrow Connector 7"/>
          <p:cNvCxnSpPr>
            <a:stCxn id="4" idx="4"/>
            <a:endCxn id="15" idx="1"/>
          </p:cNvCxnSpPr>
          <p:nvPr/>
        </p:nvCxnSpPr>
        <p:spPr>
          <a:xfrm rot="16200000" flipH="1">
            <a:off x="4003176" y="3981450"/>
            <a:ext cx="1221115" cy="118301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4"/>
            <a:endCxn id="15" idx="0"/>
          </p:cNvCxnSpPr>
          <p:nvPr/>
        </p:nvCxnSpPr>
        <p:spPr>
          <a:xfrm rot="16200000" flipH="1">
            <a:off x="4669925" y="4381500"/>
            <a:ext cx="1143000" cy="3048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4"/>
            <a:endCxn id="15" idx="7"/>
          </p:cNvCxnSpPr>
          <p:nvPr/>
        </p:nvCxnSpPr>
        <p:spPr>
          <a:xfrm rot="5400000">
            <a:off x="5525262" y="4019551"/>
            <a:ext cx="1221115" cy="110681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127125" y="5105400"/>
            <a:ext cx="533400" cy="533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endParaRPr lang="en-US" dirty="0"/>
          </a:p>
        </p:txBody>
      </p:sp>
      <p:sp>
        <p:nvSpPr>
          <p:cNvPr id="16" name="Rectangle 15"/>
          <p:cNvSpPr/>
          <p:nvPr/>
        </p:nvSpPr>
        <p:spPr>
          <a:xfrm>
            <a:off x="5573242" y="3124201"/>
            <a:ext cx="574196" cy="769441"/>
          </a:xfrm>
          <a:prstGeom prst="rect">
            <a:avLst/>
          </a:prstGeom>
        </p:spPr>
        <p:txBody>
          <a:bodyPr wrap="none">
            <a:spAutoFit/>
          </a:bodyPr>
          <a:lstStyle/>
          <a:p>
            <a:r>
              <a:rPr lang="en-US" sz="4400" dirty="0"/>
              <a:t>…</a:t>
            </a:r>
          </a:p>
        </p:txBody>
      </p:sp>
      <p:sp>
        <p:nvSpPr>
          <p:cNvPr id="22" name="Bent Arrow 21"/>
          <p:cNvSpPr/>
          <p:nvPr/>
        </p:nvSpPr>
        <p:spPr>
          <a:xfrm rot="5400000">
            <a:off x="6879725" y="4343400"/>
            <a:ext cx="990600" cy="1143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p:cNvSpPr/>
          <p:nvPr/>
        </p:nvSpPr>
        <p:spPr>
          <a:xfrm>
            <a:off x="6351020" y="5562601"/>
            <a:ext cx="2331087" cy="430887"/>
          </a:xfrm>
          <a:prstGeom prst="rect">
            <a:avLst/>
          </a:prstGeom>
        </p:spPr>
        <p:txBody>
          <a:bodyPr wrap="none">
            <a:spAutoFit/>
          </a:bodyPr>
          <a:lstStyle/>
          <a:p>
            <a:pPr lvl="1" algn="ctr">
              <a:buFontTx/>
              <a:buNone/>
            </a:pPr>
            <a:r>
              <a:rPr lang="en-US" sz="2200" dirty="0">
                <a:solidFill>
                  <a:srgbClr val="0066FF"/>
                </a:solidFill>
              </a:rPr>
              <a:t>P</a:t>
            </a:r>
            <a:r>
              <a:rPr lang="en-US" sz="2200" b="1" dirty="0">
                <a:solidFill>
                  <a:srgbClr val="0066FF"/>
                </a:solidFill>
              </a:rPr>
              <a:t> </a:t>
            </a:r>
            <a:r>
              <a:rPr lang="en-US" sz="2200" dirty="0">
                <a:solidFill>
                  <a:srgbClr val="0066FF"/>
                </a:solidFill>
              </a:rPr>
              <a:t>(X</a:t>
            </a:r>
            <a:r>
              <a:rPr lang="en-US" sz="2200" baseline="-25000" dirty="0">
                <a:solidFill>
                  <a:srgbClr val="0066FF"/>
                </a:solidFill>
              </a:rPr>
              <a:t> </a:t>
            </a:r>
            <a:r>
              <a:rPr lang="en-US" sz="2200" dirty="0">
                <a:solidFill>
                  <a:srgbClr val="0066FF"/>
                </a:solidFill>
              </a:rPr>
              <a:t>| Z</a:t>
            </a:r>
            <a:r>
              <a:rPr lang="en-US" sz="2200" baseline="-25000" dirty="0">
                <a:solidFill>
                  <a:srgbClr val="0066FF"/>
                </a:solidFill>
              </a:rPr>
              <a:t>1</a:t>
            </a:r>
            <a:r>
              <a:rPr lang="en-US" sz="2200" dirty="0">
                <a:solidFill>
                  <a:srgbClr val="0066FF"/>
                </a:solidFill>
              </a:rPr>
              <a:t>, …, Z</a:t>
            </a:r>
            <a:r>
              <a:rPr lang="en-US" sz="2200" baseline="-25000" dirty="0">
                <a:solidFill>
                  <a:srgbClr val="0066FF"/>
                </a:solidFill>
              </a:rPr>
              <a:t>n</a:t>
            </a:r>
            <a:r>
              <a:rPr lang="en-US" sz="2200" dirty="0">
                <a:solidFill>
                  <a:srgbClr val="0066FF"/>
                </a:solidFill>
              </a:rPr>
              <a:t>)</a:t>
            </a:r>
          </a:p>
        </p:txBody>
      </p:sp>
    </p:spTree>
    <p:extLst>
      <p:ext uri="{BB962C8B-B14F-4D97-AF65-F5344CB8AC3E}">
        <p14:creationId xmlns:p14="http://schemas.microsoft.com/office/powerpoint/2010/main" val="3608833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81200" y="457200"/>
            <a:ext cx="8229600" cy="1143000"/>
          </a:xfrm>
        </p:spPr>
        <p:txBody>
          <a:bodyPr/>
          <a:lstStyle/>
          <a:p>
            <a:r>
              <a:rPr lang="en-US" dirty="0"/>
              <a:t>Example: Burglar Alarm</a:t>
            </a:r>
          </a:p>
        </p:txBody>
      </p:sp>
      <p:pic>
        <p:nvPicPr>
          <p:cNvPr id="8197" name="Picture 5"/>
          <p:cNvPicPr>
            <a:picLocks noChangeAspect="1" noChangeArrowheads="1"/>
          </p:cNvPicPr>
          <p:nvPr/>
        </p:nvPicPr>
        <p:blipFill>
          <a:blip r:embed="rId3" cstate="print"/>
          <a:srcRect/>
          <a:stretch>
            <a:fillRect/>
          </a:stretch>
        </p:blipFill>
        <p:spPr bwMode="auto">
          <a:xfrm>
            <a:off x="1604105" y="1408471"/>
            <a:ext cx="8983789" cy="495300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5E1041F-6188-471E-9D7A-82E02147E5CF}"/>
                  </a:ext>
                </a:extLst>
              </p:cNvPr>
              <p:cNvSpPr txBox="1"/>
              <p:nvPr/>
            </p:nvSpPr>
            <p:spPr>
              <a:xfrm>
                <a:off x="1989836" y="1768411"/>
                <a:ext cx="1069676"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kern="1200" smtClean="0">
                          <a:solidFill>
                            <a:schemeClr val="tx1"/>
                          </a:solidFill>
                          <a:latin typeface="Cambria Math" panose="02040503050406030204" pitchFamily="18" charset="0"/>
                          <a:ea typeface="+mn-ea"/>
                          <a:cs typeface="+mn-cs"/>
                        </a:rPr>
                        <m:t>𝑃</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𝐵</m:t>
                      </m:r>
                      <m:r>
                        <a:rPr lang="en-US" sz="3200" b="0" i="1" kern="1200" smtClean="0">
                          <a:solidFill>
                            <a:schemeClr val="tx1"/>
                          </a:solidFill>
                          <a:latin typeface="Cambria Math" panose="02040503050406030204" pitchFamily="18" charset="0"/>
                          <a:ea typeface="+mn-ea"/>
                          <a:cs typeface="+mn-cs"/>
                        </a:rPr>
                        <m:t>)</m:t>
                      </m:r>
                    </m:oMath>
                  </m:oMathPara>
                </a14:m>
                <a:endParaRPr lang="en-US" sz="3200" kern="1200" dirty="0">
                  <a:solidFill>
                    <a:schemeClr val="tx1"/>
                  </a:solidFill>
                  <a:latin typeface="+mn-lt"/>
                  <a:ea typeface="+mn-ea"/>
                  <a:cs typeface="+mn-cs"/>
                </a:endParaRPr>
              </a:p>
            </p:txBody>
          </p:sp>
        </mc:Choice>
        <mc:Fallback xmlns="">
          <p:sp>
            <p:nvSpPr>
              <p:cNvPr id="4" name="TextBox 3">
                <a:extLst>
                  <a:ext uri="{FF2B5EF4-FFF2-40B4-BE49-F238E27FC236}">
                    <a16:creationId xmlns:a16="http://schemas.microsoft.com/office/drawing/2014/main" id="{C5E1041F-6188-471E-9D7A-82E02147E5CF}"/>
                  </a:ext>
                </a:extLst>
              </p:cNvPr>
              <p:cNvSpPr txBox="1">
                <a:spLocks noRot="1" noChangeAspect="1" noMove="1" noResize="1" noEditPoints="1" noAdjustHandles="1" noChangeArrowheads="1" noChangeShapeType="1" noTextEdit="1"/>
              </p:cNvSpPr>
              <p:nvPr/>
            </p:nvSpPr>
            <p:spPr>
              <a:xfrm>
                <a:off x="1989836" y="1768411"/>
                <a:ext cx="1069676"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472C6DF-2A2A-48ED-9CA9-CEFE8BAD764F}"/>
                  </a:ext>
                </a:extLst>
              </p:cNvPr>
              <p:cNvSpPr txBox="1"/>
              <p:nvPr/>
            </p:nvSpPr>
            <p:spPr>
              <a:xfrm>
                <a:off x="8393475" y="891389"/>
                <a:ext cx="1069676"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kern="1200" smtClean="0">
                          <a:solidFill>
                            <a:schemeClr val="tx1"/>
                          </a:solidFill>
                          <a:latin typeface="Cambria Math" panose="02040503050406030204" pitchFamily="18" charset="0"/>
                          <a:ea typeface="+mn-ea"/>
                          <a:cs typeface="+mn-cs"/>
                        </a:rPr>
                        <m:t>𝑃</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𝐸</m:t>
                      </m:r>
                      <m:r>
                        <a:rPr lang="en-US" sz="3200" b="0" i="1" kern="1200" smtClean="0">
                          <a:solidFill>
                            <a:schemeClr val="tx1"/>
                          </a:solidFill>
                          <a:latin typeface="Cambria Math" panose="02040503050406030204" pitchFamily="18" charset="0"/>
                          <a:ea typeface="+mn-ea"/>
                          <a:cs typeface="+mn-cs"/>
                        </a:rPr>
                        <m:t>)</m:t>
                      </m:r>
                    </m:oMath>
                  </m:oMathPara>
                </a14:m>
                <a:endParaRPr lang="en-US" sz="3200" kern="1200" dirty="0">
                  <a:solidFill>
                    <a:schemeClr val="tx1"/>
                  </a:solidFill>
                  <a:latin typeface="+mn-lt"/>
                  <a:ea typeface="+mn-ea"/>
                  <a:cs typeface="+mn-cs"/>
                </a:endParaRPr>
              </a:p>
            </p:txBody>
          </p:sp>
        </mc:Choice>
        <mc:Fallback xmlns="">
          <p:sp>
            <p:nvSpPr>
              <p:cNvPr id="11" name="TextBox 10">
                <a:extLst>
                  <a:ext uri="{FF2B5EF4-FFF2-40B4-BE49-F238E27FC236}">
                    <a16:creationId xmlns:a16="http://schemas.microsoft.com/office/drawing/2014/main" xmlns:a14="http://schemas.microsoft.com/office/drawing/2010/main" xmlns="" id="{7472C6DF-2A2A-48ED-9CA9-CEFE8BAD764F}"/>
                  </a:ext>
                </a:extLst>
              </p:cNvPr>
              <p:cNvSpPr txBox="1">
                <a:spLocks noRot="1" noChangeAspect="1" noMove="1" noResize="1" noEditPoints="1" noAdjustHandles="1" noChangeArrowheads="1" noChangeShapeType="1" noTextEdit="1"/>
              </p:cNvSpPr>
              <p:nvPr/>
            </p:nvSpPr>
            <p:spPr>
              <a:xfrm>
                <a:off x="8393475" y="891389"/>
                <a:ext cx="1069676" cy="58477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DF86CE-F760-4F3C-9324-81AFAB537A5E}"/>
                  </a:ext>
                </a:extLst>
              </p:cNvPr>
              <p:cNvSpPr txBox="1"/>
              <p:nvPr/>
            </p:nvSpPr>
            <p:spPr>
              <a:xfrm>
                <a:off x="6113233" y="3390176"/>
                <a:ext cx="180581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kern="1200" smtClean="0">
                          <a:solidFill>
                            <a:schemeClr val="tx1"/>
                          </a:solidFill>
                          <a:latin typeface="Cambria Math" panose="02040503050406030204" pitchFamily="18" charset="0"/>
                          <a:ea typeface="+mn-ea"/>
                          <a:cs typeface="+mn-cs"/>
                        </a:rPr>
                        <m:t>𝑃</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𝐴</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𝐵</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𝐸</m:t>
                      </m:r>
                      <m:r>
                        <a:rPr lang="en-US" sz="3200" b="0" i="1" kern="1200" smtClean="0">
                          <a:solidFill>
                            <a:schemeClr val="tx1"/>
                          </a:solidFill>
                          <a:latin typeface="Cambria Math" panose="02040503050406030204" pitchFamily="18" charset="0"/>
                          <a:ea typeface="+mn-ea"/>
                          <a:cs typeface="+mn-cs"/>
                        </a:rPr>
                        <m:t>)</m:t>
                      </m:r>
                    </m:oMath>
                  </m:oMathPara>
                </a14:m>
                <a:endParaRPr lang="en-US" sz="3200" kern="1200" dirty="0">
                  <a:solidFill>
                    <a:schemeClr val="tx1"/>
                  </a:solidFill>
                  <a:latin typeface="+mn-lt"/>
                  <a:ea typeface="+mn-ea"/>
                  <a:cs typeface="+mn-cs"/>
                </a:endParaRPr>
              </a:p>
            </p:txBody>
          </p:sp>
        </mc:Choice>
        <mc:Fallback xmlns="">
          <p:sp>
            <p:nvSpPr>
              <p:cNvPr id="12" name="TextBox 11">
                <a:extLst>
                  <a:ext uri="{FF2B5EF4-FFF2-40B4-BE49-F238E27FC236}">
                    <a16:creationId xmlns:a16="http://schemas.microsoft.com/office/drawing/2014/main" id="{D4DF86CE-F760-4F3C-9324-81AFAB537A5E}"/>
                  </a:ext>
                </a:extLst>
              </p:cNvPr>
              <p:cNvSpPr txBox="1">
                <a:spLocks noRot="1" noChangeAspect="1" noMove="1" noResize="1" noEditPoints="1" noAdjustHandles="1" noChangeArrowheads="1" noChangeShapeType="1" noTextEdit="1"/>
              </p:cNvSpPr>
              <p:nvPr/>
            </p:nvSpPr>
            <p:spPr>
              <a:xfrm>
                <a:off x="6113233" y="3390176"/>
                <a:ext cx="1805815"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2279112-9341-4592-BB40-7EB378F93312}"/>
                  </a:ext>
                </a:extLst>
              </p:cNvPr>
              <p:cNvSpPr txBox="1"/>
              <p:nvPr/>
            </p:nvSpPr>
            <p:spPr>
              <a:xfrm>
                <a:off x="7118063" y="4383504"/>
                <a:ext cx="137737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kern="1200" smtClean="0">
                          <a:solidFill>
                            <a:schemeClr val="tx1"/>
                          </a:solidFill>
                          <a:latin typeface="Cambria Math" panose="02040503050406030204" pitchFamily="18" charset="0"/>
                          <a:ea typeface="+mn-ea"/>
                          <a:cs typeface="+mn-cs"/>
                        </a:rPr>
                        <m:t>𝑃</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𝑀</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𝐴</m:t>
                      </m:r>
                      <m:r>
                        <a:rPr lang="en-US" sz="3200" b="0" i="1" kern="1200" smtClean="0">
                          <a:solidFill>
                            <a:schemeClr val="tx1"/>
                          </a:solidFill>
                          <a:latin typeface="Cambria Math" panose="02040503050406030204" pitchFamily="18" charset="0"/>
                          <a:ea typeface="+mn-ea"/>
                          <a:cs typeface="+mn-cs"/>
                        </a:rPr>
                        <m:t>)</m:t>
                      </m:r>
                    </m:oMath>
                  </m:oMathPara>
                </a14:m>
                <a:endParaRPr lang="en-US" sz="3200" kern="1200" dirty="0">
                  <a:solidFill>
                    <a:schemeClr val="tx1"/>
                  </a:solidFill>
                  <a:latin typeface="+mn-lt"/>
                  <a:ea typeface="+mn-ea"/>
                  <a:cs typeface="+mn-cs"/>
                </a:endParaRPr>
              </a:p>
            </p:txBody>
          </p:sp>
        </mc:Choice>
        <mc:Fallback xmlns="">
          <p:sp>
            <p:nvSpPr>
              <p:cNvPr id="13" name="TextBox 12">
                <a:extLst>
                  <a:ext uri="{FF2B5EF4-FFF2-40B4-BE49-F238E27FC236}">
                    <a16:creationId xmlns:a16="http://schemas.microsoft.com/office/drawing/2014/main" xmlns:a14="http://schemas.microsoft.com/office/drawing/2010/main" xmlns="" id="{02279112-9341-4592-BB40-7EB378F93312}"/>
                  </a:ext>
                </a:extLst>
              </p:cNvPr>
              <p:cNvSpPr txBox="1">
                <a:spLocks noRot="1" noChangeAspect="1" noMove="1" noResize="1" noEditPoints="1" noAdjustHandles="1" noChangeArrowheads="1" noChangeShapeType="1" noTextEdit="1"/>
              </p:cNvSpPr>
              <p:nvPr/>
            </p:nvSpPr>
            <p:spPr>
              <a:xfrm>
                <a:off x="7118063" y="4383504"/>
                <a:ext cx="1377378" cy="584775"/>
              </a:xfrm>
              <a:prstGeom prst="rect">
                <a:avLst/>
              </a:prstGeom>
              <a:blipFill rotWithShape="0">
                <a:blip r:embed="rId7"/>
                <a:stretch>
                  <a:fillRect r="-17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4AEBCD5-9BD5-4CE9-B614-A2007ECB8B9B}"/>
                  </a:ext>
                </a:extLst>
              </p:cNvPr>
              <p:cNvSpPr txBox="1"/>
              <p:nvPr/>
            </p:nvSpPr>
            <p:spPr>
              <a:xfrm>
                <a:off x="1927895" y="4977987"/>
                <a:ext cx="132269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kern="1200" smtClean="0">
                          <a:solidFill>
                            <a:schemeClr val="tx1"/>
                          </a:solidFill>
                          <a:latin typeface="Cambria Math" panose="02040503050406030204" pitchFamily="18" charset="0"/>
                          <a:ea typeface="+mn-ea"/>
                          <a:cs typeface="+mn-cs"/>
                        </a:rPr>
                        <m:t>𝑃</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𝐽</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𝐴</m:t>
                      </m:r>
                      <m:r>
                        <a:rPr lang="en-US" sz="3200" b="0" i="1" kern="1200" smtClean="0">
                          <a:solidFill>
                            <a:schemeClr val="tx1"/>
                          </a:solidFill>
                          <a:latin typeface="Cambria Math" panose="02040503050406030204" pitchFamily="18" charset="0"/>
                          <a:ea typeface="+mn-ea"/>
                          <a:cs typeface="+mn-cs"/>
                        </a:rPr>
                        <m:t>)</m:t>
                      </m:r>
                    </m:oMath>
                  </m:oMathPara>
                </a14:m>
                <a:endParaRPr lang="en-US" sz="3200" kern="1200" dirty="0">
                  <a:solidFill>
                    <a:schemeClr val="tx1"/>
                  </a:solidFill>
                  <a:latin typeface="+mn-lt"/>
                  <a:ea typeface="+mn-ea"/>
                  <a:cs typeface="+mn-cs"/>
                </a:endParaRPr>
              </a:p>
            </p:txBody>
          </p:sp>
        </mc:Choice>
        <mc:Fallback xmlns="">
          <p:sp>
            <p:nvSpPr>
              <p:cNvPr id="14" name="TextBox 13">
                <a:extLst>
                  <a:ext uri="{FF2B5EF4-FFF2-40B4-BE49-F238E27FC236}">
                    <a16:creationId xmlns:a16="http://schemas.microsoft.com/office/drawing/2014/main" xmlns:a14="http://schemas.microsoft.com/office/drawing/2010/main" xmlns="" id="{84AEBCD5-9BD5-4CE9-B614-A2007ECB8B9B}"/>
                  </a:ext>
                </a:extLst>
              </p:cNvPr>
              <p:cNvSpPr txBox="1">
                <a:spLocks noRot="1" noChangeAspect="1" noMove="1" noResize="1" noEditPoints="1" noAdjustHandles="1" noChangeArrowheads="1" noChangeShapeType="1" noTextEdit="1"/>
              </p:cNvSpPr>
              <p:nvPr/>
            </p:nvSpPr>
            <p:spPr>
              <a:xfrm>
                <a:off x="1927895" y="4977987"/>
                <a:ext cx="1322693" cy="584775"/>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87466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81200" y="457200"/>
            <a:ext cx="8229600" cy="1143000"/>
          </a:xfrm>
        </p:spPr>
        <p:txBody>
          <a:bodyPr/>
          <a:lstStyle/>
          <a:p>
            <a:r>
              <a:rPr lang="en-US" dirty="0"/>
              <a:t>Example: Burglar Alarm</a:t>
            </a:r>
          </a:p>
        </p:txBody>
      </p:sp>
      <p:pic>
        <p:nvPicPr>
          <p:cNvPr id="8197" name="Picture 5"/>
          <p:cNvPicPr>
            <a:picLocks noChangeAspect="1" noChangeArrowheads="1"/>
          </p:cNvPicPr>
          <p:nvPr/>
        </p:nvPicPr>
        <p:blipFill>
          <a:blip r:embed="rId3" cstate="print"/>
          <a:srcRect/>
          <a:stretch>
            <a:fillRect/>
          </a:stretch>
        </p:blipFill>
        <p:spPr bwMode="auto">
          <a:xfrm>
            <a:off x="1608012" y="1447800"/>
            <a:ext cx="8983789" cy="4953000"/>
          </a:xfrm>
          <a:prstGeom prst="rect">
            <a:avLst/>
          </a:prstGeom>
          <a:noFill/>
          <a:ln w="9525">
            <a:noFill/>
            <a:miter lim="800000"/>
            <a:headEnd/>
            <a:tailEnd/>
          </a:ln>
        </p:spPr>
      </p:pic>
      <p:sp>
        <p:nvSpPr>
          <p:cNvPr id="3" name="Rectangle 2"/>
          <p:cNvSpPr/>
          <p:nvPr/>
        </p:nvSpPr>
        <p:spPr>
          <a:xfrm>
            <a:off x="4724400" y="1447800"/>
            <a:ext cx="1219200" cy="1219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8458200" y="1447800"/>
            <a:ext cx="1219200" cy="1219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676400" y="2819400"/>
            <a:ext cx="2590800" cy="1905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751832" y="4953000"/>
            <a:ext cx="1828800" cy="16764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8915400" y="5105400"/>
            <a:ext cx="1752600" cy="1600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5E1041F-6188-471E-9D7A-82E02147E5CF}"/>
                  </a:ext>
                </a:extLst>
              </p:cNvPr>
              <p:cNvSpPr txBox="1"/>
              <p:nvPr/>
            </p:nvSpPr>
            <p:spPr>
              <a:xfrm>
                <a:off x="1989836" y="1768411"/>
                <a:ext cx="1069676"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kern="1200" smtClean="0">
                          <a:solidFill>
                            <a:schemeClr val="tx1"/>
                          </a:solidFill>
                          <a:latin typeface="Cambria Math" panose="02040503050406030204" pitchFamily="18" charset="0"/>
                          <a:ea typeface="+mn-ea"/>
                          <a:cs typeface="+mn-cs"/>
                        </a:rPr>
                        <m:t>𝑃</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𝐵</m:t>
                      </m:r>
                      <m:r>
                        <a:rPr lang="en-US" sz="3200" b="0" i="1" kern="1200" smtClean="0">
                          <a:solidFill>
                            <a:schemeClr val="tx1"/>
                          </a:solidFill>
                          <a:latin typeface="Cambria Math" panose="02040503050406030204" pitchFamily="18" charset="0"/>
                          <a:ea typeface="+mn-ea"/>
                          <a:cs typeface="+mn-cs"/>
                        </a:rPr>
                        <m:t>)</m:t>
                      </m:r>
                    </m:oMath>
                  </m:oMathPara>
                </a14:m>
                <a:endParaRPr lang="en-US" sz="3200" kern="1200" dirty="0">
                  <a:solidFill>
                    <a:schemeClr val="tx1"/>
                  </a:solidFill>
                  <a:latin typeface="+mn-lt"/>
                  <a:ea typeface="+mn-ea"/>
                  <a:cs typeface="+mn-cs"/>
                </a:endParaRPr>
              </a:p>
            </p:txBody>
          </p:sp>
        </mc:Choice>
        <mc:Fallback xmlns="">
          <p:sp>
            <p:nvSpPr>
              <p:cNvPr id="4" name="TextBox 3">
                <a:extLst>
                  <a:ext uri="{FF2B5EF4-FFF2-40B4-BE49-F238E27FC236}">
                    <a16:creationId xmlns:a16="http://schemas.microsoft.com/office/drawing/2014/main" id="{C5E1041F-6188-471E-9D7A-82E02147E5CF}"/>
                  </a:ext>
                </a:extLst>
              </p:cNvPr>
              <p:cNvSpPr txBox="1">
                <a:spLocks noRot="1" noChangeAspect="1" noMove="1" noResize="1" noEditPoints="1" noAdjustHandles="1" noChangeArrowheads="1" noChangeShapeType="1" noTextEdit="1"/>
              </p:cNvSpPr>
              <p:nvPr/>
            </p:nvSpPr>
            <p:spPr>
              <a:xfrm>
                <a:off x="1989836" y="1768411"/>
                <a:ext cx="1069676"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472C6DF-2A2A-48ED-9CA9-CEFE8BAD764F}"/>
                  </a:ext>
                </a:extLst>
              </p:cNvPr>
              <p:cNvSpPr txBox="1"/>
              <p:nvPr/>
            </p:nvSpPr>
            <p:spPr>
              <a:xfrm>
                <a:off x="8393475" y="1805791"/>
                <a:ext cx="1069676"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kern="1200" smtClean="0">
                          <a:solidFill>
                            <a:schemeClr val="tx1"/>
                          </a:solidFill>
                          <a:latin typeface="Cambria Math" panose="02040503050406030204" pitchFamily="18" charset="0"/>
                          <a:ea typeface="+mn-ea"/>
                          <a:cs typeface="+mn-cs"/>
                        </a:rPr>
                        <m:t>𝑃</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𝐸</m:t>
                      </m:r>
                      <m:r>
                        <a:rPr lang="en-US" sz="3200" b="0" i="1" kern="1200" smtClean="0">
                          <a:solidFill>
                            <a:schemeClr val="tx1"/>
                          </a:solidFill>
                          <a:latin typeface="Cambria Math" panose="02040503050406030204" pitchFamily="18" charset="0"/>
                          <a:ea typeface="+mn-ea"/>
                          <a:cs typeface="+mn-cs"/>
                        </a:rPr>
                        <m:t>)</m:t>
                      </m:r>
                    </m:oMath>
                  </m:oMathPara>
                </a14:m>
                <a:endParaRPr lang="en-US" sz="3200" kern="1200" dirty="0">
                  <a:solidFill>
                    <a:schemeClr val="tx1"/>
                  </a:solidFill>
                  <a:latin typeface="+mn-lt"/>
                  <a:ea typeface="+mn-ea"/>
                  <a:cs typeface="+mn-cs"/>
                </a:endParaRPr>
              </a:p>
            </p:txBody>
          </p:sp>
        </mc:Choice>
        <mc:Fallback xmlns="">
          <p:sp>
            <p:nvSpPr>
              <p:cNvPr id="11" name="TextBox 10">
                <a:extLst>
                  <a:ext uri="{FF2B5EF4-FFF2-40B4-BE49-F238E27FC236}">
                    <a16:creationId xmlns:a16="http://schemas.microsoft.com/office/drawing/2014/main" id="{7472C6DF-2A2A-48ED-9CA9-CEFE8BAD764F}"/>
                  </a:ext>
                </a:extLst>
              </p:cNvPr>
              <p:cNvSpPr txBox="1">
                <a:spLocks noRot="1" noChangeAspect="1" noMove="1" noResize="1" noEditPoints="1" noAdjustHandles="1" noChangeArrowheads="1" noChangeShapeType="1" noTextEdit="1"/>
              </p:cNvSpPr>
              <p:nvPr/>
            </p:nvSpPr>
            <p:spPr>
              <a:xfrm>
                <a:off x="8393475" y="1805791"/>
                <a:ext cx="1069676"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DF86CE-F760-4F3C-9324-81AFAB537A5E}"/>
                  </a:ext>
                </a:extLst>
              </p:cNvPr>
              <p:cNvSpPr txBox="1"/>
              <p:nvPr/>
            </p:nvSpPr>
            <p:spPr>
              <a:xfrm>
                <a:off x="6113233" y="3390176"/>
                <a:ext cx="180581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kern="1200" smtClean="0">
                          <a:solidFill>
                            <a:schemeClr val="tx1"/>
                          </a:solidFill>
                          <a:latin typeface="Cambria Math" panose="02040503050406030204" pitchFamily="18" charset="0"/>
                          <a:ea typeface="+mn-ea"/>
                          <a:cs typeface="+mn-cs"/>
                        </a:rPr>
                        <m:t>𝑃</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𝐴</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𝐵</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𝐸</m:t>
                      </m:r>
                      <m:r>
                        <a:rPr lang="en-US" sz="3200" b="0" i="1" kern="1200" smtClean="0">
                          <a:solidFill>
                            <a:schemeClr val="tx1"/>
                          </a:solidFill>
                          <a:latin typeface="Cambria Math" panose="02040503050406030204" pitchFamily="18" charset="0"/>
                          <a:ea typeface="+mn-ea"/>
                          <a:cs typeface="+mn-cs"/>
                        </a:rPr>
                        <m:t>)</m:t>
                      </m:r>
                    </m:oMath>
                  </m:oMathPara>
                </a14:m>
                <a:endParaRPr lang="en-US" sz="3200" kern="1200" dirty="0">
                  <a:solidFill>
                    <a:schemeClr val="tx1"/>
                  </a:solidFill>
                  <a:latin typeface="+mn-lt"/>
                  <a:ea typeface="+mn-ea"/>
                  <a:cs typeface="+mn-cs"/>
                </a:endParaRPr>
              </a:p>
            </p:txBody>
          </p:sp>
        </mc:Choice>
        <mc:Fallback xmlns="">
          <p:sp>
            <p:nvSpPr>
              <p:cNvPr id="12" name="TextBox 11">
                <a:extLst>
                  <a:ext uri="{FF2B5EF4-FFF2-40B4-BE49-F238E27FC236}">
                    <a16:creationId xmlns:a16="http://schemas.microsoft.com/office/drawing/2014/main" id="{D4DF86CE-F760-4F3C-9324-81AFAB537A5E}"/>
                  </a:ext>
                </a:extLst>
              </p:cNvPr>
              <p:cNvSpPr txBox="1">
                <a:spLocks noRot="1" noChangeAspect="1" noMove="1" noResize="1" noEditPoints="1" noAdjustHandles="1" noChangeArrowheads="1" noChangeShapeType="1" noTextEdit="1"/>
              </p:cNvSpPr>
              <p:nvPr/>
            </p:nvSpPr>
            <p:spPr>
              <a:xfrm>
                <a:off x="6113233" y="3390176"/>
                <a:ext cx="1805815"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2279112-9341-4592-BB40-7EB378F93312}"/>
                  </a:ext>
                </a:extLst>
              </p:cNvPr>
              <p:cNvSpPr txBox="1"/>
              <p:nvPr/>
            </p:nvSpPr>
            <p:spPr>
              <a:xfrm>
                <a:off x="8819045" y="5474888"/>
                <a:ext cx="137737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kern="1200" smtClean="0">
                          <a:solidFill>
                            <a:schemeClr val="tx1"/>
                          </a:solidFill>
                          <a:latin typeface="Cambria Math" panose="02040503050406030204" pitchFamily="18" charset="0"/>
                          <a:ea typeface="+mn-ea"/>
                          <a:cs typeface="+mn-cs"/>
                        </a:rPr>
                        <m:t>𝑃</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𝑀</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𝐴</m:t>
                      </m:r>
                      <m:r>
                        <a:rPr lang="en-US" sz="3200" b="0" i="1" kern="1200" smtClean="0">
                          <a:solidFill>
                            <a:schemeClr val="tx1"/>
                          </a:solidFill>
                          <a:latin typeface="Cambria Math" panose="02040503050406030204" pitchFamily="18" charset="0"/>
                          <a:ea typeface="+mn-ea"/>
                          <a:cs typeface="+mn-cs"/>
                        </a:rPr>
                        <m:t>)</m:t>
                      </m:r>
                    </m:oMath>
                  </m:oMathPara>
                </a14:m>
                <a:endParaRPr lang="en-US" sz="3200" kern="1200" dirty="0">
                  <a:solidFill>
                    <a:schemeClr val="tx1"/>
                  </a:solidFill>
                  <a:latin typeface="+mn-lt"/>
                  <a:ea typeface="+mn-ea"/>
                  <a:cs typeface="+mn-cs"/>
                </a:endParaRPr>
              </a:p>
            </p:txBody>
          </p:sp>
        </mc:Choice>
        <mc:Fallback xmlns="">
          <p:sp>
            <p:nvSpPr>
              <p:cNvPr id="13" name="TextBox 12">
                <a:extLst>
                  <a:ext uri="{FF2B5EF4-FFF2-40B4-BE49-F238E27FC236}">
                    <a16:creationId xmlns:a16="http://schemas.microsoft.com/office/drawing/2014/main" id="{02279112-9341-4592-BB40-7EB378F93312}"/>
                  </a:ext>
                </a:extLst>
              </p:cNvPr>
              <p:cNvSpPr txBox="1">
                <a:spLocks noRot="1" noChangeAspect="1" noMove="1" noResize="1" noEditPoints="1" noAdjustHandles="1" noChangeArrowheads="1" noChangeShapeType="1" noTextEdit="1"/>
              </p:cNvSpPr>
              <p:nvPr/>
            </p:nvSpPr>
            <p:spPr>
              <a:xfrm>
                <a:off x="8819045" y="5474888"/>
                <a:ext cx="1377378" cy="584775"/>
              </a:xfrm>
              <a:prstGeom prst="rect">
                <a:avLst/>
              </a:prstGeom>
              <a:blipFill>
                <a:blip r:embed="rId7"/>
                <a:stretch>
                  <a:fillRect r="-17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4AEBCD5-9BD5-4CE9-B614-A2007ECB8B9B}"/>
                  </a:ext>
                </a:extLst>
              </p:cNvPr>
              <p:cNvSpPr txBox="1"/>
              <p:nvPr/>
            </p:nvSpPr>
            <p:spPr>
              <a:xfrm>
                <a:off x="1495272" y="5489264"/>
                <a:ext cx="132269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kern="1200" smtClean="0">
                          <a:solidFill>
                            <a:schemeClr val="tx1"/>
                          </a:solidFill>
                          <a:latin typeface="Cambria Math" panose="02040503050406030204" pitchFamily="18" charset="0"/>
                          <a:ea typeface="+mn-ea"/>
                          <a:cs typeface="+mn-cs"/>
                        </a:rPr>
                        <m:t>𝑃</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𝐽</m:t>
                      </m:r>
                      <m:r>
                        <a:rPr lang="en-US" sz="3200" b="0" i="1" kern="1200" smtClean="0">
                          <a:solidFill>
                            <a:schemeClr val="tx1"/>
                          </a:solidFill>
                          <a:latin typeface="Cambria Math" panose="02040503050406030204" pitchFamily="18" charset="0"/>
                          <a:ea typeface="+mn-ea"/>
                          <a:cs typeface="+mn-cs"/>
                        </a:rPr>
                        <m:t>|</m:t>
                      </m:r>
                      <m:r>
                        <a:rPr lang="en-US" sz="3200" b="0" i="1" kern="1200" smtClean="0">
                          <a:solidFill>
                            <a:schemeClr val="tx1"/>
                          </a:solidFill>
                          <a:latin typeface="Cambria Math" panose="02040503050406030204" pitchFamily="18" charset="0"/>
                          <a:ea typeface="+mn-ea"/>
                          <a:cs typeface="+mn-cs"/>
                        </a:rPr>
                        <m:t>𝐴</m:t>
                      </m:r>
                      <m:r>
                        <a:rPr lang="en-US" sz="3200" b="0" i="1" kern="1200" smtClean="0">
                          <a:solidFill>
                            <a:schemeClr val="tx1"/>
                          </a:solidFill>
                          <a:latin typeface="Cambria Math" panose="02040503050406030204" pitchFamily="18" charset="0"/>
                          <a:ea typeface="+mn-ea"/>
                          <a:cs typeface="+mn-cs"/>
                        </a:rPr>
                        <m:t>)</m:t>
                      </m:r>
                    </m:oMath>
                  </m:oMathPara>
                </a14:m>
                <a:endParaRPr lang="en-US" sz="3200" kern="1200" dirty="0">
                  <a:solidFill>
                    <a:schemeClr val="tx1"/>
                  </a:solidFill>
                  <a:latin typeface="+mn-lt"/>
                  <a:ea typeface="+mn-ea"/>
                  <a:cs typeface="+mn-cs"/>
                </a:endParaRPr>
              </a:p>
            </p:txBody>
          </p:sp>
        </mc:Choice>
        <mc:Fallback xmlns="">
          <p:sp>
            <p:nvSpPr>
              <p:cNvPr id="14" name="TextBox 13">
                <a:extLst>
                  <a:ext uri="{FF2B5EF4-FFF2-40B4-BE49-F238E27FC236}">
                    <a16:creationId xmlns:a16="http://schemas.microsoft.com/office/drawing/2014/main" id="{84AEBCD5-9BD5-4CE9-B614-A2007ECB8B9B}"/>
                  </a:ext>
                </a:extLst>
              </p:cNvPr>
              <p:cNvSpPr txBox="1">
                <a:spLocks noRot="1" noChangeAspect="1" noMove="1" noResize="1" noEditPoints="1" noAdjustHandles="1" noChangeArrowheads="1" noChangeShapeType="1" noTextEdit="1"/>
              </p:cNvSpPr>
              <p:nvPr/>
            </p:nvSpPr>
            <p:spPr>
              <a:xfrm>
                <a:off x="1495272" y="5489264"/>
                <a:ext cx="1322693" cy="584775"/>
              </a:xfrm>
              <a:prstGeom prst="rect">
                <a:avLst/>
              </a:prstGeom>
              <a:blipFill>
                <a:blip r:embed="rId8"/>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BD701194-EFDB-4DD5-8B64-3586C7667ED4}"/>
              </a:ext>
            </a:extLst>
          </p:cNvPr>
          <p:cNvSpPr txBox="1"/>
          <p:nvPr/>
        </p:nvSpPr>
        <p:spPr>
          <a:xfrm>
            <a:off x="8159150" y="2704378"/>
            <a:ext cx="3657600" cy="2308324"/>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rgbClr val="0000FF"/>
                </a:solidFill>
              </a:rPr>
              <a:t>A “model” is a complete specification of the dependencies.</a:t>
            </a:r>
          </a:p>
          <a:p>
            <a:pPr marL="457200" indent="-457200">
              <a:buFont typeface="Arial" panose="020B0604020202020204" pitchFamily="34" charset="0"/>
              <a:buChar char="•"/>
            </a:pPr>
            <a:r>
              <a:rPr lang="en-US" sz="2400" dirty="0">
                <a:solidFill>
                  <a:srgbClr val="0000FF"/>
                </a:solidFill>
              </a:rPr>
              <a:t>The conditional probability tables are the</a:t>
            </a:r>
            <a:r>
              <a:rPr lang="en-US" sz="2400" i="1" dirty="0">
                <a:solidFill>
                  <a:srgbClr val="0000FF"/>
                </a:solidFill>
              </a:rPr>
              <a:t> model parameters.</a:t>
            </a:r>
          </a:p>
        </p:txBody>
      </p:sp>
    </p:spTree>
    <p:extLst>
      <p:ext uri="{BB962C8B-B14F-4D97-AF65-F5344CB8AC3E}">
        <p14:creationId xmlns:p14="http://schemas.microsoft.com/office/powerpoint/2010/main" val="3081869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981200" y="1752601"/>
            <a:ext cx="8229600" cy="4525963"/>
          </a:xfrm>
        </p:spPr>
        <p:txBody>
          <a:bodyPr/>
          <a:lstStyle/>
          <a:p>
            <a:r>
              <a:rPr lang="en-US" dirty="0">
                <a:solidFill>
                  <a:schemeClr val="bg1">
                    <a:lumMod val="85000"/>
                  </a:schemeClr>
                </a:solidFill>
              </a:rPr>
              <a:t>Review: Bayesian inference</a:t>
            </a:r>
          </a:p>
          <a:p>
            <a:r>
              <a:rPr lang="en-US" dirty="0">
                <a:solidFill>
                  <a:schemeClr val="bg1">
                    <a:lumMod val="85000"/>
                  </a:schemeClr>
                </a:solidFill>
              </a:rPr>
              <a:t>Bayesian network: graph semantics</a:t>
            </a:r>
          </a:p>
          <a:p>
            <a:r>
              <a:rPr lang="en-US" dirty="0">
                <a:solidFill>
                  <a:schemeClr val="bg1">
                    <a:lumMod val="85000"/>
                  </a:schemeClr>
                </a:solidFill>
              </a:rPr>
              <a:t>The Los Angeles burglar alarm example</a:t>
            </a:r>
          </a:p>
          <a:p>
            <a:r>
              <a:rPr lang="en-US" dirty="0"/>
              <a:t>Conditional independence ≠ Independence</a:t>
            </a:r>
          </a:p>
          <a:p>
            <a:r>
              <a:rPr lang="en-US" dirty="0">
                <a:solidFill>
                  <a:schemeClr val="bg1">
                    <a:lumMod val="85000"/>
                  </a:schemeClr>
                </a:solidFill>
              </a:rPr>
              <a:t>Constructing a Bayesian network: Structure learning</a:t>
            </a:r>
          </a:p>
          <a:p>
            <a:r>
              <a:rPr lang="en-US" dirty="0">
                <a:solidFill>
                  <a:schemeClr val="bg1">
                    <a:lumMod val="85000"/>
                  </a:schemeClr>
                </a:solidFill>
              </a:rPr>
              <a:t>Constructing a Bayesian network: Hire an expert</a:t>
            </a:r>
            <a:endParaRPr lang="en-US" dirty="0"/>
          </a:p>
          <a:p>
            <a:endParaRPr lang="en-US" dirty="0"/>
          </a:p>
          <a:p>
            <a:endParaRPr lang="en-US" dirty="0"/>
          </a:p>
        </p:txBody>
      </p:sp>
    </p:spTree>
    <p:extLst>
      <p:ext uri="{BB962C8B-B14F-4D97-AF65-F5344CB8AC3E}">
        <p14:creationId xmlns:p14="http://schemas.microsoft.com/office/powerpoint/2010/main" val="3641373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The joint probability distribution</a:t>
            </a:r>
          </a:p>
        </p:txBody>
      </p:sp>
      <mc:AlternateContent xmlns:mc="http://schemas.openxmlformats.org/markup-compatibility/2006" xmlns:a14="http://schemas.microsoft.com/office/drawing/2010/main">
        <mc:Choice Requires="a14">
          <p:sp>
            <p:nvSpPr>
              <p:cNvPr id="10243" name="Rectangle 3"/>
              <p:cNvSpPr>
                <a:spLocks noGrp="1" noChangeArrowheads="1"/>
              </p:cNvSpPr>
              <p:nvPr>
                <p:ph type="body" idx="1"/>
              </p:nvPr>
            </p:nvSpPr>
            <p:spPr>
              <a:xfrm>
                <a:off x="176981" y="4594124"/>
                <a:ext cx="11747089" cy="1076633"/>
              </a:xfrm>
            </p:spPr>
            <p:txBody>
              <a:bodyPr>
                <a:normAutofit/>
              </a:bodyPr>
              <a:lstStyle/>
              <a:p>
                <a:pPr marL="0" indent="0">
                  <a:buNone/>
                </a:pPr>
                <a:r>
                  <a:rPr lang="en-US" sz="2400" dirty="0"/>
                  <a:t>For example, </a:t>
                </a:r>
              </a:p>
              <a:p>
                <a:pPr marL="0" indent="0">
                  <a:buNone/>
                </a:pPr>
                <a14:m>
                  <m:oMathPara xmlns:m="http://schemas.openxmlformats.org/officeDocument/2006/math">
                    <m:oMathParaPr>
                      <m:jc m:val="centerGroup"/>
                    </m:oMathParaPr>
                    <m:oMath xmlns:m="http://schemas.openxmlformats.org/officeDocument/2006/math">
                      <m:r>
                        <m:rPr>
                          <m:nor/>
                        </m:rPr>
                        <a:rPr lang="en-US" sz="3600" dirty="0" smtClean="0">
                          <a:solidFill>
                            <a:srgbClr val="0066FF"/>
                          </a:solidFill>
                        </a:rPr>
                        <m:t>P</m:t>
                      </m:r>
                      <m:r>
                        <m:rPr>
                          <m:nor/>
                        </m:rPr>
                        <a:rPr lang="en-US" sz="3600" dirty="0" smtClean="0">
                          <a:solidFill>
                            <a:srgbClr val="0066FF"/>
                          </a:solidFill>
                        </a:rPr>
                        <m:t>(</m:t>
                      </m:r>
                      <m:r>
                        <m:rPr>
                          <m:nor/>
                        </m:rPr>
                        <a:rPr lang="en-US" sz="3600" dirty="0" smtClean="0">
                          <a:solidFill>
                            <a:srgbClr val="0066FF"/>
                          </a:solidFill>
                        </a:rPr>
                        <m:t>j</m:t>
                      </m:r>
                      <m:r>
                        <m:rPr>
                          <m:nor/>
                        </m:rPr>
                        <a:rPr lang="en-US" sz="3600" dirty="0" smtClean="0">
                          <a:solidFill>
                            <a:srgbClr val="0066FF"/>
                          </a:solidFill>
                        </a:rPr>
                        <m:t>, </m:t>
                      </m:r>
                      <m:r>
                        <m:rPr>
                          <m:nor/>
                        </m:rPr>
                        <a:rPr lang="en-US" sz="3600" dirty="0" smtClean="0">
                          <a:solidFill>
                            <a:srgbClr val="0066FF"/>
                          </a:solidFill>
                        </a:rPr>
                        <m:t>m</m:t>
                      </m:r>
                      <m:r>
                        <m:rPr>
                          <m:nor/>
                        </m:rPr>
                        <a:rPr lang="en-US" sz="3600" dirty="0" smtClean="0">
                          <a:solidFill>
                            <a:srgbClr val="0066FF"/>
                          </a:solidFill>
                        </a:rPr>
                        <m:t>, </m:t>
                      </m:r>
                      <m:r>
                        <m:rPr>
                          <m:nor/>
                        </m:rPr>
                        <a:rPr lang="en-US" sz="3600" dirty="0" smtClean="0">
                          <a:solidFill>
                            <a:srgbClr val="0066FF"/>
                          </a:solidFill>
                        </a:rPr>
                        <m:t>a</m:t>
                      </m:r>
                      <m:r>
                        <m:rPr>
                          <m:nor/>
                        </m:rPr>
                        <a:rPr lang="en-US" sz="3600" dirty="0" smtClean="0">
                          <a:solidFill>
                            <a:srgbClr val="0066FF"/>
                          </a:solidFill>
                        </a:rPr>
                        <m:t>, </m:t>
                      </m:r>
                      <m:r>
                        <a:rPr lang="en-US" sz="3600" i="1" dirty="0" smtClean="0">
                          <a:solidFill>
                            <a:srgbClr val="0066FF"/>
                          </a:solidFill>
                          <a:latin typeface="Cambria Math" panose="02040503050406030204" pitchFamily="18" charset="0"/>
                          <a:ea typeface="Cambria Math" panose="02040503050406030204" pitchFamily="18" charset="0"/>
                        </a:rPr>
                        <m:t>¬</m:t>
                      </m:r>
                      <m:r>
                        <m:rPr>
                          <m:nor/>
                        </m:rPr>
                        <a:rPr lang="en-US" sz="3600" dirty="0" smtClean="0">
                          <a:solidFill>
                            <a:srgbClr val="0066FF"/>
                          </a:solidFill>
                        </a:rPr>
                        <m:t>b</m:t>
                      </m:r>
                      <m:r>
                        <m:rPr>
                          <m:nor/>
                        </m:rPr>
                        <a:rPr lang="en-US" sz="3600" dirty="0" smtClean="0">
                          <a:solidFill>
                            <a:srgbClr val="0066FF"/>
                          </a:solidFill>
                        </a:rPr>
                        <m:t>,</m:t>
                      </m:r>
                      <m:r>
                        <a:rPr lang="en-US" sz="3600" i="1" dirty="0">
                          <a:solidFill>
                            <a:srgbClr val="0066FF"/>
                          </a:solidFill>
                          <a:latin typeface="Cambria Math" panose="02040503050406030204" pitchFamily="18" charset="0"/>
                          <a:ea typeface="Cambria Math" panose="02040503050406030204" pitchFamily="18" charset="0"/>
                        </a:rPr>
                        <m:t>¬</m:t>
                      </m:r>
                      <m:r>
                        <m:rPr>
                          <m:nor/>
                        </m:rPr>
                        <a:rPr lang="en-US" sz="3600" dirty="0" smtClean="0">
                          <a:solidFill>
                            <a:srgbClr val="0066FF"/>
                          </a:solidFill>
                        </a:rPr>
                        <m:t>e</m:t>
                      </m:r>
                      <m:r>
                        <m:rPr>
                          <m:nor/>
                        </m:rPr>
                        <a:rPr lang="en-US" sz="3600" dirty="0" smtClean="0">
                          <a:solidFill>
                            <a:srgbClr val="0066FF"/>
                          </a:solidFill>
                        </a:rPr>
                        <m:t>) 	= </m:t>
                      </m:r>
                      <m:r>
                        <m:rPr>
                          <m:nor/>
                        </m:rPr>
                        <a:rPr lang="en-US" sz="3600" dirty="0">
                          <a:solidFill>
                            <a:srgbClr val="0066FF"/>
                          </a:solidFill>
                        </a:rPr>
                        <m:t>P</m:t>
                      </m:r>
                      <m:r>
                        <m:rPr>
                          <m:nor/>
                        </m:rPr>
                        <a:rPr lang="en-US" sz="3600" dirty="0">
                          <a:solidFill>
                            <a:srgbClr val="0066FF"/>
                          </a:solidFill>
                        </a:rPr>
                        <m:t>(</m:t>
                      </m:r>
                      <m:r>
                        <a:rPr lang="en-US" sz="3600" i="1" dirty="0">
                          <a:solidFill>
                            <a:srgbClr val="0066FF"/>
                          </a:solidFill>
                          <a:latin typeface="Cambria Math" panose="02040503050406030204" pitchFamily="18" charset="0"/>
                          <a:ea typeface="Cambria Math" panose="02040503050406030204" pitchFamily="18" charset="0"/>
                        </a:rPr>
                        <m:t>¬</m:t>
                      </m:r>
                      <m:r>
                        <m:rPr>
                          <m:nor/>
                        </m:rPr>
                        <a:rPr lang="en-US" sz="3600" dirty="0">
                          <a:solidFill>
                            <a:srgbClr val="0066FF"/>
                          </a:solidFill>
                        </a:rPr>
                        <m:t>b</m:t>
                      </m:r>
                      <m:r>
                        <m:rPr>
                          <m:nor/>
                        </m:rPr>
                        <a:rPr lang="en-US" sz="3600" dirty="0">
                          <a:solidFill>
                            <a:srgbClr val="0066FF"/>
                          </a:solidFill>
                        </a:rPr>
                        <m:t>) </m:t>
                      </m:r>
                      <m:r>
                        <m:rPr>
                          <m:nor/>
                        </m:rPr>
                        <a:rPr lang="en-US" sz="3600" dirty="0">
                          <a:solidFill>
                            <a:srgbClr val="0066FF"/>
                          </a:solidFill>
                        </a:rPr>
                        <m:t>P</m:t>
                      </m:r>
                      <m:r>
                        <m:rPr>
                          <m:nor/>
                        </m:rPr>
                        <a:rPr lang="en-US" sz="3600" dirty="0">
                          <a:solidFill>
                            <a:srgbClr val="0066FF"/>
                          </a:solidFill>
                        </a:rPr>
                        <m:t>(</m:t>
                      </m:r>
                      <m:r>
                        <a:rPr lang="en-US" sz="3600" i="1" dirty="0">
                          <a:solidFill>
                            <a:srgbClr val="0066FF"/>
                          </a:solidFill>
                          <a:latin typeface="Cambria Math" panose="02040503050406030204" pitchFamily="18" charset="0"/>
                          <a:ea typeface="Cambria Math" panose="02040503050406030204" pitchFamily="18" charset="0"/>
                        </a:rPr>
                        <m:t>¬</m:t>
                      </m:r>
                      <m:r>
                        <m:rPr>
                          <m:nor/>
                        </m:rPr>
                        <a:rPr lang="en-US" sz="3600" dirty="0">
                          <a:solidFill>
                            <a:srgbClr val="0066FF"/>
                          </a:solidFill>
                        </a:rPr>
                        <m:t>e</m:t>
                      </m:r>
                      <m:r>
                        <m:rPr>
                          <m:nor/>
                        </m:rPr>
                        <a:rPr lang="en-US" sz="3600" dirty="0">
                          <a:solidFill>
                            <a:srgbClr val="0066FF"/>
                          </a:solidFill>
                        </a:rPr>
                        <m:t>) </m:t>
                      </m:r>
                      <m:r>
                        <m:rPr>
                          <m:nor/>
                        </m:rPr>
                        <a:rPr lang="en-US" sz="3600" dirty="0">
                          <a:solidFill>
                            <a:srgbClr val="0066FF"/>
                          </a:solidFill>
                        </a:rPr>
                        <m:t>P</m:t>
                      </m:r>
                      <m:r>
                        <m:rPr>
                          <m:nor/>
                        </m:rPr>
                        <a:rPr lang="en-US" sz="3600" dirty="0">
                          <a:solidFill>
                            <a:srgbClr val="0066FF"/>
                          </a:solidFill>
                        </a:rPr>
                        <m:t>(</m:t>
                      </m:r>
                      <m:r>
                        <m:rPr>
                          <m:nor/>
                        </m:rPr>
                        <a:rPr lang="en-US" sz="3600" dirty="0">
                          <a:solidFill>
                            <a:srgbClr val="0066FF"/>
                          </a:solidFill>
                        </a:rPr>
                        <m:t>a</m:t>
                      </m:r>
                      <m:r>
                        <m:rPr>
                          <m:nor/>
                        </m:rPr>
                        <a:rPr lang="en-US" sz="3600" dirty="0">
                          <a:solidFill>
                            <a:srgbClr val="0066FF"/>
                          </a:solidFill>
                        </a:rPr>
                        <m:t>|</m:t>
                      </m:r>
                      <m:r>
                        <a:rPr lang="en-US" sz="3600" i="1" dirty="0">
                          <a:solidFill>
                            <a:srgbClr val="0066FF"/>
                          </a:solidFill>
                          <a:latin typeface="Cambria Math" panose="02040503050406030204" pitchFamily="18" charset="0"/>
                          <a:ea typeface="Cambria Math" panose="02040503050406030204" pitchFamily="18" charset="0"/>
                        </a:rPr>
                        <m:t>¬</m:t>
                      </m:r>
                      <m:r>
                        <m:rPr>
                          <m:nor/>
                        </m:rPr>
                        <a:rPr lang="en-US" sz="3600" dirty="0">
                          <a:solidFill>
                            <a:srgbClr val="0066FF"/>
                          </a:solidFill>
                        </a:rPr>
                        <m:t>b</m:t>
                      </m:r>
                      <m:r>
                        <m:rPr>
                          <m:nor/>
                        </m:rPr>
                        <a:rPr lang="en-US" sz="3600" dirty="0">
                          <a:solidFill>
                            <a:srgbClr val="0066FF"/>
                          </a:solidFill>
                        </a:rPr>
                        <m:t>,</m:t>
                      </m:r>
                      <m:r>
                        <a:rPr lang="en-US" sz="3600" i="1" dirty="0">
                          <a:solidFill>
                            <a:srgbClr val="0066FF"/>
                          </a:solidFill>
                          <a:latin typeface="Cambria Math" panose="02040503050406030204" pitchFamily="18" charset="0"/>
                          <a:ea typeface="Cambria Math" panose="02040503050406030204" pitchFamily="18" charset="0"/>
                        </a:rPr>
                        <m:t>¬</m:t>
                      </m:r>
                      <m:r>
                        <m:rPr>
                          <m:nor/>
                        </m:rPr>
                        <a:rPr lang="en-US" sz="3600" dirty="0">
                          <a:solidFill>
                            <a:srgbClr val="0066FF"/>
                          </a:solidFill>
                        </a:rPr>
                        <m:t>e</m:t>
                      </m:r>
                      <m:r>
                        <m:rPr>
                          <m:nor/>
                        </m:rPr>
                        <a:rPr lang="en-US" sz="3600" dirty="0">
                          <a:solidFill>
                            <a:srgbClr val="0066FF"/>
                          </a:solidFill>
                        </a:rPr>
                        <m:t>) </m:t>
                      </m:r>
                      <m:r>
                        <m:rPr>
                          <m:nor/>
                        </m:rPr>
                        <a:rPr lang="en-US" sz="3600" dirty="0">
                          <a:solidFill>
                            <a:srgbClr val="0066FF"/>
                          </a:solidFill>
                        </a:rPr>
                        <m:t>P</m:t>
                      </m:r>
                      <m:r>
                        <m:rPr>
                          <m:nor/>
                        </m:rPr>
                        <a:rPr lang="en-US" sz="3600" dirty="0">
                          <a:solidFill>
                            <a:srgbClr val="0066FF"/>
                          </a:solidFill>
                        </a:rPr>
                        <m:t>(</m:t>
                      </m:r>
                      <m:r>
                        <m:rPr>
                          <m:nor/>
                        </m:rPr>
                        <a:rPr lang="en-US" sz="3600" dirty="0">
                          <a:solidFill>
                            <a:srgbClr val="0066FF"/>
                          </a:solidFill>
                        </a:rPr>
                        <m:t>j</m:t>
                      </m:r>
                      <m:r>
                        <m:rPr>
                          <m:nor/>
                        </m:rPr>
                        <a:rPr lang="en-US" sz="3600" dirty="0">
                          <a:solidFill>
                            <a:srgbClr val="0066FF"/>
                          </a:solidFill>
                        </a:rPr>
                        <m:t>|</m:t>
                      </m:r>
                      <m:r>
                        <m:rPr>
                          <m:nor/>
                        </m:rPr>
                        <a:rPr lang="en-US" sz="3600" dirty="0">
                          <a:solidFill>
                            <a:srgbClr val="0066FF"/>
                          </a:solidFill>
                        </a:rPr>
                        <m:t>a</m:t>
                      </m:r>
                      <m:r>
                        <m:rPr>
                          <m:nor/>
                        </m:rPr>
                        <a:rPr lang="en-US" sz="3600" dirty="0">
                          <a:solidFill>
                            <a:srgbClr val="0066FF"/>
                          </a:solidFill>
                        </a:rPr>
                        <m:t>) </m:t>
                      </m:r>
                      <m:r>
                        <m:rPr>
                          <m:nor/>
                        </m:rPr>
                        <a:rPr lang="en-US" sz="3600" dirty="0">
                          <a:solidFill>
                            <a:srgbClr val="0066FF"/>
                          </a:solidFill>
                        </a:rPr>
                        <m:t>P</m:t>
                      </m:r>
                      <m:r>
                        <m:rPr>
                          <m:nor/>
                        </m:rPr>
                        <a:rPr lang="en-US" sz="3600" dirty="0">
                          <a:solidFill>
                            <a:srgbClr val="0066FF"/>
                          </a:solidFill>
                        </a:rPr>
                        <m:t>(</m:t>
                      </m:r>
                      <m:r>
                        <m:rPr>
                          <m:nor/>
                        </m:rPr>
                        <a:rPr lang="en-US" sz="3600" dirty="0">
                          <a:solidFill>
                            <a:srgbClr val="0066FF"/>
                          </a:solidFill>
                        </a:rPr>
                        <m:t>m</m:t>
                      </m:r>
                      <m:r>
                        <m:rPr>
                          <m:nor/>
                        </m:rPr>
                        <a:rPr lang="en-US" sz="3600" dirty="0">
                          <a:solidFill>
                            <a:srgbClr val="0066FF"/>
                          </a:solidFill>
                        </a:rPr>
                        <m:t>|</m:t>
                      </m:r>
                      <m:r>
                        <m:rPr>
                          <m:nor/>
                        </m:rPr>
                        <a:rPr lang="en-US" sz="3600" dirty="0">
                          <a:solidFill>
                            <a:srgbClr val="0066FF"/>
                          </a:solidFill>
                        </a:rPr>
                        <m:t>a</m:t>
                      </m:r>
                      <m:r>
                        <m:rPr>
                          <m:nor/>
                        </m:rPr>
                        <a:rPr lang="en-US" sz="3600" dirty="0">
                          <a:solidFill>
                            <a:srgbClr val="0066FF"/>
                          </a:solidFill>
                        </a:rPr>
                        <m:t>)</m:t>
                      </m:r>
                    </m:oMath>
                  </m:oMathPara>
                </a14:m>
                <a:endParaRPr lang="en-US" sz="3600" dirty="0">
                  <a:solidFill>
                    <a:srgbClr val="0066FF"/>
                  </a:solidFill>
                </a:endParaRPr>
              </a:p>
            </p:txBody>
          </p:sp>
        </mc:Choice>
        <mc:Fallback xmlns="">
          <p:sp>
            <p:nvSpPr>
              <p:cNvPr id="10243" name="Rectangle 3"/>
              <p:cNvSpPr>
                <a:spLocks noGrp="1" noRot="1" noChangeAspect="1" noMove="1" noResize="1" noEditPoints="1" noAdjustHandles="1" noChangeArrowheads="1" noChangeShapeType="1" noTextEdit="1"/>
              </p:cNvSpPr>
              <p:nvPr>
                <p:ph type="body" idx="1"/>
              </p:nvPr>
            </p:nvSpPr>
            <p:spPr>
              <a:xfrm>
                <a:off x="176981" y="4594124"/>
                <a:ext cx="11747089" cy="1076633"/>
              </a:xfrm>
              <a:blipFill>
                <a:blip r:embed="rId4"/>
                <a:stretch>
                  <a:fillRect l="-778" t="-7955"/>
                </a:stretch>
              </a:blipFill>
            </p:spPr>
            <p:txBody>
              <a:bodyPr/>
              <a:lstStyle/>
              <a:p>
                <a:r>
                  <a:rPr lang="en-US">
                    <a:noFill/>
                  </a:rPr>
                  <a:t> </a:t>
                </a:r>
              </a:p>
            </p:txBody>
          </p:sp>
        </mc:Fallback>
      </mc:AlternateContent>
      <p:graphicFrame>
        <p:nvGraphicFramePr>
          <p:cNvPr id="8" name="Object 7"/>
          <p:cNvGraphicFramePr>
            <a:graphicFrameLocks noChangeAspect="1"/>
          </p:cNvGraphicFramePr>
          <p:nvPr>
            <p:extLst/>
          </p:nvPr>
        </p:nvGraphicFramePr>
        <p:xfrm>
          <a:off x="2676236" y="1828800"/>
          <a:ext cx="6848765" cy="1219200"/>
        </p:xfrm>
        <a:graphic>
          <a:graphicData uri="http://schemas.openxmlformats.org/presentationml/2006/ole">
            <mc:AlternateContent xmlns:mc="http://schemas.openxmlformats.org/markup-compatibility/2006">
              <mc:Choice xmlns:v="urn:schemas-microsoft-com:vml" Requires="v">
                <p:oleObj spid="_x0000_s3089" name="Equation" r:id="rId5" imgW="2425680" imgH="431640" progId="Equation.3">
                  <p:embed/>
                </p:oleObj>
              </mc:Choice>
              <mc:Fallback>
                <p:oleObj name="Equation" r:id="rId5" imgW="2425680" imgH="431640" progId="Equation.3">
                  <p:embed/>
                  <p:pic>
                    <p:nvPicPr>
                      <p:cNvPr id="0" name=""/>
                      <p:cNvPicPr>
                        <a:picLocks noChangeAspect="1" noChangeArrowheads="1"/>
                      </p:cNvPicPr>
                      <p:nvPr/>
                    </p:nvPicPr>
                    <p:blipFill>
                      <a:blip r:embed="rId6"/>
                      <a:srcRect/>
                      <a:stretch>
                        <a:fillRect/>
                      </a:stretch>
                    </p:blipFill>
                    <p:spPr bwMode="auto">
                      <a:xfrm>
                        <a:off x="2676236" y="1828800"/>
                        <a:ext cx="6848765" cy="1219200"/>
                      </a:xfrm>
                      <a:prstGeom prst="rect">
                        <a:avLst/>
                      </a:prstGeom>
                      <a:noFill/>
                      <a:ln>
                        <a:solidFill>
                          <a:srgbClr val="FF0000"/>
                        </a:solidFill>
                      </a:ln>
                    </p:spPr>
                  </p:pic>
                </p:oleObj>
              </mc:Fallback>
            </mc:AlternateContent>
          </a:graphicData>
        </a:graphic>
      </p:graphicFrame>
      <p:pic>
        <p:nvPicPr>
          <p:cNvPr id="9" name="Picture 4" descr="burglary-small"/>
          <p:cNvPicPr>
            <a:picLocks noChangeAspect="1" noChangeArrowheads="1"/>
          </p:cNvPicPr>
          <p:nvPr/>
        </p:nvPicPr>
        <p:blipFill>
          <a:blip r:embed="rId7" cstate="print"/>
          <a:srcRect/>
          <a:stretch>
            <a:fillRect/>
          </a:stretch>
        </p:blipFill>
        <p:spPr bwMode="auto">
          <a:xfrm>
            <a:off x="8962153" y="3276601"/>
            <a:ext cx="1209675" cy="1209675"/>
          </a:xfrm>
          <a:prstGeom prst="rect">
            <a:avLst/>
          </a:prstGeom>
          <a:noFill/>
        </p:spPr>
      </p:pic>
    </p:spTree>
    <p:extLst>
      <p:ext uri="{BB962C8B-B14F-4D97-AF65-F5344CB8AC3E}">
        <p14:creationId xmlns:p14="http://schemas.microsoft.com/office/powerpoint/2010/main" val="1998151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49725" y="94891"/>
            <a:ext cx="8991600" cy="1143000"/>
          </a:xfrm>
        </p:spPr>
        <p:txBody>
          <a:bodyPr/>
          <a:lstStyle/>
          <a:p>
            <a:r>
              <a:rPr lang="en-US" dirty="0"/>
              <a:t>Independence</a:t>
            </a:r>
          </a:p>
        </p:txBody>
      </p:sp>
      <mc:AlternateContent xmlns:mc="http://schemas.openxmlformats.org/markup-compatibility/2006" xmlns:a14="http://schemas.microsoft.com/office/drawing/2010/main">
        <mc:Choice Requires="a14">
          <p:sp>
            <p:nvSpPr>
              <p:cNvPr id="5123" name="Rectangle 3"/>
              <p:cNvSpPr>
                <a:spLocks noGrp="1" noChangeArrowheads="1"/>
              </p:cNvSpPr>
              <p:nvPr>
                <p:ph type="body" idx="1"/>
              </p:nvPr>
            </p:nvSpPr>
            <p:spPr>
              <a:xfrm>
                <a:off x="1335651" y="1085491"/>
                <a:ext cx="9941943" cy="3928961"/>
              </a:xfrm>
            </p:spPr>
            <p:txBody>
              <a:bodyPr>
                <a:normAutofit fontScale="92500" lnSpcReduction="20000"/>
              </a:bodyPr>
              <a:lstStyle/>
              <a:p>
                <a:r>
                  <a:rPr lang="pt-BR" dirty="0"/>
                  <a:t>By saying that </a:t>
                </a:r>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 </m:t>
                    </m:r>
                  </m:oMath>
                </a14:m>
                <a:r>
                  <a:rPr lang="pt-BR" dirty="0"/>
                  <a:t>and </a:t>
                </a:r>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rPr>
                      <m:t> </m:t>
                    </m:r>
                  </m:oMath>
                </a14:m>
                <a:r>
                  <a:rPr lang="pt-BR" dirty="0"/>
                  <a:t>are independent, we mean that </a:t>
                </a:r>
              </a:p>
              <a:p>
                <a:pPr marL="0" indent="0">
                  <a:buNone/>
                </a:pPr>
                <a14:m>
                  <m:oMathPara xmlns:m="http://schemas.openxmlformats.org/officeDocument/2006/math">
                    <m:oMathParaPr>
                      <m:jc m:val="center"/>
                    </m:oMathParaPr>
                    <m:oMath xmlns:m="http://schemas.openxmlformats.org/officeDocument/2006/math">
                      <m:r>
                        <m:rPr>
                          <m:sty m:val="p"/>
                        </m:rPr>
                        <a:rPr lang="en-US" b="0" i="0" smtClean="0">
                          <a:latin typeface="Cambria Math" panose="02040503050406030204" pitchFamily="18" charset="0"/>
                        </a:rPr>
                        <m:t>P</m:t>
                      </m:r>
                      <m:r>
                        <a:rPr lang="en-US" b="0" i="1" smtClean="0">
                          <a:latin typeface="Cambria Math" panose="02040503050406030204" pitchFamily="18" charset="0"/>
                        </a:rPr>
                        <m:t>(</m:t>
                      </m:r>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sty m:val="p"/>
                        </m:rPr>
                        <a:rPr lang="en-US">
                          <a:latin typeface="Cambria Math" panose="02040503050406030204" pitchFamily="18" charset="0"/>
                        </a:rPr>
                        <m:t>P</m:t>
                      </m:r>
                      <m:r>
                        <a:rPr lang="en-US" b="0" i="0" smtClean="0">
                          <a:latin typeface="Cambria Math" panose="02040503050406030204" pitchFamily="18" charset="0"/>
                        </a:rPr>
                        <m:t>(</m:t>
                      </m:r>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b="0" i="1" smtClean="0">
                          <a:latin typeface="Cambria Math" panose="02040503050406030204" pitchFamily="18" charset="0"/>
                        </a:rPr>
                        <m:t>)</m:t>
                      </m:r>
                      <m:r>
                        <m:rPr>
                          <m:sty m:val="p"/>
                        </m:rPr>
                        <a:rPr lang="en-US">
                          <a:latin typeface="Cambria Math" panose="02040503050406030204" pitchFamily="18" charset="0"/>
                        </a:rPr>
                        <m:t>P</m:t>
                      </m:r>
                      <m:r>
                        <a:rPr lang="en-US">
                          <a:latin typeface="Cambria Math" panose="02040503050406030204" pitchFamily="18" charset="0"/>
                        </a:rPr>
                        <m:t>(</m:t>
                      </m:r>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𝑗</m:t>
                          </m:r>
                        </m:sub>
                      </m:sSub>
                      <m:r>
                        <a:rPr lang="en-US" i="1">
                          <a:latin typeface="Cambria Math" panose="02040503050406030204" pitchFamily="18" charset="0"/>
                        </a:rPr>
                        <m:t>)</m:t>
                      </m:r>
                    </m:oMath>
                  </m:oMathPara>
                </a14:m>
                <a:endParaRPr lang="pt-BR" dirty="0"/>
              </a:p>
              <a:p>
                <a14:m>
                  <m:oMath xmlns:m="http://schemas.openxmlformats.org/officeDocument/2006/math">
                    <m:sSub>
                      <m:sSubPr>
                        <m:ctrlPr>
                          <a:rPr lang="pt-BR"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a14:m>
                <a:r>
                  <a:rPr lang="pt-BR" dirty="0"/>
                  <a:t>and </a:t>
                </a:r>
                <a14:m>
                  <m:oMath xmlns:m="http://schemas.openxmlformats.org/officeDocument/2006/math">
                    <m:sSub>
                      <m:sSubPr>
                        <m:ctrlPr>
                          <a:rPr lang="pt-BR"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oMath>
                </a14:m>
                <a:r>
                  <a:rPr lang="en-US" dirty="0"/>
                  <a:t> are independent if and only if they have no common ancestors</a:t>
                </a:r>
                <a:endParaRPr lang="en-US" i="1" dirty="0"/>
              </a:p>
              <a:p>
                <a:r>
                  <a:rPr lang="en-US" dirty="0"/>
                  <a:t>Example: </a:t>
                </a:r>
                <a:r>
                  <a:rPr lang="en-US" i="1" dirty="0"/>
                  <a:t>independent coin flips</a:t>
                </a:r>
              </a:p>
              <a:p>
                <a:endParaRPr lang="en-US" i="1" dirty="0"/>
              </a:p>
              <a:p>
                <a:endParaRPr lang="en-US" i="1" dirty="0"/>
              </a:p>
              <a:p>
                <a:endParaRPr lang="en-US" i="1" dirty="0"/>
              </a:p>
              <a:p>
                <a:r>
                  <a:rPr lang="en-US" dirty="0"/>
                  <a:t>Another example: Weather is independent of all other variables in this model.</a:t>
                </a:r>
              </a:p>
              <a:p>
                <a:pPr marL="0" indent="0">
                  <a:buNone/>
                </a:pPr>
                <a:endParaRPr lang="en-US" dirty="0"/>
              </a:p>
            </p:txBody>
          </p:sp>
        </mc:Choice>
        <mc:Fallback xmlns="">
          <p:sp>
            <p:nvSpPr>
              <p:cNvPr id="5123" name="Rectangle 3"/>
              <p:cNvSpPr>
                <a:spLocks noGrp="1" noRot="1" noChangeAspect="1" noMove="1" noResize="1" noEditPoints="1" noAdjustHandles="1" noChangeArrowheads="1" noChangeShapeType="1" noTextEdit="1"/>
              </p:cNvSpPr>
              <p:nvPr>
                <p:ph type="body" idx="1"/>
              </p:nvPr>
            </p:nvSpPr>
            <p:spPr>
              <a:xfrm>
                <a:off x="1335651" y="1085491"/>
                <a:ext cx="9941943" cy="3928961"/>
              </a:xfrm>
              <a:blipFill rotWithShape="0">
                <a:blip r:embed="rId3"/>
                <a:stretch>
                  <a:fillRect l="-920" t="-3566" r="-613" b="-775"/>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B6A06FE8-50F6-4B15-A3A9-CF9A0B93C10E}"/>
              </a:ext>
            </a:extLst>
          </p:cNvPr>
          <p:cNvSpPr/>
          <p:nvPr/>
        </p:nvSpPr>
        <p:spPr>
          <a:xfrm>
            <a:off x="3886200" y="2970361"/>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X</a:t>
            </a:r>
            <a:r>
              <a:rPr lang="en-US" sz="2400" baseline="-25000" dirty="0">
                <a:solidFill>
                  <a:schemeClr val="tx1"/>
                </a:solidFill>
              </a:rPr>
              <a:t>1</a:t>
            </a:r>
          </a:p>
        </p:txBody>
      </p:sp>
      <p:sp>
        <p:nvSpPr>
          <p:cNvPr id="6" name="Oval 5">
            <a:extLst>
              <a:ext uri="{FF2B5EF4-FFF2-40B4-BE49-F238E27FC236}">
                <a16:creationId xmlns:a16="http://schemas.microsoft.com/office/drawing/2014/main" id="{117EBF0E-890B-486E-9AE9-6955BDFABCA3}"/>
              </a:ext>
            </a:extLst>
          </p:cNvPr>
          <p:cNvSpPr/>
          <p:nvPr/>
        </p:nvSpPr>
        <p:spPr>
          <a:xfrm>
            <a:off x="5257800" y="2970361"/>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X</a:t>
            </a:r>
            <a:r>
              <a:rPr lang="en-US" sz="2400" baseline="-25000" dirty="0">
                <a:solidFill>
                  <a:schemeClr val="tx1"/>
                </a:solidFill>
              </a:rPr>
              <a:t>2</a:t>
            </a:r>
          </a:p>
        </p:txBody>
      </p:sp>
      <p:sp>
        <p:nvSpPr>
          <p:cNvPr id="7" name="Oval 6">
            <a:extLst>
              <a:ext uri="{FF2B5EF4-FFF2-40B4-BE49-F238E27FC236}">
                <a16:creationId xmlns:a16="http://schemas.microsoft.com/office/drawing/2014/main" id="{CA66A9CB-0F25-46E6-94CF-36739D05E624}"/>
              </a:ext>
            </a:extLst>
          </p:cNvPr>
          <p:cNvSpPr/>
          <p:nvPr/>
        </p:nvSpPr>
        <p:spPr>
          <a:xfrm>
            <a:off x="7315200" y="2970361"/>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X</a:t>
            </a:r>
            <a:r>
              <a:rPr lang="en-US" sz="2400" baseline="-25000" dirty="0">
                <a:solidFill>
                  <a:schemeClr val="tx1"/>
                </a:solidFill>
              </a:rPr>
              <a:t>n</a:t>
            </a:r>
          </a:p>
        </p:txBody>
      </p:sp>
      <p:sp>
        <p:nvSpPr>
          <p:cNvPr id="8" name="Rectangle 7">
            <a:extLst>
              <a:ext uri="{FF2B5EF4-FFF2-40B4-BE49-F238E27FC236}">
                <a16:creationId xmlns:a16="http://schemas.microsoft.com/office/drawing/2014/main" id="{3B42DDA0-07CD-41E1-AF0C-6090F6410E82}"/>
              </a:ext>
            </a:extLst>
          </p:cNvPr>
          <p:cNvSpPr/>
          <p:nvPr/>
        </p:nvSpPr>
        <p:spPr>
          <a:xfrm>
            <a:off x="6389717" y="2817962"/>
            <a:ext cx="1283868" cy="769441"/>
          </a:xfrm>
          <a:prstGeom prst="rect">
            <a:avLst/>
          </a:prstGeom>
        </p:spPr>
        <p:txBody>
          <a:bodyPr wrap="square">
            <a:spAutoFit/>
          </a:bodyPr>
          <a:lstStyle/>
          <a:p>
            <a:r>
              <a:rPr lang="en-US" sz="4400" dirty="0"/>
              <a:t>…</a:t>
            </a:r>
          </a:p>
        </p:txBody>
      </p:sp>
      <p:pic>
        <p:nvPicPr>
          <p:cNvPr id="9" name="Picture 4" descr="dentist-network">
            <a:extLst>
              <a:ext uri="{FF2B5EF4-FFF2-40B4-BE49-F238E27FC236}">
                <a16:creationId xmlns:a16="http://schemas.microsoft.com/office/drawing/2014/main" id="{3704F3C4-7859-4B6A-A5B4-3DBE10CD5616}"/>
              </a:ext>
            </a:extLst>
          </p:cNvPr>
          <p:cNvPicPr>
            <a:picLocks noChangeAspect="1" noChangeArrowheads="1"/>
          </p:cNvPicPr>
          <p:nvPr/>
        </p:nvPicPr>
        <p:blipFill>
          <a:blip r:embed="rId4" cstate="print"/>
          <a:srcRect/>
          <a:stretch>
            <a:fillRect/>
          </a:stretch>
        </p:blipFill>
        <p:spPr bwMode="auto">
          <a:xfrm>
            <a:off x="4343400" y="4643678"/>
            <a:ext cx="3581400" cy="1768831"/>
          </a:xfrm>
          <a:prstGeom prst="rect">
            <a:avLst/>
          </a:prstGeom>
          <a:noFill/>
        </p:spPr>
      </p:pic>
    </p:spTree>
    <p:extLst>
      <p:ext uri="{BB962C8B-B14F-4D97-AF65-F5344CB8AC3E}">
        <p14:creationId xmlns:p14="http://schemas.microsoft.com/office/powerpoint/2010/main" val="353593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1981200" y="503238"/>
            <a:ext cx="8229600" cy="868363"/>
          </a:xfrm>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dirty="0"/>
              <a:t>Review: Bayesian inference</a:t>
            </a:r>
          </a:p>
        </p:txBody>
      </p:sp>
      <p:sp>
        <p:nvSpPr>
          <p:cNvPr id="32770" name="Text Box 2"/>
          <p:cNvSpPr txBox="1">
            <a:spLocks noChangeArrowheads="1"/>
          </p:cNvSpPr>
          <p:nvPr/>
        </p:nvSpPr>
        <p:spPr bwMode="auto">
          <a:xfrm>
            <a:off x="1828800" y="1447800"/>
            <a:ext cx="8686800" cy="5638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1pPr>
            <a:lvl2pPr indent="-28416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9pPr>
          </a:lstStyle>
          <a:p>
            <a:pPr defTabSz="457200" eaLnBrk="1" hangingPunct="0">
              <a:spcBef>
                <a:spcPts val="638"/>
              </a:spcBef>
              <a:buClr>
                <a:srgbClr val="000000"/>
              </a:buClr>
              <a:buSzPct val="45000"/>
              <a:buFont typeface="Symbol" pitchFamily="18" charset="2"/>
              <a:buChar char=""/>
            </a:pPr>
            <a:r>
              <a:rPr lang="en-US" altLang="en-US" sz="2400" dirty="0">
                <a:solidFill>
                  <a:srgbClr val="000000"/>
                </a:solidFill>
              </a:rPr>
              <a:t>A general scenario:</a:t>
            </a:r>
          </a:p>
          <a:p>
            <a:pPr marL="742950" lvl="1" defTabSz="457200" eaLnBrk="1" hangingPunct="0">
              <a:spcBef>
                <a:spcPts val="563"/>
              </a:spcBef>
              <a:buClr>
                <a:srgbClr val="000000"/>
              </a:buClr>
              <a:buSzPct val="45000"/>
              <a:buFont typeface="Symbol" pitchFamily="18" charset="2"/>
              <a:buChar char=""/>
            </a:pPr>
            <a:r>
              <a:rPr lang="en-US" altLang="en-US" sz="2000" dirty="0">
                <a:solidFill>
                  <a:srgbClr val="000000"/>
                </a:solidFill>
              </a:rPr>
              <a:t>Query </a:t>
            </a:r>
            <a:r>
              <a:rPr lang="en-US" altLang="en-US" sz="2000" i="1" dirty="0">
                <a:solidFill>
                  <a:srgbClr val="000000"/>
                </a:solidFill>
              </a:rPr>
              <a:t>variables:</a:t>
            </a:r>
            <a:r>
              <a:rPr lang="en-US" altLang="en-US" sz="2000" dirty="0">
                <a:solidFill>
                  <a:srgbClr val="000000"/>
                </a:solidFill>
              </a:rPr>
              <a:t> </a:t>
            </a:r>
            <a:r>
              <a:rPr lang="en-US" altLang="en-US" sz="2000" b="1" dirty="0">
                <a:solidFill>
                  <a:srgbClr val="0000FF"/>
                </a:solidFill>
              </a:rPr>
              <a:t>X</a:t>
            </a:r>
          </a:p>
          <a:p>
            <a:pPr marL="742950" lvl="1" defTabSz="457200" eaLnBrk="1" hangingPunct="0">
              <a:spcBef>
                <a:spcPts val="563"/>
              </a:spcBef>
              <a:buClr>
                <a:srgbClr val="000000"/>
              </a:buClr>
              <a:buSzPct val="45000"/>
              <a:buFont typeface="Symbol" pitchFamily="18" charset="2"/>
              <a:buChar char=""/>
            </a:pPr>
            <a:r>
              <a:rPr lang="en-US" altLang="en-US" sz="2000" i="1" dirty="0">
                <a:solidFill>
                  <a:srgbClr val="000000"/>
                </a:solidFill>
              </a:rPr>
              <a:t>Evidence </a:t>
            </a:r>
            <a:r>
              <a:rPr lang="en-US" altLang="en-US" sz="2000" dirty="0">
                <a:solidFill>
                  <a:srgbClr val="000000"/>
                </a:solidFill>
              </a:rPr>
              <a:t>(</a:t>
            </a:r>
            <a:r>
              <a:rPr lang="en-US" altLang="en-US" sz="2000" i="1" dirty="0">
                <a:solidFill>
                  <a:srgbClr val="000000"/>
                </a:solidFill>
              </a:rPr>
              <a:t>observed</a:t>
            </a:r>
            <a:r>
              <a:rPr lang="en-US" altLang="en-US" sz="2000" dirty="0">
                <a:solidFill>
                  <a:srgbClr val="000000"/>
                </a:solidFill>
              </a:rPr>
              <a:t>) variables and their values: </a:t>
            </a:r>
            <a:r>
              <a:rPr lang="en-US" altLang="en-US" sz="2000" b="1" dirty="0">
                <a:solidFill>
                  <a:srgbClr val="0000FF"/>
                </a:solidFill>
              </a:rPr>
              <a:t>E</a:t>
            </a:r>
            <a:r>
              <a:rPr lang="en-US" altLang="en-US" sz="2000" dirty="0">
                <a:solidFill>
                  <a:srgbClr val="0000FF"/>
                </a:solidFill>
              </a:rPr>
              <a:t> = </a:t>
            </a:r>
            <a:r>
              <a:rPr lang="en-US" altLang="en-US" sz="2000" b="1" dirty="0">
                <a:solidFill>
                  <a:srgbClr val="0000FF"/>
                </a:solidFill>
              </a:rPr>
              <a:t>e</a:t>
            </a:r>
            <a:r>
              <a:rPr lang="en-US" altLang="en-US" sz="2000" dirty="0">
                <a:solidFill>
                  <a:srgbClr val="0000FF"/>
                </a:solidFill>
              </a:rPr>
              <a:t> </a:t>
            </a:r>
            <a:r>
              <a:rPr lang="en-US" altLang="en-US" sz="2000" dirty="0">
                <a:solidFill>
                  <a:srgbClr val="000000"/>
                </a:solidFill>
              </a:rPr>
              <a:t>  </a:t>
            </a:r>
          </a:p>
          <a:p>
            <a:pPr defTabSz="457200" eaLnBrk="1" hangingPunct="0">
              <a:spcBef>
                <a:spcPts val="638"/>
              </a:spcBef>
              <a:buClr>
                <a:srgbClr val="000000"/>
              </a:buClr>
              <a:buSzPct val="45000"/>
              <a:buFont typeface="Symbol" pitchFamily="18" charset="2"/>
              <a:buChar char=""/>
            </a:pPr>
            <a:r>
              <a:rPr lang="en-US" altLang="en-US" sz="2400" b="1" dirty="0">
                <a:solidFill>
                  <a:srgbClr val="000000"/>
                </a:solidFill>
              </a:rPr>
              <a:t>Inference problem</a:t>
            </a:r>
            <a:r>
              <a:rPr lang="en-US" altLang="en-US" sz="2400" dirty="0">
                <a:solidFill>
                  <a:srgbClr val="000000"/>
                </a:solidFill>
              </a:rPr>
              <a:t>: answer questions about the query variables given the evidence variables</a:t>
            </a:r>
          </a:p>
          <a:p>
            <a:pPr defTabSz="457200" eaLnBrk="1" hangingPunct="0">
              <a:spcBef>
                <a:spcPts val="638"/>
              </a:spcBef>
              <a:buClr>
                <a:srgbClr val="000000"/>
              </a:buClr>
              <a:buSzPct val="45000"/>
              <a:buFont typeface="Symbol" pitchFamily="18" charset="2"/>
              <a:buChar char=""/>
            </a:pPr>
            <a:r>
              <a:rPr lang="en-US" altLang="en-US" sz="2400" dirty="0">
                <a:solidFill>
                  <a:srgbClr val="000000"/>
                </a:solidFill>
              </a:rPr>
              <a:t>This can be done using the posterior distribution </a:t>
            </a:r>
            <a:r>
              <a:rPr lang="en-US" altLang="en-US" sz="2400" dirty="0">
                <a:solidFill>
                  <a:srgbClr val="0000FF"/>
                </a:solidFill>
              </a:rPr>
              <a:t>P(</a:t>
            </a:r>
            <a:r>
              <a:rPr lang="en-US" altLang="en-US" sz="2400" b="1" dirty="0">
                <a:solidFill>
                  <a:srgbClr val="0000FF"/>
                </a:solidFill>
              </a:rPr>
              <a:t>X</a:t>
            </a:r>
            <a:r>
              <a:rPr lang="en-US" altLang="en-US" sz="2400" dirty="0">
                <a:solidFill>
                  <a:srgbClr val="0000FF"/>
                </a:solidFill>
              </a:rPr>
              <a:t> | </a:t>
            </a:r>
            <a:r>
              <a:rPr lang="en-US" altLang="en-US" sz="2400" b="1" dirty="0">
                <a:solidFill>
                  <a:srgbClr val="0000FF"/>
                </a:solidFill>
              </a:rPr>
              <a:t>E</a:t>
            </a:r>
            <a:r>
              <a:rPr lang="en-US" altLang="en-US" sz="2400" dirty="0">
                <a:solidFill>
                  <a:srgbClr val="0000FF"/>
                </a:solidFill>
              </a:rPr>
              <a:t> = </a:t>
            </a:r>
            <a:r>
              <a:rPr lang="en-US" altLang="en-US" sz="2400" b="1" dirty="0">
                <a:solidFill>
                  <a:srgbClr val="0000FF"/>
                </a:solidFill>
              </a:rPr>
              <a:t>e</a:t>
            </a:r>
            <a:r>
              <a:rPr lang="en-US" altLang="en-US" sz="2400" dirty="0">
                <a:solidFill>
                  <a:srgbClr val="0000FF"/>
                </a:solidFill>
              </a:rPr>
              <a:t>)</a:t>
            </a:r>
          </a:p>
          <a:p>
            <a:pPr defTabSz="457200" eaLnBrk="1" hangingPunct="0">
              <a:spcBef>
                <a:spcPts val="638"/>
              </a:spcBef>
              <a:buClr>
                <a:srgbClr val="000000"/>
              </a:buClr>
              <a:buSzPct val="45000"/>
              <a:buFont typeface="Symbol" pitchFamily="18" charset="2"/>
              <a:buChar char=""/>
            </a:pPr>
            <a:r>
              <a:rPr lang="en-US" altLang="en-US" sz="2400" dirty="0"/>
              <a:t>Example of a useful question: </a:t>
            </a:r>
            <a:r>
              <a:rPr lang="en-US" altLang="en-US" sz="2400" b="1" dirty="0"/>
              <a:t>Which X is true?</a:t>
            </a:r>
          </a:p>
          <a:p>
            <a:pPr lvl="1" defTabSz="457200" eaLnBrk="1" hangingPunct="0">
              <a:spcBef>
                <a:spcPts val="638"/>
              </a:spcBef>
              <a:buClr>
                <a:srgbClr val="000000"/>
              </a:buClr>
              <a:buSzPct val="45000"/>
              <a:buFont typeface="Symbol" pitchFamily="18" charset="2"/>
              <a:buChar char=""/>
            </a:pPr>
            <a:r>
              <a:rPr lang="en-US" altLang="en-US" sz="2400" dirty="0"/>
              <a:t>More formally: what value of </a:t>
            </a:r>
            <a:r>
              <a:rPr lang="en-US" altLang="en-US" sz="2400" b="1" dirty="0"/>
              <a:t>X</a:t>
            </a:r>
            <a:r>
              <a:rPr lang="en-US" altLang="en-US" sz="2400" dirty="0"/>
              <a:t> has the least probability of being wrong?</a:t>
            </a:r>
          </a:p>
          <a:p>
            <a:pPr lvl="1" defTabSz="457200" eaLnBrk="1" hangingPunct="0">
              <a:spcBef>
                <a:spcPts val="638"/>
              </a:spcBef>
              <a:buClr>
                <a:srgbClr val="000000"/>
              </a:buClr>
              <a:buSzPct val="45000"/>
              <a:buFont typeface="Symbol" pitchFamily="18" charset="2"/>
              <a:buChar char=""/>
            </a:pPr>
            <a:r>
              <a:rPr lang="en-US" altLang="en-US" sz="2400" dirty="0"/>
              <a:t>Answer: </a:t>
            </a:r>
            <a:r>
              <a:rPr lang="en-US" altLang="en-US" sz="2400" b="1" dirty="0"/>
              <a:t>MPE = MAP</a:t>
            </a:r>
            <a:r>
              <a:rPr lang="en-US" altLang="en-US" sz="2400" dirty="0"/>
              <a:t> (</a:t>
            </a:r>
            <a:r>
              <a:rPr lang="en-US" altLang="en-US" sz="2400" dirty="0" err="1"/>
              <a:t>argmin</a:t>
            </a:r>
            <a:r>
              <a:rPr lang="en-US" altLang="en-US" sz="2400" dirty="0"/>
              <a:t> P(error) = </a:t>
            </a:r>
            <a:r>
              <a:rPr lang="en-US" altLang="en-US" sz="2400" dirty="0" err="1"/>
              <a:t>argmax</a:t>
            </a:r>
            <a:r>
              <a:rPr lang="en-US" altLang="en-US" sz="2400" dirty="0"/>
              <a:t> P(X=</a:t>
            </a:r>
            <a:r>
              <a:rPr lang="en-US" altLang="en-US" sz="2400" dirty="0" err="1"/>
              <a:t>x|E</a:t>
            </a:r>
            <a:r>
              <a:rPr lang="en-US" altLang="en-US" sz="2400" dirty="0"/>
              <a:t>=e))</a:t>
            </a:r>
          </a:p>
        </p:txBody>
      </p:sp>
    </p:spTree>
    <p:extLst>
      <p:ext uri="{BB962C8B-B14F-4D97-AF65-F5344CB8AC3E}">
        <p14:creationId xmlns:p14="http://schemas.microsoft.com/office/powerpoint/2010/main" val="290280715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49725" y="94891"/>
            <a:ext cx="8991600" cy="1143000"/>
          </a:xfrm>
        </p:spPr>
        <p:txBody>
          <a:bodyPr/>
          <a:lstStyle/>
          <a:p>
            <a:r>
              <a:rPr lang="en-US" dirty="0"/>
              <a:t>Conditional independence</a:t>
            </a:r>
          </a:p>
        </p:txBody>
      </p:sp>
      <mc:AlternateContent xmlns:mc="http://schemas.openxmlformats.org/markup-compatibility/2006" xmlns:a14="http://schemas.microsoft.com/office/drawing/2010/main">
        <mc:Choice Requires="a14">
          <p:sp>
            <p:nvSpPr>
              <p:cNvPr id="5123" name="Rectangle 3"/>
              <p:cNvSpPr>
                <a:spLocks noGrp="1" noChangeArrowheads="1"/>
              </p:cNvSpPr>
              <p:nvPr>
                <p:ph type="body" idx="1"/>
              </p:nvPr>
            </p:nvSpPr>
            <p:spPr>
              <a:xfrm>
                <a:off x="1335651" y="1137250"/>
                <a:ext cx="9941943" cy="2446283"/>
              </a:xfrm>
            </p:spPr>
            <p:txBody>
              <a:bodyPr>
                <a:normAutofit fontScale="92500" lnSpcReduction="10000"/>
              </a:bodyPr>
              <a:lstStyle/>
              <a:p>
                <a:r>
                  <a:rPr lang="pt-BR" dirty="0"/>
                  <a:t>By saying that </a:t>
                </a:r>
                <a14:m>
                  <m:oMath xmlns:m="http://schemas.openxmlformats.org/officeDocument/2006/math">
                    <m:sSub>
                      <m:sSubPr>
                        <m:ctrlPr>
                          <a:rPr lang="pt-BR"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 </m:t>
                    </m:r>
                  </m:oMath>
                </a14:m>
                <a:r>
                  <a:rPr lang="pt-BR" dirty="0"/>
                  <a:t>and </a:t>
                </a:r>
                <a14:m>
                  <m:oMath xmlns:m="http://schemas.openxmlformats.org/officeDocument/2006/math">
                    <m:sSub>
                      <m:sSubPr>
                        <m:ctrlPr>
                          <a:rPr lang="pt-BR"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𝑗</m:t>
                        </m:r>
                      </m:sub>
                    </m:sSub>
                    <m:r>
                      <a:rPr lang="en-US" i="1">
                        <a:latin typeface="Cambria Math" panose="02040503050406030204" pitchFamily="18" charset="0"/>
                      </a:rPr>
                      <m:t> </m:t>
                    </m:r>
                  </m:oMath>
                </a14:m>
                <a:r>
                  <a:rPr lang="pt-BR" dirty="0"/>
                  <a:t>are conditionally independent given </a:t>
                </a:r>
                <a14:m>
                  <m:oMath xmlns:m="http://schemas.openxmlformats.org/officeDocument/2006/math">
                    <m:r>
                      <a:rPr lang="en-US" b="0" i="1" smtClean="0">
                        <a:latin typeface="Cambria Math" panose="02040503050406030204" pitchFamily="18" charset="0"/>
                      </a:rPr>
                      <m:t>𝑋</m:t>
                    </m:r>
                  </m:oMath>
                </a14:m>
                <a:r>
                  <a:rPr lang="pt-BR" dirty="0"/>
                  <a:t>, we mean that </a:t>
                </a:r>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P</m:t>
                      </m:r>
                      <m:d>
                        <m:dPr>
                          <m:ctrlPr>
                            <a:rPr lang="en-US" i="1">
                              <a:latin typeface="Cambria Math" panose="02040503050406030204" pitchFamily="18" charset="0"/>
                            </a:rPr>
                          </m:ctrlPr>
                        </m:dPr>
                        <m:e>
                          <m:sSub>
                            <m:sSubPr>
                              <m:ctrlPr>
                                <a:rPr lang="pt-BR"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pt-BR"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𝑗</m:t>
                              </m:r>
                            </m:sub>
                          </m:sSub>
                        </m:e>
                        <m:e>
                          <m:r>
                            <a:rPr lang="en-US" b="0" i="1" smtClean="0">
                              <a:latin typeface="Cambria Math" panose="02040503050406030204" pitchFamily="18" charset="0"/>
                            </a:rPr>
                            <m:t>𝑋</m:t>
                          </m:r>
                        </m:e>
                      </m:d>
                      <m:r>
                        <a:rPr lang="en-US" i="1">
                          <a:latin typeface="Cambria Math" panose="02040503050406030204" pitchFamily="18" charset="0"/>
                        </a:rPr>
                        <m:t>=</m:t>
                      </m:r>
                      <m:r>
                        <m:rPr>
                          <m:sty m:val="p"/>
                        </m:rPr>
                        <a:rPr lang="en-US">
                          <a:latin typeface="Cambria Math" panose="02040503050406030204" pitchFamily="18" charset="0"/>
                        </a:rPr>
                        <m:t>P</m:t>
                      </m:r>
                      <m:r>
                        <a:rPr lang="en-US">
                          <a:latin typeface="Cambria Math" panose="02040503050406030204" pitchFamily="18" charset="0"/>
                        </a:rPr>
                        <m:t>(</m:t>
                      </m:r>
                      <m:sSub>
                        <m:sSubPr>
                          <m:ctrlPr>
                            <a:rPr lang="pt-BR"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i="1">
                          <a:latin typeface="Cambria Math" panose="02040503050406030204" pitchFamily="18" charset="0"/>
                        </a:rPr>
                        <m:t>)</m:t>
                      </m:r>
                      <m:r>
                        <m:rPr>
                          <m:sty m:val="p"/>
                        </m:rPr>
                        <a:rPr lang="en-US">
                          <a:latin typeface="Cambria Math" panose="02040503050406030204" pitchFamily="18" charset="0"/>
                        </a:rPr>
                        <m:t>P</m:t>
                      </m:r>
                      <m:r>
                        <a:rPr lang="en-US">
                          <a:latin typeface="Cambria Math" panose="02040503050406030204" pitchFamily="18" charset="0"/>
                        </a:rPr>
                        <m:t>(</m:t>
                      </m:r>
                      <m:sSub>
                        <m:sSubPr>
                          <m:ctrlPr>
                            <a:rPr lang="pt-BR"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oMath>
                  </m:oMathPara>
                </a14:m>
                <a:endParaRPr lang="pt-BR" dirty="0"/>
              </a:p>
              <a:p>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 </m:t>
                    </m:r>
                  </m:oMath>
                </a14:m>
                <a:r>
                  <a:rPr lang="pt-BR" dirty="0"/>
                  <a:t>and </a:t>
                </a:r>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𝑗</m:t>
                        </m:r>
                      </m:sub>
                    </m:sSub>
                    <m:r>
                      <a:rPr lang="en-US" i="1">
                        <a:latin typeface="Cambria Math" panose="02040503050406030204" pitchFamily="18" charset="0"/>
                      </a:rPr>
                      <m:t> </m:t>
                    </m:r>
                  </m:oMath>
                </a14:m>
                <a:r>
                  <a:rPr lang="pt-BR" dirty="0"/>
                  <a:t>are conditionally independent given </a:t>
                </a:r>
                <a14:m>
                  <m:oMath xmlns:m="http://schemas.openxmlformats.org/officeDocument/2006/math">
                    <m:r>
                      <a:rPr lang="en-US" i="1">
                        <a:latin typeface="Cambria Math" panose="02040503050406030204" pitchFamily="18" charset="0"/>
                      </a:rPr>
                      <m:t>𝑋</m:t>
                    </m:r>
                  </m:oMath>
                </a14:m>
                <a:r>
                  <a:rPr lang="en-US" dirty="0"/>
                  <a:t> if and only if they have no common ancestors other than the ancestors of </a:t>
                </a:r>
                <a14:m>
                  <m:oMath xmlns:m="http://schemas.openxmlformats.org/officeDocument/2006/math">
                    <m:r>
                      <a:rPr lang="en-US" i="1">
                        <a:latin typeface="Cambria Math" panose="02040503050406030204" pitchFamily="18" charset="0"/>
                      </a:rPr>
                      <m:t>𝑋</m:t>
                    </m:r>
                  </m:oMath>
                </a14:m>
                <a:r>
                  <a:rPr lang="en-US" dirty="0"/>
                  <a:t>. </a:t>
                </a:r>
                <a:endParaRPr lang="en-US" i="1" dirty="0"/>
              </a:p>
              <a:p>
                <a:r>
                  <a:rPr lang="en-US" dirty="0"/>
                  <a:t>Example: </a:t>
                </a:r>
                <a:r>
                  <a:rPr lang="en-US" i="1" dirty="0"/>
                  <a:t>naïve Bayes model:</a:t>
                </a:r>
              </a:p>
              <a:p>
                <a:endParaRPr lang="en-US" i="1" dirty="0"/>
              </a:p>
              <a:p>
                <a:endParaRPr lang="en-US" i="1" dirty="0"/>
              </a:p>
              <a:p>
                <a:endParaRPr lang="en-US" i="1" dirty="0"/>
              </a:p>
              <a:p>
                <a:endParaRPr lang="en-US" dirty="0"/>
              </a:p>
              <a:p>
                <a:endParaRPr lang="en-US" dirty="0"/>
              </a:p>
              <a:p>
                <a:endParaRPr lang="en-US" dirty="0"/>
              </a:p>
              <a:p>
                <a:endParaRPr lang="en-US" dirty="0"/>
              </a:p>
              <a:p>
                <a:pPr marL="0" indent="0">
                  <a:buNone/>
                </a:pPr>
                <a:endParaRPr lang="en-US" dirty="0"/>
              </a:p>
            </p:txBody>
          </p:sp>
        </mc:Choice>
        <mc:Fallback xmlns="">
          <p:sp>
            <p:nvSpPr>
              <p:cNvPr id="5123" name="Rectangle 3"/>
              <p:cNvSpPr>
                <a:spLocks noGrp="1" noRot="1" noChangeAspect="1" noMove="1" noResize="1" noEditPoints="1" noAdjustHandles="1" noChangeArrowheads="1" noChangeShapeType="1" noTextEdit="1"/>
              </p:cNvSpPr>
              <p:nvPr>
                <p:ph type="body" idx="1"/>
              </p:nvPr>
            </p:nvSpPr>
            <p:spPr>
              <a:xfrm>
                <a:off x="1335651" y="1137250"/>
                <a:ext cx="9941943" cy="2446283"/>
              </a:xfrm>
              <a:blipFill rotWithShape="0">
                <a:blip r:embed="rId3"/>
                <a:stretch>
                  <a:fillRect l="-920" t="-4738" b="-4489"/>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A827A574-1A00-43DB-B3D2-9AA3BEB0E891}"/>
              </a:ext>
            </a:extLst>
          </p:cNvPr>
          <p:cNvSpPr/>
          <p:nvPr/>
        </p:nvSpPr>
        <p:spPr>
          <a:xfrm>
            <a:off x="3414252" y="5672571"/>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a:t>
            </a:r>
            <a:r>
              <a:rPr lang="en-US" sz="2400" baseline="-25000" dirty="0">
                <a:solidFill>
                  <a:schemeClr val="tx1"/>
                </a:solidFill>
              </a:rPr>
              <a:t>1</a:t>
            </a:r>
          </a:p>
        </p:txBody>
      </p:sp>
      <p:sp>
        <p:nvSpPr>
          <p:cNvPr id="6" name="Oval 5">
            <a:extLst>
              <a:ext uri="{FF2B5EF4-FFF2-40B4-BE49-F238E27FC236}">
                <a16:creationId xmlns:a16="http://schemas.microsoft.com/office/drawing/2014/main" id="{88560222-D4CC-4BD1-8112-902FBEBF5BA9}"/>
              </a:ext>
            </a:extLst>
          </p:cNvPr>
          <p:cNvSpPr/>
          <p:nvPr/>
        </p:nvSpPr>
        <p:spPr>
          <a:xfrm>
            <a:off x="4785852" y="5672571"/>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a:t>
            </a:r>
            <a:r>
              <a:rPr lang="en-US" sz="2400" baseline="-25000" dirty="0">
                <a:solidFill>
                  <a:schemeClr val="tx1"/>
                </a:solidFill>
              </a:rPr>
              <a:t>2</a:t>
            </a:r>
          </a:p>
        </p:txBody>
      </p:sp>
      <p:sp>
        <p:nvSpPr>
          <p:cNvPr id="7" name="Oval 6">
            <a:extLst>
              <a:ext uri="{FF2B5EF4-FFF2-40B4-BE49-F238E27FC236}">
                <a16:creationId xmlns:a16="http://schemas.microsoft.com/office/drawing/2014/main" id="{46383A1E-337A-4B69-9DED-0DBC44C20599}"/>
              </a:ext>
            </a:extLst>
          </p:cNvPr>
          <p:cNvSpPr/>
          <p:nvPr/>
        </p:nvSpPr>
        <p:spPr>
          <a:xfrm>
            <a:off x="6843252" y="5672571"/>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a:t>
            </a:r>
            <a:r>
              <a:rPr lang="en-US" sz="2400" baseline="-25000" dirty="0">
                <a:solidFill>
                  <a:schemeClr val="tx1"/>
                </a:solidFill>
              </a:rPr>
              <a:t>n</a:t>
            </a:r>
          </a:p>
        </p:txBody>
      </p:sp>
      <p:sp>
        <p:nvSpPr>
          <p:cNvPr id="8" name="Rectangle 7">
            <a:extLst>
              <a:ext uri="{FF2B5EF4-FFF2-40B4-BE49-F238E27FC236}">
                <a16:creationId xmlns:a16="http://schemas.microsoft.com/office/drawing/2014/main" id="{0582E504-32C2-4AA4-BDA5-8B7D9DFFF91D}"/>
              </a:ext>
            </a:extLst>
          </p:cNvPr>
          <p:cNvSpPr/>
          <p:nvPr/>
        </p:nvSpPr>
        <p:spPr>
          <a:xfrm>
            <a:off x="5917769" y="5520172"/>
            <a:ext cx="1283868" cy="769441"/>
          </a:xfrm>
          <a:prstGeom prst="rect">
            <a:avLst/>
          </a:prstGeom>
        </p:spPr>
        <p:txBody>
          <a:bodyPr wrap="square">
            <a:spAutoFit/>
          </a:bodyPr>
          <a:lstStyle/>
          <a:p>
            <a:r>
              <a:rPr lang="en-US" sz="4400" dirty="0"/>
              <a:t>…</a:t>
            </a:r>
          </a:p>
        </p:txBody>
      </p:sp>
      <p:sp>
        <p:nvSpPr>
          <p:cNvPr id="9" name="Oval 8">
            <a:extLst>
              <a:ext uri="{FF2B5EF4-FFF2-40B4-BE49-F238E27FC236}">
                <a16:creationId xmlns:a16="http://schemas.microsoft.com/office/drawing/2014/main" id="{796A632A-DCE4-45FA-958E-7D52FBC3D435}"/>
              </a:ext>
            </a:extLst>
          </p:cNvPr>
          <p:cNvSpPr/>
          <p:nvPr/>
        </p:nvSpPr>
        <p:spPr>
          <a:xfrm>
            <a:off x="5090652" y="4072371"/>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X</a:t>
            </a:r>
            <a:endParaRPr lang="en-US" sz="2400" baseline="-25000" dirty="0">
              <a:solidFill>
                <a:schemeClr val="tx1"/>
              </a:solidFill>
            </a:endParaRPr>
          </a:p>
        </p:txBody>
      </p:sp>
      <p:cxnSp>
        <p:nvCxnSpPr>
          <p:cNvPr id="10" name="Straight Arrow Connector 9">
            <a:extLst>
              <a:ext uri="{FF2B5EF4-FFF2-40B4-BE49-F238E27FC236}">
                <a16:creationId xmlns:a16="http://schemas.microsoft.com/office/drawing/2014/main" id="{EB6EBE91-7B22-4646-9E01-739A42A073AB}"/>
              </a:ext>
            </a:extLst>
          </p:cNvPr>
          <p:cNvCxnSpPr>
            <a:stCxn id="9" idx="3"/>
            <a:endCxn id="5" idx="0"/>
          </p:cNvCxnSpPr>
          <p:nvPr/>
        </p:nvCxnSpPr>
        <p:spPr>
          <a:xfrm rot="5400000">
            <a:off x="4138154" y="4586161"/>
            <a:ext cx="819711" cy="135311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D4D27EA-57C1-4AE4-A516-9C2D689725C3}"/>
              </a:ext>
            </a:extLst>
          </p:cNvPr>
          <p:cNvCxnSpPr>
            <a:endCxn id="6" idx="0"/>
          </p:cNvCxnSpPr>
          <p:nvPr/>
        </p:nvCxnSpPr>
        <p:spPr>
          <a:xfrm rot="5400000">
            <a:off x="4976352" y="5253471"/>
            <a:ext cx="685800" cy="1524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7A4E9FC-5DA2-4B8B-B7B8-8CF96C63BE3B}"/>
              </a:ext>
            </a:extLst>
          </p:cNvPr>
          <p:cNvCxnSpPr>
            <a:stCxn id="9" idx="5"/>
            <a:endCxn id="7" idx="0"/>
          </p:cNvCxnSpPr>
          <p:nvPr/>
        </p:nvCxnSpPr>
        <p:spPr>
          <a:xfrm rot="16200000" flipH="1">
            <a:off x="6175942" y="4548060"/>
            <a:ext cx="819711" cy="142931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451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4969" y="884238"/>
            <a:ext cx="5732020" cy="5873120"/>
          </a:xfrm>
        </p:spPr>
        <p:txBody>
          <a:bodyPr>
            <a:normAutofit lnSpcReduction="10000"/>
          </a:bodyPr>
          <a:lstStyle/>
          <a:p>
            <a:pPr marL="0" indent="0">
              <a:buNone/>
            </a:pPr>
            <a:r>
              <a:rPr lang="en-US" dirty="0"/>
              <a:t>Common cause: Conditionally Independent</a:t>
            </a:r>
          </a:p>
          <a:p>
            <a:pPr marL="0" indent="0">
              <a:buNone/>
            </a:pPr>
            <a:endParaRPr lang="en-US" dirty="0"/>
          </a:p>
        </p:txBody>
      </p:sp>
      <p:sp>
        <p:nvSpPr>
          <p:cNvPr id="5" name="Content Placeholder 4"/>
          <p:cNvSpPr>
            <a:spLocks noGrp="1"/>
          </p:cNvSpPr>
          <p:nvPr>
            <p:ph sz="half" idx="2"/>
          </p:nvPr>
        </p:nvSpPr>
        <p:spPr>
          <a:xfrm>
            <a:off x="6372044" y="884239"/>
            <a:ext cx="5092369" cy="457194"/>
          </a:xfrm>
        </p:spPr>
        <p:txBody>
          <a:bodyPr>
            <a:normAutofit lnSpcReduction="10000"/>
          </a:bodyPr>
          <a:lstStyle/>
          <a:p>
            <a:pPr marL="0" indent="0">
              <a:buNone/>
            </a:pPr>
            <a:r>
              <a:rPr lang="en-US" dirty="0"/>
              <a:t>Common effect: Independent</a:t>
            </a:r>
          </a:p>
        </p:txBody>
      </p:sp>
      <p:pic>
        <p:nvPicPr>
          <p:cNvPr id="22530" name="Picture 2"/>
          <p:cNvPicPr>
            <a:picLocks noChangeAspect="1" noChangeArrowheads="1"/>
          </p:cNvPicPr>
          <p:nvPr/>
        </p:nvPicPr>
        <p:blipFill>
          <a:blip r:embed="rId3" cstate="print"/>
          <a:srcRect/>
          <a:stretch>
            <a:fillRect/>
          </a:stretch>
        </p:blipFill>
        <p:spPr bwMode="auto">
          <a:xfrm>
            <a:off x="2605916" y="1316965"/>
            <a:ext cx="1771291" cy="2895600"/>
          </a:xfrm>
          <a:prstGeom prst="rect">
            <a:avLst/>
          </a:prstGeom>
          <a:noFill/>
          <a:ln w="9525">
            <a:noFill/>
            <a:miter lim="800000"/>
            <a:headEnd/>
            <a:tailEnd/>
          </a:ln>
        </p:spPr>
      </p:pic>
      <p:pic>
        <p:nvPicPr>
          <p:cNvPr id="22531" name="Picture 3"/>
          <p:cNvPicPr>
            <a:picLocks noChangeAspect="1" noChangeArrowheads="1"/>
          </p:cNvPicPr>
          <p:nvPr/>
        </p:nvPicPr>
        <p:blipFill>
          <a:blip r:embed="rId4" cstate="print"/>
          <a:srcRect/>
          <a:stretch>
            <a:fillRect/>
          </a:stretch>
        </p:blipFill>
        <p:spPr bwMode="auto">
          <a:xfrm>
            <a:off x="6906883" y="1328466"/>
            <a:ext cx="1728019" cy="281940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1931183F-7D56-48EA-9D2C-15619985D041}"/>
                  </a:ext>
                </a:extLst>
              </p:cNvPr>
              <p:cNvSpPr txBox="1">
                <a:spLocks/>
              </p:cNvSpPr>
              <p:nvPr/>
            </p:nvSpPr>
            <p:spPr>
              <a:xfrm>
                <a:off x="157316" y="4377931"/>
                <a:ext cx="5869672" cy="24944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Are X and Z independent? </a:t>
                </a:r>
                <a:r>
                  <a:rPr lang="en-US" sz="2000" b="1" dirty="0">
                    <a:solidFill>
                      <a:srgbClr val="FF0000"/>
                    </a:solidFill>
                  </a:rPr>
                  <a:t>No</a:t>
                </a:r>
              </a:p>
              <a:p>
                <a:pPr marL="457200" lvl="1" indent="0">
                  <a:buNone/>
                </a:pPr>
                <a14:m>
                  <m:oMathPara xmlns:m="http://schemas.openxmlformats.org/officeDocument/2006/math">
                    <m:oMathParaPr>
                      <m:jc m:val="centerGroup"/>
                    </m:oMathParaPr>
                    <m:oMath xmlns:m="http://schemas.openxmlformats.org/officeDocument/2006/math">
                      <m:r>
                        <a:rPr lang="en-US" sz="2000" i="1" smtClean="0">
                          <a:solidFill>
                            <a:srgbClr val="0066FF"/>
                          </a:solidFill>
                          <a:latin typeface="Cambria Math" panose="02040503050406030204" pitchFamily="18" charset="0"/>
                        </a:rPr>
                        <m:t>𝑃</m:t>
                      </m:r>
                      <m:d>
                        <m:dPr>
                          <m:ctrlPr>
                            <a:rPr lang="en-US" sz="2000" i="1" smtClean="0">
                              <a:solidFill>
                                <a:srgbClr val="0066FF"/>
                              </a:solidFill>
                              <a:latin typeface="Cambria Math" panose="02040503050406030204" pitchFamily="18" charset="0"/>
                            </a:rPr>
                          </m:ctrlPr>
                        </m:dPr>
                        <m:e>
                          <m:r>
                            <a:rPr lang="en-US" sz="2000" i="1" smtClean="0">
                              <a:solidFill>
                                <a:srgbClr val="0066FF"/>
                              </a:solidFill>
                              <a:latin typeface="Cambria Math" panose="02040503050406030204" pitchFamily="18" charset="0"/>
                            </a:rPr>
                            <m:t>𝑍</m:t>
                          </m:r>
                          <m:r>
                            <a:rPr lang="en-US" sz="2000" b="0" i="1" smtClean="0">
                              <a:solidFill>
                                <a:srgbClr val="0066FF"/>
                              </a:solidFill>
                              <a:latin typeface="Cambria Math" panose="02040503050406030204" pitchFamily="18" charset="0"/>
                            </a:rPr>
                            <m:t>,</m:t>
                          </m:r>
                          <m:r>
                            <a:rPr lang="en-US" sz="2000" i="1" smtClean="0">
                              <a:solidFill>
                                <a:srgbClr val="0066FF"/>
                              </a:solidFill>
                              <a:latin typeface="Cambria Math" panose="02040503050406030204" pitchFamily="18" charset="0"/>
                            </a:rPr>
                            <m:t>𝑋</m:t>
                          </m:r>
                        </m:e>
                      </m:d>
                      <m:r>
                        <a:rPr lang="en-US" sz="2000" b="0" i="1" smtClean="0">
                          <a:solidFill>
                            <a:srgbClr val="0066FF"/>
                          </a:solidFill>
                          <a:latin typeface="Cambria Math" panose="02040503050406030204" pitchFamily="18" charset="0"/>
                        </a:rPr>
                        <m:t>=</m:t>
                      </m:r>
                      <m:nary>
                        <m:naryPr>
                          <m:chr m:val="∑"/>
                          <m:supHide m:val="on"/>
                          <m:ctrlPr>
                            <a:rPr lang="en-US" sz="2000" b="0" i="1" smtClean="0">
                              <a:solidFill>
                                <a:srgbClr val="0066FF"/>
                              </a:solidFill>
                              <a:latin typeface="Cambria Math" panose="02040503050406030204" pitchFamily="18" charset="0"/>
                            </a:rPr>
                          </m:ctrlPr>
                        </m:naryPr>
                        <m:sub>
                          <m:r>
                            <m:rPr>
                              <m:brk m:alnAt="7"/>
                            </m:rPr>
                            <a:rPr lang="en-US" sz="2000" b="0" i="1" smtClean="0">
                              <a:solidFill>
                                <a:srgbClr val="0066FF"/>
                              </a:solidFill>
                              <a:latin typeface="Cambria Math" panose="02040503050406030204" pitchFamily="18" charset="0"/>
                            </a:rPr>
                            <m:t>𝑌</m:t>
                          </m:r>
                        </m:sub>
                        <m:sup/>
                        <m:e>
                          <m:r>
                            <a:rPr lang="en-US" sz="2000" b="0" i="1" smtClean="0">
                              <a:solidFill>
                                <a:srgbClr val="0066FF"/>
                              </a:solidFill>
                              <a:latin typeface="Cambria Math" panose="02040503050406030204" pitchFamily="18" charset="0"/>
                            </a:rPr>
                            <m:t>𝑃</m:t>
                          </m:r>
                          <m:d>
                            <m:dPr>
                              <m:ctrlPr>
                                <a:rPr lang="en-US" sz="2000" b="0" i="1" smtClean="0">
                                  <a:solidFill>
                                    <a:srgbClr val="0066FF"/>
                                  </a:solidFill>
                                  <a:latin typeface="Cambria Math" panose="02040503050406030204" pitchFamily="18" charset="0"/>
                                </a:rPr>
                              </m:ctrlPr>
                            </m:dPr>
                            <m:e>
                              <m:r>
                                <a:rPr lang="en-US" sz="2000" b="0" i="1" smtClean="0">
                                  <a:solidFill>
                                    <a:srgbClr val="0066FF"/>
                                  </a:solidFill>
                                  <a:latin typeface="Cambria Math" panose="02040503050406030204" pitchFamily="18" charset="0"/>
                                </a:rPr>
                                <m:t>𝑍</m:t>
                              </m:r>
                            </m:e>
                            <m:e>
                              <m:r>
                                <a:rPr lang="en-US" sz="2000" b="0" i="1" smtClean="0">
                                  <a:solidFill>
                                    <a:srgbClr val="0066FF"/>
                                  </a:solidFill>
                                  <a:latin typeface="Cambria Math" panose="02040503050406030204" pitchFamily="18" charset="0"/>
                                </a:rPr>
                                <m:t>𝑌</m:t>
                              </m:r>
                            </m:e>
                          </m:d>
                          <m:r>
                            <a:rPr lang="en-US" sz="2000" b="0" i="1" smtClean="0">
                              <a:solidFill>
                                <a:srgbClr val="0066FF"/>
                              </a:solidFill>
                              <a:latin typeface="Cambria Math" panose="02040503050406030204" pitchFamily="18" charset="0"/>
                            </a:rPr>
                            <m:t>𝑃</m:t>
                          </m:r>
                          <m:d>
                            <m:dPr>
                              <m:ctrlPr>
                                <a:rPr lang="en-US" sz="2000" b="0" i="1" smtClean="0">
                                  <a:solidFill>
                                    <a:srgbClr val="0066FF"/>
                                  </a:solidFill>
                                  <a:latin typeface="Cambria Math" panose="02040503050406030204" pitchFamily="18" charset="0"/>
                                </a:rPr>
                              </m:ctrlPr>
                            </m:dPr>
                            <m:e>
                              <m:r>
                                <a:rPr lang="en-US" sz="2000" b="0" i="1" smtClean="0">
                                  <a:solidFill>
                                    <a:srgbClr val="0066FF"/>
                                  </a:solidFill>
                                  <a:latin typeface="Cambria Math" panose="02040503050406030204" pitchFamily="18" charset="0"/>
                                </a:rPr>
                                <m:t>𝑋</m:t>
                              </m:r>
                            </m:e>
                            <m:e>
                              <m:r>
                                <a:rPr lang="en-US" sz="2000" b="0" i="1" smtClean="0">
                                  <a:solidFill>
                                    <a:srgbClr val="0066FF"/>
                                  </a:solidFill>
                                  <a:latin typeface="Cambria Math" panose="02040503050406030204" pitchFamily="18" charset="0"/>
                                </a:rPr>
                                <m:t>𝑌</m:t>
                              </m:r>
                            </m:e>
                          </m:d>
                          <m:r>
                            <a:rPr lang="en-US" sz="2000" b="0" i="1" smtClean="0">
                              <a:solidFill>
                                <a:srgbClr val="0066FF"/>
                              </a:solidFill>
                              <a:latin typeface="Cambria Math" panose="02040503050406030204" pitchFamily="18" charset="0"/>
                            </a:rPr>
                            <m:t>𝑃</m:t>
                          </m:r>
                          <m:r>
                            <a:rPr lang="en-US" sz="2000" b="0" i="1" smtClean="0">
                              <a:solidFill>
                                <a:srgbClr val="0066FF"/>
                              </a:solidFill>
                              <a:latin typeface="Cambria Math" panose="02040503050406030204" pitchFamily="18" charset="0"/>
                            </a:rPr>
                            <m:t>(</m:t>
                          </m:r>
                          <m:r>
                            <a:rPr lang="en-US" sz="2000" b="0" i="1" smtClean="0">
                              <a:solidFill>
                                <a:srgbClr val="0066FF"/>
                              </a:solidFill>
                              <a:latin typeface="Cambria Math" panose="02040503050406030204" pitchFamily="18" charset="0"/>
                            </a:rPr>
                            <m:t>𝑌</m:t>
                          </m:r>
                          <m:r>
                            <a:rPr lang="en-US" sz="2000" b="0" i="1" smtClean="0">
                              <a:solidFill>
                                <a:srgbClr val="0066FF"/>
                              </a:solidFill>
                              <a:latin typeface="Cambria Math" panose="02040503050406030204" pitchFamily="18" charset="0"/>
                            </a:rPr>
                            <m:t>)</m:t>
                          </m:r>
                        </m:e>
                      </m:nary>
                    </m:oMath>
                  </m:oMathPara>
                </a14:m>
                <a:endParaRPr lang="en-US" sz="2000" b="0" i="1" dirty="0">
                  <a:solidFill>
                    <a:srgbClr val="0066FF"/>
                  </a:solidFill>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sz="2000" i="1" smtClean="0">
                          <a:solidFill>
                            <a:srgbClr val="0066FF"/>
                          </a:solidFill>
                          <a:latin typeface="Cambria Math" panose="02040503050406030204" pitchFamily="18" charset="0"/>
                        </a:rPr>
                        <m:t>𝑃</m:t>
                      </m:r>
                      <m:d>
                        <m:dPr>
                          <m:ctrlPr>
                            <a:rPr lang="en-US" sz="2000" i="1" smtClean="0">
                              <a:solidFill>
                                <a:srgbClr val="0066FF"/>
                              </a:solidFill>
                              <a:latin typeface="Cambria Math" panose="02040503050406030204" pitchFamily="18" charset="0"/>
                            </a:rPr>
                          </m:ctrlPr>
                        </m:dPr>
                        <m:e>
                          <m:r>
                            <a:rPr lang="en-US" sz="2000" i="1" smtClean="0">
                              <a:solidFill>
                                <a:srgbClr val="0066FF"/>
                              </a:solidFill>
                              <a:latin typeface="Cambria Math" panose="02040503050406030204" pitchFamily="18" charset="0"/>
                            </a:rPr>
                            <m:t>𝑍</m:t>
                          </m:r>
                        </m:e>
                      </m:d>
                      <m:r>
                        <a:rPr lang="en-US" sz="2000" b="0" i="1" smtClean="0">
                          <a:solidFill>
                            <a:srgbClr val="0066FF"/>
                          </a:solidFill>
                          <a:latin typeface="Cambria Math" panose="02040503050406030204" pitchFamily="18" charset="0"/>
                        </a:rPr>
                        <m:t>𝑃</m:t>
                      </m:r>
                      <m:d>
                        <m:dPr>
                          <m:ctrlPr>
                            <a:rPr lang="en-US" sz="2000" b="0" i="1" smtClean="0">
                              <a:solidFill>
                                <a:srgbClr val="0066FF"/>
                              </a:solidFill>
                              <a:latin typeface="Cambria Math" panose="02040503050406030204" pitchFamily="18" charset="0"/>
                            </a:rPr>
                          </m:ctrlPr>
                        </m:dPr>
                        <m:e>
                          <m:r>
                            <a:rPr lang="en-US" sz="2000" b="0" i="1" smtClean="0">
                              <a:solidFill>
                                <a:srgbClr val="0066FF"/>
                              </a:solidFill>
                              <a:latin typeface="Cambria Math" panose="02040503050406030204" pitchFamily="18" charset="0"/>
                            </a:rPr>
                            <m:t>𝑋</m:t>
                          </m:r>
                        </m:e>
                      </m:d>
                      <m:r>
                        <a:rPr lang="en-US" sz="2000" b="0" i="1" smtClean="0">
                          <a:solidFill>
                            <a:srgbClr val="0066FF"/>
                          </a:solidFill>
                          <a:latin typeface="Cambria Math" panose="02040503050406030204" pitchFamily="18" charset="0"/>
                        </a:rPr>
                        <m:t>=</m:t>
                      </m:r>
                      <m:d>
                        <m:dPr>
                          <m:ctrlPr>
                            <a:rPr lang="en-US" sz="2000" b="0" i="1" smtClean="0">
                              <a:solidFill>
                                <a:srgbClr val="0066FF"/>
                              </a:solidFill>
                              <a:latin typeface="Cambria Math" panose="02040503050406030204" pitchFamily="18" charset="0"/>
                            </a:rPr>
                          </m:ctrlPr>
                        </m:dPr>
                        <m:e>
                          <m:nary>
                            <m:naryPr>
                              <m:chr m:val="∑"/>
                              <m:supHide m:val="on"/>
                              <m:ctrlPr>
                                <a:rPr lang="en-US" sz="2000" i="1">
                                  <a:solidFill>
                                    <a:srgbClr val="0066FF"/>
                                  </a:solidFill>
                                  <a:latin typeface="Cambria Math" panose="02040503050406030204" pitchFamily="18" charset="0"/>
                                </a:rPr>
                              </m:ctrlPr>
                            </m:naryPr>
                            <m:sub>
                              <m:r>
                                <m:rPr>
                                  <m:brk m:alnAt="7"/>
                                </m:rPr>
                                <a:rPr lang="en-US" sz="2000" i="1">
                                  <a:solidFill>
                                    <a:srgbClr val="0066FF"/>
                                  </a:solidFill>
                                  <a:latin typeface="Cambria Math" panose="02040503050406030204" pitchFamily="18" charset="0"/>
                                </a:rPr>
                                <m:t>𝑌</m:t>
                              </m:r>
                            </m:sub>
                            <m:sup/>
                            <m:e>
                              <m:r>
                                <a:rPr lang="en-US" sz="2000" i="1">
                                  <a:solidFill>
                                    <a:srgbClr val="0066FF"/>
                                  </a:solidFill>
                                  <a:latin typeface="Cambria Math" panose="02040503050406030204" pitchFamily="18" charset="0"/>
                                </a:rPr>
                                <m:t>𝑃</m:t>
                              </m:r>
                              <m:d>
                                <m:dPr>
                                  <m:ctrlPr>
                                    <a:rPr lang="en-US" sz="2000" i="1">
                                      <a:solidFill>
                                        <a:srgbClr val="0066FF"/>
                                      </a:solidFill>
                                      <a:latin typeface="Cambria Math" panose="02040503050406030204" pitchFamily="18" charset="0"/>
                                    </a:rPr>
                                  </m:ctrlPr>
                                </m:dPr>
                                <m:e>
                                  <m:r>
                                    <a:rPr lang="en-US" sz="2000" i="1">
                                      <a:solidFill>
                                        <a:srgbClr val="0066FF"/>
                                      </a:solidFill>
                                      <a:latin typeface="Cambria Math" panose="02040503050406030204" pitchFamily="18" charset="0"/>
                                    </a:rPr>
                                    <m:t>𝑍</m:t>
                                  </m:r>
                                </m:e>
                                <m:e>
                                  <m:r>
                                    <a:rPr lang="en-US" sz="2000" i="1">
                                      <a:solidFill>
                                        <a:srgbClr val="0066FF"/>
                                      </a:solidFill>
                                      <a:latin typeface="Cambria Math" panose="02040503050406030204" pitchFamily="18" charset="0"/>
                                    </a:rPr>
                                    <m:t>𝑌</m:t>
                                  </m:r>
                                </m:e>
                              </m:d>
                              <m:r>
                                <a:rPr lang="en-US" sz="2000" i="1">
                                  <a:solidFill>
                                    <a:srgbClr val="0066FF"/>
                                  </a:solidFill>
                                  <a:latin typeface="Cambria Math" panose="02040503050406030204" pitchFamily="18" charset="0"/>
                                </a:rPr>
                                <m:t>𝑃</m:t>
                              </m:r>
                              <m:r>
                                <a:rPr lang="en-US" sz="2000" i="1">
                                  <a:solidFill>
                                    <a:srgbClr val="0066FF"/>
                                  </a:solidFill>
                                  <a:latin typeface="Cambria Math" panose="02040503050406030204" pitchFamily="18" charset="0"/>
                                </a:rPr>
                                <m:t>(</m:t>
                              </m:r>
                              <m:r>
                                <a:rPr lang="en-US" sz="2000" i="1">
                                  <a:solidFill>
                                    <a:srgbClr val="0066FF"/>
                                  </a:solidFill>
                                  <a:latin typeface="Cambria Math" panose="02040503050406030204" pitchFamily="18" charset="0"/>
                                </a:rPr>
                                <m:t>𝑌</m:t>
                              </m:r>
                              <m:r>
                                <a:rPr lang="en-US" sz="2000" i="1">
                                  <a:solidFill>
                                    <a:srgbClr val="0066FF"/>
                                  </a:solidFill>
                                  <a:latin typeface="Cambria Math" panose="02040503050406030204" pitchFamily="18" charset="0"/>
                                </a:rPr>
                                <m:t>)</m:t>
                              </m:r>
                            </m:e>
                          </m:nary>
                        </m:e>
                      </m:d>
                      <m:d>
                        <m:dPr>
                          <m:ctrlPr>
                            <a:rPr lang="en-US" sz="2000" i="1">
                              <a:solidFill>
                                <a:srgbClr val="0066FF"/>
                              </a:solidFill>
                              <a:latin typeface="Cambria Math" panose="02040503050406030204" pitchFamily="18" charset="0"/>
                            </a:rPr>
                          </m:ctrlPr>
                        </m:dPr>
                        <m:e>
                          <m:nary>
                            <m:naryPr>
                              <m:chr m:val="∑"/>
                              <m:supHide m:val="on"/>
                              <m:ctrlPr>
                                <a:rPr lang="en-US" sz="2000" i="1">
                                  <a:solidFill>
                                    <a:srgbClr val="0066FF"/>
                                  </a:solidFill>
                                  <a:latin typeface="Cambria Math" panose="02040503050406030204" pitchFamily="18" charset="0"/>
                                </a:rPr>
                              </m:ctrlPr>
                            </m:naryPr>
                            <m:sub>
                              <m:r>
                                <m:rPr>
                                  <m:brk m:alnAt="7"/>
                                </m:rPr>
                                <a:rPr lang="en-US" sz="2000" i="1">
                                  <a:solidFill>
                                    <a:srgbClr val="0066FF"/>
                                  </a:solidFill>
                                  <a:latin typeface="Cambria Math" panose="02040503050406030204" pitchFamily="18" charset="0"/>
                                </a:rPr>
                                <m:t>𝑌</m:t>
                              </m:r>
                            </m:sub>
                            <m:sup/>
                            <m:e>
                              <m:r>
                                <a:rPr lang="en-US" sz="2000" i="1">
                                  <a:solidFill>
                                    <a:srgbClr val="0066FF"/>
                                  </a:solidFill>
                                  <a:latin typeface="Cambria Math" panose="02040503050406030204" pitchFamily="18" charset="0"/>
                                </a:rPr>
                                <m:t>𝑃</m:t>
                              </m:r>
                              <m:d>
                                <m:dPr>
                                  <m:ctrlPr>
                                    <a:rPr lang="en-US" sz="2000" i="1">
                                      <a:solidFill>
                                        <a:srgbClr val="0066FF"/>
                                      </a:solidFill>
                                      <a:latin typeface="Cambria Math" panose="02040503050406030204" pitchFamily="18" charset="0"/>
                                    </a:rPr>
                                  </m:ctrlPr>
                                </m:dPr>
                                <m:e>
                                  <m:r>
                                    <a:rPr lang="en-US" sz="2000" b="0" i="1" smtClean="0">
                                      <a:solidFill>
                                        <a:srgbClr val="0066FF"/>
                                      </a:solidFill>
                                      <a:latin typeface="Cambria Math" panose="02040503050406030204" pitchFamily="18" charset="0"/>
                                    </a:rPr>
                                    <m:t>𝑋</m:t>
                                  </m:r>
                                </m:e>
                                <m:e>
                                  <m:r>
                                    <a:rPr lang="en-US" sz="2000" i="1">
                                      <a:solidFill>
                                        <a:srgbClr val="0066FF"/>
                                      </a:solidFill>
                                      <a:latin typeface="Cambria Math" panose="02040503050406030204" pitchFamily="18" charset="0"/>
                                    </a:rPr>
                                    <m:t>𝑌</m:t>
                                  </m:r>
                                </m:e>
                              </m:d>
                              <m:r>
                                <a:rPr lang="en-US" sz="2000" i="1">
                                  <a:solidFill>
                                    <a:srgbClr val="0066FF"/>
                                  </a:solidFill>
                                  <a:latin typeface="Cambria Math" panose="02040503050406030204" pitchFamily="18" charset="0"/>
                                </a:rPr>
                                <m:t>𝑃</m:t>
                              </m:r>
                              <m:r>
                                <a:rPr lang="en-US" sz="2000" i="1">
                                  <a:solidFill>
                                    <a:srgbClr val="0066FF"/>
                                  </a:solidFill>
                                  <a:latin typeface="Cambria Math" panose="02040503050406030204" pitchFamily="18" charset="0"/>
                                </a:rPr>
                                <m:t>(</m:t>
                              </m:r>
                              <m:r>
                                <a:rPr lang="en-US" sz="2000" i="1">
                                  <a:solidFill>
                                    <a:srgbClr val="0066FF"/>
                                  </a:solidFill>
                                  <a:latin typeface="Cambria Math" panose="02040503050406030204" pitchFamily="18" charset="0"/>
                                </a:rPr>
                                <m:t>𝑌</m:t>
                              </m:r>
                              <m:r>
                                <a:rPr lang="en-US" sz="2000" i="1">
                                  <a:solidFill>
                                    <a:srgbClr val="0066FF"/>
                                  </a:solidFill>
                                  <a:latin typeface="Cambria Math" panose="02040503050406030204" pitchFamily="18" charset="0"/>
                                </a:rPr>
                                <m:t>)</m:t>
                              </m:r>
                            </m:e>
                          </m:nary>
                        </m:e>
                      </m:d>
                    </m:oMath>
                  </m:oMathPara>
                </a14:m>
                <a:endParaRPr lang="en-US" sz="2000" dirty="0">
                  <a:solidFill>
                    <a:srgbClr val="0066FF"/>
                  </a:solidFill>
                </a:endParaRPr>
              </a:p>
              <a:p>
                <a:pPr marL="0" indent="0">
                  <a:buNone/>
                </a:pPr>
                <a:r>
                  <a:rPr lang="en-US" sz="2000" dirty="0"/>
                  <a:t>Are they conditionally independent given Y? </a:t>
                </a:r>
                <a:r>
                  <a:rPr lang="en-US" sz="2000" b="1" dirty="0">
                    <a:solidFill>
                      <a:srgbClr val="FF0000"/>
                    </a:solidFill>
                  </a:rPr>
                  <a:t>Yes</a:t>
                </a:r>
              </a:p>
              <a:p>
                <a:pPr marL="457200" lvl="1" indent="0">
                  <a:buNone/>
                </a:pPr>
                <a14:m>
                  <m:oMathPara xmlns:m="http://schemas.openxmlformats.org/officeDocument/2006/math">
                    <m:oMathParaPr>
                      <m:jc m:val="centerGroup"/>
                    </m:oMathParaPr>
                    <m:oMath xmlns:m="http://schemas.openxmlformats.org/officeDocument/2006/math">
                      <m:r>
                        <a:rPr lang="en-US" sz="2000" i="1">
                          <a:solidFill>
                            <a:srgbClr val="0066FF"/>
                          </a:solidFill>
                          <a:latin typeface="Cambria Math" panose="02040503050406030204" pitchFamily="18" charset="0"/>
                        </a:rPr>
                        <m:t>𝑃</m:t>
                      </m:r>
                      <m:d>
                        <m:dPr>
                          <m:ctrlPr>
                            <a:rPr lang="en-US" sz="2000" i="1">
                              <a:solidFill>
                                <a:srgbClr val="0066FF"/>
                              </a:solidFill>
                              <a:latin typeface="Cambria Math" panose="02040503050406030204" pitchFamily="18" charset="0"/>
                            </a:rPr>
                          </m:ctrlPr>
                        </m:dPr>
                        <m:e>
                          <m:r>
                            <a:rPr lang="en-US" sz="2000" i="1">
                              <a:solidFill>
                                <a:srgbClr val="0066FF"/>
                              </a:solidFill>
                              <a:latin typeface="Cambria Math" panose="02040503050406030204" pitchFamily="18" charset="0"/>
                            </a:rPr>
                            <m:t>𝑍</m:t>
                          </m:r>
                          <m:r>
                            <a:rPr lang="en-US" sz="2000" b="0" i="1" smtClean="0">
                              <a:solidFill>
                                <a:srgbClr val="0066FF"/>
                              </a:solidFill>
                              <a:latin typeface="Cambria Math" panose="02040503050406030204" pitchFamily="18" charset="0"/>
                            </a:rPr>
                            <m:t>,</m:t>
                          </m:r>
                          <m:r>
                            <a:rPr lang="en-US" sz="2000" b="0" i="1" smtClean="0">
                              <a:solidFill>
                                <a:srgbClr val="0066FF"/>
                              </a:solidFill>
                              <a:latin typeface="Cambria Math" panose="02040503050406030204" pitchFamily="18" charset="0"/>
                            </a:rPr>
                            <m:t>𝑋</m:t>
                          </m:r>
                        </m:e>
                        <m:e>
                          <m:r>
                            <a:rPr lang="en-US" sz="2000" i="1" smtClean="0">
                              <a:solidFill>
                                <a:srgbClr val="0066FF"/>
                              </a:solidFill>
                              <a:latin typeface="Cambria Math" panose="02040503050406030204" pitchFamily="18" charset="0"/>
                            </a:rPr>
                            <m:t>𝑌</m:t>
                          </m:r>
                        </m:e>
                      </m:d>
                      <m:r>
                        <a:rPr lang="en-US" sz="2000" i="1" smtClean="0">
                          <a:solidFill>
                            <a:srgbClr val="0066FF"/>
                          </a:solidFill>
                          <a:latin typeface="Cambria Math" panose="02040503050406030204" pitchFamily="18" charset="0"/>
                        </a:rPr>
                        <m:t>=</m:t>
                      </m:r>
                      <m:r>
                        <a:rPr lang="en-US" sz="2000" i="1">
                          <a:solidFill>
                            <a:srgbClr val="0066FF"/>
                          </a:solidFill>
                          <a:latin typeface="Cambria Math" panose="02040503050406030204" pitchFamily="18" charset="0"/>
                        </a:rPr>
                        <m:t>𝑃</m:t>
                      </m:r>
                      <m:r>
                        <a:rPr lang="en-US" sz="2000" i="1">
                          <a:solidFill>
                            <a:srgbClr val="0066FF"/>
                          </a:solidFill>
                          <a:latin typeface="Cambria Math" panose="02040503050406030204" pitchFamily="18" charset="0"/>
                        </a:rPr>
                        <m:t>(</m:t>
                      </m:r>
                      <m:r>
                        <a:rPr lang="en-US" sz="2000" i="1">
                          <a:solidFill>
                            <a:srgbClr val="0066FF"/>
                          </a:solidFill>
                          <a:latin typeface="Cambria Math" panose="02040503050406030204" pitchFamily="18" charset="0"/>
                        </a:rPr>
                        <m:t>𝑍</m:t>
                      </m:r>
                      <m:r>
                        <a:rPr lang="en-US" sz="2000" i="1" smtClean="0">
                          <a:solidFill>
                            <a:srgbClr val="0066FF"/>
                          </a:solidFill>
                          <a:latin typeface="Cambria Math" panose="02040503050406030204" pitchFamily="18" charset="0"/>
                        </a:rPr>
                        <m:t>|</m:t>
                      </m:r>
                      <m:r>
                        <a:rPr lang="en-US" sz="2000" i="1" smtClean="0">
                          <a:solidFill>
                            <a:srgbClr val="0066FF"/>
                          </a:solidFill>
                          <a:latin typeface="Cambria Math" panose="02040503050406030204" pitchFamily="18" charset="0"/>
                        </a:rPr>
                        <m:t>𝑌</m:t>
                      </m:r>
                      <m:r>
                        <a:rPr lang="en-US" sz="2000" i="1">
                          <a:solidFill>
                            <a:srgbClr val="0066FF"/>
                          </a:solidFill>
                          <a:latin typeface="Cambria Math" panose="02040503050406030204" pitchFamily="18" charset="0"/>
                        </a:rPr>
                        <m:t>)</m:t>
                      </m:r>
                      <m:r>
                        <a:rPr lang="en-US" sz="2000" i="1">
                          <a:solidFill>
                            <a:srgbClr val="0066FF"/>
                          </a:solidFill>
                          <a:latin typeface="Cambria Math" panose="02040503050406030204" pitchFamily="18" charset="0"/>
                        </a:rPr>
                        <m:t>𝑃</m:t>
                      </m:r>
                      <m:r>
                        <a:rPr lang="en-US" sz="2000" i="1">
                          <a:solidFill>
                            <a:srgbClr val="0066FF"/>
                          </a:solidFill>
                          <a:latin typeface="Cambria Math" panose="02040503050406030204" pitchFamily="18" charset="0"/>
                        </a:rPr>
                        <m:t>(</m:t>
                      </m:r>
                      <m:r>
                        <a:rPr lang="en-US" sz="2000" b="0" i="1" smtClean="0">
                          <a:solidFill>
                            <a:srgbClr val="0066FF"/>
                          </a:solidFill>
                          <a:latin typeface="Cambria Math" panose="02040503050406030204" pitchFamily="18" charset="0"/>
                        </a:rPr>
                        <m:t>𝑋</m:t>
                      </m:r>
                      <m:r>
                        <a:rPr lang="en-US" sz="2000" i="1">
                          <a:solidFill>
                            <a:srgbClr val="0066FF"/>
                          </a:solidFill>
                          <a:latin typeface="Cambria Math" panose="02040503050406030204" pitchFamily="18" charset="0"/>
                        </a:rPr>
                        <m:t>|</m:t>
                      </m:r>
                      <m:r>
                        <a:rPr lang="en-US" sz="2000" i="1">
                          <a:solidFill>
                            <a:srgbClr val="0066FF"/>
                          </a:solidFill>
                          <a:latin typeface="Cambria Math" panose="02040503050406030204" pitchFamily="18" charset="0"/>
                        </a:rPr>
                        <m:t>𝑌</m:t>
                      </m:r>
                      <m:r>
                        <a:rPr lang="en-US" sz="2000" i="1">
                          <a:solidFill>
                            <a:srgbClr val="0066FF"/>
                          </a:solidFill>
                          <a:latin typeface="Cambria Math" panose="02040503050406030204" pitchFamily="18" charset="0"/>
                        </a:rPr>
                        <m:t>)</m:t>
                      </m:r>
                    </m:oMath>
                  </m:oMathPara>
                </a14:m>
                <a:endParaRPr lang="en-US" sz="2000" dirty="0">
                  <a:solidFill>
                    <a:srgbClr val="0066FF"/>
                  </a:solidFill>
                </a:endParaRPr>
              </a:p>
            </p:txBody>
          </p:sp>
        </mc:Choice>
        <mc:Fallback xmlns="">
          <p:sp>
            <p:nvSpPr>
              <p:cNvPr id="7" name="Content Placeholder 2">
                <a:extLst>
                  <a:ext uri="{FF2B5EF4-FFF2-40B4-BE49-F238E27FC236}">
                    <a16:creationId xmlns:a16="http://schemas.microsoft.com/office/drawing/2014/main" xmlns:a14="http://schemas.microsoft.com/office/drawing/2010/main" xmlns="" id="{1931183F-7D56-48EA-9D2C-15619985D041}"/>
                  </a:ext>
                </a:extLst>
              </p:cNvPr>
              <p:cNvSpPr txBox="1">
                <a:spLocks noRot="1" noChangeAspect="1" noMove="1" noResize="1" noEditPoints="1" noAdjustHandles="1" noChangeArrowheads="1" noChangeShapeType="1" noTextEdit="1"/>
              </p:cNvSpPr>
              <p:nvPr/>
            </p:nvSpPr>
            <p:spPr>
              <a:xfrm>
                <a:off x="157316" y="4377931"/>
                <a:ext cx="5869672" cy="2494451"/>
              </a:xfrm>
              <a:prstGeom prst="rect">
                <a:avLst/>
              </a:prstGeom>
              <a:blipFill rotWithShape="0">
                <a:blip r:embed="rId5"/>
                <a:stretch>
                  <a:fillRect l="-1038" t="-24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4">
                <a:extLst>
                  <a:ext uri="{FF2B5EF4-FFF2-40B4-BE49-F238E27FC236}">
                    <a16:creationId xmlns:a16="http://schemas.microsoft.com/office/drawing/2014/main" id="{54F69319-4756-43D1-9D4D-41FFA6165596}"/>
                  </a:ext>
                </a:extLst>
              </p:cNvPr>
              <p:cNvSpPr txBox="1">
                <a:spLocks/>
              </p:cNvSpPr>
              <p:nvPr/>
            </p:nvSpPr>
            <p:spPr>
              <a:xfrm>
                <a:off x="6026988" y="4377931"/>
                <a:ext cx="6165012" cy="2471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Are X and Z independent? </a:t>
                </a:r>
                <a:r>
                  <a:rPr lang="en-US" sz="2000" b="1" dirty="0">
                    <a:solidFill>
                      <a:srgbClr val="FF0000"/>
                    </a:solidFill>
                  </a:rPr>
                  <a:t>Yes</a:t>
                </a:r>
              </a:p>
              <a:p>
                <a:pPr marL="457200" lvl="1" indent="0">
                  <a:buNone/>
                </a:pPr>
                <a14:m>
                  <m:oMathPara xmlns:m="http://schemas.openxmlformats.org/officeDocument/2006/math">
                    <m:oMathParaPr>
                      <m:jc m:val="centerGroup"/>
                    </m:oMathParaPr>
                    <m:oMath xmlns:m="http://schemas.openxmlformats.org/officeDocument/2006/math">
                      <m:r>
                        <a:rPr lang="en-US" sz="2000" i="1">
                          <a:solidFill>
                            <a:srgbClr val="0066FF"/>
                          </a:solidFill>
                          <a:latin typeface="Cambria Math" panose="02040503050406030204" pitchFamily="18" charset="0"/>
                        </a:rPr>
                        <m:t>𝑃</m:t>
                      </m:r>
                      <m:r>
                        <a:rPr lang="en-US" sz="2000" b="0" i="1" smtClean="0">
                          <a:solidFill>
                            <a:srgbClr val="0066FF"/>
                          </a:solidFill>
                          <a:latin typeface="Cambria Math" panose="02040503050406030204" pitchFamily="18" charset="0"/>
                        </a:rPr>
                        <m:t>(</m:t>
                      </m:r>
                      <m:r>
                        <a:rPr lang="en-US" sz="2000" b="0" i="1" smtClean="0">
                          <a:solidFill>
                            <a:srgbClr val="0066FF"/>
                          </a:solidFill>
                          <a:latin typeface="Cambria Math" panose="02040503050406030204" pitchFamily="18" charset="0"/>
                        </a:rPr>
                        <m:t>𝑋</m:t>
                      </m:r>
                      <m:r>
                        <a:rPr lang="en-US" sz="2000" b="0" i="1" smtClean="0">
                          <a:solidFill>
                            <a:srgbClr val="0066FF"/>
                          </a:solidFill>
                          <a:latin typeface="Cambria Math" panose="02040503050406030204" pitchFamily="18" charset="0"/>
                        </a:rPr>
                        <m:t>,</m:t>
                      </m:r>
                      <m:r>
                        <a:rPr lang="en-US" sz="2000" b="0" i="1" smtClean="0">
                          <a:solidFill>
                            <a:srgbClr val="0066FF"/>
                          </a:solidFill>
                          <a:latin typeface="Cambria Math" panose="02040503050406030204" pitchFamily="18" charset="0"/>
                        </a:rPr>
                        <m:t>𝑍</m:t>
                      </m:r>
                      <m:r>
                        <a:rPr lang="en-US" sz="2000" b="0" i="1" smtClean="0">
                          <a:solidFill>
                            <a:srgbClr val="0066FF"/>
                          </a:solidFill>
                          <a:latin typeface="Cambria Math" panose="02040503050406030204" pitchFamily="18" charset="0"/>
                        </a:rPr>
                        <m:t>)=</m:t>
                      </m:r>
                      <m:r>
                        <a:rPr lang="en-US" sz="2000" b="0" i="1" smtClean="0">
                          <a:solidFill>
                            <a:srgbClr val="0066FF"/>
                          </a:solidFill>
                          <a:latin typeface="Cambria Math" panose="02040503050406030204" pitchFamily="18" charset="0"/>
                        </a:rPr>
                        <m:t>𝑃</m:t>
                      </m:r>
                      <m:r>
                        <a:rPr lang="en-US" sz="2000" b="0" i="1" smtClean="0">
                          <a:solidFill>
                            <a:srgbClr val="0066FF"/>
                          </a:solidFill>
                          <a:latin typeface="Cambria Math" panose="02040503050406030204" pitchFamily="18" charset="0"/>
                        </a:rPr>
                        <m:t>(</m:t>
                      </m:r>
                      <m:r>
                        <a:rPr lang="en-US" sz="2000" b="0" i="1" smtClean="0">
                          <a:solidFill>
                            <a:srgbClr val="0066FF"/>
                          </a:solidFill>
                          <a:latin typeface="Cambria Math" panose="02040503050406030204" pitchFamily="18" charset="0"/>
                        </a:rPr>
                        <m:t>𝑋</m:t>
                      </m:r>
                      <m:r>
                        <a:rPr lang="en-US" sz="2000" b="0" i="1" smtClean="0">
                          <a:solidFill>
                            <a:srgbClr val="0066FF"/>
                          </a:solidFill>
                          <a:latin typeface="Cambria Math" panose="02040503050406030204" pitchFamily="18" charset="0"/>
                        </a:rPr>
                        <m:t>)</m:t>
                      </m:r>
                      <m:r>
                        <a:rPr lang="en-US" sz="2000" i="1">
                          <a:solidFill>
                            <a:srgbClr val="0066FF"/>
                          </a:solidFill>
                          <a:latin typeface="Cambria Math" panose="02040503050406030204" pitchFamily="18" charset="0"/>
                        </a:rPr>
                        <m:t>𝑃</m:t>
                      </m:r>
                      <m:r>
                        <a:rPr lang="en-US" sz="2000" i="1">
                          <a:solidFill>
                            <a:srgbClr val="0066FF"/>
                          </a:solidFill>
                          <a:latin typeface="Cambria Math" panose="02040503050406030204" pitchFamily="18" charset="0"/>
                        </a:rPr>
                        <m:t>(</m:t>
                      </m:r>
                      <m:r>
                        <a:rPr lang="en-US" sz="2000" i="1">
                          <a:solidFill>
                            <a:srgbClr val="0066FF"/>
                          </a:solidFill>
                          <a:latin typeface="Cambria Math" panose="02040503050406030204" pitchFamily="18" charset="0"/>
                        </a:rPr>
                        <m:t>𝑍</m:t>
                      </m:r>
                      <m:r>
                        <a:rPr lang="en-US" sz="2000" i="1">
                          <a:solidFill>
                            <a:srgbClr val="0066FF"/>
                          </a:solidFill>
                          <a:latin typeface="Cambria Math" panose="02040503050406030204" pitchFamily="18" charset="0"/>
                        </a:rPr>
                        <m:t>)</m:t>
                      </m:r>
                    </m:oMath>
                  </m:oMathPara>
                </a14:m>
                <a:endParaRPr lang="en-US" sz="2000" dirty="0">
                  <a:solidFill>
                    <a:srgbClr val="0066FF"/>
                  </a:solidFill>
                </a:endParaRPr>
              </a:p>
              <a:p>
                <a:pPr marL="457200" lvl="1" indent="0">
                  <a:buNone/>
                </a:pPr>
                <a:endParaRPr lang="en-US" sz="2000" dirty="0">
                  <a:solidFill>
                    <a:srgbClr val="0066FF"/>
                  </a:solidFill>
                </a:endParaRPr>
              </a:p>
              <a:p>
                <a:pPr marL="0" indent="0">
                  <a:buNone/>
                </a:pPr>
                <a:r>
                  <a:rPr lang="en-US" sz="2000" dirty="0"/>
                  <a:t>Are they conditionally independent given Y? </a:t>
                </a:r>
                <a:r>
                  <a:rPr lang="en-US" sz="2000" b="1" dirty="0">
                    <a:solidFill>
                      <a:srgbClr val="FF0000"/>
                    </a:solidFill>
                  </a:rPr>
                  <a:t>No</a:t>
                </a:r>
              </a:p>
              <a:p>
                <a:pPr marL="457200" lvl="1" indent="0">
                  <a:buNone/>
                </a:pPr>
                <a14:m>
                  <m:oMathPara xmlns:m="http://schemas.openxmlformats.org/officeDocument/2006/math">
                    <m:oMathParaPr>
                      <m:jc m:val="centerGroup"/>
                    </m:oMathParaPr>
                    <m:oMath xmlns:m="http://schemas.openxmlformats.org/officeDocument/2006/math">
                      <m:r>
                        <a:rPr lang="en-US" sz="2000" i="1">
                          <a:solidFill>
                            <a:srgbClr val="0066FF"/>
                          </a:solidFill>
                          <a:latin typeface="Cambria Math" panose="02040503050406030204" pitchFamily="18" charset="0"/>
                        </a:rPr>
                        <m:t>𝑃</m:t>
                      </m:r>
                      <m:d>
                        <m:dPr>
                          <m:ctrlPr>
                            <a:rPr lang="en-US" sz="2000" i="1">
                              <a:solidFill>
                                <a:srgbClr val="0066FF"/>
                              </a:solidFill>
                              <a:latin typeface="Cambria Math" panose="02040503050406030204" pitchFamily="18" charset="0"/>
                            </a:rPr>
                          </m:ctrlPr>
                        </m:dPr>
                        <m:e>
                          <m:r>
                            <a:rPr lang="en-US" sz="2000" i="1">
                              <a:solidFill>
                                <a:srgbClr val="0066FF"/>
                              </a:solidFill>
                              <a:latin typeface="Cambria Math" panose="02040503050406030204" pitchFamily="18" charset="0"/>
                            </a:rPr>
                            <m:t>𝑍</m:t>
                          </m:r>
                          <m:r>
                            <a:rPr lang="en-US" sz="2000" b="0" i="1" smtClean="0">
                              <a:solidFill>
                                <a:srgbClr val="0066FF"/>
                              </a:solidFill>
                              <a:latin typeface="Cambria Math" panose="02040503050406030204" pitchFamily="18" charset="0"/>
                            </a:rPr>
                            <m:t>,</m:t>
                          </m:r>
                          <m:r>
                            <a:rPr lang="en-US" sz="2000" b="0" i="1" smtClean="0">
                              <a:solidFill>
                                <a:srgbClr val="0066FF"/>
                              </a:solidFill>
                              <a:latin typeface="Cambria Math" panose="02040503050406030204" pitchFamily="18" charset="0"/>
                            </a:rPr>
                            <m:t>𝑋</m:t>
                          </m:r>
                        </m:e>
                        <m:e>
                          <m:r>
                            <a:rPr lang="en-US" sz="2000" i="1">
                              <a:solidFill>
                                <a:srgbClr val="0066FF"/>
                              </a:solidFill>
                              <a:latin typeface="Cambria Math" panose="02040503050406030204" pitchFamily="18" charset="0"/>
                            </a:rPr>
                            <m:t>𝑌</m:t>
                          </m:r>
                        </m:e>
                      </m:d>
                      <m:r>
                        <a:rPr lang="en-US" sz="2000" b="0" i="1" smtClean="0">
                          <a:solidFill>
                            <a:srgbClr val="0066FF"/>
                          </a:solidFill>
                          <a:latin typeface="Cambria Math" panose="02040503050406030204" pitchFamily="18" charset="0"/>
                        </a:rPr>
                        <m:t>=</m:t>
                      </m:r>
                      <m:f>
                        <m:fPr>
                          <m:ctrlPr>
                            <a:rPr lang="en-US" sz="2000" b="0" i="1" smtClean="0">
                              <a:solidFill>
                                <a:srgbClr val="0066FF"/>
                              </a:solidFill>
                              <a:latin typeface="Cambria Math" panose="02040503050406030204" pitchFamily="18" charset="0"/>
                            </a:rPr>
                          </m:ctrlPr>
                        </m:fPr>
                        <m:num>
                          <m:r>
                            <a:rPr lang="en-US" sz="2000" b="0" i="1" smtClean="0">
                              <a:solidFill>
                                <a:srgbClr val="0066FF"/>
                              </a:solidFill>
                              <a:latin typeface="Cambria Math" panose="02040503050406030204" pitchFamily="18" charset="0"/>
                            </a:rPr>
                            <m:t>𝑃</m:t>
                          </m:r>
                          <m:d>
                            <m:dPr>
                              <m:ctrlPr>
                                <a:rPr lang="en-US" sz="2000" b="0" i="1" smtClean="0">
                                  <a:solidFill>
                                    <a:srgbClr val="0066FF"/>
                                  </a:solidFill>
                                  <a:latin typeface="Cambria Math" panose="02040503050406030204" pitchFamily="18" charset="0"/>
                                </a:rPr>
                              </m:ctrlPr>
                            </m:dPr>
                            <m:e>
                              <m:r>
                                <a:rPr lang="en-US" sz="2000" b="0" i="1" smtClean="0">
                                  <a:solidFill>
                                    <a:srgbClr val="0066FF"/>
                                  </a:solidFill>
                                  <a:latin typeface="Cambria Math" panose="02040503050406030204" pitchFamily="18" charset="0"/>
                                </a:rPr>
                                <m:t>𝑌</m:t>
                              </m:r>
                            </m:e>
                            <m:e>
                              <m:r>
                                <a:rPr lang="en-US" sz="2000" b="0" i="1" smtClean="0">
                                  <a:solidFill>
                                    <a:srgbClr val="0066FF"/>
                                  </a:solidFill>
                                  <a:latin typeface="Cambria Math" panose="02040503050406030204" pitchFamily="18" charset="0"/>
                                </a:rPr>
                                <m:t>𝑋</m:t>
                              </m:r>
                              <m:r>
                                <a:rPr lang="en-US" sz="2000" b="0" i="1" smtClean="0">
                                  <a:solidFill>
                                    <a:srgbClr val="0066FF"/>
                                  </a:solidFill>
                                  <a:latin typeface="Cambria Math" panose="02040503050406030204" pitchFamily="18" charset="0"/>
                                </a:rPr>
                                <m:t>,</m:t>
                              </m:r>
                              <m:r>
                                <a:rPr lang="en-US" sz="2000" b="0" i="1" smtClean="0">
                                  <a:solidFill>
                                    <a:srgbClr val="0066FF"/>
                                  </a:solidFill>
                                  <a:latin typeface="Cambria Math" panose="02040503050406030204" pitchFamily="18" charset="0"/>
                                </a:rPr>
                                <m:t>𝑍</m:t>
                              </m:r>
                            </m:e>
                          </m:d>
                          <m:r>
                            <a:rPr lang="en-US" sz="2000" b="0" i="1" smtClean="0">
                              <a:solidFill>
                                <a:srgbClr val="0066FF"/>
                              </a:solidFill>
                              <a:latin typeface="Cambria Math" panose="02040503050406030204" pitchFamily="18" charset="0"/>
                            </a:rPr>
                            <m:t>𝑃</m:t>
                          </m:r>
                          <m:d>
                            <m:dPr>
                              <m:ctrlPr>
                                <a:rPr lang="en-US" sz="2000" b="0" i="1" smtClean="0">
                                  <a:solidFill>
                                    <a:srgbClr val="0066FF"/>
                                  </a:solidFill>
                                  <a:latin typeface="Cambria Math" panose="02040503050406030204" pitchFamily="18" charset="0"/>
                                </a:rPr>
                              </m:ctrlPr>
                            </m:dPr>
                            <m:e>
                              <m:r>
                                <a:rPr lang="en-US" sz="2000" b="0" i="1" smtClean="0">
                                  <a:solidFill>
                                    <a:srgbClr val="0066FF"/>
                                  </a:solidFill>
                                  <a:latin typeface="Cambria Math" panose="02040503050406030204" pitchFamily="18" charset="0"/>
                                </a:rPr>
                                <m:t>𝑋</m:t>
                              </m:r>
                            </m:e>
                          </m:d>
                          <m:r>
                            <a:rPr lang="en-US" sz="2000" b="0" i="1" smtClean="0">
                              <a:solidFill>
                                <a:srgbClr val="0066FF"/>
                              </a:solidFill>
                              <a:latin typeface="Cambria Math" panose="02040503050406030204" pitchFamily="18" charset="0"/>
                            </a:rPr>
                            <m:t>𝑃</m:t>
                          </m:r>
                          <m:r>
                            <a:rPr lang="en-US" sz="2000" b="0" i="1" smtClean="0">
                              <a:solidFill>
                                <a:srgbClr val="0066FF"/>
                              </a:solidFill>
                              <a:latin typeface="Cambria Math" panose="02040503050406030204" pitchFamily="18" charset="0"/>
                            </a:rPr>
                            <m:t>(</m:t>
                          </m:r>
                          <m:r>
                            <a:rPr lang="en-US" sz="2000" b="0" i="1" smtClean="0">
                              <a:solidFill>
                                <a:srgbClr val="0066FF"/>
                              </a:solidFill>
                              <a:latin typeface="Cambria Math" panose="02040503050406030204" pitchFamily="18" charset="0"/>
                            </a:rPr>
                            <m:t>𝑍</m:t>
                          </m:r>
                          <m:r>
                            <a:rPr lang="en-US" sz="2000" b="0" i="1" smtClean="0">
                              <a:solidFill>
                                <a:srgbClr val="0066FF"/>
                              </a:solidFill>
                              <a:latin typeface="Cambria Math" panose="02040503050406030204" pitchFamily="18" charset="0"/>
                            </a:rPr>
                            <m:t>) </m:t>
                          </m:r>
                        </m:num>
                        <m:den>
                          <m:r>
                            <a:rPr lang="en-US" sz="2000" b="0" i="1" smtClean="0">
                              <a:solidFill>
                                <a:srgbClr val="0066FF"/>
                              </a:solidFill>
                              <a:latin typeface="Cambria Math" panose="02040503050406030204" pitchFamily="18" charset="0"/>
                            </a:rPr>
                            <m:t>𝑃</m:t>
                          </m:r>
                          <m:r>
                            <a:rPr lang="en-US" sz="2000" b="0" i="1" smtClean="0">
                              <a:solidFill>
                                <a:srgbClr val="0066FF"/>
                              </a:solidFill>
                              <a:latin typeface="Cambria Math" panose="02040503050406030204" pitchFamily="18" charset="0"/>
                            </a:rPr>
                            <m:t>(</m:t>
                          </m:r>
                          <m:r>
                            <a:rPr lang="en-US" sz="2000" b="0" i="1" smtClean="0">
                              <a:solidFill>
                                <a:srgbClr val="0066FF"/>
                              </a:solidFill>
                              <a:latin typeface="Cambria Math" panose="02040503050406030204" pitchFamily="18" charset="0"/>
                            </a:rPr>
                            <m:t>𝑌</m:t>
                          </m:r>
                          <m:r>
                            <a:rPr lang="en-US" sz="2000" b="0" i="1" smtClean="0">
                              <a:solidFill>
                                <a:srgbClr val="0066FF"/>
                              </a:solidFill>
                              <a:latin typeface="Cambria Math" panose="02040503050406030204" pitchFamily="18" charset="0"/>
                            </a:rPr>
                            <m:t>)</m:t>
                          </m:r>
                        </m:den>
                      </m:f>
                    </m:oMath>
                  </m:oMathPara>
                </a14:m>
                <a:endParaRPr lang="en-US" sz="2000" dirty="0">
                  <a:solidFill>
                    <a:srgbClr val="0066FF"/>
                  </a:solidFill>
                </a:endParaRPr>
              </a:p>
              <a:p>
                <a:pPr marL="457200" lvl="1" indent="0">
                  <a:buNone/>
                </a:pPr>
                <a14:m>
                  <m:oMathPara xmlns:m="http://schemas.openxmlformats.org/officeDocument/2006/math">
                    <m:oMathParaPr>
                      <m:jc m:val="centerGroup"/>
                    </m:oMathParaPr>
                    <m:oMath xmlns:m="http://schemas.openxmlformats.org/officeDocument/2006/math">
                      <m:r>
                        <a:rPr lang="en-US" sz="2000" i="1" smtClean="0">
                          <a:solidFill>
                            <a:srgbClr val="0066FF"/>
                          </a:solidFill>
                          <a:latin typeface="Cambria Math" panose="02040503050406030204" pitchFamily="18" charset="0"/>
                          <a:ea typeface="Cambria Math" panose="02040503050406030204" pitchFamily="18" charset="0"/>
                        </a:rPr>
                        <m:t>≠</m:t>
                      </m:r>
                      <m:r>
                        <a:rPr lang="en-US" sz="2000" i="1">
                          <a:solidFill>
                            <a:srgbClr val="0066FF"/>
                          </a:solidFill>
                          <a:latin typeface="Cambria Math" panose="02040503050406030204" pitchFamily="18" charset="0"/>
                        </a:rPr>
                        <m:t>𝑃</m:t>
                      </m:r>
                      <m:d>
                        <m:dPr>
                          <m:ctrlPr>
                            <a:rPr lang="en-US" sz="2000" i="1">
                              <a:solidFill>
                                <a:srgbClr val="0066FF"/>
                              </a:solidFill>
                              <a:latin typeface="Cambria Math" panose="02040503050406030204" pitchFamily="18" charset="0"/>
                            </a:rPr>
                          </m:ctrlPr>
                        </m:dPr>
                        <m:e>
                          <m:r>
                            <a:rPr lang="en-US" sz="2000" i="1">
                              <a:solidFill>
                                <a:srgbClr val="0066FF"/>
                              </a:solidFill>
                              <a:latin typeface="Cambria Math" panose="02040503050406030204" pitchFamily="18" charset="0"/>
                            </a:rPr>
                            <m:t>𝑍</m:t>
                          </m:r>
                          <m:r>
                            <a:rPr lang="en-US" sz="2000" b="0" i="1" smtClean="0">
                              <a:solidFill>
                                <a:srgbClr val="0066FF"/>
                              </a:solidFill>
                              <a:latin typeface="Cambria Math" panose="02040503050406030204" pitchFamily="18" charset="0"/>
                            </a:rPr>
                            <m:t>|</m:t>
                          </m:r>
                          <m:r>
                            <a:rPr lang="en-US" sz="2000" b="0" i="1" smtClean="0">
                              <a:solidFill>
                                <a:srgbClr val="0066FF"/>
                              </a:solidFill>
                              <a:latin typeface="Cambria Math" panose="02040503050406030204" pitchFamily="18" charset="0"/>
                            </a:rPr>
                            <m:t>𝑌</m:t>
                          </m:r>
                        </m:e>
                      </m:d>
                      <m:r>
                        <a:rPr lang="en-US" sz="2000" i="1">
                          <a:solidFill>
                            <a:srgbClr val="0066FF"/>
                          </a:solidFill>
                          <a:latin typeface="Cambria Math" panose="02040503050406030204" pitchFamily="18" charset="0"/>
                        </a:rPr>
                        <m:t>𝑃</m:t>
                      </m:r>
                      <m:d>
                        <m:dPr>
                          <m:ctrlPr>
                            <a:rPr lang="en-US" sz="2000" i="1">
                              <a:solidFill>
                                <a:srgbClr val="0066FF"/>
                              </a:solidFill>
                              <a:latin typeface="Cambria Math" panose="02040503050406030204" pitchFamily="18" charset="0"/>
                            </a:rPr>
                          </m:ctrlPr>
                        </m:dPr>
                        <m:e>
                          <m:r>
                            <a:rPr lang="en-US" sz="2000" i="1">
                              <a:solidFill>
                                <a:srgbClr val="0066FF"/>
                              </a:solidFill>
                              <a:latin typeface="Cambria Math" panose="02040503050406030204" pitchFamily="18" charset="0"/>
                            </a:rPr>
                            <m:t>𝑋</m:t>
                          </m:r>
                          <m:r>
                            <a:rPr lang="en-US" sz="2000" b="0" i="1" smtClean="0">
                              <a:solidFill>
                                <a:srgbClr val="0066FF"/>
                              </a:solidFill>
                              <a:latin typeface="Cambria Math" panose="02040503050406030204" pitchFamily="18" charset="0"/>
                            </a:rPr>
                            <m:t>|</m:t>
                          </m:r>
                          <m:r>
                            <a:rPr lang="en-US" sz="2000" b="0" i="1" smtClean="0">
                              <a:solidFill>
                                <a:srgbClr val="0066FF"/>
                              </a:solidFill>
                              <a:latin typeface="Cambria Math" panose="02040503050406030204" pitchFamily="18" charset="0"/>
                            </a:rPr>
                            <m:t>𝑌</m:t>
                          </m:r>
                        </m:e>
                      </m:d>
                    </m:oMath>
                  </m:oMathPara>
                </a14:m>
                <a:endParaRPr lang="en-US" sz="2000" dirty="0">
                  <a:solidFill>
                    <a:srgbClr val="0066FF"/>
                  </a:solidFill>
                </a:endParaRPr>
              </a:p>
              <a:p>
                <a:pPr marL="457200" lvl="1" indent="0">
                  <a:buNone/>
                </a:pPr>
                <a:endParaRPr lang="en-US" sz="2000" dirty="0">
                  <a:solidFill>
                    <a:srgbClr val="0066FF"/>
                  </a:solidFill>
                </a:endParaRPr>
              </a:p>
            </p:txBody>
          </p:sp>
        </mc:Choice>
        <mc:Fallback xmlns="">
          <p:sp>
            <p:nvSpPr>
              <p:cNvPr id="8" name="Content Placeholder 4">
                <a:extLst>
                  <a:ext uri="{FF2B5EF4-FFF2-40B4-BE49-F238E27FC236}">
                    <a16:creationId xmlns:a16="http://schemas.microsoft.com/office/drawing/2014/main" xmlns:a14="http://schemas.microsoft.com/office/drawing/2010/main" xmlns="" id="{54F69319-4756-43D1-9D4D-41FFA6165596}"/>
                  </a:ext>
                </a:extLst>
              </p:cNvPr>
              <p:cNvSpPr txBox="1">
                <a:spLocks noRot="1" noChangeAspect="1" noMove="1" noResize="1" noEditPoints="1" noAdjustHandles="1" noChangeArrowheads="1" noChangeShapeType="1" noTextEdit="1"/>
              </p:cNvSpPr>
              <p:nvPr/>
            </p:nvSpPr>
            <p:spPr>
              <a:xfrm>
                <a:off x="6026988" y="4377931"/>
                <a:ext cx="6165012" cy="2471437"/>
              </a:xfrm>
              <a:prstGeom prst="rect">
                <a:avLst/>
              </a:prstGeom>
              <a:blipFill rotWithShape="0">
                <a:blip r:embed="rId6"/>
                <a:stretch>
                  <a:fillRect l="-1088" t="-2463"/>
                </a:stretch>
              </a:blipFill>
            </p:spPr>
            <p:txBody>
              <a:bodyPr/>
              <a:lstStyle/>
              <a:p>
                <a:r>
                  <a:rPr lang="en-US">
                    <a:noFill/>
                  </a:rPr>
                  <a:t> </a:t>
                </a:r>
              </a:p>
            </p:txBody>
          </p:sp>
        </mc:Fallback>
      </mc:AlternateContent>
      <p:sp>
        <p:nvSpPr>
          <p:cNvPr id="9" name="Rectangle 2">
            <a:extLst>
              <a:ext uri="{FF2B5EF4-FFF2-40B4-BE49-F238E27FC236}">
                <a16:creationId xmlns:a16="http://schemas.microsoft.com/office/drawing/2014/main" id="{5F2A2A28-7C7E-437D-AC53-552B220261F6}"/>
              </a:ext>
            </a:extLst>
          </p:cNvPr>
          <p:cNvSpPr txBox="1">
            <a:spLocks noChangeArrowheads="1"/>
          </p:cNvSpPr>
          <p:nvPr/>
        </p:nvSpPr>
        <p:spPr>
          <a:xfrm>
            <a:off x="1749725" y="46006"/>
            <a:ext cx="9872932" cy="10653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Conditional independence ≠ Independence</a:t>
            </a:r>
          </a:p>
        </p:txBody>
      </p:sp>
    </p:spTree>
    <p:extLst>
      <p:ext uri="{BB962C8B-B14F-4D97-AF65-F5344CB8AC3E}">
        <p14:creationId xmlns:p14="http://schemas.microsoft.com/office/powerpoint/2010/main" val="214173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4969" y="884238"/>
            <a:ext cx="5732020" cy="5873120"/>
          </a:xfrm>
        </p:spPr>
        <p:txBody>
          <a:bodyPr>
            <a:normAutofit lnSpcReduction="10000"/>
          </a:bodyPr>
          <a:lstStyle/>
          <a:p>
            <a:pPr marL="0" indent="0">
              <a:buNone/>
            </a:pPr>
            <a:r>
              <a:rPr lang="en-US" dirty="0"/>
              <a:t>Common cause: Conditionally Independent</a:t>
            </a:r>
          </a:p>
          <a:p>
            <a:pPr marL="0" indent="0">
              <a:buNone/>
            </a:pPr>
            <a:endParaRPr lang="en-US" dirty="0"/>
          </a:p>
        </p:txBody>
      </p:sp>
      <p:sp>
        <p:nvSpPr>
          <p:cNvPr id="5" name="Content Placeholder 4"/>
          <p:cNvSpPr>
            <a:spLocks noGrp="1"/>
          </p:cNvSpPr>
          <p:nvPr>
            <p:ph sz="half" idx="2"/>
          </p:nvPr>
        </p:nvSpPr>
        <p:spPr>
          <a:xfrm>
            <a:off x="6372044" y="884239"/>
            <a:ext cx="5092369" cy="457194"/>
          </a:xfrm>
        </p:spPr>
        <p:txBody>
          <a:bodyPr>
            <a:normAutofit lnSpcReduction="10000"/>
          </a:bodyPr>
          <a:lstStyle/>
          <a:p>
            <a:pPr marL="0" indent="0">
              <a:buNone/>
            </a:pPr>
            <a:r>
              <a:rPr lang="en-US" dirty="0"/>
              <a:t>Common effect: Independent</a:t>
            </a:r>
          </a:p>
        </p:txBody>
      </p:sp>
      <p:pic>
        <p:nvPicPr>
          <p:cNvPr id="22530" name="Picture 2"/>
          <p:cNvPicPr>
            <a:picLocks noChangeAspect="1" noChangeArrowheads="1"/>
          </p:cNvPicPr>
          <p:nvPr/>
        </p:nvPicPr>
        <p:blipFill>
          <a:blip r:embed="rId3" cstate="print"/>
          <a:srcRect/>
          <a:stretch>
            <a:fillRect/>
          </a:stretch>
        </p:blipFill>
        <p:spPr bwMode="auto">
          <a:xfrm>
            <a:off x="2605916" y="1316965"/>
            <a:ext cx="1771291" cy="2895600"/>
          </a:xfrm>
          <a:prstGeom prst="rect">
            <a:avLst/>
          </a:prstGeom>
          <a:noFill/>
          <a:ln w="9525">
            <a:noFill/>
            <a:miter lim="800000"/>
            <a:headEnd/>
            <a:tailEnd/>
          </a:ln>
        </p:spPr>
      </p:pic>
      <p:pic>
        <p:nvPicPr>
          <p:cNvPr id="22531" name="Picture 3"/>
          <p:cNvPicPr>
            <a:picLocks noChangeAspect="1" noChangeArrowheads="1"/>
          </p:cNvPicPr>
          <p:nvPr/>
        </p:nvPicPr>
        <p:blipFill>
          <a:blip r:embed="rId4" cstate="print"/>
          <a:srcRect/>
          <a:stretch>
            <a:fillRect/>
          </a:stretch>
        </p:blipFill>
        <p:spPr bwMode="auto">
          <a:xfrm>
            <a:off x="6906883" y="1328466"/>
            <a:ext cx="1728019" cy="2819400"/>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1931183F-7D56-48EA-9D2C-15619985D041}"/>
              </a:ext>
            </a:extLst>
          </p:cNvPr>
          <p:cNvSpPr txBox="1">
            <a:spLocks/>
          </p:cNvSpPr>
          <p:nvPr/>
        </p:nvSpPr>
        <p:spPr>
          <a:xfrm>
            <a:off x="157316" y="4377931"/>
            <a:ext cx="5869672" cy="2494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Are X and Z independent? </a:t>
            </a:r>
            <a:r>
              <a:rPr lang="en-US" sz="2000" b="1" dirty="0">
                <a:solidFill>
                  <a:srgbClr val="FF0000"/>
                </a:solidFill>
              </a:rPr>
              <a:t>No</a:t>
            </a:r>
          </a:p>
          <a:p>
            <a:pPr marL="0" indent="0">
              <a:buNone/>
            </a:pPr>
            <a:r>
              <a:rPr lang="en-US" sz="2000" dirty="0">
                <a:solidFill>
                  <a:srgbClr val="0066FF"/>
                </a:solidFill>
              </a:rPr>
              <a:t>Knowing X tells you about Y, which tells you about Z.</a:t>
            </a:r>
          </a:p>
          <a:p>
            <a:pPr marL="0" indent="0">
              <a:buNone/>
            </a:pPr>
            <a:r>
              <a:rPr lang="en-US" sz="2000" dirty="0"/>
              <a:t>Are they conditionally independent given Y? </a:t>
            </a:r>
            <a:r>
              <a:rPr lang="en-US" sz="2000" b="1" dirty="0">
                <a:solidFill>
                  <a:srgbClr val="FF0000"/>
                </a:solidFill>
              </a:rPr>
              <a:t>Yes</a:t>
            </a:r>
          </a:p>
          <a:p>
            <a:pPr marL="0" indent="0">
              <a:buNone/>
            </a:pPr>
            <a:r>
              <a:rPr lang="en-US" sz="2000" dirty="0">
                <a:solidFill>
                  <a:srgbClr val="0066FF"/>
                </a:solidFill>
              </a:rPr>
              <a:t>If you already know Y, then X gives you no useful information about Z.</a:t>
            </a:r>
          </a:p>
          <a:p>
            <a:pPr marL="0" indent="0">
              <a:buNone/>
            </a:pPr>
            <a:endParaRPr lang="en-US" sz="2000" b="1" dirty="0">
              <a:solidFill>
                <a:srgbClr val="FF0000"/>
              </a:solidFill>
            </a:endParaRPr>
          </a:p>
        </p:txBody>
      </p:sp>
      <p:sp>
        <p:nvSpPr>
          <p:cNvPr id="8" name="Content Placeholder 4">
            <a:extLst>
              <a:ext uri="{FF2B5EF4-FFF2-40B4-BE49-F238E27FC236}">
                <a16:creationId xmlns:a16="http://schemas.microsoft.com/office/drawing/2014/main" id="{54F69319-4756-43D1-9D4D-41FFA6165596}"/>
              </a:ext>
            </a:extLst>
          </p:cNvPr>
          <p:cNvSpPr txBox="1">
            <a:spLocks/>
          </p:cNvSpPr>
          <p:nvPr/>
        </p:nvSpPr>
        <p:spPr>
          <a:xfrm>
            <a:off x="6026988" y="4377931"/>
            <a:ext cx="6165012" cy="2471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Are X and Z independent? </a:t>
            </a:r>
            <a:r>
              <a:rPr lang="en-US" sz="2000" b="1" dirty="0">
                <a:solidFill>
                  <a:srgbClr val="FF0000"/>
                </a:solidFill>
              </a:rPr>
              <a:t>Yes</a:t>
            </a:r>
          </a:p>
          <a:p>
            <a:pPr marL="0" indent="0">
              <a:buNone/>
            </a:pPr>
            <a:r>
              <a:rPr lang="en-US" sz="2000" b="1" dirty="0">
                <a:solidFill>
                  <a:schemeClr val="accent1"/>
                </a:solidFill>
              </a:rPr>
              <a:t>Knowing X tells you nothing about Z.</a:t>
            </a:r>
            <a:endParaRPr lang="en-US" sz="2000" dirty="0">
              <a:solidFill>
                <a:schemeClr val="accent1"/>
              </a:solidFill>
            </a:endParaRPr>
          </a:p>
          <a:p>
            <a:pPr marL="0" indent="0">
              <a:buNone/>
            </a:pPr>
            <a:r>
              <a:rPr lang="en-US" sz="2000" dirty="0"/>
              <a:t>Are they conditionally independent given Y? </a:t>
            </a:r>
            <a:r>
              <a:rPr lang="en-US" sz="2000" b="1" dirty="0">
                <a:solidFill>
                  <a:srgbClr val="FF0000"/>
                </a:solidFill>
              </a:rPr>
              <a:t>No</a:t>
            </a:r>
          </a:p>
          <a:p>
            <a:pPr marL="457200" lvl="1" indent="0">
              <a:buNone/>
            </a:pPr>
            <a:r>
              <a:rPr lang="en-US" sz="2000" dirty="0">
                <a:solidFill>
                  <a:srgbClr val="0066FF"/>
                </a:solidFill>
              </a:rPr>
              <a:t>If Y is true, then either X or Z must be true.</a:t>
            </a:r>
          </a:p>
          <a:p>
            <a:pPr marL="457200" lvl="1" indent="0">
              <a:buNone/>
            </a:pPr>
            <a:r>
              <a:rPr lang="en-US" sz="2000" dirty="0">
                <a:solidFill>
                  <a:srgbClr val="0066FF"/>
                </a:solidFill>
              </a:rPr>
              <a:t>Knowing that X is false means Z must be true.</a:t>
            </a:r>
          </a:p>
          <a:p>
            <a:pPr marL="457200" lvl="1" indent="0">
              <a:buNone/>
            </a:pPr>
            <a:r>
              <a:rPr lang="en-US" sz="2000" dirty="0">
                <a:solidFill>
                  <a:srgbClr val="0066FF"/>
                </a:solidFill>
              </a:rPr>
              <a:t>We say that X “</a:t>
            </a:r>
            <a:r>
              <a:rPr lang="en-US" sz="2000">
                <a:solidFill>
                  <a:srgbClr val="0066FF"/>
                </a:solidFill>
              </a:rPr>
              <a:t>explains away” Z.</a:t>
            </a:r>
            <a:endParaRPr lang="en-US" sz="2000" dirty="0">
              <a:solidFill>
                <a:srgbClr val="0066FF"/>
              </a:solidFill>
            </a:endParaRPr>
          </a:p>
        </p:txBody>
      </p:sp>
      <p:sp>
        <p:nvSpPr>
          <p:cNvPr id="9" name="Rectangle 2">
            <a:extLst>
              <a:ext uri="{FF2B5EF4-FFF2-40B4-BE49-F238E27FC236}">
                <a16:creationId xmlns:a16="http://schemas.microsoft.com/office/drawing/2014/main" id="{5F2A2A28-7C7E-437D-AC53-552B220261F6}"/>
              </a:ext>
            </a:extLst>
          </p:cNvPr>
          <p:cNvSpPr txBox="1">
            <a:spLocks noChangeArrowheads="1"/>
          </p:cNvSpPr>
          <p:nvPr/>
        </p:nvSpPr>
        <p:spPr>
          <a:xfrm>
            <a:off x="1749725" y="46006"/>
            <a:ext cx="9872932" cy="10653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Conditional independence ≠ Independence</a:t>
            </a:r>
          </a:p>
        </p:txBody>
      </p:sp>
    </p:spTree>
    <p:extLst>
      <p:ext uri="{BB962C8B-B14F-4D97-AF65-F5344CB8AC3E}">
        <p14:creationId xmlns:p14="http://schemas.microsoft.com/office/powerpoint/2010/main" val="2875647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49725" y="94891"/>
            <a:ext cx="8991600" cy="1143000"/>
          </a:xfrm>
        </p:spPr>
        <p:txBody>
          <a:bodyPr>
            <a:normAutofit fontScale="90000"/>
          </a:bodyPr>
          <a:lstStyle/>
          <a:p>
            <a:r>
              <a:rPr lang="en-US" dirty="0"/>
              <a:t>Conditional independence ≠ Independence</a:t>
            </a:r>
          </a:p>
        </p:txBody>
      </p:sp>
      <mc:AlternateContent xmlns:mc="http://schemas.openxmlformats.org/markup-compatibility/2006">
        <mc:Choice xmlns:a14="http://schemas.microsoft.com/office/drawing/2010/main" Requires="a14">
          <p:sp>
            <p:nvSpPr>
              <p:cNvPr id="5123" name="Rectangle 3"/>
              <p:cNvSpPr>
                <a:spLocks noGrp="1" noChangeArrowheads="1"/>
              </p:cNvSpPr>
              <p:nvPr>
                <p:ph type="body" idx="1"/>
              </p:nvPr>
            </p:nvSpPr>
            <p:spPr>
              <a:xfrm>
                <a:off x="730376" y="3654839"/>
                <a:ext cx="10886535" cy="2968029"/>
              </a:xfrm>
            </p:spPr>
            <p:txBody>
              <a:bodyPr>
                <a:normAutofit fontScale="92500" lnSpcReduction="10000"/>
              </a:bodyPr>
              <a:lstStyle/>
              <a:p>
                <a:pPr marL="0" indent="0">
                  <a:buNone/>
                </a:pPr>
                <a:r>
                  <a:rPr lang="pt-BR" dirty="0"/>
                  <a:t>Being conditionally independent given X does NOT mean that </a:t>
                </a:r>
                <a14:m>
                  <m:oMath xmlns:m="http://schemas.openxmlformats.org/officeDocument/2006/math">
                    <m:sSub>
                      <m:sSubPr>
                        <m:ctrlPr>
                          <a:rPr lang="pt-BR" i="1" smtClean="0">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a:t>
                </a:r>
                <a14:m>
                  <m:oMath xmlns:m="http://schemas.openxmlformats.org/officeDocument/2006/math">
                    <m:sSub>
                      <m:sSubPr>
                        <m:ctrlPr>
                          <a:rPr lang="pt-BR" i="1">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𝑗</m:t>
                        </m:r>
                      </m:sub>
                    </m:sSub>
                    <m:r>
                      <a:rPr lang="en-US" i="1">
                        <a:latin typeface="Cambria Math" panose="02040503050406030204" pitchFamily="18" charset="0"/>
                      </a:rPr>
                      <m:t> </m:t>
                    </m:r>
                  </m:oMath>
                </a14:m>
                <a:r>
                  <a:rPr lang="en-US" dirty="0"/>
                  <a:t>are independent.  Quite the opposite.  For example:</a:t>
                </a:r>
              </a:p>
              <a:p>
                <a:r>
                  <a:rPr lang="en-US" dirty="0"/>
                  <a:t>The document topic, X, can be either “sports” or “pets”, equally probable.</a:t>
                </a:r>
              </a:p>
              <a:p>
                <a:r>
                  <a:rPr lang="en-US" dirty="0"/>
                  <a:t>W</a:t>
                </a:r>
                <a:r>
                  <a:rPr lang="en-US" baseline="-25000" dirty="0"/>
                  <a:t>1</a:t>
                </a:r>
                <a:r>
                  <a:rPr lang="en-US" dirty="0"/>
                  <a:t>=1 if the document contains the word “food,” otherwise W</a:t>
                </a:r>
                <a:r>
                  <a:rPr lang="en-US" baseline="-25000" dirty="0"/>
                  <a:t>1</a:t>
                </a:r>
                <a:r>
                  <a:rPr lang="en-US" dirty="0"/>
                  <a:t>=0.</a:t>
                </a:r>
              </a:p>
              <a:p>
                <a:r>
                  <a:rPr lang="en-US" dirty="0"/>
                  <a:t>W</a:t>
                </a:r>
                <a:r>
                  <a:rPr lang="en-US" baseline="-25000" dirty="0"/>
                  <a:t>2</a:t>
                </a:r>
                <a:r>
                  <a:rPr lang="en-US" dirty="0"/>
                  <a:t>=1 if the document contains the word “dog,” otherwise W</a:t>
                </a:r>
                <a:r>
                  <a:rPr lang="en-US" baseline="-25000" dirty="0"/>
                  <a:t>2</a:t>
                </a:r>
                <a:r>
                  <a:rPr lang="en-US" dirty="0"/>
                  <a:t>=0.</a:t>
                </a:r>
              </a:p>
              <a:p>
                <a:r>
                  <a:rPr lang="en-US" dirty="0"/>
                  <a:t>Suppose you don’t know X, but you know that W</a:t>
                </a:r>
                <a:r>
                  <a:rPr lang="en-US" baseline="-25000" dirty="0"/>
                  <a:t>2</a:t>
                </a:r>
                <a:r>
                  <a:rPr lang="en-US" dirty="0"/>
                  <a:t>=1 (the document has the word “dog”).  Does that change your estimate of p(W</a:t>
                </a:r>
                <a:r>
                  <a:rPr lang="en-US" baseline="-25000" dirty="0"/>
                  <a:t>1</a:t>
                </a:r>
                <a:r>
                  <a:rPr lang="en-US" dirty="0"/>
                  <a:t>=1)?</a:t>
                </a:r>
              </a:p>
              <a:p>
                <a:endParaRPr lang="en-US" baseline="-25000" dirty="0"/>
              </a:p>
              <a:p>
                <a:endParaRPr lang="en-US" dirty="0"/>
              </a:p>
            </p:txBody>
          </p:sp>
        </mc:Choice>
        <mc:Fallback>
          <p:sp>
            <p:nvSpPr>
              <p:cNvPr id="5123" name="Rectangle 3"/>
              <p:cNvSpPr>
                <a:spLocks noGrp="1" noRot="1" noChangeAspect="1" noMove="1" noResize="1" noEditPoints="1" noAdjustHandles="1" noChangeArrowheads="1" noChangeShapeType="1" noTextEdit="1"/>
              </p:cNvSpPr>
              <p:nvPr>
                <p:ph type="body" idx="1"/>
              </p:nvPr>
            </p:nvSpPr>
            <p:spPr>
              <a:xfrm>
                <a:off x="730376" y="3654839"/>
                <a:ext cx="10886535" cy="2968029"/>
              </a:xfrm>
              <a:blipFill>
                <a:blip r:embed="rId3"/>
                <a:stretch>
                  <a:fillRect l="-1049" t="-3863" b="-1288"/>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A827A574-1A00-43DB-B3D2-9AA3BEB0E891}"/>
              </a:ext>
            </a:extLst>
          </p:cNvPr>
          <p:cNvSpPr/>
          <p:nvPr/>
        </p:nvSpPr>
        <p:spPr>
          <a:xfrm>
            <a:off x="3414252" y="2613058"/>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a:t>
            </a:r>
            <a:r>
              <a:rPr lang="en-US" sz="2400" baseline="-25000" dirty="0">
                <a:solidFill>
                  <a:schemeClr val="tx1"/>
                </a:solidFill>
              </a:rPr>
              <a:t>1</a:t>
            </a:r>
          </a:p>
        </p:txBody>
      </p:sp>
      <p:sp>
        <p:nvSpPr>
          <p:cNvPr id="6" name="Oval 5">
            <a:extLst>
              <a:ext uri="{FF2B5EF4-FFF2-40B4-BE49-F238E27FC236}">
                <a16:creationId xmlns:a16="http://schemas.microsoft.com/office/drawing/2014/main" id="{88560222-D4CC-4BD1-8112-902FBEBF5BA9}"/>
              </a:ext>
            </a:extLst>
          </p:cNvPr>
          <p:cNvSpPr/>
          <p:nvPr/>
        </p:nvSpPr>
        <p:spPr>
          <a:xfrm>
            <a:off x="4785852" y="2613058"/>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a:t>
            </a:r>
            <a:r>
              <a:rPr lang="en-US" sz="2400" baseline="-25000" dirty="0">
                <a:solidFill>
                  <a:schemeClr val="tx1"/>
                </a:solidFill>
              </a:rPr>
              <a:t>2</a:t>
            </a:r>
          </a:p>
        </p:txBody>
      </p:sp>
      <p:sp>
        <p:nvSpPr>
          <p:cNvPr id="7" name="Oval 6">
            <a:extLst>
              <a:ext uri="{FF2B5EF4-FFF2-40B4-BE49-F238E27FC236}">
                <a16:creationId xmlns:a16="http://schemas.microsoft.com/office/drawing/2014/main" id="{46383A1E-337A-4B69-9DED-0DBC44C20599}"/>
              </a:ext>
            </a:extLst>
          </p:cNvPr>
          <p:cNvSpPr/>
          <p:nvPr/>
        </p:nvSpPr>
        <p:spPr>
          <a:xfrm>
            <a:off x="6843252" y="2613058"/>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a:t>
            </a:r>
            <a:r>
              <a:rPr lang="en-US" sz="2400" baseline="-25000" dirty="0">
                <a:solidFill>
                  <a:schemeClr val="tx1"/>
                </a:solidFill>
              </a:rPr>
              <a:t>n</a:t>
            </a:r>
          </a:p>
        </p:txBody>
      </p:sp>
      <p:sp>
        <p:nvSpPr>
          <p:cNvPr id="8" name="Rectangle 7">
            <a:extLst>
              <a:ext uri="{FF2B5EF4-FFF2-40B4-BE49-F238E27FC236}">
                <a16:creationId xmlns:a16="http://schemas.microsoft.com/office/drawing/2014/main" id="{0582E504-32C2-4AA4-BDA5-8B7D9DFFF91D}"/>
              </a:ext>
            </a:extLst>
          </p:cNvPr>
          <p:cNvSpPr/>
          <p:nvPr/>
        </p:nvSpPr>
        <p:spPr>
          <a:xfrm>
            <a:off x="5917769" y="2460659"/>
            <a:ext cx="1283868" cy="769441"/>
          </a:xfrm>
          <a:prstGeom prst="rect">
            <a:avLst/>
          </a:prstGeom>
        </p:spPr>
        <p:txBody>
          <a:bodyPr wrap="square">
            <a:spAutoFit/>
          </a:bodyPr>
          <a:lstStyle/>
          <a:p>
            <a:r>
              <a:rPr lang="en-US" sz="4400" dirty="0"/>
              <a:t>…</a:t>
            </a:r>
          </a:p>
        </p:txBody>
      </p:sp>
      <p:sp>
        <p:nvSpPr>
          <p:cNvPr id="9" name="Oval 8">
            <a:extLst>
              <a:ext uri="{FF2B5EF4-FFF2-40B4-BE49-F238E27FC236}">
                <a16:creationId xmlns:a16="http://schemas.microsoft.com/office/drawing/2014/main" id="{796A632A-DCE4-45FA-958E-7D52FBC3D435}"/>
              </a:ext>
            </a:extLst>
          </p:cNvPr>
          <p:cNvSpPr/>
          <p:nvPr/>
        </p:nvSpPr>
        <p:spPr>
          <a:xfrm>
            <a:off x="5090652" y="1012858"/>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X</a:t>
            </a:r>
            <a:endParaRPr lang="en-US" sz="2400" baseline="-25000" dirty="0">
              <a:solidFill>
                <a:schemeClr val="tx1"/>
              </a:solidFill>
            </a:endParaRPr>
          </a:p>
        </p:txBody>
      </p:sp>
      <p:cxnSp>
        <p:nvCxnSpPr>
          <p:cNvPr id="10" name="Straight Arrow Connector 9">
            <a:extLst>
              <a:ext uri="{FF2B5EF4-FFF2-40B4-BE49-F238E27FC236}">
                <a16:creationId xmlns:a16="http://schemas.microsoft.com/office/drawing/2014/main" id="{EB6EBE91-7B22-4646-9E01-739A42A073AB}"/>
              </a:ext>
            </a:extLst>
          </p:cNvPr>
          <p:cNvCxnSpPr>
            <a:stCxn id="9" idx="3"/>
            <a:endCxn id="5" idx="0"/>
          </p:cNvCxnSpPr>
          <p:nvPr/>
        </p:nvCxnSpPr>
        <p:spPr>
          <a:xfrm rot="5400000">
            <a:off x="4138154" y="1526648"/>
            <a:ext cx="819711" cy="135311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D4D27EA-57C1-4AE4-A516-9C2D689725C3}"/>
              </a:ext>
            </a:extLst>
          </p:cNvPr>
          <p:cNvCxnSpPr>
            <a:endCxn id="6" idx="0"/>
          </p:cNvCxnSpPr>
          <p:nvPr/>
        </p:nvCxnSpPr>
        <p:spPr>
          <a:xfrm rot="5400000">
            <a:off x="4976352" y="2193958"/>
            <a:ext cx="685800" cy="1524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7A4E9FC-5DA2-4B8B-B7B8-8CF96C63BE3B}"/>
              </a:ext>
            </a:extLst>
          </p:cNvPr>
          <p:cNvCxnSpPr>
            <a:stCxn id="9" idx="5"/>
            <a:endCxn id="7" idx="0"/>
          </p:cNvCxnSpPr>
          <p:nvPr/>
        </p:nvCxnSpPr>
        <p:spPr>
          <a:xfrm rot="16200000" flipH="1">
            <a:off x="6175942" y="1488547"/>
            <a:ext cx="819711" cy="142931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779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49725" y="94891"/>
            <a:ext cx="8991600" cy="1143000"/>
          </a:xfrm>
        </p:spPr>
        <p:txBody>
          <a:bodyPr/>
          <a:lstStyle/>
          <a:p>
            <a:r>
              <a:rPr lang="en-US" dirty="0"/>
              <a:t>Conditional independence</a:t>
            </a:r>
          </a:p>
        </p:txBody>
      </p:sp>
      <mc:AlternateContent xmlns:mc="http://schemas.openxmlformats.org/markup-compatibility/2006" xmlns:a14="http://schemas.microsoft.com/office/drawing/2010/main">
        <mc:Choice Requires="a14">
          <p:sp>
            <p:nvSpPr>
              <p:cNvPr id="5123" name="Rectangle 3"/>
              <p:cNvSpPr>
                <a:spLocks noGrp="1" noChangeArrowheads="1"/>
              </p:cNvSpPr>
              <p:nvPr>
                <p:ph type="body" idx="1"/>
              </p:nvPr>
            </p:nvSpPr>
            <p:spPr>
              <a:xfrm>
                <a:off x="1335651" y="1085491"/>
                <a:ext cx="9941943" cy="5482085"/>
              </a:xfrm>
            </p:spPr>
            <p:txBody>
              <a:bodyPr>
                <a:normAutofit/>
              </a:bodyPr>
              <a:lstStyle/>
              <a:p>
                <a:pPr marL="0" indent="0">
                  <a:buNone/>
                </a:pPr>
                <a:r>
                  <a:rPr lang="en-US" dirty="0"/>
                  <a:t>Another example: </a:t>
                </a:r>
                <a:r>
                  <a:rPr lang="en-US" i="1" dirty="0"/>
                  <a:t>causal chain</a:t>
                </a:r>
              </a:p>
              <a:p>
                <a:endParaRPr lang="en-US" i="1" dirty="0"/>
              </a:p>
              <a:p>
                <a:endParaRPr lang="en-US" i="1" dirty="0"/>
              </a:p>
              <a:p>
                <a:pPr marL="0" indent="0">
                  <a:buNone/>
                </a:pPr>
                <a:endParaRPr lang="en-US" dirty="0"/>
              </a:p>
              <a:p>
                <a:r>
                  <a:rPr lang="en-US" dirty="0"/>
                  <a:t>X and Z are conditionally independent given Y, because they have no common ancestors other than the ancestors of Y.  </a:t>
                </a:r>
              </a:p>
              <a:p>
                <a:pPr marL="0" indent="0">
                  <a:buNone/>
                </a:pPr>
                <a:endParaRPr lang="en-US" dirty="0"/>
              </a:p>
              <a:p>
                <a:r>
                  <a:rPr lang="en-US" dirty="0"/>
                  <a:t>Being conditionally independent given Y does NOT mean that X and Z are independent.  Quite the opposite.  For example, suppose </a:t>
                </a:r>
                <a14:m>
                  <m:oMath xmlns:m="http://schemas.openxmlformats.org/officeDocument/2006/math">
                    <m:r>
                      <m:rPr>
                        <m:sty m:val="p"/>
                      </m:rPr>
                      <a:rPr lang="en-US">
                        <a:latin typeface="Cambria Math" panose="02040503050406030204" pitchFamily="18" charset="0"/>
                      </a:rPr>
                      <m:t>P</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)=0.5</m:t>
                    </m:r>
                  </m:oMath>
                </a14:m>
                <a:r>
                  <a:rPr lang="en-US" dirty="0"/>
                  <a:t>, </a:t>
                </a:r>
                <a14:m>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e>
                    </m:d>
                    <m:r>
                      <a:rPr lang="en-US" b="0" i="1" smtClean="0">
                        <a:latin typeface="Cambria Math" panose="02040503050406030204" pitchFamily="18" charset="0"/>
                      </a:rPr>
                      <m:t>=0.8</m:t>
                    </m:r>
                  </m:oMath>
                </a14:m>
                <a:r>
                  <a:rPr lang="en-US" dirty="0"/>
                  <a:t>, </a:t>
                </a:r>
                <a14:m>
                  <m:oMath xmlns:m="http://schemas.openxmlformats.org/officeDocument/2006/math">
                    <m:r>
                      <m:rPr>
                        <m:sty m:val="p"/>
                      </m:rPr>
                      <a:rPr lang="en-US">
                        <a:latin typeface="Cambria Math" panose="02040503050406030204" pitchFamily="18" charset="0"/>
                      </a:rPr>
                      <m:t>P</m:t>
                    </m:r>
                    <m:d>
                      <m:dPr>
                        <m:ctrlPr>
                          <a:rPr lang="en-US" i="1">
                            <a:latin typeface="Cambria Math" panose="02040503050406030204" pitchFamily="18" charset="0"/>
                          </a:rPr>
                        </m:ctrlPr>
                      </m:dPr>
                      <m:e>
                        <m:r>
                          <a:rPr lang="en-US" i="1">
                            <a:latin typeface="Cambria Math" panose="02040503050406030204" pitchFamily="18" charset="0"/>
                          </a:rPr>
                          <m:t>𝑌</m:t>
                        </m:r>
                      </m:e>
                      <m:e>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𝑋</m:t>
                        </m:r>
                      </m:e>
                    </m:d>
                    <m:r>
                      <a:rPr lang="en-US" i="1">
                        <a:latin typeface="Cambria Math" panose="02040503050406030204" pitchFamily="18" charset="0"/>
                      </a:rPr>
                      <m:t>=0.</m:t>
                    </m:r>
                    <m:r>
                      <a:rPr lang="en-US" b="0" i="1" smtClean="0">
                        <a:latin typeface="Cambria Math" panose="02040503050406030204" pitchFamily="18" charset="0"/>
                      </a:rPr>
                      <m:t>1</m:t>
                    </m:r>
                  </m:oMath>
                </a14:m>
                <a:r>
                  <a:rPr lang="en-US" dirty="0"/>
                  <a:t>, </a:t>
                </a:r>
                <a14:m>
                  <m:oMath xmlns:m="http://schemas.openxmlformats.org/officeDocument/2006/math">
                    <m:r>
                      <m:rPr>
                        <m:sty m:val="p"/>
                      </m:rPr>
                      <a:rPr lang="en-US">
                        <a:latin typeface="Cambria Math" panose="02040503050406030204" pitchFamily="18" charset="0"/>
                      </a:rPr>
                      <m:t>P</m:t>
                    </m:r>
                    <m:d>
                      <m:dPr>
                        <m:ctrlPr>
                          <a:rPr lang="en-US" i="1">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𝑌</m:t>
                        </m:r>
                      </m:e>
                    </m:d>
                    <m:r>
                      <a:rPr lang="en-US" i="1">
                        <a:latin typeface="Cambria Math" panose="02040503050406030204" pitchFamily="18" charset="0"/>
                      </a:rPr>
                      <m:t>=0.</m:t>
                    </m:r>
                    <m:r>
                      <a:rPr lang="en-US" b="0" i="1" smtClean="0">
                        <a:latin typeface="Cambria Math" panose="02040503050406030204" pitchFamily="18" charset="0"/>
                      </a:rPr>
                      <m:t>7</m:t>
                    </m:r>
                  </m:oMath>
                </a14:m>
                <a:r>
                  <a:rPr lang="en-US" dirty="0"/>
                  <a:t>, and </a:t>
                </a:r>
                <a14:m>
                  <m:oMath xmlns:m="http://schemas.openxmlformats.org/officeDocument/2006/math">
                    <m:r>
                      <m:rPr>
                        <m:sty m:val="p"/>
                      </m:rPr>
                      <a:rPr lang="en-US">
                        <a:latin typeface="Cambria Math" panose="02040503050406030204" pitchFamily="18" charset="0"/>
                      </a:rPr>
                      <m:t>P</m:t>
                    </m:r>
                    <m:d>
                      <m:dPr>
                        <m:ctrlPr>
                          <a:rPr lang="en-US" i="1">
                            <a:latin typeface="Cambria Math" panose="02040503050406030204" pitchFamily="18" charset="0"/>
                          </a:rPr>
                        </m:ctrlPr>
                      </m:dPr>
                      <m:e>
                        <m:r>
                          <a:rPr lang="en-US" i="1">
                            <a:latin typeface="Cambria Math" panose="02040503050406030204" pitchFamily="18" charset="0"/>
                          </a:rPr>
                          <m:t>𝑍</m:t>
                        </m:r>
                      </m:e>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e>
                    </m:d>
                    <m:r>
                      <a:rPr lang="en-US" i="1">
                        <a:latin typeface="Cambria Math" panose="02040503050406030204" pitchFamily="18" charset="0"/>
                      </a:rPr>
                      <m:t>=0.</m:t>
                    </m:r>
                    <m:r>
                      <a:rPr lang="en-US" b="0" i="1" smtClean="0">
                        <a:latin typeface="Cambria Math" panose="02040503050406030204" pitchFamily="18" charset="0"/>
                      </a:rPr>
                      <m:t>4</m:t>
                    </m:r>
                  </m:oMath>
                </a14:m>
                <a:r>
                  <a:rPr lang="en-US" dirty="0"/>
                  <a:t>. Then we can calculate that </a:t>
                </a:r>
                <a14:m>
                  <m:oMath xmlns:m="http://schemas.openxmlformats.org/officeDocument/2006/math">
                    <m:r>
                      <m:rPr>
                        <m:sty m:val="p"/>
                      </m:rPr>
                      <a:rPr lang="en-US">
                        <a:latin typeface="Cambria Math" panose="02040503050406030204" pitchFamily="18" charset="0"/>
                      </a:rPr>
                      <m:t>P</m:t>
                    </m:r>
                    <m:d>
                      <m:dPr>
                        <m:ctrlPr>
                          <a:rPr lang="en-US" i="1">
                            <a:latin typeface="Cambria Math" panose="02040503050406030204" pitchFamily="18" charset="0"/>
                          </a:rPr>
                        </m:ctrlPr>
                      </m:dPr>
                      <m:e>
                        <m:r>
                          <a:rPr lang="en-US" i="1">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=0.64</m:t>
                    </m:r>
                  </m:oMath>
                </a14:m>
                <a:r>
                  <a:rPr lang="en-US" dirty="0"/>
                  <a:t>, but </a:t>
                </a:r>
                <a14:m>
                  <m:oMath xmlns:m="http://schemas.openxmlformats.org/officeDocument/2006/math">
                    <m:r>
                      <m:rPr>
                        <m:sty m:val="p"/>
                      </m:rPr>
                      <a:rPr lang="en-US">
                        <a:latin typeface="Cambria Math" panose="02040503050406030204" pitchFamily="18" charset="0"/>
                      </a:rPr>
                      <m:t>P</m:t>
                    </m:r>
                    <m:r>
                      <a:rPr lang="en-US" i="1">
                        <a:latin typeface="Cambria Math" panose="02040503050406030204" pitchFamily="18" charset="0"/>
                      </a:rPr>
                      <m:t>(</m:t>
                    </m:r>
                    <m:r>
                      <a:rPr lang="en-US" b="0" i="1" smtClean="0">
                        <a:latin typeface="Cambria Math" panose="02040503050406030204" pitchFamily="18" charset="0"/>
                      </a:rPr>
                      <m:t>𝑍</m:t>
                    </m:r>
                    <m:r>
                      <a:rPr lang="en-US" i="1">
                        <a:latin typeface="Cambria Math" panose="02040503050406030204" pitchFamily="18" charset="0"/>
                      </a:rPr>
                      <m:t>)=0.5</m:t>
                    </m:r>
                    <m:r>
                      <a:rPr lang="en-US" b="0" i="1" smtClean="0">
                        <a:latin typeface="Cambria Math" panose="02040503050406030204" pitchFamily="18" charset="0"/>
                      </a:rPr>
                      <m:t>35</m:t>
                    </m:r>
                  </m:oMath>
                </a14:m>
                <a:endParaRPr lang="en-US" dirty="0"/>
              </a:p>
              <a:p>
                <a:pPr marL="0" indent="0">
                  <a:buNone/>
                </a:pPr>
                <a:endParaRPr lang="en-US" dirty="0"/>
              </a:p>
            </p:txBody>
          </p:sp>
        </mc:Choice>
        <mc:Fallback xmlns="">
          <p:sp>
            <p:nvSpPr>
              <p:cNvPr id="5123" name="Rectangle 3"/>
              <p:cNvSpPr>
                <a:spLocks noGrp="1" noRot="1" noChangeAspect="1" noMove="1" noResize="1" noEditPoints="1" noAdjustHandles="1" noChangeArrowheads="1" noChangeShapeType="1" noTextEdit="1"/>
              </p:cNvSpPr>
              <p:nvPr>
                <p:ph type="body" idx="1"/>
              </p:nvPr>
            </p:nvSpPr>
            <p:spPr>
              <a:xfrm>
                <a:off x="1335651" y="1085491"/>
                <a:ext cx="9941943" cy="5482085"/>
              </a:xfrm>
              <a:blipFill rotWithShape="0">
                <a:blip r:embed="rId3"/>
                <a:stretch>
                  <a:fillRect l="-1226" t="-1780" r="-552" b="-2892"/>
                </a:stretch>
              </a:blipFill>
            </p:spPr>
            <p:txBody>
              <a:bodyPr/>
              <a:lstStyle/>
              <a:p>
                <a:r>
                  <a:rPr lang="en-US">
                    <a:noFill/>
                  </a:rPr>
                  <a:t> </a:t>
                </a:r>
              </a:p>
            </p:txBody>
          </p:sp>
        </mc:Fallback>
      </mc:AlternateContent>
      <p:pic>
        <p:nvPicPr>
          <p:cNvPr id="99330" name="Picture 2"/>
          <p:cNvPicPr>
            <a:picLocks noChangeAspect="1" noChangeArrowheads="1"/>
          </p:cNvPicPr>
          <p:nvPr/>
        </p:nvPicPr>
        <p:blipFill>
          <a:blip r:embed="rId4" cstate="print"/>
          <a:srcRect/>
          <a:stretch>
            <a:fillRect/>
          </a:stretch>
        </p:blipFill>
        <p:spPr bwMode="auto">
          <a:xfrm>
            <a:off x="2612459" y="1675672"/>
            <a:ext cx="6886575" cy="1447800"/>
          </a:xfrm>
          <a:prstGeom prst="rect">
            <a:avLst/>
          </a:prstGeom>
          <a:noFill/>
          <a:ln w="9525">
            <a:noFill/>
            <a:miter lim="800000"/>
            <a:headEnd/>
            <a:tailEnd/>
          </a:ln>
        </p:spPr>
      </p:pic>
    </p:spTree>
    <p:extLst>
      <p:ext uri="{BB962C8B-B14F-4D97-AF65-F5344CB8AC3E}">
        <p14:creationId xmlns:p14="http://schemas.microsoft.com/office/powerpoint/2010/main" val="114153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981200" y="1752601"/>
            <a:ext cx="8229600" cy="4525963"/>
          </a:xfrm>
        </p:spPr>
        <p:txBody>
          <a:bodyPr/>
          <a:lstStyle/>
          <a:p>
            <a:r>
              <a:rPr lang="en-US" dirty="0">
                <a:solidFill>
                  <a:schemeClr val="bg1">
                    <a:lumMod val="85000"/>
                  </a:schemeClr>
                </a:solidFill>
              </a:rPr>
              <a:t>Review: Bayesian inference</a:t>
            </a:r>
          </a:p>
          <a:p>
            <a:r>
              <a:rPr lang="en-US" dirty="0">
                <a:solidFill>
                  <a:schemeClr val="bg1">
                    <a:lumMod val="85000"/>
                  </a:schemeClr>
                </a:solidFill>
              </a:rPr>
              <a:t>Bayesian network: graph semantics</a:t>
            </a:r>
          </a:p>
          <a:p>
            <a:r>
              <a:rPr lang="en-US" dirty="0">
                <a:solidFill>
                  <a:schemeClr val="bg1">
                    <a:lumMod val="85000"/>
                  </a:schemeClr>
                </a:solidFill>
              </a:rPr>
              <a:t>The Los Angeles burglar alarm example</a:t>
            </a:r>
          </a:p>
          <a:p>
            <a:r>
              <a:rPr lang="en-US" dirty="0">
                <a:solidFill>
                  <a:schemeClr val="bg1">
                    <a:lumMod val="75000"/>
                  </a:schemeClr>
                </a:solidFill>
              </a:rPr>
              <a:t>Conditional independence ≠ Independence</a:t>
            </a:r>
          </a:p>
          <a:p>
            <a:r>
              <a:rPr lang="en-US" dirty="0"/>
              <a:t>Constructing a Bayesian network: Structure learning</a:t>
            </a:r>
          </a:p>
          <a:p>
            <a:r>
              <a:rPr lang="en-US" dirty="0">
                <a:solidFill>
                  <a:schemeClr val="bg1">
                    <a:lumMod val="85000"/>
                  </a:schemeClr>
                </a:solidFill>
              </a:rPr>
              <a:t>Constructing a Bayesian network: Hire an expert</a:t>
            </a:r>
            <a:endParaRPr lang="en-US" dirty="0"/>
          </a:p>
          <a:p>
            <a:endParaRPr lang="en-US" dirty="0"/>
          </a:p>
          <a:p>
            <a:endParaRPr lang="en-US" dirty="0"/>
          </a:p>
        </p:txBody>
      </p:sp>
    </p:spTree>
    <p:extLst>
      <p:ext uri="{BB962C8B-B14F-4D97-AF65-F5344CB8AC3E}">
        <p14:creationId xmlns:p14="http://schemas.microsoft.com/office/powerpoint/2010/main" val="953418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a Bayes Network: Two Methods</a:t>
            </a:r>
          </a:p>
        </p:txBody>
      </p:sp>
      <p:sp>
        <p:nvSpPr>
          <p:cNvPr id="3" name="Content Placeholder 2"/>
          <p:cNvSpPr>
            <a:spLocks noGrp="1"/>
          </p:cNvSpPr>
          <p:nvPr>
            <p:ph idx="1"/>
          </p:nvPr>
        </p:nvSpPr>
        <p:spPr>
          <a:xfrm>
            <a:off x="589935" y="1415844"/>
            <a:ext cx="11356259" cy="5279923"/>
          </a:xfrm>
        </p:spPr>
        <p:txBody>
          <a:bodyPr>
            <a:normAutofit/>
          </a:bodyPr>
          <a:lstStyle/>
          <a:p>
            <a:pPr marL="514350" indent="-514350">
              <a:buFont typeface="+mj-lt"/>
              <a:buAutoNum type="arabicPeriod"/>
            </a:pPr>
            <a:r>
              <a:rPr lang="en-US" dirty="0"/>
              <a:t>“Structure Learning” a.k.a. “Analysis of Causality:”</a:t>
            </a:r>
          </a:p>
          <a:p>
            <a:pPr marL="971550" lvl="1" indent="-514350">
              <a:buFont typeface="+mj-lt"/>
              <a:buAutoNum type="arabicPeriod"/>
            </a:pPr>
            <a:r>
              <a:rPr lang="en-US" dirty="0"/>
              <a:t>Suppose you know the variables, but you don’t know which variables depend on which others.  You can learn this from data.</a:t>
            </a:r>
          </a:p>
          <a:p>
            <a:pPr marL="971550" lvl="1" indent="-514350">
              <a:buFont typeface="+mj-lt"/>
              <a:buAutoNum type="arabicPeriod"/>
            </a:pPr>
            <a:r>
              <a:rPr lang="en-US" dirty="0"/>
              <a:t>This is an exciting new area of research in statistics, where it goes by the name of “analysis of causality.”</a:t>
            </a:r>
          </a:p>
          <a:p>
            <a:pPr marL="971550" lvl="1" indent="-514350">
              <a:buFont typeface="+mj-lt"/>
              <a:buAutoNum type="arabicPeriod"/>
            </a:pPr>
            <a:r>
              <a:rPr lang="en-US" dirty="0"/>
              <a:t>… but it’s almost always harder than method #2.  You should know how to do this in very simple examples (like the Los Angeles burglar alarm), but you don’t need to know how to do this in the general case.</a:t>
            </a:r>
          </a:p>
          <a:p>
            <a:pPr marL="514350" indent="-514350">
              <a:buFont typeface="+mj-lt"/>
              <a:buAutoNum type="arabicPeriod"/>
            </a:pPr>
            <a:r>
              <a:rPr lang="en-US" dirty="0"/>
              <a:t>“Hire an Expert:” </a:t>
            </a:r>
          </a:p>
          <a:p>
            <a:pPr marL="971550" lvl="1" indent="-514350">
              <a:buFont typeface="+mj-lt"/>
              <a:buAutoNum type="arabicPeriod"/>
            </a:pPr>
            <a:r>
              <a:rPr lang="en-US" dirty="0"/>
              <a:t>Find somebody who knows how to solve the problem.  </a:t>
            </a:r>
          </a:p>
          <a:p>
            <a:pPr marL="971550" lvl="1" indent="-514350">
              <a:buFont typeface="+mj-lt"/>
              <a:buAutoNum type="arabicPeriod"/>
            </a:pPr>
            <a:r>
              <a:rPr lang="en-US" dirty="0"/>
              <a:t>Get her to tell you what are the important variables, and which variables depend on which others.</a:t>
            </a:r>
          </a:p>
          <a:p>
            <a:pPr marL="971550" lvl="1" indent="-514350">
              <a:buFont typeface="+mj-lt"/>
              <a:buAutoNum type="arabicPeriod"/>
            </a:pPr>
            <a:r>
              <a:rPr lang="en-US" dirty="0"/>
              <a:t>THIS IS ALMOST ALWAYS THE BEST WAY.</a:t>
            </a:r>
          </a:p>
          <a:p>
            <a:pPr marL="0" indent="0">
              <a:buNone/>
            </a:pPr>
            <a:endParaRPr lang="en-US" dirty="0"/>
          </a:p>
        </p:txBody>
      </p:sp>
    </p:spTree>
    <p:extLst>
      <p:ext uri="{BB962C8B-B14F-4D97-AF65-F5344CB8AC3E}">
        <p14:creationId xmlns:p14="http://schemas.microsoft.com/office/powerpoint/2010/main" val="929023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Constructing Bayesian networks: Structure Learning</a:t>
            </a:r>
          </a:p>
        </p:txBody>
      </p:sp>
      <p:sp>
        <p:nvSpPr>
          <p:cNvPr id="11267" name="Rectangle 3"/>
          <p:cNvSpPr>
            <a:spLocks noGrp="1" noChangeArrowheads="1"/>
          </p:cNvSpPr>
          <p:nvPr>
            <p:ph type="body" idx="1"/>
          </p:nvPr>
        </p:nvSpPr>
        <p:spPr/>
        <p:txBody>
          <a:bodyPr>
            <a:normAutofit/>
          </a:bodyPr>
          <a:lstStyle/>
          <a:p>
            <a:pPr marL="457200" indent="-457200">
              <a:buFont typeface="+mj-lt"/>
              <a:buAutoNum type="arabicPeriod"/>
            </a:pPr>
            <a:r>
              <a:rPr lang="en-US" sz="2400" dirty="0"/>
              <a:t>Choose an ordering of variables X</a:t>
            </a:r>
            <a:r>
              <a:rPr lang="en-US" sz="2400" baseline="-25000" dirty="0"/>
              <a:t>1</a:t>
            </a:r>
            <a:r>
              <a:rPr lang="en-US" sz="2400" dirty="0"/>
              <a:t>, … , X</a:t>
            </a:r>
            <a:r>
              <a:rPr lang="en-US" sz="2400" baseline="-25000" dirty="0"/>
              <a:t>n</a:t>
            </a:r>
            <a:endParaRPr lang="en-US" sz="2400" dirty="0"/>
          </a:p>
          <a:p>
            <a:pPr marL="457200" indent="-457200">
              <a:buFont typeface="+mj-lt"/>
              <a:buAutoNum type="arabicPeriod"/>
            </a:pPr>
            <a:r>
              <a:rPr lang="en-US" sz="2400" dirty="0"/>
              <a:t>For </a:t>
            </a:r>
            <a:r>
              <a:rPr lang="en-US" sz="2400" dirty="0" err="1"/>
              <a:t>i</a:t>
            </a:r>
            <a:r>
              <a:rPr lang="en-US" sz="2400" dirty="0"/>
              <a:t> = 1 to n</a:t>
            </a:r>
          </a:p>
          <a:p>
            <a:pPr marL="914400" lvl="1" indent="-457200"/>
            <a:r>
              <a:rPr lang="en-US" dirty="0"/>
              <a:t>add X</a:t>
            </a:r>
            <a:r>
              <a:rPr lang="en-US" baseline="-25000" dirty="0"/>
              <a:t>i</a:t>
            </a:r>
            <a:r>
              <a:rPr lang="en-US" dirty="0"/>
              <a:t> to the network</a:t>
            </a:r>
          </a:p>
          <a:p>
            <a:pPr marL="914400" lvl="1" indent="-457200"/>
            <a:r>
              <a:rPr lang="en-US" dirty="0"/>
              <a:t>Check your training data.  If there is any variable X</a:t>
            </a:r>
            <a:r>
              <a:rPr lang="en-US" baseline="-25000" dirty="0"/>
              <a:t>1</a:t>
            </a:r>
            <a:r>
              <a:rPr lang="en-US" dirty="0"/>
              <a:t>, … ,X</a:t>
            </a:r>
            <a:r>
              <a:rPr lang="en-US" baseline="-25000" dirty="0"/>
              <a:t>i-1</a:t>
            </a:r>
            <a:r>
              <a:rPr lang="en-US" dirty="0"/>
              <a:t> that CHANGES the probability of X</a:t>
            </a:r>
            <a:r>
              <a:rPr lang="en-US" baseline="-25000" dirty="0"/>
              <a:t>i</a:t>
            </a:r>
            <a:r>
              <a:rPr lang="en-US" dirty="0"/>
              <a:t>=1, then add that variable to the set </a:t>
            </a:r>
            <a:r>
              <a:rPr lang="fr-FR" dirty="0">
                <a:solidFill>
                  <a:srgbClr val="0066FF"/>
                </a:solidFill>
              </a:rPr>
              <a:t>Parents(X</a:t>
            </a:r>
            <a:r>
              <a:rPr lang="fr-FR" baseline="-25000" dirty="0">
                <a:solidFill>
                  <a:srgbClr val="0066FF"/>
                </a:solidFill>
              </a:rPr>
              <a:t>i</a:t>
            </a:r>
            <a:r>
              <a:rPr lang="fr-FR" dirty="0">
                <a:solidFill>
                  <a:srgbClr val="0066FF"/>
                </a:solidFill>
              </a:rPr>
              <a:t>)</a:t>
            </a:r>
            <a:r>
              <a:rPr lang="en-US" dirty="0"/>
              <a:t> </a:t>
            </a:r>
            <a:r>
              <a:rPr lang="en-US" baseline="-25000" dirty="0"/>
              <a:t> </a:t>
            </a:r>
            <a:r>
              <a:rPr lang="en-US" dirty="0"/>
              <a:t>such that</a:t>
            </a:r>
            <a:br>
              <a:rPr lang="en-US" dirty="0"/>
            </a:br>
            <a:r>
              <a:rPr lang="fr-FR" dirty="0">
                <a:solidFill>
                  <a:srgbClr val="0066FF"/>
                </a:solidFill>
              </a:rPr>
              <a:t>P(X</a:t>
            </a:r>
            <a:r>
              <a:rPr lang="fr-FR" baseline="-25000" dirty="0">
                <a:solidFill>
                  <a:srgbClr val="0066FF"/>
                </a:solidFill>
              </a:rPr>
              <a:t>i</a:t>
            </a:r>
            <a:r>
              <a:rPr lang="fr-FR" dirty="0">
                <a:solidFill>
                  <a:srgbClr val="0066FF"/>
                </a:solidFill>
              </a:rPr>
              <a:t> | Parents(X</a:t>
            </a:r>
            <a:r>
              <a:rPr lang="fr-FR" baseline="-25000" dirty="0">
                <a:solidFill>
                  <a:srgbClr val="0066FF"/>
                </a:solidFill>
              </a:rPr>
              <a:t>i</a:t>
            </a:r>
            <a:r>
              <a:rPr lang="fr-FR" dirty="0">
                <a:solidFill>
                  <a:srgbClr val="0066FF"/>
                </a:solidFill>
              </a:rPr>
              <a:t>)) = P(X</a:t>
            </a:r>
            <a:r>
              <a:rPr lang="fr-FR" baseline="-25000" dirty="0">
                <a:solidFill>
                  <a:srgbClr val="0066FF"/>
                </a:solidFill>
              </a:rPr>
              <a:t>i</a:t>
            </a:r>
            <a:r>
              <a:rPr lang="fr-FR" dirty="0">
                <a:solidFill>
                  <a:srgbClr val="0066FF"/>
                </a:solidFill>
              </a:rPr>
              <a:t> | X</a:t>
            </a:r>
            <a:r>
              <a:rPr lang="fr-FR" baseline="-25000" dirty="0">
                <a:solidFill>
                  <a:srgbClr val="0066FF"/>
                </a:solidFill>
              </a:rPr>
              <a:t>1</a:t>
            </a:r>
            <a:r>
              <a:rPr lang="fr-FR" dirty="0">
                <a:solidFill>
                  <a:srgbClr val="0066FF"/>
                </a:solidFill>
              </a:rPr>
              <a:t>, ... X</a:t>
            </a:r>
            <a:r>
              <a:rPr lang="fr-FR" baseline="-25000" dirty="0">
                <a:solidFill>
                  <a:srgbClr val="0066FF"/>
                </a:solidFill>
              </a:rPr>
              <a:t>i-1</a:t>
            </a:r>
            <a:r>
              <a:rPr lang="fr-FR" dirty="0">
                <a:solidFill>
                  <a:srgbClr val="0066FF"/>
                </a:solidFill>
              </a:rPr>
              <a:t>)</a:t>
            </a:r>
          </a:p>
          <a:p>
            <a:pPr marL="914400" lvl="1" indent="-457200"/>
            <a:endParaRPr lang="fr-FR" dirty="0">
              <a:solidFill>
                <a:srgbClr val="0066FF"/>
              </a:solidFill>
            </a:endParaRPr>
          </a:p>
          <a:p>
            <a:pPr marL="514350" indent="-514350">
              <a:buFont typeface="+mj-lt"/>
              <a:buAutoNum type="arabicPeriod"/>
            </a:pPr>
            <a:r>
              <a:rPr lang="fr-FR" sz="2400" dirty="0" err="1"/>
              <a:t>Repeat</a:t>
            </a:r>
            <a:r>
              <a:rPr lang="fr-FR" sz="2400" dirty="0"/>
              <a:t> the </a:t>
            </a:r>
            <a:r>
              <a:rPr lang="fr-FR" sz="2400" dirty="0" err="1"/>
              <a:t>above</a:t>
            </a:r>
            <a:r>
              <a:rPr lang="fr-FR" sz="2400" dirty="0"/>
              <a:t> </a:t>
            </a:r>
            <a:r>
              <a:rPr lang="fr-FR" sz="2400" dirty="0" err="1"/>
              <a:t>steps</a:t>
            </a:r>
            <a:r>
              <a:rPr lang="fr-FR" sz="2400" dirty="0"/>
              <a:t> for </a:t>
            </a:r>
            <a:r>
              <a:rPr lang="fr-FR" sz="2400" dirty="0" err="1"/>
              <a:t>every</a:t>
            </a:r>
            <a:r>
              <a:rPr lang="fr-FR" sz="2400" dirty="0"/>
              <a:t> possible </a:t>
            </a:r>
            <a:r>
              <a:rPr lang="fr-FR" sz="2400" dirty="0" err="1"/>
              <a:t>ordering</a:t>
            </a:r>
            <a:r>
              <a:rPr lang="fr-FR" sz="2400" dirty="0"/>
              <a:t> (</a:t>
            </a:r>
            <a:r>
              <a:rPr lang="fr-FR" sz="2400" dirty="0" err="1"/>
              <a:t>complexity</a:t>
            </a:r>
            <a:r>
              <a:rPr lang="fr-FR" sz="2400" dirty="0"/>
              <a:t>: n!). </a:t>
            </a:r>
          </a:p>
          <a:p>
            <a:pPr marL="514350" indent="-514350">
              <a:buFont typeface="+mj-lt"/>
              <a:buAutoNum type="arabicPeriod"/>
            </a:pPr>
            <a:r>
              <a:rPr lang="fr-FR" sz="2400" dirty="0" err="1"/>
              <a:t>Choose</a:t>
            </a:r>
            <a:r>
              <a:rPr lang="fr-FR" sz="2400" dirty="0"/>
              <a:t> the graph </a:t>
            </a:r>
            <a:r>
              <a:rPr lang="fr-FR" sz="2400" dirty="0" err="1"/>
              <a:t>that</a:t>
            </a:r>
            <a:r>
              <a:rPr lang="fr-FR" sz="2400" dirty="0"/>
              <a:t> has the </a:t>
            </a:r>
            <a:r>
              <a:rPr lang="fr-FR" sz="2400" dirty="0" err="1"/>
              <a:t>smallest</a:t>
            </a:r>
            <a:r>
              <a:rPr lang="fr-FR" sz="2400" dirty="0"/>
              <a:t> </a:t>
            </a:r>
            <a:r>
              <a:rPr lang="fr-FR" sz="2400" dirty="0" err="1"/>
              <a:t>number</a:t>
            </a:r>
            <a:r>
              <a:rPr lang="fr-FR" sz="2400" dirty="0"/>
              <a:t> of </a:t>
            </a:r>
            <a:r>
              <a:rPr lang="fr-FR" sz="2400" dirty="0" err="1"/>
              <a:t>edges</a:t>
            </a:r>
            <a:r>
              <a:rPr lang="fr-FR" sz="2400" dirty="0"/>
              <a:t>.</a:t>
            </a:r>
          </a:p>
        </p:txBody>
      </p:sp>
    </p:spTree>
    <p:extLst>
      <p:ext uri="{BB962C8B-B14F-4D97-AF65-F5344CB8AC3E}">
        <p14:creationId xmlns:p14="http://schemas.microsoft.com/office/powerpoint/2010/main" val="3092035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p:txBody>
          <a:bodyPr/>
          <a:lstStyle/>
          <a:p>
            <a:r>
              <a:rPr lang="en-US" sz="2400" dirty="0"/>
              <a:t>Suppose we choose the ordering M, J, A, B, E</a:t>
            </a:r>
          </a:p>
        </p:txBody>
      </p:sp>
      <p:sp>
        <p:nvSpPr>
          <p:cNvPr id="20484" name="Rectangle 4"/>
          <p:cNvSpPr>
            <a:spLocks noGrp="1" noChangeArrowheads="1"/>
          </p:cNvSpPr>
          <p:nvPr>
            <p:ph type="title"/>
          </p:nvPr>
        </p:nvSpPr>
        <p:spPr/>
        <p:txBody>
          <a:bodyPr/>
          <a:lstStyle/>
          <a:p>
            <a:r>
              <a:rPr lang="en-US"/>
              <a:t>Example</a:t>
            </a:r>
          </a:p>
        </p:txBody>
      </p:sp>
      <p:pic>
        <p:nvPicPr>
          <p:cNvPr id="20486" name="Picture 6" descr="burglary-make1c"/>
          <p:cNvPicPr>
            <a:picLocks noChangeAspect="1" noChangeArrowheads="1"/>
          </p:cNvPicPr>
          <p:nvPr/>
        </p:nvPicPr>
        <p:blipFill>
          <a:blip r:embed="rId3" cstate="print"/>
          <a:srcRect/>
          <a:stretch>
            <a:fillRect/>
          </a:stretch>
        </p:blipFill>
        <p:spPr bwMode="auto">
          <a:xfrm>
            <a:off x="4346830" y="2587752"/>
            <a:ext cx="3425571" cy="2981516"/>
          </a:xfrm>
          <a:prstGeom prst="rect">
            <a:avLst/>
          </a:prstGeom>
          <a:noFill/>
        </p:spPr>
      </p:pic>
    </p:spTree>
    <p:extLst>
      <p:ext uri="{BB962C8B-B14F-4D97-AF65-F5344CB8AC3E}">
        <p14:creationId xmlns:p14="http://schemas.microsoft.com/office/powerpoint/2010/main" val="3117686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p:txBody>
          <a:bodyPr/>
          <a:lstStyle/>
          <a:p>
            <a:r>
              <a:rPr lang="en-US" sz="2400" dirty="0"/>
              <a:t>Suppose we choose the ordering M, J, A, B, E</a:t>
            </a:r>
          </a:p>
        </p:txBody>
      </p:sp>
      <p:pic>
        <p:nvPicPr>
          <p:cNvPr id="12294" name="Picture 6" descr="burglary-make2c"/>
          <p:cNvPicPr>
            <a:picLocks noChangeAspect="1" noChangeArrowheads="1"/>
          </p:cNvPicPr>
          <p:nvPr/>
        </p:nvPicPr>
        <p:blipFill>
          <a:blip r:embed="rId3" cstate="print"/>
          <a:srcRect/>
          <a:stretch>
            <a:fillRect/>
          </a:stretch>
        </p:blipFill>
        <p:spPr bwMode="auto">
          <a:xfrm>
            <a:off x="4349497" y="2587752"/>
            <a:ext cx="3425571" cy="2981516"/>
          </a:xfrm>
          <a:prstGeom prst="rect">
            <a:avLst/>
          </a:prstGeom>
          <a:noFill/>
        </p:spPr>
      </p:pic>
      <p:sp>
        <p:nvSpPr>
          <p:cNvPr id="12290" name="Rectangle 2"/>
          <p:cNvSpPr>
            <a:spLocks noGrp="1" noChangeArrowheads="1"/>
          </p:cNvSpPr>
          <p:nvPr>
            <p:ph type="title"/>
          </p:nvPr>
        </p:nvSpPr>
        <p:spPr/>
        <p:txBody>
          <a:bodyPr/>
          <a:lstStyle/>
          <a:p>
            <a:r>
              <a:rPr lang="en-US"/>
              <a:t>Example</a:t>
            </a:r>
          </a:p>
        </p:txBody>
      </p:sp>
      <p:sp>
        <p:nvSpPr>
          <p:cNvPr id="2" name="Rectangle 1"/>
          <p:cNvSpPr/>
          <p:nvPr/>
        </p:nvSpPr>
        <p:spPr>
          <a:xfrm>
            <a:off x="5486400" y="3657600"/>
            <a:ext cx="990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3297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What if P(X,E) is complicated?</a:t>
            </a:r>
          </a:p>
        </p:txBody>
      </p:sp>
      <p:sp>
        <p:nvSpPr>
          <p:cNvPr id="3" name="Content Placeholder 2"/>
          <p:cNvSpPr>
            <a:spLocks noGrp="1"/>
          </p:cNvSpPr>
          <p:nvPr>
            <p:ph idx="1"/>
          </p:nvPr>
        </p:nvSpPr>
        <p:spPr/>
        <p:txBody>
          <a:bodyPr/>
          <a:lstStyle/>
          <a:p>
            <a:r>
              <a:rPr lang="en-US" dirty="0"/>
              <a:t>Very, very common problem: P(X,E) is complicated because both X and E depend on some hidden variable Y</a:t>
            </a:r>
          </a:p>
          <a:p>
            <a:r>
              <a:rPr lang="en-US" dirty="0"/>
              <a:t>SOLUTION:</a:t>
            </a:r>
          </a:p>
          <a:p>
            <a:pPr lvl="1"/>
            <a:r>
              <a:rPr lang="en-US" dirty="0"/>
              <a:t>Draw a bunch of circles and arrows that represent the dependence</a:t>
            </a:r>
          </a:p>
          <a:p>
            <a:pPr lvl="1"/>
            <a:r>
              <a:rPr lang="en-US" dirty="0"/>
              <a:t>When your algorithm performs inference, make sure it does so in the order of the graph</a:t>
            </a:r>
          </a:p>
          <a:p>
            <a:r>
              <a:rPr lang="en-US" dirty="0"/>
              <a:t>FORMALISM: Bayesian Network</a:t>
            </a:r>
          </a:p>
        </p:txBody>
      </p:sp>
    </p:spTree>
    <p:extLst>
      <p:ext uri="{BB962C8B-B14F-4D97-AF65-F5344CB8AC3E}">
        <p14:creationId xmlns:p14="http://schemas.microsoft.com/office/powerpoint/2010/main" val="960352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p:txBody>
          <a:bodyPr/>
          <a:lstStyle/>
          <a:p>
            <a:r>
              <a:rPr lang="en-US" sz="2400" dirty="0"/>
              <a:t>Suppose we choose the ordering M, J, A, B, E</a:t>
            </a:r>
          </a:p>
        </p:txBody>
      </p:sp>
      <p:pic>
        <p:nvPicPr>
          <p:cNvPr id="12294" name="Picture 6" descr="burglary-make2c"/>
          <p:cNvPicPr>
            <a:picLocks noChangeAspect="1" noChangeArrowheads="1"/>
          </p:cNvPicPr>
          <p:nvPr/>
        </p:nvPicPr>
        <p:blipFill>
          <a:blip r:embed="rId3" cstate="print"/>
          <a:srcRect/>
          <a:stretch>
            <a:fillRect/>
          </a:stretch>
        </p:blipFill>
        <p:spPr bwMode="auto">
          <a:xfrm>
            <a:off x="4349497" y="2587752"/>
            <a:ext cx="3425571" cy="2981516"/>
          </a:xfrm>
          <a:prstGeom prst="rect">
            <a:avLst/>
          </a:prstGeom>
          <a:noFill/>
        </p:spPr>
      </p:pic>
      <p:sp>
        <p:nvSpPr>
          <p:cNvPr id="12290" name="Rectangle 2"/>
          <p:cNvSpPr>
            <a:spLocks noGrp="1" noChangeArrowheads="1"/>
          </p:cNvSpPr>
          <p:nvPr>
            <p:ph type="title"/>
          </p:nvPr>
        </p:nvSpPr>
        <p:spPr/>
        <p:txBody>
          <a:bodyPr/>
          <a:lstStyle/>
          <a:p>
            <a:r>
              <a:rPr lang="en-US"/>
              <a:t>Example</a:t>
            </a:r>
          </a:p>
        </p:txBody>
      </p:sp>
    </p:spTree>
    <p:extLst>
      <p:ext uri="{BB962C8B-B14F-4D97-AF65-F5344CB8AC3E}">
        <p14:creationId xmlns:p14="http://schemas.microsoft.com/office/powerpoint/2010/main" val="2504985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p:txBody>
          <a:bodyPr/>
          <a:lstStyle/>
          <a:p>
            <a:r>
              <a:rPr lang="en-US" sz="2400" dirty="0"/>
              <a:t>Suppose we choose the ordering M, J, A, B, E</a:t>
            </a:r>
            <a:endParaRPr lang="en-US" sz="2400" i="1" dirty="0"/>
          </a:p>
        </p:txBody>
      </p:sp>
      <p:sp>
        <p:nvSpPr>
          <p:cNvPr id="17412" name="Rectangle 4"/>
          <p:cNvSpPr>
            <a:spLocks noGrp="1" noChangeArrowheads="1"/>
          </p:cNvSpPr>
          <p:nvPr>
            <p:ph type="title"/>
          </p:nvPr>
        </p:nvSpPr>
        <p:spPr/>
        <p:txBody>
          <a:bodyPr/>
          <a:lstStyle/>
          <a:p>
            <a:r>
              <a:rPr lang="en-US"/>
              <a:t>Example</a:t>
            </a:r>
          </a:p>
        </p:txBody>
      </p:sp>
      <p:pic>
        <p:nvPicPr>
          <p:cNvPr id="17414" name="Picture 6" descr="burglary-make3c"/>
          <p:cNvPicPr>
            <a:picLocks noChangeAspect="1" noChangeArrowheads="1"/>
          </p:cNvPicPr>
          <p:nvPr/>
        </p:nvPicPr>
        <p:blipFill>
          <a:blip r:embed="rId3" cstate="print"/>
          <a:srcRect/>
          <a:stretch>
            <a:fillRect/>
          </a:stretch>
        </p:blipFill>
        <p:spPr bwMode="auto">
          <a:xfrm>
            <a:off x="4349497" y="2587752"/>
            <a:ext cx="3425571" cy="2981516"/>
          </a:xfrm>
          <a:prstGeom prst="rect">
            <a:avLst/>
          </a:prstGeom>
          <a:noFill/>
        </p:spPr>
      </p:pic>
      <p:sp>
        <p:nvSpPr>
          <p:cNvPr id="6" name="Rectangle 5"/>
          <p:cNvSpPr/>
          <p:nvPr/>
        </p:nvSpPr>
        <p:spPr>
          <a:xfrm>
            <a:off x="4572000" y="4495800"/>
            <a:ext cx="1219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6801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p:txBody>
          <a:bodyPr/>
          <a:lstStyle/>
          <a:p>
            <a:r>
              <a:rPr lang="en-US" sz="2400" dirty="0"/>
              <a:t>Suppose we choose the ordering M, J, A, B, E</a:t>
            </a:r>
            <a:endParaRPr lang="en-US" sz="2400" i="1" dirty="0"/>
          </a:p>
        </p:txBody>
      </p:sp>
      <p:sp>
        <p:nvSpPr>
          <p:cNvPr id="17412" name="Rectangle 4"/>
          <p:cNvSpPr>
            <a:spLocks noGrp="1" noChangeArrowheads="1"/>
          </p:cNvSpPr>
          <p:nvPr>
            <p:ph type="title"/>
          </p:nvPr>
        </p:nvSpPr>
        <p:spPr/>
        <p:txBody>
          <a:bodyPr/>
          <a:lstStyle/>
          <a:p>
            <a:r>
              <a:rPr lang="en-US"/>
              <a:t>Example</a:t>
            </a:r>
          </a:p>
        </p:txBody>
      </p:sp>
      <p:pic>
        <p:nvPicPr>
          <p:cNvPr id="17414" name="Picture 6" descr="burglary-make3c"/>
          <p:cNvPicPr>
            <a:picLocks noChangeAspect="1" noChangeArrowheads="1"/>
          </p:cNvPicPr>
          <p:nvPr/>
        </p:nvPicPr>
        <p:blipFill>
          <a:blip r:embed="rId3" cstate="print"/>
          <a:srcRect/>
          <a:stretch>
            <a:fillRect/>
          </a:stretch>
        </p:blipFill>
        <p:spPr bwMode="auto">
          <a:xfrm>
            <a:off x="4349497" y="2587752"/>
            <a:ext cx="3425571" cy="2981516"/>
          </a:xfrm>
          <a:prstGeom prst="rect">
            <a:avLst/>
          </a:prstGeom>
          <a:noFill/>
        </p:spPr>
      </p:pic>
    </p:spTree>
    <p:extLst>
      <p:ext uri="{BB962C8B-B14F-4D97-AF65-F5344CB8AC3E}">
        <p14:creationId xmlns:p14="http://schemas.microsoft.com/office/powerpoint/2010/main" val="3542320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p:txBody>
          <a:bodyPr/>
          <a:lstStyle/>
          <a:p>
            <a:r>
              <a:rPr lang="en-US" sz="2400" dirty="0"/>
              <a:t>Suppose we choose the ordering M, J, A, B, E</a:t>
            </a:r>
          </a:p>
          <a:p>
            <a:pPr>
              <a:buNone/>
            </a:pPr>
            <a:endParaRPr lang="en-US" sz="2400" dirty="0"/>
          </a:p>
        </p:txBody>
      </p:sp>
      <p:sp>
        <p:nvSpPr>
          <p:cNvPr id="18436" name="Rectangle 4"/>
          <p:cNvSpPr>
            <a:spLocks noGrp="1" noChangeArrowheads="1"/>
          </p:cNvSpPr>
          <p:nvPr>
            <p:ph type="title"/>
          </p:nvPr>
        </p:nvSpPr>
        <p:spPr/>
        <p:txBody>
          <a:bodyPr/>
          <a:lstStyle/>
          <a:p>
            <a:r>
              <a:rPr lang="en-US"/>
              <a:t>Example</a:t>
            </a:r>
          </a:p>
        </p:txBody>
      </p:sp>
      <p:pic>
        <p:nvPicPr>
          <p:cNvPr id="18438" name="Picture 6" descr="burglary-make4c"/>
          <p:cNvPicPr>
            <a:picLocks noChangeAspect="1" noChangeArrowheads="1"/>
          </p:cNvPicPr>
          <p:nvPr/>
        </p:nvPicPr>
        <p:blipFill>
          <a:blip r:embed="rId3" cstate="print"/>
          <a:srcRect/>
          <a:stretch>
            <a:fillRect/>
          </a:stretch>
        </p:blipFill>
        <p:spPr bwMode="auto">
          <a:xfrm>
            <a:off x="4349497" y="2587752"/>
            <a:ext cx="3425571" cy="2981516"/>
          </a:xfrm>
          <a:prstGeom prst="rect">
            <a:avLst/>
          </a:prstGeom>
          <a:noFill/>
        </p:spPr>
      </p:pic>
      <p:sp>
        <p:nvSpPr>
          <p:cNvPr id="5" name="Rectangle 4"/>
          <p:cNvSpPr/>
          <p:nvPr/>
        </p:nvSpPr>
        <p:spPr>
          <a:xfrm>
            <a:off x="6062281" y="4736434"/>
            <a:ext cx="155771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9020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p:txBody>
          <a:bodyPr/>
          <a:lstStyle/>
          <a:p>
            <a:r>
              <a:rPr lang="en-US" sz="2400" dirty="0"/>
              <a:t>Suppose we choose the ordering M, J, A, B, E</a:t>
            </a:r>
          </a:p>
          <a:p>
            <a:pPr>
              <a:buNone/>
            </a:pPr>
            <a:endParaRPr lang="en-US" sz="2400" dirty="0"/>
          </a:p>
        </p:txBody>
      </p:sp>
      <p:sp>
        <p:nvSpPr>
          <p:cNvPr id="18436" name="Rectangle 4"/>
          <p:cNvSpPr>
            <a:spLocks noGrp="1" noChangeArrowheads="1"/>
          </p:cNvSpPr>
          <p:nvPr>
            <p:ph type="title"/>
          </p:nvPr>
        </p:nvSpPr>
        <p:spPr/>
        <p:txBody>
          <a:bodyPr/>
          <a:lstStyle/>
          <a:p>
            <a:r>
              <a:rPr lang="en-US"/>
              <a:t>Example</a:t>
            </a:r>
          </a:p>
        </p:txBody>
      </p:sp>
      <p:pic>
        <p:nvPicPr>
          <p:cNvPr id="18438" name="Picture 6" descr="burglary-make4c"/>
          <p:cNvPicPr>
            <a:picLocks noChangeAspect="1" noChangeArrowheads="1"/>
          </p:cNvPicPr>
          <p:nvPr/>
        </p:nvPicPr>
        <p:blipFill>
          <a:blip r:embed="rId3" cstate="print"/>
          <a:srcRect/>
          <a:stretch>
            <a:fillRect/>
          </a:stretch>
        </p:blipFill>
        <p:spPr bwMode="auto">
          <a:xfrm>
            <a:off x="4349497" y="2587752"/>
            <a:ext cx="3425571" cy="2981516"/>
          </a:xfrm>
          <a:prstGeom prst="rect">
            <a:avLst/>
          </a:prstGeom>
          <a:noFill/>
        </p:spPr>
      </p:pic>
    </p:spTree>
    <p:extLst>
      <p:ext uri="{BB962C8B-B14F-4D97-AF65-F5344CB8AC3E}">
        <p14:creationId xmlns:p14="http://schemas.microsoft.com/office/powerpoint/2010/main" val="809655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p:txBody>
          <a:bodyPr/>
          <a:lstStyle/>
          <a:p>
            <a:r>
              <a:rPr lang="en-US" sz="2400" dirty="0"/>
              <a:t>Suppose we choose the ordering M, J, A, B, E</a:t>
            </a:r>
          </a:p>
        </p:txBody>
      </p:sp>
      <p:sp>
        <p:nvSpPr>
          <p:cNvPr id="19460" name="Rectangle 4"/>
          <p:cNvSpPr>
            <a:spLocks noGrp="1" noChangeArrowheads="1"/>
          </p:cNvSpPr>
          <p:nvPr>
            <p:ph type="title"/>
          </p:nvPr>
        </p:nvSpPr>
        <p:spPr/>
        <p:txBody>
          <a:bodyPr/>
          <a:lstStyle/>
          <a:p>
            <a:r>
              <a:rPr lang="en-US"/>
              <a:t>Example</a:t>
            </a:r>
          </a:p>
        </p:txBody>
      </p:sp>
      <p:pic>
        <p:nvPicPr>
          <p:cNvPr id="19462" name="Picture 6" descr="burglary-make5c"/>
          <p:cNvPicPr>
            <a:picLocks noChangeAspect="1" noChangeArrowheads="1"/>
          </p:cNvPicPr>
          <p:nvPr/>
        </p:nvPicPr>
        <p:blipFill>
          <a:blip r:embed="rId3" cstate="print"/>
          <a:srcRect/>
          <a:stretch>
            <a:fillRect/>
          </a:stretch>
        </p:blipFill>
        <p:spPr bwMode="auto">
          <a:xfrm>
            <a:off x="4349496" y="2590800"/>
            <a:ext cx="3414124" cy="2971800"/>
          </a:xfrm>
          <a:prstGeom prst="rect">
            <a:avLst/>
          </a:prstGeom>
          <a:noFill/>
        </p:spPr>
      </p:pic>
    </p:spTree>
    <p:extLst>
      <p:ext uri="{BB962C8B-B14F-4D97-AF65-F5344CB8AC3E}">
        <p14:creationId xmlns:p14="http://schemas.microsoft.com/office/powerpoint/2010/main" val="3825089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81200" y="381000"/>
            <a:ext cx="8229600" cy="1143000"/>
          </a:xfrm>
        </p:spPr>
        <p:txBody>
          <a:bodyPr/>
          <a:lstStyle/>
          <a:p>
            <a:r>
              <a:rPr lang="en-US" dirty="0"/>
              <a:t>Example contd.</a:t>
            </a:r>
          </a:p>
        </p:txBody>
      </p:sp>
      <p:sp>
        <p:nvSpPr>
          <p:cNvPr id="16387" name="Rectangle 3"/>
          <p:cNvSpPr>
            <a:spLocks noGrp="1" noChangeArrowheads="1"/>
          </p:cNvSpPr>
          <p:nvPr>
            <p:ph type="body" idx="1"/>
          </p:nvPr>
        </p:nvSpPr>
        <p:spPr/>
        <p:txBody>
          <a:bodyPr/>
          <a:lstStyle/>
          <a:p>
            <a:endParaRPr lang="en-US" sz="2000" dirty="0"/>
          </a:p>
          <a:p>
            <a:endParaRPr lang="en-US" sz="2000" dirty="0"/>
          </a:p>
          <a:p>
            <a:endParaRPr lang="en-US" sz="2000" dirty="0"/>
          </a:p>
          <a:p>
            <a:endParaRPr lang="en-US" sz="2000" dirty="0"/>
          </a:p>
          <a:p>
            <a:endParaRPr lang="en-US" sz="2000" dirty="0"/>
          </a:p>
          <a:p>
            <a:endParaRPr lang="en-US" sz="2000" dirty="0"/>
          </a:p>
          <a:p>
            <a:r>
              <a:rPr lang="en-US" sz="2400" dirty="0"/>
              <a:t>Deciding conditional independence is hard in </a:t>
            </a:r>
            <a:r>
              <a:rPr lang="en-US" sz="2400" dirty="0" err="1"/>
              <a:t>noncausal</a:t>
            </a:r>
            <a:r>
              <a:rPr lang="en-US" sz="2400" dirty="0"/>
              <a:t> directions</a:t>
            </a:r>
          </a:p>
          <a:p>
            <a:pPr lvl="1"/>
            <a:r>
              <a:rPr lang="en-US" sz="2000" dirty="0"/>
              <a:t>The causal direction seems much more natural</a:t>
            </a:r>
          </a:p>
          <a:p>
            <a:r>
              <a:rPr lang="en-US" sz="2400" dirty="0"/>
              <a:t>Network is less compact: 1 + 2 + 4 + 2 + 4 = 13 numbers needed (vs. 1+1+4+2+2=10 for the causal ordering)</a:t>
            </a:r>
          </a:p>
        </p:txBody>
      </p:sp>
      <p:pic>
        <p:nvPicPr>
          <p:cNvPr id="16389" name="Picture 5" descr="burglary-make5c"/>
          <p:cNvPicPr>
            <a:picLocks noChangeAspect="1" noChangeArrowheads="1"/>
          </p:cNvPicPr>
          <p:nvPr/>
        </p:nvPicPr>
        <p:blipFill>
          <a:blip r:embed="rId3" cstate="print"/>
          <a:srcRect/>
          <a:stretch>
            <a:fillRect/>
          </a:stretch>
        </p:blipFill>
        <p:spPr bwMode="auto">
          <a:xfrm>
            <a:off x="2590798" y="1371600"/>
            <a:ext cx="2743200" cy="2387600"/>
          </a:xfrm>
          <a:prstGeom prst="rect">
            <a:avLst/>
          </a:prstGeom>
          <a:noFill/>
        </p:spPr>
      </p:pic>
      <p:pic>
        <p:nvPicPr>
          <p:cNvPr id="5" name="Picture 4" descr="burglary-small">
            <a:extLst>
              <a:ext uri="{FF2B5EF4-FFF2-40B4-BE49-F238E27FC236}">
                <a16:creationId xmlns:a16="http://schemas.microsoft.com/office/drawing/2014/main" id="{D1809B7F-6DA4-48EB-8D7E-AE15CF2F9FD7}"/>
              </a:ext>
            </a:extLst>
          </p:cNvPr>
          <p:cNvPicPr>
            <a:picLocks noChangeAspect="1" noChangeArrowheads="1"/>
          </p:cNvPicPr>
          <p:nvPr/>
        </p:nvPicPr>
        <p:blipFill>
          <a:blip r:embed="rId4" cstate="print"/>
          <a:srcRect/>
          <a:stretch>
            <a:fillRect/>
          </a:stretch>
        </p:blipFill>
        <p:spPr bwMode="auto">
          <a:xfrm>
            <a:off x="7465191" y="1524000"/>
            <a:ext cx="2180253" cy="2180253"/>
          </a:xfrm>
          <a:prstGeom prst="rect">
            <a:avLst/>
          </a:prstGeom>
          <a:noFill/>
        </p:spPr>
      </p:pic>
      <p:sp>
        <p:nvSpPr>
          <p:cNvPr id="2" name="TextBox 1">
            <a:extLst>
              <a:ext uri="{FF2B5EF4-FFF2-40B4-BE49-F238E27FC236}">
                <a16:creationId xmlns:a16="http://schemas.microsoft.com/office/drawing/2014/main" id="{04DB0C30-F943-478B-ACB9-A580E394AE99}"/>
              </a:ext>
            </a:extLst>
          </p:cNvPr>
          <p:cNvSpPr txBox="1"/>
          <p:nvPr/>
        </p:nvSpPr>
        <p:spPr>
          <a:xfrm>
            <a:off x="5604387" y="2329429"/>
            <a:ext cx="1111138" cy="523220"/>
          </a:xfrm>
          <a:prstGeom prst="rect">
            <a:avLst/>
          </a:prstGeom>
          <a:noFill/>
        </p:spPr>
        <p:txBody>
          <a:bodyPr wrap="none" rtlCol="0">
            <a:spAutoFit/>
          </a:bodyPr>
          <a:lstStyle/>
          <a:p>
            <a:r>
              <a:rPr lang="en-US" sz="2800" dirty="0"/>
              <a:t>versus</a:t>
            </a:r>
          </a:p>
        </p:txBody>
      </p:sp>
    </p:spTree>
    <p:extLst>
      <p:ext uri="{BB962C8B-B14F-4D97-AF65-F5344CB8AC3E}">
        <p14:creationId xmlns:p14="http://schemas.microsoft.com/office/powerpoint/2010/main" val="1095884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Why store it in causal order? A: Saves memory</a:t>
            </a:r>
          </a:p>
        </p:txBody>
      </p:sp>
      <p:sp>
        <p:nvSpPr>
          <p:cNvPr id="9219" name="Rectangle 3"/>
          <p:cNvSpPr>
            <a:spLocks noGrp="1" noChangeArrowheads="1"/>
          </p:cNvSpPr>
          <p:nvPr>
            <p:ph type="body" idx="1"/>
          </p:nvPr>
        </p:nvSpPr>
        <p:spPr/>
        <p:txBody>
          <a:bodyPr/>
          <a:lstStyle/>
          <a:p>
            <a:r>
              <a:rPr lang="en-US" sz="2400" dirty="0"/>
              <a:t>Suppose we have a Boolean variable X</a:t>
            </a:r>
            <a:r>
              <a:rPr lang="en-US" sz="2400" baseline="-25000" dirty="0"/>
              <a:t>i</a:t>
            </a:r>
            <a:r>
              <a:rPr lang="en-US" sz="2400" dirty="0"/>
              <a:t> with k Boolean parents. How many rows does its conditional probability table have? </a:t>
            </a:r>
          </a:p>
          <a:p>
            <a:pPr lvl="1"/>
            <a:r>
              <a:rPr lang="en-US" sz="2000" dirty="0">
                <a:solidFill>
                  <a:srgbClr val="0066FF"/>
                </a:solidFill>
              </a:rPr>
              <a:t>2</a:t>
            </a:r>
            <a:r>
              <a:rPr lang="en-US" sz="2000" baseline="30000" dirty="0">
                <a:solidFill>
                  <a:srgbClr val="0066FF"/>
                </a:solidFill>
              </a:rPr>
              <a:t>k</a:t>
            </a:r>
            <a:r>
              <a:rPr lang="en-US" sz="2000" dirty="0">
                <a:solidFill>
                  <a:srgbClr val="0066FF"/>
                </a:solidFill>
              </a:rPr>
              <a:t> </a:t>
            </a:r>
            <a:r>
              <a:rPr lang="en-US" sz="2000" dirty="0"/>
              <a:t>rows for all the combinations of parent values</a:t>
            </a:r>
          </a:p>
          <a:p>
            <a:pPr lvl="1"/>
            <a:r>
              <a:rPr lang="en-US" sz="2000" dirty="0"/>
              <a:t>Each row requires one number for </a:t>
            </a:r>
            <a:r>
              <a:rPr lang="en-US" sz="2000" dirty="0">
                <a:solidFill>
                  <a:srgbClr val="0066FF"/>
                </a:solidFill>
              </a:rPr>
              <a:t>P(X</a:t>
            </a:r>
            <a:r>
              <a:rPr lang="en-US" sz="2000" baseline="-25000" dirty="0">
                <a:solidFill>
                  <a:srgbClr val="0066FF"/>
                </a:solidFill>
              </a:rPr>
              <a:t>i</a:t>
            </a:r>
            <a:r>
              <a:rPr lang="en-US" sz="2000" dirty="0">
                <a:solidFill>
                  <a:srgbClr val="0066FF"/>
                </a:solidFill>
              </a:rPr>
              <a:t> = true | parent values)</a:t>
            </a:r>
            <a:endParaRPr lang="en-US" dirty="0">
              <a:solidFill>
                <a:srgbClr val="0066FF"/>
              </a:solidFill>
            </a:endParaRPr>
          </a:p>
          <a:p>
            <a:r>
              <a:rPr lang="en-US" sz="2400" dirty="0"/>
              <a:t>If each variable has no more than k parents, how many numbers does the complete network require? </a:t>
            </a:r>
          </a:p>
          <a:p>
            <a:pPr lvl="1"/>
            <a:r>
              <a:rPr lang="en-US" sz="2000" dirty="0">
                <a:solidFill>
                  <a:srgbClr val="0066FF"/>
                </a:solidFill>
              </a:rPr>
              <a:t>O(n </a:t>
            </a:r>
            <a:r>
              <a:rPr lang="en-US" sz="2000" dirty="0">
                <a:solidFill>
                  <a:srgbClr val="0066FF"/>
                </a:solidFill>
                <a:cs typeface="Arial" charset="0"/>
              </a:rPr>
              <a:t>·</a:t>
            </a:r>
            <a:r>
              <a:rPr lang="en-US" sz="2000" dirty="0">
                <a:solidFill>
                  <a:srgbClr val="0066FF"/>
                </a:solidFill>
              </a:rPr>
              <a:t> 2</a:t>
            </a:r>
            <a:r>
              <a:rPr lang="en-US" sz="2000" baseline="30000" dirty="0">
                <a:solidFill>
                  <a:srgbClr val="0066FF"/>
                </a:solidFill>
              </a:rPr>
              <a:t>k</a:t>
            </a:r>
            <a:r>
              <a:rPr lang="en-US" sz="2000" dirty="0">
                <a:solidFill>
                  <a:srgbClr val="0066FF"/>
                </a:solidFill>
              </a:rPr>
              <a:t>) </a:t>
            </a:r>
            <a:r>
              <a:rPr lang="en-US" sz="2000" dirty="0"/>
              <a:t>numbers – vs. </a:t>
            </a:r>
            <a:r>
              <a:rPr lang="en-US" sz="2000" dirty="0">
                <a:solidFill>
                  <a:srgbClr val="0066FF"/>
                </a:solidFill>
              </a:rPr>
              <a:t>O(2</a:t>
            </a:r>
            <a:r>
              <a:rPr lang="en-US" sz="2000" baseline="30000" dirty="0">
                <a:solidFill>
                  <a:srgbClr val="0066FF"/>
                </a:solidFill>
              </a:rPr>
              <a:t>n</a:t>
            </a:r>
            <a:r>
              <a:rPr lang="en-US" sz="2000" dirty="0">
                <a:solidFill>
                  <a:srgbClr val="0066FF"/>
                </a:solidFill>
              </a:rPr>
              <a:t>)</a:t>
            </a:r>
            <a:r>
              <a:rPr lang="en-US" sz="2000" dirty="0"/>
              <a:t> for the full joint distribution</a:t>
            </a:r>
            <a:endParaRPr lang="en-US" dirty="0"/>
          </a:p>
          <a:p>
            <a:r>
              <a:rPr lang="en-US" sz="2400" dirty="0"/>
              <a:t>How many nodes for the burglary network? </a:t>
            </a:r>
          </a:p>
          <a:p>
            <a:pPr lvl="1">
              <a:buNone/>
            </a:pPr>
            <a:r>
              <a:rPr lang="en-US" sz="2000" dirty="0"/>
              <a:t>1 + 1 + 4 + 2 + 2 = 10 numbers (vs. 2</a:t>
            </a:r>
            <a:r>
              <a:rPr lang="en-US" sz="2000" baseline="30000" dirty="0"/>
              <a:t>5</a:t>
            </a:r>
            <a:r>
              <a:rPr lang="en-US" sz="2000" dirty="0"/>
              <a:t>-1 = 31)</a:t>
            </a:r>
          </a:p>
        </p:txBody>
      </p:sp>
      <p:pic>
        <p:nvPicPr>
          <p:cNvPr id="9220" name="Picture 4" descr="burglary-small"/>
          <p:cNvPicPr>
            <a:picLocks noChangeAspect="1" noChangeArrowheads="1"/>
          </p:cNvPicPr>
          <p:nvPr/>
        </p:nvPicPr>
        <p:blipFill>
          <a:blip r:embed="rId3" cstate="print"/>
          <a:srcRect/>
          <a:stretch>
            <a:fillRect/>
          </a:stretch>
        </p:blipFill>
        <p:spPr bwMode="auto">
          <a:xfrm>
            <a:off x="8877368" y="4800600"/>
            <a:ext cx="1209675" cy="1209675"/>
          </a:xfrm>
          <a:prstGeom prst="rect">
            <a:avLst/>
          </a:prstGeom>
          <a:noFill/>
        </p:spPr>
      </p:pic>
    </p:spTree>
    <p:extLst>
      <p:ext uri="{BB962C8B-B14F-4D97-AF65-F5344CB8AC3E}">
        <p14:creationId xmlns:p14="http://schemas.microsoft.com/office/powerpoint/2010/main" val="3736795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981200" y="1752601"/>
            <a:ext cx="8229600" cy="4525963"/>
          </a:xfrm>
        </p:spPr>
        <p:txBody>
          <a:bodyPr/>
          <a:lstStyle/>
          <a:p>
            <a:r>
              <a:rPr lang="en-US" dirty="0">
                <a:solidFill>
                  <a:schemeClr val="bg1">
                    <a:lumMod val="85000"/>
                  </a:schemeClr>
                </a:solidFill>
              </a:rPr>
              <a:t>Review: Bayesian inference</a:t>
            </a:r>
          </a:p>
          <a:p>
            <a:r>
              <a:rPr lang="en-US" dirty="0">
                <a:solidFill>
                  <a:schemeClr val="bg1">
                    <a:lumMod val="85000"/>
                  </a:schemeClr>
                </a:solidFill>
              </a:rPr>
              <a:t>Bayesian network: graph semantics</a:t>
            </a:r>
          </a:p>
          <a:p>
            <a:r>
              <a:rPr lang="en-US" dirty="0">
                <a:solidFill>
                  <a:schemeClr val="bg1">
                    <a:lumMod val="85000"/>
                  </a:schemeClr>
                </a:solidFill>
              </a:rPr>
              <a:t>The Los Angeles burglar alarm example</a:t>
            </a:r>
          </a:p>
          <a:p>
            <a:r>
              <a:rPr lang="en-US" dirty="0">
                <a:solidFill>
                  <a:schemeClr val="bg1">
                    <a:lumMod val="75000"/>
                  </a:schemeClr>
                </a:solidFill>
              </a:rPr>
              <a:t>Conditional independence ≠ Independence</a:t>
            </a:r>
          </a:p>
          <a:p>
            <a:r>
              <a:rPr lang="en-US" dirty="0">
                <a:solidFill>
                  <a:schemeClr val="bg1">
                    <a:lumMod val="85000"/>
                  </a:schemeClr>
                </a:solidFill>
              </a:rPr>
              <a:t>Constructing a Bayesian network: Structure learning</a:t>
            </a:r>
          </a:p>
          <a:p>
            <a:r>
              <a:rPr lang="en-US" dirty="0"/>
              <a:t>Constructing a Bayesian network: Hire an expert</a:t>
            </a:r>
          </a:p>
          <a:p>
            <a:endParaRPr lang="en-US" dirty="0"/>
          </a:p>
          <a:p>
            <a:endParaRPr lang="en-US" dirty="0"/>
          </a:p>
        </p:txBody>
      </p:sp>
    </p:spTree>
    <p:extLst>
      <p:ext uri="{BB962C8B-B14F-4D97-AF65-F5344CB8AC3E}">
        <p14:creationId xmlns:p14="http://schemas.microsoft.com/office/powerpoint/2010/main" val="3063817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066800"/>
          </a:xfrm>
        </p:spPr>
        <p:txBody>
          <a:bodyPr>
            <a:normAutofit fontScale="90000"/>
          </a:bodyPr>
          <a:lstStyle/>
          <a:p>
            <a:r>
              <a:rPr lang="en-US" sz="3600" dirty="0"/>
              <a:t>A more realistic </a:t>
            </a:r>
            <a:r>
              <a:rPr lang="en-US" sz="3600" dirty="0" err="1"/>
              <a:t>Bayes</a:t>
            </a:r>
            <a:r>
              <a:rPr lang="en-US" sz="3600" dirty="0"/>
              <a:t> Network: </a:t>
            </a:r>
            <a:br>
              <a:rPr lang="en-US" sz="3600" dirty="0"/>
            </a:br>
            <a:r>
              <a:rPr lang="en-US" sz="3600" dirty="0"/>
              <a:t>Car diagnosis</a:t>
            </a:r>
          </a:p>
        </p:txBody>
      </p:sp>
      <p:sp>
        <p:nvSpPr>
          <p:cNvPr id="3" name="Content Placeholder 2"/>
          <p:cNvSpPr>
            <a:spLocks noGrp="1"/>
          </p:cNvSpPr>
          <p:nvPr>
            <p:ph idx="1"/>
          </p:nvPr>
        </p:nvSpPr>
        <p:spPr>
          <a:xfrm>
            <a:off x="1752600" y="1265238"/>
            <a:ext cx="8686800" cy="4906963"/>
          </a:xfrm>
        </p:spPr>
        <p:txBody>
          <a:bodyPr/>
          <a:lstStyle/>
          <a:p>
            <a:r>
              <a:rPr lang="en-US" sz="2000" dirty="0">
                <a:solidFill>
                  <a:srgbClr val="FF0000"/>
                </a:solidFill>
              </a:rPr>
              <a:t>Initial observation:</a:t>
            </a:r>
            <a:r>
              <a:rPr lang="en-US" sz="2000" dirty="0"/>
              <a:t> car won’t start</a:t>
            </a:r>
          </a:p>
          <a:p>
            <a:r>
              <a:rPr lang="en-US" sz="2000" dirty="0">
                <a:solidFill>
                  <a:srgbClr val="FFC000"/>
                </a:solidFill>
              </a:rPr>
              <a:t>Orange:</a:t>
            </a:r>
            <a:r>
              <a:rPr lang="en-US" sz="2000" dirty="0"/>
              <a:t> “broken, so fix it” nodes</a:t>
            </a:r>
          </a:p>
          <a:p>
            <a:r>
              <a:rPr lang="en-US" sz="2000" dirty="0">
                <a:solidFill>
                  <a:srgbClr val="00B050"/>
                </a:solidFill>
              </a:rPr>
              <a:t>Green:</a:t>
            </a:r>
            <a:r>
              <a:rPr lang="en-US" sz="2000" dirty="0"/>
              <a:t> testable evidence</a:t>
            </a:r>
          </a:p>
          <a:p>
            <a:r>
              <a:rPr lang="en-US" sz="2000" dirty="0">
                <a:solidFill>
                  <a:srgbClr val="B2B2B2"/>
                </a:solidFill>
              </a:rPr>
              <a:t>Gray:</a:t>
            </a:r>
            <a:r>
              <a:rPr lang="en-US" sz="2000" dirty="0"/>
              <a:t> “hidden variables” to ensure sparse structure, reduce parameters</a:t>
            </a:r>
          </a:p>
        </p:txBody>
      </p:sp>
      <p:pic>
        <p:nvPicPr>
          <p:cNvPr id="21506" name="Picture 2"/>
          <p:cNvPicPr>
            <a:picLocks noChangeAspect="1" noChangeArrowheads="1"/>
          </p:cNvPicPr>
          <p:nvPr/>
        </p:nvPicPr>
        <p:blipFill>
          <a:blip r:embed="rId3" cstate="print"/>
          <a:srcRect/>
          <a:stretch>
            <a:fillRect/>
          </a:stretch>
        </p:blipFill>
        <p:spPr bwMode="auto">
          <a:xfrm>
            <a:off x="2438400" y="2819400"/>
            <a:ext cx="7543800" cy="3972276"/>
          </a:xfrm>
          <a:prstGeom prst="rect">
            <a:avLst/>
          </a:prstGeom>
          <a:noFill/>
          <a:ln w="9525">
            <a:noFill/>
            <a:miter lim="800000"/>
            <a:headEnd/>
            <a:tailEnd/>
          </a:ln>
        </p:spPr>
      </p:pic>
    </p:spTree>
    <p:extLst>
      <p:ext uri="{BB962C8B-B14F-4D97-AF65-F5344CB8AC3E}">
        <p14:creationId xmlns:p14="http://schemas.microsoft.com/office/powerpoint/2010/main" val="28279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1981200" y="503238"/>
            <a:ext cx="8229600" cy="868363"/>
          </a:xfrm>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dirty="0"/>
              <a:t>Hidden Variables</a:t>
            </a:r>
          </a:p>
        </p:txBody>
      </p:sp>
      <p:sp>
        <p:nvSpPr>
          <p:cNvPr id="32770" name="Text Box 2"/>
          <p:cNvSpPr txBox="1">
            <a:spLocks noChangeArrowheads="1"/>
          </p:cNvSpPr>
          <p:nvPr/>
        </p:nvSpPr>
        <p:spPr bwMode="auto">
          <a:xfrm>
            <a:off x="1828800" y="1447800"/>
            <a:ext cx="8686800" cy="5638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1pPr>
            <a:lvl2pPr indent="-28416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cs typeface="Arial" charset="0"/>
              </a:defRPr>
            </a:lvl9pPr>
          </a:lstStyle>
          <a:p>
            <a:pPr defTabSz="457200" eaLnBrk="1" hangingPunct="0">
              <a:spcBef>
                <a:spcPts val="638"/>
              </a:spcBef>
              <a:buClr>
                <a:srgbClr val="000000"/>
              </a:buClr>
              <a:buSzPct val="45000"/>
              <a:buFont typeface="Symbol" pitchFamily="18" charset="2"/>
              <a:buChar char=""/>
            </a:pPr>
            <a:r>
              <a:rPr lang="en-US" altLang="en-US" sz="2400" dirty="0">
                <a:solidFill>
                  <a:srgbClr val="000000"/>
                </a:solidFill>
              </a:rPr>
              <a:t>A general scenario:</a:t>
            </a:r>
          </a:p>
          <a:p>
            <a:pPr marL="742950" lvl="1" defTabSz="457200" eaLnBrk="1" hangingPunct="0">
              <a:spcBef>
                <a:spcPts val="563"/>
              </a:spcBef>
              <a:buClr>
                <a:srgbClr val="000000"/>
              </a:buClr>
              <a:buSzPct val="45000"/>
              <a:buFont typeface="Symbol" pitchFamily="18" charset="2"/>
              <a:buChar char=""/>
            </a:pPr>
            <a:r>
              <a:rPr lang="en-US" altLang="en-US" sz="2000" dirty="0">
                <a:solidFill>
                  <a:srgbClr val="000000"/>
                </a:solidFill>
              </a:rPr>
              <a:t>Query </a:t>
            </a:r>
            <a:r>
              <a:rPr lang="en-US" altLang="en-US" sz="2000" i="1" dirty="0">
                <a:solidFill>
                  <a:srgbClr val="000000"/>
                </a:solidFill>
              </a:rPr>
              <a:t>variables:</a:t>
            </a:r>
            <a:r>
              <a:rPr lang="en-US" altLang="en-US" sz="2000" dirty="0">
                <a:solidFill>
                  <a:srgbClr val="000000"/>
                </a:solidFill>
              </a:rPr>
              <a:t> </a:t>
            </a:r>
            <a:r>
              <a:rPr lang="en-US" altLang="en-US" sz="2000" b="1" dirty="0">
                <a:solidFill>
                  <a:srgbClr val="0000FF"/>
                </a:solidFill>
              </a:rPr>
              <a:t>X</a:t>
            </a:r>
          </a:p>
          <a:p>
            <a:pPr marL="742950" lvl="1" defTabSz="457200" eaLnBrk="1" hangingPunct="0">
              <a:spcBef>
                <a:spcPts val="563"/>
              </a:spcBef>
              <a:buClr>
                <a:srgbClr val="000000"/>
              </a:buClr>
              <a:buSzPct val="45000"/>
              <a:buFont typeface="Symbol" pitchFamily="18" charset="2"/>
              <a:buChar char=""/>
            </a:pPr>
            <a:r>
              <a:rPr lang="en-US" altLang="en-US" sz="2000" i="1" dirty="0">
                <a:solidFill>
                  <a:srgbClr val="000000"/>
                </a:solidFill>
              </a:rPr>
              <a:t>Evidence </a:t>
            </a:r>
            <a:r>
              <a:rPr lang="en-US" altLang="en-US" sz="2000" dirty="0">
                <a:solidFill>
                  <a:srgbClr val="000000"/>
                </a:solidFill>
              </a:rPr>
              <a:t>(</a:t>
            </a:r>
            <a:r>
              <a:rPr lang="en-US" altLang="en-US" sz="2000" i="1" dirty="0">
                <a:solidFill>
                  <a:srgbClr val="000000"/>
                </a:solidFill>
              </a:rPr>
              <a:t>observed</a:t>
            </a:r>
            <a:r>
              <a:rPr lang="en-US" altLang="en-US" sz="2000" dirty="0">
                <a:solidFill>
                  <a:srgbClr val="000000"/>
                </a:solidFill>
              </a:rPr>
              <a:t>) variables and their values: </a:t>
            </a:r>
            <a:r>
              <a:rPr lang="en-US" altLang="en-US" sz="2000" b="1" dirty="0">
                <a:solidFill>
                  <a:srgbClr val="0000FF"/>
                </a:solidFill>
              </a:rPr>
              <a:t>E</a:t>
            </a:r>
            <a:r>
              <a:rPr lang="en-US" altLang="en-US" sz="2000" dirty="0">
                <a:solidFill>
                  <a:srgbClr val="0000FF"/>
                </a:solidFill>
              </a:rPr>
              <a:t> = </a:t>
            </a:r>
            <a:r>
              <a:rPr lang="en-US" altLang="en-US" sz="2000" b="1" dirty="0">
                <a:solidFill>
                  <a:srgbClr val="0000FF"/>
                </a:solidFill>
              </a:rPr>
              <a:t>e</a:t>
            </a:r>
            <a:r>
              <a:rPr lang="en-US" altLang="en-US" sz="2000" dirty="0">
                <a:solidFill>
                  <a:srgbClr val="0000FF"/>
                </a:solidFill>
              </a:rPr>
              <a:t> </a:t>
            </a:r>
          </a:p>
          <a:p>
            <a:pPr marL="742950" lvl="1" defTabSz="457200" eaLnBrk="1" hangingPunct="0">
              <a:spcBef>
                <a:spcPts val="563"/>
              </a:spcBef>
              <a:buClr>
                <a:srgbClr val="000000"/>
              </a:buClr>
              <a:buSzPct val="45000"/>
              <a:buFont typeface="Symbol" pitchFamily="18" charset="2"/>
              <a:buChar char=""/>
            </a:pPr>
            <a:r>
              <a:rPr lang="en-US" altLang="en-US" sz="2000" i="1" dirty="0">
                <a:solidFill>
                  <a:srgbClr val="000000"/>
                </a:solidFill>
              </a:rPr>
              <a:t>Unobserved </a:t>
            </a:r>
            <a:r>
              <a:rPr lang="en-US" altLang="en-US" sz="2000" dirty="0">
                <a:solidFill>
                  <a:srgbClr val="000000"/>
                </a:solidFill>
              </a:rPr>
              <a:t>variables: </a:t>
            </a:r>
            <a:r>
              <a:rPr lang="en-US" altLang="en-US" sz="2000" b="1" dirty="0">
                <a:solidFill>
                  <a:srgbClr val="0000FF"/>
                </a:solidFill>
              </a:rPr>
              <a:t>Y</a:t>
            </a:r>
            <a:r>
              <a:rPr lang="en-US" altLang="en-US" sz="2000" dirty="0">
                <a:solidFill>
                  <a:srgbClr val="000000"/>
                </a:solidFill>
              </a:rPr>
              <a:t>  </a:t>
            </a:r>
          </a:p>
          <a:p>
            <a:pPr defTabSz="457200" eaLnBrk="1" hangingPunct="0">
              <a:spcBef>
                <a:spcPts val="638"/>
              </a:spcBef>
              <a:buClr>
                <a:srgbClr val="000000"/>
              </a:buClr>
              <a:buSzPct val="45000"/>
              <a:buFont typeface="Symbol" pitchFamily="18" charset="2"/>
              <a:buChar char=""/>
            </a:pPr>
            <a:r>
              <a:rPr lang="en-US" altLang="en-US" sz="2400" b="1" dirty="0">
                <a:solidFill>
                  <a:srgbClr val="000000"/>
                </a:solidFill>
              </a:rPr>
              <a:t>Inference problem</a:t>
            </a:r>
            <a:r>
              <a:rPr lang="en-US" altLang="en-US" sz="2400" dirty="0">
                <a:solidFill>
                  <a:srgbClr val="000000"/>
                </a:solidFill>
              </a:rPr>
              <a:t>: answer questions about the query variables given the evidence variables</a:t>
            </a:r>
          </a:p>
          <a:p>
            <a:pPr marL="742950" lvl="1" defTabSz="457200" eaLnBrk="1" hangingPunct="0">
              <a:spcBef>
                <a:spcPts val="563"/>
              </a:spcBef>
              <a:buClr>
                <a:srgbClr val="000000"/>
              </a:buClr>
              <a:buSzPct val="45000"/>
              <a:buFont typeface="Symbol" pitchFamily="18" charset="2"/>
              <a:buChar char=""/>
            </a:pPr>
            <a:r>
              <a:rPr lang="en-US" altLang="en-US" sz="2000" dirty="0">
                <a:solidFill>
                  <a:srgbClr val="000000"/>
                </a:solidFill>
              </a:rPr>
              <a:t>This can be done using the posterior distribution </a:t>
            </a:r>
            <a:r>
              <a:rPr lang="en-US" altLang="en-US" sz="2000" dirty="0">
                <a:solidFill>
                  <a:srgbClr val="0000FF"/>
                </a:solidFill>
              </a:rPr>
              <a:t>P(</a:t>
            </a:r>
            <a:r>
              <a:rPr lang="en-US" altLang="en-US" sz="2000" b="1" dirty="0">
                <a:solidFill>
                  <a:srgbClr val="0000FF"/>
                </a:solidFill>
              </a:rPr>
              <a:t>X</a:t>
            </a:r>
            <a:r>
              <a:rPr lang="en-US" altLang="en-US" sz="2000" dirty="0">
                <a:solidFill>
                  <a:srgbClr val="0000FF"/>
                </a:solidFill>
              </a:rPr>
              <a:t> | </a:t>
            </a:r>
            <a:r>
              <a:rPr lang="en-US" altLang="en-US" sz="2000" b="1" dirty="0">
                <a:solidFill>
                  <a:srgbClr val="0000FF"/>
                </a:solidFill>
              </a:rPr>
              <a:t>E</a:t>
            </a:r>
            <a:r>
              <a:rPr lang="en-US" altLang="en-US" sz="2000" dirty="0">
                <a:solidFill>
                  <a:srgbClr val="0000FF"/>
                </a:solidFill>
              </a:rPr>
              <a:t> = </a:t>
            </a:r>
            <a:r>
              <a:rPr lang="en-US" altLang="en-US" sz="2000" b="1" dirty="0">
                <a:solidFill>
                  <a:srgbClr val="0000FF"/>
                </a:solidFill>
              </a:rPr>
              <a:t>e</a:t>
            </a:r>
            <a:r>
              <a:rPr lang="en-US" altLang="en-US" sz="2000" dirty="0">
                <a:solidFill>
                  <a:srgbClr val="0000FF"/>
                </a:solidFill>
              </a:rPr>
              <a:t>)</a:t>
            </a:r>
          </a:p>
          <a:p>
            <a:pPr marL="742950" lvl="1" defTabSz="457200" eaLnBrk="1" hangingPunct="0">
              <a:spcBef>
                <a:spcPts val="563"/>
              </a:spcBef>
              <a:buClr>
                <a:srgbClr val="000000"/>
              </a:buClr>
              <a:buSzPct val="45000"/>
              <a:buFont typeface="Symbol" pitchFamily="18" charset="2"/>
              <a:buChar char=""/>
            </a:pPr>
            <a:r>
              <a:rPr lang="en-US" altLang="en-US" sz="2000" dirty="0">
                <a:solidFill>
                  <a:srgbClr val="000000"/>
                </a:solidFill>
              </a:rPr>
              <a:t>In turn, the posterior needs to be derived from the full joint </a:t>
            </a:r>
            <a:r>
              <a:rPr lang="en-US" altLang="en-US" sz="2000" dirty="0">
                <a:solidFill>
                  <a:srgbClr val="0000FF"/>
                </a:solidFill>
              </a:rPr>
              <a:t>P(</a:t>
            </a:r>
            <a:r>
              <a:rPr lang="en-US" altLang="en-US" sz="2000" b="1" dirty="0">
                <a:solidFill>
                  <a:srgbClr val="0000FF"/>
                </a:solidFill>
              </a:rPr>
              <a:t>X</a:t>
            </a:r>
            <a:r>
              <a:rPr lang="en-US" altLang="en-US" sz="2000" dirty="0">
                <a:solidFill>
                  <a:srgbClr val="0000FF"/>
                </a:solidFill>
              </a:rPr>
              <a:t>, </a:t>
            </a:r>
            <a:r>
              <a:rPr lang="en-US" altLang="en-US" sz="2000" b="1" dirty="0">
                <a:solidFill>
                  <a:srgbClr val="0000FF"/>
                </a:solidFill>
              </a:rPr>
              <a:t>E</a:t>
            </a:r>
            <a:r>
              <a:rPr lang="en-US" altLang="en-US" sz="2000" dirty="0">
                <a:solidFill>
                  <a:srgbClr val="0000FF"/>
                </a:solidFill>
              </a:rPr>
              <a:t>, </a:t>
            </a:r>
            <a:r>
              <a:rPr lang="en-US" altLang="en-US" sz="2000" b="1" dirty="0">
                <a:solidFill>
                  <a:srgbClr val="0000FF"/>
                </a:solidFill>
              </a:rPr>
              <a:t>Y</a:t>
            </a:r>
            <a:r>
              <a:rPr lang="en-US" altLang="en-US" sz="2000" dirty="0">
                <a:solidFill>
                  <a:srgbClr val="0000FF"/>
                </a:solidFill>
              </a:rPr>
              <a:t>)</a:t>
            </a:r>
            <a:endParaRPr lang="en-US" altLang="en-US" sz="2000" dirty="0">
              <a:solidFill>
                <a:srgbClr val="000000"/>
              </a:solidFill>
            </a:endParaRPr>
          </a:p>
          <a:p>
            <a:pPr defTabSz="457200" eaLnBrk="1" hangingPunct="0">
              <a:spcBef>
                <a:spcPts val="638"/>
              </a:spcBef>
              <a:buClr>
                <a:srgbClr val="000000"/>
              </a:buClr>
              <a:buSzPct val="45000"/>
              <a:buFont typeface="Symbol" pitchFamily="18" charset="2"/>
              <a:buChar char=""/>
            </a:pPr>
            <a:endParaRPr lang="en-US" altLang="en-US" sz="2400" dirty="0">
              <a:solidFill>
                <a:srgbClr val="000000"/>
              </a:solidFill>
            </a:endParaRPr>
          </a:p>
          <a:p>
            <a:pPr defTabSz="457200" eaLnBrk="1" hangingPunct="0">
              <a:spcAft>
                <a:spcPts val="1425"/>
              </a:spcAft>
            </a:pPr>
            <a:endParaRPr lang="en-US" altLang="en-US" sz="2400" dirty="0">
              <a:solidFill>
                <a:srgbClr val="000000"/>
              </a:solidFill>
            </a:endParaRPr>
          </a:p>
          <a:p>
            <a:pPr defTabSz="457200" eaLnBrk="1" hangingPunct="0">
              <a:spcBef>
                <a:spcPts val="638"/>
              </a:spcBef>
              <a:buClr>
                <a:srgbClr val="000000"/>
              </a:buClr>
              <a:buSzPct val="45000"/>
              <a:buFont typeface="Symbol" pitchFamily="18" charset="2"/>
              <a:buChar char=""/>
            </a:pPr>
            <a:r>
              <a:rPr lang="en-US" altLang="en-US" sz="2400" dirty="0">
                <a:solidFill>
                  <a:srgbClr val="000000"/>
                </a:solidFill>
              </a:rPr>
              <a:t>Bayesian networks are a tool for representing joint probability distributions efficiently</a:t>
            </a:r>
            <a:endParaRPr lang="en-US" sz="2400" dirty="0"/>
          </a:p>
          <a:p>
            <a:pPr marL="742950" lvl="1" defTabSz="457200" eaLnBrk="1" hangingPunct="0">
              <a:spcBef>
                <a:spcPts val="563"/>
              </a:spcBef>
              <a:buClr>
                <a:srgbClr val="000000"/>
              </a:buClr>
              <a:buSzPct val="45000"/>
              <a:buFont typeface="Symbol" pitchFamily="18" charset="2"/>
              <a:buChar char=""/>
            </a:pPr>
            <a:endParaRPr lang="en-US" altLang="en-US" sz="2000" dirty="0">
              <a:solidFill>
                <a:srgbClr val="000000"/>
              </a:solidFill>
            </a:endParaRPr>
          </a:p>
        </p:txBody>
      </p:sp>
      <p:pic>
        <p:nvPicPr>
          <p:cNvPr id="327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724400"/>
            <a:ext cx="4902200" cy="820452"/>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5382702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50838"/>
            <a:ext cx="8229600" cy="639762"/>
          </a:xfrm>
          <a:solidFill>
            <a:schemeClr val="bg1"/>
          </a:solidFill>
        </p:spPr>
        <p:txBody>
          <a:bodyPr>
            <a:normAutofit fontScale="90000"/>
          </a:bodyPr>
          <a:lstStyle/>
          <a:p>
            <a:r>
              <a:rPr lang="en-US" dirty="0"/>
              <a:t>Car insurance</a:t>
            </a:r>
          </a:p>
        </p:txBody>
      </p:sp>
      <p:sp>
        <p:nvSpPr>
          <p:cNvPr id="3" name="Content Placeholder 2"/>
          <p:cNvSpPr>
            <a:spLocks noGrp="1"/>
          </p:cNvSpPr>
          <p:nvPr>
            <p:ph idx="1"/>
          </p:nvPr>
        </p:nvSpPr>
        <p:spPr/>
        <p:txBody>
          <a:bodyPr/>
          <a:lstStyle/>
          <a:p>
            <a:endParaRPr lang="en-US"/>
          </a:p>
        </p:txBody>
      </p:sp>
      <p:pic>
        <p:nvPicPr>
          <p:cNvPr id="100354" name="Picture 2"/>
          <p:cNvPicPr>
            <a:picLocks noChangeAspect="1" noChangeArrowheads="1"/>
          </p:cNvPicPr>
          <p:nvPr/>
        </p:nvPicPr>
        <p:blipFill>
          <a:blip r:embed="rId3" cstate="print"/>
          <a:srcRect/>
          <a:stretch>
            <a:fillRect/>
          </a:stretch>
        </p:blipFill>
        <p:spPr bwMode="auto">
          <a:xfrm>
            <a:off x="1669234" y="1143000"/>
            <a:ext cx="8846366" cy="5715000"/>
          </a:xfrm>
          <a:prstGeom prst="rect">
            <a:avLst/>
          </a:prstGeom>
          <a:noFill/>
          <a:ln w="9525">
            <a:noFill/>
            <a:miter lim="800000"/>
            <a:headEnd/>
            <a:tailEnd/>
          </a:ln>
        </p:spPr>
      </p:pic>
    </p:spTree>
    <p:extLst>
      <p:ext uri="{BB962C8B-B14F-4D97-AF65-F5344CB8AC3E}">
        <p14:creationId xmlns:p14="http://schemas.microsoft.com/office/powerpoint/2010/main" val="3850641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7037"/>
            <a:ext cx="8229600" cy="715962"/>
          </a:xfrm>
        </p:spPr>
        <p:txBody>
          <a:bodyPr/>
          <a:lstStyle/>
          <a:p>
            <a:r>
              <a:rPr lang="en-US" dirty="0"/>
              <a:t>In research literature…</a:t>
            </a:r>
          </a:p>
        </p:txBody>
      </p:sp>
      <p:sp>
        <p:nvSpPr>
          <p:cNvPr id="3" name="Content Placeholder 2"/>
          <p:cNvSpPr>
            <a:spLocks noGrp="1"/>
          </p:cNvSpPr>
          <p:nvPr>
            <p:ph idx="1"/>
          </p:nvPr>
        </p:nvSpPr>
        <p:spPr>
          <a:xfrm>
            <a:off x="1981200" y="5913438"/>
            <a:ext cx="8229600" cy="944563"/>
          </a:xfrm>
          <a:ln>
            <a:noFill/>
          </a:ln>
        </p:spPr>
        <p:txBody>
          <a:bodyPr>
            <a:normAutofit lnSpcReduction="10000"/>
          </a:bodyPr>
          <a:lstStyle/>
          <a:p>
            <a:pPr>
              <a:buNone/>
            </a:pPr>
            <a:r>
              <a:rPr lang="en-US" sz="1600" b="1" dirty="0"/>
              <a:t>Causal Protein-Signaling Networks Derived from </a:t>
            </a:r>
            <a:r>
              <a:rPr lang="en-US" sz="1600" b="1" dirty="0" err="1"/>
              <a:t>Multiparameter</a:t>
            </a:r>
            <a:r>
              <a:rPr lang="en-US" sz="1600" b="1" dirty="0"/>
              <a:t> Single-Cell Data </a:t>
            </a:r>
          </a:p>
          <a:p>
            <a:pPr>
              <a:buNone/>
            </a:pPr>
            <a:r>
              <a:rPr lang="en-US" sz="1600" dirty="0"/>
              <a:t>Karen Sachs, Omar Perez, Dana </a:t>
            </a:r>
            <a:r>
              <a:rPr lang="en-US" sz="1600" dirty="0" err="1"/>
              <a:t>Pe'er</a:t>
            </a:r>
            <a:r>
              <a:rPr lang="en-US" sz="1600" dirty="0"/>
              <a:t>, Douglas A. </a:t>
            </a:r>
            <a:r>
              <a:rPr lang="en-US" sz="1600" dirty="0" err="1"/>
              <a:t>Lauffenburger</a:t>
            </a:r>
            <a:r>
              <a:rPr lang="en-US" sz="1600" dirty="0"/>
              <a:t>, and Garry P. Nolan</a:t>
            </a:r>
          </a:p>
          <a:p>
            <a:pPr>
              <a:buNone/>
            </a:pPr>
            <a:r>
              <a:rPr lang="en-US" sz="1600" dirty="0"/>
              <a:t>(22 April 2005) </a:t>
            </a:r>
            <a:r>
              <a:rPr lang="en-US" sz="1600" b="1" i="1" dirty="0"/>
              <a:t>Science</a:t>
            </a:r>
            <a:r>
              <a:rPr lang="en-US" sz="1600" dirty="0"/>
              <a:t> </a:t>
            </a:r>
            <a:r>
              <a:rPr lang="en-US" sz="1600" b="1" dirty="0"/>
              <a:t>308</a:t>
            </a:r>
            <a:r>
              <a:rPr lang="en-US" sz="1600" dirty="0"/>
              <a:t> (5721), 523.</a:t>
            </a:r>
          </a:p>
        </p:txBody>
      </p:sp>
      <p:pic>
        <p:nvPicPr>
          <p:cNvPr id="97282" name="Picture 2"/>
          <p:cNvPicPr>
            <a:picLocks noChangeAspect="1" noChangeArrowheads="1"/>
          </p:cNvPicPr>
          <p:nvPr/>
        </p:nvPicPr>
        <p:blipFill>
          <a:blip r:embed="rId3" cstate="print"/>
          <a:srcRect/>
          <a:stretch>
            <a:fillRect/>
          </a:stretch>
        </p:blipFill>
        <p:spPr bwMode="auto">
          <a:xfrm>
            <a:off x="3276600" y="1265238"/>
            <a:ext cx="5403338" cy="4453533"/>
          </a:xfrm>
          <a:prstGeom prst="rect">
            <a:avLst/>
          </a:prstGeom>
          <a:noFill/>
          <a:ln w="9525">
            <a:noFill/>
            <a:miter lim="800000"/>
            <a:headEnd/>
            <a:tailEnd/>
          </a:ln>
        </p:spPr>
      </p:pic>
    </p:spTree>
    <p:extLst>
      <p:ext uri="{BB962C8B-B14F-4D97-AF65-F5344CB8AC3E}">
        <p14:creationId xmlns:p14="http://schemas.microsoft.com/office/powerpoint/2010/main" val="2104315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7037"/>
            <a:ext cx="8229600" cy="715962"/>
          </a:xfrm>
        </p:spPr>
        <p:txBody>
          <a:bodyPr/>
          <a:lstStyle/>
          <a:p>
            <a:r>
              <a:rPr lang="en-US" dirty="0"/>
              <a:t>In research literature…</a:t>
            </a:r>
          </a:p>
        </p:txBody>
      </p:sp>
      <p:sp>
        <p:nvSpPr>
          <p:cNvPr id="3" name="Content Placeholder 2"/>
          <p:cNvSpPr>
            <a:spLocks noGrp="1"/>
          </p:cNvSpPr>
          <p:nvPr>
            <p:ph idx="1"/>
          </p:nvPr>
        </p:nvSpPr>
        <p:spPr>
          <a:xfrm>
            <a:off x="2286000" y="5892801"/>
            <a:ext cx="8001000" cy="965200"/>
          </a:xfrm>
          <a:solidFill>
            <a:schemeClr val="bg1"/>
          </a:solidFill>
        </p:spPr>
        <p:txBody>
          <a:bodyPr>
            <a:normAutofit lnSpcReduction="10000"/>
          </a:bodyPr>
          <a:lstStyle/>
          <a:p>
            <a:pPr>
              <a:buNone/>
            </a:pPr>
            <a:r>
              <a:rPr lang="en-US" sz="1600" b="1" dirty="0"/>
              <a:t>Describing Visual Scenes Using Transformed Objects and Parts</a:t>
            </a:r>
          </a:p>
          <a:p>
            <a:pPr>
              <a:buNone/>
            </a:pPr>
            <a:r>
              <a:rPr lang="en-US" sz="1600" dirty="0"/>
              <a:t>E. </a:t>
            </a:r>
            <a:r>
              <a:rPr lang="en-US" sz="1600" dirty="0" err="1"/>
              <a:t>Sudderth</a:t>
            </a:r>
            <a:r>
              <a:rPr lang="en-US" sz="1600" dirty="0"/>
              <a:t>, A. </a:t>
            </a:r>
            <a:r>
              <a:rPr lang="en-US" sz="1600" dirty="0" err="1"/>
              <a:t>Torralba</a:t>
            </a:r>
            <a:r>
              <a:rPr lang="en-US" sz="1600" dirty="0"/>
              <a:t>, W. T. Freeman, and A. </a:t>
            </a:r>
            <a:r>
              <a:rPr lang="en-US" sz="1600" dirty="0" err="1"/>
              <a:t>Willsky</a:t>
            </a:r>
            <a:r>
              <a:rPr lang="en-US" sz="1600" dirty="0"/>
              <a:t>.</a:t>
            </a:r>
          </a:p>
          <a:p>
            <a:pPr>
              <a:buNone/>
            </a:pPr>
            <a:r>
              <a:rPr lang="en-US" sz="1600" b="1" i="1" dirty="0"/>
              <a:t>International Journal of Computer Vision</a:t>
            </a:r>
            <a:r>
              <a:rPr lang="en-US" sz="1600" dirty="0"/>
              <a:t>, No. 1-3, May 2008, pp. 291-330.</a:t>
            </a:r>
          </a:p>
        </p:txBody>
      </p:sp>
      <p:pic>
        <p:nvPicPr>
          <p:cNvPr id="98306" name="Picture 2"/>
          <p:cNvPicPr>
            <a:picLocks noChangeAspect="1" noChangeArrowheads="1"/>
          </p:cNvPicPr>
          <p:nvPr/>
        </p:nvPicPr>
        <p:blipFill>
          <a:blip r:embed="rId3" cstate="print"/>
          <a:srcRect/>
          <a:stretch>
            <a:fillRect/>
          </a:stretch>
        </p:blipFill>
        <p:spPr bwMode="auto">
          <a:xfrm>
            <a:off x="1566864" y="1427163"/>
            <a:ext cx="9058275" cy="4181475"/>
          </a:xfrm>
          <a:prstGeom prst="rect">
            <a:avLst/>
          </a:prstGeom>
          <a:noFill/>
          <a:ln w="9525">
            <a:noFill/>
            <a:miter lim="800000"/>
            <a:headEnd/>
            <a:tailEnd/>
          </a:ln>
        </p:spPr>
      </p:pic>
    </p:spTree>
    <p:extLst>
      <p:ext uri="{BB962C8B-B14F-4D97-AF65-F5344CB8AC3E}">
        <p14:creationId xmlns:p14="http://schemas.microsoft.com/office/powerpoint/2010/main" val="2406118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7037"/>
            <a:ext cx="8229600" cy="715962"/>
          </a:xfrm>
        </p:spPr>
        <p:txBody>
          <a:bodyPr/>
          <a:lstStyle/>
          <a:p>
            <a:r>
              <a:rPr lang="en-US" dirty="0"/>
              <a:t>In research literature…</a:t>
            </a:r>
          </a:p>
        </p:txBody>
      </p:sp>
      <p:sp>
        <p:nvSpPr>
          <p:cNvPr id="3" name="Content Placeholder 2"/>
          <p:cNvSpPr>
            <a:spLocks noGrp="1"/>
          </p:cNvSpPr>
          <p:nvPr>
            <p:ph idx="1"/>
          </p:nvPr>
        </p:nvSpPr>
        <p:spPr>
          <a:xfrm>
            <a:off x="2057400" y="5511800"/>
            <a:ext cx="8305800" cy="965200"/>
          </a:xfrm>
          <a:noFill/>
        </p:spPr>
        <p:txBody>
          <a:bodyPr>
            <a:normAutofit lnSpcReduction="10000"/>
          </a:bodyPr>
          <a:lstStyle/>
          <a:p>
            <a:pPr>
              <a:buNone/>
            </a:pPr>
            <a:r>
              <a:rPr lang="en-US" sz="1600" b="1" dirty="0">
                <a:hlinkClick r:id="rId3"/>
              </a:rPr>
              <a:t>Audiovisual Speech Recognition with Articulator Positions as Hidden Variables</a:t>
            </a:r>
            <a:endParaRPr lang="en-US" sz="1600" b="1" dirty="0"/>
          </a:p>
          <a:p>
            <a:pPr>
              <a:buNone/>
            </a:pPr>
            <a:r>
              <a:rPr lang="en-US" sz="1600" dirty="0"/>
              <a:t>Mark Hasegawa-Johnson, Karen Livescu, Partha Lal and Kate </a:t>
            </a:r>
            <a:r>
              <a:rPr lang="en-US" sz="1600" dirty="0" err="1"/>
              <a:t>Saenko</a:t>
            </a:r>
            <a:endParaRPr lang="en-US" sz="1600" dirty="0"/>
          </a:p>
          <a:p>
            <a:pPr>
              <a:buNone/>
            </a:pPr>
            <a:r>
              <a:rPr lang="en-US" sz="1600" b="1" i="1" dirty="0"/>
              <a:t>International Congress on Phonetic Sciences</a:t>
            </a:r>
            <a:r>
              <a:rPr lang="en-US" sz="1600" dirty="0"/>
              <a:t> 1719:299-302, 2007</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6888" y="2057400"/>
            <a:ext cx="3186112" cy="229948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79896" y="1265880"/>
            <a:ext cx="4930904" cy="3915720"/>
          </a:xfrm>
          <a:prstGeom prst="rect">
            <a:avLst/>
          </a:prstGeom>
        </p:spPr>
      </p:pic>
    </p:spTree>
    <p:extLst>
      <p:ext uri="{BB962C8B-B14F-4D97-AF65-F5344CB8AC3E}">
        <p14:creationId xmlns:p14="http://schemas.microsoft.com/office/powerpoint/2010/main" val="2132853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7037"/>
            <a:ext cx="8229600" cy="715962"/>
          </a:xfrm>
        </p:spPr>
        <p:txBody>
          <a:bodyPr/>
          <a:lstStyle/>
          <a:p>
            <a:r>
              <a:rPr lang="en-US" dirty="0"/>
              <a:t>In research literature…</a:t>
            </a:r>
          </a:p>
        </p:txBody>
      </p:sp>
      <p:sp>
        <p:nvSpPr>
          <p:cNvPr id="3" name="Content Placeholder 2"/>
          <p:cNvSpPr>
            <a:spLocks noGrp="1"/>
          </p:cNvSpPr>
          <p:nvPr>
            <p:ph idx="1"/>
          </p:nvPr>
        </p:nvSpPr>
        <p:spPr>
          <a:xfrm>
            <a:off x="2057400" y="5816600"/>
            <a:ext cx="8305800" cy="965200"/>
          </a:xfrm>
          <a:ln>
            <a:noFill/>
          </a:ln>
        </p:spPr>
        <p:txBody>
          <a:bodyPr>
            <a:normAutofit lnSpcReduction="10000"/>
          </a:bodyPr>
          <a:lstStyle/>
          <a:p>
            <a:pPr>
              <a:buNone/>
            </a:pPr>
            <a:r>
              <a:rPr lang="en-US" sz="1600" b="1" dirty="0">
                <a:hlinkClick r:id="rId3"/>
              </a:rPr>
              <a:t>Detecting interaction links in a collaborating group using manually annotated data</a:t>
            </a:r>
            <a:endParaRPr lang="en-US" sz="1600" b="1" dirty="0"/>
          </a:p>
          <a:p>
            <a:pPr>
              <a:buNone/>
            </a:pPr>
            <a:r>
              <a:rPr lang="en-US" sz="1600" dirty="0"/>
              <a:t>S. Mathur, M.S. Poole, F. Pena-Mora, M. Hasegawa-Johnson, N. Contractor</a:t>
            </a:r>
          </a:p>
          <a:p>
            <a:pPr>
              <a:buNone/>
            </a:pPr>
            <a:r>
              <a:rPr lang="en-US" sz="1600" b="1" i="1" dirty="0"/>
              <a:t>Social Networks</a:t>
            </a:r>
            <a:r>
              <a:rPr lang="en-US" sz="1600" dirty="0"/>
              <a:t> 10.1016/j.socnet.2012.04.002</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4124" y="1142999"/>
            <a:ext cx="7541877" cy="4673601"/>
          </a:xfrm>
          <a:prstGeom prst="rect">
            <a:avLst/>
          </a:prstGeom>
        </p:spPr>
      </p:pic>
    </p:spTree>
    <p:extLst>
      <p:ext uri="{BB962C8B-B14F-4D97-AF65-F5344CB8AC3E}">
        <p14:creationId xmlns:p14="http://schemas.microsoft.com/office/powerpoint/2010/main" val="3058055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7037"/>
            <a:ext cx="8229600" cy="715962"/>
          </a:xfrm>
        </p:spPr>
        <p:txBody>
          <a:bodyPr/>
          <a:lstStyle/>
          <a:p>
            <a:r>
              <a:rPr lang="en-US" dirty="0"/>
              <a:t>In research literature…</a:t>
            </a:r>
          </a:p>
        </p:txBody>
      </p:sp>
      <p:sp>
        <p:nvSpPr>
          <p:cNvPr id="3" name="Content Placeholder 2"/>
          <p:cNvSpPr>
            <a:spLocks noGrp="1"/>
          </p:cNvSpPr>
          <p:nvPr>
            <p:ph idx="1"/>
          </p:nvPr>
        </p:nvSpPr>
        <p:spPr>
          <a:xfrm>
            <a:off x="2057400" y="5816600"/>
            <a:ext cx="8305800" cy="965200"/>
          </a:xfrm>
          <a:ln>
            <a:noFill/>
          </a:ln>
        </p:spPr>
        <p:txBody>
          <a:bodyPr>
            <a:normAutofit lnSpcReduction="10000"/>
          </a:bodyPr>
          <a:lstStyle/>
          <a:p>
            <a:pPr>
              <a:buNone/>
            </a:pPr>
            <a:r>
              <a:rPr lang="en-US" sz="1600" b="1" dirty="0">
                <a:hlinkClick r:id="rId3"/>
              </a:rPr>
              <a:t>Detecting interaction links in a collaborating group using manually annotated data</a:t>
            </a:r>
            <a:endParaRPr lang="en-US" sz="1600" b="1" dirty="0"/>
          </a:p>
          <a:p>
            <a:pPr>
              <a:buNone/>
            </a:pPr>
            <a:r>
              <a:rPr lang="en-US" sz="1600" dirty="0"/>
              <a:t>S. Mathur, M.S. Poole, F. Pena-Mora, M. Hasegawa-Johnson, N. Contractor</a:t>
            </a:r>
          </a:p>
          <a:p>
            <a:pPr>
              <a:buNone/>
            </a:pPr>
            <a:r>
              <a:rPr lang="en-US" sz="1600" b="1" i="1" dirty="0"/>
              <a:t>Social Networks</a:t>
            </a:r>
            <a:r>
              <a:rPr lang="en-US" sz="1600" dirty="0"/>
              <a:t> 10.1016/j.socnet.2012.04.002</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1374894"/>
            <a:ext cx="6172200" cy="421997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01000" y="1219200"/>
                <a:ext cx="2514600" cy="4499950"/>
              </a:xfrm>
              <a:prstGeom prst="rect">
                <a:avLst/>
              </a:prstGeom>
              <a:noFill/>
            </p:spPr>
            <p:txBody>
              <a:bodyPr wrap="square" rtlCol="0">
                <a:spAutoFit/>
              </a:bodyPr>
              <a:lstStyle/>
              <a:p>
                <a:pPr marL="342900" indent="-342900">
                  <a:buFont typeface="Arial" panose="020B0604020202020204" pitchFamily="34" charset="0"/>
                  <a:buChar char="•"/>
                </a:pPr>
                <a:r>
                  <a:rPr lang="en-US" sz="2000" b="1" u="sng" dirty="0"/>
                  <a:t>Link:</a:t>
                </a: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𝐿</m:t>
                        </m:r>
                      </m:e>
                      <m:sub>
                        <m:r>
                          <a:rPr lang="en-US" sz="2000" i="1" dirty="0">
                            <a:latin typeface="Cambria Math" panose="02040503050406030204" pitchFamily="18" charset="0"/>
                          </a:rPr>
                          <m:t>𝑖𝑗</m:t>
                        </m:r>
                      </m:sub>
                    </m:sSub>
                    <m:r>
                      <a:rPr lang="en-US" sz="2000" i="1" dirty="0">
                        <a:latin typeface="Cambria Math" panose="02040503050406030204" pitchFamily="18" charset="0"/>
                      </a:rPr>
                      <m:t>=1</m:t>
                    </m:r>
                  </m:oMath>
                </a14:m>
                <a:r>
                  <a:rPr lang="en-US" sz="2000" dirty="0"/>
                  <a:t> if #i is listening to #j.</a:t>
                </a:r>
              </a:p>
              <a:p>
                <a:pPr marL="342900" indent="-342900">
                  <a:buFont typeface="Arial" panose="020B0604020202020204" pitchFamily="34" charset="0"/>
                  <a:buChar char="•"/>
                </a:pPr>
                <a:r>
                  <a:rPr lang="en-US" sz="2000" b="1" u="sng" dirty="0"/>
                  <a:t>Indirect:</a:t>
                </a: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𝑖𝑗</m:t>
                        </m:r>
                      </m:sub>
                    </m:sSub>
                    <m:r>
                      <a:rPr lang="en-US" sz="2000" i="1" dirty="0">
                        <a:latin typeface="Cambria Math" panose="02040503050406030204" pitchFamily="18" charset="0"/>
                      </a:rPr>
                      <m:t>=1</m:t>
                    </m:r>
                  </m:oMath>
                </a14:m>
                <a:r>
                  <a:rPr lang="en-US" sz="2000" dirty="0"/>
                  <a:t> if #i and #j are both listening to the same person.</a:t>
                </a:r>
              </a:p>
              <a:p>
                <a:pPr marL="342900" indent="-342900">
                  <a:buFont typeface="Arial" panose="020B0604020202020204" pitchFamily="34" charset="0"/>
                  <a:buChar char="•"/>
                </a:pPr>
                <a:r>
                  <a:rPr lang="en-US" sz="2000" b="1" u="sng" dirty="0"/>
                  <a:t>Speaking</a:t>
                </a:r>
                <a:r>
                  <a:rPr lang="en-US" sz="2000" u="sng" dirty="0"/>
                  <a:t>:</a:t>
                </a: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𝑆</m:t>
                        </m:r>
                      </m:e>
                      <m:sub>
                        <m:r>
                          <a:rPr lang="en-US" sz="2000" i="1" dirty="0">
                            <a:latin typeface="Cambria Math" panose="02040503050406030204" pitchFamily="18" charset="0"/>
                          </a:rPr>
                          <m:t>𝑖</m:t>
                        </m:r>
                      </m:sub>
                    </m:sSub>
                    <m:r>
                      <a:rPr lang="en-US" sz="2000" i="1" dirty="0">
                        <a:latin typeface="Cambria Math" panose="02040503050406030204" pitchFamily="18" charset="0"/>
                      </a:rPr>
                      <m:t>=1</m:t>
                    </m:r>
                  </m:oMath>
                </a14:m>
                <a:r>
                  <a:rPr lang="en-US" sz="2000" dirty="0"/>
                  <a:t> if the </a:t>
                </a:r>
                <a:r>
                  <a:rPr lang="en-US" sz="2000" dirty="0" err="1"/>
                  <a:t>i’th</a:t>
                </a:r>
                <a:r>
                  <a:rPr lang="en-US" sz="2000" dirty="0"/>
                  <a:t> person is speaking.</a:t>
                </a:r>
              </a:p>
              <a:p>
                <a:pPr marL="342900" indent="-342900">
                  <a:buFont typeface="Arial" panose="020B0604020202020204" pitchFamily="34" charset="0"/>
                  <a:buChar char="•"/>
                </a:pPr>
                <a:r>
                  <a:rPr lang="en-US" sz="2000" b="1" u="sng" dirty="0"/>
                  <a:t>Gaze:</a:t>
                </a: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𝐺</m:t>
                        </m:r>
                      </m:e>
                      <m:sub>
                        <m:r>
                          <a:rPr lang="en-US" sz="2000" i="1" dirty="0">
                            <a:latin typeface="Cambria Math" panose="02040503050406030204" pitchFamily="18" charset="0"/>
                          </a:rPr>
                          <m:t>𝑖𝑗</m:t>
                        </m:r>
                      </m:sub>
                    </m:sSub>
                    <m:r>
                      <a:rPr lang="en-US" sz="2000" i="1" dirty="0">
                        <a:latin typeface="Cambria Math" panose="02040503050406030204" pitchFamily="18" charset="0"/>
                      </a:rPr>
                      <m:t> = 1</m:t>
                    </m:r>
                  </m:oMath>
                </a14:m>
                <a:r>
                  <a:rPr lang="en-US" sz="2000" dirty="0"/>
                  <a:t> if #i is looking at #j.</a:t>
                </a:r>
              </a:p>
              <a:p>
                <a:pPr marL="342900" indent="-342900">
                  <a:buFont typeface="Arial" panose="020B0604020202020204" pitchFamily="34" charset="0"/>
                  <a:buChar char="•"/>
                </a:pPr>
                <a:r>
                  <a:rPr lang="en-US" sz="2000" b="1" u="sng" dirty="0"/>
                  <a:t>Neighborhood:</a:t>
                </a: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i="1" dirty="0">
                            <a:latin typeface="Cambria Math" panose="02040503050406030204" pitchFamily="18" charset="0"/>
                          </a:rPr>
                          <m:t>𝑖𝑗</m:t>
                        </m:r>
                      </m:sub>
                    </m:sSub>
                    <m:r>
                      <a:rPr lang="en-US" sz="2000" i="1" dirty="0">
                        <a:latin typeface="Cambria Math" panose="02040503050406030204" pitchFamily="18" charset="0"/>
                      </a:rPr>
                      <m:t>=1</m:t>
                    </m:r>
                  </m:oMath>
                </a14:m>
                <a:r>
                  <a:rPr lang="en-US" sz="2000" dirty="0"/>
                  <a:t> if they’re near one another</a:t>
                </a:r>
              </a:p>
            </p:txBody>
          </p:sp>
        </mc:Choice>
        <mc:Fallback xmlns="">
          <p:sp>
            <p:nvSpPr>
              <p:cNvPr id="5" name="TextBox 4"/>
              <p:cNvSpPr txBox="1">
                <a:spLocks noRot="1" noChangeAspect="1" noMove="1" noResize="1" noEditPoints="1" noAdjustHandles="1" noChangeArrowheads="1" noChangeShapeType="1" noTextEdit="1"/>
              </p:cNvSpPr>
              <p:nvPr/>
            </p:nvSpPr>
            <p:spPr>
              <a:xfrm>
                <a:off x="8001000" y="1219200"/>
                <a:ext cx="2514600" cy="4499950"/>
              </a:xfrm>
              <a:prstGeom prst="rect">
                <a:avLst/>
              </a:prstGeom>
              <a:blipFill>
                <a:blip r:embed="rId5"/>
                <a:stretch>
                  <a:fillRect l="-2184" t="-542" r="-4612" b="-1491"/>
                </a:stretch>
              </a:blipFill>
            </p:spPr>
            <p:txBody>
              <a:bodyPr/>
              <a:lstStyle/>
              <a:p>
                <a:r>
                  <a:rPr lang="en-US">
                    <a:noFill/>
                  </a:rPr>
                  <a:t> </a:t>
                </a:r>
              </a:p>
            </p:txBody>
          </p:sp>
        </mc:Fallback>
      </mc:AlternateContent>
    </p:spTree>
    <p:extLst>
      <p:ext uri="{BB962C8B-B14F-4D97-AF65-F5344CB8AC3E}">
        <p14:creationId xmlns:p14="http://schemas.microsoft.com/office/powerpoint/2010/main" val="1070483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Summary</a:t>
            </a:r>
          </a:p>
        </p:txBody>
      </p:sp>
      <p:sp>
        <p:nvSpPr>
          <p:cNvPr id="13315" name="Rectangle 3"/>
          <p:cNvSpPr>
            <a:spLocks noGrp="1" noChangeArrowheads="1"/>
          </p:cNvSpPr>
          <p:nvPr>
            <p:ph type="body" idx="1"/>
          </p:nvPr>
        </p:nvSpPr>
        <p:spPr/>
        <p:txBody>
          <a:bodyPr/>
          <a:lstStyle/>
          <a:p>
            <a:r>
              <a:rPr lang="en-US" dirty="0"/>
              <a:t>Bayesian networks provide a natural representation for (causally induced) conditional independence</a:t>
            </a:r>
          </a:p>
          <a:p>
            <a:r>
              <a:rPr lang="en-US" dirty="0"/>
              <a:t>Topology + conditional probability tables</a:t>
            </a:r>
          </a:p>
          <a:p>
            <a:r>
              <a:rPr lang="en-US" dirty="0"/>
              <a:t>Generally easy for domain experts to construct</a:t>
            </a:r>
          </a:p>
        </p:txBody>
      </p:sp>
    </p:spTree>
    <p:extLst>
      <p:ext uri="{BB962C8B-B14F-4D97-AF65-F5344CB8AC3E}">
        <p14:creationId xmlns:p14="http://schemas.microsoft.com/office/powerpoint/2010/main" val="225544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81200" y="0"/>
            <a:ext cx="8229600" cy="1143000"/>
          </a:xfrm>
        </p:spPr>
        <p:txBody>
          <a:bodyPr/>
          <a:lstStyle/>
          <a:p>
            <a:r>
              <a:rPr lang="en-US" dirty="0"/>
              <a:t>Bayesian networks</a:t>
            </a:r>
          </a:p>
        </p:txBody>
      </p:sp>
      <p:sp>
        <p:nvSpPr>
          <p:cNvPr id="5123" name="Rectangle 3"/>
          <p:cNvSpPr>
            <a:spLocks noGrp="1" noChangeArrowheads="1"/>
          </p:cNvSpPr>
          <p:nvPr>
            <p:ph type="body" idx="1"/>
          </p:nvPr>
        </p:nvSpPr>
        <p:spPr>
          <a:xfrm>
            <a:off x="1981200" y="1341438"/>
            <a:ext cx="8229600" cy="4525963"/>
          </a:xfrm>
        </p:spPr>
        <p:txBody>
          <a:bodyPr/>
          <a:lstStyle/>
          <a:p>
            <a:r>
              <a:rPr lang="en-US" dirty="0"/>
              <a:t>More commonly called </a:t>
            </a:r>
            <a:r>
              <a:rPr lang="en-US" i="1" dirty="0">
                <a:solidFill>
                  <a:srgbClr val="0070C0"/>
                </a:solidFill>
              </a:rPr>
              <a:t>graphical models</a:t>
            </a:r>
          </a:p>
          <a:p>
            <a:r>
              <a:rPr lang="en-US" dirty="0"/>
              <a:t>A way to depict conditional independence relationships between random variables</a:t>
            </a:r>
          </a:p>
          <a:p>
            <a:r>
              <a:rPr lang="en-US" dirty="0"/>
              <a:t>A compact specification of full joint distributions</a:t>
            </a:r>
          </a:p>
        </p:txBody>
      </p:sp>
      <p:pic>
        <p:nvPicPr>
          <p:cNvPr id="101378" name="Picture 2" descr="http://pgm.stanford.edu/Images/boo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0146" y="3533775"/>
            <a:ext cx="2799054" cy="3133724"/>
          </a:xfrm>
          <a:prstGeom prst="rect">
            <a:avLst/>
          </a:prstGeom>
          <a:noFill/>
          <a:extLst>
            <a:ext uri="{909E8E84-426E-40dd-AFC4-6F175D3DCCD1}">
              <a14:hiddenFill xmlns="" xmlns:a14="http://schemas.microsoft.com/office/drawing/2010/main">
                <a:solidFill>
                  <a:srgbClr val="FFFFFF"/>
                </a:solidFill>
              </a14:hiddenFill>
            </a:ext>
          </a:extLst>
        </p:spPr>
      </p:pic>
      <p:pic>
        <p:nvPicPr>
          <p:cNvPr id="101380" name="Picture 4" descr="http://www.flazx.us/covers/large-155860479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1" y="3533775"/>
            <a:ext cx="1999317" cy="31337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1904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981200" y="1752601"/>
            <a:ext cx="8229600" cy="4525963"/>
          </a:xfrm>
        </p:spPr>
        <p:txBody>
          <a:bodyPr/>
          <a:lstStyle/>
          <a:p>
            <a:r>
              <a:rPr lang="en-US" dirty="0"/>
              <a:t>Review: Bayesian inference</a:t>
            </a:r>
          </a:p>
          <a:p>
            <a:r>
              <a:rPr lang="en-US" dirty="0"/>
              <a:t>Bayesian network: graph semantics</a:t>
            </a:r>
          </a:p>
          <a:p>
            <a:r>
              <a:rPr lang="en-US" dirty="0"/>
              <a:t>The Los Angeles burglar alarm example</a:t>
            </a:r>
          </a:p>
          <a:p>
            <a:r>
              <a:rPr lang="en-US" dirty="0"/>
              <a:t>Conditional independence ≠ Independence</a:t>
            </a:r>
          </a:p>
          <a:p>
            <a:r>
              <a:rPr lang="en-US" dirty="0"/>
              <a:t>Constructing a Bayesian network: Structure learning</a:t>
            </a:r>
          </a:p>
          <a:p>
            <a:r>
              <a:rPr lang="en-US" dirty="0"/>
              <a:t>Constructing a Bayesian network: Hire an expert</a:t>
            </a:r>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48295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Bayesian networks: Structure</a:t>
            </a:r>
          </a:p>
        </p:txBody>
      </p:sp>
      <p:sp>
        <p:nvSpPr>
          <p:cNvPr id="6147" name="Rectangle 3"/>
          <p:cNvSpPr>
            <a:spLocks noGrp="1" noChangeArrowheads="1"/>
          </p:cNvSpPr>
          <p:nvPr>
            <p:ph idx="1"/>
          </p:nvPr>
        </p:nvSpPr>
        <p:spPr>
          <a:xfrm>
            <a:off x="1905000" y="2941638"/>
            <a:ext cx="8229600" cy="2773363"/>
          </a:xfrm>
        </p:spPr>
        <p:txBody>
          <a:bodyPr/>
          <a:lstStyle/>
          <a:p>
            <a:r>
              <a:rPr lang="en-US" b="1" dirty="0"/>
              <a:t>Nodes:</a:t>
            </a:r>
            <a:r>
              <a:rPr lang="en-US" dirty="0"/>
              <a:t> random variables</a:t>
            </a:r>
          </a:p>
          <a:p>
            <a:pPr>
              <a:buFontTx/>
              <a:buNone/>
            </a:pPr>
            <a:endParaRPr lang="en-US" sz="2400" dirty="0"/>
          </a:p>
          <a:p>
            <a:r>
              <a:rPr lang="en-US" b="1" dirty="0"/>
              <a:t>Arcs:</a:t>
            </a:r>
            <a:r>
              <a:rPr lang="en-US" dirty="0"/>
              <a:t> interactions</a:t>
            </a:r>
          </a:p>
          <a:p>
            <a:pPr lvl="1"/>
            <a:r>
              <a:rPr lang="en-US" dirty="0"/>
              <a:t>An arrow from one variable to another indicates </a:t>
            </a:r>
            <a:br>
              <a:rPr lang="en-US" dirty="0"/>
            </a:br>
            <a:r>
              <a:rPr lang="en-US" dirty="0"/>
              <a:t>direct influence</a:t>
            </a:r>
          </a:p>
          <a:p>
            <a:pPr lvl="1"/>
            <a:r>
              <a:rPr lang="en-US" dirty="0"/>
              <a:t>Must form a directed, </a:t>
            </a:r>
            <a:r>
              <a:rPr lang="en-US" i="1" dirty="0"/>
              <a:t>acyclic</a:t>
            </a:r>
            <a:r>
              <a:rPr lang="en-US" dirty="0"/>
              <a:t> graph</a:t>
            </a:r>
          </a:p>
        </p:txBody>
      </p:sp>
      <p:pic>
        <p:nvPicPr>
          <p:cNvPr id="6148" name="Picture 4" descr="dentist-network"/>
          <p:cNvPicPr>
            <a:picLocks noChangeAspect="1" noChangeArrowheads="1"/>
          </p:cNvPicPr>
          <p:nvPr/>
        </p:nvPicPr>
        <p:blipFill>
          <a:blip r:embed="rId3" cstate="print"/>
          <a:srcRect/>
          <a:stretch>
            <a:fillRect/>
          </a:stretch>
        </p:blipFill>
        <p:spPr bwMode="auto">
          <a:xfrm>
            <a:off x="6553200" y="1888770"/>
            <a:ext cx="3581400" cy="1768831"/>
          </a:xfrm>
          <a:prstGeom prst="rect">
            <a:avLst/>
          </a:prstGeom>
          <a:noFill/>
        </p:spPr>
      </p:pic>
    </p:spTree>
    <p:extLst>
      <p:ext uri="{BB962C8B-B14F-4D97-AF65-F5344CB8AC3E}">
        <p14:creationId xmlns:p14="http://schemas.microsoft.com/office/powerpoint/2010/main" val="393869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 independent </a:t>
            </a:r>
            <a:br>
              <a:rPr lang="en-US" dirty="0"/>
            </a:br>
            <a:r>
              <a:rPr lang="en-US" dirty="0"/>
              <a:t>coin flips</a:t>
            </a:r>
          </a:p>
        </p:txBody>
      </p:sp>
      <p:sp>
        <p:nvSpPr>
          <p:cNvPr id="3" name="Content Placeholder 2"/>
          <p:cNvSpPr>
            <a:spLocks noGrp="1"/>
          </p:cNvSpPr>
          <p:nvPr>
            <p:ph idx="1"/>
          </p:nvPr>
        </p:nvSpPr>
        <p:spPr>
          <a:xfrm>
            <a:off x="1981200" y="1905001"/>
            <a:ext cx="8229600" cy="4221163"/>
          </a:xfrm>
        </p:spPr>
        <p:txBody>
          <a:bodyPr/>
          <a:lstStyle/>
          <a:p>
            <a:r>
              <a:rPr lang="en-US" dirty="0"/>
              <a:t>Complete independence: no interactions</a:t>
            </a:r>
          </a:p>
        </p:txBody>
      </p:sp>
      <p:sp>
        <p:nvSpPr>
          <p:cNvPr id="4" name="Oval 3"/>
          <p:cNvSpPr/>
          <p:nvPr/>
        </p:nvSpPr>
        <p:spPr>
          <a:xfrm>
            <a:off x="3886200" y="3810000"/>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X</a:t>
            </a:r>
            <a:r>
              <a:rPr lang="en-US" sz="2400" baseline="-25000" dirty="0">
                <a:solidFill>
                  <a:schemeClr val="tx1"/>
                </a:solidFill>
              </a:rPr>
              <a:t>1</a:t>
            </a:r>
          </a:p>
        </p:txBody>
      </p:sp>
      <p:sp>
        <p:nvSpPr>
          <p:cNvPr id="5" name="Oval 4"/>
          <p:cNvSpPr/>
          <p:nvPr/>
        </p:nvSpPr>
        <p:spPr>
          <a:xfrm>
            <a:off x="5257800" y="3810000"/>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X</a:t>
            </a:r>
            <a:r>
              <a:rPr lang="en-US" sz="2400" baseline="-25000" dirty="0">
                <a:solidFill>
                  <a:schemeClr val="tx1"/>
                </a:solidFill>
              </a:rPr>
              <a:t>2</a:t>
            </a:r>
          </a:p>
        </p:txBody>
      </p:sp>
      <p:sp>
        <p:nvSpPr>
          <p:cNvPr id="6" name="Oval 5"/>
          <p:cNvSpPr/>
          <p:nvPr/>
        </p:nvSpPr>
        <p:spPr>
          <a:xfrm>
            <a:off x="7315200" y="3810000"/>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X</a:t>
            </a:r>
            <a:r>
              <a:rPr lang="en-US" sz="2400" baseline="-25000" dirty="0">
                <a:solidFill>
                  <a:schemeClr val="tx1"/>
                </a:solidFill>
              </a:rPr>
              <a:t>n</a:t>
            </a:r>
          </a:p>
        </p:txBody>
      </p:sp>
      <p:sp>
        <p:nvSpPr>
          <p:cNvPr id="7" name="Rectangle 6"/>
          <p:cNvSpPr/>
          <p:nvPr/>
        </p:nvSpPr>
        <p:spPr>
          <a:xfrm>
            <a:off x="6389717" y="3657601"/>
            <a:ext cx="1283868" cy="769441"/>
          </a:xfrm>
          <a:prstGeom prst="rect">
            <a:avLst/>
          </a:prstGeom>
        </p:spPr>
        <p:txBody>
          <a:bodyPr wrap="square">
            <a:spAutoFit/>
          </a:bodyPr>
          <a:lstStyle/>
          <a:p>
            <a:r>
              <a:rPr lang="en-US" sz="4400" dirty="0"/>
              <a:t>…</a:t>
            </a:r>
          </a:p>
        </p:txBody>
      </p:sp>
    </p:spTree>
    <p:extLst>
      <p:ext uri="{BB962C8B-B14F-4D97-AF65-F5344CB8AC3E}">
        <p14:creationId xmlns:p14="http://schemas.microsoft.com/office/powerpoint/2010/main" val="68222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533400"/>
            <a:ext cx="8991600" cy="1143000"/>
          </a:xfrm>
        </p:spPr>
        <p:txBody>
          <a:bodyPr>
            <a:normAutofit fontScale="90000"/>
          </a:bodyPr>
          <a:lstStyle/>
          <a:p>
            <a:r>
              <a:rPr lang="en-US" dirty="0"/>
              <a:t>Example: Naïve Bayes document model</a:t>
            </a:r>
          </a:p>
        </p:txBody>
      </p:sp>
      <p:sp>
        <p:nvSpPr>
          <p:cNvPr id="19" name="Content Placeholder 18"/>
          <p:cNvSpPr>
            <a:spLocks noGrp="1"/>
          </p:cNvSpPr>
          <p:nvPr>
            <p:ph idx="1"/>
          </p:nvPr>
        </p:nvSpPr>
        <p:spPr/>
        <p:txBody>
          <a:bodyPr/>
          <a:lstStyle/>
          <a:p>
            <a:r>
              <a:rPr lang="en-US" dirty="0"/>
              <a:t>Random variables:</a:t>
            </a:r>
          </a:p>
          <a:p>
            <a:pPr lvl="1"/>
            <a:r>
              <a:rPr lang="en-US" dirty="0">
                <a:solidFill>
                  <a:srgbClr val="0066FF"/>
                </a:solidFill>
              </a:rPr>
              <a:t>X</a:t>
            </a:r>
            <a:r>
              <a:rPr lang="en-US" dirty="0"/>
              <a:t>: document class</a:t>
            </a:r>
          </a:p>
          <a:p>
            <a:pPr lvl="1"/>
            <a:r>
              <a:rPr lang="en-US" dirty="0">
                <a:solidFill>
                  <a:srgbClr val="0066FF"/>
                </a:solidFill>
              </a:rPr>
              <a:t>W</a:t>
            </a:r>
            <a:r>
              <a:rPr lang="en-US" baseline="-25000" dirty="0">
                <a:solidFill>
                  <a:srgbClr val="0066FF"/>
                </a:solidFill>
              </a:rPr>
              <a:t>1</a:t>
            </a:r>
            <a:r>
              <a:rPr lang="en-US" dirty="0">
                <a:solidFill>
                  <a:srgbClr val="0066FF"/>
                </a:solidFill>
              </a:rPr>
              <a:t>, …, W</a:t>
            </a:r>
            <a:r>
              <a:rPr lang="en-US" baseline="-25000" dirty="0">
                <a:solidFill>
                  <a:srgbClr val="0066FF"/>
                </a:solidFill>
              </a:rPr>
              <a:t>n</a:t>
            </a:r>
            <a:r>
              <a:rPr lang="en-US" dirty="0"/>
              <a:t>: words in the document</a:t>
            </a:r>
          </a:p>
        </p:txBody>
      </p:sp>
      <p:sp>
        <p:nvSpPr>
          <p:cNvPr id="4" name="Oval 3"/>
          <p:cNvSpPr/>
          <p:nvPr/>
        </p:nvSpPr>
        <p:spPr>
          <a:xfrm>
            <a:off x="3886200" y="5257800"/>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a:t>
            </a:r>
            <a:r>
              <a:rPr lang="en-US" sz="2400" baseline="-25000" dirty="0">
                <a:solidFill>
                  <a:schemeClr val="tx1"/>
                </a:solidFill>
              </a:rPr>
              <a:t>1</a:t>
            </a:r>
          </a:p>
        </p:txBody>
      </p:sp>
      <p:sp>
        <p:nvSpPr>
          <p:cNvPr id="5" name="Oval 4"/>
          <p:cNvSpPr/>
          <p:nvPr/>
        </p:nvSpPr>
        <p:spPr>
          <a:xfrm>
            <a:off x="5257800" y="5257800"/>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a:t>
            </a:r>
            <a:r>
              <a:rPr lang="en-US" sz="2400" baseline="-25000" dirty="0">
                <a:solidFill>
                  <a:schemeClr val="tx1"/>
                </a:solidFill>
              </a:rPr>
              <a:t>2</a:t>
            </a:r>
          </a:p>
        </p:txBody>
      </p:sp>
      <p:sp>
        <p:nvSpPr>
          <p:cNvPr id="6" name="Oval 5"/>
          <p:cNvSpPr/>
          <p:nvPr/>
        </p:nvSpPr>
        <p:spPr>
          <a:xfrm>
            <a:off x="7315200" y="5257800"/>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a:t>
            </a:r>
            <a:r>
              <a:rPr lang="en-US" sz="2400" baseline="-25000" dirty="0">
                <a:solidFill>
                  <a:schemeClr val="tx1"/>
                </a:solidFill>
              </a:rPr>
              <a:t>n</a:t>
            </a:r>
          </a:p>
        </p:txBody>
      </p:sp>
      <p:sp>
        <p:nvSpPr>
          <p:cNvPr id="7" name="Rectangle 6"/>
          <p:cNvSpPr/>
          <p:nvPr/>
        </p:nvSpPr>
        <p:spPr>
          <a:xfrm>
            <a:off x="6389717" y="5105401"/>
            <a:ext cx="1283868" cy="769441"/>
          </a:xfrm>
          <a:prstGeom prst="rect">
            <a:avLst/>
          </a:prstGeom>
        </p:spPr>
        <p:txBody>
          <a:bodyPr wrap="square">
            <a:spAutoFit/>
          </a:bodyPr>
          <a:lstStyle/>
          <a:p>
            <a:r>
              <a:rPr lang="en-US" sz="4400" dirty="0"/>
              <a:t>…</a:t>
            </a:r>
          </a:p>
        </p:txBody>
      </p:sp>
      <p:sp>
        <p:nvSpPr>
          <p:cNvPr id="8" name="Oval 7"/>
          <p:cNvSpPr/>
          <p:nvPr/>
        </p:nvSpPr>
        <p:spPr>
          <a:xfrm>
            <a:off x="5562600" y="3657600"/>
            <a:ext cx="914400" cy="914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X</a:t>
            </a:r>
            <a:endParaRPr lang="en-US" sz="2400" baseline="-25000" dirty="0">
              <a:solidFill>
                <a:schemeClr val="tx1"/>
              </a:solidFill>
            </a:endParaRPr>
          </a:p>
        </p:txBody>
      </p:sp>
      <p:cxnSp>
        <p:nvCxnSpPr>
          <p:cNvPr id="9" name="Straight Arrow Connector 8"/>
          <p:cNvCxnSpPr>
            <a:stCxn id="8" idx="3"/>
            <a:endCxn id="4" idx="0"/>
          </p:cNvCxnSpPr>
          <p:nvPr/>
        </p:nvCxnSpPr>
        <p:spPr>
          <a:xfrm rot="5400000">
            <a:off x="4610102" y="4171390"/>
            <a:ext cx="819711" cy="135311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0"/>
          </p:cNvCxnSpPr>
          <p:nvPr/>
        </p:nvCxnSpPr>
        <p:spPr>
          <a:xfrm rot="5400000">
            <a:off x="5448300" y="4838700"/>
            <a:ext cx="685800" cy="1524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6" idx="0"/>
          </p:cNvCxnSpPr>
          <p:nvPr/>
        </p:nvCxnSpPr>
        <p:spPr>
          <a:xfrm rot="16200000" flipH="1">
            <a:off x="6647890" y="4133289"/>
            <a:ext cx="819711" cy="142931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600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2309</Words>
  <Application>Microsoft Macintosh PowerPoint</Application>
  <PresentationFormat>Widescreen</PresentationFormat>
  <Paragraphs>335</Paragraphs>
  <Slides>46</Slides>
  <Notes>38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4" baseType="lpstr">
      <vt:lpstr>Arial</vt:lpstr>
      <vt:lpstr>Calibri</vt:lpstr>
      <vt:lpstr>Calibri Light</vt:lpstr>
      <vt:lpstr>Cambria Math</vt:lpstr>
      <vt:lpstr>Symbol</vt:lpstr>
      <vt:lpstr>Times New Roman</vt:lpstr>
      <vt:lpstr>Office Theme</vt:lpstr>
      <vt:lpstr>Equation</vt:lpstr>
      <vt:lpstr>CS440/ECE448 Lecture 18: Bayesian Networks</vt:lpstr>
      <vt:lpstr>Review: Bayesian inference</vt:lpstr>
      <vt:lpstr>Today: What if P(X,E) is complicated?</vt:lpstr>
      <vt:lpstr>Hidden Variables</vt:lpstr>
      <vt:lpstr>Bayesian networks</vt:lpstr>
      <vt:lpstr>Outline</vt:lpstr>
      <vt:lpstr>Bayesian networks: Structure</vt:lpstr>
      <vt:lpstr>Example: N independent  coin flips</vt:lpstr>
      <vt:lpstr>Example: Naïve Bayes document model</vt:lpstr>
      <vt:lpstr>Outline</vt:lpstr>
      <vt:lpstr>Example: Los Angeles Burglar Alarm</vt:lpstr>
      <vt:lpstr>Example: Burglar Alarm</vt:lpstr>
      <vt:lpstr>Conditional independence and the joint distribution</vt:lpstr>
      <vt:lpstr>Conditional probability distributions</vt:lpstr>
      <vt:lpstr>Example: Burglar Alarm</vt:lpstr>
      <vt:lpstr>Example: Burglar Alarm</vt:lpstr>
      <vt:lpstr>Outline</vt:lpstr>
      <vt:lpstr>The joint probability distribution</vt:lpstr>
      <vt:lpstr>Independence</vt:lpstr>
      <vt:lpstr>Conditional independence</vt:lpstr>
      <vt:lpstr>PowerPoint Presentation</vt:lpstr>
      <vt:lpstr>PowerPoint Presentation</vt:lpstr>
      <vt:lpstr>Conditional independence ≠ Independence</vt:lpstr>
      <vt:lpstr>Conditional independence</vt:lpstr>
      <vt:lpstr>Outline</vt:lpstr>
      <vt:lpstr>Constructing a Bayes Network: Two Methods</vt:lpstr>
      <vt:lpstr>Constructing Bayesian networks: Structure Learning</vt:lpstr>
      <vt:lpstr>Example</vt:lpstr>
      <vt:lpstr>Example</vt:lpstr>
      <vt:lpstr>Example</vt:lpstr>
      <vt:lpstr>Example</vt:lpstr>
      <vt:lpstr>Example</vt:lpstr>
      <vt:lpstr>Example</vt:lpstr>
      <vt:lpstr>Example</vt:lpstr>
      <vt:lpstr>Example</vt:lpstr>
      <vt:lpstr>Example contd.</vt:lpstr>
      <vt:lpstr>Why store it in causal order? A: Saves memory</vt:lpstr>
      <vt:lpstr>Outline</vt:lpstr>
      <vt:lpstr>A more realistic Bayes Network:  Car diagnosis</vt:lpstr>
      <vt:lpstr>Car insurance</vt:lpstr>
      <vt:lpstr>In research literature…</vt:lpstr>
      <vt:lpstr>In research literature…</vt:lpstr>
      <vt:lpstr>In research literature…</vt:lpstr>
      <vt:lpstr>In research literature…</vt:lpstr>
      <vt:lpstr>In research literature…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CS440/ECE448 Lecture 18: Bayesian Networks</dc:title>
  <dc:creator>Hasegawa-Johnson, Mark Allan</dc:creator>
  <cp:lastModifiedBy>Hasegawa-Johnson, Mark Allan</cp:lastModifiedBy>
  <cp:revision>38</cp:revision>
  <cp:lastPrinted>2018-03-27T01:28:07Z</cp:lastPrinted>
  <dcterms:created xsi:type="dcterms:W3CDTF">2017-10-25T23:47:02Z</dcterms:created>
  <dcterms:modified xsi:type="dcterms:W3CDTF">2019-03-09T23:19:07Z</dcterms:modified>
</cp:coreProperties>
</file>