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3" r:id="rId3"/>
    <p:sldId id="382" r:id="rId4"/>
    <p:sldId id="379" r:id="rId5"/>
    <p:sldId id="385" r:id="rId6"/>
    <p:sldId id="384" r:id="rId7"/>
    <p:sldId id="386" r:id="rId8"/>
    <p:sldId id="381" r:id="rId9"/>
    <p:sldId id="387" r:id="rId10"/>
    <p:sldId id="374" r:id="rId11"/>
    <p:sldId id="378" r:id="rId12"/>
    <p:sldId id="388" r:id="rId13"/>
    <p:sldId id="392" r:id="rId14"/>
    <p:sldId id="389" r:id="rId15"/>
    <p:sldId id="390" r:id="rId16"/>
    <p:sldId id="391" r:id="rId17"/>
  </p:sldIdLst>
  <p:sldSz cx="9144000" cy="6858000" type="letter"/>
  <p:notesSz cx="6669088" cy="9820275"/>
  <p:defaultTextStyle>
    <a:defPPr>
      <a:defRPr lang="zh-TW"/>
    </a:defPPr>
    <a:lvl1pPr algn="r" rtl="0" eaLnBrk="0" fontAlgn="base" hangingPunct="0">
      <a:spcBef>
        <a:spcPct val="0"/>
      </a:spcBef>
      <a:spcAft>
        <a:spcPct val="0"/>
      </a:spcAft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600" kern="1200">
        <a:solidFill>
          <a:srgbClr val="FAFD00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AFD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EAEC5E"/>
    <a:srgbClr val="C8FEC8"/>
    <a:srgbClr val="C1CEFF"/>
    <a:srgbClr val="FAFD00"/>
    <a:srgbClr val="FF92FB"/>
    <a:srgbClr val="E60BE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382" autoAdjust="0"/>
    <p:restoredTop sz="90929"/>
  </p:normalViewPr>
  <p:slideViewPr>
    <p:cSldViewPr>
      <p:cViewPr varScale="1">
        <p:scale>
          <a:sx n="70" d="100"/>
          <a:sy n="70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48" y="-108"/>
      </p:cViewPr>
      <p:guideLst>
        <p:guide orient="horz" pos="3093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890838" cy="49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chemeClr val="accent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-1588"/>
            <a:ext cx="2890838" cy="49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accent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7D1435B2-8321-4222-856A-9EFEBFE61045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29738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chemeClr val="accent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29738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accent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3D221D78-D9DF-4092-99C1-05421A203C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898775" y="9363075"/>
            <a:ext cx="8699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438" tIns="36512" rIns="71438" bIns="36512">
            <a:spAutoFit/>
          </a:bodyPr>
          <a:lstStyle/>
          <a:p>
            <a:pPr algn="ctr" defTabSz="715963">
              <a:lnSpc>
                <a:spcPct val="90000"/>
              </a:lnSpc>
            </a:pPr>
            <a:r>
              <a:rPr lang="en-US" altLang="zh-TW" sz="1000">
                <a:solidFill>
                  <a:schemeClr val="tx1"/>
                </a:solidFill>
              </a:rPr>
              <a:t>Page </a:t>
            </a:r>
            <a:fld id="{B01B8F72-EA8A-46AF-BC89-ADB1A2187A6E}" type="slidenum">
              <a:rPr lang="en-US" altLang="zh-TW" sz="1000">
                <a:solidFill>
                  <a:schemeClr val="tx1"/>
                </a:solidFill>
              </a:rPr>
              <a:pPr algn="ctr" defTabSz="715963">
                <a:lnSpc>
                  <a:spcPct val="90000"/>
                </a:lnSpc>
              </a:pPr>
              <a:t>‹#›</a:t>
            </a:fld>
            <a:endParaRPr lang="en-US" altLang="zh-TW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1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890838" cy="49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1" hangingPunct="1">
              <a:defRPr sz="1000" 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-1588"/>
            <a:ext cx="2890838" cy="49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1" hangingPunct="1">
              <a:defRPr sz="1000" 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58481AD6-D8A9-4784-8CC9-91BB5CE031E7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29738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1" hangingPunct="1">
              <a:defRPr sz="1000" 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29738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1" hangingPunct="1">
              <a:defRPr sz="1000" 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FBAAB456-9B56-4883-BB1B-3E7C615E4B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898775" y="9363075"/>
            <a:ext cx="8699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438" tIns="36512" rIns="71438" bIns="36512">
            <a:spAutoFit/>
          </a:bodyPr>
          <a:lstStyle/>
          <a:p>
            <a:pPr algn="ctr" defTabSz="715963">
              <a:lnSpc>
                <a:spcPct val="90000"/>
              </a:lnSpc>
            </a:pPr>
            <a:r>
              <a:rPr lang="en-US" altLang="zh-TW" sz="1000">
                <a:solidFill>
                  <a:schemeClr val="tx1"/>
                </a:solidFill>
              </a:rPr>
              <a:t>Page </a:t>
            </a:r>
            <a:fld id="{D5C60AB1-C693-490B-98BD-9788150ACD05}" type="slidenum">
              <a:rPr lang="en-US" altLang="zh-TW" sz="1000">
                <a:solidFill>
                  <a:schemeClr val="tx1"/>
                </a:solidFill>
              </a:rPr>
              <a:pPr algn="ctr" defTabSz="715963">
                <a:lnSpc>
                  <a:spcPct val="90000"/>
                </a:lnSpc>
              </a:pPr>
              <a:t>‹#›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18439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7888" y="738188"/>
            <a:ext cx="491172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895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Body Text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4282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376238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754063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130300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508125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53564AAD-2A13-48BE-B9B8-74E4E2AB033E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05A09E15-6FC6-4493-B1A7-2CDDC5C7070E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...</a:t>
            </a:r>
          </a:p>
          <a:p>
            <a:r>
              <a:rPr lang="en-US" altLang="zh-TW" smtClean="0">
                <a:ea typeface="新細明體" charset="-120"/>
              </a:rPr>
              <a:t>In this talk, we are going to apply two neural network controller design techniques to fuzzy controllers, and construct the so-called on-line adaptive neuro-fuzzy controllers for nonlinear control systems. We are going to use MATLAB, SIMULINK and Handle Graphics to demonstrate the concept. So you can also get a preview of some of the features of the Fuzzy Logic Toolbox, or FLT, version 2.</a:t>
            </a:r>
          </a:p>
        </p:txBody>
      </p:sp>
      <p:sp>
        <p:nvSpPr>
          <p:cNvPr id="1946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970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A1998010-FD98-43DF-BAA1-2B62FC6EC99A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5A3A2D49-2DB5-4EAD-AFF7-C6785A08B7FC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867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140FAF3D-7AA6-4FAF-B847-29C85E99FF70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8A72712D-4A63-4336-B88D-B867A6F43B33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229F9F65-A697-4D04-B218-65BA5E04F613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77B2DA25-5A99-43F4-BEEF-4BB430FE1CAB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019417D-F6A5-47E7-AEA3-C2EDF04617FD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E5147C74-C00B-4C25-8F55-EC9F6F237DC3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37B15740-43A7-4FB9-8337-545662C44B15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BA88FD20-8991-4DCA-9B28-3A95DD49C1A5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519F35DC-73E4-4FE5-9C50-9E8DA4E9CADE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F1A2595F-84C4-4E9C-81B5-233CD5BF7D38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142B8B21-E93C-4A7E-AEAB-47E97A961D33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BC583ED9-F8DD-4C33-84E6-DECB0F64C9DB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8E0CCEA-18C9-4723-ABF4-00347702A4ED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B6394FB7-5C45-4B7E-86C1-A3598AA043D9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40F9FC84-73E2-4899-97F5-95B642BB2A76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83898159-74CD-4CC6-B05E-90546F8823B8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2814F88-6D02-432A-A43D-135882BDB4C1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8EDB038F-EF3B-4219-B9FB-C9250BFB9AC1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43C73BD6-CCF4-4397-8F55-3A5F6804D3A8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01CCAD1C-A96A-435A-AAD3-EF5791F6B414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D11E3C36-86F6-489B-A5A1-7A27F4FB9A06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1098837F-3C80-47D2-9555-0851C6016376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4BED5D01-3715-446E-A5DF-2F06DC97EBF9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6649F150-E62F-4EFB-9442-3D39A5BD391B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132B3824-976C-461F-A66F-D3505704F429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E7947364-D97D-4A6B-983F-E04F2D3BED1C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BCA86ADB-0F89-460F-9B40-2F87822BD043}" type="datetime1">
              <a:rPr lang="zh-TW" altLang="en-US" sz="10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6F672943-9F4A-4F4D-BA21-F653CE9FD470}" type="slidenum">
              <a:rPr lang="en-US" altLang="zh-TW" sz="10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zh-TW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2FBC7-6FF8-40D8-BC16-C49D6596FDCA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B813-E069-4B63-A2EC-FA8E418229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61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0FF5-BE00-4CCE-A081-5CD8BCD3F419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BD802-7195-409C-A910-54A2ECD1CF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18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72275" y="666750"/>
            <a:ext cx="1914525" cy="54800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8700" y="666750"/>
            <a:ext cx="5591175" cy="54800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67C6A-884A-403F-8FAB-F62236612653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ACADB-DACC-406E-BD98-3D772342C6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57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666750"/>
            <a:ext cx="7607300" cy="8080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28700" y="1689100"/>
            <a:ext cx="7658100" cy="44577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E11BB-CE57-406A-A847-09DA848E101F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5129E-4E14-4D69-86B9-10FCC41AFB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6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4A93B-96C1-40FD-A5EF-0D25C4686966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24FE-0A22-438A-90E4-56B00B547B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51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0762C-C99B-4554-9675-782FF2DFFC85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FD758-0614-4013-8AAC-7DFAFD2A38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47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8700" y="1689100"/>
            <a:ext cx="375285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3950" y="1689100"/>
            <a:ext cx="375285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A9D55-7DF5-4AFE-925D-6C0086EC5B97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274C-FCF7-4266-BFB7-BB53452AA4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3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6FC7A-2097-4FED-8245-2A45EBF76FBA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A2D86-8B31-4273-B263-9AC22728C3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29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B0771-057D-45D0-BE1C-12566F486F51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E295D-D16F-4822-AC80-D416A7CE17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9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C5D7D-3D16-420F-9D77-9FA65052D0FD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96EFD-CDE7-4073-8B12-87CFE16C3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98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14283-FCB5-4030-8681-07D6E55B14A6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95AE0-1F9F-464A-9E95-85146772A5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202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57EB5-2E52-4238-93E0-54441D4588B8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6F546-6806-4449-A810-0F46BD6F06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647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1A615FB8-279B-4A91-99FE-49F345483663}" type="datetime1">
              <a:rPr lang="zh-TW" altLang="en-US"/>
              <a:pPr>
                <a:defRPr/>
              </a:pPr>
              <a:t>2011/11/8</a:t>
            </a:fld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7ECE055F-C5FF-4C1E-823E-38158EE27A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334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46100" y="1371600"/>
            <a:ext cx="802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666750"/>
            <a:ext cx="7607300" cy="8080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Slide Title looks like this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1689100"/>
            <a:ext cx="76581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 type to look like this</a:t>
            </a:r>
          </a:p>
          <a:p>
            <a:pPr lvl="1"/>
            <a:r>
              <a:rPr lang="en-US" altLang="zh-TW" smtClean="0"/>
              <a:t>Second Level type specs</a:t>
            </a:r>
          </a:p>
          <a:p>
            <a:pPr lvl="2"/>
            <a:r>
              <a:rPr lang="en-US" altLang="zh-TW" smtClean="0"/>
              <a:t>Third level type specs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750300" y="0"/>
            <a:ext cx="381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546100" y="12700"/>
            <a:ext cx="0" cy="683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H="1">
            <a:off x="12700" y="1371600"/>
            <a:ext cx="5207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011238" y="128588"/>
            <a:ext cx="3321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 b="1">
                <a:solidFill>
                  <a:schemeClr val="tx2"/>
                </a:solidFill>
                <a:latin typeface="Courier New" pitchFamily="49" charset="0"/>
              </a:rPr>
              <a:t>2010  </a:t>
            </a:r>
            <a:r>
              <a:rPr lang="en-US" altLang="zh-TW" sz="1800" b="1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Scientific Computing</a:t>
            </a:r>
            <a:endParaRPr lang="zh-TW" altLang="en-US" sz="1800" b="1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95250" y="6443663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fld id="{E6505112-1D25-48D1-BCF4-8299317AAA1C}" type="slidenum">
              <a:rPr lang="en-US" altLang="zh-TW" sz="1000" b="1">
                <a:solidFill>
                  <a:schemeClr val="bg1"/>
                </a:solidFill>
              </a:rPr>
              <a:pPr/>
              <a:t>‹#›</a:t>
            </a:fld>
            <a:endParaRPr lang="en-US" altLang="zh-TW" sz="1000" b="1">
              <a:solidFill>
                <a:schemeClr val="bg1"/>
              </a:solidFill>
            </a:endParaRPr>
          </a:p>
        </p:txBody>
      </p:sp>
      <p:sp>
        <p:nvSpPr>
          <p:cNvPr id="1038" name="Arc 14"/>
          <p:cNvSpPr>
            <a:spLocks/>
          </p:cNvSpPr>
          <p:nvPr/>
        </p:nvSpPr>
        <p:spPr bwMode="auto">
          <a:xfrm>
            <a:off x="14288" y="14288"/>
            <a:ext cx="533400" cy="1371600"/>
          </a:xfrm>
          <a:custGeom>
            <a:avLst/>
            <a:gdLst>
              <a:gd name="T0" fmla="*/ 0 w 21598"/>
              <a:gd name="T1" fmla="*/ 1354138 h 21600"/>
              <a:gd name="T2" fmla="*/ 531819 w 21598"/>
              <a:gd name="T3" fmla="*/ 0 h 21600"/>
              <a:gd name="T4" fmla="*/ 533400 w 21598"/>
              <a:gd name="T5" fmla="*/ 137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8" h="21600" fill="none" extrusionOk="0">
                <a:moveTo>
                  <a:pt x="-1" y="21324"/>
                </a:moveTo>
                <a:cubicBezTo>
                  <a:pt x="149" y="9528"/>
                  <a:pt x="9736" y="35"/>
                  <a:pt x="21534" y="0"/>
                </a:cubicBezTo>
              </a:path>
              <a:path w="21598" h="21600" stroke="0" extrusionOk="0">
                <a:moveTo>
                  <a:pt x="-1" y="21324"/>
                </a:moveTo>
                <a:cubicBezTo>
                  <a:pt x="149" y="9528"/>
                  <a:pt x="9736" y="35"/>
                  <a:pt x="21534" y="0"/>
                </a:cubicBezTo>
                <a:lnTo>
                  <a:pt x="21598" y="21600"/>
                </a:lnTo>
                <a:lnTo>
                  <a:pt x="-1" y="21324"/>
                </a:lnTo>
                <a:close/>
              </a:path>
            </a:pathLst>
          </a:custGeom>
          <a:noFill/>
          <a:ln w="25400" cap="rnd">
            <a:solidFill>
              <a:srgbClr val="FFFFFF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kumimoji="1" sz="3400" b="1">
          <a:solidFill>
            <a:srgbClr val="FFFFFF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lnSpc>
          <a:spcPct val="93000"/>
        </a:lnSpc>
        <a:spcBef>
          <a:spcPct val="30000"/>
        </a:spcBef>
        <a:spcAft>
          <a:spcPct val="0"/>
        </a:spcAft>
        <a:defRPr kumimoji="1" sz="2600" b="1">
          <a:solidFill>
            <a:srgbClr val="FDFF3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har char="•"/>
        <a:defRPr kumimoji="1" sz="2200" b="1">
          <a:solidFill>
            <a:srgbClr val="FDFF3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har char="-"/>
        <a:defRPr kumimoji="1" sz="2200">
          <a:solidFill>
            <a:srgbClr val="FDFF3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matlab/toolbox/util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rlab.org/jang/matlab/toolbox/machineLearn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533400" cy="990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219200"/>
            <a:ext cx="7924800" cy="3149600"/>
          </a:xfrm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en-US" altLang="zh-TW" sz="3600" i="1" smtClean="0"/>
              <a:t>K-means Clustering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44600" y="4064000"/>
            <a:ext cx="7150100" cy="1295400"/>
          </a:xfrm>
        </p:spPr>
        <p:txBody>
          <a:bodyPr/>
          <a:lstStyle/>
          <a:p>
            <a:pPr marL="0" indent="0" algn="ctr">
              <a:lnSpc>
                <a:spcPct val="95000"/>
              </a:lnSpc>
              <a:defRPr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J.-S. Roger Jang  </a:t>
            </a:r>
            <a:r>
              <a:rPr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標楷體" pitchFamily="65" charset="-120"/>
              </a:rPr>
              <a:t>張智星</a:t>
            </a:r>
            <a:r>
              <a:rPr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altLang="zh-TW" i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ctr">
              <a:lnSpc>
                <a:spcPct val="95000"/>
              </a:lnSpc>
              <a:defRPr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CS Dept., </a:t>
            </a:r>
            <a:r>
              <a:rPr lang="en-US" altLang="zh-TW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Tsing</a:t>
            </a:r>
            <a:r>
              <a:rPr lang="en-US" altLang="zh-TW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Hua</a:t>
            </a:r>
            <a:r>
              <a:rPr lang="en-US" altLang="zh-TW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Univ., Taiwan</a:t>
            </a:r>
          </a:p>
          <a:p>
            <a:pPr marL="0" indent="0" algn="ctr">
              <a:lnSpc>
                <a:spcPct val="95000"/>
              </a:lnSpc>
              <a:defRPr/>
            </a:pPr>
            <a:r>
              <a:rPr lang="en-US" altLang="zh-TW" sz="2000" i="1" dirty="0" smtClean="0">
                <a:solidFill>
                  <a:srgbClr val="C8FEC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http://mirlab.org/jang</a:t>
            </a:r>
          </a:p>
          <a:p>
            <a:pPr marL="0" indent="0" algn="ctr">
              <a:lnSpc>
                <a:spcPct val="95000"/>
              </a:lnSpc>
              <a:defRPr/>
            </a:pPr>
            <a:r>
              <a:rPr lang="en-US" altLang="zh-TW" sz="2000" i="1" dirty="0" smtClean="0">
                <a:solidFill>
                  <a:srgbClr val="C8FEC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jang@mirlab.org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750300" y="0"/>
            <a:ext cx="381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558800" y="12700"/>
            <a:ext cx="0" cy="683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495300" y="990600"/>
            <a:ext cx="863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 flipH="1">
            <a:off x="12700" y="990600"/>
            <a:ext cx="5207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7" name="Arc 9"/>
          <p:cNvSpPr>
            <a:spLocks/>
          </p:cNvSpPr>
          <p:nvPr/>
        </p:nvSpPr>
        <p:spPr bwMode="auto">
          <a:xfrm>
            <a:off x="14288" y="14288"/>
            <a:ext cx="533400" cy="990600"/>
          </a:xfrm>
          <a:custGeom>
            <a:avLst/>
            <a:gdLst>
              <a:gd name="T0" fmla="*/ 0 w 21596"/>
              <a:gd name="T1" fmla="*/ 2147483647 h 21600"/>
              <a:gd name="T2" fmla="*/ 2147483647 w 21596"/>
              <a:gd name="T3" fmla="*/ 0 h 21600"/>
              <a:gd name="T4" fmla="*/ 2147483647 w 21596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6"/>
              <a:gd name="T10" fmla="*/ 0 h 21600"/>
              <a:gd name="T11" fmla="*/ 21596 w 2159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6" h="21600" fill="none" extrusionOk="0">
                <a:moveTo>
                  <a:pt x="-1" y="21184"/>
                </a:moveTo>
                <a:cubicBezTo>
                  <a:pt x="225" y="9444"/>
                  <a:pt x="9789" y="34"/>
                  <a:pt x="21532" y="0"/>
                </a:cubicBezTo>
              </a:path>
              <a:path w="21596" h="21600" stroke="0" extrusionOk="0">
                <a:moveTo>
                  <a:pt x="-1" y="21184"/>
                </a:moveTo>
                <a:cubicBezTo>
                  <a:pt x="225" y="9444"/>
                  <a:pt x="9789" y="34"/>
                  <a:pt x="21532" y="0"/>
                </a:cubicBezTo>
                <a:lnTo>
                  <a:pt x="21596" y="21600"/>
                </a:lnTo>
                <a:lnTo>
                  <a:pt x="-1" y="21184"/>
                </a:lnTo>
                <a:close/>
              </a:path>
            </a:pathLst>
          </a:custGeom>
          <a:noFill/>
          <a:ln w="25400" cap="rnd">
            <a:solidFill>
              <a:srgbClr val="FFFFFF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011238" y="128588"/>
            <a:ext cx="285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 b="1">
                <a:solidFill>
                  <a:schemeClr val="tx2"/>
                </a:solidFill>
                <a:latin typeface="Courier New" pitchFamily="49" charset="0"/>
              </a:rPr>
              <a:t>2011  </a:t>
            </a:r>
            <a:r>
              <a:rPr lang="en-US" altLang="zh-TW" sz="1800" b="1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Machine Learning</a:t>
            </a:r>
            <a:endParaRPr lang="zh-TW" altLang="en-US" sz="1800" b="1">
              <a:solidFill>
                <a:srgbClr val="FFFF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Demo of K-means Clustering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•"/>
            </a:pPr>
            <a:r>
              <a:rPr lang="en-US" altLang="zh-TW" dirty="0" smtClean="0"/>
              <a:t> </a:t>
            </a:r>
            <a:r>
              <a:rPr lang="en-US" altLang="zh-TW" dirty="0" smtClean="0"/>
              <a:t>Toolbox download</a:t>
            </a:r>
          </a:p>
          <a:p>
            <a:pPr marL="342900" lvl="1" indent="0"/>
            <a:r>
              <a:rPr lang="en-US" altLang="zh-TW" dirty="0"/>
              <a:t> </a:t>
            </a:r>
            <a:r>
              <a:rPr lang="en-US" altLang="zh-TW" dirty="0" smtClean="0">
                <a:hlinkClick r:id="rId3"/>
              </a:rPr>
              <a:t>Utility Toolbox</a:t>
            </a:r>
            <a:endParaRPr lang="en-US" altLang="zh-TW" dirty="0" smtClean="0"/>
          </a:p>
          <a:p>
            <a:pPr marL="342900" lvl="1" indent="0"/>
            <a:r>
              <a:rPr lang="en-US" altLang="zh-TW" dirty="0"/>
              <a:t> </a:t>
            </a:r>
            <a:r>
              <a:rPr lang="en-US" altLang="zh-TW" dirty="0" smtClean="0">
                <a:hlinkClick r:id="rId4"/>
              </a:rPr>
              <a:t>Machine Learning Toolbox</a:t>
            </a:r>
            <a:endParaRPr lang="en-US" altLang="zh-TW" dirty="0" smtClean="0"/>
          </a:p>
          <a:p>
            <a:pPr marL="0" indent="0">
              <a:buFontTx/>
              <a:buChar char="•"/>
            </a:pPr>
            <a:r>
              <a:rPr lang="en-US" altLang="zh-TW" dirty="0" smtClean="0"/>
              <a:t> Demos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kMeansClustering.m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vecQuzntize.m</a:t>
            </a:r>
            <a:endParaRPr lang="en-US" altLang="zh-TW" dirty="0" smtClean="0"/>
          </a:p>
          <a:p>
            <a:pPr marL="0" indent="0"/>
            <a:endParaRPr lang="en-US" altLang="zh-TW" dirty="0" smtClean="0"/>
          </a:p>
        </p:txBody>
      </p:sp>
      <p:sp>
        <p:nvSpPr>
          <p:cNvPr id="1229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819D96DA-5651-4D28-8F33-AD832AE261AE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22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F1343293-CB30-4216-9F00-F9BF4E48F543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Demos of K-means Clustering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TW" smtClean="0"/>
              <a:t>kMeansClustering.m</a:t>
            </a:r>
            <a:endParaRPr lang="zh-TW" altLang="en-US" smtClean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24EA9597-E79B-4E70-B7C6-254D4AAA1AF7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F98DF590-9810-49DA-B2CB-9BE575B8AF9C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7647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2276475"/>
            <a:ext cx="5334001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D624C6F-423E-48BC-BD95-953B35286097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3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935AC291-2E38-4B73-9246-2BD54ED718D8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Application: Image Compression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Goal</a:t>
            </a: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Convert a image from true colors to indexed colors with minimum distortion.</a:t>
            </a:r>
            <a:endParaRPr lang="en-US" altLang="zh-TW" dirty="0" smtClean="0"/>
          </a:p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Steps</a:t>
            </a: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Collect data from a true-color image</a:t>
            </a:r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Perform k-means clustering to obtain cluster centers as the indexed colors </a:t>
            </a:r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Compute the compression rate</a:t>
            </a:r>
            <a:r>
              <a:rPr lang="en-US" altLang="zh-TW" dirty="0" smtClean="0"/>
              <a:t> </a:t>
            </a:r>
          </a:p>
          <a:p>
            <a:pPr lvl="1">
              <a:buFontTx/>
              <a:buNone/>
              <a:defRPr/>
            </a:pPr>
            <a:endParaRPr lang="en-US" altLang="zh-TW" dirty="0" smtClean="0"/>
          </a:p>
        </p:txBody>
      </p:sp>
      <p:graphicFrame>
        <p:nvGraphicFramePr>
          <p:cNvPr id="13319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97677"/>
              </p:ext>
            </p:extLst>
          </p:nvPr>
        </p:nvGraphicFramePr>
        <p:xfrm>
          <a:off x="1763713" y="4822825"/>
          <a:ext cx="7269162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方程式" r:id="rId4" imgW="3936960" imgH="1041120" progId="Equation.3">
                  <p:embed/>
                </p:oleObj>
              </mc:Choice>
              <mc:Fallback>
                <p:oleObj name="方程式" r:id="rId4" imgW="3936960" imgH="104112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22825"/>
                        <a:ext cx="7269162" cy="1919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Image Compression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684213" y="1484313"/>
            <a:ext cx="7658100" cy="4457700"/>
          </a:xfrm>
        </p:spPr>
        <p:txBody>
          <a:bodyPr/>
          <a:lstStyle/>
          <a:p>
            <a:pPr marL="0" indent="0"/>
            <a:r>
              <a:rPr lang="en-US" altLang="zh-TW" smtClean="0">
                <a:solidFill>
                  <a:srgbClr val="C8FEC8"/>
                </a:solidFill>
              </a:rPr>
              <a:t>Original image</a:t>
            </a:r>
            <a:endParaRPr lang="en-US" altLang="zh-TW" smtClean="0"/>
          </a:p>
          <a:p>
            <a:pPr marL="457200" lvl="1" indent="0">
              <a:buFontTx/>
              <a:buNone/>
            </a:pPr>
            <a:r>
              <a:rPr lang="en-US" altLang="zh-TW" smtClean="0">
                <a:sym typeface="Wingdings" pitchFamily="2" charset="2"/>
              </a:rPr>
              <a:t>Dimension: 480x640</a:t>
            </a:r>
          </a:p>
          <a:p>
            <a:pPr marL="457200" lvl="1" indent="0">
              <a:buFontTx/>
              <a:buNone/>
            </a:pPr>
            <a:r>
              <a:rPr lang="en-US" altLang="zh-TW" smtClean="0"/>
              <a:t>Data size: 480*640*3*8 bits = 0.92 MB </a:t>
            </a:r>
          </a:p>
          <a:p>
            <a:pPr marL="0" indent="0"/>
            <a:r>
              <a:rPr lang="en-US" altLang="zh-TW" smtClean="0"/>
              <a:t>	</a:t>
            </a:r>
          </a:p>
          <a:p>
            <a:pPr marL="0" indent="0"/>
            <a:endParaRPr lang="en-US" altLang="zh-TW" smtClean="0"/>
          </a:p>
        </p:txBody>
      </p:sp>
      <p:sp>
        <p:nvSpPr>
          <p:cNvPr id="1434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76004189-9312-49EE-8A83-B145EA064FA4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3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97F9644C-2AF0-405F-B132-D7D355A0A5F5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434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81300"/>
            <a:ext cx="489585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757238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7910FD44-132A-46FC-9423-E1D6C2FD53FA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95638" y="617696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36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24638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58BE8F7C-67E3-41E3-9D8A-A63F3771B328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Image Compression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8" y="1617663"/>
            <a:ext cx="7658100" cy="4457700"/>
          </a:xfrm>
        </p:spPr>
        <p:txBody>
          <a:bodyPr/>
          <a:lstStyle/>
          <a:p>
            <a:pPr marL="0" indent="0"/>
            <a:endParaRPr lang="en-US" altLang="zh-TW" smtClean="0"/>
          </a:p>
        </p:txBody>
      </p:sp>
      <p:pic>
        <p:nvPicPr>
          <p:cNvPr id="15367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40576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412875"/>
            <a:ext cx="40576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86213"/>
            <a:ext cx="405765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圖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986213"/>
            <a:ext cx="405765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757238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2D450A89-E339-4BB2-B424-320C7520BD11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95638" y="617696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24638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AA7CD09C-9D5A-4423-90B1-F93A554ECA46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Example: Image Compression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8" y="1617663"/>
            <a:ext cx="7658100" cy="4457700"/>
          </a:xfrm>
        </p:spPr>
        <p:txBody>
          <a:bodyPr/>
          <a:lstStyle/>
          <a:p>
            <a:pPr marL="0" indent="0"/>
            <a:endParaRPr lang="en-US" altLang="zh-TW" smtClean="0"/>
          </a:p>
        </p:txBody>
      </p:sp>
      <p:pic>
        <p:nvPicPr>
          <p:cNvPr id="16391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40576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412875"/>
            <a:ext cx="40576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365625"/>
            <a:ext cx="2998788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05263"/>
            <a:ext cx="405765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8F9601BA-DCD5-4DD4-A595-03E78DB53861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3ACCD1F-B720-400B-84D2-14AD93A80E36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Code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58100" cy="4457700"/>
          </a:xfrm>
          <a:noFill/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zh-TW" sz="1800" smtClean="0"/>
              <a:t>X = imread('annie19980405.jpg');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image(X)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[m, n, p]=size(X);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index=(1:m*n:m*n*p)'*ones(1, m*n)+ones(p,1)*(0:m*n-1);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data=double(X(index));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maxI=6;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for i=1:maxI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centerNum=2^i;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fprintf('i=%d/%d: no. of centers=%d\n', i, maxI, centerNum);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center=kMeansClustering(data, centerNum);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distMat=distPairwise(center, data);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[minValue, minIndex]=min(distMat);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X2=reshape(minIndex, m, n);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map=center'/255;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	figure; image(X2); colormap(map); colorbar; axis image;</a:t>
            </a:r>
          </a:p>
          <a:p>
            <a:pPr marL="457200" lvl="1" indent="0">
              <a:buFontTx/>
              <a:buNone/>
            </a:pPr>
            <a:r>
              <a:rPr lang="en-US" altLang="zh-TW" sz="18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841B0EF-1171-487D-A39C-9D50EF52A011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D94A9441-71F4-480C-AD41-2C84D715C383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 Definition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689100"/>
            <a:ext cx="7864475" cy="4457700"/>
          </a:xfrm>
        </p:spPr>
        <p:txBody>
          <a:bodyPr/>
          <a:lstStyle/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Input: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                              : A data set in d-dim. space</a:t>
            </a:r>
          </a:p>
          <a:p>
            <a:pPr lvl="1">
              <a:defRPr/>
            </a:pPr>
            <a:r>
              <a:rPr lang="en-US" altLang="zh-TW" dirty="0" smtClean="0"/>
              <a:t>m: Number of clusters (we don’t use k here to avoid confusion with summation index…)</a:t>
            </a:r>
          </a:p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Output: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Cluster centers:</a:t>
            </a:r>
          </a:p>
          <a:p>
            <a:pPr lvl="1">
              <a:defRPr/>
            </a:pPr>
            <a:r>
              <a:rPr lang="en-US" altLang="zh-TW" dirty="0" smtClean="0"/>
              <a:t>Assignment of each x</a:t>
            </a:r>
            <a:r>
              <a:rPr lang="en-US" altLang="zh-TW" sz="1400" dirty="0" smtClean="0"/>
              <a:t>i</a:t>
            </a:r>
            <a:r>
              <a:rPr lang="en-US" altLang="zh-TW" dirty="0" smtClean="0"/>
              <a:t> to one of the m clusters:</a:t>
            </a:r>
          </a:p>
          <a:p>
            <a:pPr lvl="1">
              <a:defRPr/>
            </a:pP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Requirement: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The output should minimize the objective function…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 lvl="1">
              <a:buFontTx/>
              <a:buNone/>
              <a:defRPr/>
            </a:pPr>
            <a:endParaRPr lang="en-US" altLang="zh-TW" dirty="0" smtClean="0"/>
          </a:p>
        </p:txBody>
      </p:sp>
      <p:graphicFrame>
        <p:nvGraphicFramePr>
          <p:cNvPr id="3079" name="Object 2"/>
          <p:cNvGraphicFramePr>
            <a:graphicFrameLocks noChangeAspect="1"/>
          </p:cNvGraphicFramePr>
          <p:nvPr/>
        </p:nvGraphicFramePr>
        <p:xfrm>
          <a:off x="1798638" y="2105025"/>
          <a:ext cx="22256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104900" imgH="228600" progId="Equation.DSMT4">
                  <p:embed/>
                </p:oleObj>
              </mc:Choice>
              <mc:Fallback>
                <p:oleObj name="Equation" r:id="rId4" imgW="1104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105025"/>
                        <a:ext cx="2225675" cy="460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2"/>
          <p:cNvGraphicFramePr>
            <a:graphicFrameLocks noChangeAspect="1"/>
          </p:cNvGraphicFramePr>
          <p:nvPr/>
        </p:nvGraphicFramePr>
        <p:xfrm>
          <a:off x="4060825" y="4529138"/>
          <a:ext cx="30321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1790700" imgH="711200" progId="Equation.DSMT4">
                  <p:embed/>
                </p:oleObj>
              </mc:Choice>
              <mc:Fallback>
                <p:oleObj name="Equation" r:id="rId6" imgW="17907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529138"/>
                        <a:ext cx="3032125" cy="1203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"/>
          <p:cNvGraphicFramePr>
            <a:graphicFrameLocks noChangeAspect="1"/>
          </p:cNvGraphicFramePr>
          <p:nvPr/>
        </p:nvGraphicFramePr>
        <p:xfrm>
          <a:off x="4067175" y="3644900"/>
          <a:ext cx="13335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8" imgW="787400" imgH="241300" progId="Equation.DSMT4">
                  <p:embed/>
                </p:oleObj>
              </mc:Choice>
              <mc:Fallback>
                <p:oleObj name="Equation" r:id="rId8" imgW="7874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44900"/>
                        <a:ext cx="1333500" cy="4079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4D62C148-5C92-4A6C-9FD9-E501EC9AD378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A7E6A71A-CBBF-486B-ACBA-87C3B88F5D5C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Objective Function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Objective function (distortion)</a:t>
            </a:r>
          </a:p>
          <a:p>
            <a:pPr marL="0" indent="0">
              <a:defRPr/>
            </a:pPr>
            <a:endParaRPr lang="en-US" altLang="zh-TW" dirty="0" smtClean="0"/>
          </a:p>
          <a:p>
            <a:pPr marL="914400" lvl="1" indent="-457200">
              <a:buFontTx/>
              <a:buAutoNum type="arabicPeriod"/>
              <a:defRPr/>
            </a:pPr>
            <a:endParaRPr lang="en-US" altLang="zh-TW" dirty="0" smtClean="0"/>
          </a:p>
          <a:p>
            <a:pPr marL="914400" lvl="1" indent="-457200">
              <a:buFontTx/>
              <a:buAutoNum type="arabicPeriod"/>
              <a:defRPr/>
            </a:pPr>
            <a:endParaRPr lang="en-US" altLang="zh-TW" dirty="0" smtClean="0"/>
          </a:p>
          <a:p>
            <a:pPr marL="914400" lvl="1" indent="-457200">
              <a:buFontTx/>
              <a:buAutoNum type="arabicPeriod"/>
              <a:defRPr/>
            </a:pPr>
            <a:endParaRPr lang="en-US" altLang="zh-TW" dirty="0" smtClean="0"/>
          </a:p>
          <a:p>
            <a:pPr marL="914400" lvl="1" indent="-457200">
              <a:buFontTx/>
              <a:buAutoNum type="arabicPeriod"/>
              <a:defRPr/>
            </a:pPr>
            <a:endParaRPr lang="en-US" altLang="zh-TW" dirty="0" smtClean="0"/>
          </a:p>
          <a:p>
            <a:pPr marL="914400" lvl="1" indent="-457200">
              <a:buFontTx/>
              <a:buAutoNum type="arabicPeriod"/>
              <a:defRPr/>
            </a:pPr>
            <a:endParaRPr lang="en-US" altLang="zh-TW" dirty="0" smtClean="0"/>
          </a:p>
          <a:p>
            <a:pPr marL="914400" lvl="1" indent="-457200">
              <a:buFontTx/>
              <a:buAutoNum type="arabicPeriod"/>
              <a:defRPr/>
            </a:pPr>
            <a:endParaRPr lang="en-US" altLang="zh-TW" dirty="0" smtClean="0"/>
          </a:p>
          <a:p>
            <a:pPr marL="914400" lvl="1" indent="-457200">
              <a:buFontTx/>
              <a:buAutoNum type="arabicPeriod"/>
              <a:defRPr/>
            </a:pP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/>
              <a:t>d*m (for matrix C) plus n*m (for matrix A) tunable parameters with certain constraints on matrix A</a:t>
            </a:r>
          </a:p>
          <a:p>
            <a:pPr marL="914400" lvl="1" indent="-457200">
              <a:defRPr/>
            </a:pPr>
            <a:r>
              <a:rPr lang="en-US" altLang="zh-TW" dirty="0" err="1" smtClean="0"/>
              <a:t>Np</a:t>
            </a:r>
            <a:r>
              <a:rPr lang="en-US" altLang="zh-TW" dirty="0" smtClean="0"/>
              <a:t>-hard problem if exact solution is required</a:t>
            </a:r>
          </a:p>
          <a:p>
            <a:pPr lvl="1">
              <a:buFontTx/>
              <a:buNone/>
              <a:defRPr/>
            </a:pPr>
            <a:endParaRPr lang="en-US" altLang="zh-TW" dirty="0" smtClean="0"/>
          </a:p>
          <a:p>
            <a:pPr lvl="1">
              <a:buFontTx/>
              <a:buNone/>
              <a:defRPr/>
            </a:pPr>
            <a:endParaRPr lang="en-US" altLang="zh-TW" dirty="0" smtClean="0"/>
          </a:p>
          <a:p>
            <a:pPr lvl="1">
              <a:buFontTx/>
              <a:buNone/>
              <a:defRPr/>
            </a:pPr>
            <a:endParaRPr lang="en-US" altLang="zh-TW" dirty="0" smtClean="0"/>
          </a:p>
          <a:p>
            <a:pPr lvl="1">
              <a:buFontTx/>
              <a:buNone/>
              <a:defRPr/>
            </a:pPr>
            <a:endParaRPr lang="en-US" altLang="zh-TW" dirty="0" smtClean="0"/>
          </a:p>
        </p:txBody>
      </p:sp>
      <p:graphicFrame>
        <p:nvGraphicFramePr>
          <p:cNvPr id="4103" name="Object 2"/>
          <p:cNvGraphicFramePr>
            <a:graphicFrameLocks noChangeAspect="1"/>
          </p:cNvGraphicFramePr>
          <p:nvPr/>
        </p:nvGraphicFramePr>
        <p:xfrm>
          <a:off x="2012950" y="2257425"/>
          <a:ext cx="6027738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3911600" imgH="1841500" progId="Equation.DSMT4">
                  <p:embed/>
                </p:oleObj>
              </mc:Choice>
              <mc:Fallback>
                <p:oleObj name="Equation" r:id="rId4" imgW="3911600" imgH="184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257425"/>
                        <a:ext cx="6027738" cy="28368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F94484D-697C-4559-AE89-2CEFDF048736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4847A97F-624A-40D8-AD2E-0092185DE902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666750"/>
            <a:ext cx="8115300" cy="808038"/>
          </a:xfrm>
        </p:spPr>
        <p:txBody>
          <a:bodyPr/>
          <a:lstStyle/>
          <a:p>
            <a:r>
              <a:rPr lang="en-US" altLang="zh-TW" smtClean="0"/>
              <a:t>Task 1: How to Find Assignment in A?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Goal</a:t>
            </a: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Find A to minimize J(X; C, A) with fixed C</a:t>
            </a:r>
            <a:endParaRPr lang="en-US" altLang="zh-TW" dirty="0" smtClean="0"/>
          </a:p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Facts</a:t>
            </a: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Close-form solution exists:</a:t>
            </a:r>
          </a:p>
          <a:p>
            <a:pPr marL="914400" lvl="1" indent="-457200">
              <a:defRPr/>
            </a:pPr>
            <a:endParaRPr lang="en-US" altLang="zh-TW" dirty="0" smtClean="0">
              <a:sym typeface="Wingdings" pitchFamily="2" charset="2"/>
            </a:endParaRPr>
          </a:p>
          <a:p>
            <a:pPr marL="914400" lvl="1" indent="-457200">
              <a:defRPr/>
            </a:pPr>
            <a:endParaRPr lang="en-US" altLang="zh-TW" dirty="0" smtClean="0">
              <a:sym typeface="Wingdings" pitchFamily="2" charset="2"/>
            </a:endParaRPr>
          </a:p>
          <a:p>
            <a:pPr marL="914400" lvl="1" indent="-457200">
              <a:defRPr/>
            </a:pP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/>
              <a:t> </a:t>
            </a:r>
          </a:p>
          <a:p>
            <a:pPr lvl="1">
              <a:buFontTx/>
              <a:buNone/>
              <a:defRPr/>
            </a:pPr>
            <a:endParaRPr lang="en-US" altLang="zh-TW" dirty="0" smtClean="0"/>
          </a:p>
        </p:txBody>
      </p:sp>
      <p:graphicFrame>
        <p:nvGraphicFramePr>
          <p:cNvPr id="5127" name="Object 2"/>
          <p:cNvGraphicFramePr>
            <a:graphicFrameLocks noChangeAspect="1"/>
          </p:cNvGraphicFramePr>
          <p:nvPr/>
        </p:nvGraphicFramePr>
        <p:xfrm>
          <a:off x="2132013" y="3500438"/>
          <a:ext cx="316071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方程式" r:id="rId4" imgW="1866900" imgH="558800" progId="Equation.3">
                  <p:embed/>
                </p:oleObj>
              </mc:Choice>
              <mc:Fallback>
                <p:oleObj name="方程式" r:id="rId4" imgW="18669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500438"/>
                        <a:ext cx="3160712" cy="9445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物件 1"/>
          <p:cNvGraphicFramePr>
            <a:graphicFrameLocks noChangeAspect="1"/>
          </p:cNvGraphicFramePr>
          <p:nvPr/>
        </p:nvGraphicFramePr>
        <p:xfrm>
          <a:off x="2124075" y="4941888"/>
          <a:ext cx="3095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方程式" r:id="rId6" imgW="1676160" imgH="241200" progId="Equation.3">
                  <p:embed/>
                </p:oleObj>
              </mc:Choice>
              <mc:Fallback>
                <p:oleObj name="方程式" r:id="rId6" imgW="1676160" imgH="241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41888"/>
                        <a:ext cx="3095625" cy="444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60142F67-0DED-484B-87B5-668C16082D56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AC3C774A-6A16-4046-BCBF-90B68E8D44F5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Task 2: How to Find Centers in C?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Goal</a:t>
            </a: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Find C to minimize J(X; C, A) with fixed A</a:t>
            </a:r>
            <a:endParaRPr lang="en-US" altLang="zh-TW" dirty="0" smtClean="0"/>
          </a:p>
          <a:p>
            <a:pPr marL="0" indent="0">
              <a:defRPr/>
            </a:pPr>
            <a:r>
              <a:rPr lang="en-US" altLang="zh-TW" dirty="0" smtClean="0">
                <a:solidFill>
                  <a:srgbClr val="C8FEC8"/>
                </a:solidFill>
              </a:rPr>
              <a:t>Facts</a:t>
            </a: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>
                <a:sym typeface="Wingdings" pitchFamily="2" charset="2"/>
              </a:rPr>
              <a:t>Close-form solution exists:</a:t>
            </a:r>
          </a:p>
          <a:p>
            <a:pPr marL="914400" lvl="1" indent="-457200">
              <a:defRPr/>
            </a:pPr>
            <a:endParaRPr lang="en-US" altLang="zh-TW" dirty="0" smtClean="0">
              <a:sym typeface="Wingdings" pitchFamily="2" charset="2"/>
            </a:endParaRPr>
          </a:p>
          <a:p>
            <a:pPr marL="914400" lvl="1" indent="-457200">
              <a:defRPr/>
            </a:pPr>
            <a:endParaRPr lang="en-US" altLang="zh-TW" dirty="0" smtClean="0">
              <a:sym typeface="Wingdings" pitchFamily="2" charset="2"/>
            </a:endParaRPr>
          </a:p>
          <a:p>
            <a:pPr marL="914400" lvl="1" indent="-457200">
              <a:defRPr/>
            </a:pPr>
            <a:endParaRPr lang="en-US" altLang="zh-TW" dirty="0" smtClean="0">
              <a:sym typeface="Wingdings" pitchFamily="2" charset="2"/>
            </a:endParaRPr>
          </a:p>
          <a:p>
            <a:pPr marL="914400" lvl="1" indent="-457200">
              <a:defRPr/>
            </a:pPr>
            <a:endParaRPr lang="en-US" altLang="zh-TW" dirty="0" smtClean="0"/>
          </a:p>
          <a:p>
            <a:pPr marL="914400" lvl="1" indent="-457200">
              <a:defRPr/>
            </a:pPr>
            <a:r>
              <a:rPr lang="en-US" altLang="zh-TW" dirty="0" smtClean="0"/>
              <a:t> </a:t>
            </a:r>
          </a:p>
          <a:p>
            <a:pPr lvl="1">
              <a:buFontTx/>
              <a:buNone/>
              <a:defRPr/>
            </a:pPr>
            <a:endParaRPr lang="en-US" altLang="zh-TW" dirty="0" smtClean="0"/>
          </a:p>
        </p:txBody>
      </p:sp>
      <p:graphicFrame>
        <p:nvGraphicFramePr>
          <p:cNvPr id="6151" name="Object 2"/>
          <p:cNvGraphicFramePr>
            <a:graphicFrameLocks noChangeAspect="1"/>
          </p:cNvGraphicFramePr>
          <p:nvPr/>
        </p:nvGraphicFramePr>
        <p:xfrm>
          <a:off x="2390775" y="3500438"/>
          <a:ext cx="117316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787400" imgH="838200" progId="Equation.DSMT4">
                  <p:embed/>
                </p:oleObj>
              </mc:Choice>
              <mc:Fallback>
                <p:oleObj name="Equation" r:id="rId4" imgW="787400" imgH="83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500438"/>
                        <a:ext cx="1173163" cy="1247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物件 1"/>
          <p:cNvGraphicFramePr>
            <a:graphicFrameLocks noChangeAspect="1"/>
          </p:cNvGraphicFramePr>
          <p:nvPr/>
        </p:nvGraphicFramePr>
        <p:xfrm>
          <a:off x="2268538" y="5157788"/>
          <a:ext cx="3095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方程式" r:id="rId6" imgW="1676160" imgH="241200" progId="Equation.3">
                  <p:embed/>
                </p:oleObj>
              </mc:Choice>
              <mc:Fallback>
                <p:oleObj name="方程式" r:id="rId6" imgW="1676160" imgH="241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3095625" cy="444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1F7CC809-CD97-4326-A51B-6821914063F6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8AB95ACD-02D8-4B64-BBB5-73A412A6B1C2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Algorithm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8150"/>
            <a:ext cx="8280400" cy="4457700"/>
          </a:xfrm>
        </p:spPr>
        <p:txBody>
          <a:bodyPr/>
          <a:lstStyle/>
          <a:p>
            <a:pPr marL="914400" lvl="1" indent="-457200">
              <a:buFontTx/>
              <a:buAutoNum type="arabicPeriod"/>
            </a:pPr>
            <a:r>
              <a:rPr lang="en-US" altLang="zh-TW" smtClean="0"/>
              <a:t>Initialize</a:t>
            </a:r>
          </a:p>
          <a:p>
            <a:pPr marL="1371600" lvl="2" indent="-457200"/>
            <a:r>
              <a:rPr lang="en-US" altLang="zh-TW" smtClean="0"/>
              <a:t>Select initial m cluster centers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smtClean="0"/>
              <a:t>Find clusters </a:t>
            </a:r>
          </a:p>
          <a:p>
            <a:pPr marL="1371600" lvl="2" indent="-457200"/>
            <a:r>
              <a:rPr lang="en-US" altLang="zh-TW" smtClean="0"/>
              <a:t>For each x</a:t>
            </a:r>
            <a:r>
              <a:rPr lang="en-US" altLang="zh-TW" sz="1400" smtClean="0"/>
              <a:t>i</a:t>
            </a:r>
            <a:r>
              <a:rPr lang="en-US" altLang="zh-TW" smtClean="0"/>
              <a:t>, assign the cluster with nearest center</a:t>
            </a:r>
          </a:p>
          <a:p>
            <a:pPr marL="1371600" lvl="2" indent="-457200"/>
            <a:r>
              <a:rPr lang="en-US" altLang="zh-TW" smtClean="0">
                <a:sym typeface="Wingdings" pitchFamily="2" charset="2"/>
              </a:rPr>
              <a:t> Find A to minimize J(X; C, A) with fixed C</a:t>
            </a:r>
            <a:endParaRPr lang="en-US" altLang="zh-TW" smtClean="0"/>
          </a:p>
          <a:p>
            <a:pPr marL="914400" lvl="1" indent="-457200">
              <a:buFontTx/>
              <a:buAutoNum type="arabicPeriod"/>
            </a:pPr>
            <a:r>
              <a:rPr lang="en-US" altLang="zh-TW" smtClean="0"/>
              <a:t>Find centers</a:t>
            </a:r>
          </a:p>
          <a:p>
            <a:pPr marL="1371600" lvl="2" indent="-457200"/>
            <a:r>
              <a:rPr lang="en-US" altLang="zh-TW" smtClean="0"/>
              <a:t>Recompute each cluster center as the mean of data in the cluster</a:t>
            </a:r>
          </a:p>
          <a:p>
            <a:pPr marL="1371600" lvl="2" indent="-457200"/>
            <a:r>
              <a:rPr lang="en-US" altLang="zh-TW" smtClean="0">
                <a:sym typeface="Wingdings" pitchFamily="2" charset="2"/>
              </a:rPr>
              <a:t> Find C to minimize J(X; C, A) with fixed A</a:t>
            </a:r>
            <a:endParaRPr lang="en-US" altLang="zh-TW" smtClean="0"/>
          </a:p>
          <a:p>
            <a:pPr marL="914400" lvl="1" indent="-457200">
              <a:buFontTx/>
              <a:buAutoNum type="arabicPeriod"/>
            </a:pPr>
            <a:r>
              <a:rPr lang="en-US" altLang="zh-TW" smtClean="0"/>
              <a:t>Stopping criterion</a:t>
            </a:r>
          </a:p>
          <a:p>
            <a:pPr marL="1371600" lvl="2" indent="-457200"/>
            <a:r>
              <a:rPr lang="en-US" altLang="zh-TW" smtClean="0"/>
              <a:t>Stop if clusters stay the same. Otherwise go to step 2.</a:t>
            </a:r>
          </a:p>
          <a:p>
            <a:pPr marL="914400" lvl="1" indent="-457200">
              <a:buFontTx/>
              <a:buNone/>
            </a:pP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7AB27C2C-6F78-4CB4-AB53-B763EACC5CCD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8BB2D18C-1536-42E7-BB8D-6C54E34F6B33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Stopping Criteria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/>
            <a:r>
              <a:rPr lang="en-US" altLang="zh-TW" smtClean="0">
                <a:solidFill>
                  <a:srgbClr val="C8FEC8"/>
                </a:solidFill>
              </a:rPr>
              <a:t>Two stopping criteria</a:t>
            </a:r>
            <a:endParaRPr lang="en-US" altLang="zh-TW" smtClean="0"/>
          </a:p>
          <a:p>
            <a:pPr marL="914400" lvl="1" indent="-457200"/>
            <a:r>
              <a:rPr lang="en-US" altLang="zh-TW" smtClean="0">
                <a:sym typeface="Wingdings" pitchFamily="2" charset="2"/>
              </a:rPr>
              <a:t>Repeating until no more change in cluster assignment</a:t>
            </a:r>
          </a:p>
          <a:p>
            <a:pPr marL="914400" lvl="1" indent="-457200"/>
            <a:r>
              <a:rPr lang="en-US" altLang="zh-TW" smtClean="0">
                <a:sym typeface="Wingdings" pitchFamily="2" charset="2"/>
              </a:rPr>
              <a:t>Repeat until distortion improvement is less than a threshold</a:t>
            </a:r>
            <a:endParaRPr lang="en-US" altLang="zh-TW" smtClean="0"/>
          </a:p>
          <a:p>
            <a:pPr marL="0" indent="0"/>
            <a:r>
              <a:rPr lang="en-US" altLang="zh-TW" smtClean="0">
                <a:solidFill>
                  <a:srgbClr val="C8FEC8"/>
                </a:solidFill>
              </a:rPr>
              <a:t>Facts</a:t>
            </a:r>
            <a:endParaRPr lang="en-US" altLang="zh-TW" smtClean="0"/>
          </a:p>
          <a:p>
            <a:pPr marL="914400" lvl="1" indent="-457200"/>
            <a:r>
              <a:rPr lang="en-US" altLang="zh-TW" smtClean="0">
                <a:sym typeface="Wingdings" pitchFamily="2" charset="2"/>
              </a:rPr>
              <a:t>Convergence is assured since J is reduced repeatedly.</a:t>
            </a:r>
            <a:endParaRPr lang="en-US" altLang="zh-TW" smtClean="0"/>
          </a:p>
          <a:p>
            <a:pPr marL="914400" lvl="1" indent="-457200"/>
            <a:endParaRPr lang="en-US" altLang="zh-TW" smtClean="0"/>
          </a:p>
          <a:p>
            <a:pPr marL="914400" lvl="1" indent="-457200"/>
            <a:endParaRPr lang="en-US" altLang="zh-TW" smtClean="0"/>
          </a:p>
        </p:txBody>
      </p:sp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468313" y="4940300"/>
          <a:ext cx="86455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5461000" imgH="228600" progId="Equation.DSMT4">
                  <p:embed/>
                </p:oleObj>
              </mc:Choice>
              <mc:Fallback>
                <p:oleObj name="Equation" r:id="rId4" imgW="5461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0300"/>
                        <a:ext cx="8645525" cy="360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4B6BB416-8E67-4904-8302-6906550C9857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CF8B3BC8-6524-48F9-A66F-C895EAF0DDE6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Properties of K-means Clustering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altLang="zh-TW" smtClean="0"/>
              <a:t>K-means can find the approximate solution efficiently.</a:t>
            </a:r>
          </a:p>
          <a:p>
            <a:pPr lvl="1"/>
            <a:r>
              <a:rPr lang="en-US" altLang="zh-TW" smtClean="0"/>
              <a:t>The distortion (squared error) is a monotonically non-increasing function of iterations.</a:t>
            </a:r>
          </a:p>
          <a:p>
            <a:pPr lvl="1"/>
            <a:r>
              <a:rPr lang="en-US" altLang="zh-TW" smtClean="0"/>
              <a:t>The goal is to minimize the square error, but it could end up in a local minimum.</a:t>
            </a:r>
          </a:p>
          <a:p>
            <a:pPr lvl="1"/>
            <a:r>
              <a:rPr lang="en-US" altLang="zh-TW" smtClean="0"/>
              <a:t>To increase the probability of finding the global maximum, try to start k-means with different initial conditions.</a:t>
            </a:r>
          </a:p>
          <a:p>
            <a:pPr lvl="1"/>
            <a:r>
              <a:rPr lang="en-US" altLang="zh-TW" smtClean="0"/>
              <a:t>“Cluster validation” refers to a set of methods which try to determine the best value of k.</a:t>
            </a:r>
          </a:p>
          <a:p>
            <a:pPr lvl="1"/>
            <a:r>
              <a:rPr lang="en-US" altLang="zh-TW" smtClean="0"/>
              <a:t>Other distance measures can be used in place of the Euclidean distance, with corresponding change in center identification.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91A642B3-12E6-4154-98B0-9DEB62B43CBE}" type="datetime1">
              <a:rPr lang="zh-TW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2011/11/8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1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charset="0"/>
                <a:ea typeface="新細明體" charset="-120"/>
              </a:defRPr>
            </a:lvl9pPr>
          </a:lstStyle>
          <a:p>
            <a:fld id="{748CA985-6757-455E-9BC2-665029763EFF}" type="slidenum">
              <a:rPr lang="en-US" altLang="zh-TW" sz="14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K-means Snapshots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buFontTx/>
              <a:buNone/>
            </a:pPr>
            <a:endParaRPr lang="en-US" altLang="zh-TW" smtClean="0"/>
          </a:p>
        </p:txBody>
      </p:sp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666875"/>
            <a:ext cx="70659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5.Conf.Template/4.0v3">
  <a:themeElements>
    <a:clrScheme name="">
      <a:dk1>
        <a:srgbClr val="000000"/>
      </a:dk1>
      <a:lt1>
        <a:srgbClr val="0082AD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C1D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95.Conf.Template/4.0v3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600" b="0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600" b="0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95.Conf.Template/4.0v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.Conf.Template/4.0v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Rocco 1:95 conference:Powerpoint Template:95.Conf.Template/4.0v3</Template>
  <TotalTime>2650</TotalTime>
  <Pages>20</Pages>
  <Words>666</Words>
  <Application>Microsoft Office PowerPoint</Application>
  <PresentationFormat>Letter 紙張 (8.5x11 英吋)</PresentationFormat>
  <Paragraphs>196</Paragraphs>
  <Slides>16</Slides>
  <Notes>16</Notes>
  <HiddenSlides>1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Arial</vt:lpstr>
      <vt:lpstr>新細明體</vt:lpstr>
      <vt:lpstr>Times New Roman</vt:lpstr>
      <vt:lpstr>Courier New</vt:lpstr>
      <vt:lpstr>標楷體</vt:lpstr>
      <vt:lpstr>Wingdings</vt:lpstr>
      <vt:lpstr>95.Conf.Template/4.0v3</vt:lpstr>
      <vt:lpstr>MathType 6.0 Equation</vt:lpstr>
      <vt:lpstr>Microsoft 方程式編輯器 3.0</vt:lpstr>
      <vt:lpstr>K-means Clustering</vt:lpstr>
      <vt:lpstr>Problem Definition</vt:lpstr>
      <vt:lpstr>Objective Function</vt:lpstr>
      <vt:lpstr>Task 1: How to Find Assignment in A?</vt:lpstr>
      <vt:lpstr>Task 2: How to Find Centers in C?</vt:lpstr>
      <vt:lpstr>Algorithm</vt:lpstr>
      <vt:lpstr>Stopping Criteria</vt:lpstr>
      <vt:lpstr>Properties of K-means Clustering</vt:lpstr>
      <vt:lpstr>K-means Snapshots</vt:lpstr>
      <vt:lpstr>Demo of K-means Clustering</vt:lpstr>
      <vt:lpstr>Demos of K-means Clustering</vt:lpstr>
      <vt:lpstr>Application: Image Compression</vt:lpstr>
      <vt:lpstr>Example: Image Compression</vt:lpstr>
      <vt:lpstr>Example: Image Compression</vt:lpstr>
      <vt:lpstr>Example: Image Compression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would be an example of a two line header</dc:title>
  <dc:creator>Ken Hyman</dc:creator>
  <cp:lastModifiedBy>jang</cp:lastModifiedBy>
  <cp:revision>412</cp:revision>
  <cp:lastPrinted>1997-06-28T13:53:06Z</cp:lastPrinted>
  <dcterms:created xsi:type="dcterms:W3CDTF">1995-10-11T18:38:31Z</dcterms:created>
  <dcterms:modified xsi:type="dcterms:W3CDTF">2011-11-08T07:19:58Z</dcterms:modified>
</cp:coreProperties>
</file>