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 id="2147483696" r:id="rId5"/>
  </p:sldMasterIdLst>
  <p:notesMasterIdLst>
    <p:notesMasterId r:id="rId72"/>
  </p:notesMasterIdLst>
  <p:sldIdLst>
    <p:sldId id="330" r:id="rId6"/>
    <p:sldId id="331" r:id="rId7"/>
    <p:sldId id="362" r:id="rId8"/>
    <p:sldId id="363" r:id="rId9"/>
    <p:sldId id="364" r:id="rId10"/>
    <p:sldId id="336" r:id="rId11"/>
    <p:sldId id="337" r:id="rId12"/>
    <p:sldId id="338" r:id="rId13"/>
    <p:sldId id="339" r:id="rId14"/>
    <p:sldId id="365" r:id="rId15"/>
    <p:sldId id="354" r:id="rId16"/>
    <p:sldId id="355" r:id="rId17"/>
    <p:sldId id="356" r:id="rId18"/>
    <p:sldId id="358" r:id="rId19"/>
    <p:sldId id="357" r:id="rId20"/>
    <p:sldId id="359" r:id="rId21"/>
    <p:sldId id="360" r:id="rId22"/>
    <p:sldId id="328" r:id="rId23"/>
    <p:sldId id="299" r:id="rId24"/>
    <p:sldId id="300" r:id="rId25"/>
    <p:sldId id="301" r:id="rId26"/>
    <p:sldId id="302" r:id="rId27"/>
    <p:sldId id="303" r:id="rId28"/>
    <p:sldId id="304" r:id="rId29"/>
    <p:sldId id="305" r:id="rId30"/>
    <p:sldId id="306" r:id="rId31"/>
    <p:sldId id="341" r:id="rId32"/>
    <p:sldId id="352" r:id="rId33"/>
    <p:sldId id="342" r:id="rId34"/>
    <p:sldId id="309" r:id="rId35"/>
    <p:sldId id="311" r:id="rId36"/>
    <p:sldId id="268" r:id="rId37"/>
    <p:sldId id="310" r:id="rId38"/>
    <p:sldId id="353" r:id="rId39"/>
    <p:sldId id="271" r:id="rId40"/>
    <p:sldId id="368" r:id="rId41"/>
    <p:sldId id="366" r:id="rId42"/>
    <p:sldId id="367" r:id="rId43"/>
    <p:sldId id="369" r:id="rId44"/>
    <p:sldId id="292" r:id="rId45"/>
    <p:sldId id="344" r:id="rId46"/>
    <p:sldId id="294" r:id="rId47"/>
    <p:sldId id="296" r:id="rId48"/>
    <p:sldId id="312" r:id="rId49"/>
    <p:sldId id="313" r:id="rId50"/>
    <p:sldId id="314" r:id="rId51"/>
    <p:sldId id="315" r:id="rId52"/>
    <p:sldId id="282" r:id="rId53"/>
    <p:sldId id="317" r:id="rId54"/>
    <p:sldId id="320" r:id="rId55"/>
    <p:sldId id="285" r:id="rId56"/>
    <p:sldId id="321" r:id="rId57"/>
    <p:sldId id="287" r:id="rId58"/>
    <p:sldId id="288" r:id="rId59"/>
    <p:sldId id="323" r:id="rId60"/>
    <p:sldId id="324" r:id="rId61"/>
    <p:sldId id="326" r:id="rId62"/>
    <p:sldId id="289" r:id="rId63"/>
    <p:sldId id="290" r:id="rId64"/>
    <p:sldId id="291" r:id="rId65"/>
    <p:sldId id="345" r:id="rId66"/>
    <p:sldId id="347" r:id="rId67"/>
    <p:sldId id="348" r:id="rId68"/>
    <p:sldId id="349" r:id="rId69"/>
    <p:sldId id="350" r:id="rId70"/>
    <p:sldId id="351" r:id="rId71"/>
  </p:sldIdLst>
  <p:sldSz cx="9144000" cy="6858000" type="screen4x3"/>
  <p:notesSz cx="7099300" cy="10234613"/>
  <p:defaultTextStyle>
    <a:defPPr>
      <a:defRPr lang="cs-CZ"/>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FF"/>
    <a:srgbClr val="CC0000"/>
    <a:srgbClr val="FFFF99"/>
    <a:srgbClr val="FFFFCC"/>
    <a:srgbClr val="FFFFE7"/>
    <a:srgbClr val="009999"/>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283" autoAdjust="0"/>
  </p:normalViewPr>
  <p:slideViewPr>
    <p:cSldViewPr snapToGrid="0">
      <p:cViewPr varScale="1">
        <p:scale>
          <a:sx n="73" d="100"/>
          <a:sy n="73" d="100"/>
        </p:scale>
        <p:origin x="-1541"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6" Type="http://schemas.openxmlformats.org/officeDocument/2006/relationships/tableStyles" Target="tableStyles.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notesMaster" Target="notesMasters/notesMaster1.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cs-CZ"/>
          </a:p>
        </p:txBody>
      </p:sp>
      <p:sp>
        <p:nvSpPr>
          <p:cNvPr id="27651"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cs-CZ"/>
          </a:p>
        </p:txBody>
      </p:sp>
      <p:sp>
        <p:nvSpPr>
          <p:cNvPr id="49156"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p:spPr>
      </p:sp>
      <p:sp>
        <p:nvSpPr>
          <p:cNvPr id="27653"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cs-CZ" noProof="0" smtClean="0"/>
              <a:t>Click to edit Master text styles</a:t>
            </a:r>
          </a:p>
          <a:p>
            <a:pPr lvl="1"/>
            <a:r>
              <a:rPr lang="cs-CZ" noProof="0" smtClean="0"/>
              <a:t>Second level</a:t>
            </a:r>
          </a:p>
          <a:p>
            <a:pPr lvl="2"/>
            <a:r>
              <a:rPr lang="cs-CZ" noProof="0" smtClean="0"/>
              <a:t>Third level</a:t>
            </a:r>
          </a:p>
          <a:p>
            <a:pPr lvl="3"/>
            <a:r>
              <a:rPr lang="cs-CZ" noProof="0" smtClean="0"/>
              <a:t>Fourth level</a:t>
            </a:r>
          </a:p>
          <a:p>
            <a:pPr lvl="4"/>
            <a:r>
              <a:rPr lang="cs-CZ" noProof="0" smtClean="0"/>
              <a:t>Fifth level</a:t>
            </a:r>
          </a:p>
        </p:txBody>
      </p:sp>
      <p:sp>
        <p:nvSpPr>
          <p:cNvPr id="27654"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cs-CZ"/>
          </a:p>
        </p:txBody>
      </p:sp>
      <p:sp>
        <p:nvSpPr>
          <p:cNvPr id="27655"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660EC7A5-46EC-4B9C-82EF-5B2ABCA25081}" type="slidenum">
              <a:rPr lang="cs-CZ"/>
              <a:pPr>
                <a:defRPr/>
              </a:pPr>
              <a:t>‹#›</a:t>
            </a:fld>
            <a:endParaRPr lang="cs-CZ"/>
          </a:p>
        </p:txBody>
      </p:sp>
    </p:spTree>
    <p:extLst>
      <p:ext uri="{BB962C8B-B14F-4D97-AF65-F5344CB8AC3E}">
        <p14:creationId xmlns:p14="http://schemas.microsoft.com/office/powerpoint/2010/main" val="407887377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 prune - prorezavat</a:t>
            </a:r>
            <a:endParaRPr lang="en-US"/>
          </a:p>
        </p:txBody>
      </p:sp>
      <p:sp>
        <p:nvSpPr>
          <p:cNvPr id="4" name="Slide Number Placeholder 3"/>
          <p:cNvSpPr>
            <a:spLocks noGrp="1"/>
          </p:cNvSpPr>
          <p:nvPr>
            <p:ph type="sldNum" sz="quarter" idx="10"/>
          </p:nvPr>
        </p:nvSpPr>
        <p:spPr/>
        <p:txBody>
          <a:bodyPr/>
          <a:lstStyle/>
          <a:p>
            <a:fld id="{CE4C6FC0-22C9-4967-BB95-6F03C41BF9EB}" type="slidenum">
              <a:rPr lang="en-US" smtClean="0"/>
              <a:pPr/>
              <a:t>15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a:xfrm>
            <a:off x="992188" y="768350"/>
            <a:ext cx="5114925" cy="3836988"/>
          </a:xfrm>
        </p:spPr>
      </p:sp>
      <mc:AlternateContent xmlns:mc="http://schemas.openxmlformats.org/markup-compatibility/2006" xmlns:a14="http://schemas.microsoft.com/office/drawing/2010/main">
        <mc:Choice Requires="a14">
          <p:sp>
            <p:nvSpPr>
              <p:cNvPr id="3" name="Zástupný symbol pro poznámky 2"/>
              <p:cNvSpPr>
                <a:spLocks noGrp="1"/>
              </p:cNvSpPr>
              <p:nvPr>
                <p:ph type="body" idx="1"/>
              </p:nvPr>
            </p:nvSpPr>
            <p:spPr/>
            <p:txBody>
              <a:bodyPr/>
              <a:lstStyle/>
              <a:p>
                <a:r>
                  <a:rPr lang="en-US" smtClean="0"/>
                  <a:t>- </a:t>
                </a:r>
                <a14:m>
                  <m:oMath xmlns:m="http://schemas.openxmlformats.org/officeDocument/2006/math">
                    <m:sSub>
                      <m:sSubPr>
                        <m:ctrlPr>
                          <a:rPr lang="en-US" b="0" i="1" smtClean="0">
                            <a:latin typeface="Cambria Math"/>
                          </a:rPr>
                        </m:ctrlPr>
                      </m:sSubPr>
                      <m:e>
                        <m:r>
                          <a:rPr lang="en-US" b="0" i="1" smtClean="0">
                            <a:latin typeface="Cambria Math"/>
                          </a:rPr>
                          <m:t>𝑦</m:t>
                        </m:r>
                      </m:e>
                      <m:sub>
                        <m:r>
                          <a:rPr lang="en-US" b="0" i="1" smtClean="0">
                            <a:latin typeface="Cambria Math"/>
                          </a:rPr>
                          <m:t>𝑖</m:t>
                        </m:r>
                      </m:sub>
                    </m:sSub>
                    <m:d>
                      <m:dPr>
                        <m:ctrlPr>
                          <a:rPr lang="en-US" b="0" i="1" smtClean="0">
                            <a:latin typeface="Cambria Math"/>
                          </a:rPr>
                        </m:ctrlPr>
                      </m:dPr>
                      <m:e>
                        <m:r>
                          <a:rPr lang="en-US" b="1" i="1" smtClean="0">
                            <a:latin typeface="Cambria Math"/>
                          </a:rPr>
                          <m:t>𝒘</m:t>
                        </m:r>
                        <m:r>
                          <a:rPr lang="en-US" b="0" i="1" smtClean="0">
                            <a:latin typeface="Cambria Math"/>
                          </a:rPr>
                          <m:t>⋅</m:t>
                        </m:r>
                        <m:sSub>
                          <m:sSubPr>
                            <m:ctrlPr>
                              <a:rPr lang="en-US" b="1" i="1" smtClean="0">
                                <a:latin typeface="Cambria Math"/>
                              </a:rPr>
                            </m:ctrlPr>
                          </m:sSubPr>
                          <m:e>
                            <m:r>
                              <a:rPr lang="en-US" b="1" i="1" smtClean="0">
                                <a:latin typeface="Cambria Math"/>
                              </a:rPr>
                              <m:t>𝒙</m:t>
                            </m:r>
                          </m:e>
                          <m:sub>
                            <m:r>
                              <a:rPr lang="en-US" b="1" i="1" smtClean="0">
                                <a:latin typeface="Cambria Math"/>
                              </a:rPr>
                              <m:t>𝒊</m:t>
                            </m:r>
                          </m:sub>
                        </m:sSub>
                        <m:r>
                          <a:rPr lang="en-US" b="0" i="1" smtClean="0">
                            <a:latin typeface="Cambria Math"/>
                          </a:rPr>
                          <m:t>+</m:t>
                        </m:r>
                        <m:r>
                          <a:rPr lang="en-US" b="0" i="1" smtClean="0">
                            <a:latin typeface="Cambria Math"/>
                          </a:rPr>
                          <m:t>𝑏</m:t>
                        </m:r>
                      </m:e>
                    </m:d>
                    <m:r>
                      <a:rPr lang="en-US" i="1">
                        <a:latin typeface="Cambria Math"/>
                        <a:ea typeface="Cambria Math"/>
                      </a:rPr>
                      <m:t>≥</m:t>
                    </m:r>
                    <m:r>
                      <a:rPr lang="en-US" b="0" i="1" smtClean="0">
                        <a:latin typeface="Cambria Math"/>
                        <a:ea typeface="Cambria Math"/>
                      </a:rPr>
                      <m:t>1 </m:t>
                    </m:r>
                  </m:oMath>
                </a14:m>
                <a:r>
                  <a:rPr lang="en-US" smtClean="0"/>
                  <a:t> because we want to prevent data points from falling into the margin</a:t>
                </a:r>
                <a:endParaRPr lang="en-US"/>
              </a:p>
            </p:txBody>
          </p:sp>
        </mc:Choice>
        <mc:Fallback xmlns="">
          <p:sp>
            <p:nvSpPr>
              <p:cNvPr id="3" name="Zástupný symbol pro poznámky 2"/>
              <p:cNvSpPr>
                <a:spLocks noGrp="1"/>
              </p:cNvSpPr>
              <p:nvPr>
                <p:ph type="body" idx="1"/>
              </p:nvPr>
            </p:nvSpPr>
            <p:spPr/>
            <p:txBody>
              <a:bodyPr/>
              <a:lstStyle/>
              <a:p>
                <a:r>
                  <a:rPr lang="en-US" smtClean="0"/>
                  <a:t>- </a:t>
                </a:r>
                <a:r>
                  <a:rPr lang="en-US" b="0" i="0" smtClean="0">
                    <a:latin typeface="Cambria Math"/>
                  </a:rPr>
                  <a:t>𝑦</a:t>
                </a:r>
                <a:r>
                  <a:rPr lang="en-US" b="0" i="0" smtClean="0">
                    <a:latin typeface="Cambria Math"/>
                  </a:rPr>
                  <a:t>_</a:t>
                </a:r>
                <a:r>
                  <a:rPr lang="en-US" b="0" i="0" smtClean="0">
                    <a:latin typeface="Cambria Math"/>
                  </a:rPr>
                  <a:t>𝑖 (</a:t>
                </a:r>
                <a:r>
                  <a:rPr lang="en-US" b="1" i="0" smtClean="0">
                    <a:latin typeface="Cambria Math"/>
                  </a:rPr>
                  <a:t>𝒘</a:t>
                </a:r>
                <a:r>
                  <a:rPr lang="en-US" b="0" i="0" smtClean="0">
                    <a:latin typeface="Cambria Math"/>
                  </a:rPr>
                  <a:t>⋅</a:t>
                </a:r>
                <a:r>
                  <a:rPr lang="en-US" b="1" i="0" smtClean="0">
                    <a:latin typeface="Cambria Math"/>
                  </a:rPr>
                  <a:t>𝒙_𝒊</a:t>
                </a:r>
                <a:r>
                  <a:rPr lang="en-US" b="0" i="0" smtClean="0">
                    <a:latin typeface="Cambria Math"/>
                  </a:rPr>
                  <a:t>+𝑏)</a:t>
                </a:r>
                <a:r>
                  <a:rPr lang="en-US" i="0">
                    <a:latin typeface="Cambria Math"/>
                    <a:ea typeface="Cambria Math"/>
                  </a:rPr>
                  <a:t>≥</a:t>
                </a:r>
                <a:r>
                  <a:rPr lang="en-US" b="0" i="0" smtClean="0">
                    <a:latin typeface="Cambria Math"/>
                    <a:ea typeface="Cambria Math"/>
                  </a:rPr>
                  <a:t>1 </a:t>
                </a:r>
                <a:r>
                  <a:rPr lang="en-US" smtClean="0"/>
                  <a:t> </a:t>
                </a:r>
                <a:r>
                  <a:rPr lang="en-US" smtClean="0"/>
                  <a:t>because we want to prevent data points from falling into the margin</a:t>
                </a:r>
                <a:endParaRPr lang="en-US"/>
              </a:p>
            </p:txBody>
          </p:sp>
        </mc:Fallback>
      </mc:AlternateContent>
      <p:sp>
        <p:nvSpPr>
          <p:cNvPr id="4" name="Zástupný symbol pro číslo snímku 3"/>
          <p:cNvSpPr>
            <a:spLocks noGrp="1"/>
          </p:cNvSpPr>
          <p:nvPr>
            <p:ph type="sldNum" sz="quarter" idx="10"/>
          </p:nvPr>
        </p:nvSpPr>
        <p:spPr/>
        <p:txBody>
          <a:bodyPr/>
          <a:lstStyle/>
          <a:p>
            <a:pPr>
              <a:defRPr/>
            </a:pPr>
            <a:fld id="{660EC7A5-46EC-4B9C-82EF-5B2ABCA25081}" type="slidenum">
              <a:rPr lang="cs-CZ" smtClean="0"/>
              <a:pPr>
                <a:defRPr/>
              </a:pPr>
              <a:t>29</a:t>
            </a:fld>
            <a:endParaRPr lang="cs-CZ"/>
          </a:p>
        </p:txBody>
      </p:sp>
    </p:spTree>
    <p:extLst>
      <p:ext uri="{BB962C8B-B14F-4D97-AF65-F5344CB8AC3E}">
        <p14:creationId xmlns:p14="http://schemas.microsoft.com/office/powerpoint/2010/main" val="6647914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xfrm>
            <a:off x="992188" y="768350"/>
            <a:ext cx="5114925" cy="3836988"/>
          </a:xfrm>
          <a:ln/>
        </p:spPr>
      </p:sp>
      <p:sp>
        <p:nvSpPr>
          <p:cNvPr id="53251" name="Notes Placeholder 2"/>
          <p:cNvSpPr>
            <a:spLocks noGrp="1"/>
          </p:cNvSpPr>
          <p:nvPr>
            <p:ph type="body" idx="1"/>
          </p:nvPr>
        </p:nvSpPr>
        <p:spPr>
          <a:noFill/>
          <a:ln/>
        </p:spPr>
        <p:txBody>
          <a:bodyPr/>
          <a:lstStyle/>
          <a:p>
            <a:pPr marL="0" lvl="1"/>
            <a:r>
              <a:rPr lang="en-US" smtClean="0"/>
              <a:t>- </a:t>
            </a:r>
            <a:r>
              <a:rPr lang="en-US" sz="2400" smtClean="0"/>
              <a:t>As the separation hyperplane is determined only by support vectors, the elimination of patterns that are supposed not to be support vectors accelerates the training phase.</a:t>
            </a:r>
          </a:p>
          <a:p>
            <a:endParaRPr lang="en-US" smtClean="0"/>
          </a:p>
        </p:txBody>
      </p:sp>
      <p:sp>
        <p:nvSpPr>
          <p:cNvPr id="53252" name="Slide Number Placeholder 3"/>
          <p:cNvSpPr>
            <a:spLocks noGrp="1"/>
          </p:cNvSpPr>
          <p:nvPr>
            <p:ph type="sldNum" sz="quarter" idx="5"/>
          </p:nvPr>
        </p:nvSpPr>
        <p:spPr>
          <a:noFill/>
        </p:spPr>
        <p:txBody>
          <a:bodyPr/>
          <a:lstStyle/>
          <a:p>
            <a:fld id="{C1153BC5-D061-458A-8CC4-AC9F3C89B76A}" type="slidenum">
              <a:rPr lang="cs-CZ" smtClean="0"/>
              <a:pPr/>
              <a:t>31</a:t>
            </a:fld>
            <a:endParaRPr lang="cs-CZ"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xfrm>
            <a:off x="992188" y="768350"/>
            <a:ext cx="5114925" cy="3836988"/>
          </a:xfrm>
          <a:ln/>
        </p:spPr>
      </p:sp>
      <p:sp>
        <p:nvSpPr>
          <p:cNvPr id="54275" name="Notes Placeholder 2"/>
          <p:cNvSpPr>
            <a:spLocks noGrp="1"/>
          </p:cNvSpPr>
          <p:nvPr>
            <p:ph type="body" idx="1"/>
          </p:nvPr>
        </p:nvSpPr>
        <p:spPr>
          <a:noFill/>
          <a:ln/>
        </p:spPr>
        <p:txBody>
          <a:bodyPr/>
          <a:lstStyle/>
          <a:p>
            <a:endParaRPr lang="en-US" smtClean="0"/>
          </a:p>
        </p:txBody>
      </p:sp>
      <p:sp>
        <p:nvSpPr>
          <p:cNvPr id="54276" name="Slide Number Placeholder 3"/>
          <p:cNvSpPr>
            <a:spLocks noGrp="1"/>
          </p:cNvSpPr>
          <p:nvPr>
            <p:ph type="sldNum" sz="quarter" idx="5"/>
          </p:nvPr>
        </p:nvSpPr>
        <p:spPr>
          <a:noFill/>
        </p:spPr>
        <p:txBody>
          <a:bodyPr/>
          <a:lstStyle/>
          <a:p>
            <a:fld id="{61A2ACB6-4BCE-41F3-A7BC-42CE307AAA3A}" type="slidenum">
              <a:rPr lang="cs-CZ" smtClean="0"/>
              <a:pPr/>
              <a:t>43</a:t>
            </a:fld>
            <a:endParaRPr lang="cs-CZ"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60EC7A5-46EC-4B9C-82EF-5B2ABCA25081}" type="slidenum">
              <a:rPr lang="cs-CZ" smtClean="0"/>
              <a:pPr>
                <a:defRPr/>
              </a:pPr>
              <a:t>44</a:t>
            </a:fld>
            <a:endParaRPr lang="cs-CZ"/>
          </a:p>
        </p:txBody>
      </p:sp>
    </p:spTree>
    <p:extLst>
      <p:ext uri="{BB962C8B-B14F-4D97-AF65-F5344CB8AC3E}">
        <p14:creationId xmlns:p14="http://schemas.microsoft.com/office/powerpoint/2010/main" val="884366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xfrm>
            <a:off x="992188" y="768350"/>
            <a:ext cx="5114925" cy="3836988"/>
          </a:xfrm>
          <a:ln/>
        </p:spPr>
      </p:sp>
      <p:sp>
        <p:nvSpPr>
          <p:cNvPr id="55299" name="Notes Placeholder 2"/>
          <p:cNvSpPr>
            <a:spLocks noGrp="1"/>
          </p:cNvSpPr>
          <p:nvPr>
            <p:ph type="body" idx="1"/>
          </p:nvPr>
        </p:nvSpPr>
        <p:spPr>
          <a:noFill/>
          <a:ln/>
        </p:spPr>
        <p:txBody>
          <a:bodyPr/>
          <a:lstStyle/>
          <a:p>
            <a:r>
              <a:rPr lang="en-US" smtClean="0"/>
              <a:t>- The downside of using polynomial kernels is the overfitting that might appear when the degree increases. As the degree of the polynomial increases, the classification surface becomes more complex. For the degree 10 polynomial, one can see that the border hypersurface defines two regions for the cluster of +1 patterns.</a:t>
            </a:r>
          </a:p>
        </p:txBody>
      </p:sp>
      <p:sp>
        <p:nvSpPr>
          <p:cNvPr id="55300" name="Slide Number Placeholder 3"/>
          <p:cNvSpPr>
            <a:spLocks noGrp="1"/>
          </p:cNvSpPr>
          <p:nvPr>
            <p:ph type="sldNum" sz="quarter" idx="5"/>
          </p:nvPr>
        </p:nvSpPr>
        <p:spPr>
          <a:noFill/>
        </p:spPr>
        <p:txBody>
          <a:bodyPr/>
          <a:lstStyle/>
          <a:p>
            <a:fld id="{9820D1BA-7E39-40D6-8024-1BE5969F33FC}" type="slidenum">
              <a:rPr lang="cs-CZ" smtClean="0"/>
              <a:pPr/>
              <a:t>49</a:t>
            </a:fld>
            <a:endParaRPr lang="cs-CZ"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xfrm>
            <a:off x="992188" y="768350"/>
            <a:ext cx="5114925" cy="3836988"/>
          </a:xfrm>
          <a:ln/>
        </p:spPr>
      </p:sp>
      <p:sp>
        <p:nvSpPr>
          <p:cNvPr id="56323" name="Notes Placeholder 2"/>
          <p:cNvSpPr>
            <a:spLocks noGrp="1"/>
          </p:cNvSpPr>
          <p:nvPr>
            <p:ph type="body" idx="1"/>
          </p:nvPr>
        </p:nvSpPr>
        <p:spPr>
          <a:noFill/>
          <a:ln/>
        </p:spPr>
        <p:txBody>
          <a:bodyPr/>
          <a:lstStyle/>
          <a:p>
            <a:r>
              <a:rPr lang="en-US" smtClean="0"/>
              <a:t>- The number of support vectors increases from 6 to 17, showing that the second setting does not generalize well.</a:t>
            </a:r>
          </a:p>
        </p:txBody>
      </p:sp>
      <p:sp>
        <p:nvSpPr>
          <p:cNvPr id="56324" name="Slide Number Placeholder 3"/>
          <p:cNvSpPr>
            <a:spLocks noGrp="1"/>
          </p:cNvSpPr>
          <p:nvPr>
            <p:ph type="sldNum" sz="quarter" idx="5"/>
          </p:nvPr>
        </p:nvSpPr>
        <p:spPr>
          <a:noFill/>
        </p:spPr>
        <p:txBody>
          <a:bodyPr/>
          <a:lstStyle/>
          <a:p>
            <a:fld id="{410BF194-A118-49DA-9E8F-0FE2E2BF9399}" type="slidenum">
              <a:rPr lang="cs-CZ" smtClean="0"/>
              <a:pPr/>
              <a:t>50</a:t>
            </a:fld>
            <a:endParaRPr lang="cs-CZ"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cs-CZ"/>
          </a:p>
        </p:txBody>
      </p:sp>
      <p:sp>
        <p:nvSpPr>
          <p:cNvPr id="5" name="Rectangle 5"/>
          <p:cNvSpPr>
            <a:spLocks noGrp="1" noChangeArrowheads="1"/>
          </p:cNvSpPr>
          <p:nvPr>
            <p:ph type="ftr" sz="quarter" idx="11"/>
          </p:nvPr>
        </p:nvSpPr>
        <p:spPr>
          <a:ln/>
        </p:spPr>
        <p:txBody>
          <a:bodyPr/>
          <a:lstStyle>
            <a:lvl1pPr>
              <a:defRPr/>
            </a:lvl1pPr>
          </a:lstStyle>
          <a:p>
            <a:pPr>
              <a:defRPr/>
            </a:pPr>
            <a:endParaRPr lang="cs-CZ"/>
          </a:p>
        </p:txBody>
      </p:sp>
      <p:sp>
        <p:nvSpPr>
          <p:cNvPr id="6" name="Rectangle 6"/>
          <p:cNvSpPr>
            <a:spLocks noGrp="1" noChangeArrowheads="1"/>
          </p:cNvSpPr>
          <p:nvPr>
            <p:ph type="sldNum" sz="quarter" idx="12"/>
          </p:nvPr>
        </p:nvSpPr>
        <p:spPr>
          <a:ln/>
        </p:spPr>
        <p:txBody>
          <a:bodyPr/>
          <a:lstStyle>
            <a:lvl1pPr>
              <a:defRPr/>
            </a:lvl1pPr>
          </a:lstStyle>
          <a:p>
            <a:pPr>
              <a:defRPr/>
            </a:pPr>
            <a:fld id="{328E04FD-9680-468E-B660-7DFB054B8CB2}" type="slidenum">
              <a:rPr lang="cs-CZ"/>
              <a:pPr>
                <a:defRPr/>
              </a:pPr>
              <a:t>‹#›</a:t>
            </a:fld>
            <a:endParaRPr lang="cs-CZ"/>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cs-CZ"/>
          </a:p>
        </p:txBody>
      </p:sp>
      <p:sp>
        <p:nvSpPr>
          <p:cNvPr id="5" name="Rectangle 5"/>
          <p:cNvSpPr>
            <a:spLocks noGrp="1" noChangeArrowheads="1"/>
          </p:cNvSpPr>
          <p:nvPr>
            <p:ph type="ftr" sz="quarter" idx="11"/>
          </p:nvPr>
        </p:nvSpPr>
        <p:spPr>
          <a:ln/>
        </p:spPr>
        <p:txBody>
          <a:bodyPr/>
          <a:lstStyle>
            <a:lvl1pPr>
              <a:defRPr/>
            </a:lvl1pPr>
          </a:lstStyle>
          <a:p>
            <a:pPr>
              <a:defRPr/>
            </a:pPr>
            <a:endParaRPr lang="cs-CZ"/>
          </a:p>
        </p:txBody>
      </p:sp>
      <p:sp>
        <p:nvSpPr>
          <p:cNvPr id="6" name="Rectangle 6"/>
          <p:cNvSpPr>
            <a:spLocks noGrp="1" noChangeArrowheads="1"/>
          </p:cNvSpPr>
          <p:nvPr>
            <p:ph type="sldNum" sz="quarter" idx="12"/>
          </p:nvPr>
        </p:nvSpPr>
        <p:spPr>
          <a:ln/>
        </p:spPr>
        <p:txBody>
          <a:bodyPr/>
          <a:lstStyle>
            <a:lvl1pPr>
              <a:defRPr/>
            </a:lvl1pPr>
          </a:lstStyle>
          <a:p>
            <a:pPr>
              <a:defRPr/>
            </a:pPr>
            <a:fld id="{EC34B5AB-27C3-485F-8633-961A04916E8F}" type="slidenum">
              <a:rPr lang="cs-CZ"/>
              <a:pPr>
                <a:defRPr/>
              </a:pPr>
              <a:t>‹#›</a:t>
            </a:fld>
            <a:endParaRPr lang="cs-CZ"/>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cs-CZ"/>
          </a:p>
        </p:txBody>
      </p:sp>
      <p:sp>
        <p:nvSpPr>
          <p:cNvPr id="5" name="Rectangle 5"/>
          <p:cNvSpPr>
            <a:spLocks noGrp="1" noChangeArrowheads="1"/>
          </p:cNvSpPr>
          <p:nvPr>
            <p:ph type="ftr" sz="quarter" idx="11"/>
          </p:nvPr>
        </p:nvSpPr>
        <p:spPr>
          <a:ln/>
        </p:spPr>
        <p:txBody>
          <a:bodyPr/>
          <a:lstStyle>
            <a:lvl1pPr>
              <a:defRPr/>
            </a:lvl1pPr>
          </a:lstStyle>
          <a:p>
            <a:pPr>
              <a:defRPr/>
            </a:pPr>
            <a:endParaRPr lang="cs-CZ"/>
          </a:p>
        </p:txBody>
      </p:sp>
      <p:sp>
        <p:nvSpPr>
          <p:cNvPr id="6" name="Rectangle 6"/>
          <p:cNvSpPr>
            <a:spLocks noGrp="1" noChangeArrowheads="1"/>
          </p:cNvSpPr>
          <p:nvPr>
            <p:ph type="sldNum" sz="quarter" idx="12"/>
          </p:nvPr>
        </p:nvSpPr>
        <p:spPr>
          <a:ln/>
        </p:spPr>
        <p:txBody>
          <a:bodyPr/>
          <a:lstStyle>
            <a:lvl1pPr>
              <a:defRPr/>
            </a:lvl1pPr>
          </a:lstStyle>
          <a:p>
            <a:pPr>
              <a:defRPr/>
            </a:pPr>
            <a:fld id="{DEF40378-A6E3-4992-B211-D58A7CE620CB}" type="slidenum">
              <a:rPr lang="cs-CZ"/>
              <a:pPr>
                <a:defRPr/>
              </a:pPr>
              <a:t>‹#›</a:t>
            </a:fld>
            <a:endParaRPr lang="cs-CZ"/>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5122" name="Picture 2" descr="border"/>
          <p:cNvPicPr>
            <a:picLocks noChangeAspect="1" noChangeArrowheads="1"/>
          </p:cNvPicPr>
          <p:nvPr/>
        </p:nvPicPr>
        <p:blipFill>
          <a:blip r:embed="rId2" cstate="print"/>
          <a:srcRect/>
          <a:stretch>
            <a:fillRect/>
          </a:stretch>
        </p:blipFill>
        <p:spPr bwMode="auto">
          <a:xfrm>
            <a:off x="76200" y="152400"/>
            <a:ext cx="8991600" cy="6556375"/>
          </a:xfrm>
          <a:prstGeom prst="rect">
            <a:avLst/>
          </a:prstGeom>
          <a:noFill/>
        </p:spPr>
      </p:pic>
      <p:sp>
        <p:nvSpPr>
          <p:cNvPr id="5123" name="Rectangle 3"/>
          <p:cNvSpPr>
            <a:spLocks noGrp="1" noChangeArrowheads="1"/>
          </p:cNvSpPr>
          <p:nvPr>
            <p:ph type="ctrTitle"/>
          </p:nvPr>
        </p:nvSpPr>
        <p:spPr>
          <a:xfrm>
            <a:off x="685800" y="914400"/>
            <a:ext cx="7772400" cy="1143000"/>
          </a:xfrm>
        </p:spPr>
        <p:txBody>
          <a:bodyPr/>
          <a:lstStyle>
            <a:lvl1pPr>
              <a:defRPr sz="2000"/>
            </a:lvl1pPr>
          </a:lstStyle>
          <a:p>
            <a:r>
              <a:rPr lang="en-US"/>
              <a:t>Title</a:t>
            </a:r>
          </a:p>
        </p:txBody>
      </p:sp>
      <p:sp>
        <p:nvSpPr>
          <p:cNvPr id="5124" name="Rectangle 4"/>
          <p:cNvSpPr>
            <a:spLocks noGrp="1" noChangeArrowheads="1"/>
          </p:cNvSpPr>
          <p:nvPr>
            <p:ph type="subTitle" idx="1"/>
          </p:nvPr>
        </p:nvSpPr>
        <p:spPr>
          <a:xfrm>
            <a:off x="1371600" y="2895600"/>
            <a:ext cx="6400800" cy="1752600"/>
          </a:xfrm>
        </p:spPr>
        <p:txBody>
          <a:bodyPr/>
          <a:lstStyle>
            <a:lvl1pPr marL="0" indent="0" algn="ctr">
              <a:buFontTx/>
              <a:buNone/>
              <a:defRPr sz="1600" i="1"/>
            </a:lvl1pPr>
          </a:lstStyle>
          <a:p>
            <a:r>
              <a:rPr lang="en-US"/>
              <a:t>Click to edit Master subtitle style</a:t>
            </a:r>
          </a:p>
        </p:txBody>
      </p:sp>
      <p:sp>
        <p:nvSpPr>
          <p:cNvPr id="5125" name="Rectangle 5"/>
          <p:cNvSpPr>
            <a:spLocks noGrp="1" noChangeArrowheads="1"/>
          </p:cNvSpPr>
          <p:nvPr>
            <p:ph type="dt" sz="half" idx="2"/>
          </p:nvPr>
        </p:nvSpPr>
        <p:spPr bwMode="auto">
          <a:xfrm>
            <a:off x="685800" y="6248400"/>
            <a:ext cx="1905000" cy="4572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spcBef>
                <a:spcPct val="0"/>
              </a:spcBef>
              <a:defRPr sz="1400"/>
            </a:lvl1pPr>
          </a:lstStyle>
          <a:p>
            <a:endParaRPr lang="en-US" smtClean="0">
              <a:solidFill>
                <a:srgbClr val="000000"/>
              </a:solidFill>
              <a:latin typeface="Times New Roman" pitchFamily="18" charset="0"/>
            </a:endParaRPr>
          </a:p>
        </p:txBody>
      </p:sp>
      <p:sp>
        <p:nvSpPr>
          <p:cNvPr id="5126" name="Rectangle 6"/>
          <p:cNvSpPr>
            <a:spLocks noGrp="1" noChangeArrowheads="1"/>
          </p:cNvSpPr>
          <p:nvPr>
            <p:ph type="ftr" sz="quarter" idx="3"/>
          </p:nvPr>
        </p:nvSpPr>
        <p:spPr bwMode="auto">
          <a:xfrm>
            <a:off x="3124200" y="6248400"/>
            <a:ext cx="2895600" cy="4572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lgn="ctr">
              <a:spcBef>
                <a:spcPct val="0"/>
              </a:spcBef>
              <a:defRPr sz="1400"/>
            </a:lvl1pPr>
          </a:lstStyle>
          <a:p>
            <a:endParaRPr lang="en-US" smtClean="0">
              <a:solidFill>
                <a:srgbClr val="000000"/>
              </a:solidFill>
              <a:latin typeface="Times New Roman" pitchFamily="18" charset="0"/>
            </a:endParaRPr>
          </a:p>
        </p:txBody>
      </p:sp>
      <p:sp>
        <p:nvSpPr>
          <p:cNvPr id="5127" name="Rectangle 7"/>
          <p:cNvSpPr>
            <a:spLocks noGrp="1" noChangeArrowheads="1"/>
          </p:cNvSpPr>
          <p:nvPr>
            <p:ph type="sldNum" sz="quarter" idx="4"/>
          </p:nvPr>
        </p:nvSpPr>
        <p:spPr bwMode="auto">
          <a:xfrm>
            <a:off x="6553200" y="6477000"/>
            <a:ext cx="1905000" cy="4572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lgn="r">
              <a:spcBef>
                <a:spcPct val="0"/>
              </a:spcBef>
              <a:defRPr sz="1400"/>
            </a:lvl1pPr>
          </a:lstStyle>
          <a:p>
            <a:fld id="{054AFA54-F666-46D9-8072-69FE8DE89510}" type="slidenum">
              <a:rPr lang="en-US" smtClean="0">
                <a:solidFill>
                  <a:srgbClr val="000000"/>
                </a:solidFill>
                <a:latin typeface="Times New Roman" pitchFamily="18" charset="0"/>
              </a:rPr>
              <a:pPr/>
              <a:t>‹#›</a:t>
            </a:fld>
            <a:endParaRPr lang="en-US" smtClean="0">
              <a:solidFill>
                <a:srgbClr val="000000"/>
              </a:solidFill>
              <a:latin typeface="Times New Roman" pitchFamily="18" charset="0"/>
            </a:endParaRPr>
          </a:p>
        </p:txBody>
      </p:sp>
      <p:sp>
        <p:nvSpPr>
          <p:cNvPr id="5128" name="Text Box 8"/>
          <p:cNvSpPr txBox="1">
            <a:spLocks noChangeArrowheads="1"/>
          </p:cNvSpPr>
          <p:nvPr/>
        </p:nvSpPr>
        <p:spPr bwMode="auto">
          <a:xfrm>
            <a:off x="762000" y="6499225"/>
            <a:ext cx="2133600" cy="260350"/>
          </a:xfrm>
          <a:prstGeom prst="rect">
            <a:avLst/>
          </a:prstGeom>
          <a:solidFill>
            <a:schemeClr val="bg1"/>
          </a:solidFill>
          <a:ln w="9525">
            <a:noFill/>
            <a:miter lim="800000"/>
            <a:headEnd/>
            <a:tailEnd/>
          </a:ln>
          <a:effectLst/>
        </p:spPr>
        <p:txBody>
          <a:bodyPr lIns="45720" rIns="45720">
            <a:spAutoFit/>
          </a:bodyPr>
          <a:lstStyle/>
          <a:p>
            <a:pPr algn="ctr" eaLnBrk="0" hangingPunct="0">
              <a:spcBef>
                <a:spcPct val="50000"/>
              </a:spcBef>
            </a:pPr>
            <a:r>
              <a:rPr lang="en-US" sz="1100" b="1" smtClean="0">
                <a:solidFill>
                  <a:srgbClr val="000000"/>
                </a:solidFill>
                <a:latin typeface="Tahoma" pitchFamily="34" charset="0"/>
              </a:rPr>
              <a:t>University of Texas at Austin</a:t>
            </a:r>
          </a:p>
        </p:txBody>
      </p:sp>
      <p:sp>
        <p:nvSpPr>
          <p:cNvPr id="5129" name="Text Box 9"/>
          <p:cNvSpPr txBox="1">
            <a:spLocks noChangeArrowheads="1"/>
          </p:cNvSpPr>
          <p:nvPr/>
        </p:nvSpPr>
        <p:spPr bwMode="auto">
          <a:xfrm>
            <a:off x="6477000" y="76200"/>
            <a:ext cx="1828800" cy="260350"/>
          </a:xfrm>
          <a:prstGeom prst="rect">
            <a:avLst/>
          </a:prstGeom>
          <a:solidFill>
            <a:schemeClr val="bg1"/>
          </a:solidFill>
          <a:ln w="9525">
            <a:noFill/>
            <a:miter lim="800000"/>
            <a:headEnd/>
            <a:tailEnd/>
          </a:ln>
          <a:effectLst/>
        </p:spPr>
        <p:txBody>
          <a:bodyPr lIns="45720" rIns="45720">
            <a:spAutoFit/>
          </a:bodyPr>
          <a:lstStyle/>
          <a:p>
            <a:pPr algn="ctr" eaLnBrk="0" hangingPunct="0">
              <a:spcBef>
                <a:spcPct val="50000"/>
              </a:spcBef>
            </a:pPr>
            <a:r>
              <a:rPr lang="en-US" sz="1100" b="1" smtClean="0">
                <a:solidFill>
                  <a:srgbClr val="000000"/>
                </a:solidFill>
                <a:latin typeface="Tahoma" pitchFamily="34" charset="0"/>
              </a:rPr>
              <a:t>Machine Learning Group</a:t>
            </a:r>
          </a:p>
        </p:txBody>
      </p:sp>
      <p:sp>
        <p:nvSpPr>
          <p:cNvPr id="5130" name="Line 10"/>
          <p:cNvSpPr>
            <a:spLocks noChangeShapeType="1"/>
          </p:cNvSpPr>
          <p:nvPr/>
        </p:nvSpPr>
        <p:spPr bwMode="auto">
          <a:xfrm>
            <a:off x="838200" y="2286000"/>
            <a:ext cx="7467600" cy="0"/>
          </a:xfrm>
          <a:prstGeom prst="line">
            <a:avLst/>
          </a:prstGeom>
          <a:noFill/>
          <a:ln w="50927">
            <a:solidFill>
              <a:srgbClr val="FF6600"/>
            </a:solidFill>
            <a:round/>
            <a:headEnd/>
            <a:tailEnd/>
          </a:ln>
        </p:spPr>
        <p:txBody>
          <a:bodyPr/>
          <a:lstStyle/>
          <a:p>
            <a:pPr>
              <a:spcBef>
                <a:spcPct val="20000"/>
              </a:spcBef>
            </a:pPr>
            <a:endParaRPr lang="en-US" sz="2400" smtClean="0">
              <a:solidFill>
                <a:srgbClr val="000000"/>
              </a:solidFill>
              <a:latin typeface="Times New Roman" pitchFamily="18" charset="0"/>
            </a:endParaRPr>
          </a:p>
        </p:txBody>
      </p:sp>
      <p:sp>
        <p:nvSpPr>
          <p:cNvPr id="5131" name="Rectangle 11"/>
          <p:cNvSpPr>
            <a:spLocks noChangeArrowheads="1"/>
          </p:cNvSpPr>
          <p:nvPr/>
        </p:nvSpPr>
        <p:spPr bwMode="auto">
          <a:xfrm>
            <a:off x="762000" y="2209800"/>
            <a:ext cx="7770813" cy="1141413"/>
          </a:xfrm>
          <a:prstGeom prst="rect">
            <a:avLst/>
          </a:prstGeom>
          <a:noFill/>
          <a:ln w="9525">
            <a:noFill/>
            <a:miter lim="800000"/>
            <a:headEnd/>
            <a:tailEnd/>
          </a:ln>
          <a:effectLst/>
        </p:spPr>
        <p:txBody>
          <a:bodyPr lIns="92160" tIns="46080" rIns="92160" bIns="46080" anchor="ctr"/>
          <a:lstStyle/>
          <a:p>
            <a:pPr algn="ctr"/>
            <a:endParaRPr lang="en-GB" sz="2800" smtClean="0">
              <a:solidFill>
                <a:srgbClr val="000000"/>
              </a:solidFill>
              <a:latin typeface="Times New Roman" pitchFamily="18" charset="0"/>
            </a:endParaRPr>
          </a:p>
        </p:txBody>
      </p:sp>
      <p:sp>
        <p:nvSpPr>
          <p:cNvPr id="5132" name="Text Box 12"/>
          <p:cNvSpPr txBox="1">
            <a:spLocks noChangeArrowheads="1"/>
          </p:cNvSpPr>
          <p:nvPr/>
        </p:nvSpPr>
        <p:spPr bwMode="auto">
          <a:xfrm>
            <a:off x="1371600" y="2971800"/>
            <a:ext cx="6475413" cy="304800"/>
          </a:xfrm>
          <a:prstGeom prst="rect">
            <a:avLst/>
          </a:prstGeom>
          <a:noFill/>
          <a:ln w="9525">
            <a:noFill/>
            <a:miter lim="800000"/>
            <a:headEnd/>
            <a:tailEnd/>
          </a:ln>
        </p:spPr>
        <p:txBody>
          <a:bodyPr lIns="92160" tIns="46080" rIns="92160" bIns="46080">
            <a:spAutoFit/>
          </a:bodyPr>
          <a:lstStyle/>
          <a:p>
            <a:pPr algn="ctr" eaLnBrk="0" hangingPunct="0">
              <a:spcBef>
                <a:spcPts val="463"/>
              </a:spcBef>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400" smtClean="0">
              <a:solidFill>
                <a:srgbClr val="3333CC"/>
              </a:solidFill>
              <a:latin typeface="Times New Roman" pitchFamily="18" charset="0"/>
            </a:endParaRPr>
          </a:p>
        </p:txBody>
      </p:sp>
      <p:pic>
        <p:nvPicPr>
          <p:cNvPr id="5133" name="Picture 13" descr="seal1"/>
          <p:cNvPicPr>
            <a:picLocks noChangeAspect="1" noChangeArrowheads="1"/>
          </p:cNvPicPr>
          <p:nvPr/>
        </p:nvPicPr>
        <p:blipFill>
          <a:blip r:embed="rId3" cstate="print"/>
          <a:srcRect/>
          <a:stretch>
            <a:fillRect/>
          </a:stretch>
        </p:blipFill>
        <p:spPr bwMode="auto">
          <a:xfrm>
            <a:off x="4114800" y="5195888"/>
            <a:ext cx="985838" cy="976312"/>
          </a:xfrm>
          <a:prstGeom prst="rect">
            <a:avLst/>
          </a:prstGeom>
          <a:noFill/>
        </p:spPr>
      </p:pic>
      <p:sp>
        <p:nvSpPr>
          <p:cNvPr id="5134" name="Text Box 14"/>
          <p:cNvSpPr txBox="1">
            <a:spLocks noChangeArrowheads="1"/>
          </p:cNvSpPr>
          <p:nvPr/>
        </p:nvSpPr>
        <p:spPr bwMode="auto">
          <a:xfrm>
            <a:off x="2819400" y="3962400"/>
            <a:ext cx="3505200" cy="457200"/>
          </a:xfrm>
          <a:prstGeom prst="rect">
            <a:avLst/>
          </a:prstGeom>
          <a:noFill/>
          <a:ln w="9525">
            <a:noFill/>
            <a:miter lim="800000"/>
            <a:headEnd/>
            <a:tailEnd/>
          </a:ln>
          <a:effectLst/>
        </p:spPr>
        <p:txBody>
          <a:bodyPr/>
          <a:lstStyle/>
          <a:p>
            <a:pPr algn="ctr">
              <a:spcBef>
                <a:spcPct val="50000"/>
              </a:spcBef>
            </a:pPr>
            <a:r>
              <a:rPr lang="en-US" sz="1600" smtClean="0">
                <a:solidFill>
                  <a:srgbClr val="3333CC"/>
                </a:solidFill>
                <a:latin typeface="Times New Roman" pitchFamily="18" charset="0"/>
              </a:rPr>
              <a:t>Machine Learning Group</a:t>
            </a:r>
          </a:p>
        </p:txBody>
      </p:sp>
      <p:sp>
        <p:nvSpPr>
          <p:cNvPr id="5135" name="Text Box 15"/>
          <p:cNvSpPr txBox="1">
            <a:spLocks noChangeArrowheads="1"/>
          </p:cNvSpPr>
          <p:nvPr/>
        </p:nvSpPr>
        <p:spPr bwMode="auto">
          <a:xfrm>
            <a:off x="2819400" y="4267200"/>
            <a:ext cx="3505200" cy="457200"/>
          </a:xfrm>
          <a:prstGeom prst="rect">
            <a:avLst/>
          </a:prstGeom>
          <a:noFill/>
          <a:ln w="9525">
            <a:noFill/>
            <a:miter lim="800000"/>
            <a:headEnd/>
            <a:tailEnd/>
          </a:ln>
          <a:effectLst/>
        </p:spPr>
        <p:txBody>
          <a:bodyPr/>
          <a:lstStyle/>
          <a:p>
            <a:pPr algn="ctr">
              <a:spcBef>
                <a:spcPct val="50000"/>
              </a:spcBef>
            </a:pPr>
            <a:r>
              <a:rPr lang="en-US" sz="1600" smtClean="0">
                <a:solidFill>
                  <a:srgbClr val="3333CC"/>
                </a:solidFill>
                <a:latin typeface="Times New Roman" pitchFamily="18" charset="0"/>
              </a:rPr>
              <a:t>Department of Computer Sciences</a:t>
            </a:r>
          </a:p>
        </p:txBody>
      </p:sp>
      <p:sp>
        <p:nvSpPr>
          <p:cNvPr id="5136" name="Text Box 16"/>
          <p:cNvSpPr txBox="1">
            <a:spLocks noChangeArrowheads="1"/>
          </p:cNvSpPr>
          <p:nvPr/>
        </p:nvSpPr>
        <p:spPr bwMode="auto">
          <a:xfrm>
            <a:off x="2819400" y="4572000"/>
            <a:ext cx="3505200" cy="457200"/>
          </a:xfrm>
          <a:prstGeom prst="rect">
            <a:avLst/>
          </a:prstGeom>
          <a:noFill/>
          <a:ln w="9525">
            <a:noFill/>
            <a:miter lim="800000"/>
            <a:headEnd/>
            <a:tailEnd/>
          </a:ln>
          <a:effectLst/>
        </p:spPr>
        <p:txBody>
          <a:bodyPr/>
          <a:lstStyle/>
          <a:p>
            <a:pPr algn="ctr">
              <a:spcBef>
                <a:spcPct val="50000"/>
              </a:spcBef>
            </a:pPr>
            <a:r>
              <a:rPr lang="en-US" sz="1600" smtClean="0">
                <a:solidFill>
                  <a:srgbClr val="3333CC"/>
                </a:solidFill>
                <a:latin typeface="Times New Roman" pitchFamily="18" charset="0"/>
              </a:rPr>
              <a:t>University of Texas at Austin</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240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5240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cs-CZ"/>
          </a:p>
        </p:txBody>
      </p:sp>
      <p:sp>
        <p:nvSpPr>
          <p:cNvPr id="5" name="Rectangle 5"/>
          <p:cNvSpPr>
            <a:spLocks noGrp="1" noChangeArrowheads="1"/>
          </p:cNvSpPr>
          <p:nvPr>
            <p:ph type="ftr" sz="quarter" idx="11"/>
          </p:nvPr>
        </p:nvSpPr>
        <p:spPr>
          <a:ln/>
        </p:spPr>
        <p:txBody>
          <a:bodyPr/>
          <a:lstStyle>
            <a:lvl1pPr>
              <a:defRPr/>
            </a:lvl1pPr>
          </a:lstStyle>
          <a:p>
            <a:pPr>
              <a:defRPr/>
            </a:pPr>
            <a:endParaRPr lang="cs-CZ"/>
          </a:p>
        </p:txBody>
      </p:sp>
      <p:sp>
        <p:nvSpPr>
          <p:cNvPr id="6" name="Rectangle 6"/>
          <p:cNvSpPr>
            <a:spLocks noGrp="1" noChangeArrowheads="1"/>
          </p:cNvSpPr>
          <p:nvPr>
            <p:ph type="sldNum" sz="quarter" idx="12"/>
          </p:nvPr>
        </p:nvSpPr>
        <p:spPr>
          <a:ln/>
        </p:spPr>
        <p:txBody>
          <a:bodyPr/>
          <a:lstStyle>
            <a:lvl1pPr>
              <a:defRPr/>
            </a:lvl1pPr>
          </a:lstStyle>
          <a:p>
            <a:pPr>
              <a:defRPr/>
            </a:pPr>
            <a:fld id="{D5BB1828-5EDA-4B4A-A649-60D2CAC3F812}" type="slidenum">
              <a:rPr lang="cs-CZ"/>
              <a:pPr>
                <a:defRPr/>
              </a:pPr>
              <a:t>‹#›</a:t>
            </a:fld>
            <a:endParaRPr lang="cs-CZ"/>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81000"/>
            <a:ext cx="2057400" cy="6172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81000"/>
            <a:ext cx="6019800" cy="6172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F7AE7ECC-CF1B-4892-A41D-B2897DC8D1C2}"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CE0435C7-79E1-476E-88B1-7B66C3FF5BD0}"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F1406EEC-29D4-4F61-B025-8D351F5A7DEF}"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8F8F5FF-F524-4103-8DC2-D85B90A20069}"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85DF4C5E-370A-4AB4-9BFD-1EECC1A2A01E}"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68080AAD-C0A2-4288-98A0-643B622603FC}"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FD976948-1E74-4F3E-8C3F-34C6B37D31F6}"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cs-CZ"/>
          </a:p>
        </p:txBody>
      </p:sp>
      <p:sp>
        <p:nvSpPr>
          <p:cNvPr id="5" name="Rectangle 5"/>
          <p:cNvSpPr>
            <a:spLocks noGrp="1" noChangeArrowheads="1"/>
          </p:cNvSpPr>
          <p:nvPr>
            <p:ph type="ftr" sz="quarter" idx="11"/>
          </p:nvPr>
        </p:nvSpPr>
        <p:spPr>
          <a:ln/>
        </p:spPr>
        <p:txBody>
          <a:bodyPr/>
          <a:lstStyle>
            <a:lvl1pPr>
              <a:defRPr/>
            </a:lvl1pPr>
          </a:lstStyle>
          <a:p>
            <a:pPr>
              <a:defRPr/>
            </a:pPr>
            <a:endParaRPr lang="cs-CZ"/>
          </a:p>
        </p:txBody>
      </p:sp>
      <p:sp>
        <p:nvSpPr>
          <p:cNvPr id="6" name="Rectangle 6"/>
          <p:cNvSpPr>
            <a:spLocks noGrp="1" noChangeArrowheads="1"/>
          </p:cNvSpPr>
          <p:nvPr>
            <p:ph type="sldNum" sz="quarter" idx="12"/>
          </p:nvPr>
        </p:nvSpPr>
        <p:spPr>
          <a:ln/>
        </p:spPr>
        <p:txBody>
          <a:bodyPr/>
          <a:lstStyle>
            <a:lvl1pPr>
              <a:defRPr/>
            </a:lvl1pPr>
          </a:lstStyle>
          <a:p>
            <a:pPr>
              <a:defRPr/>
            </a:pPr>
            <a:fld id="{4F0F2454-44E9-445B-8BB2-1A9212B8AF92}" type="slidenum">
              <a:rPr lang="cs-CZ"/>
              <a:pPr>
                <a:defRPr/>
              </a:pPr>
              <a:t>‹#›</a:t>
            </a:fld>
            <a:endParaRPr lang="cs-CZ"/>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854A1130-D0FD-4D37-8BD5-21167547B61C}"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B0B4EF4C-98EF-48AF-9348-1202EE8D9A9C}"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73E6358B-68AA-4BEF-87F6-3677B038E45E}"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58839D23-153D-47B0-AB4C-870140F0FA3A}"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F7AE7ECC-CF1B-4892-A41D-B2897DC8D1C2}"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CE0435C7-79E1-476E-88B1-7B66C3FF5BD0}"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F1406EEC-29D4-4F61-B025-8D351F5A7DEF}"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8F8F5FF-F524-4103-8DC2-D85B90A20069}"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85DF4C5E-370A-4AB4-9BFD-1EECC1A2A01E}"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68080AAD-C0A2-4288-98A0-643B622603FC}"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cs-CZ"/>
          </a:p>
        </p:txBody>
      </p:sp>
      <p:sp>
        <p:nvSpPr>
          <p:cNvPr id="6" name="Rectangle 5"/>
          <p:cNvSpPr>
            <a:spLocks noGrp="1" noChangeArrowheads="1"/>
          </p:cNvSpPr>
          <p:nvPr>
            <p:ph type="ftr" sz="quarter" idx="11"/>
          </p:nvPr>
        </p:nvSpPr>
        <p:spPr>
          <a:ln/>
        </p:spPr>
        <p:txBody>
          <a:bodyPr/>
          <a:lstStyle>
            <a:lvl1pPr>
              <a:defRPr/>
            </a:lvl1pPr>
          </a:lstStyle>
          <a:p>
            <a:pPr>
              <a:defRPr/>
            </a:pPr>
            <a:endParaRPr lang="cs-CZ"/>
          </a:p>
        </p:txBody>
      </p:sp>
      <p:sp>
        <p:nvSpPr>
          <p:cNvPr id="7" name="Rectangle 6"/>
          <p:cNvSpPr>
            <a:spLocks noGrp="1" noChangeArrowheads="1"/>
          </p:cNvSpPr>
          <p:nvPr>
            <p:ph type="sldNum" sz="quarter" idx="12"/>
          </p:nvPr>
        </p:nvSpPr>
        <p:spPr>
          <a:ln/>
        </p:spPr>
        <p:txBody>
          <a:bodyPr/>
          <a:lstStyle>
            <a:lvl1pPr>
              <a:defRPr/>
            </a:lvl1pPr>
          </a:lstStyle>
          <a:p>
            <a:pPr>
              <a:defRPr/>
            </a:pPr>
            <a:fld id="{2726F526-D86A-439E-BEFC-29CFD86528FC}" type="slidenum">
              <a:rPr lang="cs-CZ"/>
              <a:pPr>
                <a:defRPr/>
              </a:pPr>
              <a:t>‹#›</a:t>
            </a:fld>
            <a:endParaRPr lang="cs-CZ"/>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FD976948-1E74-4F3E-8C3F-34C6B37D31F6}"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854A1130-D0FD-4D37-8BD5-21167547B61C}"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B0B4EF4C-98EF-48AF-9348-1202EE8D9A9C}"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73E6358B-68AA-4BEF-87F6-3677B038E45E}"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58839D23-153D-47B0-AB4C-870140F0FA3A}"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F7AE7ECC-CF1B-4892-A41D-B2897DC8D1C2}"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CE0435C7-79E1-476E-88B1-7B66C3FF5BD0}"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F1406EEC-29D4-4F61-B025-8D351F5A7DEF}"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8F8F5FF-F524-4103-8DC2-D85B90A20069}"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85DF4C5E-370A-4AB4-9BFD-1EECC1A2A01E}"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cs-CZ"/>
          </a:p>
        </p:txBody>
      </p:sp>
      <p:sp>
        <p:nvSpPr>
          <p:cNvPr id="8" name="Rectangle 5"/>
          <p:cNvSpPr>
            <a:spLocks noGrp="1" noChangeArrowheads="1"/>
          </p:cNvSpPr>
          <p:nvPr>
            <p:ph type="ftr" sz="quarter" idx="11"/>
          </p:nvPr>
        </p:nvSpPr>
        <p:spPr>
          <a:ln/>
        </p:spPr>
        <p:txBody>
          <a:bodyPr/>
          <a:lstStyle>
            <a:lvl1pPr>
              <a:defRPr/>
            </a:lvl1pPr>
          </a:lstStyle>
          <a:p>
            <a:pPr>
              <a:defRPr/>
            </a:pPr>
            <a:endParaRPr lang="cs-CZ"/>
          </a:p>
        </p:txBody>
      </p:sp>
      <p:sp>
        <p:nvSpPr>
          <p:cNvPr id="9" name="Rectangle 6"/>
          <p:cNvSpPr>
            <a:spLocks noGrp="1" noChangeArrowheads="1"/>
          </p:cNvSpPr>
          <p:nvPr>
            <p:ph type="sldNum" sz="quarter" idx="12"/>
          </p:nvPr>
        </p:nvSpPr>
        <p:spPr>
          <a:ln/>
        </p:spPr>
        <p:txBody>
          <a:bodyPr/>
          <a:lstStyle>
            <a:lvl1pPr>
              <a:defRPr/>
            </a:lvl1pPr>
          </a:lstStyle>
          <a:p>
            <a:pPr>
              <a:defRPr/>
            </a:pPr>
            <a:fld id="{F4D54ECC-7BCF-4448-8EE8-F506BED12588}" type="slidenum">
              <a:rPr lang="cs-CZ"/>
              <a:pPr>
                <a:defRPr/>
              </a:pPr>
              <a:t>‹#›</a:t>
            </a:fld>
            <a:endParaRPr lang="cs-CZ"/>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68080AAD-C0A2-4288-98A0-643B622603FC}"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FD976948-1E74-4F3E-8C3F-34C6B37D31F6}"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854A1130-D0FD-4D37-8BD5-21167547B61C}"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B0B4EF4C-98EF-48AF-9348-1202EE8D9A9C}"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73E6358B-68AA-4BEF-87F6-3677B038E45E}"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58839D23-153D-47B0-AB4C-870140F0FA3A}"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cs-CZ"/>
          </a:p>
        </p:txBody>
      </p:sp>
      <p:sp>
        <p:nvSpPr>
          <p:cNvPr id="4" name="Rectangle 5"/>
          <p:cNvSpPr>
            <a:spLocks noGrp="1" noChangeArrowheads="1"/>
          </p:cNvSpPr>
          <p:nvPr>
            <p:ph type="ftr" sz="quarter" idx="11"/>
          </p:nvPr>
        </p:nvSpPr>
        <p:spPr>
          <a:ln/>
        </p:spPr>
        <p:txBody>
          <a:bodyPr/>
          <a:lstStyle>
            <a:lvl1pPr>
              <a:defRPr/>
            </a:lvl1pPr>
          </a:lstStyle>
          <a:p>
            <a:pPr>
              <a:defRPr/>
            </a:pPr>
            <a:endParaRPr lang="cs-CZ"/>
          </a:p>
        </p:txBody>
      </p:sp>
      <p:sp>
        <p:nvSpPr>
          <p:cNvPr id="5" name="Rectangle 6"/>
          <p:cNvSpPr>
            <a:spLocks noGrp="1" noChangeArrowheads="1"/>
          </p:cNvSpPr>
          <p:nvPr>
            <p:ph type="sldNum" sz="quarter" idx="12"/>
          </p:nvPr>
        </p:nvSpPr>
        <p:spPr>
          <a:ln/>
        </p:spPr>
        <p:txBody>
          <a:bodyPr/>
          <a:lstStyle>
            <a:lvl1pPr>
              <a:defRPr/>
            </a:lvl1pPr>
          </a:lstStyle>
          <a:p>
            <a:pPr>
              <a:defRPr/>
            </a:pPr>
            <a:fld id="{517C31A4-B3E3-4D45-9366-5A90580799D7}" type="slidenum">
              <a:rPr lang="cs-CZ"/>
              <a:pPr>
                <a:defRPr/>
              </a:pPr>
              <a:t>‹#›</a:t>
            </a:fld>
            <a:endParaRPr lang="cs-CZ"/>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cs-CZ"/>
          </a:p>
        </p:txBody>
      </p:sp>
      <p:sp>
        <p:nvSpPr>
          <p:cNvPr id="3" name="Rectangle 5"/>
          <p:cNvSpPr>
            <a:spLocks noGrp="1" noChangeArrowheads="1"/>
          </p:cNvSpPr>
          <p:nvPr>
            <p:ph type="ftr" sz="quarter" idx="11"/>
          </p:nvPr>
        </p:nvSpPr>
        <p:spPr>
          <a:ln/>
        </p:spPr>
        <p:txBody>
          <a:bodyPr/>
          <a:lstStyle>
            <a:lvl1pPr>
              <a:defRPr/>
            </a:lvl1pPr>
          </a:lstStyle>
          <a:p>
            <a:pPr>
              <a:defRPr/>
            </a:pPr>
            <a:endParaRPr lang="cs-CZ"/>
          </a:p>
        </p:txBody>
      </p:sp>
      <p:sp>
        <p:nvSpPr>
          <p:cNvPr id="4" name="Rectangle 6"/>
          <p:cNvSpPr>
            <a:spLocks noGrp="1" noChangeArrowheads="1"/>
          </p:cNvSpPr>
          <p:nvPr>
            <p:ph type="sldNum" sz="quarter" idx="12"/>
          </p:nvPr>
        </p:nvSpPr>
        <p:spPr>
          <a:ln/>
        </p:spPr>
        <p:txBody>
          <a:bodyPr/>
          <a:lstStyle>
            <a:lvl1pPr>
              <a:defRPr/>
            </a:lvl1pPr>
          </a:lstStyle>
          <a:p>
            <a:pPr>
              <a:defRPr/>
            </a:pPr>
            <a:fld id="{5496FF74-5364-4362-8A4A-8A8AC6BC324C}" type="slidenum">
              <a:rPr lang="cs-CZ"/>
              <a:pPr>
                <a:defRPr/>
              </a:pPr>
              <a:t>‹#›</a:t>
            </a:fld>
            <a:endParaRPr lang="cs-CZ"/>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cs-CZ"/>
          </a:p>
        </p:txBody>
      </p:sp>
      <p:sp>
        <p:nvSpPr>
          <p:cNvPr id="6" name="Rectangle 5"/>
          <p:cNvSpPr>
            <a:spLocks noGrp="1" noChangeArrowheads="1"/>
          </p:cNvSpPr>
          <p:nvPr>
            <p:ph type="ftr" sz="quarter" idx="11"/>
          </p:nvPr>
        </p:nvSpPr>
        <p:spPr>
          <a:ln/>
        </p:spPr>
        <p:txBody>
          <a:bodyPr/>
          <a:lstStyle>
            <a:lvl1pPr>
              <a:defRPr/>
            </a:lvl1pPr>
          </a:lstStyle>
          <a:p>
            <a:pPr>
              <a:defRPr/>
            </a:pPr>
            <a:endParaRPr lang="cs-CZ"/>
          </a:p>
        </p:txBody>
      </p:sp>
      <p:sp>
        <p:nvSpPr>
          <p:cNvPr id="7" name="Rectangle 6"/>
          <p:cNvSpPr>
            <a:spLocks noGrp="1" noChangeArrowheads="1"/>
          </p:cNvSpPr>
          <p:nvPr>
            <p:ph type="sldNum" sz="quarter" idx="12"/>
          </p:nvPr>
        </p:nvSpPr>
        <p:spPr>
          <a:ln/>
        </p:spPr>
        <p:txBody>
          <a:bodyPr/>
          <a:lstStyle>
            <a:lvl1pPr>
              <a:defRPr/>
            </a:lvl1pPr>
          </a:lstStyle>
          <a:p>
            <a:pPr>
              <a:defRPr/>
            </a:pPr>
            <a:fld id="{9A8B0757-5C36-439F-92CF-17692FC4F9F4}" type="slidenum">
              <a:rPr lang="cs-CZ"/>
              <a:pPr>
                <a:defRPr/>
              </a:pPr>
              <a:t>‹#›</a:t>
            </a:fld>
            <a:endParaRPr lang="cs-CZ"/>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cs-CZ"/>
          </a:p>
        </p:txBody>
      </p:sp>
      <p:sp>
        <p:nvSpPr>
          <p:cNvPr id="6" name="Rectangle 5"/>
          <p:cNvSpPr>
            <a:spLocks noGrp="1" noChangeArrowheads="1"/>
          </p:cNvSpPr>
          <p:nvPr>
            <p:ph type="ftr" sz="quarter" idx="11"/>
          </p:nvPr>
        </p:nvSpPr>
        <p:spPr>
          <a:ln/>
        </p:spPr>
        <p:txBody>
          <a:bodyPr/>
          <a:lstStyle>
            <a:lvl1pPr>
              <a:defRPr/>
            </a:lvl1pPr>
          </a:lstStyle>
          <a:p>
            <a:pPr>
              <a:defRPr/>
            </a:pPr>
            <a:endParaRPr lang="cs-CZ"/>
          </a:p>
        </p:txBody>
      </p:sp>
      <p:sp>
        <p:nvSpPr>
          <p:cNvPr id="7" name="Rectangle 6"/>
          <p:cNvSpPr>
            <a:spLocks noGrp="1" noChangeArrowheads="1"/>
          </p:cNvSpPr>
          <p:nvPr>
            <p:ph type="sldNum" sz="quarter" idx="12"/>
          </p:nvPr>
        </p:nvSpPr>
        <p:spPr>
          <a:ln/>
        </p:spPr>
        <p:txBody>
          <a:bodyPr/>
          <a:lstStyle>
            <a:lvl1pPr>
              <a:defRPr/>
            </a:lvl1pPr>
          </a:lstStyle>
          <a:p>
            <a:pPr>
              <a:defRPr/>
            </a:pPr>
            <a:fld id="{1B291477-513F-46B6-B0E7-EFCEB9440CCF}" type="slidenum">
              <a:rPr lang="cs-CZ"/>
              <a:pPr>
                <a:defRPr/>
              </a:pPr>
              <a:t>‹#›</a:t>
            </a:fld>
            <a:endParaRPr lang="cs-CZ"/>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cs-CZ" smtClean="0"/>
              <a:t>Click to edit Master title style</a:t>
            </a:r>
          </a:p>
        </p:txBody>
      </p:sp>
      <p:sp>
        <p:nvSpPr>
          <p:cNvPr id="1126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cs-CZ" smtClean="0"/>
              <a:t>Click to edit Master text styles</a:t>
            </a:r>
          </a:p>
          <a:p>
            <a:pPr lvl="1"/>
            <a:r>
              <a:rPr lang="cs-CZ" smtClean="0"/>
              <a:t>Second level</a:t>
            </a:r>
          </a:p>
          <a:p>
            <a:pPr lvl="2"/>
            <a:r>
              <a:rPr lang="cs-CZ" smtClean="0"/>
              <a:t>Third level</a:t>
            </a:r>
          </a:p>
          <a:p>
            <a:pPr lvl="3"/>
            <a:r>
              <a:rPr lang="cs-CZ" smtClean="0"/>
              <a:t>Fourth level</a:t>
            </a:r>
          </a:p>
          <a:p>
            <a:pPr lvl="4"/>
            <a:r>
              <a:rPr lang="cs-CZ"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cs-CZ"/>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cs-CZ"/>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2F3D859D-6CF4-4374-A39C-44C45B6E46ED}" type="slidenum">
              <a:rPr lang="cs-CZ"/>
              <a:pPr>
                <a:defRPr/>
              </a:pPr>
              <a:t>‹#›</a:t>
            </a:fld>
            <a:endParaRPr lang="cs-CZ"/>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111" name="Picture 15" descr="border"/>
          <p:cNvPicPr>
            <a:picLocks noChangeAspect="1" noChangeArrowheads="1"/>
          </p:cNvPicPr>
          <p:nvPr/>
        </p:nvPicPr>
        <p:blipFill>
          <a:blip r:embed="rId13" cstate="print"/>
          <a:srcRect/>
          <a:stretch>
            <a:fillRect/>
          </a:stretch>
        </p:blipFill>
        <p:spPr bwMode="auto">
          <a:xfrm>
            <a:off x="76200" y="152400"/>
            <a:ext cx="8991600" cy="6556375"/>
          </a:xfrm>
          <a:prstGeom prst="rect">
            <a:avLst/>
          </a:prstGeom>
          <a:noFill/>
        </p:spPr>
      </p:pic>
      <p:sp>
        <p:nvSpPr>
          <p:cNvPr id="4112" name="Rectangle 16"/>
          <p:cNvSpPr>
            <a:spLocks noChangeArrowheads="1"/>
          </p:cNvSpPr>
          <p:nvPr/>
        </p:nvSpPr>
        <p:spPr bwMode="auto">
          <a:xfrm>
            <a:off x="8077200" y="6526213"/>
            <a:ext cx="304800" cy="331787"/>
          </a:xfrm>
          <a:prstGeom prst="rect">
            <a:avLst/>
          </a:prstGeom>
          <a:solidFill>
            <a:schemeClr val="bg1"/>
          </a:solidFill>
          <a:ln w="9525">
            <a:noFill/>
            <a:miter lim="800000"/>
            <a:headEnd/>
            <a:tailEnd/>
          </a:ln>
          <a:effectLst/>
        </p:spPr>
        <p:txBody>
          <a:bodyPr lIns="0" tIns="0" rIns="0" bIns="0"/>
          <a:lstStyle/>
          <a:p>
            <a:pPr algn="ctr"/>
            <a:fld id="{73EDC380-57C4-43B2-BB00-657EDAAF090F}" type="slidenum">
              <a:rPr lang="en-US" sz="1400" b="1" smtClean="0">
                <a:solidFill>
                  <a:srgbClr val="000000"/>
                </a:solidFill>
                <a:latin typeface="Times New Roman" pitchFamily="18" charset="0"/>
              </a:rPr>
              <a:pPr algn="ctr"/>
              <a:t>‹#›</a:t>
            </a:fld>
            <a:endParaRPr lang="en-US" sz="1400" b="1" smtClean="0">
              <a:solidFill>
                <a:srgbClr val="000000"/>
              </a:solidFill>
              <a:latin typeface="Times New Roman" pitchFamily="18" charset="0"/>
            </a:endParaRPr>
          </a:p>
        </p:txBody>
      </p:sp>
      <p:sp>
        <p:nvSpPr>
          <p:cNvPr id="4113" name="Text Box 17"/>
          <p:cNvSpPr txBox="1">
            <a:spLocks noChangeArrowheads="1"/>
          </p:cNvSpPr>
          <p:nvPr/>
        </p:nvSpPr>
        <p:spPr bwMode="auto">
          <a:xfrm>
            <a:off x="762000" y="6499225"/>
            <a:ext cx="2133600" cy="260350"/>
          </a:xfrm>
          <a:prstGeom prst="rect">
            <a:avLst/>
          </a:prstGeom>
          <a:solidFill>
            <a:schemeClr val="bg1"/>
          </a:solidFill>
          <a:ln w="9525">
            <a:noFill/>
            <a:miter lim="800000"/>
            <a:headEnd/>
            <a:tailEnd/>
          </a:ln>
          <a:effectLst/>
        </p:spPr>
        <p:txBody>
          <a:bodyPr lIns="45720" rIns="45720">
            <a:spAutoFit/>
          </a:bodyPr>
          <a:lstStyle/>
          <a:p>
            <a:pPr algn="ctr" eaLnBrk="0" hangingPunct="0">
              <a:spcBef>
                <a:spcPct val="50000"/>
              </a:spcBef>
            </a:pPr>
            <a:r>
              <a:rPr lang="en-US" sz="1100" b="1" smtClean="0">
                <a:solidFill>
                  <a:srgbClr val="000000"/>
                </a:solidFill>
                <a:latin typeface="Tahoma" pitchFamily="34" charset="0"/>
              </a:rPr>
              <a:t>University of Texas at Austin</a:t>
            </a:r>
          </a:p>
        </p:txBody>
      </p:sp>
      <p:sp>
        <p:nvSpPr>
          <p:cNvPr id="4114" name="Text Box 18"/>
          <p:cNvSpPr txBox="1">
            <a:spLocks noChangeArrowheads="1"/>
          </p:cNvSpPr>
          <p:nvPr/>
        </p:nvSpPr>
        <p:spPr bwMode="auto">
          <a:xfrm>
            <a:off x="6477000" y="76200"/>
            <a:ext cx="1828800" cy="260350"/>
          </a:xfrm>
          <a:prstGeom prst="rect">
            <a:avLst/>
          </a:prstGeom>
          <a:solidFill>
            <a:schemeClr val="bg1"/>
          </a:solidFill>
          <a:ln w="9525">
            <a:noFill/>
            <a:miter lim="800000"/>
            <a:headEnd/>
            <a:tailEnd/>
          </a:ln>
          <a:effectLst/>
        </p:spPr>
        <p:txBody>
          <a:bodyPr lIns="45720" rIns="45720">
            <a:spAutoFit/>
          </a:bodyPr>
          <a:lstStyle/>
          <a:p>
            <a:pPr algn="ctr" eaLnBrk="0" hangingPunct="0">
              <a:spcBef>
                <a:spcPct val="50000"/>
              </a:spcBef>
            </a:pPr>
            <a:r>
              <a:rPr lang="en-US" sz="1100" b="1" smtClean="0">
                <a:solidFill>
                  <a:srgbClr val="000000"/>
                </a:solidFill>
                <a:latin typeface="Tahoma" pitchFamily="34" charset="0"/>
              </a:rPr>
              <a:t>Machine Learning Group</a:t>
            </a:r>
          </a:p>
        </p:txBody>
      </p:sp>
      <p:sp>
        <p:nvSpPr>
          <p:cNvPr id="4099" name="Rectangle 3"/>
          <p:cNvSpPr>
            <a:spLocks noGrp="1" noChangeArrowheads="1"/>
          </p:cNvSpPr>
          <p:nvPr>
            <p:ph type="title"/>
          </p:nvPr>
        </p:nvSpPr>
        <p:spPr bwMode="auto">
          <a:xfrm>
            <a:off x="685800" y="3810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100" name="Rectangle 4"/>
          <p:cNvSpPr>
            <a:spLocks noGrp="1" noChangeArrowheads="1"/>
          </p:cNvSpPr>
          <p:nvPr>
            <p:ph type="body" idx="1"/>
          </p:nvPr>
        </p:nvSpPr>
        <p:spPr bwMode="auto">
          <a:xfrm>
            <a:off x="457200" y="1524000"/>
            <a:ext cx="8229600" cy="502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fontAlgn="base">
        <a:spcBef>
          <a:spcPct val="0"/>
        </a:spcBef>
        <a:spcAft>
          <a:spcPct val="0"/>
        </a:spcAft>
        <a:defRPr sz="2800">
          <a:solidFill>
            <a:schemeClr val="accent2"/>
          </a:solidFill>
          <a:latin typeface="+mj-lt"/>
          <a:ea typeface="+mj-ea"/>
          <a:cs typeface="+mj-cs"/>
        </a:defRPr>
      </a:lvl1pPr>
      <a:lvl2pPr algn="ctr" rtl="0" fontAlgn="base">
        <a:spcBef>
          <a:spcPct val="0"/>
        </a:spcBef>
        <a:spcAft>
          <a:spcPct val="0"/>
        </a:spcAft>
        <a:defRPr sz="2800">
          <a:solidFill>
            <a:schemeClr val="accent2"/>
          </a:solidFill>
          <a:latin typeface="Times New Roman" pitchFamily="18" charset="0"/>
        </a:defRPr>
      </a:lvl2pPr>
      <a:lvl3pPr algn="ctr" rtl="0" fontAlgn="base">
        <a:spcBef>
          <a:spcPct val="0"/>
        </a:spcBef>
        <a:spcAft>
          <a:spcPct val="0"/>
        </a:spcAft>
        <a:defRPr sz="2800">
          <a:solidFill>
            <a:schemeClr val="accent2"/>
          </a:solidFill>
          <a:latin typeface="Times New Roman" pitchFamily="18" charset="0"/>
        </a:defRPr>
      </a:lvl3pPr>
      <a:lvl4pPr algn="ctr" rtl="0" fontAlgn="base">
        <a:spcBef>
          <a:spcPct val="0"/>
        </a:spcBef>
        <a:spcAft>
          <a:spcPct val="0"/>
        </a:spcAft>
        <a:defRPr sz="2800">
          <a:solidFill>
            <a:schemeClr val="accent2"/>
          </a:solidFill>
          <a:latin typeface="Times New Roman" pitchFamily="18" charset="0"/>
        </a:defRPr>
      </a:lvl4pPr>
      <a:lvl5pPr algn="ctr" rtl="0" fontAlgn="base">
        <a:spcBef>
          <a:spcPct val="0"/>
        </a:spcBef>
        <a:spcAft>
          <a:spcPct val="0"/>
        </a:spcAft>
        <a:defRPr sz="2800">
          <a:solidFill>
            <a:schemeClr val="accent2"/>
          </a:solidFill>
          <a:latin typeface="Times New Roman" pitchFamily="18" charset="0"/>
        </a:defRPr>
      </a:lvl5pPr>
      <a:lvl6pPr marL="457200" algn="ctr" rtl="0" fontAlgn="base">
        <a:spcBef>
          <a:spcPct val="0"/>
        </a:spcBef>
        <a:spcAft>
          <a:spcPct val="0"/>
        </a:spcAft>
        <a:defRPr sz="2800">
          <a:solidFill>
            <a:schemeClr val="accent2"/>
          </a:solidFill>
          <a:latin typeface="Times New Roman" pitchFamily="18" charset="0"/>
        </a:defRPr>
      </a:lvl6pPr>
      <a:lvl7pPr marL="914400" algn="ctr" rtl="0" fontAlgn="base">
        <a:spcBef>
          <a:spcPct val="0"/>
        </a:spcBef>
        <a:spcAft>
          <a:spcPct val="0"/>
        </a:spcAft>
        <a:defRPr sz="2800">
          <a:solidFill>
            <a:schemeClr val="accent2"/>
          </a:solidFill>
          <a:latin typeface="Times New Roman" pitchFamily="18" charset="0"/>
        </a:defRPr>
      </a:lvl7pPr>
      <a:lvl8pPr marL="1371600" algn="ctr" rtl="0" fontAlgn="base">
        <a:spcBef>
          <a:spcPct val="0"/>
        </a:spcBef>
        <a:spcAft>
          <a:spcPct val="0"/>
        </a:spcAft>
        <a:defRPr sz="2800">
          <a:solidFill>
            <a:schemeClr val="accent2"/>
          </a:solidFill>
          <a:latin typeface="Times New Roman" pitchFamily="18" charset="0"/>
        </a:defRPr>
      </a:lvl8pPr>
      <a:lvl9pPr marL="1828800" algn="ctr" rtl="0" fontAlgn="base">
        <a:spcBef>
          <a:spcPct val="0"/>
        </a:spcBef>
        <a:spcAft>
          <a:spcPct val="0"/>
        </a:spcAft>
        <a:defRPr sz="2800">
          <a:solidFill>
            <a:schemeClr val="accent2"/>
          </a:solidFill>
          <a:latin typeface="Times New Roman" pitchFamily="18" charset="0"/>
        </a:defRPr>
      </a:lvl9pPr>
    </p:titleStyle>
    <p:bodyStyle>
      <a:lvl1pPr marL="342900" indent="-342900" algn="l" rtl="0" fontAlgn="base">
        <a:spcBef>
          <a:spcPct val="20000"/>
        </a:spcBef>
        <a:spcAft>
          <a:spcPct val="0"/>
        </a:spcAft>
        <a:buChar char="•"/>
        <a:defRPr sz="2000">
          <a:solidFill>
            <a:schemeClr val="tx1"/>
          </a:solidFill>
          <a:latin typeface="+mn-lt"/>
          <a:ea typeface="+mn-ea"/>
          <a:cs typeface="+mn-cs"/>
        </a:defRPr>
      </a:lvl1pPr>
      <a:lvl2pPr marL="742950" indent="-285750" algn="l" rtl="0" fontAlgn="base">
        <a:spcBef>
          <a:spcPct val="20000"/>
        </a:spcBef>
        <a:spcAft>
          <a:spcPct val="0"/>
        </a:spcAft>
        <a:buChar char="–"/>
        <a:defRPr>
          <a:solidFill>
            <a:schemeClr val="tx1"/>
          </a:solidFill>
          <a:latin typeface="+mn-lt"/>
        </a:defRPr>
      </a:lvl2pPr>
      <a:lvl3pPr marL="1143000" indent="-228600" algn="l" rtl="0" fontAlgn="base">
        <a:spcBef>
          <a:spcPct val="20000"/>
        </a:spcBef>
        <a:spcAft>
          <a:spcPct val="0"/>
        </a:spcAft>
        <a:buChar char="•"/>
        <a:defRPr sz="1600">
          <a:solidFill>
            <a:schemeClr val="tx1"/>
          </a:solidFill>
          <a:latin typeface="+mn-lt"/>
        </a:defRPr>
      </a:lvl3pPr>
      <a:lvl4pPr marL="1600200" indent="-228600" algn="l" rtl="0" fontAlgn="base">
        <a:spcBef>
          <a:spcPct val="20000"/>
        </a:spcBef>
        <a:spcAft>
          <a:spcPct val="0"/>
        </a:spcAft>
        <a:buChar char="–"/>
        <a:defRPr sz="1400">
          <a:solidFill>
            <a:schemeClr val="tx1"/>
          </a:solidFill>
          <a:latin typeface="+mn-lt"/>
        </a:defRPr>
      </a:lvl4pPr>
      <a:lvl5pPr marL="2057400" indent="-228600" algn="l" rtl="0" fontAlgn="base">
        <a:spcBef>
          <a:spcPct val="20000"/>
        </a:spcBef>
        <a:spcAft>
          <a:spcPct val="0"/>
        </a:spcAft>
        <a:buChar char="»"/>
        <a:defRPr sz="1400">
          <a:solidFill>
            <a:schemeClr val="tx1"/>
          </a:solidFill>
          <a:latin typeface="+mn-lt"/>
        </a:defRPr>
      </a:lvl5pPr>
      <a:lvl6pPr marL="2514600" indent="-228600" algn="l" rtl="0" fontAlgn="base">
        <a:spcBef>
          <a:spcPct val="20000"/>
        </a:spcBef>
        <a:spcAft>
          <a:spcPct val="0"/>
        </a:spcAft>
        <a:buChar char="»"/>
        <a:defRPr sz="1400">
          <a:solidFill>
            <a:schemeClr val="tx1"/>
          </a:solidFill>
          <a:latin typeface="+mn-lt"/>
        </a:defRPr>
      </a:lvl6pPr>
      <a:lvl7pPr marL="2971800" indent="-228600" algn="l" rtl="0" fontAlgn="base">
        <a:spcBef>
          <a:spcPct val="20000"/>
        </a:spcBef>
        <a:spcAft>
          <a:spcPct val="0"/>
        </a:spcAft>
        <a:buChar char="»"/>
        <a:defRPr sz="1400">
          <a:solidFill>
            <a:schemeClr val="tx1"/>
          </a:solidFill>
          <a:latin typeface="+mn-lt"/>
        </a:defRPr>
      </a:lvl7pPr>
      <a:lvl8pPr marL="3429000" indent="-228600" algn="l" rtl="0" fontAlgn="base">
        <a:spcBef>
          <a:spcPct val="20000"/>
        </a:spcBef>
        <a:spcAft>
          <a:spcPct val="0"/>
        </a:spcAft>
        <a:buChar char="»"/>
        <a:defRPr sz="1400">
          <a:solidFill>
            <a:schemeClr val="tx1"/>
          </a:solidFill>
          <a:latin typeface="+mn-lt"/>
        </a:defRPr>
      </a:lvl8pPr>
      <a:lvl9pPr marL="3886200" indent="-228600" algn="l" rtl="0" fontAlgn="base">
        <a:spcBef>
          <a:spcPct val="20000"/>
        </a:spcBef>
        <a:spcAft>
          <a:spcPct val="0"/>
        </a:spcAft>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smtClean="0">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smtClean="0">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16EA2999-4383-4964-9EEA-AA319C005251}" type="slidenum">
              <a:rPr lang="en-US" smtClean="0">
                <a:solidFill>
                  <a:srgbClr val="000000"/>
                </a:solidFill>
              </a:rPr>
              <a:pPr/>
              <a:t>‹#›</a:t>
            </a:fld>
            <a:endParaRPr lang="en-US" smtClean="0">
              <a:solidFill>
                <a:srgbClr val="000000"/>
              </a:solidFil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fontAlgn="base">
        <a:spcBef>
          <a:spcPct val="0"/>
        </a:spcBef>
        <a:spcAft>
          <a:spcPct val="0"/>
        </a:spcAft>
        <a:defRPr sz="3600">
          <a:solidFill>
            <a:srgbClr val="000099"/>
          </a:solidFill>
          <a:latin typeface="+mj-lt"/>
          <a:ea typeface="+mj-ea"/>
          <a:cs typeface="+mj-cs"/>
        </a:defRPr>
      </a:lvl1pPr>
      <a:lvl2pPr algn="ctr" rtl="0" fontAlgn="base">
        <a:spcBef>
          <a:spcPct val="0"/>
        </a:spcBef>
        <a:spcAft>
          <a:spcPct val="0"/>
        </a:spcAft>
        <a:defRPr sz="3600">
          <a:solidFill>
            <a:srgbClr val="000099"/>
          </a:solidFill>
          <a:latin typeface="Arial" charset="0"/>
        </a:defRPr>
      </a:lvl2pPr>
      <a:lvl3pPr algn="ctr" rtl="0" fontAlgn="base">
        <a:spcBef>
          <a:spcPct val="0"/>
        </a:spcBef>
        <a:spcAft>
          <a:spcPct val="0"/>
        </a:spcAft>
        <a:defRPr sz="3600">
          <a:solidFill>
            <a:srgbClr val="000099"/>
          </a:solidFill>
          <a:latin typeface="Arial" charset="0"/>
        </a:defRPr>
      </a:lvl3pPr>
      <a:lvl4pPr algn="ctr" rtl="0" fontAlgn="base">
        <a:spcBef>
          <a:spcPct val="0"/>
        </a:spcBef>
        <a:spcAft>
          <a:spcPct val="0"/>
        </a:spcAft>
        <a:defRPr sz="3600">
          <a:solidFill>
            <a:srgbClr val="000099"/>
          </a:solidFill>
          <a:latin typeface="Arial" charset="0"/>
        </a:defRPr>
      </a:lvl4pPr>
      <a:lvl5pPr algn="ctr" rtl="0" fontAlgn="base">
        <a:spcBef>
          <a:spcPct val="0"/>
        </a:spcBef>
        <a:spcAft>
          <a:spcPct val="0"/>
        </a:spcAft>
        <a:defRPr sz="3600">
          <a:solidFill>
            <a:srgbClr val="000099"/>
          </a:solidFill>
          <a:latin typeface="Arial" charset="0"/>
        </a:defRPr>
      </a:lvl5pPr>
      <a:lvl6pPr marL="457200" algn="ctr" rtl="0" fontAlgn="base">
        <a:spcBef>
          <a:spcPct val="0"/>
        </a:spcBef>
        <a:spcAft>
          <a:spcPct val="0"/>
        </a:spcAft>
        <a:defRPr sz="3600">
          <a:solidFill>
            <a:srgbClr val="000099"/>
          </a:solidFill>
          <a:latin typeface="Arial" charset="0"/>
        </a:defRPr>
      </a:lvl6pPr>
      <a:lvl7pPr marL="914400" algn="ctr" rtl="0" fontAlgn="base">
        <a:spcBef>
          <a:spcPct val="0"/>
        </a:spcBef>
        <a:spcAft>
          <a:spcPct val="0"/>
        </a:spcAft>
        <a:defRPr sz="3600">
          <a:solidFill>
            <a:srgbClr val="000099"/>
          </a:solidFill>
          <a:latin typeface="Arial" charset="0"/>
        </a:defRPr>
      </a:lvl7pPr>
      <a:lvl8pPr marL="1371600" algn="ctr" rtl="0" fontAlgn="base">
        <a:spcBef>
          <a:spcPct val="0"/>
        </a:spcBef>
        <a:spcAft>
          <a:spcPct val="0"/>
        </a:spcAft>
        <a:defRPr sz="3600">
          <a:solidFill>
            <a:srgbClr val="000099"/>
          </a:solidFill>
          <a:latin typeface="Arial" charset="0"/>
        </a:defRPr>
      </a:lvl8pPr>
      <a:lvl9pPr marL="1828800" algn="ctr" rtl="0" fontAlgn="base">
        <a:spcBef>
          <a:spcPct val="0"/>
        </a:spcBef>
        <a:spcAft>
          <a:spcPct val="0"/>
        </a:spcAft>
        <a:defRPr sz="3600">
          <a:solidFill>
            <a:srgbClr val="000099"/>
          </a:solidFill>
          <a:latin typeface="Arial" charset="0"/>
        </a:defRPr>
      </a:lvl9pPr>
    </p:titleStyle>
    <p:body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Char char="–"/>
        <a:defRPr sz="2800">
          <a:solidFill>
            <a:srgbClr val="009900"/>
          </a:solidFill>
          <a:latin typeface="+mn-lt"/>
        </a:defRPr>
      </a:lvl2pPr>
      <a:lvl3pPr marL="1143000" indent="-228600" algn="l" rtl="0" fontAlgn="base">
        <a:spcBef>
          <a:spcPct val="20000"/>
        </a:spcBef>
        <a:spcAft>
          <a:spcPct val="0"/>
        </a:spcAft>
        <a:buChar char="•"/>
        <a:defRPr sz="2400">
          <a:solidFill>
            <a:srgbClr val="FF0000"/>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smtClean="0">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smtClean="0">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16EA2999-4383-4964-9EEA-AA319C005251}" type="slidenum">
              <a:rPr lang="en-US" smtClean="0">
                <a:solidFill>
                  <a:srgbClr val="000000"/>
                </a:solidFill>
              </a:rPr>
              <a:pPr/>
              <a:t>‹#›</a:t>
            </a:fld>
            <a:endParaRPr lang="en-US" smtClean="0">
              <a:solidFill>
                <a:srgbClr val="000000"/>
              </a:solidFill>
            </a:endParaRP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fontAlgn="base">
        <a:spcBef>
          <a:spcPct val="0"/>
        </a:spcBef>
        <a:spcAft>
          <a:spcPct val="0"/>
        </a:spcAft>
        <a:defRPr sz="3600">
          <a:solidFill>
            <a:srgbClr val="000099"/>
          </a:solidFill>
          <a:latin typeface="+mj-lt"/>
          <a:ea typeface="+mj-ea"/>
          <a:cs typeface="+mj-cs"/>
        </a:defRPr>
      </a:lvl1pPr>
      <a:lvl2pPr algn="ctr" rtl="0" fontAlgn="base">
        <a:spcBef>
          <a:spcPct val="0"/>
        </a:spcBef>
        <a:spcAft>
          <a:spcPct val="0"/>
        </a:spcAft>
        <a:defRPr sz="3600">
          <a:solidFill>
            <a:srgbClr val="000099"/>
          </a:solidFill>
          <a:latin typeface="Arial" charset="0"/>
        </a:defRPr>
      </a:lvl2pPr>
      <a:lvl3pPr algn="ctr" rtl="0" fontAlgn="base">
        <a:spcBef>
          <a:spcPct val="0"/>
        </a:spcBef>
        <a:spcAft>
          <a:spcPct val="0"/>
        </a:spcAft>
        <a:defRPr sz="3600">
          <a:solidFill>
            <a:srgbClr val="000099"/>
          </a:solidFill>
          <a:latin typeface="Arial" charset="0"/>
        </a:defRPr>
      </a:lvl3pPr>
      <a:lvl4pPr algn="ctr" rtl="0" fontAlgn="base">
        <a:spcBef>
          <a:spcPct val="0"/>
        </a:spcBef>
        <a:spcAft>
          <a:spcPct val="0"/>
        </a:spcAft>
        <a:defRPr sz="3600">
          <a:solidFill>
            <a:srgbClr val="000099"/>
          </a:solidFill>
          <a:latin typeface="Arial" charset="0"/>
        </a:defRPr>
      </a:lvl4pPr>
      <a:lvl5pPr algn="ctr" rtl="0" fontAlgn="base">
        <a:spcBef>
          <a:spcPct val="0"/>
        </a:spcBef>
        <a:spcAft>
          <a:spcPct val="0"/>
        </a:spcAft>
        <a:defRPr sz="3600">
          <a:solidFill>
            <a:srgbClr val="000099"/>
          </a:solidFill>
          <a:latin typeface="Arial" charset="0"/>
        </a:defRPr>
      </a:lvl5pPr>
      <a:lvl6pPr marL="457200" algn="ctr" rtl="0" fontAlgn="base">
        <a:spcBef>
          <a:spcPct val="0"/>
        </a:spcBef>
        <a:spcAft>
          <a:spcPct val="0"/>
        </a:spcAft>
        <a:defRPr sz="3600">
          <a:solidFill>
            <a:srgbClr val="000099"/>
          </a:solidFill>
          <a:latin typeface="Arial" charset="0"/>
        </a:defRPr>
      </a:lvl6pPr>
      <a:lvl7pPr marL="914400" algn="ctr" rtl="0" fontAlgn="base">
        <a:spcBef>
          <a:spcPct val="0"/>
        </a:spcBef>
        <a:spcAft>
          <a:spcPct val="0"/>
        </a:spcAft>
        <a:defRPr sz="3600">
          <a:solidFill>
            <a:srgbClr val="000099"/>
          </a:solidFill>
          <a:latin typeface="Arial" charset="0"/>
        </a:defRPr>
      </a:lvl7pPr>
      <a:lvl8pPr marL="1371600" algn="ctr" rtl="0" fontAlgn="base">
        <a:spcBef>
          <a:spcPct val="0"/>
        </a:spcBef>
        <a:spcAft>
          <a:spcPct val="0"/>
        </a:spcAft>
        <a:defRPr sz="3600">
          <a:solidFill>
            <a:srgbClr val="000099"/>
          </a:solidFill>
          <a:latin typeface="Arial" charset="0"/>
        </a:defRPr>
      </a:lvl8pPr>
      <a:lvl9pPr marL="1828800" algn="ctr" rtl="0" fontAlgn="base">
        <a:spcBef>
          <a:spcPct val="0"/>
        </a:spcBef>
        <a:spcAft>
          <a:spcPct val="0"/>
        </a:spcAft>
        <a:defRPr sz="3600">
          <a:solidFill>
            <a:srgbClr val="000099"/>
          </a:solidFill>
          <a:latin typeface="Arial" charset="0"/>
        </a:defRPr>
      </a:lvl9pPr>
    </p:titleStyle>
    <p:body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Char char="–"/>
        <a:defRPr sz="2800">
          <a:solidFill>
            <a:srgbClr val="009900"/>
          </a:solidFill>
          <a:latin typeface="+mn-lt"/>
        </a:defRPr>
      </a:lvl2pPr>
      <a:lvl3pPr marL="1143000" indent="-228600" algn="l" rtl="0" fontAlgn="base">
        <a:spcBef>
          <a:spcPct val="20000"/>
        </a:spcBef>
        <a:spcAft>
          <a:spcPct val="0"/>
        </a:spcAft>
        <a:buChar char="•"/>
        <a:defRPr sz="2400">
          <a:solidFill>
            <a:srgbClr val="FF0000"/>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smtClean="0">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smtClean="0">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16EA2999-4383-4964-9EEA-AA319C005251}" type="slidenum">
              <a:rPr lang="en-US" smtClean="0">
                <a:solidFill>
                  <a:srgbClr val="000000"/>
                </a:solidFill>
              </a:rPr>
              <a:pPr/>
              <a:t>‹#›</a:t>
            </a:fld>
            <a:endParaRPr lang="en-US" smtClean="0">
              <a:solidFill>
                <a:srgbClr val="000000"/>
              </a:solidFill>
            </a:endParaRP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rtl="0" fontAlgn="base">
        <a:spcBef>
          <a:spcPct val="0"/>
        </a:spcBef>
        <a:spcAft>
          <a:spcPct val="0"/>
        </a:spcAft>
        <a:defRPr sz="3600">
          <a:solidFill>
            <a:srgbClr val="000099"/>
          </a:solidFill>
          <a:latin typeface="+mj-lt"/>
          <a:ea typeface="+mj-ea"/>
          <a:cs typeface="+mj-cs"/>
        </a:defRPr>
      </a:lvl1pPr>
      <a:lvl2pPr algn="ctr" rtl="0" fontAlgn="base">
        <a:spcBef>
          <a:spcPct val="0"/>
        </a:spcBef>
        <a:spcAft>
          <a:spcPct val="0"/>
        </a:spcAft>
        <a:defRPr sz="3600">
          <a:solidFill>
            <a:srgbClr val="000099"/>
          </a:solidFill>
          <a:latin typeface="Arial" charset="0"/>
        </a:defRPr>
      </a:lvl2pPr>
      <a:lvl3pPr algn="ctr" rtl="0" fontAlgn="base">
        <a:spcBef>
          <a:spcPct val="0"/>
        </a:spcBef>
        <a:spcAft>
          <a:spcPct val="0"/>
        </a:spcAft>
        <a:defRPr sz="3600">
          <a:solidFill>
            <a:srgbClr val="000099"/>
          </a:solidFill>
          <a:latin typeface="Arial" charset="0"/>
        </a:defRPr>
      </a:lvl3pPr>
      <a:lvl4pPr algn="ctr" rtl="0" fontAlgn="base">
        <a:spcBef>
          <a:spcPct val="0"/>
        </a:spcBef>
        <a:spcAft>
          <a:spcPct val="0"/>
        </a:spcAft>
        <a:defRPr sz="3600">
          <a:solidFill>
            <a:srgbClr val="000099"/>
          </a:solidFill>
          <a:latin typeface="Arial" charset="0"/>
        </a:defRPr>
      </a:lvl4pPr>
      <a:lvl5pPr algn="ctr" rtl="0" fontAlgn="base">
        <a:spcBef>
          <a:spcPct val="0"/>
        </a:spcBef>
        <a:spcAft>
          <a:spcPct val="0"/>
        </a:spcAft>
        <a:defRPr sz="3600">
          <a:solidFill>
            <a:srgbClr val="000099"/>
          </a:solidFill>
          <a:latin typeface="Arial" charset="0"/>
        </a:defRPr>
      </a:lvl5pPr>
      <a:lvl6pPr marL="457200" algn="ctr" rtl="0" fontAlgn="base">
        <a:spcBef>
          <a:spcPct val="0"/>
        </a:spcBef>
        <a:spcAft>
          <a:spcPct val="0"/>
        </a:spcAft>
        <a:defRPr sz="3600">
          <a:solidFill>
            <a:srgbClr val="000099"/>
          </a:solidFill>
          <a:latin typeface="Arial" charset="0"/>
        </a:defRPr>
      </a:lvl6pPr>
      <a:lvl7pPr marL="914400" algn="ctr" rtl="0" fontAlgn="base">
        <a:spcBef>
          <a:spcPct val="0"/>
        </a:spcBef>
        <a:spcAft>
          <a:spcPct val="0"/>
        </a:spcAft>
        <a:defRPr sz="3600">
          <a:solidFill>
            <a:srgbClr val="000099"/>
          </a:solidFill>
          <a:latin typeface="Arial" charset="0"/>
        </a:defRPr>
      </a:lvl7pPr>
      <a:lvl8pPr marL="1371600" algn="ctr" rtl="0" fontAlgn="base">
        <a:spcBef>
          <a:spcPct val="0"/>
        </a:spcBef>
        <a:spcAft>
          <a:spcPct val="0"/>
        </a:spcAft>
        <a:defRPr sz="3600">
          <a:solidFill>
            <a:srgbClr val="000099"/>
          </a:solidFill>
          <a:latin typeface="Arial" charset="0"/>
        </a:defRPr>
      </a:lvl8pPr>
      <a:lvl9pPr marL="1828800" algn="ctr" rtl="0" fontAlgn="base">
        <a:spcBef>
          <a:spcPct val="0"/>
        </a:spcBef>
        <a:spcAft>
          <a:spcPct val="0"/>
        </a:spcAft>
        <a:defRPr sz="3600">
          <a:solidFill>
            <a:srgbClr val="000099"/>
          </a:solidFill>
          <a:latin typeface="Arial" charset="0"/>
        </a:defRPr>
      </a:lvl9pPr>
    </p:titleStyle>
    <p:body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Char char="–"/>
        <a:defRPr sz="2800">
          <a:solidFill>
            <a:srgbClr val="009900"/>
          </a:solidFill>
          <a:latin typeface="+mn-lt"/>
        </a:defRPr>
      </a:lvl2pPr>
      <a:lvl3pPr marL="1143000" indent="-228600" algn="l" rtl="0" fontAlgn="base">
        <a:spcBef>
          <a:spcPct val="20000"/>
        </a:spcBef>
        <a:spcAft>
          <a:spcPct val="0"/>
        </a:spcAft>
        <a:buChar char="•"/>
        <a:defRPr sz="2400">
          <a:solidFill>
            <a:srgbClr val="FF0000"/>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0.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1.png"/><Relationship Id="rId1" Type="http://schemas.openxmlformats.org/officeDocument/2006/relationships/slideLayout" Target="../slideLayouts/slideLayout7.xml"/><Relationship Id="rId6" Type="http://schemas.openxmlformats.org/officeDocument/2006/relationships/image" Target="../media/image110.png"/><Relationship Id="rId5" Type="http://schemas.openxmlformats.org/officeDocument/2006/relationships/image" Target="../media/image100.png"/><Relationship Id="rId4" Type="http://schemas.openxmlformats.org/officeDocument/2006/relationships/image" Target="../media/image9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image" Target="../media/image160.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tags" Target="../tags/tag3.xml"/><Relationship Id="rId7" Type="http://schemas.openxmlformats.org/officeDocument/2006/relationships/image" Target="../media/image23.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17.png"/><Relationship Id="rId5" Type="http://schemas.openxmlformats.org/officeDocument/2006/relationships/slideLayout" Target="../slideLayouts/slideLayout2.xml"/><Relationship Id="rId4" Type="http://schemas.openxmlformats.org/officeDocument/2006/relationships/tags" Target="../tags/tag4.xml"/><Relationship Id="rId9" Type="http://schemas.openxmlformats.org/officeDocument/2006/relationships/image" Target="../media/image2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8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9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45.xml.rels><?xml version="1.0" encoding="UTF-8" standalone="yes"?>
<Relationships xmlns="http://schemas.openxmlformats.org/package/2006/relationships"><Relationship Id="rId2" Type="http://schemas.openxmlformats.org/officeDocument/2006/relationships/image" Target="../media/image35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image" Target="../media/image360.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280.png"/></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28.wmf"/><Relationship Id="rId5" Type="http://schemas.openxmlformats.org/officeDocument/2006/relationships/oleObject" Target="../embeddings/oleObject3.bin"/><Relationship Id="rId4" Type="http://schemas.openxmlformats.org/officeDocument/2006/relationships/image" Target="../media/image27.wmf"/></Relationships>
</file>

<file path=ppt/slides/_rels/slide4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41.png"/><Relationship Id="rId5" Type="http://schemas.openxmlformats.org/officeDocument/2006/relationships/image" Target="../media/image40.wmf"/><Relationship Id="rId4" Type="http://schemas.openxmlformats.org/officeDocument/2006/relationships/oleObject" Target="../embeddings/oleObject4.bin"/></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1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8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www.kernel-machines.org/" TargetMode="External"/><Relationship Id="rId2" Type="http://schemas.openxmlformats.org/officeDocument/2006/relationships/hyperlink" Target="http://support-vector-machines.org/" TargetMode="External"/><Relationship Id="rId1" Type="http://schemas.openxmlformats.org/officeDocument/2006/relationships/slideLayout" Target="../slideLayouts/slideLayout2.xml"/><Relationship Id="rId6" Type="http://schemas.openxmlformats.org/officeDocument/2006/relationships/hyperlink" Target="http://www.learning-with-kernels.org/" TargetMode="External"/><Relationship Id="rId5" Type="http://schemas.openxmlformats.org/officeDocument/2006/relationships/hyperlink" Target="http://www.kernel-methods.net/" TargetMode="External"/><Relationship Id="rId4" Type="http://schemas.openxmlformats.org/officeDocument/2006/relationships/hyperlink" Target="http://www.support-vector.net/"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3.xml"/><Relationship Id="rId1" Type="http://schemas.openxmlformats.org/officeDocument/2006/relationships/vmlDrawing" Target="../drawings/vmlDrawing4.vml"/><Relationship Id="rId6" Type="http://schemas.openxmlformats.org/officeDocument/2006/relationships/image" Target="../media/image43.wmf"/><Relationship Id="rId5" Type="http://schemas.openxmlformats.org/officeDocument/2006/relationships/oleObject" Target="../embeddings/oleObject6.bin"/><Relationship Id="rId4" Type="http://schemas.openxmlformats.org/officeDocument/2006/relationships/image" Target="../media/image42.wmf"/></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4.xml"/><Relationship Id="rId1" Type="http://schemas.openxmlformats.org/officeDocument/2006/relationships/vmlDrawing" Target="../drawings/vmlDrawing5.vml"/><Relationship Id="rId6" Type="http://schemas.openxmlformats.org/officeDocument/2006/relationships/image" Target="../media/image45.wmf"/><Relationship Id="rId5" Type="http://schemas.openxmlformats.org/officeDocument/2006/relationships/oleObject" Target="../embeddings/oleObject8.bin"/><Relationship Id="rId4" Type="http://schemas.openxmlformats.org/officeDocument/2006/relationships/image" Target="../media/image44.wmf"/></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35.xml"/><Relationship Id="rId1" Type="http://schemas.openxmlformats.org/officeDocument/2006/relationships/vmlDrawing" Target="../drawings/vmlDrawing6.vml"/><Relationship Id="rId4" Type="http://schemas.openxmlformats.org/officeDocument/2006/relationships/image" Target="../media/image46.wmf"/></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Last lecture summary</a:t>
            </a:r>
            <a:endParaRPr lang="en-US"/>
          </a:p>
        </p:txBody>
      </p:sp>
    </p:spTree>
    <p:extLst>
      <p:ext uri="{BB962C8B-B14F-4D97-AF65-F5344CB8AC3E}">
        <p14:creationId xmlns:p14="http://schemas.microsoft.com/office/powerpoint/2010/main" val="28369324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endParaRPr lang="en-US"/>
          </a:p>
        </p:txBody>
      </p:sp>
      <p:sp>
        <p:nvSpPr>
          <p:cNvPr id="3" name="Zástupný symbol pro obsah 2"/>
          <p:cNvSpPr>
            <a:spLocks noGrp="1"/>
          </p:cNvSpPr>
          <p:nvPr>
            <p:ph idx="1"/>
          </p:nvPr>
        </p:nvSpPr>
        <p:spPr/>
        <p:txBody>
          <a:bodyPr/>
          <a:lstStyle/>
          <a:p>
            <a:endParaRPr lang="en-US"/>
          </a:p>
        </p:txBody>
      </p:sp>
      <p:sp>
        <p:nvSpPr>
          <p:cNvPr id="4" name="Title 1"/>
          <p:cNvSpPr txBox="1">
            <a:spLocks/>
          </p:cNvSpPr>
          <p:nvPr/>
        </p:nvSpPr>
        <p:spPr bwMode="auto">
          <a:xfrm>
            <a:off x="628384" y="1839448"/>
            <a:ext cx="7772400" cy="17145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n-US" smtClean="0"/>
              <a:t>New stuff</a:t>
            </a:r>
          </a:p>
        </p:txBody>
      </p:sp>
    </p:spTree>
    <p:extLst>
      <p:ext uri="{BB962C8B-B14F-4D97-AF65-F5344CB8AC3E}">
        <p14:creationId xmlns:p14="http://schemas.microsoft.com/office/powerpoint/2010/main" val="2427517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5494"/>
            <a:ext cx="8229600" cy="1143000"/>
          </a:xfrm>
        </p:spPr>
        <p:txBody>
          <a:bodyPr/>
          <a:lstStyle/>
          <a:p>
            <a:r>
              <a:rPr lang="en-US" smtClean="0"/>
              <a:t>Gain ratio</a:t>
            </a:r>
            <a:endParaRPr lang="en-US"/>
          </a:p>
        </p:txBody>
      </p:sp>
      <p:sp>
        <p:nvSpPr>
          <p:cNvPr id="3" name="Content Placeholder 2"/>
          <p:cNvSpPr>
            <a:spLocks noGrp="1"/>
          </p:cNvSpPr>
          <p:nvPr>
            <p:ph idx="1"/>
          </p:nvPr>
        </p:nvSpPr>
        <p:spPr>
          <a:xfrm>
            <a:off x="457200" y="1334856"/>
            <a:ext cx="8229600" cy="5523144"/>
          </a:xfrm>
        </p:spPr>
        <p:txBody>
          <a:bodyPr>
            <a:normAutofit/>
          </a:bodyPr>
          <a:lstStyle/>
          <a:p>
            <a:r>
              <a:rPr lang="en-US" smtClean="0"/>
              <a:t>Gain criterion is biased towards tests which have many subsets.</a:t>
            </a:r>
          </a:p>
          <a:p>
            <a:r>
              <a:rPr lang="en-US" smtClean="0"/>
              <a:t>Revised gain measure taking into account the size of the subsets created by test is called a </a:t>
            </a:r>
            <a:r>
              <a:rPr lang="en-US" b="1" smtClean="0">
                <a:solidFill>
                  <a:srgbClr val="FF0000"/>
                </a:solidFill>
              </a:rPr>
              <a:t>gain ratio</a:t>
            </a:r>
            <a:r>
              <a:rPr lang="en-US" smtClean="0"/>
              <a:t>.</a:t>
            </a:r>
          </a:p>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p:txBody>
      </p:sp>
      <p:graphicFrame>
        <p:nvGraphicFramePr>
          <p:cNvPr id="4" name="Object 3"/>
          <p:cNvGraphicFramePr>
            <a:graphicFrameLocks noChangeAspect="1"/>
          </p:cNvGraphicFramePr>
          <p:nvPr>
            <p:extLst>
              <p:ext uri="{D42A27DB-BD31-4B8C-83A1-F6EECF244321}">
                <p14:modId xmlns:p14="http://schemas.microsoft.com/office/powerpoint/2010/main" val="741073914"/>
              </p:ext>
            </p:extLst>
          </p:nvPr>
        </p:nvGraphicFramePr>
        <p:xfrm>
          <a:off x="2711986" y="4423730"/>
          <a:ext cx="3839797" cy="1782763"/>
        </p:xfrm>
        <a:graphic>
          <a:graphicData uri="http://schemas.openxmlformats.org/presentationml/2006/ole">
            <mc:AlternateContent xmlns:mc="http://schemas.openxmlformats.org/markup-compatibility/2006">
              <mc:Choice xmlns:v="urn:schemas-microsoft-com:vml" Requires="v">
                <p:oleObj spid="_x0000_s98343" name="Equation" r:id="rId3" imgW="2133360" imgH="990360" progId="Equation.DSMT4">
                  <p:embed/>
                </p:oleObj>
              </mc:Choice>
              <mc:Fallback>
                <p:oleObj name="Equation" r:id="rId3" imgW="2133360" imgH="99036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1986" y="4423730"/>
                        <a:ext cx="3839797" cy="1782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8448980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92500" lnSpcReduction="10000"/>
          </a:bodyPr>
          <a:lstStyle/>
          <a:p>
            <a:r>
              <a:rPr lang="en-US" smtClean="0"/>
              <a:t>J. Ross Quinlan, C4.5: Programs for machine learning (book)</a:t>
            </a:r>
          </a:p>
          <a:p>
            <a:endParaRPr lang="en-US" smtClean="0"/>
          </a:p>
          <a:p>
            <a:pPr>
              <a:buNone/>
            </a:pPr>
            <a:r>
              <a:rPr lang="en-US" smtClean="0"/>
              <a:t>	“In my experience, the </a:t>
            </a:r>
            <a:r>
              <a:rPr lang="en-US" u="sng" smtClean="0"/>
              <a:t>gain ratio</a:t>
            </a:r>
            <a:r>
              <a:rPr lang="en-US" smtClean="0"/>
              <a:t> criterion is robust and typically gives a consistently better choice of test than the gain criterion”.</a:t>
            </a:r>
          </a:p>
          <a:p>
            <a:endParaRPr lang="en-US" smtClean="0"/>
          </a:p>
          <a:p>
            <a:r>
              <a:rPr lang="en-US" smtClean="0"/>
              <a:t>However, Mingers J.</a:t>
            </a:r>
            <a:r>
              <a:rPr lang="en-US" baseline="30000" smtClean="0"/>
              <a:t>1</a:t>
            </a:r>
            <a:r>
              <a:rPr lang="en-US" smtClean="0"/>
              <a:t> finds that though gain ratio leads to smaller trees (which is good), it has tendency to favor unbalanced splits in which one subset is much smaller than the others.</a:t>
            </a:r>
            <a:endParaRPr lang="en-US"/>
          </a:p>
        </p:txBody>
      </p:sp>
      <p:sp>
        <p:nvSpPr>
          <p:cNvPr id="4" name="TextBox 3"/>
          <p:cNvSpPr txBox="1"/>
          <p:nvPr/>
        </p:nvSpPr>
        <p:spPr>
          <a:xfrm>
            <a:off x="1013552" y="6571643"/>
            <a:ext cx="8130448" cy="261610"/>
          </a:xfrm>
          <a:prstGeom prst="rect">
            <a:avLst/>
          </a:prstGeom>
          <a:noFill/>
        </p:spPr>
        <p:txBody>
          <a:bodyPr wrap="square" rtlCol="0">
            <a:spAutoFit/>
          </a:bodyPr>
          <a:lstStyle/>
          <a:p>
            <a:r>
              <a:rPr lang="en-US" sz="1100" baseline="30000" smtClean="0"/>
              <a:t>1 </a:t>
            </a:r>
            <a:r>
              <a:rPr lang="en-US" sz="1100" smtClean="0"/>
              <a:t>Mingers J., ”An empirical comparison of selection measures for decision-tree induction.”, </a:t>
            </a:r>
            <a:r>
              <a:rPr lang="en-US" sz="1100" i="1" smtClean="0"/>
              <a:t>Machine Learning </a:t>
            </a:r>
            <a:r>
              <a:rPr lang="en-US" sz="1100" b="1" smtClean="0"/>
              <a:t>3</a:t>
            </a:r>
            <a:r>
              <a:rPr lang="en-US" sz="1100" smtClean="0"/>
              <a:t>(4), 319-342, 1989</a:t>
            </a:r>
            <a:endParaRPr lang="en-US" sz="1100"/>
          </a:p>
        </p:txBody>
      </p:sp>
    </p:spTree>
    <p:extLst>
      <p:ext uri="{BB962C8B-B14F-4D97-AF65-F5344CB8AC3E}">
        <p14:creationId xmlns:p14="http://schemas.microsoft.com/office/powerpoint/2010/main" val="2853851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Continuous data</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mtClean="0"/>
                  <a:t>How to split on real, continuous data?</a:t>
                </a:r>
              </a:p>
              <a:p>
                <a:r>
                  <a:rPr lang="en-US" smtClean="0"/>
                  <a:t>Use threshold and comparison operators </a:t>
                </a:r>
                <a14:m>
                  <m:oMath xmlns:m="http://schemas.openxmlformats.org/officeDocument/2006/math">
                    <m:r>
                      <a:rPr lang="en-US" i="1" smtClean="0">
                        <a:latin typeface="Cambria Math"/>
                      </a:rPr>
                      <m:t>&lt;</m:t>
                    </m:r>
                  </m:oMath>
                </a14:m>
                <a:r>
                  <a:rPr lang="en-US" smtClean="0"/>
                  <a:t>, </a:t>
                </a:r>
                <a14:m>
                  <m:oMath xmlns:m="http://schemas.openxmlformats.org/officeDocument/2006/math">
                    <m:r>
                      <a:rPr lang="en-US" i="1" smtClean="0">
                        <a:latin typeface="Cambria Math"/>
                      </a:rPr>
                      <m:t>≤</m:t>
                    </m:r>
                  </m:oMath>
                </a14:m>
                <a:r>
                  <a:rPr lang="en-US" smtClean="0">
                    <a:latin typeface="Calibri"/>
                  </a:rPr>
                  <a:t>, </a:t>
                </a:r>
                <a14:m>
                  <m:oMath xmlns:m="http://schemas.openxmlformats.org/officeDocument/2006/math">
                    <m:r>
                      <a:rPr lang="en-US" i="1" smtClean="0">
                        <a:latin typeface="Cambria Math"/>
                      </a:rPr>
                      <m:t>&gt;</m:t>
                    </m:r>
                  </m:oMath>
                </a14:m>
                <a:r>
                  <a:rPr lang="en-US" smtClean="0">
                    <a:latin typeface="Calibri"/>
                  </a:rPr>
                  <a:t>, </a:t>
                </a:r>
                <a14:m>
                  <m:oMath xmlns:m="http://schemas.openxmlformats.org/officeDocument/2006/math">
                    <m:r>
                      <a:rPr lang="en-US" i="1" smtClean="0">
                        <a:latin typeface="Cambria Math"/>
                      </a:rPr>
                      <m:t>≥</m:t>
                    </m:r>
                  </m:oMath>
                </a14:m>
                <a:r>
                  <a:rPr lang="en-US" smtClean="0">
                    <a:latin typeface="Calibri"/>
                  </a:rPr>
                  <a:t> (e.g. “if </a:t>
                </a:r>
                <a14:m>
                  <m:oMath xmlns:m="http://schemas.openxmlformats.org/officeDocument/2006/math">
                    <m:r>
                      <m:rPr>
                        <m:sty m:val="p"/>
                      </m:rPr>
                      <a:rPr lang="en-US" b="0" i="0" smtClean="0">
                        <a:latin typeface="Cambria Math"/>
                      </a:rPr>
                      <m:t>Light</m:t>
                    </m:r>
                    <m:r>
                      <a:rPr lang="en-US" i="1" smtClean="0">
                        <a:latin typeface="Cambria Math"/>
                      </a:rPr>
                      <m:t>≥ 6</m:t>
                    </m:r>
                  </m:oMath>
                </a14:m>
                <a:r>
                  <a:rPr lang="en-US" smtClean="0"/>
                  <a:t> then Play</a:t>
                </a:r>
                <a:r>
                  <a:rPr lang="en-US" smtClean="0">
                    <a:latin typeface="Calibri"/>
                  </a:rPr>
                  <a:t>” for Light variable being between 1 and 10).</a:t>
                </a:r>
              </a:p>
              <a:p>
                <a:r>
                  <a:rPr lang="en-US" smtClean="0">
                    <a:latin typeface="Calibri"/>
                  </a:rPr>
                  <a:t>If continuous variable in the data set has </a:t>
                </a:r>
                <a14:m>
                  <m:oMath xmlns:m="http://schemas.openxmlformats.org/officeDocument/2006/math">
                    <m:r>
                      <a:rPr lang="en-US" i="1" smtClean="0">
                        <a:latin typeface="Cambria Math"/>
                      </a:rPr>
                      <m:t>𝑛</m:t>
                    </m:r>
                  </m:oMath>
                </a14:m>
                <a:r>
                  <a:rPr lang="en-US" smtClean="0">
                    <a:latin typeface="Calibri"/>
                  </a:rPr>
                  <a:t> values, there are </a:t>
                </a:r>
                <a14:m>
                  <m:oMath xmlns:m="http://schemas.openxmlformats.org/officeDocument/2006/math">
                    <m:r>
                      <a:rPr lang="en-US" i="1" smtClean="0">
                        <a:latin typeface="Cambria Math"/>
                      </a:rPr>
                      <m:t>𝑛</m:t>
                    </m:r>
                    <m:r>
                      <a:rPr lang="en-US" i="1" smtClean="0">
                        <a:latin typeface="Cambria Math"/>
                      </a:rPr>
                      <m:t>−1</m:t>
                    </m:r>
                  </m:oMath>
                </a14:m>
                <a:r>
                  <a:rPr lang="en-US" smtClean="0">
                    <a:latin typeface="Calibri"/>
                  </a:rPr>
                  <a:t> possible tests.</a:t>
                </a:r>
              </a:p>
              <a:p>
                <a:r>
                  <a:rPr lang="en-US" smtClean="0">
                    <a:latin typeface="Calibri"/>
                  </a:rPr>
                  <a:t>Algorithm evaluates each of these splits, and it is actually not expensive.</a:t>
                </a:r>
                <a:endParaRPr lang="en-US"/>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926" t="-1752" r="-519"/>
                </a:stretch>
              </a:blipFill>
            </p:spPr>
            <p:txBody>
              <a:bodyPr/>
              <a:lstStyle/>
              <a:p>
                <a:r>
                  <a:rPr lang="en-US">
                    <a:noFill/>
                  </a:rPr>
                  <a:t> </a:t>
                </a:r>
              </a:p>
            </p:txBody>
          </p:sp>
        </mc:Fallback>
      </mc:AlternateContent>
    </p:spTree>
    <p:extLst>
      <p:ext uri="{BB962C8B-B14F-4D97-AF65-F5344CB8AC3E}">
        <p14:creationId xmlns:p14="http://schemas.microsoft.com/office/powerpoint/2010/main" val="28119500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6578" name="Picture 2"/>
          <p:cNvPicPr>
            <a:picLocks noChangeAspect="1" noChangeArrowheads="1"/>
          </p:cNvPicPr>
          <p:nvPr/>
        </p:nvPicPr>
        <p:blipFill>
          <a:blip r:embed="rId2" cstate="print"/>
          <a:srcRect/>
          <a:stretch>
            <a:fillRect/>
          </a:stretch>
        </p:blipFill>
        <p:spPr bwMode="auto">
          <a:xfrm>
            <a:off x="3543300" y="190500"/>
            <a:ext cx="5262030" cy="6595078"/>
          </a:xfrm>
          <a:prstGeom prst="rect">
            <a:avLst/>
          </a:prstGeom>
          <a:noFill/>
          <a:ln w="9525">
            <a:noFill/>
            <a:miter lim="800000"/>
            <a:headEnd/>
            <a:tailEnd/>
          </a:ln>
          <a:effectLst/>
        </p:spPr>
      </p:pic>
      <p:sp>
        <p:nvSpPr>
          <p:cNvPr id="2" name="Title 1"/>
          <p:cNvSpPr>
            <a:spLocks noGrp="1"/>
          </p:cNvSpPr>
          <p:nvPr>
            <p:ph type="title"/>
          </p:nvPr>
        </p:nvSpPr>
        <p:spPr>
          <a:xfrm>
            <a:off x="0" y="-30798"/>
            <a:ext cx="4457700" cy="1143000"/>
          </a:xfrm>
        </p:spPr>
        <p:txBody>
          <a:bodyPr/>
          <a:lstStyle/>
          <a:p>
            <a:r>
              <a:rPr lang="en-US" smtClean="0"/>
              <a:t>Regression tree</a:t>
            </a:r>
            <a:endParaRPr lang="en-US"/>
          </a:p>
        </p:txBody>
      </p:sp>
      <p:sp>
        <p:nvSpPr>
          <p:cNvPr id="5" name="TextBox 4"/>
          <p:cNvSpPr txBox="1"/>
          <p:nvPr/>
        </p:nvSpPr>
        <p:spPr>
          <a:xfrm>
            <a:off x="228600" y="1943100"/>
            <a:ext cx="3238500" cy="3139321"/>
          </a:xfrm>
          <a:prstGeom prst="rect">
            <a:avLst/>
          </a:prstGeom>
          <a:noFill/>
        </p:spPr>
        <p:txBody>
          <a:bodyPr wrap="square" rtlCol="0">
            <a:spAutoFit/>
          </a:bodyPr>
          <a:lstStyle/>
          <a:p>
            <a:r>
              <a:rPr lang="en-US" smtClean="0"/>
              <a:t>Regression tree for predicting price of 1993-model cars.</a:t>
            </a:r>
          </a:p>
          <a:p>
            <a:endParaRPr lang="en-US" smtClean="0"/>
          </a:p>
          <a:p>
            <a:r>
              <a:rPr lang="en-US" smtClean="0"/>
              <a:t>All features have been standardized to have zero mean and unit variance.</a:t>
            </a:r>
          </a:p>
          <a:p>
            <a:endParaRPr lang="en-US" smtClean="0"/>
          </a:p>
          <a:p>
            <a:r>
              <a:rPr lang="en-US" smtClean="0"/>
              <a:t>The R</a:t>
            </a:r>
            <a:r>
              <a:rPr lang="en-US" baseline="30000" smtClean="0"/>
              <a:t>2</a:t>
            </a:r>
            <a:r>
              <a:rPr lang="en-US" smtClean="0"/>
              <a:t> of the tree is 0.85, which is significantly higher than that</a:t>
            </a:r>
          </a:p>
          <a:p>
            <a:r>
              <a:rPr lang="en-US" smtClean="0"/>
              <a:t>of a multiple linear regression fit to the same data (R</a:t>
            </a:r>
            <a:r>
              <a:rPr lang="en-US" baseline="30000" smtClean="0"/>
              <a:t>2</a:t>
            </a:r>
            <a:r>
              <a:rPr lang="en-US" smtClean="0"/>
              <a:t> = 0.8)</a:t>
            </a:r>
            <a:endParaRPr lang="en-US"/>
          </a:p>
        </p:txBody>
      </p:sp>
    </p:spTree>
    <p:extLst>
      <p:ext uri="{BB962C8B-B14F-4D97-AF65-F5344CB8AC3E}">
        <p14:creationId xmlns:p14="http://schemas.microsoft.com/office/powerpoint/2010/main" val="42704198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Pruning</a:t>
            </a:r>
            <a:endParaRPr lang="en-US"/>
          </a:p>
        </p:txBody>
      </p:sp>
      <p:sp>
        <p:nvSpPr>
          <p:cNvPr id="3" name="Content Placeholder 2"/>
          <p:cNvSpPr>
            <a:spLocks noGrp="1"/>
          </p:cNvSpPr>
          <p:nvPr>
            <p:ph idx="1"/>
          </p:nvPr>
        </p:nvSpPr>
        <p:spPr/>
        <p:txBody>
          <a:bodyPr/>
          <a:lstStyle/>
          <a:p>
            <a:r>
              <a:rPr lang="en-US" smtClean="0"/>
              <a:t>Decision tree overfits, i.e. it learns to reproduce training data exactly.</a:t>
            </a:r>
          </a:p>
          <a:p>
            <a:r>
              <a:rPr lang="en-US" smtClean="0"/>
              <a:t>Strategy to prevent overfitting – </a:t>
            </a:r>
            <a:r>
              <a:rPr lang="en-US" b="1" smtClean="0">
                <a:solidFill>
                  <a:srgbClr val="FF0000"/>
                </a:solidFill>
              </a:rPr>
              <a:t>pruning</a:t>
            </a:r>
            <a:r>
              <a:rPr lang="en-US" smtClean="0"/>
              <a:t>:</a:t>
            </a:r>
          </a:p>
          <a:p>
            <a:pPr lvl="1"/>
            <a:r>
              <a:rPr lang="en-US" smtClean="0"/>
              <a:t>Build the whole tree.</a:t>
            </a:r>
          </a:p>
          <a:p>
            <a:pPr lvl="1"/>
            <a:r>
              <a:rPr lang="en-US" smtClean="0"/>
              <a:t>Prune the tree back, so that complex branches are consolidated into smaller (less accurate on the training data) sub-branches.</a:t>
            </a:r>
          </a:p>
          <a:p>
            <a:pPr lvl="1"/>
            <a:r>
              <a:rPr lang="en-US" smtClean="0"/>
              <a:t>Pruning method uses some estimate of the expected error.</a:t>
            </a:r>
            <a:endParaRPr lang="en-US"/>
          </a:p>
        </p:txBody>
      </p:sp>
    </p:spTree>
    <p:extLst>
      <p:ext uri="{BB962C8B-B14F-4D97-AF65-F5344CB8AC3E}">
        <p14:creationId xmlns:p14="http://schemas.microsoft.com/office/powerpoint/2010/main" val="11631785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
            <a:ext cx="8229600" cy="1143000"/>
          </a:xfrm>
        </p:spPr>
        <p:txBody>
          <a:bodyPr/>
          <a:lstStyle/>
          <a:p>
            <a:r>
              <a:rPr lang="en-US" smtClean="0"/>
              <a:t>Algorithms, programs</a:t>
            </a:r>
            <a:endParaRPr lang="en-US"/>
          </a:p>
        </p:txBody>
      </p:sp>
      <p:sp>
        <p:nvSpPr>
          <p:cNvPr id="3" name="Content Placeholder 2"/>
          <p:cNvSpPr>
            <a:spLocks noGrp="1"/>
          </p:cNvSpPr>
          <p:nvPr>
            <p:ph idx="1"/>
          </p:nvPr>
        </p:nvSpPr>
        <p:spPr>
          <a:xfrm>
            <a:off x="266700" y="1333500"/>
            <a:ext cx="8458200" cy="5372100"/>
          </a:xfrm>
        </p:spPr>
        <p:txBody>
          <a:bodyPr>
            <a:normAutofit fontScale="77500" lnSpcReduction="20000"/>
          </a:bodyPr>
          <a:lstStyle/>
          <a:p>
            <a:r>
              <a:rPr lang="en-US" smtClean="0"/>
              <a:t>ID3, C4.5, C5.0(Linux)/See5(Win) (Ross Quinlan)</a:t>
            </a:r>
          </a:p>
          <a:p>
            <a:r>
              <a:rPr lang="en-US" smtClean="0"/>
              <a:t>Only classification</a:t>
            </a:r>
          </a:p>
          <a:p>
            <a:r>
              <a:rPr lang="en-US" smtClean="0"/>
              <a:t>ID3</a:t>
            </a:r>
          </a:p>
          <a:p>
            <a:pPr lvl="1"/>
            <a:r>
              <a:rPr lang="en-US" smtClean="0"/>
              <a:t>uses information gain</a:t>
            </a:r>
          </a:p>
          <a:p>
            <a:r>
              <a:rPr lang="en-US" smtClean="0"/>
              <a:t>C4.5</a:t>
            </a:r>
          </a:p>
          <a:p>
            <a:pPr lvl="1"/>
            <a:r>
              <a:rPr lang="en-US" smtClean="0"/>
              <a:t>extension of ID3</a:t>
            </a:r>
          </a:p>
          <a:p>
            <a:pPr lvl="1"/>
            <a:r>
              <a:rPr lang="en-US" smtClean="0"/>
              <a:t>Improvements from ID3</a:t>
            </a:r>
          </a:p>
          <a:p>
            <a:pPr lvl="2"/>
            <a:r>
              <a:rPr lang="en-US" smtClean="0"/>
              <a:t>Handling both continuous and discrete attributes (threshold)</a:t>
            </a:r>
          </a:p>
          <a:p>
            <a:pPr lvl="2"/>
            <a:r>
              <a:rPr lang="en-US" smtClean="0"/>
              <a:t>Handling training data with missing attribute values</a:t>
            </a:r>
          </a:p>
          <a:p>
            <a:pPr lvl="2"/>
            <a:r>
              <a:rPr lang="en-US" smtClean="0"/>
              <a:t>Pruning trees after creation</a:t>
            </a:r>
          </a:p>
          <a:p>
            <a:r>
              <a:rPr lang="en-US" smtClean="0"/>
              <a:t>C5.0/See5</a:t>
            </a:r>
          </a:p>
          <a:p>
            <a:pPr lvl="1"/>
            <a:r>
              <a:rPr lang="en-US" smtClean="0"/>
              <a:t>Improvements from C4.5 (for comparison see http://www.rulequest.com/see5-comparison.html)</a:t>
            </a:r>
          </a:p>
          <a:p>
            <a:pPr lvl="2"/>
            <a:r>
              <a:rPr lang="en-US" smtClean="0"/>
              <a:t>Speed</a:t>
            </a:r>
          </a:p>
          <a:p>
            <a:pPr lvl="2"/>
            <a:r>
              <a:rPr lang="en-US" smtClean="0"/>
              <a:t>Memory usage</a:t>
            </a:r>
          </a:p>
          <a:p>
            <a:pPr lvl="2"/>
            <a:r>
              <a:rPr lang="en-US" smtClean="0"/>
              <a:t>Smaller decision trees</a:t>
            </a:r>
          </a:p>
          <a:p>
            <a:pPr lvl="3"/>
            <a:endParaRPr lang="en-US" smtClean="0"/>
          </a:p>
          <a:p>
            <a:pPr lvl="1"/>
            <a:endParaRPr lang="en-US"/>
          </a:p>
        </p:txBody>
      </p:sp>
    </p:spTree>
    <p:extLst>
      <p:ext uri="{BB962C8B-B14F-4D97-AF65-F5344CB8AC3E}">
        <p14:creationId xmlns:p14="http://schemas.microsoft.com/office/powerpoint/2010/main" val="419058794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8046" y="386145"/>
            <a:ext cx="8543582" cy="6125862"/>
          </a:xfrm>
        </p:spPr>
        <p:txBody>
          <a:bodyPr>
            <a:normAutofit/>
          </a:bodyPr>
          <a:lstStyle/>
          <a:p>
            <a:r>
              <a:rPr lang="en-US" smtClean="0"/>
              <a:t>CART (Leo Breiman)</a:t>
            </a:r>
          </a:p>
          <a:p>
            <a:pPr lvl="1"/>
            <a:r>
              <a:rPr lang="en-US" u="sng" smtClean="0"/>
              <a:t>C</a:t>
            </a:r>
            <a:r>
              <a:rPr lang="en-US" smtClean="0"/>
              <a:t>lassification and </a:t>
            </a:r>
            <a:r>
              <a:rPr lang="en-US" u="sng" smtClean="0"/>
              <a:t>R</a:t>
            </a:r>
            <a:r>
              <a:rPr lang="en-US" smtClean="0"/>
              <a:t>egression </a:t>
            </a:r>
            <a:r>
              <a:rPr lang="en-US" u="sng" smtClean="0"/>
              <a:t>T</a:t>
            </a:r>
            <a:r>
              <a:rPr lang="en-US" smtClean="0"/>
              <a:t>rees</a:t>
            </a:r>
          </a:p>
          <a:p>
            <a:pPr lvl="1"/>
            <a:r>
              <a:rPr lang="en-US" smtClean="0"/>
              <a:t>only binary splits</a:t>
            </a:r>
          </a:p>
          <a:p>
            <a:pPr lvl="1"/>
            <a:endParaRPr lang="en-US" smtClean="0"/>
          </a:p>
          <a:p>
            <a:pPr lvl="1"/>
            <a:endParaRPr lang="en-US" smtClean="0"/>
          </a:p>
          <a:p>
            <a:pPr lvl="1"/>
            <a:endParaRPr lang="en-US" smtClean="0"/>
          </a:p>
          <a:p>
            <a:pPr lvl="1"/>
            <a:endParaRPr lang="en-US" smtClean="0"/>
          </a:p>
          <a:p>
            <a:pPr lvl="1"/>
            <a:r>
              <a:rPr lang="en-US" smtClean="0"/>
              <a:t>splitting criterion – Gini impurity (index)</a:t>
            </a:r>
          </a:p>
          <a:p>
            <a:pPr lvl="2"/>
            <a:r>
              <a:rPr lang="en-US" smtClean="0"/>
              <a:t>not based on information theory</a:t>
            </a:r>
          </a:p>
          <a:p>
            <a:pPr lvl="2"/>
            <a:endParaRPr lang="en-US" smtClean="0"/>
          </a:p>
          <a:p>
            <a:pPr marL="457200" indent="-457200">
              <a:lnSpc>
                <a:spcPct val="80000"/>
              </a:lnSpc>
            </a:pPr>
            <a:r>
              <a:rPr lang="en-US" smtClean="0"/>
              <a:t>Both C4.5 and CART are robust tools</a:t>
            </a:r>
          </a:p>
          <a:p>
            <a:pPr marL="457200" indent="-457200">
              <a:lnSpc>
                <a:spcPct val="80000"/>
              </a:lnSpc>
            </a:pPr>
            <a:r>
              <a:rPr lang="en-US" smtClean="0"/>
              <a:t>No method is always superior – experiment!</a:t>
            </a:r>
          </a:p>
          <a:p>
            <a:pPr lvl="2"/>
            <a:endParaRPr lang="en-US" smtClean="0"/>
          </a:p>
          <a:p>
            <a:pPr lvl="1"/>
            <a:endParaRPr lang="en-US"/>
          </a:p>
        </p:txBody>
      </p:sp>
      <p:pic>
        <p:nvPicPr>
          <p:cNvPr id="4" name="Picture 2"/>
          <p:cNvPicPr>
            <a:picLocks noChangeAspect="1" noChangeArrowheads="1"/>
          </p:cNvPicPr>
          <p:nvPr/>
        </p:nvPicPr>
        <p:blipFill>
          <a:blip r:embed="rId2" cstate="print"/>
          <a:srcRect l="12562" t="2708" r="26446" b="58223"/>
          <a:stretch>
            <a:fillRect/>
          </a:stretch>
        </p:blipFill>
        <p:spPr bwMode="auto">
          <a:xfrm>
            <a:off x="1676400" y="2803752"/>
            <a:ext cx="3028013" cy="947176"/>
          </a:xfrm>
          <a:prstGeom prst="rect">
            <a:avLst/>
          </a:prstGeom>
          <a:noFill/>
          <a:ln w="9525">
            <a:noFill/>
            <a:miter lim="800000"/>
            <a:headEnd/>
            <a:tailEnd/>
          </a:ln>
          <a:effectLst/>
        </p:spPr>
      </p:pic>
      <p:sp>
        <p:nvSpPr>
          <p:cNvPr id="6" name="Rectangular Callout 5"/>
          <p:cNvSpPr/>
          <p:nvPr/>
        </p:nvSpPr>
        <p:spPr>
          <a:xfrm>
            <a:off x="2997544" y="2326044"/>
            <a:ext cx="1018403" cy="341783"/>
          </a:xfrm>
          <a:prstGeom prst="wedgeRectCallout">
            <a:avLst>
              <a:gd name="adj1" fmla="val -25686"/>
              <a:gd name="adj2" fmla="val 138423"/>
            </a:avLst>
          </a:prstGeom>
          <a:solidFill>
            <a:srgbClr val="FFFFC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rPr>
              <a:t>Not binary</a:t>
            </a:r>
            <a:endParaRPr lang="en-US" sz="1400">
              <a:solidFill>
                <a:schemeClr val="tx1"/>
              </a:solidFill>
            </a:endParaRPr>
          </a:p>
        </p:txBody>
      </p:sp>
    </p:spTree>
    <p:extLst>
      <p:ext uri="{BB962C8B-B14F-4D97-AF65-F5344CB8AC3E}">
        <p14:creationId xmlns:p14="http://schemas.microsoft.com/office/powerpoint/2010/main" val="236820964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a:xfrm>
            <a:off x="685800" y="2130425"/>
            <a:ext cx="7772400" cy="1714500"/>
          </a:xfrm>
        </p:spPr>
        <p:txBody>
          <a:bodyPr/>
          <a:lstStyle/>
          <a:p>
            <a:r>
              <a:rPr lang="en-US" smtClean="0"/>
              <a:t>Support Vector Machine</a:t>
            </a:r>
            <a:br>
              <a:rPr lang="en-US" smtClean="0"/>
            </a:br>
            <a:r>
              <a:rPr lang="en-US" smtClean="0"/>
              <a:t>(SVM)</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body" idx="1"/>
          </p:nvPr>
        </p:nvSpPr>
        <p:spPr>
          <a:xfrm>
            <a:off x="457200" y="598488"/>
            <a:ext cx="8229600" cy="5802312"/>
          </a:xfrm>
        </p:spPr>
        <p:txBody>
          <a:bodyPr/>
          <a:lstStyle/>
          <a:p>
            <a:pPr eaLnBrk="1" hangingPunct="1"/>
            <a:r>
              <a:rPr lang="en-US" sz="4000" smtClean="0"/>
              <a:t>supervised binary classifier (SVM)</a:t>
            </a:r>
          </a:p>
          <a:p>
            <a:pPr eaLnBrk="1" hangingPunct="1"/>
            <a:r>
              <a:rPr lang="en-US" sz="4000" smtClean="0"/>
              <a:t>also works for regression (SVMR)</a:t>
            </a:r>
          </a:p>
          <a:p>
            <a:pPr eaLnBrk="1" hangingPunct="1"/>
            <a:r>
              <a:rPr lang="en-US" sz="4000" smtClean="0"/>
              <a:t>two main ingrediences:</a:t>
            </a:r>
          </a:p>
          <a:p>
            <a:pPr lvl="1" eaLnBrk="1" hangingPunct="1"/>
            <a:r>
              <a:rPr lang="en-US" sz="3600" b="1" smtClean="0">
                <a:solidFill>
                  <a:srgbClr val="FF0000"/>
                </a:solidFill>
              </a:rPr>
              <a:t>maximum margin</a:t>
            </a:r>
            <a:r>
              <a:rPr lang="en-US" sz="3600" smtClean="0">
                <a:solidFill>
                  <a:srgbClr val="FF0000"/>
                </a:solidFill>
              </a:rPr>
              <a:t> </a:t>
            </a:r>
          </a:p>
          <a:p>
            <a:pPr lvl="1" eaLnBrk="1" hangingPunct="1"/>
            <a:r>
              <a:rPr lang="en-US" sz="3600" b="1" smtClean="0">
                <a:solidFill>
                  <a:srgbClr val="FF0000"/>
                </a:solidFill>
              </a:rPr>
              <a:t>kernel functions</a:t>
            </a:r>
            <a:endParaRPr lang="cs-CZ" sz="3600" b="1" smtClean="0">
              <a:solidFill>
                <a:srgbClr val="FF000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Information theory</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5004995"/>
              </a:xfrm>
            </p:spPr>
            <p:txBody>
              <a:bodyPr>
                <a:normAutofit/>
              </a:bodyPr>
              <a:lstStyle/>
              <a:p>
                <a:r>
                  <a:rPr lang="en-US" smtClean="0"/>
                  <a:t>quantifies information, information is inherently linked with uncertainty and surprise.</a:t>
                </a:r>
              </a:p>
              <a:p>
                <a:r>
                  <a:rPr lang="en-US" smtClean="0"/>
                  <a:t>Consider a random variable </a:t>
                </a:r>
                <a14:m>
                  <m:oMath xmlns:m="http://schemas.openxmlformats.org/officeDocument/2006/math">
                    <m:r>
                      <a:rPr lang="en-US" i="1" smtClean="0">
                        <a:latin typeface="Cambria Math"/>
                      </a:rPr>
                      <m:t>𝑋</m:t>
                    </m:r>
                  </m:oMath>
                </a14:m>
                <a:r>
                  <a:rPr lang="en-US" smtClean="0"/>
                  <a:t> and ask how much information is received when a specific value </a:t>
                </a:r>
                <a14:m>
                  <m:oMath xmlns:m="http://schemas.openxmlformats.org/officeDocument/2006/math">
                    <m:r>
                      <a:rPr lang="en-US" i="1" smtClean="0">
                        <a:latin typeface="Cambria Math"/>
                      </a:rPr>
                      <m:t>𝑋</m:t>
                    </m:r>
                    <m:r>
                      <a:rPr lang="en-US" i="1" baseline="-25000" smtClean="0">
                        <a:latin typeface="Cambria Math"/>
                      </a:rPr>
                      <m:t>𝑖</m:t>
                    </m:r>
                    <m:r>
                      <a:rPr lang="en-US" i="1" smtClean="0">
                        <a:latin typeface="Cambria Math"/>
                      </a:rPr>
                      <m:t> </m:t>
                    </m:r>
                  </m:oMath>
                </a14:m>
                <a:r>
                  <a:rPr lang="en-US" smtClean="0"/>
                  <a:t>for this variable is observed.</a:t>
                </a:r>
              </a:p>
              <a:p>
                <a:pPr lvl="1"/>
                <a:r>
                  <a:rPr lang="en-US" smtClean="0"/>
                  <a:t>The amount of information can be viewed as the ‘degree of surprise’ on learning the value of </a:t>
                </a:r>
                <a14:m>
                  <m:oMath xmlns:m="http://schemas.openxmlformats.org/officeDocument/2006/math">
                    <m:r>
                      <a:rPr lang="en-US" i="1" smtClean="0">
                        <a:latin typeface="Cambria Math"/>
                      </a:rPr>
                      <m:t>𝑋</m:t>
                    </m:r>
                  </m:oMath>
                </a14:m>
                <a:r>
                  <a:rPr lang="en-US" i="1" smtClean="0"/>
                  <a:t>.</a:t>
                </a:r>
                <a:endParaRPr lang="en-US" smtClean="0"/>
              </a:p>
              <a:p>
                <a:endParaRPr lang="en-US"/>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5004995"/>
              </a:xfrm>
              <a:blipFill rotWithShape="1">
                <a:blip r:embed="rId2"/>
                <a:stretch>
                  <a:fillRect l="-1630" t="-1583" b="-2558"/>
                </a:stretch>
              </a:blipFill>
            </p:spPr>
            <p:txBody>
              <a:bodyPr/>
              <a:lstStyle/>
              <a:p>
                <a:r>
                  <a:rPr lang="en-US">
                    <a:noFill/>
                  </a:rPr>
                  <a:t> </a:t>
                </a:r>
              </a:p>
            </p:txBody>
          </p:sp>
        </mc:Fallback>
      </mc:AlternateContent>
    </p:spTree>
    <p:extLst>
      <p:ext uri="{BB962C8B-B14F-4D97-AF65-F5344CB8AC3E}">
        <p14:creationId xmlns:p14="http://schemas.microsoft.com/office/powerpoint/2010/main" val="30208819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smtClean="0"/>
              <a:t>Linear classification methods</a:t>
            </a:r>
          </a:p>
        </p:txBody>
      </p:sp>
      <p:sp>
        <p:nvSpPr>
          <p:cNvPr id="3" name="Content Placeholder 2"/>
          <p:cNvSpPr>
            <a:spLocks noGrp="1"/>
          </p:cNvSpPr>
          <p:nvPr>
            <p:ph idx="1"/>
          </p:nvPr>
        </p:nvSpPr>
        <p:spPr>
          <a:xfrm>
            <a:off x="457200" y="1676400"/>
            <a:ext cx="8153400" cy="4648200"/>
          </a:xfrm>
        </p:spPr>
        <p:txBody>
          <a:bodyPr/>
          <a:lstStyle/>
          <a:p>
            <a:pPr eaLnBrk="1" hangingPunct="1">
              <a:defRPr/>
            </a:pPr>
            <a:r>
              <a:rPr lang="en-US" smtClean="0"/>
              <a:t>Decision boundaries are linear.</a:t>
            </a:r>
          </a:p>
          <a:p>
            <a:pPr eaLnBrk="1" hangingPunct="1">
              <a:defRPr/>
            </a:pPr>
            <a:r>
              <a:rPr lang="en-US" smtClean="0"/>
              <a:t>Two class problem</a:t>
            </a:r>
          </a:p>
          <a:p>
            <a:pPr lvl="1" eaLnBrk="1" hangingPunct="1">
              <a:defRPr/>
            </a:pPr>
            <a:r>
              <a:rPr lang="en-US" smtClean="0">
                <a:ea typeface="+mn-ea"/>
                <a:cs typeface="+mn-cs"/>
              </a:rPr>
              <a:t>The decision boundary between the two classes is a hyperplane (line, plane) in the feature vector space.</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ChangeArrowheads="1"/>
          </p:cNvSpPr>
          <p:nvPr/>
        </p:nvSpPr>
        <p:spPr bwMode="auto">
          <a:xfrm>
            <a:off x="152400" y="304800"/>
            <a:ext cx="4648200" cy="685800"/>
          </a:xfrm>
          <a:prstGeom prst="rect">
            <a:avLst/>
          </a:prstGeom>
          <a:noFill/>
          <a:ln w="9525">
            <a:noFill/>
            <a:miter lim="800000"/>
            <a:headEnd/>
            <a:tailEnd/>
          </a:ln>
        </p:spPr>
        <p:txBody>
          <a:bodyPr anchor="b"/>
          <a:lstStyle/>
          <a:p>
            <a:r>
              <a:rPr lang="en-US" altLang="zh-CN" sz="4200">
                <a:solidFill>
                  <a:schemeClr val="tx2"/>
                </a:solidFill>
                <a:latin typeface="Garamond" pitchFamily="18" charset="0"/>
                <a:ea typeface="宋体" charset="-122"/>
              </a:rPr>
              <a:t> </a:t>
            </a:r>
            <a:r>
              <a:rPr lang="en-US" sz="3600"/>
              <a:t>Linear classifiers</a:t>
            </a:r>
            <a:endParaRPr lang="en-US" altLang="zh-CN" sz="4200">
              <a:solidFill>
                <a:schemeClr val="tx2"/>
              </a:solidFill>
              <a:latin typeface="Garamond" pitchFamily="18" charset="0"/>
              <a:ea typeface="宋体" charset="-122"/>
            </a:endParaRPr>
          </a:p>
        </p:txBody>
      </p:sp>
      <p:sp>
        <p:nvSpPr>
          <p:cNvPr id="18435" name="Text Box 12"/>
          <p:cNvSpPr txBox="1">
            <a:spLocks noChangeArrowheads="1"/>
          </p:cNvSpPr>
          <p:nvPr/>
        </p:nvSpPr>
        <p:spPr bwMode="auto">
          <a:xfrm>
            <a:off x="381000" y="1828800"/>
            <a:ext cx="1905000" cy="854075"/>
          </a:xfrm>
          <a:prstGeom prst="rect">
            <a:avLst/>
          </a:prstGeom>
          <a:noFill/>
          <a:ln w="12700">
            <a:noFill/>
            <a:miter lim="800000"/>
            <a:headEnd/>
            <a:tailEnd/>
          </a:ln>
        </p:spPr>
        <p:txBody>
          <a:bodyPr>
            <a:spAutoFit/>
          </a:bodyPr>
          <a:lstStyle/>
          <a:p>
            <a:pPr>
              <a:spcBef>
                <a:spcPct val="50000"/>
              </a:spcBef>
              <a:buClr>
                <a:schemeClr val="tx1"/>
              </a:buClr>
            </a:pPr>
            <a:r>
              <a:rPr lang="en-US" altLang="zh-CN" sz="2000">
                <a:latin typeface="Tahoma" pitchFamily="34" charset="0"/>
                <a:ea typeface="宋体" charset="-122"/>
              </a:rPr>
              <a:t> denotes +1</a:t>
            </a:r>
          </a:p>
          <a:p>
            <a:pPr>
              <a:spcBef>
                <a:spcPct val="50000"/>
              </a:spcBef>
              <a:buClr>
                <a:schemeClr val="tx1"/>
              </a:buClr>
            </a:pPr>
            <a:r>
              <a:rPr lang="en-US" altLang="zh-CN" sz="2000">
                <a:latin typeface="Tahoma" pitchFamily="34" charset="0"/>
                <a:ea typeface="宋体" charset="-122"/>
              </a:rPr>
              <a:t> denotes -1</a:t>
            </a:r>
          </a:p>
        </p:txBody>
      </p:sp>
      <p:sp>
        <p:nvSpPr>
          <p:cNvPr id="18436" name="Oval 13"/>
          <p:cNvSpPr>
            <a:spLocks noChangeAspect="1" noChangeArrowheads="1"/>
          </p:cNvSpPr>
          <p:nvPr/>
        </p:nvSpPr>
        <p:spPr bwMode="auto">
          <a:xfrm rot="4777107">
            <a:off x="381794" y="1980406"/>
            <a:ext cx="58738" cy="60325"/>
          </a:xfrm>
          <a:prstGeom prst="ellipse">
            <a:avLst/>
          </a:prstGeom>
          <a:solidFill>
            <a:schemeClr val="tx2"/>
          </a:solidFill>
          <a:ln w="9525">
            <a:solidFill>
              <a:schemeClr val="tx1"/>
            </a:solidFill>
            <a:round/>
            <a:headEnd/>
            <a:tailEnd/>
          </a:ln>
        </p:spPr>
        <p:txBody>
          <a:bodyPr wrap="none" anchor="ctr"/>
          <a:lstStyle/>
          <a:p>
            <a:endParaRPr lang="en-US"/>
          </a:p>
        </p:txBody>
      </p:sp>
      <p:sp>
        <p:nvSpPr>
          <p:cNvPr id="18437" name="Oval 14"/>
          <p:cNvSpPr>
            <a:spLocks noChangeAspect="1" noChangeArrowheads="1"/>
          </p:cNvSpPr>
          <p:nvPr/>
        </p:nvSpPr>
        <p:spPr bwMode="auto">
          <a:xfrm rot="5895381">
            <a:off x="382588" y="2436812"/>
            <a:ext cx="50800" cy="53975"/>
          </a:xfrm>
          <a:prstGeom prst="ellipse">
            <a:avLst/>
          </a:prstGeom>
          <a:solidFill>
            <a:schemeClr val="bg1"/>
          </a:solidFill>
          <a:ln w="9525">
            <a:solidFill>
              <a:schemeClr val="tx1"/>
            </a:solidFill>
            <a:round/>
            <a:headEnd/>
            <a:tailEnd/>
          </a:ln>
        </p:spPr>
        <p:txBody>
          <a:bodyPr wrap="none" anchor="ctr"/>
          <a:lstStyle/>
          <a:p>
            <a:endParaRPr lang="en-US"/>
          </a:p>
        </p:txBody>
      </p:sp>
      <p:sp>
        <p:nvSpPr>
          <p:cNvPr id="18438" name="Line 15"/>
          <p:cNvSpPr>
            <a:spLocks noChangeShapeType="1"/>
          </p:cNvSpPr>
          <p:nvPr/>
        </p:nvSpPr>
        <p:spPr bwMode="auto">
          <a:xfrm>
            <a:off x="2590800" y="2209800"/>
            <a:ext cx="0" cy="3505200"/>
          </a:xfrm>
          <a:prstGeom prst="line">
            <a:avLst/>
          </a:prstGeom>
          <a:noFill/>
          <a:ln w="38100">
            <a:solidFill>
              <a:schemeClr val="hlink"/>
            </a:solidFill>
            <a:round/>
            <a:headEnd/>
            <a:tailEnd/>
          </a:ln>
        </p:spPr>
        <p:txBody>
          <a:bodyPr wrap="none" anchor="ctr">
            <a:spAutoFit/>
          </a:bodyPr>
          <a:lstStyle/>
          <a:p>
            <a:endParaRPr lang="en-US"/>
          </a:p>
        </p:txBody>
      </p:sp>
      <p:sp>
        <p:nvSpPr>
          <p:cNvPr id="18439" name="Line 16"/>
          <p:cNvSpPr>
            <a:spLocks noChangeShapeType="1"/>
          </p:cNvSpPr>
          <p:nvPr/>
        </p:nvSpPr>
        <p:spPr bwMode="auto">
          <a:xfrm flipV="1">
            <a:off x="2438400" y="5562600"/>
            <a:ext cx="3657600" cy="0"/>
          </a:xfrm>
          <a:prstGeom prst="line">
            <a:avLst/>
          </a:prstGeom>
          <a:noFill/>
          <a:ln w="38100">
            <a:solidFill>
              <a:srgbClr val="009999"/>
            </a:solidFill>
            <a:round/>
            <a:headEnd/>
            <a:tailEnd/>
          </a:ln>
        </p:spPr>
        <p:txBody>
          <a:bodyPr anchor="ctr">
            <a:spAutoFit/>
          </a:bodyPr>
          <a:lstStyle/>
          <a:p>
            <a:endParaRPr lang="en-US"/>
          </a:p>
        </p:txBody>
      </p:sp>
      <p:sp>
        <p:nvSpPr>
          <p:cNvPr id="18440" name="Oval 17"/>
          <p:cNvSpPr>
            <a:spLocks noChangeAspect="1" noChangeArrowheads="1"/>
          </p:cNvSpPr>
          <p:nvPr/>
        </p:nvSpPr>
        <p:spPr bwMode="auto">
          <a:xfrm>
            <a:off x="3717925" y="5032375"/>
            <a:ext cx="60325" cy="47625"/>
          </a:xfrm>
          <a:prstGeom prst="ellipse">
            <a:avLst/>
          </a:prstGeom>
          <a:solidFill>
            <a:schemeClr val="bg1"/>
          </a:solidFill>
          <a:ln w="9525">
            <a:solidFill>
              <a:schemeClr val="tx1"/>
            </a:solidFill>
            <a:round/>
            <a:headEnd/>
            <a:tailEnd/>
          </a:ln>
        </p:spPr>
        <p:txBody>
          <a:bodyPr wrap="none" anchor="ctr"/>
          <a:lstStyle/>
          <a:p>
            <a:endParaRPr lang="en-US"/>
          </a:p>
        </p:txBody>
      </p:sp>
      <p:sp>
        <p:nvSpPr>
          <p:cNvPr id="18441" name="Oval 19"/>
          <p:cNvSpPr>
            <a:spLocks noChangeAspect="1" noChangeArrowheads="1"/>
          </p:cNvSpPr>
          <p:nvPr/>
        </p:nvSpPr>
        <p:spPr bwMode="auto">
          <a:xfrm>
            <a:off x="4340225" y="2814638"/>
            <a:ext cx="60325" cy="47625"/>
          </a:xfrm>
          <a:prstGeom prst="ellipse">
            <a:avLst/>
          </a:prstGeom>
          <a:solidFill>
            <a:schemeClr val="tx2"/>
          </a:solidFill>
          <a:ln w="9525">
            <a:solidFill>
              <a:schemeClr val="tx1"/>
            </a:solidFill>
            <a:round/>
            <a:headEnd/>
            <a:tailEnd/>
          </a:ln>
        </p:spPr>
        <p:txBody>
          <a:bodyPr wrap="none" anchor="ctr"/>
          <a:lstStyle/>
          <a:p>
            <a:endParaRPr lang="en-US"/>
          </a:p>
        </p:txBody>
      </p:sp>
      <p:sp>
        <p:nvSpPr>
          <p:cNvPr id="18442" name="Oval 20"/>
          <p:cNvSpPr>
            <a:spLocks noChangeAspect="1" noChangeArrowheads="1"/>
          </p:cNvSpPr>
          <p:nvPr/>
        </p:nvSpPr>
        <p:spPr bwMode="auto">
          <a:xfrm>
            <a:off x="4403725" y="3635375"/>
            <a:ext cx="60325" cy="47625"/>
          </a:xfrm>
          <a:prstGeom prst="ellipse">
            <a:avLst/>
          </a:prstGeom>
          <a:solidFill>
            <a:schemeClr val="bg1"/>
          </a:solidFill>
          <a:ln w="9525">
            <a:solidFill>
              <a:schemeClr val="tx1"/>
            </a:solidFill>
            <a:round/>
            <a:headEnd/>
            <a:tailEnd/>
          </a:ln>
        </p:spPr>
        <p:txBody>
          <a:bodyPr wrap="none" anchor="ctr"/>
          <a:lstStyle/>
          <a:p>
            <a:endParaRPr lang="en-US"/>
          </a:p>
        </p:txBody>
      </p:sp>
      <p:sp>
        <p:nvSpPr>
          <p:cNvPr id="18443" name="Oval 21"/>
          <p:cNvSpPr>
            <a:spLocks noChangeAspect="1" noChangeArrowheads="1"/>
          </p:cNvSpPr>
          <p:nvPr/>
        </p:nvSpPr>
        <p:spPr bwMode="auto">
          <a:xfrm>
            <a:off x="3409950" y="2663825"/>
            <a:ext cx="60325" cy="50800"/>
          </a:xfrm>
          <a:prstGeom prst="ellipse">
            <a:avLst/>
          </a:prstGeom>
          <a:solidFill>
            <a:schemeClr val="tx2"/>
          </a:solidFill>
          <a:ln w="9525">
            <a:solidFill>
              <a:schemeClr val="tx1"/>
            </a:solidFill>
            <a:round/>
            <a:headEnd/>
            <a:tailEnd/>
          </a:ln>
        </p:spPr>
        <p:txBody>
          <a:bodyPr wrap="none" anchor="ctr"/>
          <a:lstStyle/>
          <a:p>
            <a:endParaRPr lang="en-US"/>
          </a:p>
        </p:txBody>
      </p:sp>
      <p:sp>
        <p:nvSpPr>
          <p:cNvPr id="18444" name="Oval 22"/>
          <p:cNvSpPr>
            <a:spLocks noChangeAspect="1" noChangeArrowheads="1"/>
          </p:cNvSpPr>
          <p:nvPr/>
        </p:nvSpPr>
        <p:spPr bwMode="auto">
          <a:xfrm>
            <a:off x="3886200" y="3733800"/>
            <a:ext cx="53975" cy="47625"/>
          </a:xfrm>
          <a:prstGeom prst="ellipse">
            <a:avLst/>
          </a:prstGeom>
          <a:solidFill>
            <a:schemeClr val="tx2"/>
          </a:solidFill>
          <a:ln w="9525">
            <a:solidFill>
              <a:schemeClr val="tx1"/>
            </a:solidFill>
            <a:round/>
            <a:headEnd/>
            <a:tailEnd/>
          </a:ln>
        </p:spPr>
        <p:txBody>
          <a:bodyPr wrap="none" anchor="ctr"/>
          <a:lstStyle/>
          <a:p>
            <a:endParaRPr lang="en-US"/>
          </a:p>
        </p:txBody>
      </p:sp>
      <p:sp>
        <p:nvSpPr>
          <p:cNvPr id="18445" name="Oval 23"/>
          <p:cNvSpPr>
            <a:spLocks noChangeAspect="1" noChangeArrowheads="1"/>
          </p:cNvSpPr>
          <p:nvPr/>
        </p:nvSpPr>
        <p:spPr bwMode="auto">
          <a:xfrm>
            <a:off x="3048000" y="3124200"/>
            <a:ext cx="60325" cy="58738"/>
          </a:xfrm>
          <a:prstGeom prst="ellipse">
            <a:avLst/>
          </a:prstGeom>
          <a:solidFill>
            <a:schemeClr val="tx2"/>
          </a:solidFill>
          <a:ln w="9525">
            <a:solidFill>
              <a:schemeClr val="tx1"/>
            </a:solidFill>
            <a:round/>
            <a:headEnd/>
            <a:tailEnd/>
          </a:ln>
        </p:spPr>
        <p:txBody>
          <a:bodyPr wrap="none" anchor="ctr"/>
          <a:lstStyle/>
          <a:p>
            <a:endParaRPr lang="en-US"/>
          </a:p>
        </p:txBody>
      </p:sp>
      <p:sp>
        <p:nvSpPr>
          <p:cNvPr id="18446" name="Oval 24"/>
          <p:cNvSpPr>
            <a:spLocks noChangeAspect="1" noChangeArrowheads="1"/>
          </p:cNvSpPr>
          <p:nvPr/>
        </p:nvSpPr>
        <p:spPr bwMode="auto">
          <a:xfrm>
            <a:off x="5105400" y="4114800"/>
            <a:ext cx="60325" cy="50800"/>
          </a:xfrm>
          <a:prstGeom prst="ellipse">
            <a:avLst/>
          </a:prstGeom>
          <a:solidFill>
            <a:schemeClr val="bg1"/>
          </a:solidFill>
          <a:ln w="9525">
            <a:solidFill>
              <a:schemeClr val="tx1"/>
            </a:solidFill>
            <a:round/>
            <a:headEnd/>
            <a:tailEnd/>
          </a:ln>
        </p:spPr>
        <p:txBody>
          <a:bodyPr wrap="none" anchor="ctr"/>
          <a:lstStyle/>
          <a:p>
            <a:endParaRPr lang="en-US"/>
          </a:p>
        </p:txBody>
      </p:sp>
      <p:sp>
        <p:nvSpPr>
          <p:cNvPr id="18447" name="Oval 25"/>
          <p:cNvSpPr>
            <a:spLocks noChangeAspect="1" noChangeArrowheads="1"/>
          </p:cNvSpPr>
          <p:nvPr/>
        </p:nvSpPr>
        <p:spPr bwMode="auto">
          <a:xfrm rot="-1118274">
            <a:off x="3887788" y="4443413"/>
            <a:ext cx="53975" cy="47625"/>
          </a:xfrm>
          <a:prstGeom prst="ellipse">
            <a:avLst/>
          </a:prstGeom>
          <a:solidFill>
            <a:schemeClr val="bg1"/>
          </a:solidFill>
          <a:ln w="9525">
            <a:solidFill>
              <a:schemeClr val="tx1"/>
            </a:solidFill>
            <a:round/>
            <a:headEnd/>
            <a:tailEnd/>
          </a:ln>
        </p:spPr>
        <p:txBody>
          <a:bodyPr wrap="none" anchor="ctr"/>
          <a:lstStyle/>
          <a:p>
            <a:endParaRPr lang="en-US"/>
          </a:p>
        </p:txBody>
      </p:sp>
      <p:sp>
        <p:nvSpPr>
          <p:cNvPr id="18448" name="Oval 26"/>
          <p:cNvSpPr>
            <a:spLocks noChangeAspect="1" noChangeArrowheads="1"/>
          </p:cNvSpPr>
          <p:nvPr/>
        </p:nvSpPr>
        <p:spPr bwMode="auto">
          <a:xfrm rot="-1118274">
            <a:off x="6003925" y="3228975"/>
            <a:ext cx="60325" cy="50800"/>
          </a:xfrm>
          <a:prstGeom prst="ellipse">
            <a:avLst/>
          </a:prstGeom>
          <a:solidFill>
            <a:schemeClr val="bg1"/>
          </a:solidFill>
          <a:ln w="9525">
            <a:solidFill>
              <a:schemeClr val="tx1"/>
            </a:solidFill>
            <a:round/>
            <a:headEnd/>
            <a:tailEnd/>
          </a:ln>
        </p:spPr>
        <p:txBody>
          <a:bodyPr wrap="none" anchor="ctr"/>
          <a:lstStyle/>
          <a:p>
            <a:endParaRPr lang="en-US"/>
          </a:p>
        </p:txBody>
      </p:sp>
      <p:sp>
        <p:nvSpPr>
          <p:cNvPr id="18449" name="Oval 27"/>
          <p:cNvSpPr>
            <a:spLocks noChangeAspect="1" noChangeArrowheads="1"/>
          </p:cNvSpPr>
          <p:nvPr/>
        </p:nvSpPr>
        <p:spPr bwMode="auto">
          <a:xfrm rot="-1118274">
            <a:off x="5295900" y="4545013"/>
            <a:ext cx="60325" cy="50800"/>
          </a:xfrm>
          <a:prstGeom prst="ellipse">
            <a:avLst/>
          </a:prstGeom>
          <a:solidFill>
            <a:schemeClr val="bg1"/>
          </a:solidFill>
          <a:ln w="9525">
            <a:solidFill>
              <a:schemeClr val="tx1"/>
            </a:solidFill>
            <a:round/>
            <a:headEnd/>
            <a:tailEnd/>
          </a:ln>
        </p:spPr>
        <p:txBody>
          <a:bodyPr wrap="none" anchor="ctr"/>
          <a:lstStyle/>
          <a:p>
            <a:endParaRPr lang="en-US"/>
          </a:p>
        </p:txBody>
      </p:sp>
      <p:sp>
        <p:nvSpPr>
          <p:cNvPr id="18450" name="Oval 28"/>
          <p:cNvSpPr>
            <a:spLocks noChangeAspect="1" noChangeArrowheads="1"/>
          </p:cNvSpPr>
          <p:nvPr/>
        </p:nvSpPr>
        <p:spPr bwMode="auto">
          <a:xfrm rot="-1118274">
            <a:off x="3124200" y="2667000"/>
            <a:ext cx="60325" cy="50800"/>
          </a:xfrm>
          <a:prstGeom prst="ellipse">
            <a:avLst/>
          </a:prstGeom>
          <a:solidFill>
            <a:schemeClr val="tx2"/>
          </a:solidFill>
          <a:ln w="9525">
            <a:solidFill>
              <a:schemeClr val="tx1"/>
            </a:solidFill>
            <a:round/>
            <a:headEnd/>
            <a:tailEnd/>
          </a:ln>
        </p:spPr>
        <p:txBody>
          <a:bodyPr wrap="none" anchor="ctr"/>
          <a:lstStyle/>
          <a:p>
            <a:endParaRPr lang="en-US"/>
          </a:p>
        </p:txBody>
      </p:sp>
      <p:sp>
        <p:nvSpPr>
          <p:cNvPr id="18451" name="Oval 29"/>
          <p:cNvSpPr>
            <a:spLocks noChangeAspect="1" noChangeArrowheads="1"/>
          </p:cNvSpPr>
          <p:nvPr/>
        </p:nvSpPr>
        <p:spPr bwMode="auto">
          <a:xfrm rot="-1118274">
            <a:off x="4711700" y="3584575"/>
            <a:ext cx="60325" cy="50800"/>
          </a:xfrm>
          <a:prstGeom prst="ellipse">
            <a:avLst/>
          </a:prstGeom>
          <a:solidFill>
            <a:schemeClr val="bg1"/>
          </a:solidFill>
          <a:ln w="9525">
            <a:solidFill>
              <a:schemeClr val="tx1"/>
            </a:solidFill>
            <a:round/>
            <a:headEnd/>
            <a:tailEnd/>
          </a:ln>
        </p:spPr>
        <p:txBody>
          <a:bodyPr wrap="none" anchor="ctr"/>
          <a:lstStyle/>
          <a:p>
            <a:endParaRPr lang="en-US"/>
          </a:p>
        </p:txBody>
      </p:sp>
      <p:sp>
        <p:nvSpPr>
          <p:cNvPr id="18452" name="Oval 30"/>
          <p:cNvSpPr>
            <a:spLocks noChangeAspect="1" noChangeArrowheads="1"/>
          </p:cNvSpPr>
          <p:nvPr/>
        </p:nvSpPr>
        <p:spPr bwMode="auto">
          <a:xfrm rot="-1118274">
            <a:off x="5867400" y="4495800"/>
            <a:ext cx="60325" cy="47625"/>
          </a:xfrm>
          <a:prstGeom prst="ellipse">
            <a:avLst/>
          </a:prstGeom>
          <a:solidFill>
            <a:schemeClr val="bg1"/>
          </a:solidFill>
          <a:ln w="9525">
            <a:solidFill>
              <a:schemeClr val="tx1"/>
            </a:solidFill>
            <a:round/>
            <a:headEnd/>
            <a:tailEnd/>
          </a:ln>
        </p:spPr>
        <p:txBody>
          <a:bodyPr wrap="none" anchor="ctr"/>
          <a:lstStyle/>
          <a:p>
            <a:endParaRPr lang="en-US"/>
          </a:p>
        </p:txBody>
      </p:sp>
      <p:sp>
        <p:nvSpPr>
          <p:cNvPr id="18453" name="Oval 31"/>
          <p:cNvSpPr>
            <a:spLocks noChangeAspect="1" noChangeArrowheads="1"/>
          </p:cNvSpPr>
          <p:nvPr/>
        </p:nvSpPr>
        <p:spPr bwMode="auto">
          <a:xfrm rot="-1118274">
            <a:off x="3114675" y="3640138"/>
            <a:ext cx="60325" cy="47625"/>
          </a:xfrm>
          <a:prstGeom prst="ellipse">
            <a:avLst/>
          </a:prstGeom>
          <a:solidFill>
            <a:schemeClr val="tx2"/>
          </a:solidFill>
          <a:ln w="9525">
            <a:solidFill>
              <a:schemeClr val="tx1"/>
            </a:solidFill>
            <a:round/>
            <a:headEnd/>
            <a:tailEnd/>
          </a:ln>
        </p:spPr>
        <p:txBody>
          <a:bodyPr wrap="none" anchor="ctr"/>
          <a:lstStyle/>
          <a:p>
            <a:endParaRPr lang="en-US"/>
          </a:p>
        </p:txBody>
      </p:sp>
      <p:sp>
        <p:nvSpPr>
          <p:cNvPr id="18454" name="Oval 32"/>
          <p:cNvSpPr>
            <a:spLocks noChangeAspect="1" noChangeArrowheads="1"/>
          </p:cNvSpPr>
          <p:nvPr/>
        </p:nvSpPr>
        <p:spPr bwMode="auto">
          <a:xfrm rot="5895381">
            <a:off x="3867150" y="3057525"/>
            <a:ext cx="47625" cy="53975"/>
          </a:xfrm>
          <a:prstGeom prst="ellipse">
            <a:avLst/>
          </a:prstGeom>
          <a:solidFill>
            <a:schemeClr val="tx2"/>
          </a:solidFill>
          <a:ln w="9525">
            <a:solidFill>
              <a:schemeClr val="tx1"/>
            </a:solidFill>
            <a:round/>
            <a:headEnd/>
            <a:tailEnd/>
          </a:ln>
        </p:spPr>
        <p:txBody>
          <a:bodyPr wrap="none" anchor="ctr"/>
          <a:lstStyle/>
          <a:p>
            <a:endParaRPr lang="en-US"/>
          </a:p>
        </p:txBody>
      </p:sp>
      <p:sp>
        <p:nvSpPr>
          <p:cNvPr id="18455" name="Oval 33"/>
          <p:cNvSpPr>
            <a:spLocks noChangeAspect="1" noChangeArrowheads="1"/>
          </p:cNvSpPr>
          <p:nvPr/>
        </p:nvSpPr>
        <p:spPr bwMode="auto">
          <a:xfrm rot="5895381">
            <a:off x="4136231" y="5242719"/>
            <a:ext cx="55563" cy="60325"/>
          </a:xfrm>
          <a:prstGeom prst="ellipse">
            <a:avLst/>
          </a:prstGeom>
          <a:solidFill>
            <a:schemeClr val="bg1"/>
          </a:solidFill>
          <a:ln w="9525">
            <a:solidFill>
              <a:schemeClr val="tx1"/>
            </a:solidFill>
            <a:round/>
            <a:headEnd/>
            <a:tailEnd/>
          </a:ln>
        </p:spPr>
        <p:txBody>
          <a:bodyPr wrap="none" anchor="ctr"/>
          <a:lstStyle/>
          <a:p>
            <a:endParaRPr lang="en-US"/>
          </a:p>
        </p:txBody>
      </p:sp>
      <p:sp>
        <p:nvSpPr>
          <p:cNvPr id="18456" name="Oval 34"/>
          <p:cNvSpPr>
            <a:spLocks noChangeAspect="1" noChangeArrowheads="1"/>
          </p:cNvSpPr>
          <p:nvPr/>
        </p:nvSpPr>
        <p:spPr bwMode="auto">
          <a:xfrm rot="5895381">
            <a:off x="3114675" y="4098925"/>
            <a:ext cx="47625" cy="60325"/>
          </a:xfrm>
          <a:prstGeom prst="ellipse">
            <a:avLst/>
          </a:prstGeom>
          <a:solidFill>
            <a:schemeClr val="tx2"/>
          </a:solidFill>
          <a:ln w="9525">
            <a:solidFill>
              <a:schemeClr val="tx1"/>
            </a:solidFill>
            <a:round/>
            <a:headEnd/>
            <a:tailEnd/>
          </a:ln>
        </p:spPr>
        <p:txBody>
          <a:bodyPr wrap="none" anchor="ctr"/>
          <a:lstStyle/>
          <a:p>
            <a:endParaRPr lang="en-US"/>
          </a:p>
        </p:txBody>
      </p:sp>
      <p:sp>
        <p:nvSpPr>
          <p:cNvPr id="18457" name="Oval 35"/>
          <p:cNvSpPr>
            <a:spLocks noChangeAspect="1" noChangeArrowheads="1"/>
          </p:cNvSpPr>
          <p:nvPr/>
        </p:nvSpPr>
        <p:spPr bwMode="auto">
          <a:xfrm rot="5895381">
            <a:off x="4343400" y="2393950"/>
            <a:ext cx="47625" cy="53975"/>
          </a:xfrm>
          <a:prstGeom prst="ellipse">
            <a:avLst/>
          </a:prstGeom>
          <a:solidFill>
            <a:schemeClr val="tx2"/>
          </a:solidFill>
          <a:ln w="9525">
            <a:solidFill>
              <a:schemeClr val="tx1"/>
            </a:solidFill>
            <a:round/>
            <a:headEnd/>
            <a:tailEnd/>
          </a:ln>
        </p:spPr>
        <p:txBody>
          <a:bodyPr wrap="none" anchor="ctr"/>
          <a:lstStyle/>
          <a:p>
            <a:endParaRPr lang="en-US"/>
          </a:p>
        </p:txBody>
      </p:sp>
      <p:sp>
        <p:nvSpPr>
          <p:cNvPr id="18458" name="Oval 36"/>
          <p:cNvSpPr>
            <a:spLocks noChangeAspect="1" noChangeArrowheads="1"/>
          </p:cNvSpPr>
          <p:nvPr/>
        </p:nvSpPr>
        <p:spPr bwMode="auto">
          <a:xfrm rot="5895381">
            <a:off x="5304632" y="4144169"/>
            <a:ext cx="58737" cy="60325"/>
          </a:xfrm>
          <a:prstGeom prst="ellipse">
            <a:avLst/>
          </a:prstGeom>
          <a:solidFill>
            <a:schemeClr val="bg1"/>
          </a:solidFill>
          <a:ln w="9525">
            <a:solidFill>
              <a:schemeClr val="tx1"/>
            </a:solidFill>
            <a:round/>
            <a:headEnd/>
            <a:tailEnd/>
          </a:ln>
        </p:spPr>
        <p:txBody>
          <a:bodyPr wrap="none" anchor="ctr"/>
          <a:lstStyle/>
          <a:p>
            <a:endParaRPr lang="en-US"/>
          </a:p>
        </p:txBody>
      </p:sp>
      <p:sp>
        <p:nvSpPr>
          <p:cNvPr id="18459" name="Oval 37"/>
          <p:cNvSpPr>
            <a:spLocks noChangeAspect="1" noChangeArrowheads="1"/>
          </p:cNvSpPr>
          <p:nvPr/>
        </p:nvSpPr>
        <p:spPr bwMode="auto">
          <a:xfrm rot="5895381">
            <a:off x="4370388" y="4079875"/>
            <a:ext cx="47625" cy="53975"/>
          </a:xfrm>
          <a:prstGeom prst="ellipse">
            <a:avLst/>
          </a:prstGeom>
          <a:solidFill>
            <a:schemeClr val="bg1"/>
          </a:solidFill>
          <a:ln w="9525">
            <a:solidFill>
              <a:schemeClr val="tx1"/>
            </a:solidFill>
            <a:round/>
            <a:headEnd/>
            <a:tailEnd/>
          </a:ln>
        </p:spPr>
        <p:txBody>
          <a:bodyPr wrap="none" anchor="ctr"/>
          <a:lstStyle/>
          <a:p>
            <a:endParaRPr lang="en-US"/>
          </a:p>
        </p:txBody>
      </p:sp>
      <p:sp>
        <p:nvSpPr>
          <p:cNvPr id="18460" name="Oval 38"/>
          <p:cNvSpPr>
            <a:spLocks noChangeAspect="1" noChangeArrowheads="1"/>
          </p:cNvSpPr>
          <p:nvPr/>
        </p:nvSpPr>
        <p:spPr bwMode="auto">
          <a:xfrm rot="5895381">
            <a:off x="5619750" y="3365500"/>
            <a:ext cx="47625" cy="53975"/>
          </a:xfrm>
          <a:prstGeom prst="ellipse">
            <a:avLst/>
          </a:prstGeom>
          <a:solidFill>
            <a:schemeClr val="bg1"/>
          </a:solidFill>
          <a:ln w="9525">
            <a:solidFill>
              <a:schemeClr val="tx1"/>
            </a:solidFill>
            <a:round/>
            <a:headEnd/>
            <a:tailEnd/>
          </a:ln>
        </p:spPr>
        <p:txBody>
          <a:bodyPr wrap="none" anchor="ctr"/>
          <a:lstStyle/>
          <a:p>
            <a:endParaRPr lang="en-US"/>
          </a:p>
        </p:txBody>
      </p:sp>
      <p:sp>
        <p:nvSpPr>
          <p:cNvPr id="18461" name="Oval 39"/>
          <p:cNvSpPr>
            <a:spLocks noChangeAspect="1" noChangeArrowheads="1"/>
          </p:cNvSpPr>
          <p:nvPr/>
        </p:nvSpPr>
        <p:spPr bwMode="auto">
          <a:xfrm rot="5895381">
            <a:off x="3087688" y="2346325"/>
            <a:ext cx="47625" cy="60325"/>
          </a:xfrm>
          <a:prstGeom prst="ellipse">
            <a:avLst/>
          </a:prstGeom>
          <a:solidFill>
            <a:schemeClr val="tx2"/>
          </a:solidFill>
          <a:ln w="9525">
            <a:solidFill>
              <a:schemeClr val="tx1"/>
            </a:solidFill>
            <a:round/>
            <a:headEnd/>
            <a:tailEnd/>
          </a:ln>
        </p:spPr>
        <p:txBody>
          <a:bodyPr wrap="none" anchor="ctr"/>
          <a:lstStyle/>
          <a:p>
            <a:endParaRPr lang="en-US"/>
          </a:p>
        </p:txBody>
      </p:sp>
      <p:sp>
        <p:nvSpPr>
          <p:cNvPr id="18462" name="Oval 40"/>
          <p:cNvSpPr>
            <a:spLocks noChangeAspect="1" noChangeArrowheads="1"/>
          </p:cNvSpPr>
          <p:nvPr/>
        </p:nvSpPr>
        <p:spPr bwMode="auto">
          <a:xfrm rot="5895381">
            <a:off x="5260975" y="3273425"/>
            <a:ext cx="47625" cy="53975"/>
          </a:xfrm>
          <a:prstGeom prst="ellipse">
            <a:avLst/>
          </a:prstGeom>
          <a:solidFill>
            <a:schemeClr val="bg1"/>
          </a:solidFill>
          <a:ln w="9525">
            <a:solidFill>
              <a:schemeClr val="tx1"/>
            </a:solidFill>
            <a:round/>
            <a:headEnd/>
            <a:tailEnd/>
          </a:ln>
        </p:spPr>
        <p:txBody>
          <a:bodyPr wrap="none" anchor="ctr"/>
          <a:lstStyle/>
          <a:p>
            <a:endParaRPr lang="en-US"/>
          </a:p>
        </p:txBody>
      </p:sp>
      <p:sp>
        <p:nvSpPr>
          <p:cNvPr id="18463" name="Oval 41"/>
          <p:cNvSpPr>
            <a:spLocks noChangeAspect="1" noChangeArrowheads="1"/>
          </p:cNvSpPr>
          <p:nvPr/>
        </p:nvSpPr>
        <p:spPr bwMode="auto">
          <a:xfrm rot="5895381">
            <a:off x="5117307" y="4718844"/>
            <a:ext cx="58737" cy="53975"/>
          </a:xfrm>
          <a:prstGeom prst="ellipse">
            <a:avLst/>
          </a:prstGeom>
          <a:solidFill>
            <a:schemeClr val="bg1"/>
          </a:solidFill>
          <a:ln w="9525">
            <a:solidFill>
              <a:schemeClr val="tx1"/>
            </a:solidFill>
            <a:round/>
            <a:headEnd/>
            <a:tailEnd/>
          </a:ln>
        </p:spPr>
        <p:txBody>
          <a:bodyPr wrap="none" anchor="ctr"/>
          <a:lstStyle/>
          <a:p>
            <a:endParaRPr lang="en-US"/>
          </a:p>
        </p:txBody>
      </p:sp>
      <p:sp>
        <p:nvSpPr>
          <p:cNvPr id="18464" name="Oval 42"/>
          <p:cNvSpPr>
            <a:spLocks noChangeAspect="1" noChangeArrowheads="1"/>
          </p:cNvSpPr>
          <p:nvPr/>
        </p:nvSpPr>
        <p:spPr bwMode="auto">
          <a:xfrm rot="4777107">
            <a:off x="3498057" y="3534569"/>
            <a:ext cx="58737" cy="60325"/>
          </a:xfrm>
          <a:prstGeom prst="ellipse">
            <a:avLst/>
          </a:prstGeom>
          <a:solidFill>
            <a:schemeClr val="tx2"/>
          </a:solidFill>
          <a:ln w="9525">
            <a:solidFill>
              <a:schemeClr val="tx1"/>
            </a:solidFill>
            <a:round/>
            <a:headEnd/>
            <a:tailEnd/>
          </a:ln>
        </p:spPr>
        <p:txBody>
          <a:bodyPr wrap="none" anchor="ctr"/>
          <a:lstStyle/>
          <a:p>
            <a:endParaRPr lang="en-US"/>
          </a:p>
        </p:txBody>
      </p:sp>
      <p:sp>
        <p:nvSpPr>
          <p:cNvPr id="18465" name="Oval 43"/>
          <p:cNvSpPr>
            <a:spLocks noChangeAspect="1" noChangeArrowheads="1"/>
          </p:cNvSpPr>
          <p:nvPr/>
        </p:nvSpPr>
        <p:spPr bwMode="auto">
          <a:xfrm rot="4777107">
            <a:off x="4651375" y="5254625"/>
            <a:ext cx="47625" cy="53975"/>
          </a:xfrm>
          <a:prstGeom prst="ellipse">
            <a:avLst/>
          </a:prstGeom>
          <a:solidFill>
            <a:schemeClr val="bg1"/>
          </a:solidFill>
          <a:ln w="9525">
            <a:solidFill>
              <a:schemeClr val="tx1"/>
            </a:solidFill>
            <a:round/>
            <a:headEnd/>
            <a:tailEnd/>
          </a:ln>
        </p:spPr>
        <p:txBody>
          <a:bodyPr wrap="none" anchor="ctr"/>
          <a:lstStyle/>
          <a:p>
            <a:endParaRPr lang="en-US"/>
          </a:p>
        </p:txBody>
      </p:sp>
      <p:sp>
        <p:nvSpPr>
          <p:cNvPr id="18466" name="Oval 44"/>
          <p:cNvSpPr>
            <a:spLocks noChangeAspect="1" noChangeArrowheads="1"/>
          </p:cNvSpPr>
          <p:nvPr/>
        </p:nvSpPr>
        <p:spPr bwMode="auto">
          <a:xfrm rot="4777107">
            <a:off x="4346575" y="4873625"/>
            <a:ext cx="47625" cy="53975"/>
          </a:xfrm>
          <a:prstGeom prst="ellipse">
            <a:avLst/>
          </a:prstGeom>
          <a:solidFill>
            <a:schemeClr val="bg1"/>
          </a:solidFill>
          <a:ln w="9525">
            <a:solidFill>
              <a:schemeClr val="tx1"/>
            </a:solidFill>
            <a:round/>
            <a:headEnd/>
            <a:tailEnd/>
          </a:ln>
        </p:spPr>
        <p:txBody>
          <a:bodyPr wrap="none" anchor="ctr"/>
          <a:lstStyle/>
          <a:p>
            <a:endParaRPr lang="en-US"/>
          </a:p>
        </p:txBody>
      </p:sp>
      <p:sp>
        <p:nvSpPr>
          <p:cNvPr id="18467" name="Oval 45"/>
          <p:cNvSpPr>
            <a:spLocks noChangeAspect="1" noChangeArrowheads="1"/>
          </p:cNvSpPr>
          <p:nvPr/>
        </p:nvSpPr>
        <p:spPr bwMode="auto">
          <a:xfrm rot="4777107">
            <a:off x="2817019" y="3736181"/>
            <a:ext cx="58738" cy="53975"/>
          </a:xfrm>
          <a:prstGeom prst="ellipse">
            <a:avLst/>
          </a:prstGeom>
          <a:solidFill>
            <a:schemeClr val="tx2"/>
          </a:solidFill>
          <a:ln w="9525">
            <a:solidFill>
              <a:schemeClr val="tx1"/>
            </a:solidFill>
            <a:round/>
            <a:headEnd/>
            <a:tailEnd/>
          </a:ln>
        </p:spPr>
        <p:txBody>
          <a:bodyPr wrap="none" anchor="ctr"/>
          <a:lstStyle/>
          <a:p>
            <a:endParaRPr lang="en-US"/>
          </a:p>
        </p:txBody>
      </p:sp>
      <p:sp>
        <p:nvSpPr>
          <p:cNvPr id="18468" name="Oval 46"/>
          <p:cNvSpPr>
            <a:spLocks noChangeAspect="1" noChangeArrowheads="1"/>
          </p:cNvSpPr>
          <p:nvPr/>
        </p:nvSpPr>
        <p:spPr bwMode="auto">
          <a:xfrm rot="4777107">
            <a:off x="3713163" y="2776537"/>
            <a:ext cx="50800" cy="53975"/>
          </a:xfrm>
          <a:prstGeom prst="ellipse">
            <a:avLst/>
          </a:prstGeom>
          <a:solidFill>
            <a:schemeClr val="tx2"/>
          </a:solidFill>
          <a:ln w="9525">
            <a:solidFill>
              <a:schemeClr val="tx1"/>
            </a:solidFill>
            <a:round/>
            <a:headEnd/>
            <a:tailEnd/>
          </a:ln>
        </p:spPr>
        <p:txBody>
          <a:bodyPr wrap="none" anchor="ctr"/>
          <a:lstStyle/>
          <a:p>
            <a:endParaRPr lang="en-US"/>
          </a:p>
        </p:txBody>
      </p:sp>
      <p:sp>
        <p:nvSpPr>
          <p:cNvPr id="18469" name="Oval 47"/>
          <p:cNvSpPr>
            <a:spLocks noChangeAspect="1" noChangeArrowheads="1"/>
          </p:cNvSpPr>
          <p:nvPr/>
        </p:nvSpPr>
        <p:spPr bwMode="auto">
          <a:xfrm rot="4777107">
            <a:off x="4356101" y="4364037"/>
            <a:ext cx="50800" cy="60325"/>
          </a:xfrm>
          <a:prstGeom prst="ellipse">
            <a:avLst/>
          </a:prstGeom>
          <a:solidFill>
            <a:schemeClr val="bg1"/>
          </a:solidFill>
          <a:ln w="9525">
            <a:solidFill>
              <a:schemeClr val="tx1"/>
            </a:solidFill>
            <a:round/>
            <a:headEnd/>
            <a:tailEnd/>
          </a:ln>
        </p:spPr>
        <p:txBody>
          <a:bodyPr wrap="none" anchor="ctr"/>
          <a:lstStyle/>
          <a:p>
            <a:endParaRPr lang="en-US"/>
          </a:p>
        </p:txBody>
      </p:sp>
      <p:sp>
        <p:nvSpPr>
          <p:cNvPr id="18470" name="Oval 49"/>
          <p:cNvSpPr>
            <a:spLocks noChangeAspect="1" noChangeArrowheads="1"/>
          </p:cNvSpPr>
          <p:nvPr/>
        </p:nvSpPr>
        <p:spPr bwMode="auto">
          <a:xfrm rot="4777107">
            <a:off x="3937794" y="5049044"/>
            <a:ext cx="55563" cy="60325"/>
          </a:xfrm>
          <a:prstGeom prst="ellipse">
            <a:avLst/>
          </a:prstGeom>
          <a:solidFill>
            <a:schemeClr val="bg1"/>
          </a:solidFill>
          <a:ln w="9525">
            <a:solidFill>
              <a:schemeClr val="tx1"/>
            </a:solidFill>
            <a:round/>
            <a:headEnd/>
            <a:tailEnd/>
          </a:ln>
        </p:spPr>
        <p:txBody>
          <a:bodyPr wrap="none" anchor="ctr"/>
          <a:lstStyle/>
          <a:p>
            <a:endParaRPr lang="en-US"/>
          </a:p>
        </p:txBody>
      </p:sp>
      <p:sp>
        <p:nvSpPr>
          <p:cNvPr id="18471" name="Oval 50"/>
          <p:cNvSpPr>
            <a:spLocks noChangeAspect="1" noChangeArrowheads="1"/>
          </p:cNvSpPr>
          <p:nvPr/>
        </p:nvSpPr>
        <p:spPr bwMode="auto">
          <a:xfrm rot="4777107">
            <a:off x="5303838" y="4756150"/>
            <a:ext cx="50800" cy="60325"/>
          </a:xfrm>
          <a:prstGeom prst="ellipse">
            <a:avLst/>
          </a:prstGeom>
          <a:solidFill>
            <a:schemeClr val="bg1"/>
          </a:solidFill>
          <a:ln w="9525">
            <a:solidFill>
              <a:schemeClr val="tx1"/>
            </a:solidFill>
            <a:round/>
            <a:headEnd/>
            <a:tailEnd/>
          </a:ln>
        </p:spPr>
        <p:txBody>
          <a:bodyPr wrap="none" anchor="ctr"/>
          <a:lstStyle/>
          <a:p>
            <a:endParaRPr lang="en-US"/>
          </a:p>
        </p:txBody>
      </p:sp>
      <p:sp>
        <p:nvSpPr>
          <p:cNvPr id="237620" name="Line 52"/>
          <p:cNvSpPr>
            <a:spLocks noChangeShapeType="1"/>
          </p:cNvSpPr>
          <p:nvPr/>
        </p:nvSpPr>
        <p:spPr bwMode="auto">
          <a:xfrm flipV="1">
            <a:off x="2590800" y="2209800"/>
            <a:ext cx="3124200" cy="3048000"/>
          </a:xfrm>
          <a:prstGeom prst="line">
            <a:avLst/>
          </a:prstGeom>
          <a:noFill/>
          <a:ln w="12700">
            <a:solidFill>
              <a:schemeClr val="tx1"/>
            </a:solidFill>
            <a:round/>
            <a:headEnd/>
            <a:tailEnd/>
          </a:ln>
        </p:spPr>
        <p:txBody>
          <a:bodyPr anchor="ctr">
            <a:spAutoFit/>
          </a:bodyPr>
          <a:lstStyle/>
          <a:p>
            <a:endParaRPr lang="en-US"/>
          </a:p>
        </p:txBody>
      </p:sp>
      <p:sp>
        <p:nvSpPr>
          <p:cNvPr id="18474" name="Text Box 53"/>
          <p:cNvSpPr txBox="1">
            <a:spLocks noChangeArrowheads="1"/>
          </p:cNvSpPr>
          <p:nvPr/>
        </p:nvSpPr>
        <p:spPr bwMode="auto">
          <a:xfrm>
            <a:off x="6248400" y="3200400"/>
            <a:ext cx="2438400" cy="396875"/>
          </a:xfrm>
          <a:prstGeom prst="rect">
            <a:avLst/>
          </a:prstGeom>
          <a:noFill/>
          <a:ln w="12700">
            <a:noFill/>
            <a:miter lim="800000"/>
            <a:headEnd/>
            <a:tailEnd/>
          </a:ln>
        </p:spPr>
        <p:txBody>
          <a:bodyPr>
            <a:spAutoFit/>
          </a:bodyPr>
          <a:lstStyle/>
          <a:p>
            <a:pPr>
              <a:spcBef>
                <a:spcPct val="50000"/>
              </a:spcBef>
              <a:buClr>
                <a:schemeClr val="tx1"/>
              </a:buClr>
            </a:pPr>
            <a:endParaRPr lang="en-US" sz="2000">
              <a:latin typeface="Tahoma" pitchFamily="34" charset="0"/>
            </a:endParaRPr>
          </a:p>
        </p:txBody>
      </p:sp>
      <p:sp>
        <p:nvSpPr>
          <p:cNvPr id="18475" name="Text Box 54"/>
          <p:cNvSpPr txBox="1">
            <a:spLocks noChangeArrowheads="1"/>
          </p:cNvSpPr>
          <p:nvPr/>
        </p:nvSpPr>
        <p:spPr bwMode="auto">
          <a:xfrm>
            <a:off x="6400800" y="3352800"/>
            <a:ext cx="2209800" cy="701675"/>
          </a:xfrm>
          <a:prstGeom prst="rect">
            <a:avLst/>
          </a:prstGeom>
          <a:noFill/>
          <a:ln w="12700">
            <a:noFill/>
            <a:miter lim="800000"/>
            <a:headEnd/>
            <a:tailEnd/>
          </a:ln>
        </p:spPr>
        <p:txBody>
          <a:bodyPr>
            <a:spAutoFit/>
          </a:bodyPr>
          <a:lstStyle/>
          <a:p>
            <a:pPr>
              <a:spcBef>
                <a:spcPct val="50000"/>
              </a:spcBef>
              <a:buClr>
                <a:schemeClr val="tx1"/>
              </a:buClr>
            </a:pPr>
            <a:r>
              <a:rPr lang="en-US" altLang="zh-CN" sz="2000">
                <a:latin typeface="Tahoma" pitchFamily="34" charset="0"/>
                <a:ea typeface="宋体" charset="-122"/>
              </a:rPr>
              <a:t>How would you classify this data?</a:t>
            </a:r>
          </a:p>
        </p:txBody>
      </p:sp>
      <p:sp>
        <p:nvSpPr>
          <p:cNvPr id="18479" name="TextBox 46"/>
          <p:cNvSpPr txBox="1">
            <a:spLocks noChangeArrowheads="1"/>
          </p:cNvSpPr>
          <p:nvPr/>
        </p:nvSpPr>
        <p:spPr bwMode="auto">
          <a:xfrm>
            <a:off x="5608638" y="5572125"/>
            <a:ext cx="469900" cy="461963"/>
          </a:xfrm>
          <a:prstGeom prst="rect">
            <a:avLst/>
          </a:prstGeom>
          <a:noFill/>
          <a:ln w="9525">
            <a:noFill/>
            <a:miter lim="800000"/>
            <a:headEnd/>
            <a:tailEnd/>
          </a:ln>
        </p:spPr>
        <p:txBody>
          <a:bodyPr wrap="none">
            <a:spAutoFit/>
          </a:bodyPr>
          <a:lstStyle/>
          <a:p>
            <a:r>
              <a:rPr lang="en-US" sz="2400" b="1">
                <a:solidFill>
                  <a:srgbClr val="009999"/>
                </a:solidFill>
              </a:rPr>
              <a:t>x</a:t>
            </a:r>
            <a:r>
              <a:rPr lang="en-US" sz="2400" b="1" baseline="-25000">
                <a:solidFill>
                  <a:srgbClr val="009999"/>
                </a:solidFill>
              </a:rPr>
              <a:t>1</a:t>
            </a:r>
          </a:p>
        </p:txBody>
      </p:sp>
      <p:sp>
        <p:nvSpPr>
          <p:cNvPr id="18480" name="TextBox 47"/>
          <p:cNvSpPr txBox="1">
            <a:spLocks noChangeArrowheads="1"/>
          </p:cNvSpPr>
          <p:nvPr/>
        </p:nvSpPr>
        <p:spPr bwMode="auto">
          <a:xfrm>
            <a:off x="2103438" y="2200275"/>
            <a:ext cx="469900" cy="461963"/>
          </a:xfrm>
          <a:prstGeom prst="rect">
            <a:avLst/>
          </a:prstGeom>
          <a:noFill/>
          <a:ln w="9525">
            <a:noFill/>
            <a:miter lim="800000"/>
            <a:headEnd/>
            <a:tailEnd/>
          </a:ln>
        </p:spPr>
        <p:txBody>
          <a:bodyPr wrap="none">
            <a:spAutoFit/>
          </a:bodyPr>
          <a:lstStyle/>
          <a:p>
            <a:r>
              <a:rPr lang="en-US" sz="2400" b="1">
                <a:solidFill>
                  <a:srgbClr val="009999"/>
                </a:solidFill>
              </a:rPr>
              <a:t>x</a:t>
            </a:r>
            <a:r>
              <a:rPr lang="en-US" sz="2400" b="1" baseline="-25000">
                <a:solidFill>
                  <a:srgbClr val="009999"/>
                </a:solidFill>
              </a:rPr>
              <a:t>2</a:t>
            </a:r>
          </a:p>
        </p:txBody>
      </p:sp>
      <mc:AlternateContent xmlns:mc="http://schemas.openxmlformats.org/markup-compatibility/2006" xmlns:a14="http://schemas.microsoft.com/office/drawing/2010/main">
        <mc:Choice Requires="a14">
          <p:sp>
            <p:nvSpPr>
              <p:cNvPr id="49" name="TextBox 48"/>
              <p:cNvSpPr txBox="1">
                <a:spLocks noChangeArrowheads="1"/>
              </p:cNvSpPr>
              <p:nvPr/>
            </p:nvSpPr>
            <p:spPr bwMode="auto">
              <a:xfrm>
                <a:off x="573088" y="4108450"/>
                <a:ext cx="1513235" cy="646331"/>
              </a:xfrm>
              <a:prstGeom prst="rect">
                <a:avLst/>
              </a:prstGeom>
              <a:noFill/>
              <a:ln w="9525">
                <a:noFill/>
                <a:miter lim="800000"/>
                <a:headEnd/>
                <a:tailEnd/>
              </a:ln>
            </p:spPr>
            <p:txBody>
              <a:bodyPr wrap="none">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a:rPr>
                        <m:t>𝒙</m:t>
                      </m:r>
                      <m:r>
                        <a:rPr lang="en-US" b="0" i="1" smtClean="0">
                          <a:latin typeface="Cambria Math"/>
                        </a:rPr>
                        <m:t>=</m:t>
                      </m:r>
                      <m:d>
                        <m:dPr>
                          <m:begChr m:val="["/>
                          <m:endChr m:val="]"/>
                          <m:ctrlPr>
                            <a:rPr lang="en-US" b="0" i="1" smtClean="0">
                              <a:latin typeface="Cambria Math"/>
                            </a:rPr>
                          </m:ctrlPr>
                        </m:dPr>
                        <m:e>
                          <m:sSub>
                            <m:sSubPr>
                              <m:ctrlPr>
                                <a:rPr lang="en-US" b="0" i="1" smtClean="0">
                                  <a:latin typeface="Cambria Math"/>
                                </a:rPr>
                              </m:ctrlPr>
                            </m:sSubPr>
                            <m:e>
                              <m:r>
                                <a:rPr lang="en-US" b="0" i="1" smtClean="0">
                                  <a:latin typeface="Cambria Math"/>
                                </a:rPr>
                                <m:t>𝑥</m:t>
                              </m:r>
                            </m:e>
                            <m:sub>
                              <m:r>
                                <a:rPr lang="en-US" b="0" i="1" smtClean="0">
                                  <a:latin typeface="Cambria Math"/>
                                </a:rPr>
                                <m:t>1</m:t>
                              </m:r>
                            </m:sub>
                          </m:sSub>
                          <m:r>
                            <a:rPr lang="en-US" b="0" i="1" smtClean="0">
                              <a:latin typeface="Cambria Math"/>
                            </a:rPr>
                            <m:t>,</m:t>
                          </m:r>
                          <m:sSub>
                            <m:sSubPr>
                              <m:ctrlPr>
                                <a:rPr lang="en-US" b="0" i="1" smtClean="0">
                                  <a:latin typeface="Cambria Math"/>
                                </a:rPr>
                              </m:ctrlPr>
                            </m:sSubPr>
                            <m:e>
                              <m:r>
                                <a:rPr lang="en-US" b="0" i="1" smtClean="0">
                                  <a:latin typeface="Cambria Math"/>
                                </a:rPr>
                                <m:t>𝑥</m:t>
                              </m:r>
                            </m:e>
                            <m:sub>
                              <m:r>
                                <a:rPr lang="en-US" b="0" i="1" smtClean="0">
                                  <a:latin typeface="Cambria Math"/>
                                </a:rPr>
                                <m:t>2</m:t>
                              </m:r>
                            </m:sub>
                          </m:sSub>
                        </m:e>
                      </m:d>
                    </m:oMath>
                  </m:oMathPara>
                </a14:m>
                <a:endParaRPr lang="en-US" b="1" i="1" smtClean="0"/>
              </a:p>
              <a:p>
                <a:pPr/>
                <a14:m>
                  <m:oMathPara xmlns:m="http://schemas.openxmlformats.org/officeDocument/2006/math">
                    <m:oMathParaPr>
                      <m:jc m:val="centerGroup"/>
                    </m:oMathParaPr>
                    <m:oMath xmlns:m="http://schemas.openxmlformats.org/officeDocument/2006/math">
                      <m:r>
                        <a:rPr lang="en-US" b="1" i="1" smtClean="0">
                          <a:latin typeface="Cambria Math"/>
                        </a:rPr>
                        <m:t>𝒘</m:t>
                      </m:r>
                      <m:r>
                        <a:rPr lang="en-US" i="1">
                          <a:latin typeface="Cambria Math"/>
                        </a:rPr>
                        <m:t>=</m:t>
                      </m:r>
                      <m:d>
                        <m:dPr>
                          <m:begChr m:val="["/>
                          <m:endChr m:val="]"/>
                          <m:ctrlPr>
                            <a:rPr lang="en-US" i="1">
                              <a:latin typeface="Cambria Math"/>
                            </a:rPr>
                          </m:ctrlPr>
                        </m:dPr>
                        <m:e>
                          <m:sSub>
                            <m:sSubPr>
                              <m:ctrlPr>
                                <a:rPr lang="en-US" i="1">
                                  <a:latin typeface="Cambria Math"/>
                                </a:rPr>
                              </m:ctrlPr>
                            </m:sSubPr>
                            <m:e>
                              <m:r>
                                <a:rPr lang="en-US" b="0" i="1" smtClean="0">
                                  <a:latin typeface="Cambria Math"/>
                                </a:rPr>
                                <m:t>𝑤</m:t>
                              </m:r>
                            </m:e>
                            <m:sub>
                              <m:r>
                                <a:rPr lang="en-US" i="1">
                                  <a:latin typeface="Cambria Math"/>
                                </a:rPr>
                                <m:t>1</m:t>
                              </m:r>
                            </m:sub>
                          </m:sSub>
                          <m:r>
                            <a:rPr lang="en-US" i="1">
                              <a:latin typeface="Cambria Math"/>
                            </a:rPr>
                            <m:t>,</m:t>
                          </m:r>
                          <m:sSub>
                            <m:sSubPr>
                              <m:ctrlPr>
                                <a:rPr lang="en-US" i="1">
                                  <a:latin typeface="Cambria Math"/>
                                </a:rPr>
                              </m:ctrlPr>
                            </m:sSubPr>
                            <m:e>
                              <m:r>
                                <a:rPr lang="en-US" b="0" i="1" smtClean="0">
                                  <a:latin typeface="Cambria Math"/>
                                </a:rPr>
                                <m:t>𝑤</m:t>
                              </m:r>
                            </m:e>
                            <m:sub>
                              <m:r>
                                <a:rPr lang="en-US" i="1">
                                  <a:latin typeface="Cambria Math"/>
                                </a:rPr>
                                <m:t>2</m:t>
                              </m:r>
                            </m:sub>
                          </m:sSub>
                        </m:e>
                      </m:d>
                    </m:oMath>
                  </m:oMathPara>
                </a14:m>
                <a:endParaRPr lang="en-US" b="1" i="1" smtClean="0"/>
              </a:p>
            </p:txBody>
          </p:sp>
        </mc:Choice>
        <mc:Fallback xmlns="">
          <p:sp>
            <p:nvSpPr>
              <p:cNvPr id="49" name="TextBox 48"/>
              <p:cNvSpPr txBox="1">
                <a:spLocks noRot="1" noChangeAspect="1" noMove="1" noResize="1" noEditPoints="1" noAdjustHandles="1" noChangeArrowheads="1" noChangeShapeType="1" noTextEdit="1"/>
              </p:cNvSpPr>
              <p:nvPr/>
            </p:nvSpPr>
            <p:spPr bwMode="auto">
              <a:xfrm>
                <a:off x="573088" y="4108450"/>
                <a:ext cx="1513235" cy="646331"/>
              </a:xfrm>
              <a:prstGeom prst="rect">
                <a:avLst/>
              </a:prstGeom>
              <a:blipFill rotWithShape="1">
                <a:blip r:embed="rId2"/>
                <a:stretch>
                  <a:fillRect/>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ovéPole 2"/>
              <p:cNvSpPr txBox="1"/>
              <p:nvPr/>
            </p:nvSpPr>
            <p:spPr>
              <a:xfrm>
                <a:off x="5368068" y="990600"/>
                <a:ext cx="3365793" cy="523220"/>
              </a:xfrm>
              <a:prstGeom prst="rect">
                <a:avLst/>
              </a:prstGeom>
              <a:noFill/>
              <a:ln>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a:rPr>
                          </m:ctrlPr>
                        </m:sSubPr>
                        <m:e>
                          <m:r>
                            <a:rPr lang="en-US" sz="2800" b="0" i="1" smtClean="0">
                              <a:latin typeface="Cambria Math"/>
                            </a:rPr>
                            <m:t>𝑦</m:t>
                          </m:r>
                        </m:e>
                        <m:sub>
                          <m:r>
                            <a:rPr lang="en-US" sz="2800" b="0" i="1" smtClean="0">
                              <a:latin typeface="Cambria Math"/>
                            </a:rPr>
                            <m:t>𝑖</m:t>
                          </m:r>
                        </m:sub>
                      </m:sSub>
                      <m:r>
                        <a:rPr lang="en-US" sz="2800" b="0" i="1" smtClean="0">
                          <a:latin typeface="Cambria Math"/>
                        </a:rPr>
                        <m:t>=</m:t>
                      </m:r>
                      <m:r>
                        <m:rPr>
                          <m:sty m:val="p"/>
                        </m:rPr>
                        <a:rPr lang="en-US" sz="2800" b="0" i="0" smtClean="0">
                          <a:latin typeface="Cambria Math"/>
                        </a:rPr>
                        <m:t>sign</m:t>
                      </m:r>
                      <m:r>
                        <a:rPr lang="en-US" sz="2800" b="0" i="1" smtClean="0">
                          <a:latin typeface="Cambria Math"/>
                        </a:rPr>
                        <m:t>(</m:t>
                      </m:r>
                      <m:r>
                        <a:rPr lang="en-US" sz="2800" b="1" i="1" smtClean="0">
                          <a:latin typeface="Cambria Math"/>
                        </a:rPr>
                        <m:t>𝒘</m:t>
                      </m:r>
                      <m:r>
                        <a:rPr lang="en-US" sz="2800" b="0" i="1" smtClean="0">
                          <a:latin typeface="Cambria Math"/>
                        </a:rPr>
                        <m:t>⋅</m:t>
                      </m:r>
                      <m:r>
                        <a:rPr lang="en-US" sz="2800" b="1" i="1" smtClean="0">
                          <a:latin typeface="Cambria Math"/>
                        </a:rPr>
                        <m:t>𝒙</m:t>
                      </m:r>
                      <m:r>
                        <a:rPr lang="en-US" sz="2800" b="0" i="1" smtClean="0">
                          <a:latin typeface="Cambria Math"/>
                        </a:rPr>
                        <m:t>+</m:t>
                      </m:r>
                      <m:r>
                        <a:rPr lang="en-US" sz="2800" b="0" i="1" smtClean="0">
                          <a:latin typeface="Cambria Math"/>
                        </a:rPr>
                        <m:t>𝑏</m:t>
                      </m:r>
                      <m:r>
                        <a:rPr lang="en-US" sz="2800" b="0" i="1" smtClean="0">
                          <a:latin typeface="Cambria Math"/>
                        </a:rPr>
                        <m:t>)</m:t>
                      </m:r>
                    </m:oMath>
                  </m:oMathPara>
                </a14:m>
                <a:endParaRPr lang="en-US" sz="2800"/>
              </a:p>
            </p:txBody>
          </p:sp>
        </mc:Choice>
        <mc:Fallback xmlns="">
          <p:sp>
            <p:nvSpPr>
              <p:cNvPr id="3" name="TextovéPole 2"/>
              <p:cNvSpPr txBox="1">
                <a:spLocks noRot="1" noChangeAspect="1" noMove="1" noResize="1" noEditPoints="1" noAdjustHandles="1" noChangeArrowheads="1" noChangeShapeType="1" noTextEdit="1"/>
              </p:cNvSpPr>
              <p:nvPr/>
            </p:nvSpPr>
            <p:spPr>
              <a:xfrm>
                <a:off x="5368068" y="990600"/>
                <a:ext cx="3365793" cy="523220"/>
              </a:xfrm>
              <a:prstGeom prst="rect">
                <a:avLst/>
              </a:prstGeom>
              <a:blipFill rotWithShape="1">
                <a:blip r:embed="rId3"/>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Obdélník 3"/>
              <p:cNvSpPr/>
              <p:nvPr/>
            </p:nvSpPr>
            <p:spPr>
              <a:xfrm>
                <a:off x="3271091" y="1948480"/>
                <a:ext cx="1718163" cy="400110"/>
              </a:xfrm>
              <a:prstGeom prst="rect">
                <a:avLst/>
              </a:prstGeom>
              <a:ln>
                <a:solidFill>
                  <a:schemeClr val="tx1"/>
                </a:solidFill>
              </a:ln>
            </p:spPr>
            <p:txBody>
              <a:bodyPr wrap="none">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a:rPr>
                        <m:t>𝒘</m:t>
                      </m:r>
                      <m:r>
                        <a:rPr lang="en-US" sz="2000" i="1">
                          <a:latin typeface="Cambria Math"/>
                        </a:rPr>
                        <m:t>⋅</m:t>
                      </m:r>
                      <m:r>
                        <a:rPr lang="en-US" sz="2000" b="1" i="1">
                          <a:latin typeface="Cambria Math"/>
                        </a:rPr>
                        <m:t>𝒙</m:t>
                      </m:r>
                      <m:r>
                        <a:rPr lang="en-US" sz="2000" i="1">
                          <a:latin typeface="Cambria Math"/>
                        </a:rPr>
                        <m:t>+</m:t>
                      </m:r>
                      <m:r>
                        <a:rPr lang="en-US" sz="2000" i="1">
                          <a:latin typeface="Cambria Math"/>
                        </a:rPr>
                        <m:t>𝑏</m:t>
                      </m:r>
                      <m:r>
                        <a:rPr lang="en-US" sz="2000" b="0" i="1" smtClean="0">
                          <a:latin typeface="Cambria Math"/>
                        </a:rPr>
                        <m:t>&gt;0</m:t>
                      </m:r>
                    </m:oMath>
                  </m:oMathPara>
                </a14:m>
                <a:endParaRPr lang="en-US" sz="2000"/>
              </a:p>
            </p:txBody>
          </p:sp>
        </mc:Choice>
        <mc:Fallback xmlns="">
          <p:sp>
            <p:nvSpPr>
              <p:cNvPr id="4" name="Obdélník 3"/>
              <p:cNvSpPr>
                <a:spLocks noRot="1" noChangeAspect="1" noMove="1" noResize="1" noEditPoints="1" noAdjustHandles="1" noChangeArrowheads="1" noChangeShapeType="1" noTextEdit="1"/>
              </p:cNvSpPr>
              <p:nvPr/>
            </p:nvSpPr>
            <p:spPr>
              <a:xfrm>
                <a:off x="3271091" y="1948480"/>
                <a:ext cx="1718163" cy="400110"/>
              </a:xfrm>
              <a:prstGeom prst="rect">
                <a:avLst/>
              </a:prstGeom>
              <a:blipFill rotWithShape="1">
                <a:blip r:embed="rId4"/>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Obdélník 52"/>
              <p:cNvSpPr/>
              <p:nvPr/>
            </p:nvSpPr>
            <p:spPr>
              <a:xfrm rot="18916700">
                <a:off x="4490741" y="2603468"/>
                <a:ext cx="1718163"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a:rPr>
                        <m:t>𝒘</m:t>
                      </m:r>
                      <m:r>
                        <a:rPr lang="en-US" sz="2000" i="1">
                          <a:latin typeface="Cambria Math"/>
                        </a:rPr>
                        <m:t>⋅</m:t>
                      </m:r>
                      <m:r>
                        <a:rPr lang="en-US" sz="2000" b="1" i="1">
                          <a:latin typeface="Cambria Math"/>
                        </a:rPr>
                        <m:t>𝒙</m:t>
                      </m:r>
                      <m:r>
                        <a:rPr lang="en-US" sz="2000" i="1">
                          <a:latin typeface="Cambria Math"/>
                        </a:rPr>
                        <m:t>+</m:t>
                      </m:r>
                      <m:r>
                        <a:rPr lang="en-US" sz="2000" i="1">
                          <a:latin typeface="Cambria Math"/>
                        </a:rPr>
                        <m:t>𝑏</m:t>
                      </m:r>
                      <m:r>
                        <a:rPr lang="en-US" sz="2000" b="0" i="1" smtClean="0">
                          <a:latin typeface="Cambria Math"/>
                        </a:rPr>
                        <m:t>=0</m:t>
                      </m:r>
                    </m:oMath>
                  </m:oMathPara>
                </a14:m>
                <a:endParaRPr lang="en-US" sz="2000"/>
              </a:p>
            </p:txBody>
          </p:sp>
        </mc:Choice>
        <mc:Fallback xmlns="">
          <p:sp>
            <p:nvSpPr>
              <p:cNvPr id="53" name="Obdélník 52"/>
              <p:cNvSpPr>
                <a:spLocks noRot="1" noChangeAspect="1" noMove="1" noResize="1" noEditPoints="1" noAdjustHandles="1" noChangeArrowheads="1" noChangeShapeType="1" noTextEdit="1"/>
              </p:cNvSpPr>
              <p:nvPr/>
            </p:nvSpPr>
            <p:spPr>
              <a:xfrm rot="18916700">
                <a:off x="4490741" y="2603468"/>
                <a:ext cx="1718163" cy="400110"/>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Obdélník 53"/>
              <p:cNvSpPr/>
              <p:nvPr/>
            </p:nvSpPr>
            <p:spPr>
              <a:xfrm>
                <a:off x="4745805" y="4996551"/>
                <a:ext cx="1718163" cy="400110"/>
              </a:xfrm>
              <a:prstGeom prst="rect">
                <a:avLst/>
              </a:prstGeom>
              <a:ln>
                <a:solidFill>
                  <a:schemeClr val="tx1"/>
                </a:solidFill>
              </a:ln>
            </p:spPr>
            <p:txBody>
              <a:bodyPr wrap="none">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a:rPr>
                        <m:t>𝒘</m:t>
                      </m:r>
                      <m:r>
                        <a:rPr lang="en-US" sz="2000" i="1">
                          <a:latin typeface="Cambria Math"/>
                        </a:rPr>
                        <m:t>⋅</m:t>
                      </m:r>
                      <m:r>
                        <a:rPr lang="en-US" sz="2000" b="1" i="1">
                          <a:latin typeface="Cambria Math"/>
                        </a:rPr>
                        <m:t>𝒙</m:t>
                      </m:r>
                      <m:r>
                        <a:rPr lang="en-US" sz="2000" i="1">
                          <a:latin typeface="Cambria Math"/>
                        </a:rPr>
                        <m:t>+</m:t>
                      </m:r>
                      <m:r>
                        <a:rPr lang="en-US" sz="2000" i="1">
                          <a:latin typeface="Cambria Math"/>
                        </a:rPr>
                        <m:t>𝑏</m:t>
                      </m:r>
                      <m:r>
                        <a:rPr lang="en-US" sz="2000" b="0" i="1" smtClean="0">
                          <a:latin typeface="Cambria Math"/>
                        </a:rPr>
                        <m:t>&lt;0</m:t>
                      </m:r>
                    </m:oMath>
                  </m:oMathPara>
                </a14:m>
                <a:endParaRPr lang="en-US" sz="2000"/>
              </a:p>
            </p:txBody>
          </p:sp>
        </mc:Choice>
        <mc:Fallback xmlns="">
          <p:sp>
            <p:nvSpPr>
              <p:cNvPr id="54" name="Obdélník 53"/>
              <p:cNvSpPr>
                <a:spLocks noRot="1" noChangeAspect="1" noMove="1" noResize="1" noEditPoints="1" noAdjustHandles="1" noChangeArrowheads="1" noChangeShapeType="1" noTextEdit="1"/>
              </p:cNvSpPr>
              <p:nvPr/>
            </p:nvSpPr>
            <p:spPr>
              <a:xfrm>
                <a:off x="4745805" y="4996551"/>
                <a:ext cx="1718163" cy="400110"/>
              </a:xfrm>
              <a:prstGeom prst="rect">
                <a:avLst/>
              </a:prstGeom>
              <a:blipFill rotWithShape="1">
                <a:blip r:embed="rId6"/>
                <a:stretch>
                  <a:fillRect/>
                </a:stretch>
              </a:blipFill>
              <a:ln>
                <a:solidFill>
                  <a:schemeClr val="tx1"/>
                </a:solidFill>
              </a:ln>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76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620" grpId="0" animBg="1"/>
      <p:bldP spid="49" grpId="0"/>
      <p:bldP spid="3" grpId="0" animBg="1"/>
      <p:bldP spid="4" grpId="0" animBg="1"/>
      <p:bldP spid="53" grpId="0"/>
      <p:bldP spid="5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 Box 54"/>
          <p:cNvSpPr txBox="1">
            <a:spLocks noChangeArrowheads="1"/>
          </p:cNvSpPr>
          <p:nvPr/>
        </p:nvSpPr>
        <p:spPr bwMode="auto">
          <a:xfrm>
            <a:off x="6400800" y="3352800"/>
            <a:ext cx="2209800" cy="1920875"/>
          </a:xfrm>
          <a:prstGeom prst="rect">
            <a:avLst/>
          </a:prstGeom>
          <a:noFill/>
          <a:ln w="12700">
            <a:noFill/>
            <a:miter lim="800000"/>
            <a:headEnd/>
            <a:tailEnd/>
          </a:ln>
        </p:spPr>
        <p:txBody>
          <a:bodyPr>
            <a:spAutoFit/>
          </a:bodyPr>
          <a:lstStyle/>
          <a:p>
            <a:pPr>
              <a:spcBef>
                <a:spcPct val="50000"/>
              </a:spcBef>
              <a:buClr>
                <a:schemeClr val="tx1"/>
              </a:buClr>
            </a:pPr>
            <a:r>
              <a:rPr lang="en-US" altLang="zh-CN" sz="2000">
                <a:latin typeface="Tahoma" pitchFamily="34" charset="0"/>
                <a:ea typeface="宋体" charset="-122"/>
              </a:rPr>
              <a:t>Any of these would be fine..</a:t>
            </a:r>
          </a:p>
          <a:p>
            <a:pPr>
              <a:spcBef>
                <a:spcPct val="50000"/>
              </a:spcBef>
              <a:buClr>
                <a:schemeClr val="tx1"/>
              </a:buClr>
            </a:pPr>
            <a:endParaRPr lang="en-US" altLang="zh-CN" sz="2000">
              <a:latin typeface="Tahoma" pitchFamily="34" charset="0"/>
              <a:ea typeface="宋体" charset="-122"/>
            </a:endParaRPr>
          </a:p>
          <a:p>
            <a:pPr>
              <a:spcBef>
                <a:spcPct val="50000"/>
              </a:spcBef>
              <a:buClr>
                <a:schemeClr val="tx1"/>
              </a:buClr>
            </a:pPr>
            <a:r>
              <a:rPr lang="en-US" altLang="zh-CN" sz="2000">
                <a:latin typeface="Tahoma" pitchFamily="34" charset="0"/>
                <a:ea typeface="宋体" charset="-122"/>
              </a:rPr>
              <a:t>..but which is best?</a:t>
            </a:r>
          </a:p>
        </p:txBody>
      </p:sp>
      <p:sp>
        <p:nvSpPr>
          <p:cNvPr id="19459" name="Text Box 12"/>
          <p:cNvSpPr txBox="1">
            <a:spLocks noChangeArrowheads="1"/>
          </p:cNvSpPr>
          <p:nvPr/>
        </p:nvSpPr>
        <p:spPr bwMode="auto">
          <a:xfrm>
            <a:off x="381000" y="1828800"/>
            <a:ext cx="1905000" cy="854075"/>
          </a:xfrm>
          <a:prstGeom prst="rect">
            <a:avLst/>
          </a:prstGeom>
          <a:noFill/>
          <a:ln w="12700">
            <a:noFill/>
            <a:miter lim="800000"/>
            <a:headEnd/>
            <a:tailEnd/>
          </a:ln>
        </p:spPr>
        <p:txBody>
          <a:bodyPr>
            <a:spAutoFit/>
          </a:bodyPr>
          <a:lstStyle/>
          <a:p>
            <a:pPr>
              <a:spcBef>
                <a:spcPct val="50000"/>
              </a:spcBef>
              <a:buClr>
                <a:schemeClr val="tx1"/>
              </a:buClr>
            </a:pPr>
            <a:r>
              <a:rPr lang="en-US" altLang="zh-CN" sz="2000">
                <a:latin typeface="Tahoma" pitchFamily="34" charset="0"/>
                <a:ea typeface="宋体" charset="-122"/>
              </a:rPr>
              <a:t> denotes +1</a:t>
            </a:r>
          </a:p>
          <a:p>
            <a:pPr>
              <a:spcBef>
                <a:spcPct val="50000"/>
              </a:spcBef>
              <a:buClr>
                <a:schemeClr val="tx1"/>
              </a:buClr>
            </a:pPr>
            <a:r>
              <a:rPr lang="en-US" altLang="zh-CN" sz="2000">
                <a:latin typeface="Tahoma" pitchFamily="34" charset="0"/>
                <a:ea typeface="宋体" charset="-122"/>
              </a:rPr>
              <a:t> denotes -1</a:t>
            </a:r>
          </a:p>
        </p:txBody>
      </p:sp>
      <p:sp>
        <p:nvSpPr>
          <p:cNvPr id="19460" name="Oval 13"/>
          <p:cNvSpPr>
            <a:spLocks noChangeAspect="1" noChangeArrowheads="1"/>
          </p:cNvSpPr>
          <p:nvPr/>
        </p:nvSpPr>
        <p:spPr bwMode="auto">
          <a:xfrm rot="4777107">
            <a:off x="381794" y="1980406"/>
            <a:ext cx="58738" cy="60325"/>
          </a:xfrm>
          <a:prstGeom prst="ellipse">
            <a:avLst/>
          </a:prstGeom>
          <a:solidFill>
            <a:schemeClr val="tx2"/>
          </a:solidFill>
          <a:ln w="9525">
            <a:solidFill>
              <a:schemeClr val="tx1"/>
            </a:solidFill>
            <a:round/>
            <a:headEnd/>
            <a:tailEnd/>
          </a:ln>
        </p:spPr>
        <p:txBody>
          <a:bodyPr wrap="none" anchor="ctr"/>
          <a:lstStyle/>
          <a:p>
            <a:endParaRPr lang="en-US"/>
          </a:p>
        </p:txBody>
      </p:sp>
      <p:sp>
        <p:nvSpPr>
          <p:cNvPr id="19461" name="Oval 14"/>
          <p:cNvSpPr>
            <a:spLocks noChangeAspect="1" noChangeArrowheads="1"/>
          </p:cNvSpPr>
          <p:nvPr/>
        </p:nvSpPr>
        <p:spPr bwMode="auto">
          <a:xfrm rot="5895381">
            <a:off x="382588" y="2436812"/>
            <a:ext cx="50800" cy="53975"/>
          </a:xfrm>
          <a:prstGeom prst="ellipse">
            <a:avLst/>
          </a:prstGeom>
          <a:solidFill>
            <a:schemeClr val="bg1"/>
          </a:solidFill>
          <a:ln w="9525">
            <a:solidFill>
              <a:schemeClr val="tx1"/>
            </a:solidFill>
            <a:round/>
            <a:headEnd/>
            <a:tailEnd/>
          </a:ln>
        </p:spPr>
        <p:txBody>
          <a:bodyPr wrap="none" anchor="ctr"/>
          <a:lstStyle/>
          <a:p>
            <a:endParaRPr lang="en-US"/>
          </a:p>
        </p:txBody>
      </p:sp>
      <p:sp>
        <p:nvSpPr>
          <p:cNvPr id="19462" name="Line 15"/>
          <p:cNvSpPr>
            <a:spLocks noChangeShapeType="1"/>
          </p:cNvSpPr>
          <p:nvPr/>
        </p:nvSpPr>
        <p:spPr bwMode="auto">
          <a:xfrm>
            <a:off x="2590800" y="2209800"/>
            <a:ext cx="0" cy="3505200"/>
          </a:xfrm>
          <a:prstGeom prst="line">
            <a:avLst/>
          </a:prstGeom>
          <a:noFill/>
          <a:ln w="38100">
            <a:solidFill>
              <a:schemeClr val="hlink"/>
            </a:solidFill>
            <a:round/>
            <a:headEnd/>
            <a:tailEnd/>
          </a:ln>
        </p:spPr>
        <p:txBody>
          <a:bodyPr wrap="none" anchor="ctr">
            <a:spAutoFit/>
          </a:bodyPr>
          <a:lstStyle/>
          <a:p>
            <a:endParaRPr lang="en-US"/>
          </a:p>
        </p:txBody>
      </p:sp>
      <p:sp>
        <p:nvSpPr>
          <p:cNvPr id="19463" name="Line 16"/>
          <p:cNvSpPr>
            <a:spLocks noChangeShapeType="1"/>
          </p:cNvSpPr>
          <p:nvPr/>
        </p:nvSpPr>
        <p:spPr bwMode="auto">
          <a:xfrm flipV="1">
            <a:off x="2438400" y="5562600"/>
            <a:ext cx="3657600" cy="0"/>
          </a:xfrm>
          <a:prstGeom prst="line">
            <a:avLst/>
          </a:prstGeom>
          <a:noFill/>
          <a:ln w="38100">
            <a:solidFill>
              <a:schemeClr val="hlink"/>
            </a:solidFill>
            <a:round/>
            <a:headEnd/>
            <a:tailEnd/>
          </a:ln>
        </p:spPr>
        <p:txBody>
          <a:bodyPr anchor="ctr">
            <a:spAutoFit/>
          </a:bodyPr>
          <a:lstStyle/>
          <a:p>
            <a:endParaRPr lang="en-US"/>
          </a:p>
        </p:txBody>
      </p:sp>
      <p:sp>
        <p:nvSpPr>
          <p:cNvPr id="19464" name="Oval 17"/>
          <p:cNvSpPr>
            <a:spLocks noChangeAspect="1" noChangeArrowheads="1"/>
          </p:cNvSpPr>
          <p:nvPr/>
        </p:nvSpPr>
        <p:spPr bwMode="auto">
          <a:xfrm>
            <a:off x="3717925" y="5032375"/>
            <a:ext cx="60325" cy="47625"/>
          </a:xfrm>
          <a:prstGeom prst="ellipse">
            <a:avLst/>
          </a:prstGeom>
          <a:solidFill>
            <a:schemeClr val="bg1"/>
          </a:solidFill>
          <a:ln w="9525">
            <a:solidFill>
              <a:schemeClr val="tx1"/>
            </a:solidFill>
            <a:round/>
            <a:headEnd/>
            <a:tailEnd/>
          </a:ln>
        </p:spPr>
        <p:txBody>
          <a:bodyPr wrap="none" anchor="ctr"/>
          <a:lstStyle/>
          <a:p>
            <a:endParaRPr lang="en-US"/>
          </a:p>
        </p:txBody>
      </p:sp>
      <p:sp>
        <p:nvSpPr>
          <p:cNvPr id="19465" name="Oval 20"/>
          <p:cNvSpPr>
            <a:spLocks noChangeAspect="1" noChangeArrowheads="1"/>
          </p:cNvSpPr>
          <p:nvPr/>
        </p:nvSpPr>
        <p:spPr bwMode="auto">
          <a:xfrm>
            <a:off x="4403725" y="3635375"/>
            <a:ext cx="60325" cy="47625"/>
          </a:xfrm>
          <a:prstGeom prst="ellipse">
            <a:avLst/>
          </a:prstGeom>
          <a:solidFill>
            <a:schemeClr val="bg1"/>
          </a:solidFill>
          <a:ln w="9525">
            <a:solidFill>
              <a:schemeClr val="tx1"/>
            </a:solidFill>
            <a:round/>
            <a:headEnd/>
            <a:tailEnd/>
          </a:ln>
        </p:spPr>
        <p:txBody>
          <a:bodyPr wrap="none" anchor="ctr"/>
          <a:lstStyle/>
          <a:p>
            <a:endParaRPr lang="en-US"/>
          </a:p>
        </p:txBody>
      </p:sp>
      <p:sp>
        <p:nvSpPr>
          <p:cNvPr id="19466" name="Oval 21"/>
          <p:cNvSpPr>
            <a:spLocks noChangeAspect="1" noChangeArrowheads="1"/>
          </p:cNvSpPr>
          <p:nvPr/>
        </p:nvSpPr>
        <p:spPr bwMode="auto">
          <a:xfrm>
            <a:off x="3409950" y="2663825"/>
            <a:ext cx="60325" cy="50800"/>
          </a:xfrm>
          <a:prstGeom prst="ellipse">
            <a:avLst/>
          </a:prstGeom>
          <a:solidFill>
            <a:schemeClr val="tx2"/>
          </a:solidFill>
          <a:ln w="9525">
            <a:solidFill>
              <a:schemeClr val="tx1"/>
            </a:solidFill>
            <a:round/>
            <a:headEnd/>
            <a:tailEnd/>
          </a:ln>
        </p:spPr>
        <p:txBody>
          <a:bodyPr wrap="none" anchor="ctr"/>
          <a:lstStyle/>
          <a:p>
            <a:endParaRPr lang="en-US"/>
          </a:p>
        </p:txBody>
      </p:sp>
      <p:sp>
        <p:nvSpPr>
          <p:cNvPr id="19467" name="Oval 22"/>
          <p:cNvSpPr>
            <a:spLocks noChangeAspect="1" noChangeArrowheads="1"/>
          </p:cNvSpPr>
          <p:nvPr/>
        </p:nvSpPr>
        <p:spPr bwMode="auto">
          <a:xfrm>
            <a:off x="3886200" y="3733800"/>
            <a:ext cx="53975" cy="47625"/>
          </a:xfrm>
          <a:prstGeom prst="ellipse">
            <a:avLst/>
          </a:prstGeom>
          <a:solidFill>
            <a:schemeClr val="tx2"/>
          </a:solidFill>
          <a:ln w="9525">
            <a:solidFill>
              <a:schemeClr val="tx1"/>
            </a:solidFill>
            <a:round/>
            <a:headEnd/>
            <a:tailEnd/>
          </a:ln>
        </p:spPr>
        <p:txBody>
          <a:bodyPr wrap="none" anchor="ctr"/>
          <a:lstStyle/>
          <a:p>
            <a:endParaRPr lang="en-US"/>
          </a:p>
        </p:txBody>
      </p:sp>
      <p:sp>
        <p:nvSpPr>
          <p:cNvPr id="19468" name="Oval 23"/>
          <p:cNvSpPr>
            <a:spLocks noChangeAspect="1" noChangeArrowheads="1"/>
          </p:cNvSpPr>
          <p:nvPr/>
        </p:nvSpPr>
        <p:spPr bwMode="auto">
          <a:xfrm>
            <a:off x="3048000" y="3124200"/>
            <a:ext cx="60325" cy="58738"/>
          </a:xfrm>
          <a:prstGeom prst="ellipse">
            <a:avLst/>
          </a:prstGeom>
          <a:solidFill>
            <a:schemeClr val="tx2"/>
          </a:solidFill>
          <a:ln w="9525">
            <a:solidFill>
              <a:schemeClr val="tx1"/>
            </a:solidFill>
            <a:round/>
            <a:headEnd/>
            <a:tailEnd/>
          </a:ln>
        </p:spPr>
        <p:txBody>
          <a:bodyPr wrap="none" anchor="ctr"/>
          <a:lstStyle/>
          <a:p>
            <a:endParaRPr lang="en-US"/>
          </a:p>
        </p:txBody>
      </p:sp>
      <p:sp>
        <p:nvSpPr>
          <p:cNvPr id="19469" name="Oval 24"/>
          <p:cNvSpPr>
            <a:spLocks noChangeAspect="1" noChangeArrowheads="1"/>
          </p:cNvSpPr>
          <p:nvPr/>
        </p:nvSpPr>
        <p:spPr bwMode="auto">
          <a:xfrm>
            <a:off x="5105400" y="4114800"/>
            <a:ext cx="60325" cy="50800"/>
          </a:xfrm>
          <a:prstGeom prst="ellipse">
            <a:avLst/>
          </a:prstGeom>
          <a:solidFill>
            <a:schemeClr val="bg1"/>
          </a:solidFill>
          <a:ln w="9525">
            <a:solidFill>
              <a:schemeClr val="tx1"/>
            </a:solidFill>
            <a:round/>
            <a:headEnd/>
            <a:tailEnd/>
          </a:ln>
        </p:spPr>
        <p:txBody>
          <a:bodyPr wrap="none" anchor="ctr"/>
          <a:lstStyle/>
          <a:p>
            <a:endParaRPr lang="en-US"/>
          </a:p>
        </p:txBody>
      </p:sp>
      <p:sp>
        <p:nvSpPr>
          <p:cNvPr id="19470" name="Oval 25"/>
          <p:cNvSpPr>
            <a:spLocks noChangeAspect="1" noChangeArrowheads="1"/>
          </p:cNvSpPr>
          <p:nvPr/>
        </p:nvSpPr>
        <p:spPr bwMode="auto">
          <a:xfrm rot="-1118274">
            <a:off x="3887788" y="4443413"/>
            <a:ext cx="53975" cy="47625"/>
          </a:xfrm>
          <a:prstGeom prst="ellipse">
            <a:avLst/>
          </a:prstGeom>
          <a:solidFill>
            <a:schemeClr val="bg1"/>
          </a:solidFill>
          <a:ln w="9525">
            <a:solidFill>
              <a:schemeClr val="tx1"/>
            </a:solidFill>
            <a:round/>
            <a:headEnd/>
            <a:tailEnd/>
          </a:ln>
        </p:spPr>
        <p:txBody>
          <a:bodyPr wrap="none" anchor="ctr"/>
          <a:lstStyle/>
          <a:p>
            <a:endParaRPr lang="en-US"/>
          </a:p>
        </p:txBody>
      </p:sp>
      <p:sp>
        <p:nvSpPr>
          <p:cNvPr id="19471" name="Oval 26"/>
          <p:cNvSpPr>
            <a:spLocks noChangeAspect="1" noChangeArrowheads="1"/>
          </p:cNvSpPr>
          <p:nvPr/>
        </p:nvSpPr>
        <p:spPr bwMode="auto">
          <a:xfrm rot="-1118274">
            <a:off x="6003925" y="3228975"/>
            <a:ext cx="60325" cy="50800"/>
          </a:xfrm>
          <a:prstGeom prst="ellipse">
            <a:avLst/>
          </a:prstGeom>
          <a:solidFill>
            <a:schemeClr val="bg1"/>
          </a:solidFill>
          <a:ln w="9525">
            <a:solidFill>
              <a:schemeClr val="tx1"/>
            </a:solidFill>
            <a:round/>
            <a:headEnd/>
            <a:tailEnd/>
          </a:ln>
        </p:spPr>
        <p:txBody>
          <a:bodyPr wrap="none" anchor="ctr"/>
          <a:lstStyle/>
          <a:p>
            <a:endParaRPr lang="en-US"/>
          </a:p>
        </p:txBody>
      </p:sp>
      <p:sp>
        <p:nvSpPr>
          <p:cNvPr id="19472" name="Oval 27"/>
          <p:cNvSpPr>
            <a:spLocks noChangeAspect="1" noChangeArrowheads="1"/>
          </p:cNvSpPr>
          <p:nvPr/>
        </p:nvSpPr>
        <p:spPr bwMode="auto">
          <a:xfrm rot="-1118274">
            <a:off x="5295900" y="4545013"/>
            <a:ext cx="60325" cy="50800"/>
          </a:xfrm>
          <a:prstGeom prst="ellipse">
            <a:avLst/>
          </a:prstGeom>
          <a:solidFill>
            <a:schemeClr val="bg1"/>
          </a:solidFill>
          <a:ln w="9525">
            <a:solidFill>
              <a:schemeClr val="tx1"/>
            </a:solidFill>
            <a:round/>
            <a:headEnd/>
            <a:tailEnd/>
          </a:ln>
        </p:spPr>
        <p:txBody>
          <a:bodyPr wrap="none" anchor="ctr"/>
          <a:lstStyle/>
          <a:p>
            <a:endParaRPr lang="en-US"/>
          </a:p>
        </p:txBody>
      </p:sp>
      <p:sp>
        <p:nvSpPr>
          <p:cNvPr id="19473" name="Oval 28"/>
          <p:cNvSpPr>
            <a:spLocks noChangeAspect="1" noChangeArrowheads="1"/>
          </p:cNvSpPr>
          <p:nvPr/>
        </p:nvSpPr>
        <p:spPr bwMode="auto">
          <a:xfrm rot="-1118274">
            <a:off x="3124200" y="2667000"/>
            <a:ext cx="60325" cy="50800"/>
          </a:xfrm>
          <a:prstGeom prst="ellipse">
            <a:avLst/>
          </a:prstGeom>
          <a:solidFill>
            <a:schemeClr val="tx2"/>
          </a:solidFill>
          <a:ln w="9525">
            <a:solidFill>
              <a:schemeClr val="tx1"/>
            </a:solidFill>
            <a:round/>
            <a:headEnd/>
            <a:tailEnd/>
          </a:ln>
        </p:spPr>
        <p:txBody>
          <a:bodyPr wrap="none" anchor="ctr"/>
          <a:lstStyle/>
          <a:p>
            <a:endParaRPr lang="en-US"/>
          </a:p>
        </p:txBody>
      </p:sp>
      <p:sp>
        <p:nvSpPr>
          <p:cNvPr id="19474" name="Oval 29"/>
          <p:cNvSpPr>
            <a:spLocks noChangeAspect="1" noChangeArrowheads="1"/>
          </p:cNvSpPr>
          <p:nvPr/>
        </p:nvSpPr>
        <p:spPr bwMode="auto">
          <a:xfrm rot="-1118274">
            <a:off x="4711700" y="3584575"/>
            <a:ext cx="60325" cy="50800"/>
          </a:xfrm>
          <a:prstGeom prst="ellipse">
            <a:avLst/>
          </a:prstGeom>
          <a:solidFill>
            <a:schemeClr val="bg1"/>
          </a:solidFill>
          <a:ln w="9525">
            <a:solidFill>
              <a:schemeClr val="tx1"/>
            </a:solidFill>
            <a:round/>
            <a:headEnd/>
            <a:tailEnd/>
          </a:ln>
        </p:spPr>
        <p:txBody>
          <a:bodyPr wrap="none" anchor="ctr"/>
          <a:lstStyle/>
          <a:p>
            <a:endParaRPr lang="en-US"/>
          </a:p>
        </p:txBody>
      </p:sp>
      <p:sp>
        <p:nvSpPr>
          <p:cNvPr id="19475" name="Oval 30"/>
          <p:cNvSpPr>
            <a:spLocks noChangeAspect="1" noChangeArrowheads="1"/>
          </p:cNvSpPr>
          <p:nvPr/>
        </p:nvSpPr>
        <p:spPr bwMode="auto">
          <a:xfrm rot="-1118274">
            <a:off x="5867400" y="4495800"/>
            <a:ext cx="60325" cy="47625"/>
          </a:xfrm>
          <a:prstGeom prst="ellipse">
            <a:avLst/>
          </a:prstGeom>
          <a:solidFill>
            <a:schemeClr val="bg1"/>
          </a:solidFill>
          <a:ln w="9525">
            <a:solidFill>
              <a:schemeClr val="tx1"/>
            </a:solidFill>
            <a:round/>
            <a:headEnd/>
            <a:tailEnd/>
          </a:ln>
        </p:spPr>
        <p:txBody>
          <a:bodyPr wrap="none" anchor="ctr"/>
          <a:lstStyle/>
          <a:p>
            <a:endParaRPr lang="en-US"/>
          </a:p>
        </p:txBody>
      </p:sp>
      <p:sp>
        <p:nvSpPr>
          <p:cNvPr id="19476" name="Oval 31"/>
          <p:cNvSpPr>
            <a:spLocks noChangeAspect="1" noChangeArrowheads="1"/>
          </p:cNvSpPr>
          <p:nvPr/>
        </p:nvSpPr>
        <p:spPr bwMode="auto">
          <a:xfrm rot="-1118274">
            <a:off x="3114675" y="3640138"/>
            <a:ext cx="60325" cy="47625"/>
          </a:xfrm>
          <a:prstGeom prst="ellipse">
            <a:avLst/>
          </a:prstGeom>
          <a:solidFill>
            <a:schemeClr val="tx2"/>
          </a:solidFill>
          <a:ln w="9525">
            <a:solidFill>
              <a:schemeClr val="tx1"/>
            </a:solidFill>
            <a:round/>
            <a:headEnd/>
            <a:tailEnd/>
          </a:ln>
        </p:spPr>
        <p:txBody>
          <a:bodyPr wrap="none" anchor="ctr"/>
          <a:lstStyle/>
          <a:p>
            <a:endParaRPr lang="en-US"/>
          </a:p>
        </p:txBody>
      </p:sp>
      <p:sp>
        <p:nvSpPr>
          <p:cNvPr id="19477" name="Oval 32"/>
          <p:cNvSpPr>
            <a:spLocks noChangeAspect="1" noChangeArrowheads="1"/>
          </p:cNvSpPr>
          <p:nvPr/>
        </p:nvSpPr>
        <p:spPr bwMode="auto">
          <a:xfrm rot="5895381">
            <a:off x="3867150" y="3057525"/>
            <a:ext cx="47625" cy="53975"/>
          </a:xfrm>
          <a:prstGeom prst="ellipse">
            <a:avLst/>
          </a:prstGeom>
          <a:solidFill>
            <a:schemeClr val="tx2"/>
          </a:solidFill>
          <a:ln w="9525">
            <a:solidFill>
              <a:schemeClr val="tx1"/>
            </a:solidFill>
            <a:round/>
            <a:headEnd/>
            <a:tailEnd/>
          </a:ln>
        </p:spPr>
        <p:txBody>
          <a:bodyPr wrap="none" anchor="ctr"/>
          <a:lstStyle/>
          <a:p>
            <a:endParaRPr lang="en-US"/>
          </a:p>
        </p:txBody>
      </p:sp>
      <p:sp>
        <p:nvSpPr>
          <p:cNvPr id="19478" name="Oval 33"/>
          <p:cNvSpPr>
            <a:spLocks noChangeAspect="1" noChangeArrowheads="1"/>
          </p:cNvSpPr>
          <p:nvPr/>
        </p:nvSpPr>
        <p:spPr bwMode="auto">
          <a:xfrm rot="5895381">
            <a:off x="4136231" y="5242719"/>
            <a:ext cx="55563" cy="60325"/>
          </a:xfrm>
          <a:prstGeom prst="ellipse">
            <a:avLst/>
          </a:prstGeom>
          <a:solidFill>
            <a:schemeClr val="bg1"/>
          </a:solidFill>
          <a:ln w="9525">
            <a:solidFill>
              <a:schemeClr val="tx1"/>
            </a:solidFill>
            <a:round/>
            <a:headEnd/>
            <a:tailEnd/>
          </a:ln>
        </p:spPr>
        <p:txBody>
          <a:bodyPr wrap="none" anchor="ctr"/>
          <a:lstStyle/>
          <a:p>
            <a:endParaRPr lang="en-US"/>
          </a:p>
        </p:txBody>
      </p:sp>
      <p:sp>
        <p:nvSpPr>
          <p:cNvPr id="19479" name="Oval 34"/>
          <p:cNvSpPr>
            <a:spLocks noChangeAspect="1" noChangeArrowheads="1"/>
          </p:cNvSpPr>
          <p:nvPr/>
        </p:nvSpPr>
        <p:spPr bwMode="auto">
          <a:xfrm rot="5895381">
            <a:off x="3114675" y="4098925"/>
            <a:ext cx="47625" cy="60325"/>
          </a:xfrm>
          <a:prstGeom prst="ellipse">
            <a:avLst/>
          </a:prstGeom>
          <a:solidFill>
            <a:schemeClr val="tx2"/>
          </a:solidFill>
          <a:ln w="9525">
            <a:solidFill>
              <a:schemeClr val="tx1"/>
            </a:solidFill>
            <a:round/>
            <a:headEnd/>
            <a:tailEnd/>
          </a:ln>
        </p:spPr>
        <p:txBody>
          <a:bodyPr wrap="none" anchor="ctr"/>
          <a:lstStyle/>
          <a:p>
            <a:endParaRPr lang="en-US"/>
          </a:p>
        </p:txBody>
      </p:sp>
      <p:sp>
        <p:nvSpPr>
          <p:cNvPr id="19480" name="Oval 35"/>
          <p:cNvSpPr>
            <a:spLocks noChangeAspect="1" noChangeArrowheads="1"/>
          </p:cNvSpPr>
          <p:nvPr/>
        </p:nvSpPr>
        <p:spPr bwMode="auto">
          <a:xfrm rot="5895381">
            <a:off x="4343400" y="2393950"/>
            <a:ext cx="47625" cy="53975"/>
          </a:xfrm>
          <a:prstGeom prst="ellipse">
            <a:avLst/>
          </a:prstGeom>
          <a:solidFill>
            <a:schemeClr val="tx2"/>
          </a:solidFill>
          <a:ln w="9525">
            <a:solidFill>
              <a:schemeClr val="tx1"/>
            </a:solidFill>
            <a:round/>
            <a:headEnd/>
            <a:tailEnd/>
          </a:ln>
        </p:spPr>
        <p:txBody>
          <a:bodyPr wrap="none" anchor="ctr"/>
          <a:lstStyle/>
          <a:p>
            <a:endParaRPr lang="en-US"/>
          </a:p>
        </p:txBody>
      </p:sp>
      <p:sp>
        <p:nvSpPr>
          <p:cNvPr id="19481" name="Oval 36"/>
          <p:cNvSpPr>
            <a:spLocks noChangeAspect="1" noChangeArrowheads="1"/>
          </p:cNvSpPr>
          <p:nvPr/>
        </p:nvSpPr>
        <p:spPr bwMode="auto">
          <a:xfrm rot="5895381">
            <a:off x="5304632" y="4144169"/>
            <a:ext cx="58737" cy="60325"/>
          </a:xfrm>
          <a:prstGeom prst="ellipse">
            <a:avLst/>
          </a:prstGeom>
          <a:solidFill>
            <a:schemeClr val="bg1"/>
          </a:solidFill>
          <a:ln w="9525">
            <a:solidFill>
              <a:schemeClr val="tx1"/>
            </a:solidFill>
            <a:round/>
            <a:headEnd/>
            <a:tailEnd/>
          </a:ln>
        </p:spPr>
        <p:txBody>
          <a:bodyPr wrap="none" anchor="ctr"/>
          <a:lstStyle/>
          <a:p>
            <a:endParaRPr lang="en-US"/>
          </a:p>
        </p:txBody>
      </p:sp>
      <p:sp>
        <p:nvSpPr>
          <p:cNvPr id="19482" name="Oval 37"/>
          <p:cNvSpPr>
            <a:spLocks noChangeAspect="1" noChangeArrowheads="1"/>
          </p:cNvSpPr>
          <p:nvPr/>
        </p:nvSpPr>
        <p:spPr bwMode="auto">
          <a:xfrm rot="5895381">
            <a:off x="4370388" y="4079875"/>
            <a:ext cx="47625" cy="53975"/>
          </a:xfrm>
          <a:prstGeom prst="ellipse">
            <a:avLst/>
          </a:prstGeom>
          <a:solidFill>
            <a:schemeClr val="bg1"/>
          </a:solidFill>
          <a:ln w="9525">
            <a:solidFill>
              <a:schemeClr val="tx1"/>
            </a:solidFill>
            <a:round/>
            <a:headEnd/>
            <a:tailEnd/>
          </a:ln>
        </p:spPr>
        <p:txBody>
          <a:bodyPr wrap="none" anchor="ctr"/>
          <a:lstStyle/>
          <a:p>
            <a:endParaRPr lang="en-US"/>
          </a:p>
        </p:txBody>
      </p:sp>
      <p:sp>
        <p:nvSpPr>
          <p:cNvPr id="19483" name="Oval 38"/>
          <p:cNvSpPr>
            <a:spLocks noChangeAspect="1" noChangeArrowheads="1"/>
          </p:cNvSpPr>
          <p:nvPr/>
        </p:nvSpPr>
        <p:spPr bwMode="auto">
          <a:xfrm rot="5895381">
            <a:off x="5619750" y="3365500"/>
            <a:ext cx="47625" cy="53975"/>
          </a:xfrm>
          <a:prstGeom prst="ellipse">
            <a:avLst/>
          </a:prstGeom>
          <a:solidFill>
            <a:schemeClr val="bg1"/>
          </a:solidFill>
          <a:ln w="9525">
            <a:solidFill>
              <a:schemeClr val="tx1"/>
            </a:solidFill>
            <a:round/>
            <a:headEnd/>
            <a:tailEnd/>
          </a:ln>
        </p:spPr>
        <p:txBody>
          <a:bodyPr wrap="none" anchor="ctr"/>
          <a:lstStyle/>
          <a:p>
            <a:endParaRPr lang="en-US"/>
          </a:p>
        </p:txBody>
      </p:sp>
      <p:sp>
        <p:nvSpPr>
          <p:cNvPr id="19484" name="Oval 39"/>
          <p:cNvSpPr>
            <a:spLocks noChangeAspect="1" noChangeArrowheads="1"/>
          </p:cNvSpPr>
          <p:nvPr/>
        </p:nvSpPr>
        <p:spPr bwMode="auto">
          <a:xfrm rot="5895381">
            <a:off x="3087688" y="2346325"/>
            <a:ext cx="47625" cy="60325"/>
          </a:xfrm>
          <a:prstGeom prst="ellipse">
            <a:avLst/>
          </a:prstGeom>
          <a:solidFill>
            <a:schemeClr val="tx2"/>
          </a:solidFill>
          <a:ln w="9525">
            <a:solidFill>
              <a:schemeClr val="tx1"/>
            </a:solidFill>
            <a:round/>
            <a:headEnd/>
            <a:tailEnd/>
          </a:ln>
        </p:spPr>
        <p:txBody>
          <a:bodyPr wrap="none" anchor="ctr"/>
          <a:lstStyle/>
          <a:p>
            <a:endParaRPr lang="en-US"/>
          </a:p>
        </p:txBody>
      </p:sp>
      <p:sp>
        <p:nvSpPr>
          <p:cNvPr id="19485" name="Oval 40"/>
          <p:cNvSpPr>
            <a:spLocks noChangeAspect="1" noChangeArrowheads="1"/>
          </p:cNvSpPr>
          <p:nvPr/>
        </p:nvSpPr>
        <p:spPr bwMode="auto">
          <a:xfrm rot="5895381">
            <a:off x="5260975" y="3273425"/>
            <a:ext cx="47625" cy="53975"/>
          </a:xfrm>
          <a:prstGeom prst="ellipse">
            <a:avLst/>
          </a:prstGeom>
          <a:solidFill>
            <a:schemeClr val="bg1"/>
          </a:solidFill>
          <a:ln w="9525">
            <a:solidFill>
              <a:schemeClr val="tx1"/>
            </a:solidFill>
            <a:round/>
            <a:headEnd/>
            <a:tailEnd/>
          </a:ln>
        </p:spPr>
        <p:txBody>
          <a:bodyPr wrap="none" anchor="ctr"/>
          <a:lstStyle/>
          <a:p>
            <a:endParaRPr lang="en-US"/>
          </a:p>
        </p:txBody>
      </p:sp>
      <p:sp>
        <p:nvSpPr>
          <p:cNvPr id="19486" name="Oval 41"/>
          <p:cNvSpPr>
            <a:spLocks noChangeAspect="1" noChangeArrowheads="1"/>
          </p:cNvSpPr>
          <p:nvPr/>
        </p:nvSpPr>
        <p:spPr bwMode="auto">
          <a:xfrm rot="5895381">
            <a:off x="5117307" y="4718844"/>
            <a:ext cx="58737" cy="53975"/>
          </a:xfrm>
          <a:prstGeom prst="ellipse">
            <a:avLst/>
          </a:prstGeom>
          <a:solidFill>
            <a:schemeClr val="bg1"/>
          </a:solidFill>
          <a:ln w="9525">
            <a:solidFill>
              <a:schemeClr val="tx1"/>
            </a:solidFill>
            <a:round/>
            <a:headEnd/>
            <a:tailEnd/>
          </a:ln>
        </p:spPr>
        <p:txBody>
          <a:bodyPr wrap="none" anchor="ctr"/>
          <a:lstStyle/>
          <a:p>
            <a:endParaRPr lang="en-US"/>
          </a:p>
        </p:txBody>
      </p:sp>
      <p:sp>
        <p:nvSpPr>
          <p:cNvPr id="19487" name="Oval 42"/>
          <p:cNvSpPr>
            <a:spLocks noChangeAspect="1" noChangeArrowheads="1"/>
          </p:cNvSpPr>
          <p:nvPr/>
        </p:nvSpPr>
        <p:spPr bwMode="auto">
          <a:xfrm rot="4777107">
            <a:off x="3498057" y="3534569"/>
            <a:ext cx="58737" cy="60325"/>
          </a:xfrm>
          <a:prstGeom prst="ellipse">
            <a:avLst/>
          </a:prstGeom>
          <a:solidFill>
            <a:schemeClr val="tx2"/>
          </a:solidFill>
          <a:ln w="9525">
            <a:solidFill>
              <a:schemeClr val="tx1"/>
            </a:solidFill>
            <a:round/>
            <a:headEnd/>
            <a:tailEnd/>
          </a:ln>
        </p:spPr>
        <p:txBody>
          <a:bodyPr wrap="none" anchor="ctr"/>
          <a:lstStyle/>
          <a:p>
            <a:endParaRPr lang="en-US"/>
          </a:p>
        </p:txBody>
      </p:sp>
      <p:sp>
        <p:nvSpPr>
          <p:cNvPr id="19488" name="Oval 43"/>
          <p:cNvSpPr>
            <a:spLocks noChangeAspect="1" noChangeArrowheads="1"/>
          </p:cNvSpPr>
          <p:nvPr/>
        </p:nvSpPr>
        <p:spPr bwMode="auto">
          <a:xfrm rot="4777107">
            <a:off x="4651375" y="5254625"/>
            <a:ext cx="47625" cy="53975"/>
          </a:xfrm>
          <a:prstGeom prst="ellipse">
            <a:avLst/>
          </a:prstGeom>
          <a:solidFill>
            <a:schemeClr val="bg1"/>
          </a:solidFill>
          <a:ln w="9525">
            <a:solidFill>
              <a:schemeClr val="tx1"/>
            </a:solidFill>
            <a:round/>
            <a:headEnd/>
            <a:tailEnd/>
          </a:ln>
        </p:spPr>
        <p:txBody>
          <a:bodyPr wrap="none" anchor="ctr"/>
          <a:lstStyle/>
          <a:p>
            <a:endParaRPr lang="en-US"/>
          </a:p>
        </p:txBody>
      </p:sp>
      <p:sp>
        <p:nvSpPr>
          <p:cNvPr id="19489" name="Oval 44"/>
          <p:cNvSpPr>
            <a:spLocks noChangeAspect="1" noChangeArrowheads="1"/>
          </p:cNvSpPr>
          <p:nvPr/>
        </p:nvSpPr>
        <p:spPr bwMode="auto">
          <a:xfrm rot="4777107">
            <a:off x="4346575" y="4873625"/>
            <a:ext cx="47625" cy="53975"/>
          </a:xfrm>
          <a:prstGeom prst="ellipse">
            <a:avLst/>
          </a:prstGeom>
          <a:solidFill>
            <a:schemeClr val="bg1"/>
          </a:solidFill>
          <a:ln w="9525">
            <a:solidFill>
              <a:schemeClr val="tx1"/>
            </a:solidFill>
            <a:round/>
            <a:headEnd/>
            <a:tailEnd/>
          </a:ln>
        </p:spPr>
        <p:txBody>
          <a:bodyPr wrap="none" anchor="ctr"/>
          <a:lstStyle/>
          <a:p>
            <a:endParaRPr lang="en-US"/>
          </a:p>
        </p:txBody>
      </p:sp>
      <p:sp>
        <p:nvSpPr>
          <p:cNvPr id="19490" name="Oval 45"/>
          <p:cNvSpPr>
            <a:spLocks noChangeAspect="1" noChangeArrowheads="1"/>
          </p:cNvSpPr>
          <p:nvPr/>
        </p:nvSpPr>
        <p:spPr bwMode="auto">
          <a:xfrm rot="4777107">
            <a:off x="2817019" y="3736181"/>
            <a:ext cx="58738" cy="53975"/>
          </a:xfrm>
          <a:prstGeom prst="ellipse">
            <a:avLst/>
          </a:prstGeom>
          <a:solidFill>
            <a:schemeClr val="tx2"/>
          </a:solidFill>
          <a:ln w="9525">
            <a:solidFill>
              <a:schemeClr val="tx1"/>
            </a:solidFill>
            <a:round/>
            <a:headEnd/>
            <a:tailEnd/>
          </a:ln>
        </p:spPr>
        <p:txBody>
          <a:bodyPr wrap="none" anchor="ctr"/>
          <a:lstStyle/>
          <a:p>
            <a:endParaRPr lang="en-US"/>
          </a:p>
        </p:txBody>
      </p:sp>
      <p:sp>
        <p:nvSpPr>
          <p:cNvPr id="19491" name="Oval 46"/>
          <p:cNvSpPr>
            <a:spLocks noChangeAspect="1" noChangeArrowheads="1"/>
          </p:cNvSpPr>
          <p:nvPr/>
        </p:nvSpPr>
        <p:spPr bwMode="auto">
          <a:xfrm rot="4777107">
            <a:off x="3713163" y="2776537"/>
            <a:ext cx="50800" cy="53975"/>
          </a:xfrm>
          <a:prstGeom prst="ellipse">
            <a:avLst/>
          </a:prstGeom>
          <a:solidFill>
            <a:schemeClr val="tx2"/>
          </a:solidFill>
          <a:ln w="9525">
            <a:solidFill>
              <a:schemeClr val="tx1"/>
            </a:solidFill>
            <a:round/>
            <a:headEnd/>
            <a:tailEnd/>
          </a:ln>
        </p:spPr>
        <p:txBody>
          <a:bodyPr wrap="none" anchor="ctr"/>
          <a:lstStyle/>
          <a:p>
            <a:endParaRPr lang="en-US"/>
          </a:p>
        </p:txBody>
      </p:sp>
      <p:sp>
        <p:nvSpPr>
          <p:cNvPr id="19492" name="Oval 47"/>
          <p:cNvSpPr>
            <a:spLocks noChangeAspect="1" noChangeArrowheads="1"/>
          </p:cNvSpPr>
          <p:nvPr/>
        </p:nvSpPr>
        <p:spPr bwMode="auto">
          <a:xfrm rot="4777107">
            <a:off x="4356101" y="4364037"/>
            <a:ext cx="50800" cy="60325"/>
          </a:xfrm>
          <a:prstGeom prst="ellipse">
            <a:avLst/>
          </a:prstGeom>
          <a:solidFill>
            <a:schemeClr val="bg1"/>
          </a:solidFill>
          <a:ln w="9525">
            <a:solidFill>
              <a:schemeClr val="tx1"/>
            </a:solidFill>
            <a:round/>
            <a:headEnd/>
            <a:tailEnd/>
          </a:ln>
        </p:spPr>
        <p:txBody>
          <a:bodyPr wrap="none" anchor="ctr"/>
          <a:lstStyle/>
          <a:p>
            <a:endParaRPr lang="en-US"/>
          </a:p>
        </p:txBody>
      </p:sp>
      <p:sp>
        <p:nvSpPr>
          <p:cNvPr id="19493" name="Oval 49"/>
          <p:cNvSpPr>
            <a:spLocks noChangeAspect="1" noChangeArrowheads="1"/>
          </p:cNvSpPr>
          <p:nvPr/>
        </p:nvSpPr>
        <p:spPr bwMode="auto">
          <a:xfrm rot="4777107">
            <a:off x="3937794" y="5049044"/>
            <a:ext cx="55563" cy="60325"/>
          </a:xfrm>
          <a:prstGeom prst="ellipse">
            <a:avLst/>
          </a:prstGeom>
          <a:solidFill>
            <a:schemeClr val="bg1"/>
          </a:solidFill>
          <a:ln w="9525">
            <a:solidFill>
              <a:schemeClr val="tx1"/>
            </a:solidFill>
            <a:round/>
            <a:headEnd/>
            <a:tailEnd/>
          </a:ln>
        </p:spPr>
        <p:txBody>
          <a:bodyPr wrap="none" anchor="ctr"/>
          <a:lstStyle/>
          <a:p>
            <a:endParaRPr lang="en-US"/>
          </a:p>
        </p:txBody>
      </p:sp>
      <p:sp>
        <p:nvSpPr>
          <p:cNvPr id="19494" name="Oval 50"/>
          <p:cNvSpPr>
            <a:spLocks noChangeAspect="1" noChangeArrowheads="1"/>
          </p:cNvSpPr>
          <p:nvPr/>
        </p:nvSpPr>
        <p:spPr bwMode="auto">
          <a:xfrm rot="4777107">
            <a:off x="5303838" y="4756150"/>
            <a:ext cx="50800" cy="60325"/>
          </a:xfrm>
          <a:prstGeom prst="ellipse">
            <a:avLst/>
          </a:prstGeom>
          <a:solidFill>
            <a:schemeClr val="bg1"/>
          </a:solidFill>
          <a:ln w="9525">
            <a:solidFill>
              <a:schemeClr val="tx1"/>
            </a:solidFill>
            <a:round/>
            <a:headEnd/>
            <a:tailEnd/>
          </a:ln>
        </p:spPr>
        <p:txBody>
          <a:bodyPr wrap="none" anchor="ctr"/>
          <a:lstStyle/>
          <a:p>
            <a:endParaRPr lang="en-US"/>
          </a:p>
        </p:txBody>
      </p:sp>
      <p:sp>
        <p:nvSpPr>
          <p:cNvPr id="19495" name="Line 52"/>
          <p:cNvSpPr>
            <a:spLocks noChangeShapeType="1"/>
          </p:cNvSpPr>
          <p:nvPr/>
        </p:nvSpPr>
        <p:spPr bwMode="auto">
          <a:xfrm flipV="1">
            <a:off x="2590800" y="2209800"/>
            <a:ext cx="3124200" cy="3048000"/>
          </a:xfrm>
          <a:prstGeom prst="line">
            <a:avLst/>
          </a:prstGeom>
          <a:noFill/>
          <a:ln w="12700">
            <a:solidFill>
              <a:schemeClr val="tx1"/>
            </a:solidFill>
            <a:round/>
            <a:headEnd/>
            <a:tailEnd/>
          </a:ln>
        </p:spPr>
        <p:txBody>
          <a:bodyPr anchor="ctr">
            <a:spAutoFit/>
          </a:bodyPr>
          <a:lstStyle/>
          <a:p>
            <a:endParaRPr lang="en-US"/>
          </a:p>
        </p:txBody>
      </p:sp>
      <p:sp>
        <p:nvSpPr>
          <p:cNvPr id="19496" name="Text Box 53"/>
          <p:cNvSpPr txBox="1">
            <a:spLocks noChangeArrowheads="1"/>
          </p:cNvSpPr>
          <p:nvPr/>
        </p:nvSpPr>
        <p:spPr bwMode="auto">
          <a:xfrm>
            <a:off x="6248400" y="3200400"/>
            <a:ext cx="2438400" cy="396875"/>
          </a:xfrm>
          <a:prstGeom prst="rect">
            <a:avLst/>
          </a:prstGeom>
          <a:noFill/>
          <a:ln w="12700">
            <a:noFill/>
            <a:miter lim="800000"/>
            <a:headEnd/>
            <a:tailEnd/>
          </a:ln>
        </p:spPr>
        <p:txBody>
          <a:bodyPr>
            <a:spAutoFit/>
          </a:bodyPr>
          <a:lstStyle/>
          <a:p>
            <a:pPr>
              <a:spcBef>
                <a:spcPct val="50000"/>
              </a:spcBef>
              <a:buClr>
                <a:schemeClr val="tx1"/>
              </a:buClr>
            </a:pPr>
            <a:endParaRPr lang="en-US" sz="2000">
              <a:latin typeface="Tahoma" pitchFamily="34" charset="0"/>
            </a:endParaRPr>
          </a:p>
        </p:txBody>
      </p:sp>
      <p:sp>
        <p:nvSpPr>
          <p:cNvPr id="49" name="Line 52"/>
          <p:cNvSpPr>
            <a:spLocks noChangeShapeType="1"/>
          </p:cNvSpPr>
          <p:nvPr/>
        </p:nvSpPr>
        <p:spPr bwMode="auto">
          <a:xfrm flipV="1">
            <a:off x="2743200" y="2057400"/>
            <a:ext cx="2667000" cy="3352800"/>
          </a:xfrm>
          <a:prstGeom prst="line">
            <a:avLst/>
          </a:prstGeom>
          <a:noFill/>
          <a:ln w="12700">
            <a:solidFill>
              <a:schemeClr val="tx1"/>
            </a:solidFill>
            <a:round/>
            <a:headEnd/>
            <a:tailEnd/>
          </a:ln>
        </p:spPr>
        <p:txBody>
          <a:bodyPr anchor="ctr">
            <a:spAutoFit/>
          </a:bodyPr>
          <a:lstStyle/>
          <a:p>
            <a:endParaRPr lang="en-US"/>
          </a:p>
        </p:txBody>
      </p:sp>
      <p:sp>
        <p:nvSpPr>
          <p:cNvPr id="50" name="Line 52"/>
          <p:cNvSpPr>
            <a:spLocks noChangeShapeType="1"/>
          </p:cNvSpPr>
          <p:nvPr/>
        </p:nvSpPr>
        <p:spPr bwMode="auto">
          <a:xfrm flipV="1">
            <a:off x="3352800" y="1905000"/>
            <a:ext cx="1524000" cy="3581400"/>
          </a:xfrm>
          <a:prstGeom prst="line">
            <a:avLst/>
          </a:prstGeom>
          <a:noFill/>
          <a:ln w="12700">
            <a:solidFill>
              <a:schemeClr val="tx1"/>
            </a:solidFill>
            <a:round/>
            <a:headEnd/>
            <a:tailEnd/>
          </a:ln>
        </p:spPr>
        <p:txBody>
          <a:bodyPr anchor="ctr">
            <a:spAutoFit/>
          </a:bodyPr>
          <a:lstStyle/>
          <a:p>
            <a:endParaRPr lang="en-US"/>
          </a:p>
        </p:txBody>
      </p:sp>
      <p:sp>
        <p:nvSpPr>
          <p:cNvPr id="51" name="Line 52"/>
          <p:cNvSpPr>
            <a:spLocks noChangeShapeType="1"/>
          </p:cNvSpPr>
          <p:nvPr/>
        </p:nvSpPr>
        <p:spPr bwMode="auto">
          <a:xfrm flipV="1">
            <a:off x="2667000" y="2765425"/>
            <a:ext cx="3429000" cy="1676400"/>
          </a:xfrm>
          <a:prstGeom prst="line">
            <a:avLst/>
          </a:prstGeom>
          <a:noFill/>
          <a:ln w="12700">
            <a:solidFill>
              <a:schemeClr val="tx1"/>
            </a:solidFill>
            <a:round/>
            <a:headEnd/>
            <a:tailEnd/>
          </a:ln>
        </p:spPr>
        <p:txBody>
          <a:bodyPr anchor="ctr">
            <a:spAutoFit/>
          </a:bodyPr>
          <a:lstStyle/>
          <a:p>
            <a:endParaRPr lang="en-US"/>
          </a:p>
        </p:txBody>
      </p:sp>
      <p:sp>
        <p:nvSpPr>
          <p:cNvPr id="19500" name="Oval 19"/>
          <p:cNvSpPr>
            <a:spLocks noChangeAspect="1" noChangeArrowheads="1"/>
          </p:cNvSpPr>
          <p:nvPr/>
        </p:nvSpPr>
        <p:spPr bwMode="auto">
          <a:xfrm>
            <a:off x="4340225" y="2814638"/>
            <a:ext cx="60325" cy="47625"/>
          </a:xfrm>
          <a:prstGeom prst="ellipse">
            <a:avLst/>
          </a:prstGeom>
          <a:solidFill>
            <a:schemeClr val="tx2"/>
          </a:solidFill>
          <a:ln w="9525">
            <a:solidFill>
              <a:schemeClr val="tx1"/>
            </a:solidFill>
            <a:round/>
            <a:headEnd/>
            <a:tailEnd/>
          </a:ln>
        </p:spPr>
        <p:txBody>
          <a:bodyPr wrap="none" anchor="ctr"/>
          <a:lstStyle/>
          <a:p>
            <a:endParaRPr lang="en-US"/>
          </a:p>
        </p:txBody>
      </p:sp>
      <p:sp>
        <p:nvSpPr>
          <p:cNvPr id="19501" name="Rectangle 4"/>
          <p:cNvSpPr>
            <a:spLocks noChangeArrowheads="1"/>
          </p:cNvSpPr>
          <p:nvPr/>
        </p:nvSpPr>
        <p:spPr bwMode="auto">
          <a:xfrm>
            <a:off x="152400" y="304800"/>
            <a:ext cx="4648200" cy="685800"/>
          </a:xfrm>
          <a:prstGeom prst="rect">
            <a:avLst/>
          </a:prstGeom>
          <a:noFill/>
          <a:ln w="9525">
            <a:noFill/>
            <a:miter lim="800000"/>
            <a:headEnd/>
            <a:tailEnd/>
          </a:ln>
        </p:spPr>
        <p:txBody>
          <a:bodyPr anchor="b"/>
          <a:lstStyle/>
          <a:p>
            <a:r>
              <a:rPr lang="en-US" altLang="zh-CN" sz="4200">
                <a:solidFill>
                  <a:schemeClr val="tx2"/>
                </a:solidFill>
                <a:latin typeface="Garamond" pitchFamily="18" charset="0"/>
                <a:ea typeface="宋体" charset="-122"/>
              </a:rPr>
              <a:t> </a:t>
            </a:r>
            <a:r>
              <a:rPr lang="en-US" sz="3600"/>
              <a:t>Linear classifiers</a:t>
            </a:r>
            <a:endParaRPr lang="en-US" altLang="zh-CN" sz="4200">
              <a:solidFill>
                <a:schemeClr val="tx2"/>
              </a:solidFill>
              <a:latin typeface="Garamond" pitchFamily="18" charset="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49" grpId="0" animBg="1"/>
      <p:bldP spid="50" grpId="0" animBg="1"/>
      <p:bldP spid="5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2"/>
          <p:cNvSpPr txBox="1">
            <a:spLocks noChangeArrowheads="1"/>
          </p:cNvSpPr>
          <p:nvPr/>
        </p:nvSpPr>
        <p:spPr bwMode="auto">
          <a:xfrm>
            <a:off x="381000" y="1828800"/>
            <a:ext cx="1905000" cy="854075"/>
          </a:xfrm>
          <a:prstGeom prst="rect">
            <a:avLst/>
          </a:prstGeom>
          <a:noFill/>
          <a:ln w="12700">
            <a:noFill/>
            <a:miter lim="800000"/>
            <a:headEnd/>
            <a:tailEnd/>
          </a:ln>
        </p:spPr>
        <p:txBody>
          <a:bodyPr>
            <a:spAutoFit/>
          </a:bodyPr>
          <a:lstStyle/>
          <a:p>
            <a:pPr>
              <a:spcBef>
                <a:spcPct val="50000"/>
              </a:spcBef>
              <a:buClr>
                <a:schemeClr val="tx1"/>
              </a:buClr>
            </a:pPr>
            <a:r>
              <a:rPr lang="en-US" altLang="zh-CN" sz="2000">
                <a:latin typeface="Tahoma" pitchFamily="34" charset="0"/>
                <a:ea typeface="宋体" charset="-122"/>
              </a:rPr>
              <a:t> denotes +1</a:t>
            </a:r>
          </a:p>
          <a:p>
            <a:pPr>
              <a:spcBef>
                <a:spcPct val="50000"/>
              </a:spcBef>
              <a:buClr>
                <a:schemeClr val="tx1"/>
              </a:buClr>
            </a:pPr>
            <a:r>
              <a:rPr lang="en-US" altLang="zh-CN" sz="2000">
                <a:latin typeface="Tahoma" pitchFamily="34" charset="0"/>
                <a:ea typeface="宋体" charset="-122"/>
              </a:rPr>
              <a:t> denotes -1</a:t>
            </a:r>
          </a:p>
        </p:txBody>
      </p:sp>
      <p:sp>
        <p:nvSpPr>
          <p:cNvPr id="20483" name="Oval 13"/>
          <p:cNvSpPr>
            <a:spLocks noChangeAspect="1" noChangeArrowheads="1"/>
          </p:cNvSpPr>
          <p:nvPr/>
        </p:nvSpPr>
        <p:spPr bwMode="auto">
          <a:xfrm rot="4777107">
            <a:off x="381794" y="1980406"/>
            <a:ext cx="58738" cy="60325"/>
          </a:xfrm>
          <a:prstGeom prst="ellipse">
            <a:avLst/>
          </a:prstGeom>
          <a:solidFill>
            <a:schemeClr val="tx2"/>
          </a:solidFill>
          <a:ln w="9525">
            <a:solidFill>
              <a:schemeClr val="tx1"/>
            </a:solidFill>
            <a:round/>
            <a:headEnd/>
            <a:tailEnd/>
          </a:ln>
        </p:spPr>
        <p:txBody>
          <a:bodyPr wrap="none" anchor="ctr"/>
          <a:lstStyle/>
          <a:p>
            <a:endParaRPr lang="en-US"/>
          </a:p>
        </p:txBody>
      </p:sp>
      <p:sp>
        <p:nvSpPr>
          <p:cNvPr id="20484" name="Oval 14"/>
          <p:cNvSpPr>
            <a:spLocks noChangeAspect="1" noChangeArrowheads="1"/>
          </p:cNvSpPr>
          <p:nvPr/>
        </p:nvSpPr>
        <p:spPr bwMode="auto">
          <a:xfrm rot="5895381">
            <a:off x="382588" y="2436812"/>
            <a:ext cx="50800" cy="53975"/>
          </a:xfrm>
          <a:prstGeom prst="ellipse">
            <a:avLst/>
          </a:prstGeom>
          <a:solidFill>
            <a:schemeClr val="bg1"/>
          </a:solidFill>
          <a:ln w="9525">
            <a:solidFill>
              <a:schemeClr val="tx1"/>
            </a:solidFill>
            <a:round/>
            <a:headEnd/>
            <a:tailEnd/>
          </a:ln>
        </p:spPr>
        <p:txBody>
          <a:bodyPr wrap="none" anchor="ctr"/>
          <a:lstStyle/>
          <a:p>
            <a:endParaRPr lang="en-US"/>
          </a:p>
        </p:txBody>
      </p:sp>
      <p:sp>
        <p:nvSpPr>
          <p:cNvPr id="20485" name="Line 15"/>
          <p:cNvSpPr>
            <a:spLocks noChangeShapeType="1"/>
          </p:cNvSpPr>
          <p:nvPr/>
        </p:nvSpPr>
        <p:spPr bwMode="auto">
          <a:xfrm>
            <a:off x="2590800" y="2209800"/>
            <a:ext cx="0" cy="3505200"/>
          </a:xfrm>
          <a:prstGeom prst="line">
            <a:avLst/>
          </a:prstGeom>
          <a:noFill/>
          <a:ln w="38100">
            <a:solidFill>
              <a:schemeClr val="hlink"/>
            </a:solidFill>
            <a:round/>
            <a:headEnd/>
            <a:tailEnd/>
          </a:ln>
        </p:spPr>
        <p:txBody>
          <a:bodyPr wrap="none" anchor="ctr">
            <a:spAutoFit/>
          </a:bodyPr>
          <a:lstStyle/>
          <a:p>
            <a:endParaRPr lang="en-US"/>
          </a:p>
        </p:txBody>
      </p:sp>
      <p:sp>
        <p:nvSpPr>
          <p:cNvPr id="20486" name="Line 16"/>
          <p:cNvSpPr>
            <a:spLocks noChangeShapeType="1"/>
          </p:cNvSpPr>
          <p:nvPr/>
        </p:nvSpPr>
        <p:spPr bwMode="auto">
          <a:xfrm flipV="1">
            <a:off x="2438400" y="5562600"/>
            <a:ext cx="3657600" cy="0"/>
          </a:xfrm>
          <a:prstGeom prst="line">
            <a:avLst/>
          </a:prstGeom>
          <a:noFill/>
          <a:ln w="38100">
            <a:solidFill>
              <a:schemeClr val="hlink"/>
            </a:solidFill>
            <a:round/>
            <a:headEnd/>
            <a:tailEnd/>
          </a:ln>
        </p:spPr>
        <p:txBody>
          <a:bodyPr anchor="ctr">
            <a:spAutoFit/>
          </a:bodyPr>
          <a:lstStyle/>
          <a:p>
            <a:endParaRPr lang="en-US"/>
          </a:p>
        </p:txBody>
      </p:sp>
      <p:sp>
        <p:nvSpPr>
          <p:cNvPr id="20487" name="Oval 17"/>
          <p:cNvSpPr>
            <a:spLocks noChangeAspect="1" noChangeArrowheads="1"/>
          </p:cNvSpPr>
          <p:nvPr/>
        </p:nvSpPr>
        <p:spPr bwMode="auto">
          <a:xfrm>
            <a:off x="3717925" y="5032375"/>
            <a:ext cx="60325" cy="47625"/>
          </a:xfrm>
          <a:prstGeom prst="ellipse">
            <a:avLst/>
          </a:prstGeom>
          <a:solidFill>
            <a:schemeClr val="bg1"/>
          </a:solidFill>
          <a:ln w="9525">
            <a:solidFill>
              <a:schemeClr val="tx1"/>
            </a:solidFill>
            <a:round/>
            <a:headEnd/>
            <a:tailEnd/>
          </a:ln>
        </p:spPr>
        <p:txBody>
          <a:bodyPr wrap="none" anchor="ctr"/>
          <a:lstStyle/>
          <a:p>
            <a:endParaRPr lang="en-US"/>
          </a:p>
        </p:txBody>
      </p:sp>
      <p:sp>
        <p:nvSpPr>
          <p:cNvPr id="20488" name="Oval 20"/>
          <p:cNvSpPr>
            <a:spLocks noChangeAspect="1" noChangeArrowheads="1"/>
          </p:cNvSpPr>
          <p:nvPr/>
        </p:nvSpPr>
        <p:spPr bwMode="auto">
          <a:xfrm>
            <a:off x="4403725" y="3635375"/>
            <a:ext cx="60325" cy="47625"/>
          </a:xfrm>
          <a:prstGeom prst="ellipse">
            <a:avLst/>
          </a:prstGeom>
          <a:solidFill>
            <a:schemeClr val="bg1"/>
          </a:solidFill>
          <a:ln w="9525">
            <a:solidFill>
              <a:schemeClr val="tx1"/>
            </a:solidFill>
            <a:round/>
            <a:headEnd/>
            <a:tailEnd/>
          </a:ln>
        </p:spPr>
        <p:txBody>
          <a:bodyPr wrap="none" anchor="ctr"/>
          <a:lstStyle/>
          <a:p>
            <a:endParaRPr lang="en-US"/>
          </a:p>
        </p:txBody>
      </p:sp>
      <p:sp>
        <p:nvSpPr>
          <p:cNvPr id="20489" name="Oval 21"/>
          <p:cNvSpPr>
            <a:spLocks noChangeAspect="1" noChangeArrowheads="1"/>
          </p:cNvSpPr>
          <p:nvPr/>
        </p:nvSpPr>
        <p:spPr bwMode="auto">
          <a:xfrm>
            <a:off x="3409950" y="2663825"/>
            <a:ext cx="60325" cy="50800"/>
          </a:xfrm>
          <a:prstGeom prst="ellipse">
            <a:avLst/>
          </a:prstGeom>
          <a:solidFill>
            <a:schemeClr val="tx2"/>
          </a:solidFill>
          <a:ln w="9525">
            <a:solidFill>
              <a:schemeClr val="tx1"/>
            </a:solidFill>
            <a:round/>
            <a:headEnd/>
            <a:tailEnd/>
          </a:ln>
        </p:spPr>
        <p:txBody>
          <a:bodyPr wrap="none" anchor="ctr"/>
          <a:lstStyle/>
          <a:p>
            <a:endParaRPr lang="en-US"/>
          </a:p>
        </p:txBody>
      </p:sp>
      <p:sp>
        <p:nvSpPr>
          <p:cNvPr id="20490" name="Oval 22"/>
          <p:cNvSpPr>
            <a:spLocks noChangeAspect="1" noChangeArrowheads="1"/>
          </p:cNvSpPr>
          <p:nvPr/>
        </p:nvSpPr>
        <p:spPr bwMode="auto">
          <a:xfrm>
            <a:off x="3886200" y="3733800"/>
            <a:ext cx="53975" cy="47625"/>
          </a:xfrm>
          <a:prstGeom prst="ellipse">
            <a:avLst/>
          </a:prstGeom>
          <a:solidFill>
            <a:schemeClr val="tx2"/>
          </a:solidFill>
          <a:ln w="9525">
            <a:solidFill>
              <a:schemeClr val="tx1"/>
            </a:solidFill>
            <a:round/>
            <a:headEnd/>
            <a:tailEnd/>
          </a:ln>
        </p:spPr>
        <p:txBody>
          <a:bodyPr wrap="none" anchor="ctr"/>
          <a:lstStyle/>
          <a:p>
            <a:endParaRPr lang="en-US"/>
          </a:p>
        </p:txBody>
      </p:sp>
      <p:sp>
        <p:nvSpPr>
          <p:cNvPr id="20491" name="Oval 23"/>
          <p:cNvSpPr>
            <a:spLocks noChangeAspect="1" noChangeArrowheads="1"/>
          </p:cNvSpPr>
          <p:nvPr/>
        </p:nvSpPr>
        <p:spPr bwMode="auto">
          <a:xfrm>
            <a:off x="3048000" y="3124200"/>
            <a:ext cx="60325" cy="58738"/>
          </a:xfrm>
          <a:prstGeom prst="ellipse">
            <a:avLst/>
          </a:prstGeom>
          <a:solidFill>
            <a:schemeClr val="tx2"/>
          </a:solidFill>
          <a:ln w="9525">
            <a:solidFill>
              <a:schemeClr val="tx1"/>
            </a:solidFill>
            <a:round/>
            <a:headEnd/>
            <a:tailEnd/>
          </a:ln>
        </p:spPr>
        <p:txBody>
          <a:bodyPr wrap="none" anchor="ctr"/>
          <a:lstStyle/>
          <a:p>
            <a:endParaRPr lang="en-US"/>
          </a:p>
        </p:txBody>
      </p:sp>
      <p:sp>
        <p:nvSpPr>
          <p:cNvPr id="20492" name="Oval 24"/>
          <p:cNvSpPr>
            <a:spLocks noChangeAspect="1" noChangeArrowheads="1"/>
          </p:cNvSpPr>
          <p:nvPr/>
        </p:nvSpPr>
        <p:spPr bwMode="auto">
          <a:xfrm>
            <a:off x="5105400" y="4114800"/>
            <a:ext cx="60325" cy="50800"/>
          </a:xfrm>
          <a:prstGeom prst="ellipse">
            <a:avLst/>
          </a:prstGeom>
          <a:solidFill>
            <a:schemeClr val="bg1"/>
          </a:solidFill>
          <a:ln w="9525">
            <a:solidFill>
              <a:schemeClr val="tx1"/>
            </a:solidFill>
            <a:round/>
            <a:headEnd/>
            <a:tailEnd/>
          </a:ln>
        </p:spPr>
        <p:txBody>
          <a:bodyPr wrap="none" anchor="ctr"/>
          <a:lstStyle/>
          <a:p>
            <a:endParaRPr lang="en-US"/>
          </a:p>
        </p:txBody>
      </p:sp>
      <p:sp>
        <p:nvSpPr>
          <p:cNvPr id="20493" name="Oval 25"/>
          <p:cNvSpPr>
            <a:spLocks noChangeAspect="1" noChangeArrowheads="1"/>
          </p:cNvSpPr>
          <p:nvPr/>
        </p:nvSpPr>
        <p:spPr bwMode="auto">
          <a:xfrm rot="-1118274">
            <a:off x="3887788" y="4443413"/>
            <a:ext cx="53975" cy="47625"/>
          </a:xfrm>
          <a:prstGeom prst="ellipse">
            <a:avLst/>
          </a:prstGeom>
          <a:solidFill>
            <a:schemeClr val="bg1"/>
          </a:solidFill>
          <a:ln w="9525">
            <a:solidFill>
              <a:schemeClr val="tx1"/>
            </a:solidFill>
            <a:round/>
            <a:headEnd/>
            <a:tailEnd/>
          </a:ln>
        </p:spPr>
        <p:txBody>
          <a:bodyPr wrap="none" anchor="ctr"/>
          <a:lstStyle/>
          <a:p>
            <a:endParaRPr lang="en-US"/>
          </a:p>
        </p:txBody>
      </p:sp>
      <p:sp>
        <p:nvSpPr>
          <p:cNvPr id="20494" name="Oval 26"/>
          <p:cNvSpPr>
            <a:spLocks noChangeAspect="1" noChangeArrowheads="1"/>
          </p:cNvSpPr>
          <p:nvPr/>
        </p:nvSpPr>
        <p:spPr bwMode="auto">
          <a:xfrm rot="-1118274">
            <a:off x="6003925" y="3228975"/>
            <a:ext cx="60325" cy="50800"/>
          </a:xfrm>
          <a:prstGeom prst="ellipse">
            <a:avLst/>
          </a:prstGeom>
          <a:solidFill>
            <a:schemeClr val="bg1"/>
          </a:solidFill>
          <a:ln w="9525">
            <a:solidFill>
              <a:schemeClr val="tx1"/>
            </a:solidFill>
            <a:round/>
            <a:headEnd/>
            <a:tailEnd/>
          </a:ln>
        </p:spPr>
        <p:txBody>
          <a:bodyPr wrap="none" anchor="ctr"/>
          <a:lstStyle/>
          <a:p>
            <a:endParaRPr lang="en-US"/>
          </a:p>
        </p:txBody>
      </p:sp>
      <p:sp>
        <p:nvSpPr>
          <p:cNvPr id="20495" name="Oval 27"/>
          <p:cNvSpPr>
            <a:spLocks noChangeAspect="1" noChangeArrowheads="1"/>
          </p:cNvSpPr>
          <p:nvPr/>
        </p:nvSpPr>
        <p:spPr bwMode="auto">
          <a:xfrm rot="-1118274">
            <a:off x="5295900" y="4545013"/>
            <a:ext cx="60325" cy="50800"/>
          </a:xfrm>
          <a:prstGeom prst="ellipse">
            <a:avLst/>
          </a:prstGeom>
          <a:solidFill>
            <a:schemeClr val="bg1"/>
          </a:solidFill>
          <a:ln w="9525">
            <a:solidFill>
              <a:schemeClr val="tx1"/>
            </a:solidFill>
            <a:round/>
            <a:headEnd/>
            <a:tailEnd/>
          </a:ln>
        </p:spPr>
        <p:txBody>
          <a:bodyPr wrap="none" anchor="ctr"/>
          <a:lstStyle/>
          <a:p>
            <a:endParaRPr lang="en-US"/>
          </a:p>
        </p:txBody>
      </p:sp>
      <p:sp>
        <p:nvSpPr>
          <p:cNvPr id="20496" name="Oval 28"/>
          <p:cNvSpPr>
            <a:spLocks noChangeAspect="1" noChangeArrowheads="1"/>
          </p:cNvSpPr>
          <p:nvPr/>
        </p:nvSpPr>
        <p:spPr bwMode="auto">
          <a:xfrm rot="-1118274">
            <a:off x="3124200" y="2667000"/>
            <a:ext cx="60325" cy="50800"/>
          </a:xfrm>
          <a:prstGeom prst="ellipse">
            <a:avLst/>
          </a:prstGeom>
          <a:solidFill>
            <a:schemeClr val="tx2"/>
          </a:solidFill>
          <a:ln w="9525">
            <a:solidFill>
              <a:schemeClr val="tx1"/>
            </a:solidFill>
            <a:round/>
            <a:headEnd/>
            <a:tailEnd/>
          </a:ln>
        </p:spPr>
        <p:txBody>
          <a:bodyPr wrap="none" anchor="ctr"/>
          <a:lstStyle/>
          <a:p>
            <a:endParaRPr lang="en-US"/>
          </a:p>
        </p:txBody>
      </p:sp>
      <p:sp>
        <p:nvSpPr>
          <p:cNvPr id="20497" name="Oval 29"/>
          <p:cNvSpPr>
            <a:spLocks noChangeAspect="1" noChangeArrowheads="1"/>
          </p:cNvSpPr>
          <p:nvPr/>
        </p:nvSpPr>
        <p:spPr bwMode="auto">
          <a:xfrm rot="-1118274">
            <a:off x="4711700" y="3584575"/>
            <a:ext cx="60325" cy="50800"/>
          </a:xfrm>
          <a:prstGeom prst="ellipse">
            <a:avLst/>
          </a:prstGeom>
          <a:solidFill>
            <a:schemeClr val="bg1"/>
          </a:solidFill>
          <a:ln w="9525">
            <a:solidFill>
              <a:schemeClr val="tx1"/>
            </a:solidFill>
            <a:round/>
            <a:headEnd/>
            <a:tailEnd/>
          </a:ln>
        </p:spPr>
        <p:txBody>
          <a:bodyPr wrap="none" anchor="ctr"/>
          <a:lstStyle/>
          <a:p>
            <a:endParaRPr lang="en-US"/>
          </a:p>
        </p:txBody>
      </p:sp>
      <p:sp>
        <p:nvSpPr>
          <p:cNvPr id="20498" name="Oval 30"/>
          <p:cNvSpPr>
            <a:spLocks noChangeAspect="1" noChangeArrowheads="1"/>
          </p:cNvSpPr>
          <p:nvPr/>
        </p:nvSpPr>
        <p:spPr bwMode="auto">
          <a:xfrm rot="-1118274">
            <a:off x="5867400" y="4495800"/>
            <a:ext cx="60325" cy="47625"/>
          </a:xfrm>
          <a:prstGeom prst="ellipse">
            <a:avLst/>
          </a:prstGeom>
          <a:solidFill>
            <a:schemeClr val="bg1"/>
          </a:solidFill>
          <a:ln w="9525">
            <a:solidFill>
              <a:schemeClr val="tx1"/>
            </a:solidFill>
            <a:round/>
            <a:headEnd/>
            <a:tailEnd/>
          </a:ln>
        </p:spPr>
        <p:txBody>
          <a:bodyPr wrap="none" anchor="ctr"/>
          <a:lstStyle/>
          <a:p>
            <a:endParaRPr lang="en-US"/>
          </a:p>
        </p:txBody>
      </p:sp>
      <p:sp>
        <p:nvSpPr>
          <p:cNvPr id="20499" name="Oval 31"/>
          <p:cNvSpPr>
            <a:spLocks noChangeAspect="1" noChangeArrowheads="1"/>
          </p:cNvSpPr>
          <p:nvPr/>
        </p:nvSpPr>
        <p:spPr bwMode="auto">
          <a:xfrm rot="-1118274">
            <a:off x="3114675" y="3640138"/>
            <a:ext cx="60325" cy="47625"/>
          </a:xfrm>
          <a:prstGeom prst="ellipse">
            <a:avLst/>
          </a:prstGeom>
          <a:solidFill>
            <a:schemeClr val="tx2"/>
          </a:solidFill>
          <a:ln w="9525">
            <a:solidFill>
              <a:schemeClr val="tx1"/>
            </a:solidFill>
            <a:round/>
            <a:headEnd/>
            <a:tailEnd/>
          </a:ln>
        </p:spPr>
        <p:txBody>
          <a:bodyPr wrap="none" anchor="ctr"/>
          <a:lstStyle/>
          <a:p>
            <a:endParaRPr lang="en-US"/>
          </a:p>
        </p:txBody>
      </p:sp>
      <p:sp>
        <p:nvSpPr>
          <p:cNvPr id="20500" name="Oval 32"/>
          <p:cNvSpPr>
            <a:spLocks noChangeAspect="1" noChangeArrowheads="1"/>
          </p:cNvSpPr>
          <p:nvPr/>
        </p:nvSpPr>
        <p:spPr bwMode="auto">
          <a:xfrm rot="5895381">
            <a:off x="3867150" y="3057525"/>
            <a:ext cx="47625" cy="53975"/>
          </a:xfrm>
          <a:prstGeom prst="ellipse">
            <a:avLst/>
          </a:prstGeom>
          <a:solidFill>
            <a:schemeClr val="tx2"/>
          </a:solidFill>
          <a:ln w="9525">
            <a:solidFill>
              <a:schemeClr val="tx1"/>
            </a:solidFill>
            <a:round/>
            <a:headEnd/>
            <a:tailEnd/>
          </a:ln>
        </p:spPr>
        <p:txBody>
          <a:bodyPr wrap="none" anchor="ctr"/>
          <a:lstStyle/>
          <a:p>
            <a:endParaRPr lang="en-US"/>
          </a:p>
        </p:txBody>
      </p:sp>
      <p:sp>
        <p:nvSpPr>
          <p:cNvPr id="20501" name="Oval 33"/>
          <p:cNvSpPr>
            <a:spLocks noChangeAspect="1" noChangeArrowheads="1"/>
          </p:cNvSpPr>
          <p:nvPr/>
        </p:nvSpPr>
        <p:spPr bwMode="auto">
          <a:xfrm rot="5895381">
            <a:off x="4136231" y="5242719"/>
            <a:ext cx="55563" cy="60325"/>
          </a:xfrm>
          <a:prstGeom prst="ellipse">
            <a:avLst/>
          </a:prstGeom>
          <a:solidFill>
            <a:schemeClr val="bg1"/>
          </a:solidFill>
          <a:ln w="9525">
            <a:solidFill>
              <a:schemeClr val="tx1"/>
            </a:solidFill>
            <a:round/>
            <a:headEnd/>
            <a:tailEnd/>
          </a:ln>
        </p:spPr>
        <p:txBody>
          <a:bodyPr wrap="none" anchor="ctr"/>
          <a:lstStyle/>
          <a:p>
            <a:endParaRPr lang="en-US"/>
          </a:p>
        </p:txBody>
      </p:sp>
      <p:sp>
        <p:nvSpPr>
          <p:cNvPr id="20502" name="Oval 34"/>
          <p:cNvSpPr>
            <a:spLocks noChangeAspect="1" noChangeArrowheads="1"/>
          </p:cNvSpPr>
          <p:nvPr/>
        </p:nvSpPr>
        <p:spPr bwMode="auto">
          <a:xfrm rot="5895381">
            <a:off x="3114675" y="4098925"/>
            <a:ext cx="47625" cy="60325"/>
          </a:xfrm>
          <a:prstGeom prst="ellipse">
            <a:avLst/>
          </a:prstGeom>
          <a:solidFill>
            <a:schemeClr val="tx2"/>
          </a:solidFill>
          <a:ln w="9525">
            <a:solidFill>
              <a:schemeClr val="tx1"/>
            </a:solidFill>
            <a:round/>
            <a:headEnd/>
            <a:tailEnd/>
          </a:ln>
        </p:spPr>
        <p:txBody>
          <a:bodyPr wrap="none" anchor="ctr"/>
          <a:lstStyle/>
          <a:p>
            <a:endParaRPr lang="en-US"/>
          </a:p>
        </p:txBody>
      </p:sp>
      <p:sp>
        <p:nvSpPr>
          <p:cNvPr id="20503" name="Oval 35"/>
          <p:cNvSpPr>
            <a:spLocks noChangeAspect="1" noChangeArrowheads="1"/>
          </p:cNvSpPr>
          <p:nvPr/>
        </p:nvSpPr>
        <p:spPr bwMode="auto">
          <a:xfrm rot="5895381">
            <a:off x="4343400" y="2393950"/>
            <a:ext cx="47625" cy="53975"/>
          </a:xfrm>
          <a:prstGeom prst="ellipse">
            <a:avLst/>
          </a:prstGeom>
          <a:solidFill>
            <a:schemeClr val="tx2"/>
          </a:solidFill>
          <a:ln w="9525">
            <a:solidFill>
              <a:schemeClr val="tx1"/>
            </a:solidFill>
            <a:round/>
            <a:headEnd/>
            <a:tailEnd/>
          </a:ln>
        </p:spPr>
        <p:txBody>
          <a:bodyPr wrap="none" anchor="ctr"/>
          <a:lstStyle/>
          <a:p>
            <a:endParaRPr lang="en-US"/>
          </a:p>
        </p:txBody>
      </p:sp>
      <p:sp>
        <p:nvSpPr>
          <p:cNvPr id="20504" name="Oval 36"/>
          <p:cNvSpPr>
            <a:spLocks noChangeAspect="1" noChangeArrowheads="1"/>
          </p:cNvSpPr>
          <p:nvPr/>
        </p:nvSpPr>
        <p:spPr bwMode="auto">
          <a:xfrm rot="5895381">
            <a:off x="5304632" y="4144169"/>
            <a:ext cx="58737" cy="60325"/>
          </a:xfrm>
          <a:prstGeom prst="ellipse">
            <a:avLst/>
          </a:prstGeom>
          <a:solidFill>
            <a:schemeClr val="bg1"/>
          </a:solidFill>
          <a:ln w="9525">
            <a:solidFill>
              <a:schemeClr val="tx1"/>
            </a:solidFill>
            <a:round/>
            <a:headEnd/>
            <a:tailEnd/>
          </a:ln>
        </p:spPr>
        <p:txBody>
          <a:bodyPr wrap="none" anchor="ctr"/>
          <a:lstStyle/>
          <a:p>
            <a:endParaRPr lang="en-US"/>
          </a:p>
        </p:txBody>
      </p:sp>
      <p:sp>
        <p:nvSpPr>
          <p:cNvPr id="20505" name="Oval 37"/>
          <p:cNvSpPr>
            <a:spLocks noChangeAspect="1" noChangeArrowheads="1"/>
          </p:cNvSpPr>
          <p:nvPr/>
        </p:nvSpPr>
        <p:spPr bwMode="auto">
          <a:xfrm rot="5895381">
            <a:off x="4370388" y="4079875"/>
            <a:ext cx="47625" cy="53975"/>
          </a:xfrm>
          <a:prstGeom prst="ellipse">
            <a:avLst/>
          </a:prstGeom>
          <a:solidFill>
            <a:schemeClr val="bg1"/>
          </a:solidFill>
          <a:ln w="9525">
            <a:solidFill>
              <a:schemeClr val="tx1"/>
            </a:solidFill>
            <a:round/>
            <a:headEnd/>
            <a:tailEnd/>
          </a:ln>
        </p:spPr>
        <p:txBody>
          <a:bodyPr wrap="none" anchor="ctr"/>
          <a:lstStyle/>
          <a:p>
            <a:endParaRPr lang="en-US"/>
          </a:p>
        </p:txBody>
      </p:sp>
      <p:sp>
        <p:nvSpPr>
          <p:cNvPr id="20506" name="Oval 38"/>
          <p:cNvSpPr>
            <a:spLocks noChangeAspect="1" noChangeArrowheads="1"/>
          </p:cNvSpPr>
          <p:nvPr/>
        </p:nvSpPr>
        <p:spPr bwMode="auto">
          <a:xfrm rot="5895381">
            <a:off x="5619750" y="3365500"/>
            <a:ext cx="47625" cy="53975"/>
          </a:xfrm>
          <a:prstGeom prst="ellipse">
            <a:avLst/>
          </a:prstGeom>
          <a:solidFill>
            <a:schemeClr val="bg1"/>
          </a:solidFill>
          <a:ln w="9525">
            <a:solidFill>
              <a:schemeClr val="tx1"/>
            </a:solidFill>
            <a:round/>
            <a:headEnd/>
            <a:tailEnd/>
          </a:ln>
        </p:spPr>
        <p:txBody>
          <a:bodyPr wrap="none" anchor="ctr"/>
          <a:lstStyle/>
          <a:p>
            <a:endParaRPr lang="en-US"/>
          </a:p>
        </p:txBody>
      </p:sp>
      <p:sp>
        <p:nvSpPr>
          <p:cNvPr id="20507" name="Oval 39"/>
          <p:cNvSpPr>
            <a:spLocks noChangeAspect="1" noChangeArrowheads="1"/>
          </p:cNvSpPr>
          <p:nvPr/>
        </p:nvSpPr>
        <p:spPr bwMode="auto">
          <a:xfrm rot="5895381">
            <a:off x="3087688" y="2346325"/>
            <a:ext cx="47625" cy="60325"/>
          </a:xfrm>
          <a:prstGeom prst="ellipse">
            <a:avLst/>
          </a:prstGeom>
          <a:solidFill>
            <a:schemeClr val="tx2"/>
          </a:solidFill>
          <a:ln w="9525">
            <a:solidFill>
              <a:schemeClr val="tx1"/>
            </a:solidFill>
            <a:round/>
            <a:headEnd/>
            <a:tailEnd/>
          </a:ln>
        </p:spPr>
        <p:txBody>
          <a:bodyPr wrap="none" anchor="ctr"/>
          <a:lstStyle/>
          <a:p>
            <a:endParaRPr lang="en-US"/>
          </a:p>
        </p:txBody>
      </p:sp>
      <p:sp>
        <p:nvSpPr>
          <p:cNvPr id="20508" name="Oval 40"/>
          <p:cNvSpPr>
            <a:spLocks noChangeAspect="1" noChangeArrowheads="1"/>
          </p:cNvSpPr>
          <p:nvPr/>
        </p:nvSpPr>
        <p:spPr bwMode="auto">
          <a:xfrm rot="5895381">
            <a:off x="5260975" y="3273425"/>
            <a:ext cx="47625" cy="53975"/>
          </a:xfrm>
          <a:prstGeom prst="ellipse">
            <a:avLst/>
          </a:prstGeom>
          <a:solidFill>
            <a:schemeClr val="bg1"/>
          </a:solidFill>
          <a:ln w="9525">
            <a:solidFill>
              <a:schemeClr val="tx1"/>
            </a:solidFill>
            <a:round/>
            <a:headEnd/>
            <a:tailEnd/>
          </a:ln>
        </p:spPr>
        <p:txBody>
          <a:bodyPr wrap="none" anchor="ctr"/>
          <a:lstStyle/>
          <a:p>
            <a:endParaRPr lang="en-US"/>
          </a:p>
        </p:txBody>
      </p:sp>
      <p:sp>
        <p:nvSpPr>
          <p:cNvPr id="20509" name="Oval 41"/>
          <p:cNvSpPr>
            <a:spLocks noChangeAspect="1" noChangeArrowheads="1"/>
          </p:cNvSpPr>
          <p:nvPr/>
        </p:nvSpPr>
        <p:spPr bwMode="auto">
          <a:xfrm rot="5895381">
            <a:off x="5117307" y="4718844"/>
            <a:ext cx="58737" cy="53975"/>
          </a:xfrm>
          <a:prstGeom prst="ellipse">
            <a:avLst/>
          </a:prstGeom>
          <a:solidFill>
            <a:schemeClr val="bg1"/>
          </a:solidFill>
          <a:ln w="9525">
            <a:solidFill>
              <a:schemeClr val="tx1"/>
            </a:solidFill>
            <a:round/>
            <a:headEnd/>
            <a:tailEnd/>
          </a:ln>
        </p:spPr>
        <p:txBody>
          <a:bodyPr wrap="none" anchor="ctr"/>
          <a:lstStyle/>
          <a:p>
            <a:endParaRPr lang="en-US"/>
          </a:p>
        </p:txBody>
      </p:sp>
      <p:sp>
        <p:nvSpPr>
          <p:cNvPr id="20510" name="Oval 42"/>
          <p:cNvSpPr>
            <a:spLocks noChangeAspect="1" noChangeArrowheads="1"/>
          </p:cNvSpPr>
          <p:nvPr/>
        </p:nvSpPr>
        <p:spPr bwMode="auto">
          <a:xfrm rot="4777107">
            <a:off x="3498057" y="3534569"/>
            <a:ext cx="58737" cy="60325"/>
          </a:xfrm>
          <a:prstGeom prst="ellipse">
            <a:avLst/>
          </a:prstGeom>
          <a:solidFill>
            <a:schemeClr val="tx2"/>
          </a:solidFill>
          <a:ln w="9525">
            <a:solidFill>
              <a:schemeClr val="tx1"/>
            </a:solidFill>
            <a:round/>
            <a:headEnd/>
            <a:tailEnd/>
          </a:ln>
        </p:spPr>
        <p:txBody>
          <a:bodyPr wrap="none" anchor="ctr"/>
          <a:lstStyle/>
          <a:p>
            <a:endParaRPr lang="en-US"/>
          </a:p>
        </p:txBody>
      </p:sp>
      <p:sp>
        <p:nvSpPr>
          <p:cNvPr id="20511" name="Oval 43"/>
          <p:cNvSpPr>
            <a:spLocks noChangeAspect="1" noChangeArrowheads="1"/>
          </p:cNvSpPr>
          <p:nvPr/>
        </p:nvSpPr>
        <p:spPr bwMode="auto">
          <a:xfrm rot="4777107">
            <a:off x="4651375" y="5254625"/>
            <a:ext cx="47625" cy="53975"/>
          </a:xfrm>
          <a:prstGeom prst="ellipse">
            <a:avLst/>
          </a:prstGeom>
          <a:solidFill>
            <a:schemeClr val="bg1"/>
          </a:solidFill>
          <a:ln w="9525">
            <a:solidFill>
              <a:schemeClr val="tx1"/>
            </a:solidFill>
            <a:round/>
            <a:headEnd/>
            <a:tailEnd/>
          </a:ln>
        </p:spPr>
        <p:txBody>
          <a:bodyPr wrap="none" anchor="ctr"/>
          <a:lstStyle/>
          <a:p>
            <a:endParaRPr lang="en-US"/>
          </a:p>
        </p:txBody>
      </p:sp>
      <p:sp>
        <p:nvSpPr>
          <p:cNvPr id="20512" name="Oval 44"/>
          <p:cNvSpPr>
            <a:spLocks noChangeAspect="1" noChangeArrowheads="1"/>
          </p:cNvSpPr>
          <p:nvPr/>
        </p:nvSpPr>
        <p:spPr bwMode="auto">
          <a:xfrm rot="4777107">
            <a:off x="4346575" y="4873625"/>
            <a:ext cx="47625" cy="53975"/>
          </a:xfrm>
          <a:prstGeom prst="ellipse">
            <a:avLst/>
          </a:prstGeom>
          <a:solidFill>
            <a:schemeClr val="bg1"/>
          </a:solidFill>
          <a:ln w="9525">
            <a:solidFill>
              <a:schemeClr val="tx1"/>
            </a:solidFill>
            <a:round/>
            <a:headEnd/>
            <a:tailEnd/>
          </a:ln>
        </p:spPr>
        <p:txBody>
          <a:bodyPr wrap="none" anchor="ctr"/>
          <a:lstStyle/>
          <a:p>
            <a:endParaRPr lang="en-US"/>
          </a:p>
        </p:txBody>
      </p:sp>
      <p:sp>
        <p:nvSpPr>
          <p:cNvPr id="20513" name="Oval 45"/>
          <p:cNvSpPr>
            <a:spLocks noChangeAspect="1" noChangeArrowheads="1"/>
          </p:cNvSpPr>
          <p:nvPr/>
        </p:nvSpPr>
        <p:spPr bwMode="auto">
          <a:xfrm rot="4777107">
            <a:off x="2817019" y="3736181"/>
            <a:ext cx="58738" cy="53975"/>
          </a:xfrm>
          <a:prstGeom prst="ellipse">
            <a:avLst/>
          </a:prstGeom>
          <a:solidFill>
            <a:schemeClr val="tx2"/>
          </a:solidFill>
          <a:ln w="9525">
            <a:solidFill>
              <a:schemeClr val="tx1"/>
            </a:solidFill>
            <a:round/>
            <a:headEnd/>
            <a:tailEnd/>
          </a:ln>
        </p:spPr>
        <p:txBody>
          <a:bodyPr wrap="none" anchor="ctr"/>
          <a:lstStyle/>
          <a:p>
            <a:endParaRPr lang="en-US"/>
          </a:p>
        </p:txBody>
      </p:sp>
      <p:sp>
        <p:nvSpPr>
          <p:cNvPr id="20514" name="Oval 46"/>
          <p:cNvSpPr>
            <a:spLocks noChangeAspect="1" noChangeArrowheads="1"/>
          </p:cNvSpPr>
          <p:nvPr/>
        </p:nvSpPr>
        <p:spPr bwMode="auto">
          <a:xfrm rot="4777107">
            <a:off x="3713163" y="2776537"/>
            <a:ext cx="50800" cy="53975"/>
          </a:xfrm>
          <a:prstGeom prst="ellipse">
            <a:avLst/>
          </a:prstGeom>
          <a:solidFill>
            <a:schemeClr val="tx2"/>
          </a:solidFill>
          <a:ln w="9525">
            <a:solidFill>
              <a:schemeClr val="tx1"/>
            </a:solidFill>
            <a:round/>
            <a:headEnd/>
            <a:tailEnd/>
          </a:ln>
        </p:spPr>
        <p:txBody>
          <a:bodyPr wrap="none" anchor="ctr"/>
          <a:lstStyle/>
          <a:p>
            <a:endParaRPr lang="en-US"/>
          </a:p>
        </p:txBody>
      </p:sp>
      <p:sp>
        <p:nvSpPr>
          <p:cNvPr id="20515" name="Oval 47"/>
          <p:cNvSpPr>
            <a:spLocks noChangeAspect="1" noChangeArrowheads="1"/>
          </p:cNvSpPr>
          <p:nvPr/>
        </p:nvSpPr>
        <p:spPr bwMode="auto">
          <a:xfrm rot="4777107">
            <a:off x="4356101" y="4364037"/>
            <a:ext cx="50800" cy="60325"/>
          </a:xfrm>
          <a:prstGeom prst="ellipse">
            <a:avLst/>
          </a:prstGeom>
          <a:solidFill>
            <a:schemeClr val="bg1"/>
          </a:solidFill>
          <a:ln w="9525">
            <a:solidFill>
              <a:schemeClr val="tx1"/>
            </a:solidFill>
            <a:round/>
            <a:headEnd/>
            <a:tailEnd/>
          </a:ln>
        </p:spPr>
        <p:txBody>
          <a:bodyPr wrap="none" anchor="ctr"/>
          <a:lstStyle/>
          <a:p>
            <a:endParaRPr lang="en-US"/>
          </a:p>
        </p:txBody>
      </p:sp>
      <p:sp>
        <p:nvSpPr>
          <p:cNvPr id="20516" name="Oval 49"/>
          <p:cNvSpPr>
            <a:spLocks noChangeAspect="1" noChangeArrowheads="1"/>
          </p:cNvSpPr>
          <p:nvPr/>
        </p:nvSpPr>
        <p:spPr bwMode="auto">
          <a:xfrm rot="4777107">
            <a:off x="3937794" y="5049044"/>
            <a:ext cx="55563" cy="60325"/>
          </a:xfrm>
          <a:prstGeom prst="ellipse">
            <a:avLst/>
          </a:prstGeom>
          <a:solidFill>
            <a:schemeClr val="bg1"/>
          </a:solidFill>
          <a:ln w="9525">
            <a:solidFill>
              <a:schemeClr val="tx1"/>
            </a:solidFill>
            <a:round/>
            <a:headEnd/>
            <a:tailEnd/>
          </a:ln>
        </p:spPr>
        <p:txBody>
          <a:bodyPr wrap="none" anchor="ctr"/>
          <a:lstStyle/>
          <a:p>
            <a:endParaRPr lang="en-US"/>
          </a:p>
        </p:txBody>
      </p:sp>
      <p:sp>
        <p:nvSpPr>
          <p:cNvPr id="20517" name="Oval 50"/>
          <p:cNvSpPr>
            <a:spLocks noChangeAspect="1" noChangeArrowheads="1"/>
          </p:cNvSpPr>
          <p:nvPr/>
        </p:nvSpPr>
        <p:spPr bwMode="auto">
          <a:xfrm rot="4777107">
            <a:off x="5303838" y="4756150"/>
            <a:ext cx="50800" cy="60325"/>
          </a:xfrm>
          <a:prstGeom prst="ellipse">
            <a:avLst/>
          </a:prstGeom>
          <a:solidFill>
            <a:schemeClr val="bg1"/>
          </a:solidFill>
          <a:ln w="9525">
            <a:solidFill>
              <a:schemeClr val="tx1"/>
            </a:solidFill>
            <a:round/>
            <a:headEnd/>
            <a:tailEnd/>
          </a:ln>
        </p:spPr>
        <p:txBody>
          <a:bodyPr wrap="none" anchor="ctr"/>
          <a:lstStyle/>
          <a:p>
            <a:endParaRPr lang="en-US"/>
          </a:p>
        </p:txBody>
      </p:sp>
      <p:sp>
        <p:nvSpPr>
          <p:cNvPr id="20518" name="Text Box 53"/>
          <p:cNvSpPr txBox="1">
            <a:spLocks noChangeArrowheads="1"/>
          </p:cNvSpPr>
          <p:nvPr/>
        </p:nvSpPr>
        <p:spPr bwMode="auto">
          <a:xfrm>
            <a:off x="6248400" y="3200400"/>
            <a:ext cx="2438400" cy="396875"/>
          </a:xfrm>
          <a:prstGeom prst="rect">
            <a:avLst/>
          </a:prstGeom>
          <a:noFill/>
          <a:ln w="12700">
            <a:noFill/>
            <a:miter lim="800000"/>
            <a:headEnd/>
            <a:tailEnd/>
          </a:ln>
        </p:spPr>
        <p:txBody>
          <a:bodyPr>
            <a:spAutoFit/>
          </a:bodyPr>
          <a:lstStyle/>
          <a:p>
            <a:pPr>
              <a:spcBef>
                <a:spcPct val="50000"/>
              </a:spcBef>
              <a:buClr>
                <a:schemeClr val="tx1"/>
              </a:buClr>
            </a:pPr>
            <a:endParaRPr lang="en-US" sz="2000">
              <a:latin typeface="Tahoma" pitchFamily="34" charset="0"/>
            </a:endParaRPr>
          </a:p>
        </p:txBody>
      </p:sp>
      <p:sp>
        <p:nvSpPr>
          <p:cNvPr id="10292" name="Text Box 54"/>
          <p:cNvSpPr txBox="1">
            <a:spLocks noChangeArrowheads="1"/>
          </p:cNvSpPr>
          <p:nvPr/>
        </p:nvSpPr>
        <p:spPr bwMode="auto">
          <a:xfrm>
            <a:off x="6400800" y="3352800"/>
            <a:ext cx="2209800" cy="701675"/>
          </a:xfrm>
          <a:prstGeom prst="rect">
            <a:avLst/>
          </a:prstGeom>
          <a:noFill/>
          <a:ln w="12700">
            <a:noFill/>
            <a:miter lim="800000"/>
            <a:headEnd/>
            <a:tailEnd/>
          </a:ln>
        </p:spPr>
        <p:txBody>
          <a:bodyPr>
            <a:spAutoFit/>
          </a:bodyPr>
          <a:lstStyle/>
          <a:p>
            <a:pPr>
              <a:spcBef>
                <a:spcPct val="50000"/>
              </a:spcBef>
              <a:buClr>
                <a:schemeClr val="tx1"/>
              </a:buClr>
            </a:pPr>
            <a:r>
              <a:rPr lang="en-US" altLang="zh-CN" sz="2000">
                <a:latin typeface="Tahoma" pitchFamily="34" charset="0"/>
                <a:ea typeface="宋体" charset="-122"/>
              </a:rPr>
              <a:t>How would you classify this data?</a:t>
            </a:r>
          </a:p>
        </p:txBody>
      </p:sp>
      <p:sp>
        <p:nvSpPr>
          <p:cNvPr id="49" name="Line 52"/>
          <p:cNvSpPr>
            <a:spLocks noChangeShapeType="1"/>
          </p:cNvSpPr>
          <p:nvPr/>
        </p:nvSpPr>
        <p:spPr bwMode="auto">
          <a:xfrm flipV="1">
            <a:off x="2743200" y="2057400"/>
            <a:ext cx="2667000" cy="3352800"/>
          </a:xfrm>
          <a:prstGeom prst="line">
            <a:avLst/>
          </a:prstGeom>
          <a:noFill/>
          <a:ln w="12700">
            <a:solidFill>
              <a:schemeClr val="tx1"/>
            </a:solidFill>
            <a:round/>
            <a:headEnd/>
            <a:tailEnd/>
          </a:ln>
        </p:spPr>
        <p:txBody>
          <a:bodyPr anchor="ctr">
            <a:spAutoFit/>
          </a:bodyPr>
          <a:lstStyle/>
          <a:p>
            <a:endParaRPr lang="en-US"/>
          </a:p>
        </p:txBody>
      </p:sp>
      <p:sp>
        <p:nvSpPr>
          <p:cNvPr id="20521" name="Line 52"/>
          <p:cNvSpPr>
            <a:spLocks noChangeShapeType="1"/>
          </p:cNvSpPr>
          <p:nvPr/>
        </p:nvSpPr>
        <p:spPr bwMode="auto">
          <a:xfrm flipV="1">
            <a:off x="3352800" y="1905000"/>
            <a:ext cx="1524000" cy="3581400"/>
          </a:xfrm>
          <a:prstGeom prst="line">
            <a:avLst/>
          </a:prstGeom>
          <a:noFill/>
          <a:ln w="12700">
            <a:solidFill>
              <a:schemeClr val="tx1"/>
            </a:solidFill>
            <a:round/>
            <a:headEnd/>
            <a:tailEnd/>
          </a:ln>
        </p:spPr>
        <p:txBody>
          <a:bodyPr anchor="ctr">
            <a:spAutoFit/>
          </a:bodyPr>
          <a:lstStyle/>
          <a:p>
            <a:endParaRPr lang="en-US"/>
          </a:p>
        </p:txBody>
      </p:sp>
      <p:sp>
        <p:nvSpPr>
          <p:cNvPr id="20522" name="Oval 19"/>
          <p:cNvSpPr>
            <a:spLocks noChangeAspect="1" noChangeArrowheads="1"/>
          </p:cNvSpPr>
          <p:nvPr/>
        </p:nvSpPr>
        <p:spPr bwMode="auto">
          <a:xfrm>
            <a:off x="4340225" y="2814638"/>
            <a:ext cx="60325" cy="47625"/>
          </a:xfrm>
          <a:prstGeom prst="ellipse">
            <a:avLst/>
          </a:prstGeom>
          <a:solidFill>
            <a:schemeClr val="tx2"/>
          </a:solidFill>
          <a:ln w="9525">
            <a:solidFill>
              <a:schemeClr val="tx1"/>
            </a:solidFill>
            <a:round/>
            <a:headEnd/>
            <a:tailEnd/>
          </a:ln>
        </p:spPr>
        <p:txBody>
          <a:bodyPr wrap="none" anchor="ctr"/>
          <a:lstStyle/>
          <a:p>
            <a:endParaRPr lang="en-US"/>
          </a:p>
        </p:txBody>
      </p:sp>
      <p:sp>
        <p:nvSpPr>
          <p:cNvPr id="55" name="Oval 30"/>
          <p:cNvSpPr>
            <a:spLocks noChangeAspect="1" noChangeArrowheads="1"/>
          </p:cNvSpPr>
          <p:nvPr/>
        </p:nvSpPr>
        <p:spPr bwMode="auto">
          <a:xfrm rot="20481726" flipV="1">
            <a:off x="3495675" y="4689475"/>
            <a:ext cx="58738" cy="46038"/>
          </a:xfrm>
          <a:prstGeom prst="ellipse">
            <a:avLst/>
          </a:prstGeom>
          <a:noFill/>
          <a:ln w="15875">
            <a:solidFill>
              <a:srgbClr val="FF0000"/>
            </a:solidFill>
            <a:round/>
            <a:headEnd/>
            <a:tailEnd/>
          </a:ln>
        </p:spPr>
        <p:txBody>
          <a:bodyPr wrap="none" anchor="ctr"/>
          <a:lstStyle/>
          <a:p>
            <a:endParaRPr lang="en-US"/>
          </a:p>
        </p:txBody>
      </p:sp>
      <p:sp>
        <p:nvSpPr>
          <p:cNvPr id="56" name="Oval 58"/>
          <p:cNvSpPr>
            <a:spLocks noChangeArrowheads="1"/>
          </p:cNvSpPr>
          <p:nvPr/>
        </p:nvSpPr>
        <p:spPr bwMode="auto">
          <a:xfrm>
            <a:off x="4244975" y="5791200"/>
            <a:ext cx="1676400" cy="685800"/>
          </a:xfrm>
          <a:prstGeom prst="ellipse">
            <a:avLst/>
          </a:prstGeom>
          <a:solidFill>
            <a:srgbClr val="CC99FF"/>
          </a:solidFill>
          <a:ln w="9525" algn="ctr">
            <a:solidFill>
              <a:schemeClr val="tx1"/>
            </a:solidFill>
            <a:round/>
            <a:headEnd/>
            <a:tailEnd/>
          </a:ln>
        </p:spPr>
        <p:txBody>
          <a:bodyPr wrap="none" anchor="ctr"/>
          <a:lstStyle/>
          <a:p>
            <a:r>
              <a:rPr lang="en-US" altLang="zh-CN" sz="1400" b="1">
                <a:ea typeface="宋体" charset="-122"/>
              </a:rPr>
              <a:t>Misclassified</a:t>
            </a:r>
          </a:p>
          <a:p>
            <a:r>
              <a:rPr lang="en-US" altLang="zh-CN" sz="1400" b="1">
                <a:ea typeface="宋体" charset="-122"/>
              </a:rPr>
              <a:t> to +1 class</a:t>
            </a:r>
          </a:p>
        </p:txBody>
      </p:sp>
      <p:cxnSp>
        <p:nvCxnSpPr>
          <p:cNvPr id="57" name="AutoShape 61"/>
          <p:cNvCxnSpPr>
            <a:cxnSpLocks noChangeShapeType="1"/>
            <a:stCxn id="56" idx="2"/>
          </p:cNvCxnSpPr>
          <p:nvPr/>
        </p:nvCxnSpPr>
        <p:spPr bwMode="auto">
          <a:xfrm rot="10800000">
            <a:off x="3559175" y="4800600"/>
            <a:ext cx="685800" cy="1333500"/>
          </a:xfrm>
          <a:prstGeom prst="curvedConnector2">
            <a:avLst/>
          </a:prstGeom>
          <a:noFill/>
          <a:ln w="9525">
            <a:solidFill>
              <a:schemeClr val="tx1"/>
            </a:solidFill>
            <a:round/>
            <a:headEnd/>
            <a:tailEnd type="triangle" w="med" len="med"/>
          </a:ln>
        </p:spPr>
      </p:cxnSp>
      <p:sp>
        <p:nvSpPr>
          <p:cNvPr id="20526" name="Rectangle 4"/>
          <p:cNvSpPr>
            <a:spLocks noChangeArrowheads="1"/>
          </p:cNvSpPr>
          <p:nvPr/>
        </p:nvSpPr>
        <p:spPr bwMode="auto">
          <a:xfrm>
            <a:off x="152400" y="304800"/>
            <a:ext cx="4648200" cy="685800"/>
          </a:xfrm>
          <a:prstGeom prst="rect">
            <a:avLst/>
          </a:prstGeom>
          <a:noFill/>
          <a:ln w="9525">
            <a:noFill/>
            <a:miter lim="800000"/>
            <a:headEnd/>
            <a:tailEnd/>
          </a:ln>
        </p:spPr>
        <p:txBody>
          <a:bodyPr anchor="b"/>
          <a:lstStyle/>
          <a:p>
            <a:r>
              <a:rPr lang="en-US" altLang="zh-CN" sz="4200">
                <a:solidFill>
                  <a:schemeClr val="tx2"/>
                </a:solidFill>
                <a:latin typeface="Garamond" pitchFamily="18" charset="0"/>
                <a:ea typeface="宋体" charset="-122"/>
              </a:rPr>
              <a:t> </a:t>
            </a:r>
            <a:r>
              <a:rPr lang="en-US" sz="3600"/>
              <a:t>Linear classifiers</a:t>
            </a:r>
            <a:endParaRPr lang="en-US" altLang="zh-CN" sz="4200">
              <a:solidFill>
                <a:schemeClr val="tx2"/>
              </a:solidFill>
              <a:latin typeface="Garamond" pitchFamily="18" charset="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additive="base">
                                        <p:cTn id="7" dur="500" fill="hold"/>
                                        <p:tgtEl>
                                          <p:spTgt spid="55"/>
                                        </p:tgtEl>
                                        <p:attrNameLst>
                                          <p:attrName>ppt_x</p:attrName>
                                        </p:attrNameLst>
                                      </p:cBhvr>
                                      <p:tavLst>
                                        <p:tav tm="0">
                                          <p:val>
                                            <p:strVal val="#ppt_x"/>
                                          </p:val>
                                        </p:tav>
                                        <p:tav tm="100000">
                                          <p:val>
                                            <p:strVal val="#ppt_x"/>
                                          </p:val>
                                        </p:tav>
                                      </p:tavLst>
                                    </p:anim>
                                    <p:anim calcmode="lin" valueType="num">
                                      <p:cBhvr additive="base">
                                        <p:cTn id="8" dur="500" fill="hold"/>
                                        <p:tgtEl>
                                          <p:spTgt spid="5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292"/>
                                        </p:tgtEl>
                                        <p:attrNameLst>
                                          <p:attrName>style.visibility</p:attrName>
                                        </p:attrNameLst>
                                      </p:cBhvr>
                                      <p:to>
                                        <p:strVal val="visible"/>
                                      </p:to>
                                    </p:set>
                                    <p:anim calcmode="lin" valueType="num">
                                      <p:cBhvr additive="base">
                                        <p:cTn id="11" dur="500" fill="hold"/>
                                        <p:tgtEl>
                                          <p:spTgt spid="10292"/>
                                        </p:tgtEl>
                                        <p:attrNameLst>
                                          <p:attrName>ppt_x</p:attrName>
                                        </p:attrNameLst>
                                      </p:cBhvr>
                                      <p:tavLst>
                                        <p:tav tm="0">
                                          <p:val>
                                            <p:strVal val="#ppt_x"/>
                                          </p:val>
                                        </p:tav>
                                        <p:tav tm="100000">
                                          <p:val>
                                            <p:strVal val="#ppt_x"/>
                                          </p:val>
                                        </p:tav>
                                      </p:tavLst>
                                    </p:anim>
                                    <p:anim calcmode="lin" valueType="num">
                                      <p:cBhvr additive="base">
                                        <p:cTn id="12" dur="500" fill="hold"/>
                                        <p:tgtEl>
                                          <p:spTgt spid="1029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92" grpId="0"/>
      <p:bldP spid="49" grpId="0" animBg="1"/>
      <p:bldP spid="55" grpId="0" animBg="1"/>
      <p:bldP spid="5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12"/>
          <p:cNvSpPr txBox="1">
            <a:spLocks noChangeArrowheads="1"/>
          </p:cNvSpPr>
          <p:nvPr/>
        </p:nvSpPr>
        <p:spPr bwMode="auto">
          <a:xfrm>
            <a:off x="381000" y="1828800"/>
            <a:ext cx="1905000" cy="854075"/>
          </a:xfrm>
          <a:prstGeom prst="rect">
            <a:avLst/>
          </a:prstGeom>
          <a:noFill/>
          <a:ln w="12700">
            <a:noFill/>
            <a:miter lim="800000"/>
            <a:headEnd/>
            <a:tailEnd/>
          </a:ln>
        </p:spPr>
        <p:txBody>
          <a:bodyPr>
            <a:spAutoFit/>
          </a:bodyPr>
          <a:lstStyle/>
          <a:p>
            <a:pPr>
              <a:spcBef>
                <a:spcPct val="50000"/>
              </a:spcBef>
              <a:buClr>
                <a:schemeClr val="tx1"/>
              </a:buClr>
            </a:pPr>
            <a:r>
              <a:rPr lang="en-US" altLang="zh-CN" sz="2000">
                <a:latin typeface="Tahoma" pitchFamily="34" charset="0"/>
                <a:ea typeface="宋体" charset="-122"/>
              </a:rPr>
              <a:t> denotes +1</a:t>
            </a:r>
          </a:p>
          <a:p>
            <a:pPr>
              <a:spcBef>
                <a:spcPct val="50000"/>
              </a:spcBef>
              <a:buClr>
                <a:schemeClr val="tx1"/>
              </a:buClr>
            </a:pPr>
            <a:r>
              <a:rPr lang="en-US" altLang="zh-CN" sz="2000">
                <a:latin typeface="Tahoma" pitchFamily="34" charset="0"/>
                <a:ea typeface="宋体" charset="-122"/>
              </a:rPr>
              <a:t> denotes -1</a:t>
            </a:r>
          </a:p>
        </p:txBody>
      </p:sp>
      <p:sp>
        <p:nvSpPr>
          <p:cNvPr id="21507" name="Oval 13"/>
          <p:cNvSpPr>
            <a:spLocks noChangeAspect="1" noChangeArrowheads="1"/>
          </p:cNvSpPr>
          <p:nvPr/>
        </p:nvSpPr>
        <p:spPr bwMode="auto">
          <a:xfrm rot="4777107">
            <a:off x="381794" y="1980406"/>
            <a:ext cx="58738" cy="60325"/>
          </a:xfrm>
          <a:prstGeom prst="ellipse">
            <a:avLst/>
          </a:prstGeom>
          <a:solidFill>
            <a:schemeClr val="tx2"/>
          </a:solidFill>
          <a:ln w="9525">
            <a:solidFill>
              <a:schemeClr val="tx1"/>
            </a:solidFill>
            <a:round/>
            <a:headEnd/>
            <a:tailEnd/>
          </a:ln>
        </p:spPr>
        <p:txBody>
          <a:bodyPr wrap="none" anchor="ctr"/>
          <a:lstStyle/>
          <a:p>
            <a:endParaRPr lang="en-US"/>
          </a:p>
        </p:txBody>
      </p:sp>
      <p:sp>
        <p:nvSpPr>
          <p:cNvPr id="21508" name="Oval 14"/>
          <p:cNvSpPr>
            <a:spLocks noChangeAspect="1" noChangeArrowheads="1"/>
          </p:cNvSpPr>
          <p:nvPr/>
        </p:nvSpPr>
        <p:spPr bwMode="auto">
          <a:xfrm rot="5895381">
            <a:off x="382588" y="2436812"/>
            <a:ext cx="50800" cy="53975"/>
          </a:xfrm>
          <a:prstGeom prst="ellipse">
            <a:avLst/>
          </a:prstGeom>
          <a:solidFill>
            <a:schemeClr val="bg1"/>
          </a:solidFill>
          <a:ln w="9525">
            <a:solidFill>
              <a:schemeClr val="tx1"/>
            </a:solidFill>
            <a:round/>
            <a:headEnd/>
            <a:tailEnd/>
          </a:ln>
        </p:spPr>
        <p:txBody>
          <a:bodyPr wrap="none" anchor="ctr"/>
          <a:lstStyle/>
          <a:p>
            <a:endParaRPr lang="en-US"/>
          </a:p>
        </p:txBody>
      </p:sp>
      <p:sp>
        <p:nvSpPr>
          <p:cNvPr id="21509" name="Line 15"/>
          <p:cNvSpPr>
            <a:spLocks noChangeShapeType="1"/>
          </p:cNvSpPr>
          <p:nvPr/>
        </p:nvSpPr>
        <p:spPr bwMode="auto">
          <a:xfrm>
            <a:off x="2590800" y="2209800"/>
            <a:ext cx="0" cy="3505200"/>
          </a:xfrm>
          <a:prstGeom prst="line">
            <a:avLst/>
          </a:prstGeom>
          <a:noFill/>
          <a:ln w="38100">
            <a:solidFill>
              <a:schemeClr val="hlink"/>
            </a:solidFill>
            <a:round/>
            <a:headEnd/>
            <a:tailEnd/>
          </a:ln>
        </p:spPr>
        <p:txBody>
          <a:bodyPr wrap="none" anchor="ctr">
            <a:spAutoFit/>
          </a:bodyPr>
          <a:lstStyle/>
          <a:p>
            <a:endParaRPr lang="en-US"/>
          </a:p>
        </p:txBody>
      </p:sp>
      <p:sp>
        <p:nvSpPr>
          <p:cNvPr id="21510" name="Line 16"/>
          <p:cNvSpPr>
            <a:spLocks noChangeShapeType="1"/>
          </p:cNvSpPr>
          <p:nvPr/>
        </p:nvSpPr>
        <p:spPr bwMode="auto">
          <a:xfrm flipV="1">
            <a:off x="2438400" y="5562600"/>
            <a:ext cx="3657600" cy="0"/>
          </a:xfrm>
          <a:prstGeom prst="line">
            <a:avLst/>
          </a:prstGeom>
          <a:noFill/>
          <a:ln w="38100">
            <a:solidFill>
              <a:schemeClr val="hlink"/>
            </a:solidFill>
            <a:round/>
            <a:headEnd/>
            <a:tailEnd/>
          </a:ln>
        </p:spPr>
        <p:txBody>
          <a:bodyPr anchor="ctr">
            <a:spAutoFit/>
          </a:bodyPr>
          <a:lstStyle/>
          <a:p>
            <a:endParaRPr lang="en-US"/>
          </a:p>
        </p:txBody>
      </p:sp>
      <p:sp>
        <p:nvSpPr>
          <p:cNvPr id="21511" name="Oval 17"/>
          <p:cNvSpPr>
            <a:spLocks noChangeAspect="1" noChangeArrowheads="1"/>
          </p:cNvSpPr>
          <p:nvPr/>
        </p:nvSpPr>
        <p:spPr bwMode="auto">
          <a:xfrm>
            <a:off x="3717925" y="5032375"/>
            <a:ext cx="60325" cy="47625"/>
          </a:xfrm>
          <a:prstGeom prst="ellipse">
            <a:avLst/>
          </a:prstGeom>
          <a:solidFill>
            <a:schemeClr val="bg1"/>
          </a:solidFill>
          <a:ln w="9525">
            <a:solidFill>
              <a:schemeClr val="tx1"/>
            </a:solidFill>
            <a:round/>
            <a:headEnd/>
            <a:tailEnd/>
          </a:ln>
        </p:spPr>
        <p:txBody>
          <a:bodyPr wrap="none" anchor="ctr"/>
          <a:lstStyle/>
          <a:p>
            <a:endParaRPr lang="en-US"/>
          </a:p>
        </p:txBody>
      </p:sp>
      <p:sp>
        <p:nvSpPr>
          <p:cNvPr id="21512" name="Oval 20"/>
          <p:cNvSpPr>
            <a:spLocks noChangeAspect="1" noChangeArrowheads="1"/>
          </p:cNvSpPr>
          <p:nvPr/>
        </p:nvSpPr>
        <p:spPr bwMode="auto">
          <a:xfrm>
            <a:off x="4403725" y="3635375"/>
            <a:ext cx="60325" cy="47625"/>
          </a:xfrm>
          <a:prstGeom prst="ellipse">
            <a:avLst/>
          </a:prstGeom>
          <a:solidFill>
            <a:schemeClr val="bg1"/>
          </a:solidFill>
          <a:ln w="9525">
            <a:solidFill>
              <a:schemeClr val="tx1"/>
            </a:solidFill>
            <a:round/>
            <a:headEnd/>
            <a:tailEnd/>
          </a:ln>
        </p:spPr>
        <p:txBody>
          <a:bodyPr wrap="none" anchor="ctr"/>
          <a:lstStyle/>
          <a:p>
            <a:endParaRPr lang="en-US"/>
          </a:p>
        </p:txBody>
      </p:sp>
      <p:sp>
        <p:nvSpPr>
          <p:cNvPr id="21513" name="Oval 21"/>
          <p:cNvSpPr>
            <a:spLocks noChangeAspect="1" noChangeArrowheads="1"/>
          </p:cNvSpPr>
          <p:nvPr/>
        </p:nvSpPr>
        <p:spPr bwMode="auto">
          <a:xfrm>
            <a:off x="3409950" y="2663825"/>
            <a:ext cx="60325" cy="50800"/>
          </a:xfrm>
          <a:prstGeom prst="ellipse">
            <a:avLst/>
          </a:prstGeom>
          <a:solidFill>
            <a:schemeClr val="tx2"/>
          </a:solidFill>
          <a:ln w="9525">
            <a:solidFill>
              <a:schemeClr val="tx1"/>
            </a:solidFill>
            <a:round/>
            <a:headEnd/>
            <a:tailEnd/>
          </a:ln>
        </p:spPr>
        <p:txBody>
          <a:bodyPr wrap="none" anchor="ctr"/>
          <a:lstStyle/>
          <a:p>
            <a:endParaRPr lang="en-US"/>
          </a:p>
        </p:txBody>
      </p:sp>
      <p:sp>
        <p:nvSpPr>
          <p:cNvPr id="21514" name="Oval 22"/>
          <p:cNvSpPr>
            <a:spLocks noChangeAspect="1" noChangeArrowheads="1"/>
          </p:cNvSpPr>
          <p:nvPr/>
        </p:nvSpPr>
        <p:spPr bwMode="auto">
          <a:xfrm>
            <a:off x="3886200" y="3733800"/>
            <a:ext cx="53975" cy="47625"/>
          </a:xfrm>
          <a:prstGeom prst="ellipse">
            <a:avLst/>
          </a:prstGeom>
          <a:solidFill>
            <a:schemeClr val="tx2"/>
          </a:solidFill>
          <a:ln w="9525">
            <a:solidFill>
              <a:schemeClr val="tx1"/>
            </a:solidFill>
            <a:round/>
            <a:headEnd/>
            <a:tailEnd/>
          </a:ln>
        </p:spPr>
        <p:txBody>
          <a:bodyPr wrap="none" anchor="ctr"/>
          <a:lstStyle/>
          <a:p>
            <a:endParaRPr lang="en-US"/>
          </a:p>
        </p:txBody>
      </p:sp>
      <p:sp>
        <p:nvSpPr>
          <p:cNvPr id="21515" name="Oval 23"/>
          <p:cNvSpPr>
            <a:spLocks noChangeAspect="1" noChangeArrowheads="1"/>
          </p:cNvSpPr>
          <p:nvPr/>
        </p:nvSpPr>
        <p:spPr bwMode="auto">
          <a:xfrm>
            <a:off x="3048000" y="3124200"/>
            <a:ext cx="60325" cy="58738"/>
          </a:xfrm>
          <a:prstGeom prst="ellipse">
            <a:avLst/>
          </a:prstGeom>
          <a:solidFill>
            <a:schemeClr val="tx2"/>
          </a:solidFill>
          <a:ln w="9525">
            <a:solidFill>
              <a:schemeClr val="tx1"/>
            </a:solidFill>
            <a:round/>
            <a:headEnd/>
            <a:tailEnd/>
          </a:ln>
        </p:spPr>
        <p:txBody>
          <a:bodyPr wrap="none" anchor="ctr"/>
          <a:lstStyle/>
          <a:p>
            <a:endParaRPr lang="en-US"/>
          </a:p>
        </p:txBody>
      </p:sp>
      <p:sp>
        <p:nvSpPr>
          <p:cNvPr id="21516" name="Oval 24"/>
          <p:cNvSpPr>
            <a:spLocks noChangeAspect="1" noChangeArrowheads="1"/>
          </p:cNvSpPr>
          <p:nvPr/>
        </p:nvSpPr>
        <p:spPr bwMode="auto">
          <a:xfrm>
            <a:off x="5105400" y="4114800"/>
            <a:ext cx="60325" cy="50800"/>
          </a:xfrm>
          <a:prstGeom prst="ellipse">
            <a:avLst/>
          </a:prstGeom>
          <a:solidFill>
            <a:schemeClr val="bg1"/>
          </a:solidFill>
          <a:ln w="9525">
            <a:solidFill>
              <a:schemeClr val="tx1"/>
            </a:solidFill>
            <a:round/>
            <a:headEnd/>
            <a:tailEnd/>
          </a:ln>
        </p:spPr>
        <p:txBody>
          <a:bodyPr wrap="none" anchor="ctr"/>
          <a:lstStyle/>
          <a:p>
            <a:endParaRPr lang="en-US"/>
          </a:p>
        </p:txBody>
      </p:sp>
      <p:sp>
        <p:nvSpPr>
          <p:cNvPr id="21517" name="Oval 25"/>
          <p:cNvSpPr>
            <a:spLocks noChangeAspect="1" noChangeArrowheads="1"/>
          </p:cNvSpPr>
          <p:nvPr/>
        </p:nvSpPr>
        <p:spPr bwMode="auto">
          <a:xfrm rot="-1118274">
            <a:off x="3887788" y="4443413"/>
            <a:ext cx="53975" cy="47625"/>
          </a:xfrm>
          <a:prstGeom prst="ellipse">
            <a:avLst/>
          </a:prstGeom>
          <a:solidFill>
            <a:schemeClr val="bg1"/>
          </a:solidFill>
          <a:ln w="9525">
            <a:solidFill>
              <a:schemeClr val="tx1"/>
            </a:solidFill>
            <a:round/>
            <a:headEnd/>
            <a:tailEnd/>
          </a:ln>
        </p:spPr>
        <p:txBody>
          <a:bodyPr wrap="none" anchor="ctr"/>
          <a:lstStyle/>
          <a:p>
            <a:endParaRPr lang="en-US"/>
          </a:p>
        </p:txBody>
      </p:sp>
      <p:sp>
        <p:nvSpPr>
          <p:cNvPr id="21518" name="Oval 26"/>
          <p:cNvSpPr>
            <a:spLocks noChangeAspect="1" noChangeArrowheads="1"/>
          </p:cNvSpPr>
          <p:nvPr/>
        </p:nvSpPr>
        <p:spPr bwMode="auto">
          <a:xfrm rot="-1118274">
            <a:off x="6003925" y="3228975"/>
            <a:ext cx="60325" cy="50800"/>
          </a:xfrm>
          <a:prstGeom prst="ellipse">
            <a:avLst/>
          </a:prstGeom>
          <a:solidFill>
            <a:schemeClr val="bg1"/>
          </a:solidFill>
          <a:ln w="9525">
            <a:solidFill>
              <a:schemeClr val="tx1"/>
            </a:solidFill>
            <a:round/>
            <a:headEnd/>
            <a:tailEnd/>
          </a:ln>
        </p:spPr>
        <p:txBody>
          <a:bodyPr wrap="none" anchor="ctr"/>
          <a:lstStyle/>
          <a:p>
            <a:endParaRPr lang="en-US"/>
          </a:p>
        </p:txBody>
      </p:sp>
      <p:sp>
        <p:nvSpPr>
          <p:cNvPr id="21519" name="Oval 27"/>
          <p:cNvSpPr>
            <a:spLocks noChangeAspect="1" noChangeArrowheads="1"/>
          </p:cNvSpPr>
          <p:nvPr/>
        </p:nvSpPr>
        <p:spPr bwMode="auto">
          <a:xfrm rot="-1118274">
            <a:off x="5295900" y="4545013"/>
            <a:ext cx="60325" cy="50800"/>
          </a:xfrm>
          <a:prstGeom prst="ellipse">
            <a:avLst/>
          </a:prstGeom>
          <a:solidFill>
            <a:schemeClr val="bg1"/>
          </a:solidFill>
          <a:ln w="9525">
            <a:solidFill>
              <a:schemeClr val="tx1"/>
            </a:solidFill>
            <a:round/>
            <a:headEnd/>
            <a:tailEnd/>
          </a:ln>
        </p:spPr>
        <p:txBody>
          <a:bodyPr wrap="none" anchor="ctr"/>
          <a:lstStyle/>
          <a:p>
            <a:endParaRPr lang="en-US"/>
          </a:p>
        </p:txBody>
      </p:sp>
      <p:sp>
        <p:nvSpPr>
          <p:cNvPr id="21520" name="Oval 28"/>
          <p:cNvSpPr>
            <a:spLocks noChangeAspect="1" noChangeArrowheads="1"/>
          </p:cNvSpPr>
          <p:nvPr/>
        </p:nvSpPr>
        <p:spPr bwMode="auto">
          <a:xfrm rot="-1118274">
            <a:off x="3124200" y="2667000"/>
            <a:ext cx="60325" cy="50800"/>
          </a:xfrm>
          <a:prstGeom prst="ellipse">
            <a:avLst/>
          </a:prstGeom>
          <a:solidFill>
            <a:schemeClr val="tx2"/>
          </a:solidFill>
          <a:ln w="9525">
            <a:solidFill>
              <a:schemeClr val="tx1"/>
            </a:solidFill>
            <a:round/>
            <a:headEnd/>
            <a:tailEnd/>
          </a:ln>
        </p:spPr>
        <p:txBody>
          <a:bodyPr wrap="none" anchor="ctr"/>
          <a:lstStyle/>
          <a:p>
            <a:endParaRPr lang="en-US"/>
          </a:p>
        </p:txBody>
      </p:sp>
      <p:sp>
        <p:nvSpPr>
          <p:cNvPr id="21521" name="Oval 29"/>
          <p:cNvSpPr>
            <a:spLocks noChangeAspect="1" noChangeArrowheads="1"/>
          </p:cNvSpPr>
          <p:nvPr/>
        </p:nvSpPr>
        <p:spPr bwMode="auto">
          <a:xfrm rot="-1118274">
            <a:off x="4711700" y="3584575"/>
            <a:ext cx="60325" cy="50800"/>
          </a:xfrm>
          <a:prstGeom prst="ellipse">
            <a:avLst/>
          </a:prstGeom>
          <a:solidFill>
            <a:schemeClr val="bg1"/>
          </a:solidFill>
          <a:ln w="9525">
            <a:solidFill>
              <a:schemeClr val="tx1"/>
            </a:solidFill>
            <a:round/>
            <a:headEnd/>
            <a:tailEnd/>
          </a:ln>
        </p:spPr>
        <p:txBody>
          <a:bodyPr wrap="none" anchor="ctr"/>
          <a:lstStyle/>
          <a:p>
            <a:endParaRPr lang="en-US"/>
          </a:p>
        </p:txBody>
      </p:sp>
      <p:sp>
        <p:nvSpPr>
          <p:cNvPr id="21522" name="Oval 30"/>
          <p:cNvSpPr>
            <a:spLocks noChangeAspect="1" noChangeArrowheads="1"/>
          </p:cNvSpPr>
          <p:nvPr/>
        </p:nvSpPr>
        <p:spPr bwMode="auto">
          <a:xfrm rot="-1118274">
            <a:off x="5867400" y="4495800"/>
            <a:ext cx="60325" cy="47625"/>
          </a:xfrm>
          <a:prstGeom prst="ellipse">
            <a:avLst/>
          </a:prstGeom>
          <a:solidFill>
            <a:schemeClr val="bg1"/>
          </a:solidFill>
          <a:ln w="9525">
            <a:solidFill>
              <a:schemeClr val="tx1"/>
            </a:solidFill>
            <a:round/>
            <a:headEnd/>
            <a:tailEnd/>
          </a:ln>
        </p:spPr>
        <p:txBody>
          <a:bodyPr wrap="none" anchor="ctr"/>
          <a:lstStyle/>
          <a:p>
            <a:endParaRPr lang="en-US"/>
          </a:p>
        </p:txBody>
      </p:sp>
      <p:sp>
        <p:nvSpPr>
          <p:cNvPr id="21523" name="Oval 31"/>
          <p:cNvSpPr>
            <a:spLocks noChangeAspect="1" noChangeArrowheads="1"/>
          </p:cNvSpPr>
          <p:nvPr/>
        </p:nvSpPr>
        <p:spPr bwMode="auto">
          <a:xfrm rot="-1118274">
            <a:off x="3114675" y="3640138"/>
            <a:ext cx="60325" cy="47625"/>
          </a:xfrm>
          <a:prstGeom prst="ellipse">
            <a:avLst/>
          </a:prstGeom>
          <a:solidFill>
            <a:schemeClr val="tx2"/>
          </a:solidFill>
          <a:ln w="9525">
            <a:solidFill>
              <a:schemeClr val="tx1"/>
            </a:solidFill>
            <a:round/>
            <a:headEnd/>
            <a:tailEnd/>
          </a:ln>
        </p:spPr>
        <p:txBody>
          <a:bodyPr wrap="none" anchor="ctr"/>
          <a:lstStyle/>
          <a:p>
            <a:endParaRPr lang="en-US"/>
          </a:p>
        </p:txBody>
      </p:sp>
      <p:sp>
        <p:nvSpPr>
          <p:cNvPr id="21524" name="Oval 32"/>
          <p:cNvSpPr>
            <a:spLocks noChangeAspect="1" noChangeArrowheads="1"/>
          </p:cNvSpPr>
          <p:nvPr/>
        </p:nvSpPr>
        <p:spPr bwMode="auto">
          <a:xfrm rot="5895381">
            <a:off x="3867150" y="3057525"/>
            <a:ext cx="47625" cy="53975"/>
          </a:xfrm>
          <a:prstGeom prst="ellipse">
            <a:avLst/>
          </a:prstGeom>
          <a:solidFill>
            <a:schemeClr val="tx2"/>
          </a:solidFill>
          <a:ln w="9525">
            <a:solidFill>
              <a:schemeClr val="tx1"/>
            </a:solidFill>
            <a:round/>
            <a:headEnd/>
            <a:tailEnd/>
          </a:ln>
        </p:spPr>
        <p:txBody>
          <a:bodyPr wrap="none" anchor="ctr"/>
          <a:lstStyle/>
          <a:p>
            <a:endParaRPr lang="en-US"/>
          </a:p>
        </p:txBody>
      </p:sp>
      <p:sp>
        <p:nvSpPr>
          <p:cNvPr id="21525" name="Oval 33"/>
          <p:cNvSpPr>
            <a:spLocks noChangeAspect="1" noChangeArrowheads="1"/>
          </p:cNvSpPr>
          <p:nvPr/>
        </p:nvSpPr>
        <p:spPr bwMode="auto">
          <a:xfrm rot="5895381">
            <a:off x="4136231" y="5242719"/>
            <a:ext cx="55563" cy="60325"/>
          </a:xfrm>
          <a:prstGeom prst="ellipse">
            <a:avLst/>
          </a:prstGeom>
          <a:solidFill>
            <a:schemeClr val="bg1"/>
          </a:solidFill>
          <a:ln w="9525">
            <a:solidFill>
              <a:schemeClr val="tx1"/>
            </a:solidFill>
            <a:round/>
            <a:headEnd/>
            <a:tailEnd/>
          </a:ln>
        </p:spPr>
        <p:txBody>
          <a:bodyPr wrap="none" anchor="ctr"/>
          <a:lstStyle/>
          <a:p>
            <a:endParaRPr lang="en-US"/>
          </a:p>
        </p:txBody>
      </p:sp>
      <p:sp>
        <p:nvSpPr>
          <p:cNvPr id="21526" name="Oval 34"/>
          <p:cNvSpPr>
            <a:spLocks noChangeAspect="1" noChangeArrowheads="1"/>
          </p:cNvSpPr>
          <p:nvPr/>
        </p:nvSpPr>
        <p:spPr bwMode="auto">
          <a:xfrm rot="5895381">
            <a:off x="3114675" y="4098925"/>
            <a:ext cx="47625" cy="60325"/>
          </a:xfrm>
          <a:prstGeom prst="ellipse">
            <a:avLst/>
          </a:prstGeom>
          <a:solidFill>
            <a:schemeClr val="tx2"/>
          </a:solidFill>
          <a:ln w="9525">
            <a:solidFill>
              <a:schemeClr val="tx1"/>
            </a:solidFill>
            <a:round/>
            <a:headEnd/>
            <a:tailEnd/>
          </a:ln>
        </p:spPr>
        <p:txBody>
          <a:bodyPr wrap="none" anchor="ctr"/>
          <a:lstStyle/>
          <a:p>
            <a:endParaRPr lang="en-US"/>
          </a:p>
        </p:txBody>
      </p:sp>
      <p:sp>
        <p:nvSpPr>
          <p:cNvPr id="21527" name="Oval 35"/>
          <p:cNvSpPr>
            <a:spLocks noChangeAspect="1" noChangeArrowheads="1"/>
          </p:cNvSpPr>
          <p:nvPr/>
        </p:nvSpPr>
        <p:spPr bwMode="auto">
          <a:xfrm rot="5895381">
            <a:off x="4343400" y="2393950"/>
            <a:ext cx="47625" cy="53975"/>
          </a:xfrm>
          <a:prstGeom prst="ellipse">
            <a:avLst/>
          </a:prstGeom>
          <a:solidFill>
            <a:schemeClr val="tx2"/>
          </a:solidFill>
          <a:ln w="9525">
            <a:solidFill>
              <a:schemeClr val="tx1"/>
            </a:solidFill>
            <a:round/>
            <a:headEnd/>
            <a:tailEnd/>
          </a:ln>
        </p:spPr>
        <p:txBody>
          <a:bodyPr wrap="none" anchor="ctr"/>
          <a:lstStyle/>
          <a:p>
            <a:endParaRPr lang="en-US"/>
          </a:p>
        </p:txBody>
      </p:sp>
      <p:sp>
        <p:nvSpPr>
          <p:cNvPr id="21528" name="Oval 36"/>
          <p:cNvSpPr>
            <a:spLocks noChangeAspect="1" noChangeArrowheads="1"/>
          </p:cNvSpPr>
          <p:nvPr/>
        </p:nvSpPr>
        <p:spPr bwMode="auto">
          <a:xfrm rot="5895381">
            <a:off x="5304632" y="4144169"/>
            <a:ext cx="58737" cy="60325"/>
          </a:xfrm>
          <a:prstGeom prst="ellipse">
            <a:avLst/>
          </a:prstGeom>
          <a:solidFill>
            <a:schemeClr val="bg1"/>
          </a:solidFill>
          <a:ln w="9525">
            <a:solidFill>
              <a:schemeClr val="tx1"/>
            </a:solidFill>
            <a:round/>
            <a:headEnd/>
            <a:tailEnd/>
          </a:ln>
        </p:spPr>
        <p:txBody>
          <a:bodyPr wrap="none" anchor="ctr"/>
          <a:lstStyle/>
          <a:p>
            <a:endParaRPr lang="en-US"/>
          </a:p>
        </p:txBody>
      </p:sp>
      <p:sp>
        <p:nvSpPr>
          <p:cNvPr id="21529" name="Oval 37"/>
          <p:cNvSpPr>
            <a:spLocks noChangeAspect="1" noChangeArrowheads="1"/>
          </p:cNvSpPr>
          <p:nvPr/>
        </p:nvSpPr>
        <p:spPr bwMode="auto">
          <a:xfrm rot="5895381">
            <a:off x="4370388" y="4079875"/>
            <a:ext cx="47625" cy="53975"/>
          </a:xfrm>
          <a:prstGeom prst="ellipse">
            <a:avLst/>
          </a:prstGeom>
          <a:solidFill>
            <a:schemeClr val="bg1"/>
          </a:solidFill>
          <a:ln w="9525">
            <a:solidFill>
              <a:schemeClr val="tx1"/>
            </a:solidFill>
            <a:round/>
            <a:headEnd/>
            <a:tailEnd/>
          </a:ln>
        </p:spPr>
        <p:txBody>
          <a:bodyPr wrap="none" anchor="ctr"/>
          <a:lstStyle/>
          <a:p>
            <a:endParaRPr lang="en-US"/>
          </a:p>
        </p:txBody>
      </p:sp>
      <p:sp>
        <p:nvSpPr>
          <p:cNvPr id="21530" name="Oval 38"/>
          <p:cNvSpPr>
            <a:spLocks noChangeAspect="1" noChangeArrowheads="1"/>
          </p:cNvSpPr>
          <p:nvPr/>
        </p:nvSpPr>
        <p:spPr bwMode="auto">
          <a:xfrm rot="5895381">
            <a:off x="5619750" y="3365500"/>
            <a:ext cx="47625" cy="53975"/>
          </a:xfrm>
          <a:prstGeom prst="ellipse">
            <a:avLst/>
          </a:prstGeom>
          <a:solidFill>
            <a:schemeClr val="bg1"/>
          </a:solidFill>
          <a:ln w="9525">
            <a:solidFill>
              <a:schemeClr val="tx1"/>
            </a:solidFill>
            <a:round/>
            <a:headEnd/>
            <a:tailEnd/>
          </a:ln>
        </p:spPr>
        <p:txBody>
          <a:bodyPr wrap="none" anchor="ctr"/>
          <a:lstStyle/>
          <a:p>
            <a:endParaRPr lang="en-US"/>
          </a:p>
        </p:txBody>
      </p:sp>
      <p:sp>
        <p:nvSpPr>
          <p:cNvPr id="21531" name="Oval 39"/>
          <p:cNvSpPr>
            <a:spLocks noChangeAspect="1" noChangeArrowheads="1"/>
          </p:cNvSpPr>
          <p:nvPr/>
        </p:nvSpPr>
        <p:spPr bwMode="auto">
          <a:xfrm rot="5895381">
            <a:off x="3087688" y="2346325"/>
            <a:ext cx="47625" cy="60325"/>
          </a:xfrm>
          <a:prstGeom prst="ellipse">
            <a:avLst/>
          </a:prstGeom>
          <a:solidFill>
            <a:schemeClr val="tx2"/>
          </a:solidFill>
          <a:ln w="9525">
            <a:solidFill>
              <a:schemeClr val="tx1"/>
            </a:solidFill>
            <a:round/>
            <a:headEnd/>
            <a:tailEnd/>
          </a:ln>
        </p:spPr>
        <p:txBody>
          <a:bodyPr wrap="none" anchor="ctr"/>
          <a:lstStyle/>
          <a:p>
            <a:endParaRPr lang="en-US"/>
          </a:p>
        </p:txBody>
      </p:sp>
      <p:sp>
        <p:nvSpPr>
          <p:cNvPr id="21532" name="Oval 40"/>
          <p:cNvSpPr>
            <a:spLocks noChangeAspect="1" noChangeArrowheads="1"/>
          </p:cNvSpPr>
          <p:nvPr/>
        </p:nvSpPr>
        <p:spPr bwMode="auto">
          <a:xfrm rot="5895381">
            <a:off x="5260975" y="3273425"/>
            <a:ext cx="47625" cy="53975"/>
          </a:xfrm>
          <a:prstGeom prst="ellipse">
            <a:avLst/>
          </a:prstGeom>
          <a:solidFill>
            <a:schemeClr val="bg1"/>
          </a:solidFill>
          <a:ln w="9525">
            <a:solidFill>
              <a:schemeClr val="tx1"/>
            </a:solidFill>
            <a:round/>
            <a:headEnd/>
            <a:tailEnd/>
          </a:ln>
        </p:spPr>
        <p:txBody>
          <a:bodyPr wrap="none" anchor="ctr"/>
          <a:lstStyle/>
          <a:p>
            <a:endParaRPr lang="en-US"/>
          </a:p>
        </p:txBody>
      </p:sp>
      <p:sp>
        <p:nvSpPr>
          <p:cNvPr id="21533" name="Oval 41"/>
          <p:cNvSpPr>
            <a:spLocks noChangeAspect="1" noChangeArrowheads="1"/>
          </p:cNvSpPr>
          <p:nvPr/>
        </p:nvSpPr>
        <p:spPr bwMode="auto">
          <a:xfrm rot="5895381">
            <a:off x="5117307" y="4718844"/>
            <a:ext cx="58737" cy="53975"/>
          </a:xfrm>
          <a:prstGeom prst="ellipse">
            <a:avLst/>
          </a:prstGeom>
          <a:solidFill>
            <a:schemeClr val="bg1"/>
          </a:solidFill>
          <a:ln w="9525">
            <a:solidFill>
              <a:schemeClr val="tx1"/>
            </a:solidFill>
            <a:round/>
            <a:headEnd/>
            <a:tailEnd/>
          </a:ln>
        </p:spPr>
        <p:txBody>
          <a:bodyPr wrap="none" anchor="ctr"/>
          <a:lstStyle/>
          <a:p>
            <a:endParaRPr lang="en-US"/>
          </a:p>
        </p:txBody>
      </p:sp>
      <p:sp>
        <p:nvSpPr>
          <p:cNvPr id="21534" name="Oval 42"/>
          <p:cNvSpPr>
            <a:spLocks noChangeAspect="1" noChangeArrowheads="1"/>
          </p:cNvSpPr>
          <p:nvPr/>
        </p:nvSpPr>
        <p:spPr bwMode="auto">
          <a:xfrm rot="4777107">
            <a:off x="3498057" y="3534569"/>
            <a:ext cx="58737" cy="60325"/>
          </a:xfrm>
          <a:prstGeom prst="ellipse">
            <a:avLst/>
          </a:prstGeom>
          <a:solidFill>
            <a:schemeClr val="tx2"/>
          </a:solidFill>
          <a:ln w="9525">
            <a:solidFill>
              <a:schemeClr val="tx1"/>
            </a:solidFill>
            <a:round/>
            <a:headEnd/>
            <a:tailEnd/>
          </a:ln>
        </p:spPr>
        <p:txBody>
          <a:bodyPr wrap="none" anchor="ctr"/>
          <a:lstStyle/>
          <a:p>
            <a:endParaRPr lang="en-US"/>
          </a:p>
        </p:txBody>
      </p:sp>
      <p:sp>
        <p:nvSpPr>
          <p:cNvPr id="21535" name="Oval 43"/>
          <p:cNvSpPr>
            <a:spLocks noChangeAspect="1" noChangeArrowheads="1"/>
          </p:cNvSpPr>
          <p:nvPr/>
        </p:nvSpPr>
        <p:spPr bwMode="auto">
          <a:xfrm rot="4777107">
            <a:off x="4651375" y="5254625"/>
            <a:ext cx="47625" cy="53975"/>
          </a:xfrm>
          <a:prstGeom prst="ellipse">
            <a:avLst/>
          </a:prstGeom>
          <a:solidFill>
            <a:schemeClr val="bg1"/>
          </a:solidFill>
          <a:ln w="9525">
            <a:solidFill>
              <a:schemeClr val="tx1"/>
            </a:solidFill>
            <a:round/>
            <a:headEnd/>
            <a:tailEnd/>
          </a:ln>
        </p:spPr>
        <p:txBody>
          <a:bodyPr wrap="none" anchor="ctr"/>
          <a:lstStyle/>
          <a:p>
            <a:endParaRPr lang="en-US"/>
          </a:p>
        </p:txBody>
      </p:sp>
      <p:sp>
        <p:nvSpPr>
          <p:cNvPr id="21536" name="Oval 44"/>
          <p:cNvSpPr>
            <a:spLocks noChangeAspect="1" noChangeArrowheads="1"/>
          </p:cNvSpPr>
          <p:nvPr/>
        </p:nvSpPr>
        <p:spPr bwMode="auto">
          <a:xfrm rot="4777107">
            <a:off x="4346575" y="4873625"/>
            <a:ext cx="47625" cy="53975"/>
          </a:xfrm>
          <a:prstGeom prst="ellipse">
            <a:avLst/>
          </a:prstGeom>
          <a:solidFill>
            <a:schemeClr val="bg1"/>
          </a:solidFill>
          <a:ln w="9525">
            <a:solidFill>
              <a:schemeClr val="tx1"/>
            </a:solidFill>
            <a:round/>
            <a:headEnd/>
            <a:tailEnd/>
          </a:ln>
        </p:spPr>
        <p:txBody>
          <a:bodyPr wrap="none" anchor="ctr"/>
          <a:lstStyle/>
          <a:p>
            <a:endParaRPr lang="en-US"/>
          </a:p>
        </p:txBody>
      </p:sp>
      <p:sp>
        <p:nvSpPr>
          <p:cNvPr id="21537" name="Oval 45"/>
          <p:cNvSpPr>
            <a:spLocks noChangeAspect="1" noChangeArrowheads="1"/>
          </p:cNvSpPr>
          <p:nvPr/>
        </p:nvSpPr>
        <p:spPr bwMode="auto">
          <a:xfrm rot="4777107">
            <a:off x="2817019" y="3736181"/>
            <a:ext cx="58738" cy="53975"/>
          </a:xfrm>
          <a:prstGeom prst="ellipse">
            <a:avLst/>
          </a:prstGeom>
          <a:solidFill>
            <a:schemeClr val="tx2"/>
          </a:solidFill>
          <a:ln w="9525">
            <a:solidFill>
              <a:schemeClr val="tx1"/>
            </a:solidFill>
            <a:round/>
            <a:headEnd/>
            <a:tailEnd/>
          </a:ln>
        </p:spPr>
        <p:txBody>
          <a:bodyPr wrap="none" anchor="ctr"/>
          <a:lstStyle/>
          <a:p>
            <a:endParaRPr lang="en-US"/>
          </a:p>
        </p:txBody>
      </p:sp>
      <p:sp>
        <p:nvSpPr>
          <p:cNvPr id="21538" name="Oval 46"/>
          <p:cNvSpPr>
            <a:spLocks noChangeAspect="1" noChangeArrowheads="1"/>
          </p:cNvSpPr>
          <p:nvPr/>
        </p:nvSpPr>
        <p:spPr bwMode="auto">
          <a:xfrm rot="4777107">
            <a:off x="3713163" y="2776537"/>
            <a:ext cx="50800" cy="53975"/>
          </a:xfrm>
          <a:prstGeom prst="ellipse">
            <a:avLst/>
          </a:prstGeom>
          <a:solidFill>
            <a:schemeClr val="tx2"/>
          </a:solidFill>
          <a:ln w="9525">
            <a:solidFill>
              <a:schemeClr val="tx1"/>
            </a:solidFill>
            <a:round/>
            <a:headEnd/>
            <a:tailEnd/>
          </a:ln>
        </p:spPr>
        <p:txBody>
          <a:bodyPr wrap="none" anchor="ctr"/>
          <a:lstStyle/>
          <a:p>
            <a:endParaRPr lang="en-US"/>
          </a:p>
        </p:txBody>
      </p:sp>
      <p:sp>
        <p:nvSpPr>
          <p:cNvPr id="21539" name="Oval 47"/>
          <p:cNvSpPr>
            <a:spLocks noChangeAspect="1" noChangeArrowheads="1"/>
          </p:cNvSpPr>
          <p:nvPr/>
        </p:nvSpPr>
        <p:spPr bwMode="auto">
          <a:xfrm rot="4777107">
            <a:off x="4356101" y="4364037"/>
            <a:ext cx="50800" cy="60325"/>
          </a:xfrm>
          <a:prstGeom prst="ellipse">
            <a:avLst/>
          </a:prstGeom>
          <a:solidFill>
            <a:schemeClr val="bg1"/>
          </a:solidFill>
          <a:ln w="9525">
            <a:solidFill>
              <a:schemeClr val="tx1"/>
            </a:solidFill>
            <a:round/>
            <a:headEnd/>
            <a:tailEnd/>
          </a:ln>
        </p:spPr>
        <p:txBody>
          <a:bodyPr wrap="none" anchor="ctr"/>
          <a:lstStyle/>
          <a:p>
            <a:endParaRPr lang="en-US"/>
          </a:p>
        </p:txBody>
      </p:sp>
      <p:sp>
        <p:nvSpPr>
          <p:cNvPr id="21540" name="Oval 49"/>
          <p:cNvSpPr>
            <a:spLocks noChangeAspect="1" noChangeArrowheads="1"/>
          </p:cNvSpPr>
          <p:nvPr/>
        </p:nvSpPr>
        <p:spPr bwMode="auto">
          <a:xfrm rot="4777107">
            <a:off x="3937794" y="5049044"/>
            <a:ext cx="55563" cy="60325"/>
          </a:xfrm>
          <a:prstGeom prst="ellipse">
            <a:avLst/>
          </a:prstGeom>
          <a:solidFill>
            <a:schemeClr val="bg1"/>
          </a:solidFill>
          <a:ln w="9525">
            <a:solidFill>
              <a:schemeClr val="tx1"/>
            </a:solidFill>
            <a:round/>
            <a:headEnd/>
            <a:tailEnd/>
          </a:ln>
        </p:spPr>
        <p:txBody>
          <a:bodyPr wrap="none" anchor="ctr"/>
          <a:lstStyle/>
          <a:p>
            <a:endParaRPr lang="en-US"/>
          </a:p>
        </p:txBody>
      </p:sp>
      <p:sp>
        <p:nvSpPr>
          <p:cNvPr id="21541" name="Oval 50"/>
          <p:cNvSpPr>
            <a:spLocks noChangeAspect="1" noChangeArrowheads="1"/>
          </p:cNvSpPr>
          <p:nvPr/>
        </p:nvSpPr>
        <p:spPr bwMode="auto">
          <a:xfrm rot="4777107">
            <a:off x="5303838" y="4756150"/>
            <a:ext cx="50800" cy="60325"/>
          </a:xfrm>
          <a:prstGeom prst="ellipse">
            <a:avLst/>
          </a:prstGeom>
          <a:solidFill>
            <a:schemeClr val="bg1"/>
          </a:solidFill>
          <a:ln w="9525">
            <a:solidFill>
              <a:schemeClr val="tx1"/>
            </a:solidFill>
            <a:round/>
            <a:headEnd/>
            <a:tailEnd/>
          </a:ln>
        </p:spPr>
        <p:txBody>
          <a:bodyPr wrap="none" anchor="ctr"/>
          <a:lstStyle/>
          <a:p>
            <a:endParaRPr lang="en-US"/>
          </a:p>
        </p:txBody>
      </p:sp>
      <p:sp>
        <p:nvSpPr>
          <p:cNvPr id="21542" name="Text Box 53"/>
          <p:cNvSpPr txBox="1">
            <a:spLocks noChangeArrowheads="1"/>
          </p:cNvSpPr>
          <p:nvPr/>
        </p:nvSpPr>
        <p:spPr bwMode="auto">
          <a:xfrm>
            <a:off x="6248400" y="3200400"/>
            <a:ext cx="2438400" cy="396875"/>
          </a:xfrm>
          <a:prstGeom prst="rect">
            <a:avLst/>
          </a:prstGeom>
          <a:noFill/>
          <a:ln w="12700">
            <a:noFill/>
            <a:miter lim="800000"/>
            <a:headEnd/>
            <a:tailEnd/>
          </a:ln>
        </p:spPr>
        <p:txBody>
          <a:bodyPr>
            <a:spAutoFit/>
          </a:bodyPr>
          <a:lstStyle/>
          <a:p>
            <a:pPr>
              <a:spcBef>
                <a:spcPct val="50000"/>
              </a:spcBef>
              <a:buClr>
                <a:schemeClr val="tx1"/>
              </a:buClr>
            </a:pPr>
            <a:endParaRPr lang="en-US" sz="2000">
              <a:latin typeface="Tahoma" pitchFamily="34" charset="0"/>
            </a:endParaRPr>
          </a:p>
        </p:txBody>
      </p:sp>
      <p:sp>
        <p:nvSpPr>
          <p:cNvPr id="21543" name="Text Box 54"/>
          <p:cNvSpPr txBox="1">
            <a:spLocks noChangeArrowheads="1"/>
          </p:cNvSpPr>
          <p:nvPr/>
        </p:nvSpPr>
        <p:spPr bwMode="auto">
          <a:xfrm>
            <a:off x="6400799" y="2862263"/>
            <a:ext cx="2604977" cy="1938992"/>
          </a:xfrm>
          <a:prstGeom prst="rect">
            <a:avLst/>
          </a:prstGeom>
          <a:noFill/>
          <a:ln w="12700">
            <a:noFill/>
            <a:miter lim="800000"/>
            <a:headEnd/>
            <a:tailEnd/>
          </a:ln>
        </p:spPr>
        <p:txBody>
          <a:bodyPr wrap="square">
            <a:spAutoFit/>
          </a:bodyPr>
          <a:lstStyle/>
          <a:p>
            <a:pPr>
              <a:spcBef>
                <a:spcPct val="50000"/>
              </a:spcBef>
              <a:buClr>
                <a:schemeClr val="tx1"/>
              </a:buClr>
            </a:pPr>
            <a:r>
              <a:rPr lang="en-US" altLang="zh-CN" sz="2000">
                <a:latin typeface="Tahoma" pitchFamily="34" charset="0"/>
                <a:ea typeface="宋体" charset="-122"/>
              </a:rPr>
              <a:t>Define the </a:t>
            </a:r>
            <a:r>
              <a:rPr lang="en-US" altLang="zh-CN" sz="2000" b="1">
                <a:solidFill>
                  <a:srgbClr val="FF0000"/>
                </a:solidFill>
                <a:latin typeface="Tahoma" pitchFamily="34" charset="0"/>
                <a:ea typeface="宋体" charset="-122"/>
              </a:rPr>
              <a:t>margin</a:t>
            </a:r>
            <a:r>
              <a:rPr lang="en-US" altLang="zh-CN" sz="2000">
                <a:latin typeface="Tahoma" pitchFamily="34" charset="0"/>
                <a:ea typeface="宋体" charset="-122"/>
              </a:rPr>
              <a:t> of a linear classifier as the width that the boundary could be increased by before hitting a datapoint.</a:t>
            </a:r>
          </a:p>
        </p:txBody>
      </p:sp>
      <p:sp>
        <p:nvSpPr>
          <p:cNvPr id="21544" name="Line 52"/>
          <p:cNvSpPr>
            <a:spLocks noChangeShapeType="1"/>
          </p:cNvSpPr>
          <p:nvPr/>
        </p:nvSpPr>
        <p:spPr bwMode="auto">
          <a:xfrm flipV="1">
            <a:off x="3243263" y="1905000"/>
            <a:ext cx="1524000" cy="3581400"/>
          </a:xfrm>
          <a:prstGeom prst="line">
            <a:avLst/>
          </a:prstGeom>
          <a:noFill/>
          <a:ln w="12700">
            <a:solidFill>
              <a:schemeClr val="tx1"/>
            </a:solidFill>
            <a:prstDash val="dash"/>
            <a:round/>
            <a:headEnd/>
            <a:tailEnd/>
          </a:ln>
        </p:spPr>
        <p:txBody>
          <a:bodyPr anchor="ctr">
            <a:spAutoFit/>
          </a:bodyPr>
          <a:lstStyle/>
          <a:p>
            <a:endParaRPr lang="en-US"/>
          </a:p>
        </p:txBody>
      </p:sp>
      <p:sp>
        <p:nvSpPr>
          <p:cNvPr id="21545" name="Oval 19"/>
          <p:cNvSpPr>
            <a:spLocks noChangeAspect="1" noChangeArrowheads="1"/>
          </p:cNvSpPr>
          <p:nvPr/>
        </p:nvSpPr>
        <p:spPr bwMode="auto">
          <a:xfrm>
            <a:off x="4340225" y="2814638"/>
            <a:ext cx="60325" cy="47625"/>
          </a:xfrm>
          <a:prstGeom prst="ellipse">
            <a:avLst/>
          </a:prstGeom>
          <a:solidFill>
            <a:schemeClr val="tx2"/>
          </a:solidFill>
          <a:ln w="9525">
            <a:solidFill>
              <a:schemeClr val="tx1"/>
            </a:solidFill>
            <a:round/>
            <a:headEnd/>
            <a:tailEnd/>
          </a:ln>
        </p:spPr>
        <p:txBody>
          <a:bodyPr wrap="none" anchor="ctr"/>
          <a:lstStyle/>
          <a:p>
            <a:endParaRPr lang="en-US"/>
          </a:p>
        </p:txBody>
      </p:sp>
      <p:sp>
        <p:nvSpPr>
          <p:cNvPr id="21546" name="Line 52"/>
          <p:cNvSpPr>
            <a:spLocks noChangeShapeType="1"/>
          </p:cNvSpPr>
          <p:nvPr/>
        </p:nvSpPr>
        <p:spPr bwMode="auto">
          <a:xfrm flipV="1">
            <a:off x="3440113" y="1981200"/>
            <a:ext cx="1524000" cy="3581400"/>
          </a:xfrm>
          <a:prstGeom prst="line">
            <a:avLst/>
          </a:prstGeom>
          <a:noFill/>
          <a:ln w="12700">
            <a:solidFill>
              <a:schemeClr val="tx1"/>
            </a:solidFill>
            <a:prstDash val="dash"/>
            <a:round/>
            <a:headEnd/>
            <a:tailEnd/>
          </a:ln>
        </p:spPr>
        <p:txBody>
          <a:bodyPr anchor="ctr">
            <a:spAutoFit/>
          </a:bodyPr>
          <a:lstStyle/>
          <a:p>
            <a:endParaRPr lang="en-US"/>
          </a:p>
        </p:txBody>
      </p:sp>
      <p:sp>
        <p:nvSpPr>
          <p:cNvPr id="21547" name="Line 52"/>
          <p:cNvSpPr>
            <a:spLocks noChangeShapeType="1"/>
          </p:cNvSpPr>
          <p:nvPr/>
        </p:nvSpPr>
        <p:spPr bwMode="auto">
          <a:xfrm flipV="1">
            <a:off x="3341688" y="1927225"/>
            <a:ext cx="1524000" cy="3581400"/>
          </a:xfrm>
          <a:prstGeom prst="line">
            <a:avLst/>
          </a:prstGeom>
          <a:noFill/>
          <a:ln w="12700">
            <a:solidFill>
              <a:schemeClr val="tx1"/>
            </a:solidFill>
            <a:round/>
            <a:headEnd/>
            <a:tailEnd/>
          </a:ln>
        </p:spPr>
        <p:txBody>
          <a:bodyPr anchor="ctr">
            <a:spAutoFit/>
          </a:bodyPr>
          <a:lstStyle/>
          <a:p>
            <a:endParaRPr lang="en-US"/>
          </a:p>
        </p:txBody>
      </p:sp>
      <p:sp>
        <p:nvSpPr>
          <p:cNvPr id="21548" name="Rectangle 4"/>
          <p:cNvSpPr>
            <a:spLocks noChangeArrowheads="1"/>
          </p:cNvSpPr>
          <p:nvPr/>
        </p:nvSpPr>
        <p:spPr bwMode="auto">
          <a:xfrm>
            <a:off x="152400" y="304800"/>
            <a:ext cx="4648200" cy="685800"/>
          </a:xfrm>
          <a:prstGeom prst="rect">
            <a:avLst/>
          </a:prstGeom>
          <a:noFill/>
          <a:ln w="9525">
            <a:noFill/>
            <a:miter lim="800000"/>
            <a:headEnd/>
            <a:tailEnd/>
          </a:ln>
        </p:spPr>
        <p:txBody>
          <a:bodyPr anchor="b"/>
          <a:lstStyle/>
          <a:p>
            <a:r>
              <a:rPr lang="en-US" altLang="zh-CN" sz="4200">
                <a:solidFill>
                  <a:schemeClr val="tx2"/>
                </a:solidFill>
                <a:latin typeface="Garamond" pitchFamily="18" charset="0"/>
                <a:ea typeface="宋体" charset="-122"/>
              </a:rPr>
              <a:t> </a:t>
            </a:r>
            <a:r>
              <a:rPr lang="en-US" sz="3600"/>
              <a:t>Linear classifiers</a:t>
            </a:r>
            <a:endParaRPr lang="en-US" altLang="zh-CN" sz="3600">
              <a:solidFill>
                <a:schemeClr val="tx2"/>
              </a:solidFill>
              <a:latin typeface="Garamond" pitchFamily="18" charset="0"/>
              <a:ea typeface="宋体" charset="-122"/>
            </a:endParaRPr>
          </a:p>
        </p:txBody>
      </p:sp>
      <p:sp>
        <p:nvSpPr>
          <p:cNvPr id="45" name="Oval 44"/>
          <p:cNvSpPr/>
          <p:nvPr/>
        </p:nvSpPr>
        <p:spPr>
          <a:xfrm>
            <a:off x="3840163" y="4389438"/>
            <a:ext cx="146050" cy="1460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6" name="Oval 45"/>
          <p:cNvSpPr/>
          <p:nvPr/>
        </p:nvSpPr>
        <p:spPr>
          <a:xfrm>
            <a:off x="4297363" y="2762250"/>
            <a:ext cx="146050" cy="1460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12"/>
          <p:cNvSpPr txBox="1">
            <a:spLocks noChangeArrowheads="1"/>
          </p:cNvSpPr>
          <p:nvPr/>
        </p:nvSpPr>
        <p:spPr bwMode="auto">
          <a:xfrm>
            <a:off x="381000" y="1828800"/>
            <a:ext cx="1905000" cy="854075"/>
          </a:xfrm>
          <a:prstGeom prst="rect">
            <a:avLst/>
          </a:prstGeom>
          <a:noFill/>
          <a:ln w="12700">
            <a:noFill/>
            <a:miter lim="800000"/>
            <a:headEnd/>
            <a:tailEnd/>
          </a:ln>
        </p:spPr>
        <p:txBody>
          <a:bodyPr>
            <a:spAutoFit/>
          </a:bodyPr>
          <a:lstStyle/>
          <a:p>
            <a:pPr>
              <a:spcBef>
                <a:spcPct val="50000"/>
              </a:spcBef>
              <a:buClr>
                <a:schemeClr val="tx1"/>
              </a:buClr>
            </a:pPr>
            <a:r>
              <a:rPr lang="en-US" altLang="zh-CN" sz="2000">
                <a:latin typeface="Tahoma" pitchFamily="34" charset="0"/>
                <a:ea typeface="宋体" charset="-122"/>
              </a:rPr>
              <a:t> denotes +1</a:t>
            </a:r>
          </a:p>
          <a:p>
            <a:pPr>
              <a:spcBef>
                <a:spcPct val="50000"/>
              </a:spcBef>
              <a:buClr>
                <a:schemeClr val="tx1"/>
              </a:buClr>
            </a:pPr>
            <a:r>
              <a:rPr lang="en-US" altLang="zh-CN" sz="2000">
                <a:latin typeface="Tahoma" pitchFamily="34" charset="0"/>
                <a:ea typeface="宋体" charset="-122"/>
              </a:rPr>
              <a:t> denotes -1</a:t>
            </a:r>
          </a:p>
        </p:txBody>
      </p:sp>
      <p:sp>
        <p:nvSpPr>
          <p:cNvPr id="22531" name="Oval 13"/>
          <p:cNvSpPr>
            <a:spLocks noChangeAspect="1" noChangeArrowheads="1"/>
          </p:cNvSpPr>
          <p:nvPr/>
        </p:nvSpPr>
        <p:spPr bwMode="auto">
          <a:xfrm rot="4777107">
            <a:off x="381794" y="1980406"/>
            <a:ext cx="58738" cy="60325"/>
          </a:xfrm>
          <a:prstGeom prst="ellipse">
            <a:avLst/>
          </a:prstGeom>
          <a:solidFill>
            <a:schemeClr val="tx2"/>
          </a:solidFill>
          <a:ln w="9525">
            <a:solidFill>
              <a:schemeClr val="tx1"/>
            </a:solidFill>
            <a:round/>
            <a:headEnd/>
            <a:tailEnd/>
          </a:ln>
        </p:spPr>
        <p:txBody>
          <a:bodyPr wrap="none" anchor="ctr"/>
          <a:lstStyle/>
          <a:p>
            <a:endParaRPr lang="en-US"/>
          </a:p>
        </p:txBody>
      </p:sp>
      <p:sp>
        <p:nvSpPr>
          <p:cNvPr id="22532" name="Oval 14"/>
          <p:cNvSpPr>
            <a:spLocks noChangeAspect="1" noChangeArrowheads="1"/>
          </p:cNvSpPr>
          <p:nvPr/>
        </p:nvSpPr>
        <p:spPr bwMode="auto">
          <a:xfrm rot="5895381">
            <a:off x="382588" y="2436812"/>
            <a:ext cx="50800" cy="53975"/>
          </a:xfrm>
          <a:prstGeom prst="ellipse">
            <a:avLst/>
          </a:prstGeom>
          <a:solidFill>
            <a:schemeClr val="bg1"/>
          </a:solidFill>
          <a:ln w="9525">
            <a:solidFill>
              <a:schemeClr val="tx1"/>
            </a:solidFill>
            <a:round/>
            <a:headEnd/>
            <a:tailEnd/>
          </a:ln>
        </p:spPr>
        <p:txBody>
          <a:bodyPr wrap="none" anchor="ctr"/>
          <a:lstStyle/>
          <a:p>
            <a:endParaRPr lang="en-US"/>
          </a:p>
        </p:txBody>
      </p:sp>
      <p:sp>
        <p:nvSpPr>
          <p:cNvPr id="22533" name="Line 15"/>
          <p:cNvSpPr>
            <a:spLocks noChangeShapeType="1"/>
          </p:cNvSpPr>
          <p:nvPr/>
        </p:nvSpPr>
        <p:spPr bwMode="auto">
          <a:xfrm>
            <a:off x="2590800" y="2209800"/>
            <a:ext cx="0" cy="3505200"/>
          </a:xfrm>
          <a:prstGeom prst="line">
            <a:avLst/>
          </a:prstGeom>
          <a:noFill/>
          <a:ln w="38100">
            <a:solidFill>
              <a:schemeClr val="hlink"/>
            </a:solidFill>
            <a:round/>
            <a:headEnd/>
            <a:tailEnd/>
          </a:ln>
        </p:spPr>
        <p:txBody>
          <a:bodyPr wrap="none" anchor="ctr">
            <a:spAutoFit/>
          </a:bodyPr>
          <a:lstStyle/>
          <a:p>
            <a:endParaRPr lang="en-US"/>
          </a:p>
        </p:txBody>
      </p:sp>
      <p:sp>
        <p:nvSpPr>
          <p:cNvPr id="22534" name="Line 16"/>
          <p:cNvSpPr>
            <a:spLocks noChangeShapeType="1"/>
          </p:cNvSpPr>
          <p:nvPr/>
        </p:nvSpPr>
        <p:spPr bwMode="auto">
          <a:xfrm flipV="1">
            <a:off x="2438400" y="5562600"/>
            <a:ext cx="3657600" cy="0"/>
          </a:xfrm>
          <a:prstGeom prst="line">
            <a:avLst/>
          </a:prstGeom>
          <a:noFill/>
          <a:ln w="38100">
            <a:solidFill>
              <a:schemeClr val="hlink"/>
            </a:solidFill>
            <a:round/>
            <a:headEnd/>
            <a:tailEnd/>
          </a:ln>
        </p:spPr>
        <p:txBody>
          <a:bodyPr anchor="ctr">
            <a:spAutoFit/>
          </a:bodyPr>
          <a:lstStyle/>
          <a:p>
            <a:endParaRPr lang="en-US"/>
          </a:p>
        </p:txBody>
      </p:sp>
      <p:sp>
        <p:nvSpPr>
          <p:cNvPr id="22535" name="Oval 17"/>
          <p:cNvSpPr>
            <a:spLocks noChangeAspect="1" noChangeArrowheads="1"/>
          </p:cNvSpPr>
          <p:nvPr/>
        </p:nvSpPr>
        <p:spPr bwMode="auto">
          <a:xfrm>
            <a:off x="3717925" y="5032375"/>
            <a:ext cx="60325" cy="47625"/>
          </a:xfrm>
          <a:prstGeom prst="ellipse">
            <a:avLst/>
          </a:prstGeom>
          <a:solidFill>
            <a:schemeClr val="bg1"/>
          </a:solidFill>
          <a:ln w="9525">
            <a:solidFill>
              <a:schemeClr val="tx1"/>
            </a:solidFill>
            <a:round/>
            <a:headEnd/>
            <a:tailEnd/>
          </a:ln>
        </p:spPr>
        <p:txBody>
          <a:bodyPr wrap="none" anchor="ctr"/>
          <a:lstStyle/>
          <a:p>
            <a:endParaRPr lang="en-US"/>
          </a:p>
        </p:txBody>
      </p:sp>
      <p:sp>
        <p:nvSpPr>
          <p:cNvPr id="22536" name="Oval 20"/>
          <p:cNvSpPr>
            <a:spLocks noChangeAspect="1" noChangeArrowheads="1"/>
          </p:cNvSpPr>
          <p:nvPr/>
        </p:nvSpPr>
        <p:spPr bwMode="auto">
          <a:xfrm>
            <a:off x="4403725" y="3635375"/>
            <a:ext cx="60325" cy="47625"/>
          </a:xfrm>
          <a:prstGeom prst="ellipse">
            <a:avLst/>
          </a:prstGeom>
          <a:solidFill>
            <a:schemeClr val="bg1"/>
          </a:solidFill>
          <a:ln w="9525">
            <a:solidFill>
              <a:schemeClr val="tx1"/>
            </a:solidFill>
            <a:round/>
            <a:headEnd/>
            <a:tailEnd/>
          </a:ln>
        </p:spPr>
        <p:txBody>
          <a:bodyPr wrap="none" anchor="ctr"/>
          <a:lstStyle/>
          <a:p>
            <a:endParaRPr lang="en-US"/>
          </a:p>
        </p:txBody>
      </p:sp>
      <p:sp>
        <p:nvSpPr>
          <p:cNvPr id="22537" name="Oval 21"/>
          <p:cNvSpPr>
            <a:spLocks noChangeAspect="1" noChangeArrowheads="1"/>
          </p:cNvSpPr>
          <p:nvPr/>
        </p:nvSpPr>
        <p:spPr bwMode="auto">
          <a:xfrm>
            <a:off x="3409950" y="2663825"/>
            <a:ext cx="60325" cy="50800"/>
          </a:xfrm>
          <a:prstGeom prst="ellipse">
            <a:avLst/>
          </a:prstGeom>
          <a:solidFill>
            <a:schemeClr val="tx2"/>
          </a:solidFill>
          <a:ln w="9525">
            <a:solidFill>
              <a:schemeClr val="tx1"/>
            </a:solidFill>
            <a:round/>
            <a:headEnd/>
            <a:tailEnd/>
          </a:ln>
        </p:spPr>
        <p:txBody>
          <a:bodyPr wrap="none" anchor="ctr"/>
          <a:lstStyle/>
          <a:p>
            <a:endParaRPr lang="en-US"/>
          </a:p>
        </p:txBody>
      </p:sp>
      <p:sp>
        <p:nvSpPr>
          <p:cNvPr id="22538" name="Oval 22"/>
          <p:cNvSpPr>
            <a:spLocks noChangeAspect="1" noChangeArrowheads="1"/>
          </p:cNvSpPr>
          <p:nvPr/>
        </p:nvSpPr>
        <p:spPr bwMode="auto">
          <a:xfrm>
            <a:off x="3886200" y="3733800"/>
            <a:ext cx="53975" cy="47625"/>
          </a:xfrm>
          <a:prstGeom prst="ellipse">
            <a:avLst/>
          </a:prstGeom>
          <a:solidFill>
            <a:schemeClr val="tx2"/>
          </a:solidFill>
          <a:ln w="9525">
            <a:solidFill>
              <a:schemeClr val="tx1"/>
            </a:solidFill>
            <a:round/>
            <a:headEnd/>
            <a:tailEnd/>
          </a:ln>
        </p:spPr>
        <p:txBody>
          <a:bodyPr wrap="none" anchor="ctr"/>
          <a:lstStyle/>
          <a:p>
            <a:endParaRPr lang="en-US"/>
          </a:p>
        </p:txBody>
      </p:sp>
      <p:sp>
        <p:nvSpPr>
          <p:cNvPr id="22539" name="Oval 23"/>
          <p:cNvSpPr>
            <a:spLocks noChangeAspect="1" noChangeArrowheads="1"/>
          </p:cNvSpPr>
          <p:nvPr/>
        </p:nvSpPr>
        <p:spPr bwMode="auto">
          <a:xfrm>
            <a:off x="3048000" y="3124200"/>
            <a:ext cx="60325" cy="58738"/>
          </a:xfrm>
          <a:prstGeom prst="ellipse">
            <a:avLst/>
          </a:prstGeom>
          <a:solidFill>
            <a:schemeClr val="tx2"/>
          </a:solidFill>
          <a:ln w="9525">
            <a:solidFill>
              <a:schemeClr val="tx1"/>
            </a:solidFill>
            <a:round/>
            <a:headEnd/>
            <a:tailEnd/>
          </a:ln>
        </p:spPr>
        <p:txBody>
          <a:bodyPr wrap="none" anchor="ctr"/>
          <a:lstStyle/>
          <a:p>
            <a:endParaRPr lang="en-US"/>
          </a:p>
        </p:txBody>
      </p:sp>
      <p:sp>
        <p:nvSpPr>
          <p:cNvPr id="22540" name="Oval 24"/>
          <p:cNvSpPr>
            <a:spLocks noChangeAspect="1" noChangeArrowheads="1"/>
          </p:cNvSpPr>
          <p:nvPr/>
        </p:nvSpPr>
        <p:spPr bwMode="auto">
          <a:xfrm>
            <a:off x="5105400" y="4114800"/>
            <a:ext cx="60325" cy="50800"/>
          </a:xfrm>
          <a:prstGeom prst="ellipse">
            <a:avLst/>
          </a:prstGeom>
          <a:solidFill>
            <a:schemeClr val="bg1"/>
          </a:solidFill>
          <a:ln w="9525">
            <a:solidFill>
              <a:schemeClr val="tx1"/>
            </a:solidFill>
            <a:round/>
            <a:headEnd/>
            <a:tailEnd/>
          </a:ln>
        </p:spPr>
        <p:txBody>
          <a:bodyPr wrap="none" anchor="ctr"/>
          <a:lstStyle/>
          <a:p>
            <a:endParaRPr lang="en-US"/>
          </a:p>
        </p:txBody>
      </p:sp>
      <p:sp>
        <p:nvSpPr>
          <p:cNvPr id="22541" name="Oval 25"/>
          <p:cNvSpPr>
            <a:spLocks noChangeAspect="1" noChangeArrowheads="1"/>
          </p:cNvSpPr>
          <p:nvPr/>
        </p:nvSpPr>
        <p:spPr bwMode="auto">
          <a:xfrm rot="-1118274">
            <a:off x="3887788" y="4443413"/>
            <a:ext cx="53975" cy="47625"/>
          </a:xfrm>
          <a:prstGeom prst="ellipse">
            <a:avLst/>
          </a:prstGeom>
          <a:solidFill>
            <a:schemeClr val="bg1"/>
          </a:solidFill>
          <a:ln w="9525">
            <a:solidFill>
              <a:schemeClr val="tx1"/>
            </a:solidFill>
            <a:round/>
            <a:headEnd/>
            <a:tailEnd/>
          </a:ln>
        </p:spPr>
        <p:txBody>
          <a:bodyPr wrap="none" anchor="ctr"/>
          <a:lstStyle/>
          <a:p>
            <a:endParaRPr lang="en-US"/>
          </a:p>
        </p:txBody>
      </p:sp>
      <p:sp>
        <p:nvSpPr>
          <p:cNvPr id="22542" name="Oval 26"/>
          <p:cNvSpPr>
            <a:spLocks noChangeAspect="1" noChangeArrowheads="1"/>
          </p:cNvSpPr>
          <p:nvPr/>
        </p:nvSpPr>
        <p:spPr bwMode="auto">
          <a:xfrm rot="-1118274">
            <a:off x="6003925" y="3228975"/>
            <a:ext cx="60325" cy="50800"/>
          </a:xfrm>
          <a:prstGeom prst="ellipse">
            <a:avLst/>
          </a:prstGeom>
          <a:solidFill>
            <a:schemeClr val="bg1"/>
          </a:solidFill>
          <a:ln w="9525">
            <a:solidFill>
              <a:schemeClr val="tx1"/>
            </a:solidFill>
            <a:round/>
            <a:headEnd/>
            <a:tailEnd/>
          </a:ln>
        </p:spPr>
        <p:txBody>
          <a:bodyPr wrap="none" anchor="ctr"/>
          <a:lstStyle/>
          <a:p>
            <a:endParaRPr lang="en-US"/>
          </a:p>
        </p:txBody>
      </p:sp>
      <p:sp>
        <p:nvSpPr>
          <p:cNvPr id="22543" name="Oval 27"/>
          <p:cNvSpPr>
            <a:spLocks noChangeAspect="1" noChangeArrowheads="1"/>
          </p:cNvSpPr>
          <p:nvPr/>
        </p:nvSpPr>
        <p:spPr bwMode="auto">
          <a:xfrm rot="-1118274">
            <a:off x="5295900" y="4545013"/>
            <a:ext cx="60325" cy="50800"/>
          </a:xfrm>
          <a:prstGeom prst="ellipse">
            <a:avLst/>
          </a:prstGeom>
          <a:solidFill>
            <a:schemeClr val="bg1"/>
          </a:solidFill>
          <a:ln w="9525">
            <a:solidFill>
              <a:schemeClr val="tx1"/>
            </a:solidFill>
            <a:round/>
            <a:headEnd/>
            <a:tailEnd/>
          </a:ln>
        </p:spPr>
        <p:txBody>
          <a:bodyPr wrap="none" anchor="ctr"/>
          <a:lstStyle/>
          <a:p>
            <a:endParaRPr lang="en-US"/>
          </a:p>
        </p:txBody>
      </p:sp>
      <p:sp>
        <p:nvSpPr>
          <p:cNvPr id="22544" name="Oval 28"/>
          <p:cNvSpPr>
            <a:spLocks noChangeAspect="1" noChangeArrowheads="1"/>
          </p:cNvSpPr>
          <p:nvPr/>
        </p:nvSpPr>
        <p:spPr bwMode="auto">
          <a:xfrm rot="-1118274">
            <a:off x="3124200" y="2667000"/>
            <a:ext cx="60325" cy="50800"/>
          </a:xfrm>
          <a:prstGeom prst="ellipse">
            <a:avLst/>
          </a:prstGeom>
          <a:solidFill>
            <a:schemeClr val="tx2"/>
          </a:solidFill>
          <a:ln w="9525">
            <a:solidFill>
              <a:schemeClr val="tx1"/>
            </a:solidFill>
            <a:round/>
            <a:headEnd/>
            <a:tailEnd/>
          </a:ln>
        </p:spPr>
        <p:txBody>
          <a:bodyPr wrap="none" anchor="ctr"/>
          <a:lstStyle/>
          <a:p>
            <a:endParaRPr lang="en-US"/>
          </a:p>
        </p:txBody>
      </p:sp>
      <p:sp>
        <p:nvSpPr>
          <p:cNvPr id="22545" name="Oval 29"/>
          <p:cNvSpPr>
            <a:spLocks noChangeAspect="1" noChangeArrowheads="1"/>
          </p:cNvSpPr>
          <p:nvPr/>
        </p:nvSpPr>
        <p:spPr bwMode="auto">
          <a:xfrm rot="-1118274">
            <a:off x="4711700" y="3584575"/>
            <a:ext cx="60325" cy="50800"/>
          </a:xfrm>
          <a:prstGeom prst="ellipse">
            <a:avLst/>
          </a:prstGeom>
          <a:solidFill>
            <a:schemeClr val="bg1"/>
          </a:solidFill>
          <a:ln w="9525">
            <a:solidFill>
              <a:schemeClr val="tx1"/>
            </a:solidFill>
            <a:round/>
            <a:headEnd/>
            <a:tailEnd/>
          </a:ln>
        </p:spPr>
        <p:txBody>
          <a:bodyPr wrap="none" anchor="ctr"/>
          <a:lstStyle/>
          <a:p>
            <a:endParaRPr lang="en-US"/>
          </a:p>
        </p:txBody>
      </p:sp>
      <p:sp>
        <p:nvSpPr>
          <p:cNvPr id="22546" name="Oval 30"/>
          <p:cNvSpPr>
            <a:spLocks noChangeAspect="1" noChangeArrowheads="1"/>
          </p:cNvSpPr>
          <p:nvPr/>
        </p:nvSpPr>
        <p:spPr bwMode="auto">
          <a:xfrm rot="-1118274">
            <a:off x="5867400" y="4495800"/>
            <a:ext cx="60325" cy="47625"/>
          </a:xfrm>
          <a:prstGeom prst="ellipse">
            <a:avLst/>
          </a:prstGeom>
          <a:solidFill>
            <a:schemeClr val="bg1"/>
          </a:solidFill>
          <a:ln w="9525">
            <a:solidFill>
              <a:schemeClr val="tx1"/>
            </a:solidFill>
            <a:round/>
            <a:headEnd/>
            <a:tailEnd/>
          </a:ln>
        </p:spPr>
        <p:txBody>
          <a:bodyPr wrap="none" anchor="ctr"/>
          <a:lstStyle/>
          <a:p>
            <a:endParaRPr lang="en-US"/>
          </a:p>
        </p:txBody>
      </p:sp>
      <p:sp>
        <p:nvSpPr>
          <p:cNvPr id="22547" name="Oval 31"/>
          <p:cNvSpPr>
            <a:spLocks noChangeAspect="1" noChangeArrowheads="1"/>
          </p:cNvSpPr>
          <p:nvPr/>
        </p:nvSpPr>
        <p:spPr bwMode="auto">
          <a:xfrm rot="-1118274">
            <a:off x="3114675" y="3640138"/>
            <a:ext cx="60325" cy="47625"/>
          </a:xfrm>
          <a:prstGeom prst="ellipse">
            <a:avLst/>
          </a:prstGeom>
          <a:solidFill>
            <a:schemeClr val="tx2"/>
          </a:solidFill>
          <a:ln w="9525">
            <a:solidFill>
              <a:schemeClr val="tx1"/>
            </a:solidFill>
            <a:round/>
            <a:headEnd/>
            <a:tailEnd/>
          </a:ln>
        </p:spPr>
        <p:txBody>
          <a:bodyPr wrap="none" anchor="ctr"/>
          <a:lstStyle/>
          <a:p>
            <a:endParaRPr lang="en-US"/>
          </a:p>
        </p:txBody>
      </p:sp>
      <p:sp>
        <p:nvSpPr>
          <p:cNvPr id="22548" name="Oval 32"/>
          <p:cNvSpPr>
            <a:spLocks noChangeAspect="1" noChangeArrowheads="1"/>
          </p:cNvSpPr>
          <p:nvPr/>
        </p:nvSpPr>
        <p:spPr bwMode="auto">
          <a:xfrm rot="5895381">
            <a:off x="3867150" y="3057525"/>
            <a:ext cx="47625" cy="53975"/>
          </a:xfrm>
          <a:prstGeom prst="ellipse">
            <a:avLst/>
          </a:prstGeom>
          <a:solidFill>
            <a:schemeClr val="tx2"/>
          </a:solidFill>
          <a:ln w="9525">
            <a:solidFill>
              <a:schemeClr val="tx1"/>
            </a:solidFill>
            <a:round/>
            <a:headEnd/>
            <a:tailEnd/>
          </a:ln>
        </p:spPr>
        <p:txBody>
          <a:bodyPr wrap="none" anchor="ctr"/>
          <a:lstStyle/>
          <a:p>
            <a:endParaRPr lang="en-US"/>
          </a:p>
        </p:txBody>
      </p:sp>
      <p:sp>
        <p:nvSpPr>
          <p:cNvPr id="22549" name="Oval 33"/>
          <p:cNvSpPr>
            <a:spLocks noChangeAspect="1" noChangeArrowheads="1"/>
          </p:cNvSpPr>
          <p:nvPr/>
        </p:nvSpPr>
        <p:spPr bwMode="auto">
          <a:xfrm rot="5895381">
            <a:off x="4136231" y="5242719"/>
            <a:ext cx="55563" cy="60325"/>
          </a:xfrm>
          <a:prstGeom prst="ellipse">
            <a:avLst/>
          </a:prstGeom>
          <a:solidFill>
            <a:schemeClr val="bg1"/>
          </a:solidFill>
          <a:ln w="9525">
            <a:solidFill>
              <a:schemeClr val="tx1"/>
            </a:solidFill>
            <a:round/>
            <a:headEnd/>
            <a:tailEnd/>
          </a:ln>
        </p:spPr>
        <p:txBody>
          <a:bodyPr wrap="none" anchor="ctr"/>
          <a:lstStyle/>
          <a:p>
            <a:endParaRPr lang="en-US"/>
          </a:p>
        </p:txBody>
      </p:sp>
      <p:sp>
        <p:nvSpPr>
          <p:cNvPr id="22550" name="Oval 34"/>
          <p:cNvSpPr>
            <a:spLocks noChangeAspect="1" noChangeArrowheads="1"/>
          </p:cNvSpPr>
          <p:nvPr/>
        </p:nvSpPr>
        <p:spPr bwMode="auto">
          <a:xfrm rot="5895381">
            <a:off x="3114675" y="4098925"/>
            <a:ext cx="47625" cy="60325"/>
          </a:xfrm>
          <a:prstGeom prst="ellipse">
            <a:avLst/>
          </a:prstGeom>
          <a:solidFill>
            <a:schemeClr val="tx2"/>
          </a:solidFill>
          <a:ln w="9525">
            <a:solidFill>
              <a:schemeClr val="tx1"/>
            </a:solidFill>
            <a:round/>
            <a:headEnd/>
            <a:tailEnd/>
          </a:ln>
        </p:spPr>
        <p:txBody>
          <a:bodyPr wrap="none" anchor="ctr"/>
          <a:lstStyle/>
          <a:p>
            <a:endParaRPr lang="en-US"/>
          </a:p>
        </p:txBody>
      </p:sp>
      <p:sp>
        <p:nvSpPr>
          <p:cNvPr id="22551" name="Oval 35"/>
          <p:cNvSpPr>
            <a:spLocks noChangeAspect="1" noChangeArrowheads="1"/>
          </p:cNvSpPr>
          <p:nvPr/>
        </p:nvSpPr>
        <p:spPr bwMode="auto">
          <a:xfrm rot="5895381">
            <a:off x="4343400" y="2393950"/>
            <a:ext cx="47625" cy="53975"/>
          </a:xfrm>
          <a:prstGeom prst="ellipse">
            <a:avLst/>
          </a:prstGeom>
          <a:solidFill>
            <a:schemeClr val="tx2"/>
          </a:solidFill>
          <a:ln w="9525">
            <a:solidFill>
              <a:schemeClr val="tx1"/>
            </a:solidFill>
            <a:round/>
            <a:headEnd/>
            <a:tailEnd/>
          </a:ln>
        </p:spPr>
        <p:txBody>
          <a:bodyPr wrap="none" anchor="ctr"/>
          <a:lstStyle/>
          <a:p>
            <a:endParaRPr lang="en-US"/>
          </a:p>
        </p:txBody>
      </p:sp>
      <p:sp>
        <p:nvSpPr>
          <p:cNvPr id="22552" name="Oval 36"/>
          <p:cNvSpPr>
            <a:spLocks noChangeAspect="1" noChangeArrowheads="1"/>
          </p:cNvSpPr>
          <p:nvPr/>
        </p:nvSpPr>
        <p:spPr bwMode="auto">
          <a:xfrm rot="5895381">
            <a:off x="5304632" y="4144169"/>
            <a:ext cx="58737" cy="60325"/>
          </a:xfrm>
          <a:prstGeom prst="ellipse">
            <a:avLst/>
          </a:prstGeom>
          <a:solidFill>
            <a:schemeClr val="bg1"/>
          </a:solidFill>
          <a:ln w="9525">
            <a:solidFill>
              <a:schemeClr val="tx1"/>
            </a:solidFill>
            <a:round/>
            <a:headEnd/>
            <a:tailEnd/>
          </a:ln>
        </p:spPr>
        <p:txBody>
          <a:bodyPr wrap="none" anchor="ctr"/>
          <a:lstStyle/>
          <a:p>
            <a:endParaRPr lang="en-US"/>
          </a:p>
        </p:txBody>
      </p:sp>
      <p:sp>
        <p:nvSpPr>
          <p:cNvPr id="22553" name="Oval 37"/>
          <p:cNvSpPr>
            <a:spLocks noChangeAspect="1" noChangeArrowheads="1"/>
          </p:cNvSpPr>
          <p:nvPr/>
        </p:nvSpPr>
        <p:spPr bwMode="auto">
          <a:xfrm rot="5895381">
            <a:off x="4370388" y="4079875"/>
            <a:ext cx="47625" cy="53975"/>
          </a:xfrm>
          <a:prstGeom prst="ellipse">
            <a:avLst/>
          </a:prstGeom>
          <a:solidFill>
            <a:schemeClr val="bg1"/>
          </a:solidFill>
          <a:ln w="9525">
            <a:solidFill>
              <a:schemeClr val="tx1"/>
            </a:solidFill>
            <a:round/>
            <a:headEnd/>
            <a:tailEnd/>
          </a:ln>
        </p:spPr>
        <p:txBody>
          <a:bodyPr wrap="none" anchor="ctr"/>
          <a:lstStyle/>
          <a:p>
            <a:endParaRPr lang="en-US"/>
          </a:p>
        </p:txBody>
      </p:sp>
      <p:sp>
        <p:nvSpPr>
          <p:cNvPr id="22554" name="Oval 38"/>
          <p:cNvSpPr>
            <a:spLocks noChangeAspect="1" noChangeArrowheads="1"/>
          </p:cNvSpPr>
          <p:nvPr/>
        </p:nvSpPr>
        <p:spPr bwMode="auto">
          <a:xfrm rot="5895381">
            <a:off x="5619750" y="3365500"/>
            <a:ext cx="47625" cy="53975"/>
          </a:xfrm>
          <a:prstGeom prst="ellipse">
            <a:avLst/>
          </a:prstGeom>
          <a:solidFill>
            <a:schemeClr val="bg1"/>
          </a:solidFill>
          <a:ln w="9525">
            <a:solidFill>
              <a:schemeClr val="tx1"/>
            </a:solidFill>
            <a:round/>
            <a:headEnd/>
            <a:tailEnd/>
          </a:ln>
        </p:spPr>
        <p:txBody>
          <a:bodyPr wrap="none" anchor="ctr"/>
          <a:lstStyle/>
          <a:p>
            <a:endParaRPr lang="en-US"/>
          </a:p>
        </p:txBody>
      </p:sp>
      <p:sp>
        <p:nvSpPr>
          <p:cNvPr id="22555" name="Oval 39"/>
          <p:cNvSpPr>
            <a:spLocks noChangeAspect="1" noChangeArrowheads="1"/>
          </p:cNvSpPr>
          <p:nvPr/>
        </p:nvSpPr>
        <p:spPr bwMode="auto">
          <a:xfrm rot="5895381">
            <a:off x="3087688" y="2346325"/>
            <a:ext cx="47625" cy="60325"/>
          </a:xfrm>
          <a:prstGeom prst="ellipse">
            <a:avLst/>
          </a:prstGeom>
          <a:solidFill>
            <a:schemeClr val="tx2"/>
          </a:solidFill>
          <a:ln w="9525">
            <a:solidFill>
              <a:schemeClr val="tx1"/>
            </a:solidFill>
            <a:round/>
            <a:headEnd/>
            <a:tailEnd/>
          </a:ln>
        </p:spPr>
        <p:txBody>
          <a:bodyPr wrap="none" anchor="ctr"/>
          <a:lstStyle/>
          <a:p>
            <a:endParaRPr lang="en-US"/>
          </a:p>
        </p:txBody>
      </p:sp>
      <p:sp>
        <p:nvSpPr>
          <p:cNvPr id="22556" name="Oval 40"/>
          <p:cNvSpPr>
            <a:spLocks noChangeAspect="1" noChangeArrowheads="1"/>
          </p:cNvSpPr>
          <p:nvPr/>
        </p:nvSpPr>
        <p:spPr bwMode="auto">
          <a:xfrm rot="5895381">
            <a:off x="5260975" y="3273425"/>
            <a:ext cx="47625" cy="53975"/>
          </a:xfrm>
          <a:prstGeom prst="ellipse">
            <a:avLst/>
          </a:prstGeom>
          <a:solidFill>
            <a:schemeClr val="bg1"/>
          </a:solidFill>
          <a:ln w="9525">
            <a:solidFill>
              <a:schemeClr val="tx1"/>
            </a:solidFill>
            <a:round/>
            <a:headEnd/>
            <a:tailEnd/>
          </a:ln>
        </p:spPr>
        <p:txBody>
          <a:bodyPr wrap="none" anchor="ctr"/>
          <a:lstStyle/>
          <a:p>
            <a:endParaRPr lang="en-US"/>
          </a:p>
        </p:txBody>
      </p:sp>
      <p:sp>
        <p:nvSpPr>
          <p:cNvPr id="22557" name="Oval 41"/>
          <p:cNvSpPr>
            <a:spLocks noChangeAspect="1" noChangeArrowheads="1"/>
          </p:cNvSpPr>
          <p:nvPr/>
        </p:nvSpPr>
        <p:spPr bwMode="auto">
          <a:xfrm rot="5895381">
            <a:off x="5117307" y="4718844"/>
            <a:ext cx="58737" cy="53975"/>
          </a:xfrm>
          <a:prstGeom prst="ellipse">
            <a:avLst/>
          </a:prstGeom>
          <a:solidFill>
            <a:schemeClr val="bg1"/>
          </a:solidFill>
          <a:ln w="9525">
            <a:solidFill>
              <a:schemeClr val="tx1"/>
            </a:solidFill>
            <a:round/>
            <a:headEnd/>
            <a:tailEnd/>
          </a:ln>
        </p:spPr>
        <p:txBody>
          <a:bodyPr wrap="none" anchor="ctr"/>
          <a:lstStyle/>
          <a:p>
            <a:endParaRPr lang="en-US"/>
          </a:p>
        </p:txBody>
      </p:sp>
      <p:sp>
        <p:nvSpPr>
          <p:cNvPr id="22558" name="Oval 42"/>
          <p:cNvSpPr>
            <a:spLocks noChangeAspect="1" noChangeArrowheads="1"/>
          </p:cNvSpPr>
          <p:nvPr/>
        </p:nvSpPr>
        <p:spPr bwMode="auto">
          <a:xfrm rot="4777107">
            <a:off x="3498057" y="3534569"/>
            <a:ext cx="58737" cy="60325"/>
          </a:xfrm>
          <a:prstGeom prst="ellipse">
            <a:avLst/>
          </a:prstGeom>
          <a:solidFill>
            <a:schemeClr val="tx2"/>
          </a:solidFill>
          <a:ln w="9525">
            <a:solidFill>
              <a:schemeClr val="tx1"/>
            </a:solidFill>
            <a:round/>
            <a:headEnd/>
            <a:tailEnd/>
          </a:ln>
        </p:spPr>
        <p:txBody>
          <a:bodyPr wrap="none" anchor="ctr"/>
          <a:lstStyle/>
          <a:p>
            <a:endParaRPr lang="en-US"/>
          </a:p>
        </p:txBody>
      </p:sp>
      <p:sp>
        <p:nvSpPr>
          <p:cNvPr id="22559" name="Oval 43"/>
          <p:cNvSpPr>
            <a:spLocks noChangeAspect="1" noChangeArrowheads="1"/>
          </p:cNvSpPr>
          <p:nvPr/>
        </p:nvSpPr>
        <p:spPr bwMode="auto">
          <a:xfrm rot="4777107">
            <a:off x="4651375" y="5254625"/>
            <a:ext cx="47625" cy="53975"/>
          </a:xfrm>
          <a:prstGeom prst="ellipse">
            <a:avLst/>
          </a:prstGeom>
          <a:solidFill>
            <a:schemeClr val="bg1"/>
          </a:solidFill>
          <a:ln w="9525">
            <a:solidFill>
              <a:schemeClr val="tx1"/>
            </a:solidFill>
            <a:round/>
            <a:headEnd/>
            <a:tailEnd/>
          </a:ln>
        </p:spPr>
        <p:txBody>
          <a:bodyPr wrap="none" anchor="ctr"/>
          <a:lstStyle/>
          <a:p>
            <a:endParaRPr lang="en-US"/>
          </a:p>
        </p:txBody>
      </p:sp>
      <p:sp>
        <p:nvSpPr>
          <p:cNvPr id="22560" name="Oval 44"/>
          <p:cNvSpPr>
            <a:spLocks noChangeAspect="1" noChangeArrowheads="1"/>
          </p:cNvSpPr>
          <p:nvPr/>
        </p:nvSpPr>
        <p:spPr bwMode="auto">
          <a:xfrm rot="4777107">
            <a:off x="4346575" y="4873625"/>
            <a:ext cx="47625" cy="53975"/>
          </a:xfrm>
          <a:prstGeom prst="ellipse">
            <a:avLst/>
          </a:prstGeom>
          <a:solidFill>
            <a:schemeClr val="bg1"/>
          </a:solidFill>
          <a:ln w="9525">
            <a:solidFill>
              <a:schemeClr val="tx1"/>
            </a:solidFill>
            <a:round/>
            <a:headEnd/>
            <a:tailEnd/>
          </a:ln>
        </p:spPr>
        <p:txBody>
          <a:bodyPr wrap="none" anchor="ctr"/>
          <a:lstStyle/>
          <a:p>
            <a:endParaRPr lang="en-US"/>
          </a:p>
        </p:txBody>
      </p:sp>
      <p:sp>
        <p:nvSpPr>
          <p:cNvPr id="22561" name="Oval 45"/>
          <p:cNvSpPr>
            <a:spLocks noChangeAspect="1" noChangeArrowheads="1"/>
          </p:cNvSpPr>
          <p:nvPr/>
        </p:nvSpPr>
        <p:spPr bwMode="auto">
          <a:xfrm rot="4777107">
            <a:off x="2817019" y="3736181"/>
            <a:ext cx="58738" cy="53975"/>
          </a:xfrm>
          <a:prstGeom prst="ellipse">
            <a:avLst/>
          </a:prstGeom>
          <a:solidFill>
            <a:schemeClr val="tx2"/>
          </a:solidFill>
          <a:ln w="9525">
            <a:solidFill>
              <a:schemeClr val="tx1"/>
            </a:solidFill>
            <a:round/>
            <a:headEnd/>
            <a:tailEnd/>
          </a:ln>
        </p:spPr>
        <p:txBody>
          <a:bodyPr wrap="none" anchor="ctr"/>
          <a:lstStyle/>
          <a:p>
            <a:endParaRPr lang="en-US"/>
          </a:p>
        </p:txBody>
      </p:sp>
      <p:sp>
        <p:nvSpPr>
          <p:cNvPr id="22562" name="Oval 46"/>
          <p:cNvSpPr>
            <a:spLocks noChangeAspect="1" noChangeArrowheads="1"/>
          </p:cNvSpPr>
          <p:nvPr/>
        </p:nvSpPr>
        <p:spPr bwMode="auto">
          <a:xfrm rot="4777107">
            <a:off x="3713163" y="2776537"/>
            <a:ext cx="50800" cy="53975"/>
          </a:xfrm>
          <a:prstGeom prst="ellipse">
            <a:avLst/>
          </a:prstGeom>
          <a:solidFill>
            <a:schemeClr val="tx2"/>
          </a:solidFill>
          <a:ln w="9525">
            <a:solidFill>
              <a:schemeClr val="tx1"/>
            </a:solidFill>
            <a:round/>
            <a:headEnd/>
            <a:tailEnd/>
          </a:ln>
        </p:spPr>
        <p:txBody>
          <a:bodyPr wrap="none" anchor="ctr"/>
          <a:lstStyle/>
          <a:p>
            <a:endParaRPr lang="en-US"/>
          </a:p>
        </p:txBody>
      </p:sp>
      <p:sp>
        <p:nvSpPr>
          <p:cNvPr id="22563" name="Oval 47"/>
          <p:cNvSpPr>
            <a:spLocks noChangeAspect="1" noChangeArrowheads="1"/>
          </p:cNvSpPr>
          <p:nvPr/>
        </p:nvSpPr>
        <p:spPr bwMode="auto">
          <a:xfrm rot="4777107">
            <a:off x="4356101" y="4364037"/>
            <a:ext cx="50800" cy="60325"/>
          </a:xfrm>
          <a:prstGeom prst="ellipse">
            <a:avLst/>
          </a:prstGeom>
          <a:solidFill>
            <a:schemeClr val="bg1"/>
          </a:solidFill>
          <a:ln w="9525">
            <a:solidFill>
              <a:schemeClr val="tx1"/>
            </a:solidFill>
            <a:round/>
            <a:headEnd/>
            <a:tailEnd/>
          </a:ln>
        </p:spPr>
        <p:txBody>
          <a:bodyPr wrap="none" anchor="ctr"/>
          <a:lstStyle/>
          <a:p>
            <a:endParaRPr lang="en-US"/>
          </a:p>
        </p:txBody>
      </p:sp>
      <p:sp>
        <p:nvSpPr>
          <p:cNvPr id="22564" name="Oval 49"/>
          <p:cNvSpPr>
            <a:spLocks noChangeAspect="1" noChangeArrowheads="1"/>
          </p:cNvSpPr>
          <p:nvPr/>
        </p:nvSpPr>
        <p:spPr bwMode="auto">
          <a:xfrm rot="4777107">
            <a:off x="3937794" y="5049044"/>
            <a:ext cx="55563" cy="60325"/>
          </a:xfrm>
          <a:prstGeom prst="ellipse">
            <a:avLst/>
          </a:prstGeom>
          <a:solidFill>
            <a:schemeClr val="bg1"/>
          </a:solidFill>
          <a:ln w="9525">
            <a:solidFill>
              <a:schemeClr val="tx1"/>
            </a:solidFill>
            <a:round/>
            <a:headEnd/>
            <a:tailEnd/>
          </a:ln>
        </p:spPr>
        <p:txBody>
          <a:bodyPr wrap="none" anchor="ctr"/>
          <a:lstStyle/>
          <a:p>
            <a:endParaRPr lang="en-US"/>
          </a:p>
        </p:txBody>
      </p:sp>
      <p:sp>
        <p:nvSpPr>
          <p:cNvPr id="22565" name="Oval 50"/>
          <p:cNvSpPr>
            <a:spLocks noChangeAspect="1" noChangeArrowheads="1"/>
          </p:cNvSpPr>
          <p:nvPr/>
        </p:nvSpPr>
        <p:spPr bwMode="auto">
          <a:xfrm rot="4777107">
            <a:off x="5303838" y="4756150"/>
            <a:ext cx="50800" cy="60325"/>
          </a:xfrm>
          <a:prstGeom prst="ellipse">
            <a:avLst/>
          </a:prstGeom>
          <a:solidFill>
            <a:schemeClr val="bg1"/>
          </a:solidFill>
          <a:ln w="9525">
            <a:solidFill>
              <a:schemeClr val="tx1"/>
            </a:solidFill>
            <a:round/>
            <a:headEnd/>
            <a:tailEnd/>
          </a:ln>
        </p:spPr>
        <p:txBody>
          <a:bodyPr wrap="none" anchor="ctr"/>
          <a:lstStyle/>
          <a:p>
            <a:endParaRPr lang="en-US"/>
          </a:p>
        </p:txBody>
      </p:sp>
      <p:sp>
        <p:nvSpPr>
          <p:cNvPr id="22566" name="Text Box 53"/>
          <p:cNvSpPr txBox="1">
            <a:spLocks noChangeArrowheads="1"/>
          </p:cNvSpPr>
          <p:nvPr/>
        </p:nvSpPr>
        <p:spPr bwMode="auto">
          <a:xfrm>
            <a:off x="6248400" y="3200400"/>
            <a:ext cx="2438400" cy="396875"/>
          </a:xfrm>
          <a:prstGeom prst="rect">
            <a:avLst/>
          </a:prstGeom>
          <a:noFill/>
          <a:ln w="12700">
            <a:noFill/>
            <a:miter lim="800000"/>
            <a:headEnd/>
            <a:tailEnd/>
          </a:ln>
        </p:spPr>
        <p:txBody>
          <a:bodyPr>
            <a:spAutoFit/>
          </a:bodyPr>
          <a:lstStyle/>
          <a:p>
            <a:pPr>
              <a:spcBef>
                <a:spcPct val="50000"/>
              </a:spcBef>
              <a:buClr>
                <a:schemeClr val="tx1"/>
              </a:buClr>
            </a:pPr>
            <a:endParaRPr lang="en-US" sz="2000">
              <a:latin typeface="Tahoma" pitchFamily="34" charset="0"/>
            </a:endParaRPr>
          </a:p>
        </p:txBody>
      </p:sp>
      <p:sp>
        <p:nvSpPr>
          <p:cNvPr id="22567" name="Oval 19"/>
          <p:cNvSpPr>
            <a:spLocks noChangeAspect="1" noChangeArrowheads="1"/>
          </p:cNvSpPr>
          <p:nvPr/>
        </p:nvSpPr>
        <p:spPr bwMode="auto">
          <a:xfrm>
            <a:off x="4340225" y="2814638"/>
            <a:ext cx="60325" cy="47625"/>
          </a:xfrm>
          <a:prstGeom prst="ellipse">
            <a:avLst/>
          </a:prstGeom>
          <a:solidFill>
            <a:schemeClr val="tx2"/>
          </a:solidFill>
          <a:ln w="9525">
            <a:solidFill>
              <a:schemeClr val="tx1"/>
            </a:solidFill>
            <a:round/>
            <a:headEnd/>
            <a:tailEnd/>
          </a:ln>
        </p:spPr>
        <p:txBody>
          <a:bodyPr wrap="none" anchor="ctr"/>
          <a:lstStyle/>
          <a:p>
            <a:endParaRPr lang="en-US"/>
          </a:p>
        </p:txBody>
      </p:sp>
      <p:sp>
        <p:nvSpPr>
          <p:cNvPr id="22568" name="Line 52"/>
          <p:cNvSpPr>
            <a:spLocks noChangeShapeType="1"/>
          </p:cNvSpPr>
          <p:nvPr/>
        </p:nvSpPr>
        <p:spPr bwMode="auto">
          <a:xfrm rot="21256570" flipV="1">
            <a:off x="2684463" y="2184400"/>
            <a:ext cx="2514600" cy="3124200"/>
          </a:xfrm>
          <a:prstGeom prst="line">
            <a:avLst/>
          </a:prstGeom>
          <a:noFill/>
          <a:ln w="12700">
            <a:solidFill>
              <a:schemeClr val="tx1"/>
            </a:solidFill>
            <a:prstDash val="dash"/>
            <a:round/>
            <a:headEnd/>
            <a:tailEnd/>
          </a:ln>
        </p:spPr>
        <p:txBody>
          <a:bodyPr anchor="ctr">
            <a:spAutoFit/>
          </a:bodyPr>
          <a:lstStyle/>
          <a:p>
            <a:endParaRPr lang="en-US"/>
          </a:p>
        </p:txBody>
      </p:sp>
      <p:sp>
        <p:nvSpPr>
          <p:cNvPr id="22569" name="Line 52"/>
          <p:cNvSpPr>
            <a:spLocks noChangeShapeType="1"/>
          </p:cNvSpPr>
          <p:nvPr/>
        </p:nvSpPr>
        <p:spPr bwMode="auto">
          <a:xfrm rot="21256570" flipV="1">
            <a:off x="3074988" y="2257425"/>
            <a:ext cx="2514600" cy="3124200"/>
          </a:xfrm>
          <a:prstGeom prst="line">
            <a:avLst/>
          </a:prstGeom>
          <a:noFill/>
          <a:ln w="12700">
            <a:solidFill>
              <a:schemeClr val="tx1"/>
            </a:solidFill>
            <a:prstDash val="dash"/>
            <a:round/>
            <a:headEnd/>
            <a:tailEnd/>
          </a:ln>
        </p:spPr>
        <p:txBody>
          <a:bodyPr anchor="ctr">
            <a:spAutoFit/>
          </a:bodyPr>
          <a:lstStyle/>
          <a:p>
            <a:endParaRPr lang="en-US"/>
          </a:p>
        </p:txBody>
      </p:sp>
      <p:sp>
        <p:nvSpPr>
          <p:cNvPr id="22570" name="Line 52"/>
          <p:cNvSpPr>
            <a:spLocks noChangeShapeType="1"/>
          </p:cNvSpPr>
          <p:nvPr/>
        </p:nvSpPr>
        <p:spPr bwMode="auto">
          <a:xfrm rot="21256570" flipV="1">
            <a:off x="2882900" y="2209800"/>
            <a:ext cx="2514600" cy="3124200"/>
          </a:xfrm>
          <a:prstGeom prst="line">
            <a:avLst/>
          </a:prstGeom>
          <a:noFill/>
          <a:ln w="12700">
            <a:solidFill>
              <a:schemeClr val="tx1"/>
            </a:solidFill>
            <a:round/>
            <a:headEnd/>
            <a:tailEnd/>
          </a:ln>
        </p:spPr>
        <p:txBody>
          <a:bodyPr anchor="ctr">
            <a:spAutoFit/>
          </a:bodyPr>
          <a:lstStyle/>
          <a:p>
            <a:endParaRPr lang="en-US"/>
          </a:p>
        </p:txBody>
      </p:sp>
      <p:sp>
        <p:nvSpPr>
          <p:cNvPr id="22571" name="Text Box 54"/>
          <p:cNvSpPr txBox="1">
            <a:spLocks noChangeArrowheads="1"/>
          </p:cNvSpPr>
          <p:nvPr/>
        </p:nvSpPr>
        <p:spPr bwMode="auto">
          <a:xfrm>
            <a:off x="6400800" y="3352800"/>
            <a:ext cx="2514600" cy="3016250"/>
          </a:xfrm>
          <a:prstGeom prst="rect">
            <a:avLst/>
          </a:prstGeom>
          <a:noFill/>
          <a:ln w="12700">
            <a:noFill/>
            <a:miter lim="800000"/>
            <a:headEnd/>
            <a:tailEnd/>
          </a:ln>
        </p:spPr>
        <p:txBody>
          <a:bodyPr>
            <a:spAutoFit/>
          </a:bodyPr>
          <a:lstStyle/>
          <a:p>
            <a:pPr>
              <a:spcBef>
                <a:spcPct val="50000"/>
              </a:spcBef>
              <a:buClr>
                <a:schemeClr val="tx1"/>
              </a:buClr>
            </a:pPr>
            <a:r>
              <a:rPr lang="en-US" altLang="zh-CN" sz="2000">
                <a:latin typeface="Tahoma" pitchFamily="34" charset="0"/>
                <a:ea typeface="宋体" charset="-122"/>
              </a:rPr>
              <a:t>The </a:t>
            </a:r>
            <a:r>
              <a:rPr lang="en-US" altLang="zh-CN" sz="2000" b="1">
                <a:solidFill>
                  <a:srgbClr val="FF0000"/>
                </a:solidFill>
                <a:latin typeface="Tahoma" pitchFamily="34" charset="0"/>
                <a:ea typeface="宋体" charset="-122"/>
              </a:rPr>
              <a:t>maximum margin linear classifier </a:t>
            </a:r>
            <a:r>
              <a:rPr lang="en-US" altLang="zh-CN" sz="2000">
                <a:latin typeface="Tahoma" pitchFamily="34" charset="0"/>
                <a:ea typeface="宋体" charset="-122"/>
              </a:rPr>
              <a:t>is the linear classifier with the, um, maximum margin.</a:t>
            </a:r>
          </a:p>
          <a:p>
            <a:pPr>
              <a:spcBef>
                <a:spcPct val="50000"/>
              </a:spcBef>
              <a:buClr>
                <a:schemeClr val="tx1"/>
              </a:buClr>
            </a:pPr>
            <a:r>
              <a:rPr lang="en-US" altLang="zh-CN" sz="2000">
                <a:latin typeface="Tahoma" pitchFamily="34" charset="0"/>
                <a:ea typeface="宋体" charset="-122"/>
              </a:rPr>
              <a:t>This is the simplest kind of SVM </a:t>
            </a:r>
            <a:r>
              <a:rPr lang="en-US" altLang="zh-CN" sz="2000" smtClean="0">
                <a:latin typeface="Tahoma" pitchFamily="34" charset="0"/>
                <a:ea typeface="宋体" charset="-122"/>
              </a:rPr>
              <a:t>(called </a:t>
            </a:r>
            <a:r>
              <a:rPr lang="en-US" altLang="zh-CN" sz="2000">
                <a:latin typeface="Tahoma" pitchFamily="34" charset="0"/>
                <a:ea typeface="宋体" charset="-122"/>
              </a:rPr>
              <a:t>an LSVM)</a:t>
            </a:r>
          </a:p>
        </p:txBody>
      </p:sp>
      <p:sp>
        <p:nvSpPr>
          <p:cNvPr id="22572" name="AutoShape 56"/>
          <p:cNvSpPr>
            <a:spLocks noChangeArrowheads="1"/>
          </p:cNvSpPr>
          <p:nvPr/>
        </p:nvSpPr>
        <p:spPr bwMode="auto">
          <a:xfrm>
            <a:off x="4343400" y="6324600"/>
            <a:ext cx="1758950" cy="381000"/>
          </a:xfrm>
          <a:prstGeom prst="wedgeRectCallout">
            <a:avLst>
              <a:gd name="adj1" fmla="val 64713"/>
              <a:gd name="adj2" fmla="val -86250"/>
            </a:avLst>
          </a:prstGeom>
          <a:solidFill>
            <a:srgbClr val="FFFFE5"/>
          </a:solidFill>
          <a:ln w="12700">
            <a:solidFill>
              <a:schemeClr val="tx1"/>
            </a:solidFill>
            <a:miter lim="800000"/>
            <a:headEnd/>
            <a:tailEnd/>
          </a:ln>
        </p:spPr>
        <p:txBody>
          <a:bodyPr/>
          <a:lstStyle/>
          <a:p>
            <a:pPr>
              <a:spcBef>
                <a:spcPct val="50000"/>
              </a:spcBef>
              <a:buClr>
                <a:schemeClr val="tx1"/>
              </a:buClr>
            </a:pPr>
            <a:r>
              <a:rPr lang="en-US" altLang="zh-CN" sz="2000">
                <a:latin typeface="Tahoma" pitchFamily="34" charset="0"/>
                <a:ea typeface="宋体" charset="-122"/>
              </a:rPr>
              <a:t>Linear SVM</a:t>
            </a:r>
          </a:p>
        </p:txBody>
      </p:sp>
      <p:sp>
        <p:nvSpPr>
          <p:cNvPr id="56" name="Oval 55"/>
          <p:cNvSpPr/>
          <p:nvPr/>
        </p:nvSpPr>
        <p:spPr>
          <a:xfrm>
            <a:off x="3852863" y="3679825"/>
            <a:ext cx="152400" cy="152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 name="Oval 56"/>
          <p:cNvSpPr/>
          <p:nvPr/>
        </p:nvSpPr>
        <p:spPr>
          <a:xfrm>
            <a:off x="4365625" y="3581400"/>
            <a:ext cx="152400" cy="152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8" name="Oval 57"/>
          <p:cNvSpPr/>
          <p:nvPr/>
        </p:nvSpPr>
        <p:spPr>
          <a:xfrm>
            <a:off x="3832225" y="4386263"/>
            <a:ext cx="152400" cy="152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9" name="Text Box 57"/>
          <p:cNvSpPr txBox="1">
            <a:spLocks noChangeArrowheads="1"/>
          </p:cNvSpPr>
          <p:nvPr/>
        </p:nvSpPr>
        <p:spPr bwMode="auto">
          <a:xfrm>
            <a:off x="12700" y="3048000"/>
            <a:ext cx="2120900" cy="1920875"/>
          </a:xfrm>
          <a:prstGeom prst="rect">
            <a:avLst/>
          </a:prstGeom>
          <a:noFill/>
          <a:ln w="12700">
            <a:noFill/>
            <a:miter lim="800000"/>
            <a:headEnd/>
            <a:tailEnd/>
          </a:ln>
        </p:spPr>
        <p:txBody>
          <a:bodyPr>
            <a:spAutoFit/>
          </a:bodyPr>
          <a:lstStyle/>
          <a:p>
            <a:pPr>
              <a:spcBef>
                <a:spcPct val="50000"/>
              </a:spcBef>
              <a:buClr>
                <a:schemeClr val="tx1"/>
              </a:buClr>
            </a:pPr>
            <a:r>
              <a:rPr lang="en-US" altLang="zh-CN" sz="2000" b="1">
                <a:solidFill>
                  <a:srgbClr val="FF0000"/>
                </a:solidFill>
                <a:latin typeface="Tahoma" pitchFamily="34" charset="0"/>
                <a:ea typeface="宋体" charset="-122"/>
              </a:rPr>
              <a:t>Support Vectors </a:t>
            </a:r>
            <a:r>
              <a:rPr lang="en-US" altLang="zh-CN" sz="2000">
                <a:latin typeface="Tahoma" pitchFamily="34" charset="0"/>
                <a:ea typeface="宋体" charset="-122"/>
              </a:rPr>
              <a:t>are </a:t>
            </a:r>
            <a:r>
              <a:rPr lang="en-US" altLang="zh-CN" sz="2000" smtClean="0">
                <a:latin typeface="Tahoma" pitchFamily="34" charset="0"/>
                <a:ea typeface="宋体" charset="-122"/>
              </a:rPr>
              <a:t>the </a:t>
            </a:r>
            <a:r>
              <a:rPr lang="en-US" altLang="zh-CN" sz="2000">
                <a:latin typeface="Tahoma" pitchFamily="34" charset="0"/>
                <a:ea typeface="宋体" charset="-122"/>
              </a:rPr>
              <a:t>datapoints that the margin pushes up against</a:t>
            </a:r>
          </a:p>
        </p:txBody>
      </p:sp>
      <p:sp>
        <p:nvSpPr>
          <p:cNvPr id="60" name="Freeform 58"/>
          <p:cNvSpPr>
            <a:spLocks/>
          </p:cNvSpPr>
          <p:nvPr/>
        </p:nvSpPr>
        <p:spPr bwMode="auto">
          <a:xfrm>
            <a:off x="2112963" y="3795713"/>
            <a:ext cx="1708150" cy="85725"/>
          </a:xfrm>
          <a:custGeom>
            <a:avLst/>
            <a:gdLst>
              <a:gd name="T0" fmla="*/ 0 w 1076"/>
              <a:gd name="T1" fmla="*/ 2147483647 h 54"/>
              <a:gd name="T2" fmla="*/ 2147483647 w 1076"/>
              <a:gd name="T3" fmla="*/ 2147483647 h 54"/>
              <a:gd name="T4" fmla="*/ 2147483647 w 1076"/>
              <a:gd name="T5" fmla="*/ 2147483647 h 54"/>
              <a:gd name="T6" fmla="*/ 2147483647 w 1076"/>
              <a:gd name="T7" fmla="*/ 0 h 54"/>
              <a:gd name="T8" fmla="*/ 0 60000 65536"/>
              <a:gd name="T9" fmla="*/ 0 60000 65536"/>
              <a:gd name="T10" fmla="*/ 0 60000 65536"/>
              <a:gd name="T11" fmla="*/ 0 60000 65536"/>
              <a:gd name="T12" fmla="*/ 0 w 1076"/>
              <a:gd name="T13" fmla="*/ 0 h 54"/>
              <a:gd name="T14" fmla="*/ 1076 w 1076"/>
              <a:gd name="T15" fmla="*/ 54 h 54"/>
            </a:gdLst>
            <a:ahLst/>
            <a:cxnLst>
              <a:cxn ang="T8">
                <a:pos x="T0" y="T1"/>
              </a:cxn>
              <a:cxn ang="T9">
                <a:pos x="T2" y="T3"/>
              </a:cxn>
              <a:cxn ang="T10">
                <a:pos x="T4" y="T5"/>
              </a:cxn>
              <a:cxn ang="T11">
                <a:pos x="T6" y="T7"/>
              </a:cxn>
            </a:cxnLst>
            <a:rect l="T12" t="T13" r="T14" b="T15"/>
            <a:pathLst>
              <a:path w="1076" h="54">
                <a:moveTo>
                  <a:pt x="0" y="54"/>
                </a:moveTo>
                <a:lnTo>
                  <a:pt x="511" y="38"/>
                </a:lnTo>
                <a:cubicBezTo>
                  <a:pt x="670" y="30"/>
                  <a:pt x="829" y="16"/>
                  <a:pt x="989" y="11"/>
                </a:cubicBezTo>
                <a:cubicBezTo>
                  <a:pt x="1017" y="7"/>
                  <a:pt x="1048" y="0"/>
                  <a:pt x="1076" y="0"/>
                </a:cubicBezTo>
              </a:path>
            </a:pathLst>
          </a:custGeom>
          <a:noFill/>
          <a:ln w="38100">
            <a:solidFill>
              <a:srgbClr val="33CC33"/>
            </a:solidFill>
            <a:round/>
            <a:headEnd/>
            <a:tailEnd type="triangle" w="med" len="med"/>
          </a:ln>
        </p:spPr>
        <p:txBody>
          <a:bodyPr>
            <a:spAutoFit/>
          </a:bodyPr>
          <a:lstStyle/>
          <a:p>
            <a:endParaRPr lang="en-US"/>
          </a:p>
        </p:txBody>
      </p:sp>
      <p:sp>
        <p:nvSpPr>
          <p:cNvPr id="61" name="Freeform 59"/>
          <p:cNvSpPr>
            <a:spLocks/>
          </p:cNvSpPr>
          <p:nvPr/>
        </p:nvSpPr>
        <p:spPr bwMode="auto">
          <a:xfrm>
            <a:off x="2079625" y="3321050"/>
            <a:ext cx="2293938" cy="482600"/>
          </a:xfrm>
          <a:custGeom>
            <a:avLst/>
            <a:gdLst>
              <a:gd name="T0" fmla="*/ 0 w 1445"/>
              <a:gd name="T1" fmla="*/ 2147483647 h 304"/>
              <a:gd name="T2" fmla="*/ 2147483647 w 1445"/>
              <a:gd name="T3" fmla="*/ 2147483647 h 304"/>
              <a:gd name="T4" fmla="*/ 2147483647 w 1445"/>
              <a:gd name="T5" fmla="*/ 2147483647 h 304"/>
              <a:gd name="T6" fmla="*/ 2147483647 w 1445"/>
              <a:gd name="T7" fmla="*/ 0 h 304"/>
              <a:gd name="T8" fmla="*/ 2147483647 w 1445"/>
              <a:gd name="T9" fmla="*/ 2147483647 h 304"/>
              <a:gd name="T10" fmla="*/ 2147483647 w 1445"/>
              <a:gd name="T11" fmla="*/ 2147483647 h 304"/>
              <a:gd name="T12" fmla="*/ 0 60000 65536"/>
              <a:gd name="T13" fmla="*/ 0 60000 65536"/>
              <a:gd name="T14" fmla="*/ 0 60000 65536"/>
              <a:gd name="T15" fmla="*/ 0 60000 65536"/>
              <a:gd name="T16" fmla="*/ 0 60000 65536"/>
              <a:gd name="T17" fmla="*/ 0 60000 65536"/>
              <a:gd name="T18" fmla="*/ 0 w 1445"/>
              <a:gd name="T19" fmla="*/ 0 h 304"/>
              <a:gd name="T20" fmla="*/ 1445 w 1445"/>
              <a:gd name="T21" fmla="*/ 304 h 304"/>
            </a:gdLst>
            <a:ahLst/>
            <a:cxnLst>
              <a:cxn ang="T12">
                <a:pos x="T0" y="T1"/>
              </a:cxn>
              <a:cxn ang="T13">
                <a:pos x="T2" y="T3"/>
              </a:cxn>
              <a:cxn ang="T14">
                <a:pos x="T4" y="T5"/>
              </a:cxn>
              <a:cxn ang="T15">
                <a:pos x="T6" y="T7"/>
              </a:cxn>
              <a:cxn ang="T16">
                <a:pos x="T8" y="T9"/>
              </a:cxn>
              <a:cxn ang="T17">
                <a:pos x="T10" y="T11"/>
              </a:cxn>
            </a:cxnLst>
            <a:rect l="T18" t="T19" r="T20" b="T21"/>
            <a:pathLst>
              <a:path w="1445" h="304">
                <a:moveTo>
                  <a:pt x="0" y="304"/>
                </a:moveTo>
                <a:cubicBezTo>
                  <a:pt x="26" y="276"/>
                  <a:pt x="75" y="208"/>
                  <a:pt x="125" y="169"/>
                </a:cubicBezTo>
                <a:cubicBezTo>
                  <a:pt x="170" y="136"/>
                  <a:pt x="213" y="99"/>
                  <a:pt x="298" y="71"/>
                </a:cubicBezTo>
                <a:cubicBezTo>
                  <a:pt x="394" y="9"/>
                  <a:pt x="526" y="8"/>
                  <a:pt x="635" y="0"/>
                </a:cubicBezTo>
                <a:cubicBezTo>
                  <a:pt x="808" y="10"/>
                  <a:pt x="1201" y="103"/>
                  <a:pt x="1336" y="130"/>
                </a:cubicBezTo>
                <a:cubicBezTo>
                  <a:pt x="1370" y="140"/>
                  <a:pt x="1410" y="163"/>
                  <a:pt x="1445" y="163"/>
                </a:cubicBezTo>
              </a:path>
            </a:pathLst>
          </a:custGeom>
          <a:noFill/>
          <a:ln w="38100">
            <a:solidFill>
              <a:srgbClr val="33CC33"/>
            </a:solidFill>
            <a:round/>
            <a:headEnd/>
            <a:tailEnd type="triangle" w="med" len="med"/>
          </a:ln>
        </p:spPr>
        <p:txBody>
          <a:bodyPr>
            <a:spAutoFit/>
          </a:bodyPr>
          <a:lstStyle/>
          <a:p>
            <a:endParaRPr lang="en-US"/>
          </a:p>
        </p:txBody>
      </p:sp>
      <p:sp>
        <p:nvSpPr>
          <p:cNvPr id="62" name="Freeform 60"/>
          <p:cNvSpPr>
            <a:spLocks/>
          </p:cNvSpPr>
          <p:nvPr/>
        </p:nvSpPr>
        <p:spPr bwMode="auto">
          <a:xfrm>
            <a:off x="2082800" y="4016375"/>
            <a:ext cx="1733550" cy="449263"/>
          </a:xfrm>
          <a:custGeom>
            <a:avLst/>
            <a:gdLst>
              <a:gd name="T0" fmla="*/ 0 w 1092"/>
              <a:gd name="T1" fmla="*/ 0 h 283"/>
              <a:gd name="T2" fmla="*/ 2147483647 w 1092"/>
              <a:gd name="T3" fmla="*/ 2147483647 h 283"/>
              <a:gd name="T4" fmla="*/ 2147483647 w 1092"/>
              <a:gd name="T5" fmla="*/ 2147483647 h 283"/>
              <a:gd name="T6" fmla="*/ 2147483647 w 1092"/>
              <a:gd name="T7" fmla="*/ 2147483647 h 283"/>
              <a:gd name="T8" fmla="*/ 2147483647 w 1092"/>
              <a:gd name="T9" fmla="*/ 2147483647 h 283"/>
              <a:gd name="T10" fmla="*/ 0 60000 65536"/>
              <a:gd name="T11" fmla="*/ 0 60000 65536"/>
              <a:gd name="T12" fmla="*/ 0 60000 65536"/>
              <a:gd name="T13" fmla="*/ 0 60000 65536"/>
              <a:gd name="T14" fmla="*/ 0 60000 65536"/>
              <a:gd name="T15" fmla="*/ 0 w 1092"/>
              <a:gd name="T16" fmla="*/ 0 h 283"/>
              <a:gd name="T17" fmla="*/ 1092 w 1092"/>
              <a:gd name="T18" fmla="*/ 283 h 283"/>
            </a:gdLst>
            <a:ahLst/>
            <a:cxnLst>
              <a:cxn ang="T10">
                <a:pos x="T0" y="T1"/>
              </a:cxn>
              <a:cxn ang="T11">
                <a:pos x="T2" y="T3"/>
              </a:cxn>
              <a:cxn ang="T12">
                <a:pos x="T4" y="T5"/>
              </a:cxn>
              <a:cxn ang="T13">
                <a:pos x="T6" y="T7"/>
              </a:cxn>
              <a:cxn ang="T14">
                <a:pos x="T8" y="T9"/>
              </a:cxn>
            </a:cxnLst>
            <a:rect l="T15" t="T16" r="T17" b="T18"/>
            <a:pathLst>
              <a:path w="1092" h="283">
                <a:moveTo>
                  <a:pt x="0" y="0"/>
                </a:moveTo>
                <a:lnTo>
                  <a:pt x="326" y="147"/>
                </a:lnTo>
                <a:cubicBezTo>
                  <a:pt x="348" y="162"/>
                  <a:pt x="373" y="163"/>
                  <a:pt x="397" y="174"/>
                </a:cubicBezTo>
                <a:cubicBezTo>
                  <a:pt x="439" y="193"/>
                  <a:pt x="481" y="209"/>
                  <a:pt x="527" y="217"/>
                </a:cubicBezTo>
                <a:cubicBezTo>
                  <a:pt x="704" y="283"/>
                  <a:pt x="907" y="272"/>
                  <a:pt x="1092" y="272"/>
                </a:cubicBezTo>
              </a:path>
            </a:pathLst>
          </a:custGeom>
          <a:noFill/>
          <a:ln w="38100">
            <a:solidFill>
              <a:srgbClr val="33CC33"/>
            </a:solidFill>
            <a:round/>
            <a:headEnd/>
            <a:tailEnd type="triangle" w="med" len="med"/>
          </a:ln>
        </p:spPr>
        <p:txBody>
          <a:bodyPr>
            <a:spAutoFit/>
          </a:bodyPr>
          <a:lstStyle/>
          <a:p>
            <a:endParaRPr lang="en-US"/>
          </a:p>
        </p:txBody>
      </p:sp>
      <p:sp>
        <p:nvSpPr>
          <p:cNvPr id="22580" name="Rectangle 4"/>
          <p:cNvSpPr>
            <a:spLocks noChangeArrowheads="1"/>
          </p:cNvSpPr>
          <p:nvPr/>
        </p:nvSpPr>
        <p:spPr bwMode="auto">
          <a:xfrm>
            <a:off x="152400" y="304800"/>
            <a:ext cx="4648200" cy="685800"/>
          </a:xfrm>
          <a:prstGeom prst="rect">
            <a:avLst/>
          </a:prstGeom>
          <a:noFill/>
          <a:ln w="9525">
            <a:noFill/>
            <a:miter lim="800000"/>
            <a:headEnd/>
            <a:tailEnd/>
          </a:ln>
        </p:spPr>
        <p:txBody>
          <a:bodyPr anchor="b"/>
          <a:lstStyle/>
          <a:p>
            <a:r>
              <a:rPr lang="en-US" altLang="zh-CN" sz="4200">
                <a:solidFill>
                  <a:schemeClr val="tx2"/>
                </a:solidFill>
                <a:latin typeface="Garamond" pitchFamily="18" charset="0"/>
                <a:ea typeface="宋体" charset="-122"/>
              </a:rPr>
              <a:t> </a:t>
            </a:r>
            <a:r>
              <a:rPr lang="en-US" sz="3600"/>
              <a:t>Linear classifiers</a:t>
            </a:r>
            <a:endParaRPr lang="en-US" altLang="zh-CN" sz="4200">
              <a:solidFill>
                <a:schemeClr val="tx2"/>
              </a:solidFill>
              <a:latin typeface="Garamond" pitchFamily="18" charset="0"/>
              <a:ea typeface="宋体" charset="-122"/>
            </a:endParaRPr>
          </a:p>
        </p:txBody>
      </p:sp>
      <mc:AlternateContent xmlns:mc="http://schemas.openxmlformats.org/markup-compatibility/2006" xmlns:a14="http://schemas.microsoft.com/office/drawing/2010/main">
        <mc:Choice Requires="a14">
          <p:sp>
            <p:nvSpPr>
              <p:cNvPr id="53" name="Obdélník 52"/>
              <p:cNvSpPr/>
              <p:nvPr/>
            </p:nvSpPr>
            <p:spPr>
              <a:xfrm rot="18131019">
                <a:off x="4209619" y="1478893"/>
                <a:ext cx="173983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a:rPr>
                        <m:t>𝒘</m:t>
                      </m:r>
                      <m:r>
                        <a:rPr lang="en-US" i="1">
                          <a:latin typeface="Cambria Math"/>
                        </a:rPr>
                        <m:t>⋅</m:t>
                      </m:r>
                      <m:r>
                        <a:rPr lang="en-US" b="1" i="1">
                          <a:latin typeface="Cambria Math"/>
                        </a:rPr>
                        <m:t>𝒙</m:t>
                      </m:r>
                      <m:r>
                        <a:rPr lang="en-US" i="1">
                          <a:latin typeface="Cambria Math"/>
                        </a:rPr>
                        <m:t>+</m:t>
                      </m:r>
                      <m:r>
                        <a:rPr lang="en-US" i="1">
                          <a:latin typeface="Cambria Math"/>
                        </a:rPr>
                        <m:t>𝑏</m:t>
                      </m:r>
                      <m:r>
                        <a:rPr lang="en-US" b="0" i="1" smtClean="0">
                          <a:latin typeface="Cambria Math"/>
                        </a:rPr>
                        <m:t>=+1</m:t>
                      </m:r>
                    </m:oMath>
                  </m:oMathPara>
                </a14:m>
                <a:endParaRPr lang="en-US"/>
              </a:p>
            </p:txBody>
          </p:sp>
        </mc:Choice>
        <mc:Fallback xmlns="">
          <p:sp>
            <p:nvSpPr>
              <p:cNvPr id="53" name="Obdélník 52"/>
              <p:cNvSpPr>
                <a:spLocks noRot="1" noChangeAspect="1" noMove="1" noResize="1" noEditPoints="1" noAdjustHandles="1" noChangeArrowheads="1" noChangeShapeType="1" noTextEdit="1"/>
              </p:cNvSpPr>
              <p:nvPr/>
            </p:nvSpPr>
            <p:spPr>
              <a:xfrm rot="18131019">
                <a:off x="4209619" y="1478893"/>
                <a:ext cx="1739835" cy="369332"/>
              </a:xfrm>
              <a:prstGeom prst="rect">
                <a:avLst/>
              </a:prstGeom>
              <a:blipFill rotWithShape="1">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Obdélník 53"/>
              <p:cNvSpPr/>
              <p:nvPr/>
            </p:nvSpPr>
            <p:spPr>
              <a:xfrm rot="18131019">
                <a:off x="4802613" y="1825058"/>
                <a:ext cx="173983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a:rPr>
                        <m:t>𝒘</m:t>
                      </m:r>
                      <m:r>
                        <a:rPr lang="en-US" i="1">
                          <a:latin typeface="Cambria Math"/>
                        </a:rPr>
                        <m:t>⋅</m:t>
                      </m:r>
                      <m:r>
                        <a:rPr lang="en-US" b="1" i="1">
                          <a:latin typeface="Cambria Math"/>
                        </a:rPr>
                        <m:t>𝒙</m:t>
                      </m:r>
                      <m:r>
                        <a:rPr lang="en-US" i="1">
                          <a:latin typeface="Cambria Math"/>
                        </a:rPr>
                        <m:t>+</m:t>
                      </m:r>
                      <m:r>
                        <a:rPr lang="en-US" i="1">
                          <a:latin typeface="Cambria Math"/>
                        </a:rPr>
                        <m:t>𝑏</m:t>
                      </m:r>
                      <m:r>
                        <a:rPr lang="en-US" b="0" i="1" smtClean="0">
                          <a:latin typeface="Cambria Math"/>
                        </a:rPr>
                        <m:t>=−1</m:t>
                      </m:r>
                    </m:oMath>
                  </m:oMathPara>
                </a14:m>
                <a:endParaRPr lang="en-US"/>
              </a:p>
            </p:txBody>
          </p:sp>
        </mc:Choice>
        <mc:Fallback xmlns="">
          <p:sp>
            <p:nvSpPr>
              <p:cNvPr id="54" name="Obdélník 53"/>
              <p:cNvSpPr>
                <a:spLocks noRot="1" noChangeAspect="1" noMove="1" noResize="1" noEditPoints="1" noAdjustHandles="1" noChangeArrowheads="1" noChangeShapeType="1" noTextEdit="1"/>
              </p:cNvSpPr>
              <p:nvPr/>
            </p:nvSpPr>
            <p:spPr>
              <a:xfrm rot="18131019">
                <a:off x="4802613" y="1825058"/>
                <a:ext cx="1739835" cy="369332"/>
              </a:xfrm>
              <a:prstGeom prst="rect">
                <a:avLst/>
              </a:prstGeom>
              <a:blipFill rotWithShape="1">
                <a:blip r:embed="rId3"/>
                <a:stretch>
                  <a:fillRect/>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additive="base">
                                        <p:cTn id="7" dur="500" fill="hold"/>
                                        <p:tgtEl>
                                          <p:spTgt spid="59"/>
                                        </p:tgtEl>
                                        <p:attrNameLst>
                                          <p:attrName>ppt_x</p:attrName>
                                        </p:attrNameLst>
                                      </p:cBhvr>
                                      <p:tavLst>
                                        <p:tav tm="0">
                                          <p:val>
                                            <p:strVal val="#ppt_x"/>
                                          </p:val>
                                        </p:tav>
                                        <p:tav tm="100000">
                                          <p:val>
                                            <p:strVal val="#ppt_x"/>
                                          </p:val>
                                        </p:tav>
                                      </p:tavLst>
                                    </p:anim>
                                    <p:anim calcmode="lin" valueType="num">
                                      <p:cBhvr additive="base">
                                        <p:cTn id="8" dur="500" fill="hold"/>
                                        <p:tgtEl>
                                          <p:spTgt spid="5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1"/>
                                        </p:tgtEl>
                                        <p:attrNameLst>
                                          <p:attrName>style.visibility</p:attrName>
                                        </p:attrNameLst>
                                      </p:cBhvr>
                                      <p:to>
                                        <p:strVal val="visible"/>
                                      </p:to>
                                    </p:set>
                                    <p:anim calcmode="lin" valueType="num">
                                      <p:cBhvr additive="base">
                                        <p:cTn id="11" dur="500" fill="hold"/>
                                        <p:tgtEl>
                                          <p:spTgt spid="61"/>
                                        </p:tgtEl>
                                        <p:attrNameLst>
                                          <p:attrName>ppt_x</p:attrName>
                                        </p:attrNameLst>
                                      </p:cBhvr>
                                      <p:tavLst>
                                        <p:tav tm="0">
                                          <p:val>
                                            <p:strVal val="#ppt_x"/>
                                          </p:val>
                                        </p:tav>
                                        <p:tav tm="100000">
                                          <p:val>
                                            <p:strVal val="#ppt_x"/>
                                          </p:val>
                                        </p:tav>
                                      </p:tavLst>
                                    </p:anim>
                                    <p:anim calcmode="lin" valueType="num">
                                      <p:cBhvr additive="base">
                                        <p:cTn id="12" dur="500" fill="hold"/>
                                        <p:tgtEl>
                                          <p:spTgt spid="6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0"/>
                                        </p:tgtEl>
                                        <p:attrNameLst>
                                          <p:attrName>style.visibility</p:attrName>
                                        </p:attrNameLst>
                                      </p:cBhvr>
                                      <p:to>
                                        <p:strVal val="visible"/>
                                      </p:to>
                                    </p:set>
                                    <p:anim calcmode="lin" valueType="num">
                                      <p:cBhvr additive="base">
                                        <p:cTn id="15" dur="500" fill="hold"/>
                                        <p:tgtEl>
                                          <p:spTgt spid="60"/>
                                        </p:tgtEl>
                                        <p:attrNameLst>
                                          <p:attrName>ppt_x</p:attrName>
                                        </p:attrNameLst>
                                      </p:cBhvr>
                                      <p:tavLst>
                                        <p:tav tm="0">
                                          <p:val>
                                            <p:strVal val="#ppt_x"/>
                                          </p:val>
                                        </p:tav>
                                        <p:tav tm="100000">
                                          <p:val>
                                            <p:strVal val="#ppt_x"/>
                                          </p:val>
                                        </p:tav>
                                      </p:tavLst>
                                    </p:anim>
                                    <p:anim calcmode="lin" valueType="num">
                                      <p:cBhvr additive="base">
                                        <p:cTn id="16" dur="500" fill="hold"/>
                                        <p:tgtEl>
                                          <p:spTgt spid="6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2"/>
                                        </p:tgtEl>
                                        <p:attrNameLst>
                                          <p:attrName>style.visibility</p:attrName>
                                        </p:attrNameLst>
                                      </p:cBhvr>
                                      <p:to>
                                        <p:strVal val="visible"/>
                                      </p:to>
                                    </p:set>
                                    <p:anim calcmode="lin" valueType="num">
                                      <p:cBhvr additive="base">
                                        <p:cTn id="19" dur="500" fill="hold"/>
                                        <p:tgtEl>
                                          <p:spTgt spid="62"/>
                                        </p:tgtEl>
                                        <p:attrNameLst>
                                          <p:attrName>ppt_x</p:attrName>
                                        </p:attrNameLst>
                                      </p:cBhvr>
                                      <p:tavLst>
                                        <p:tav tm="0">
                                          <p:val>
                                            <p:strVal val="#ppt_x"/>
                                          </p:val>
                                        </p:tav>
                                        <p:tav tm="100000">
                                          <p:val>
                                            <p:strVal val="#ppt_x"/>
                                          </p:val>
                                        </p:tav>
                                      </p:tavLst>
                                    </p:anim>
                                    <p:anim calcmode="lin" valueType="num">
                                      <p:cBhvr additive="base">
                                        <p:cTn id="20" dur="500" fill="hold"/>
                                        <p:tgtEl>
                                          <p:spTgt spid="6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7"/>
                                        </p:tgtEl>
                                        <p:attrNameLst>
                                          <p:attrName>style.visibility</p:attrName>
                                        </p:attrNameLst>
                                      </p:cBhvr>
                                      <p:to>
                                        <p:strVal val="visible"/>
                                      </p:to>
                                    </p:set>
                                    <p:anim calcmode="lin" valueType="num">
                                      <p:cBhvr additive="base">
                                        <p:cTn id="23" dur="500" fill="hold"/>
                                        <p:tgtEl>
                                          <p:spTgt spid="57"/>
                                        </p:tgtEl>
                                        <p:attrNameLst>
                                          <p:attrName>ppt_x</p:attrName>
                                        </p:attrNameLst>
                                      </p:cBhvr>
                                      <p:tavLst>
                                        <p:tav tm="0">
                                          <p:val>
                                            <p:strVal val="#ppt_x"/>
                                          </p:val>
                                        </p:tav>
                                        <p:tav tm="100000">
                                          <p:val>
                                            <p:strVal val="#ppt_x"/>
                                          </p:val>
                                        </p:tav>
                                      </p:tavLst>
                                    </p:anim>
                                    <p:anim calcmode="lin" valueType="num">
                                      <p:cBhvr additive="base">
                                        <p:cTn id="24" dur="500" fill="hold"/>
                                        <p:tgtEl>
                                          <p:spTgt spid="57"/>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56"/>
                                        </p:tgtEl>
                                        <p:attrNameLst>
                                          <p:attrName>style.visibility</p:attrName>
                                        </p:attrNameLst>
                                      </p:cBhvr>
                                      <p:to>
                                        <p:strVal val="visible"/>
                                      </p:to>
                                    </p:set>
                                    <p:anim calcmode="lin" valueType="num">
                                      <p:cBhvr additive="base">
                                        <p:cTn id="27" dur="500" fill="hold"/>
                                        <p:tgtEl>
                                          <p:spTgt spid="56"/>
                                        </p:tgtEl>
                                        <p:attrNameLst>
                                          <p:attrName>ppt_x</p:attrName>
                                        </p:attrNameLst>
                                      </p:cBhvr>
                                      <p:tavLst>
                                        <p:tav tm="0">
                                          <p:val>
                                            <p:strVal val="#ppt_x"/>
                                          </p:val>
                                        </p:tav>
                                        <p:tav tm="100000">
                                          <p:val>
                                            <p:strVal val="#ppt_x"/>
                                          </p:val>
                                        </p:tav>
                                      </p:tavLst>
                                    </p:anim>
                                    <p:anim calcmode="lin" valueType="num">
                                      <p:cBhvr additive="base">
                                        <p:cTn id="28" dur="500" fill="hold"/>
                                        <p:tgtEl>
                                          <p:spTgt spid="56"/>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8"/>
                                        </p:tgtEl>
                                        <p:attrNameLst>
                                          <p:attrName>style.visibility</p:attrName>
                                        </p:attrNameLst>
                                      </p:cBhvr>
                                      <p:to>
                                        <p:strVal val="visible"/>
                                      </p:to>
                                    </p:set>
                                    <p:anim calcmode="lin" valueType="num">
                                      <p:cBhvr additive="base">
                                        <p:cTn id="31" dur="500" fill="hold"/>
                                        <p:tgtEl>
                                          <p:spTgt spid="58"/>
                                        </p:tgtEl>
                                        <p:attrNameLst>
                                          <p:attrName>ppt_x</p:attrName>
                                        </p:attrNameLst>
                                      </p:cBhvr>
                                      <p:tavLst>
                                        <p:tav tm="0">
                                          <p:val>
                                            <p:strVal val="#ppt_x"/>
                                          </p:val>
                                        </p:tav>
                                        <p:tav tm="100000">
                                          <p:val>
                                            <p:strVal val="#ppt_x"/>
                                          </p:val>
                                        </p:tav>
                                      </p:tavLst>
                                    </p:anim>
                                    <p:anim calcmode="lin" valueType="num">
                                      <p:cBhvr additive="base">
                                        <p:cTn id="32"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7" grpId="0" animBg="1"/>
      <p:bldP spid="58" grpId="0" animBg="1"/>
      <p:bldP spid="59" grpId="0"/>
      <p:bldP spid="60" grpId="0" animBg="1"/>
      <p:bldP spid="61" grpId="0" animBg="1"/>
      <p:bldP spid="62" grpId="0" animBg="1"/>
      <p:bldP spid="53" grpId="0"/>
      <p:bldP spid="5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228600"/>
            <a:ext cx="8229600" cy="1143000"/>
          </a:xfrm>
        </p:spPr>
        <p:txBody>
          <a:bodyPr/>
          <a:lstStyle/>
          <a:p>
            <a:pPr eaLnBrk="1" hangingPunct="1"/>
            <a:r>
              <a:rPr lang="en-US" smtClean="0"/>
              <a:t>Why maximum margin</a:t>
            </a:r>
            <a:r>
              <a:rPr lang="cs-CZ" smtClean="0"/>
              <a:t>?</a:t>
            </a:r>
          </a:p>
        </p:txBody>
      </p:sp>
      <p:sp>
        <p:nvSpPr>
          <p:cNvPr id="23555" name="Rectangle 3"/>
          <p:cNvSpPr>
            <a:spLocks noGrp="1" noChangeArrowheads="1"/>
          </p:cNvSpPr>
          <p:nvPr>
            <p:ph type="body" idx="1"/>
          </p:nvPr>
        </p:nvSpPr>
        <p:spPr>
          <a:xfrm>
            <a:off x="457200" y="1554163"/>
            <a:ext cx="8229600" cy="4525962"/>
          </a:xfrm>
        </p:spPr>
        <p:txBody>
          <a:bodyPr/>
          <a:lstStyle/>
          <a:p>
            <a:pPr eaLnBrk="1" hangingPunct="1"/>
            <a:r>
              <a:rPr lang="en-US" sz="2800" smtClean="0"/>
              <a:t>I</a:t>
            </a:r>
            <a:r>
              <a:rPr lang="cs-CZ" sz="2800" smtClean="0"/>
              <a:t>ntuitively this feels safest</a:t>
            </a:r>
            <a:r>
              <a:rPr lang="en-US" sz="2800" smtClean="0"/>
              <a:t>.</a:t>
            </a:r>
            <a:endParaRPr lang="cs-CZ" sz="2800" smtClean="0"/>
          </a:p>
          <a:p>
            <a:pPr eaLnBrk="1" hangingPunct="1"/>
            <a:r>
              <a:rPr lang="en-US" sz="2800" smtClean="0"/>
              <a:t>S</a:t>
            </a:r>
            <a:r>
              <a:rPr lang="cs-CZ" sz="2800" smtClean="0"/>
              <a:t>mall error in the location of boundary – least chance of misclassification</a:t>
            </a:r>
            <a:r>
              <a:rPr lang="en-US" sz="2800" smtClean="0"/>
              <a:t>.</a:t>
            </a:r>
            <a:endParaRPr lang="cs-CZ" sz="2800" smtClean="0"/>
          </a:p>
          <a:p>
            <a:pPr eaLnBrk="1" hangingPunct="1"/>
            <a:r>
              <a:rPr lang="cs-CZ" sz="2800" smtClean="0"/>
              <a:t>LOOCV is easy, the model is immune to removal of any non-support-vector data point</a:t>
            </a:r>
            <a:r>
              <a:rPr lang="en-US" sz="2800" smtClean="0"/>
              <a:t>.</a:t>
            </a:r>
          </a:p>
          <a:p>
            <a:pPr eaLnBrk="1" hangingPunct="1"/>
            <a:r>
              <a:rPr lang="en-US" sz="2800" smtClean="0"/>
              <a:t>Only support vectors are important !</a:t>
            </a:r>
            <a:endParaRPr lang="cs-CZ" sz="2800" smtClean="0"/>
          </a:p>
          <a:p>
            <a:pPr eaLnBrk="1" hangingPunct="1"/>
            <a:r>
              <a:rPr lang="en-US" sz="2800" smtClean="0"/>
              <a:t>A</a:t>
            </a:r>
            <a:r>
              <a:rPr lang="cs-CZ" sz="2800" smtClean="0"/>
              <a:t>lso theoretically well justified (</a:t>
            </a:r>
            <a:r>
              <a:rPr lang="cs-CZ" sz="2800" u="sng" smtClean="0"/>
              <a:t>statistical learning theory</a:t>
            </a:r>
            <a:r>
              <a:rPr lang="cs-CZ" sz="2800" smtClean="0"/>
              <a:t>)</a:t>
            </a:r>
            <a:r>
              <a:rPr lang="en-US" sz="2800" smtClean="0"/>
              <a:t>.</a:t>
            </a:r>
          </a:p>
          <a:p>
            <a:pPr eaLnBrk="1" hangingPunct="1"/>
            <a:r>
              <a:rPr lang="en-US" sz="2800" smtClean="0"/>
              <a:t>Empirically it works very, very well.</a:t>
            </a:r>
            <a:endParaRPr lang="cs-CZ" sz="280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How to find a margin?</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853763"/>
              </a:xfrm>
            </p:spPr>
            <p:txBody>
              <a:bodyPr/>
              <a:lstStyle/>
              <a:p>
                <a:r>
                  <a:rPr lang="en-US" smtClean="0"/>
                  <a:t>Margin width, can be shown to be </a:t>
                </a:r>
                <a14:m>
                  <m:oMath xmlns:m="http://schemas.openxmlformats.org/officeDocument/2006/math">
                    <m:r>
                      <a:rPr lang="en-US" b="0" i="1" smtClean="0">
                        <a:latin typeface="Cambria Math"/>
                      </a:rPr>
                      <m:t>𝑚</m:t>
                    </m:r>
                    <m:r>
                      <a:rPr lang="en-US" b="0" i="1" smtClean="0">
                        <a:latin typeface="Cambria Math"/>
                      </a:rPr>
                      <m:t>=</m:t>
                    </m:r>
                    <m:f>
                      <m:fPr>
                        <m:ctrlPr>
                          <a:rPr lang="en-US" b="0" i="1" smtClean="0">
                            <a:latin typeface="Cambria Math"/>
                          </a:rPr>
                        </m:ctrlPr>
                      </m:fPr>
                      <m:num>
                        <m:r>
                          <a:rPr lang="en-US" b="0" i="1" smtClean="0">
                            <a:latin typeface="Cambria Math"/>
                          </a:rPr>
                          <m:t>1</m:t>
                        </m:r>
                      </m:num>
                      <m:den>
                        <m:d>
                          <m:dPr>
                            <m:begChr m:val="‖"/>
                            <m:endChr m:val="‖"/>
                            <m:ctrlPr>
                              <a:rPr lang="en-US" b="0" i="1" smtClean="0">
                                <a:latin typeface="Cambria Math"/>
                              </a:rPr>
                            </m:ctrlPr>
                          </m:dPr>
                          <m:e>
                            <m:r>
                              <a:rPr lang="en-US" b="1" i="1" smtClean="0">
                                <a:latin typeface="Cambria Math"/>
                              </a:rPr>
                              <m:t>𝒘</m:t>
                            </m:r>
                          </m:e>
                        </m:d>
                      </m:den>
                    </m:f>
                  </m:oMath>
                </a14:m>
                <a:r>
                  <a:rPr lang="en-US" smtClean="0"/>
                  <a:t>.</a:t>
                </a:r>
              </a:p>
              <a:p>
                <a:r>
                  <a:rPr lang="en-US" smtClean="0"/>
                  <a:t>We want to find maximum margin, i.e. we want to maximize </a:t>
                </a:r>
                <a14:m>
                  <m:oMath xmlns:m="http://schemas.openxmlformats.org/officeDocument/2006/math">
                    <m:r>
                      <a:rPr lang="en-US" b="0" i="1" smtClean="0">
                        <a:latin typeface="Cambria Math"/>
                      </a:rPr>
                      <m:t>𝑚</m:t>
                    </m:r>
                  </m:oMath>
                </a14:m>
                <a:r>
                  <a:rPr lang="en-US" smtClean="0"/>
                  <a:t>.</a:t>
                </a:r>
              </a:p>
              <a:p>
                <a:r>
                  <a:rPr lang="en-US" smtClean="0"/>
                  <a:t>This is equivalent to minimizing </a:t>
                </a:r>
                <a14:m>
                  <m:oMath xmlns:m="http://schemas.openxmlformats.org/officeDocument/2006/math">
                    <m:sSup>
                      <m:sSupPr>
                        <m:ctrlPr>
                          <a:rPr lang="en-US" b="0" i="1" smtClean="0">
                            <a:latin typeface="Cambria Math"/>
                          </a:rPr>
                        </m:ctrlPr>
                      </m:sSupPr>
                      <m:e>
                        <m:d>
                          <m:dPr>
                            <m:begChr m:val="‖"/>
                            <m:endChr m:val="‖"/>
                            <m:ctrlPr>
                              <a:rPr lang="en-US" i="1" smtClean="0">
                                <a:latin typeface="Cambria Math"/>
                              </a:rPr>
                            </m:ctrlPr>
                          </m:dPr>
                          <m:e>
                            <m:r>
                              <a:rPr lang="en-US" b="1" i="1" smtClean="0">
                                <a:latin typeface="Cambria Math"/>
                              </a:rPr>
                              <m:t>𝒘</m:t>
                            </m:r>
                          </m:e>
                        </m:d>
                      </m:e>
                      <m:sup>
                        <m:r>
                          <a:rPr lang="en-US" b="0" i="1" smtClean="0">
                            <a:latin typeface="Cambria Math"/>
                          </a:rPr>
                          <m:t>2</m:t>
                        </m:r>
                      </m:sup>
                    </m:sSup>
                  </m:oMath>
                </a14:m>
                <a:r>
                  <a:rPr lang="en-US" smtClean="0"/>
                  <a:t>.</a:t>
                </a:r>
              </a:p>
              <a:p>
                <a:r>
                  <a:rPr lang="en-US" smtClean="0"/>
                  <a:t>H</a:t>
                </a:r>
                <a:r>
                  <a:rPr lang="cs-CZ" smtClean="0"/>
                  <a:t>owever </a:t>
                </a:r>
                <a:r>
                  <a:rPr lang="cs-CZ"/>
                  <a:t>not every line with high margin is the </a:t>
                </a:r>
                <a:r>
                  <a:rPr lang="cs-CZ" smtClean="0"/>
                  <a:t>solution</a:t>
                </a:r>
                <a:r>
                  <a:rPr lang="en-US" smtClean="0"/>
                  <a:t>.</a:t>
                </a:r>
              </a:p>
              <a:p>
                <a:r>
                  <a:rPr lang="cs-CZ"/>
                  <a:t>The line has to have maximum </a:t>
                </a:r>
                <a:r>
                  <a:rPr lang="cs-CZ" smtClean="0"/>
                  <a:t>margin, </a:t>
                </a:r>
                <a:r>
                  <a:rPr lang="cs-CZ"/>
                  <a:t>but it also must</a:t>
                </a:r>
                <a:r>
                  <a:rPr lang="en-US"/>
                  <a:t> </a:t>
                </a:r>
                <a:r>
                  <a:rPr lang="cs-CZ"/>
                  <a:t>classify the </a:t>
                </a:r>
                <a:r>
                  <a:rPr lang="cs-CZ" smtClean="0"/>
                  <a:t>data</a:t>
                </a:r>
                <a:r>
                  <a:rPr lang="en-US" smtClean="0"/>
                  <a:t>.</a:t>
                </a:r>
              </a:p>
              <a:p>
                <a:endParaRPr lang="en-US"/>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853763"/>
              </a:xfrm>
              <a:blipFill rotWithShape="1">
                <a:blip r:embed="rId2" cstate="print"/>
                <a:stretch>
                  <a:fillRect l="-1630" r="-2741"/>
                </a:stretch>
              </a:blipFill>
            </p:spPr>
            <p:txBody>
              <a:bodyPr/>
              <a:lstStyle/>
              <a:p>
                <a:r>
                  <a:rPr lang="en-US">
                    <a:noFill/>
                  </a:rPr>
                  <a:t> </a:t>
                </a:r>
              </a:p>
            </p:txBody>
          </p:sp>
        </mc:Fallback>
      </mc:AlternateContent>
    </p:spTree>
    <p:extLst>
      <p:ext uri="{BB962C8B-B14F-4D97-AF65-F5344CB8AC3E}">
        <p14:creationId xmlns:p14="http://schemas.microsoft.com/office/powerpoint/2010/main" val="293606523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7715007" y="6553200"/>
            <a:ext cx="1428993" cy="304800"/>
          </a:xfrm>
          <a:noFill/>
        </p:spPr>
        <p:txBody>
          <a:bodyPr/>
          <a:lstStyle/>
          <a:p>
            <a:r>
              <a:rPr lang="en-US" sz="1100" i="1" smtClean="0"/>
              <a:t>Source: wikipedia</a:t>
            </a:r>
          </a:p>
        </p:txBody>
      </p:sp>
      <p:grpSp>
        <p:nvGrpSpPr>
          <p:cNvPr id="6" name="Skupina 5"/>
          <p:cNvGrpSpPr/>
          <p:nvPr/>
        </p:nvGrpSpPr>
        <p:grpSpPr>
          <a:xfrm>
            <a:off x="1765423" y="445844"/>
            <a:ext cx="5800725" cy="6200775"/>
            <a:chOff x="1765423" y="445844"/>
            <a:chExt cx="5800725" cy="6200775"/>
          </a:xfrm>
        </p:grpSpPr>
        <p:pic>
          <p:nvPicPr>
            <p:cNvPr id="983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5423" y="445844"/>
              <a:ext cx="5800725" cy="620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Obdélník 3"/>
            <p:cNvSpPr/>
            <p:nvPr/>
          </p:nvSpPr>
          <p:spPr>
            <a:xfrm rot="2402979">
              <a:off x="1792501" y="5663939"/>
              <a:ext cx="914400" cy="642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8490994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z="4000" smtClean="0"/>
              <a:t>Quadratic constrained optimization</a:t>
            </a:r>
            <a:endParaRPr lang="en-US" sz="400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5023884"/>
              </a:xfrm>
            </p:spPr>
            <p:txBody>
              <a:bodyPr>
                <a:normAutofit fontScale="85000" lnSpcReduction="20000"/>
              </a:bodyPr>
              <a:lstStyle/>
              <a:p>
                <a:r>
                  <a:rPr lang="en-US" smtClean="0"/>
                  <a:t>This leads to the following quadratic constrained optimization problem:</a:t>
                </a:r>
              </a:p>
              <a:p>
                <a:endParaRPr lang="en-US" smtClean="0"/>
              </a:p>
              <a:p>
                <a:pPr marL="0" indent="0">
                  <a:buNone/>
                </a:pPr>
                <a14:m>
                  <m:oMathPara xmlns:m="http://schemas.openxmlformats.org/officeDocument/2006/math">
                    <m:oMathParaPr>
                      <m:jc m:val="centerGroup"/>
                    </m:oMathParaPr>
                    <m:oMath xmlns:m="http://schemas.openxmlformats.org/officeDocument/2006/math">
                      <m:r>
                        <m:rPr>
                          <m:sty m:val="p"/>
                        </m:rPr>
                        <a:rPr lang="en-US" b="0" i="0" smtClean="0">
                          <a:latin typeface="Cambria Math"/>
                        </a:rPr>
                        <m:t>minimiz</m:t>
                      </m:r>
                      <m:sSub>
                        <m:sSubPr>
                          <m:ctrlPr>
                            <a:rPr lang="en-US" b="0" i="1" smtClean="0">
                              <a:latin typeface="Cambria Math"/>
                            </a:rPr>
                          </m:ctrlPr>
                        </m:sSubPr>
                        <m:e>
                          <m:r>
                            <m:rPr>
                              <m:sty m:val="p"/>
                            </m:rPr>
                            <a:rPr lang="en-US" b="0" i="0" smtClean="0">
                              <a:latin typeface="Cambria Math"/>
                            </a:rPr>
                            <m:t>e</m:t>
                          </m:r>
                        </m:e>
                        <m:sub>
                          <m:r>
                            <a:rPr lang="en-US" b="1" i="1">
                              <a:latin typeface="Cambria Math"/>
                            </a:rPr>
                            <m:t>𝒘</m:t>
                          </m:r>
                          <m:r>
                            <a:rPr lang="en-US" i="1">
                              <a:latin typeface="Cambria Math"/>
                            </a:rPr>
                            <m:t>, </m:t>
                          </m:r>
                          <m:r>
                            <a:rPr lang="en-US" i="1">
                              <a:latin typeface="Cambria Math"/>
                            </a:rPr>
                            <m:t>𝑏</m:t>
                          </m:r>
                        </m:sub>
                      </m:sSub>
                      <m:d>
                        <m:dPr>
                          <m:ctrlPr>
                            <a:rPr lang="en-US" b="0" i="1" smtClean="0">
                              <a:latin typeface="Cambria Math"/>
                            </a:rPr>
                          </m:ctrlPr>
                        </m:dPr>
                        <m:e>
                          <m:f>
                            <m:fPr>
                              <m:ctrlPr>
                                <a:rPr lang="en-US" i="1">
                                  <a:latin typeface="Cambria Math"/>
                                </a:rPr>
                              </m:ctrlPr>
                            </m:fPr>
                            <m:num>
                              <m:r>
                                <a:rPr lang="en-US" i="1">
                                  <a:latin typeface="Cambria Math"/>
                                </a:rPr>
                                <m:t>1</m:t>
                              </m:r>
                            </m:num>
                            <m:den>
                              <m:r>
                                <a:rPr lang="en-US" i="1">
                                  <a:latin typeface="Cambria Math"/>
                                </a:rPr>
                                <m:t>2</m:t>
                              </m:r>
                            </m:den>
                          </m:f>
                          <m:sSup>
                            <m:sSupPr>
                              <m:ctrlPr>
                                <a:rPr lang="en-US" i="1">
                                  <a:latin typeface="Cambria Math"/>
                                </a:rPr>
                              </m:ctrlPr>
                            </m:sSupPr>
                            <m:e>
                              <m:d>
                                <m:dPr>
                                  <m:begChr m:val="‖"/>
                                  <m:endChr m:val="‖"/>
                                  <m:ctrlPr>
                                    <a:rPr lang="en-US" i="1">
                                      <a:latin typeface="Cambria Math"/>
                                    </a:rPr>
                                  </m:ctrlPr>
                                </m:dPr>
                                <m:e>
                                  <m:r>
                                    <a:rPr lang="en-US" b="1" i="1">
                                      <a:latin typeface="Cambria Math"/>
                                    </a:rPr>
                                    <m:t>𝒘</m:t>
                                  </m:r>
                                </m:e>
                              </m:d>
                            </m:e>
                            <m:sup>
                              <m:r>
                                <a:rPr lang="en-US" i="1">
                                  <a:latin typeface="Cambria Math"/>
                                </a:rPr>
                                <m:t>2</m:t>
                              </m:r>
                            </m:sup>
                          </m:sSup>
                        </m:e>
                      </m:d>
                    </m:oMath>
                  </m:oMathPara>
                </a14:m>
                <a:endParaRPr lang="en-US" smtClean="0"/>
              </a:p>
              <a:p>
                <a:pPr marL="0" indent="0">
                  <a:buNone/>
                </a:pPr>
                <a:endParaRPr lang="en-US" smtClean="0"/>
              </a:p>
              <a:p>
                <a:pPr marL="0" indent="0">
                  <a:buNone/>
                </a:pPr>
                <a14:m>
                  <m:oMathPara xmlns:m="http://schemas.openxmlformats.org/officeDocument/2006/math">
                    <m:oMathParaPr>
                      <m:jc m:val="centerGroup"/>
                    </m:oMathParaPr>
                    <m:oMath xmlns:m="http://schemas.openxmlformats.org/officeDocument/2006/math">
                      <m:r>
                        <m:rPr>
                          <m:sty m:val="p"/>
                        </m:rPr>
                        <a:rPr lang="en-US" b="0" i="0" smtClean="0">
                          <a:latin typeface="Cambria Math"/>
                        </a:rPr>
                        <m:t>subject</m:t>
                      </m:r>
                      <m:r>
                        <a:rPr lang="en-US" b="0" i="0" smtClean="0">
                          <a:latin typeface="Cambria Math"/>
                        </a:rPr>
                        <m:t> </m:t>
                      </m:r>
                      <m:r>
                        <m:rPr>
                          <m:sty m:val="p"/>
                        </m:rPr>
                        <a:rPr lang="en-US" b="0" i="0" smtClean="0">
                          <a:latin typeface="Cambria Math"/>
                        </a:rPr>
                        <m:t>to</m:t>
                      </m:r>
                      <m:r>
                        <a:rPr lang="en-US" b="0" i="0" smtClean="0">
                          <a:latin typeface="Cambria Math"/>
                        </a:rPr>
                        <m:t>     </m:t>
                      </m:r>
                      <m:sSub>
                        <m:sSubPr>
                          <m:ctrlPr>
                            <a:rPr lang="en-US" b="0" i="1" smtClean="0">
                              <a:latin typeface="Cambria Math"/>
                            </a:rPr>
                          </m:ctrlPr>
                        </m:sSubPr>
                        <m:e>
                          <m:r>
                            <a:rPr lang="en-US" b="0" i="1" smtClean="0">
                              <a:latin typeface="Cambria Math"/>
                            </a:rPr>
                            <m:t>𝑦</m:t>
                          </m:r>
                        </m:e>
                        <m:sub>
                          <m:r>
                            <a:rPr lang="en-US" b="0" i="1" smtClean="0">
                              <a:latin typeface="Cambria Math"/>
                            </a:rPr>
                            <m:t>𝑖</m:t>
                          </m:r>
                        </m:sub>
                      </m:sSub>
                      <m:d>
                        <m:dPr>
                          <m:ctrlPr>
                            <a:rPr lang="en-US" b="0" i="1" smtClean="0">
                              <a:latin typeface="Cambria Math"/>
                            </a:rPr>
                          </m:ctrlPr>
                        </m:dPr>
                        <m:e>
                          <m:r>
                            <a:rPr lang="en-US" b="1" i="1" smtClean="0">
                              <a:latin typeface="Cambria Math"/>
                            </a:rPr>
                            <m:t>𝒘</m:t>
                          </m:r>
                          <m:r>
                            <a:rPr lang="en-US" b="0" i="1" smtClean="0">
                              <a:latin typeface="Cambria Math"/>
                            </a:rPr>
                            <m:t>⋅</m:t>
                          </m:r>
                          <m:sSub>
                            <m:sSubPr>
                              <m:ctrlPr>
                                <a:rPr lang="en-US" b="1" i="1" smtClean="0">
                                  <a:latin typeface="Cambria Math"/>
                                </a:rPr>
                              </m:ctrlPr>
                            </m:sSubPr>
                            <m:e>
                              <m:r>
                                <a:rPr lang="en-US" b="1" i="1" smtClean="0">
                                  <a:latin typeface="Cambria Math"/>
                                </a:rPr>
                                <m:t>𝒙</m:t>
                              </m:r>
                            </m:e>
                            <m:sub>
                              <m:r>
                                <a:rPr lang="en-US" b="1" i="1" smtClean="0">
                                  <a:latin typeface="Cambria Math"/>
                                </a:rPr>
                                <m:t>𝒊</m:t>
                              </m:r>
                            </m:sub>
                          </m:sSub>
                          <m:r>
                            <a:rPr lang="en-US" b="0" i="1" smtClean="0">
                              <a:latin typeface="Cambria Math"/>
                            </a:rPr>
                            <m:t>+</m:t>
                          </m:r>
                          <m:r>
                            <a:rPr lang="en-US" b="0" i="1" smtClean="0">
                              <a:latin typeface="Cambria Math"/>
                            </a:rPr>
                            <m:t>𝑏</m:t>
                          </m:r>
                        </m:e>
                      </m:d>
                      <m:r>
                        <a:rPr lang="en-US" i="1">
                          <a:latin typeface="Cambria Math"/>
                          <a:ea typeface="Cambria Math"/>
                        </a:rPr>
                        <m:t>≥</m:t>
                      </m:r>
                      <m:r>
                        <a:rPr lang="en-US" b="0" i="1" smtClean="0">
                          <a:latin typeface="Cambria Math"/>
                          <a:ea typeface="Cambria Math"/>
                        </a:rPr>
                        <m:t>1    </m:t>
                      </m:r>
                      <m:r>
                        <a:rPr lang="en-US" b="0" i="1" smtClean="0">
                          <a:latin typeface="Cambria Math"/>
                          <a:ea typeface="Cambria Math"/>
                        </a:rPr>
                        <m:t>𝑖</m:t>
                      </m:r>
                      <m:r>
                        <a:rPr lang="en-US" b="0" i="1" smtClean="0">
                          <a:latin typeface="Cambria Math"/>
                          <a:ea typeface="Cambria Math"/>
                        </a:rPr>
                        <m:t>=1,…,</m:t>
                      </m:r>
                      <m:r>
                        <a:rPr lang="en-US" b="0" i="1" smtClean="0">
                          <a:latin typeface="Cambria Math"/>
                          <a:ea typeface="Cambria Math"/>
                        </a:rPr>
                        <m:t>𝑛</m:t>
                      </m:r>
                    </m:oMath>
                  </m:oMathPara>
                </a14:m>
                <a:endParaRPr lang="en-US"/>
              </a:p>
              <a:p>
                <a:endParaRPr lang="en-US" smtClean="0"/>
              </a:p>
              <a:p>
                <a:pPr eaLnBrk="1" hangingPunct="1"/>
                <a:r>
                  <a:rPr lang="en-US"/>
                  <a:t>Constrained quadratic optimization is a standard problem in mathematical optimization. </a:t>
                </a:r>
              </a:p>
              <a:p>
                <a:pPr eaLnBrk="1" hangingPunct="1"/>
                <a:r>
                  <a:rPr lang="en-US"/>
                  <a:t>A convenient way how to solve this problem is based on the so-called </a:t>
                </a:r>
                <a:r>
                  <a:rPr lang="en-US" b="1"/>
                  <a:t>Lagrange </a:t>
                </a:r>
                <a:r>
                  <a:rPr lang="en-US" b="1" smtClean="0"/>
                  <a:t>multipliers </a:t>
                </a:r>
                <a14:m>
                  <m:oMath xmlns:m="http://schemas.openxmlformats.org/officeDocument/2006/math">
                    <m:r>
                      <a:rPr lang="en-US" b="1" i="1" smtClean="0">
                        <a:latin typeface="Cambria Math"/>
                      </a:rPr>
                      <m:t>𝜶</m:t>
                    </m:r>
                  </m:oMath>
                </a14:m>
                <a:r>
                  <a:rPr lang="en-US" smtClean="0"/>
                  <a:t>.</a:t>
                </a:r>
                <a:endParaRPr lang="en-US"/>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5023884"/>
              </a:xfrm>
              <a:blipFill rotWithShape="1">
                <a:blip r:embed="rId3"/>
                <a:stretch>
                  <a:fillRect l="-1185" t="-2670"/>
                </a:stretch>
              </a:blipFill>
            </p:spPr>
            <p:txBody>
              <a:bodyPr/>
              <a:lstStyle/>
              <a:p>
                <a:r>
                  <a:rPr lang="cs-CZ">
                    <a:noFill/>
                  </a:rPr>
                  <a:t> </a:t>
                </a:r>
              </a:p>
            </p:txBody>
          </p:sp>
        </mc:Fallback>
      </mc:AlternateContent>
    </p:spTree>
    <p:extLst>
      <p:ext uri="{BB962C8B-B14F-4D97-AF65-F5344CB8AC3E}">
        <p14:creationId xmlns:p14="http://schemas.microsoft.com/office/powerpoint/2010/main" val="19612639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Nadpis 1"/>
              <p:cNvSpPr>
                <a:spLocks noGrp="1"/>
              </p:cNvSpPr>
              <p:nvPr>
                <p:ph type="title"/>
              </p:nvPr>
            </p:nvSpPr>
            <p:spPr/>
            <p:txBody>
              <a:bodyPr/>
              <a:lstStyle/>
              <a:p>
                <a:r>
                  <a:rPr lang="en-US"/>
                  <a:t>One variable </a:t>
                </a:r>
                <a14:m>
                  <m:oMath xmlns:m="http://schemas.openxmlformats.org/officeDocument/2006/math">
                    <m:r>
                      <a:rPr lang="en-US" i="1">
                        <a:latin typeface="Cambria Math"/>
                      </a:rPr>
                      <m:t>𝑋</m:t>
                    </m:r>
                  </m:oMath>
                </a14:m>
                <a:endParaRPr lang="en-US"/>
              </a:p>
            </p:txBody>
          </p:sp>
        </mc:Choice>
        <mc:Fallback xmlns="">
          <p:sp>
            <p:nvSpPr>
              <p:cNvPr id="2" name="Nadpis 1"/>
              <p:cNvSpPr>
                <a:spLocks noGrp="1" noRot="1" noChangeAspect="1" noMove="1" noResize="1" noEditPoints="1" noAdjustHandles="1" noChangeArrowheads="1" noChangeShapeType="1" noTextEdit="1"/>
              </p:cNvSpPr>
              <p:nvPr>
                <p:ph type="title"/>
              </p:nvPr>
            </p:nvSpPr>
            <p:spPr>
              <a:blipFill rotWithShape="1">
                <a:blip r:embed="rId2"/>
                <a:stretch>
                  <a:fillRect b="-79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Zástupný symbol pro obsah 2"/>
              <p:cNvSpPr>
                <a:spLocks noGrp="1"/>
              </p:cNvSpPr>
              <p:nvPr>
                <p:ph idx="1"/>
              </p:nvPr>
            </p:nvSpPr>
            <p:spPr/>
            <p:txBody>
              <a:bodyPr/>
              <a:lstStyle/>
              <a:p>
                <a:r>
                  <a:rPr lang="en-US"/>
                  <a:t>Shannon </a:t>
                </a:r>
                <a:r>
                  <a:rPr lang="en-US" b="1"/>
                  <a:t>information </a:t>
                </a:r>
                <a14:m>
                  <m:oMath xmlns:m="http://schemas.openxmlformats.org/officeDocument/2006/math">
                    <m:r>
                      <a:rPr lang="en-US" i="1">
                        <a:latin typeface="Cambria Math"/>
                      </a:rPr>
                      <m:t>𝐼</m:t>
                    </m:r>
                    <m:d>
                      <m:dPr>
                        <m:ctrlPr>
                          <a:rPr lang="en-US" i="1">
                            <a:latin typeface="Cambria Math"/>
                          </a:rPr>
                        </m:ctrlPr>
                      </m:dPr>
                      <m:e>
                        <m:sSub>
                          <m:sSubPr>
                            <m:ctrlPr>
                              <a:rPr lang="en-US" i="1">
                                <a:latin typeface="Cambria Math"/>
                              </a:rPr>
                            </m:ctrlPr>
                          </m:sSubPr>
                          <m:e>
                            <m:r>
                              <a:rPr lang="en-US" i="1">
                                <a:latin typeface="Cambria Math"/>
                              </a:rPr>
                              <m:t>𝑋</m:t>
                            </m:r>
                          </m:e>
                          <m:sub>
                            <m:r>
                              <a:rPr lang="en-US" i="1">
                                <a:latin typeface="Cambria Math"/>
                              </a:rPr>
                              <m:t>𝑖</m:t>
                            </m:r>
                          </m:sub>
                        </m:sSub>
                      </m:e>
                    </m:d>
                    <m:r>
                      <a:rPr lang="en-US" i="1">
                        <a:latin typeface="Cambria Math"/>
                      </a:rPr>
                      <m:t>=−</m:t>
                    </m:r>
                    <m:r>
                      <a:rPr lang="en-US" i="1">
                        <a:latin typeface="Cambria Math"/>
                      </a:rPr>
                      <m:t>𝑙𝑜𝑔</m:t>
                    </m:r>
                    <m:d>
                      <m:dPr>
                        <m:ctrlPr>
                          <a:rPr lang="en-US" i="1">
                            <a:latin typeface="Cambria Math"/>
                          </a:rPr>
                        </m:ctrlPr>
                      </m:dPr>
                      <m:e>
                        <m:r>
                          <a:rPr lang="en-US" i="1">
                            <a:latin typeface="Cambria Math"/>
                          </a:rPr>
                          <m:t>𝑃</m:t>
                        </m:r>
                        <m:d>
                          <m:dPr>
                            <m:ctrlPr>
                              <a:rPr lang="en-US" i="1">
                                <a:latin typeface="Cambria Math"/>
                              </a:rPr>
                            </m:ctrlPr>
                          </m:dPr>
                          <m:e>
                            <m:sSub>
                              <m:sSubPr>
                                <m:ctrlPr>
                                  <a:rPr lang="en-US" i="1">
                                    <a:latin typeface="Cambria Math"/>
                                  </a:rPr>
                                </m:ctrlPr>
                              </m:sSubPr>
                              <m:e>
                                <m:r>
                                  <a:rPr lang="en-US" i="1">
                                    <a:latin typeface="Cambria Math"/>
                                  </a:rPr>
                                  <m:t>𝑋</m:t>
                                </m:r>
                              </m:e>
                              <m:sub>
                                <m:r>
                                  <a:rPr lang="en-US" i="1">
                                    <a:latin typeface="Cambria Math"/>
                                  </a:rPr>
                                  <m:t>𝑖</m:t>
                                </m:r>
                              </m:sub>
                            </m:sSub>
                          </m:e>
                        </m:d>
                      </m:e>
                    </m:d>
                  </m:oMath>
                </a14:m>
                <a:endParaRPr lang="en-US"/>
              </a:p>
              <a:p>
                <a:r>
                  <a:rPr lang="en-US"/>
                  <a:t>units: depend on the base of the log</a:t>
                </a:r>
              </a:p>
              <a:p>
                <a:r>
                  <a:rPr lang="en-US"/>
                  <a:t>Average information – </a:t>
                </a:r>
                <a:r>
                  <a:rPr lang="en-US" b="1"/>
                  <a:t>Shannon entropy</a:t>
                </a:r>
                <a:r>
                  <a:rPr lang="en-US"/>
                  <a:t> </a:t>
                </a:r>
                <a14:m>
                  <m:oMath xmlns:m="http://schemas.openxmlformats.org/officeDocument/2006/math">
                    <m:r>
                      <a:rPr lang="en-US" i="1">
                        <a:latin typeface="Cambria Math"/>
                      </a:rPr>
                      <m:t>𝐻</m:t>
                    </m:r>
                    <m:d>
                      <m:dPr>
                        <m:ctrlPr>
                          <a:rPr lang="en-US" i="1">
                            <a:latin typeface="Cambria Math"/>
                          </a:rPr>
                        </m:ctrlPr>
                      </m:dPr>
                      <m:e>
                        <m:r>
                          <a:rPr lang="en-US" i="1">
                            <a:latin typeface="Cambria Math"/>
                          </a:rPr>
                          <m:t>𝑋</m:t>
                        </m:r>
                      </m:e>
                    </m:d>
                    <m:r>
                      <a:rPr lang="en-US" i="1">
                        <a:latin typeface="Cambria Math"/>
                      </a:rPr>
                      <m:t>=−</m:t>
                    </m:r>
                    <m:nary>
                      <m:naryPr>
                        <m:chr m:val="∑"/>
                        <m:ctrlPr>
                          <a:rPr lang="en-US" i="1">
                            <a:latin typeface="Cambria Math"/>
                          </a:rPr>
                        </m:ctrlPr>
                      </m:naryPr>
                      <m:sub>
                        <m:r>
                          <m:rPr>
                            <m:brk m:alnAt="23"/>
                          </m:rPr>
                          <a:rPr lang="en-US" i="1">
                            <a:latin typeface="Cambria Math"/>
                          </a:rPr>
                          <m:t>𝑖</m:t>
                        </m:r>
                        <m:r>
                          <a:rPr lang="en-US" i="1">
                            <a:latin typeface="Cambria Math"/>
                          </a:rPr>
                          <m:t>=1</m:t>
                        </m:r>
                      </m:sub>
                      <m:sup>
                        <m:r>
                          <a:rPr lang="en-US" i="1">
                            <a:latin typeface="Cambria Math"/>
                          </a:rPr>
                          <m:t>𝑁</m:t>
                        </m:r>
                      </m:sup>
                      <m:e>
                        <m:r>
                          <a:rPr lang="en-US" i="1">
                            <a:latin typeface="Cambria Math"/>
                          </a:rPr>
                          <m:t>(</m:t>
                        </m:r>
                        <m:sSub>
                          <m:sSubPr>
                            <m:ctrlPr>
                              <a:rPr lang="en-US" i="1">
                                <a:latin typeface="Cambria Math"/>
                              </a:rPr>
                            </m:ctrlPr>
                          </m:sSubPr>
                          <m:e>
                            <m:r>
                              <a:rPr lang="en-US" i="1">
                                <a:latin typeface="Cambria Math"/>
                              </a:rPr>
                              <m:t>𝑝</m:t>
                            </m:r>
                          </m:e>
                          <m:sub>
                            <m:r>
                              <a:rPr lang="en-US" i="1">
                                <a:latin typeface="Cambria Math"/>
                              </a:rPr>
                              <m:t>𝑖</m:t>
                            </m:r>
                          </m:sub>
                        </m:sSub>
                        <m:r>
                          <a:rPr lang="en-US" i="1">
                            <a:latin typeface="Cambria Math"/>
                          </a:rPr>
                          <m:t>⋅</m:t>
                        </m:r>
                        <m:r>
                          <a:rPr lang="en-US" i="1">
                            <a:latin typeface="Cambria Math"/>
                          </a:rPr>
                          <m:t>𝐼</m:t>
                        </m:r>
                        <m:r>
                          <a:rPr lang="en-US" i="1">
                            <a:latin typeface="Cambria Math"/>
                          </a:rPr>
                          <m:t>(</m:t>
                        </m:r>
                        <m:sSub>
                          <m:sSubPr>
                            <m:ctrlPr>
                              <a:rPr lang="en-US" i="1">
                                <a:latin typeface="Cambria Math"/>
                              </a:rPr>
                            </m:ctrlPr>
                          </m:sSubPr>
                          <m:e>
                            <m:r>
                              <a:rPr lang="en-US" i="1">
                                <a:latin typeface="Cambria Math"/>
                              </a:rPr>
                              <m:t>𝑎</m:t>
                            </m:r>
                          </m:e>
                          <m:sub>
                            <m:r>
                              <a:rPr lang="en-US" i="1">
                                <a:latin typeface="Cambria Math"/>
                              </a:rPr>
                              <m:t>𝑖</m:t>
                            </m:r>
                          </m:sub>
                        </m:sSub>
                        <m:r>
                          <a:rPr lang="en-US" i="1">
                            <a:latin typeface="Cambria Math"/>
                          </a:rPr>
                          <m:t>))</m:t>
                        </m:r>
                      </m:e>
                    </m:nary>
                  </m:oMath>
                </a14:m>
                <a:endParaRPr lang="en-US"/>
              </a:p>
              <a:p>
                <a:endParaRPr lang="en-US"/>
              </a:p>
            </p:txBody>
          </p:sp>
        </mc:Choice>
        <mc:Fallback xmlns="">
          <p:sp>
            <p:nvSpPr>
              <p:cNvPr id="3" name="Zástupný symbol pro obsah 2"/>
              <p:cNvSpPr>
                <a:spLocks noGrp="1" noRot="1" noChangeAspect="1" noMove="1" noResize="1" noEditPoints="1" noAdjustHandles="1" noChangeArrowheads="1" noChangeShapeType="1" noTextEdit="1"/>
              </p:cNvSpPr>
              <p:nvPr>
                <p:ph idx="1"/>
              </p:nvPr>
            </p:nvSpPr>
            <p:spPr>
              <a:blipFill rotWithShape="1">
                <a:blip r:embed="rId3"/>
                <a:stretch>
                  <a:fillRect l="-1630" t="-1752"/>
                </a:stretch>
              </a:blipFill>
            </p:spPr>
            <p:txBody>
              <a:bodyPr/>
              <a:lstStyle/>
              <a:p>
                <a:r>
                  <a:rPr lang="en-US">
                    <a:noFill/>
                  </a:rPr>
                  <a:t> </a:t>
                </a:r>
              </a:p>
            </p:txBody>
          </p:sp>
        </mc:Fallback>
      </mc:AlternateContent>
    </p:spTree>
    <p:extLst>
      <p:ext uri="{BB962C8B-B14F-4D97-AF65-F5344CB8AC3E}">
        <p14:creationId xmlns:p14="http://schemas.microsoft.com/office/powerpoint/2010/main" val="787691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100" name="Content Placeholder 2"/>
              <p:cNvSpPr>
                <a:spLocks noGrp="1"/>
              </p:cNvSpPr>
              <p:nvPr>
                <p:ph idx="1"/>
              </p:nvPr>
            </p:nvSpPr>
            <p:spPr>
              <a:xfrm>
                <a:off x="457200" y="533400"/>
                <a:ext cx="8229600" cy="5845175"/>
              </a:xfrm>
            </p:spPr>
            <p:txBody>
              <a:bodyPr/>
              <a:lstStyle/>
              <a:p>
                <a:r>
                  <a:rPr lang="en-US" sz="2800" smtClean="0"/>
                  <a:t>Constrained quadratic optimization using Lagrange multipliers leads to the following expansion of the weight vector </a:t>
                </a:r>
                <a14:m>
                  <m:oMath xmlns:m="http://schemas.openxmlformats.org/officeDocument/2006/math">
                    <m:r>
                      <a:rPr lang="en-US" sz="2800" b="1" i="1" smtClean="0">
                        <a:latin typeface="Cambria Math"/>
                      </a:rPr>
                      <m:t>𝒘</m:t>
                    </m:r>
                  </m:oMath>
                </a14:m>
                <a:r>
                  <a:rPr lang="en-US" sz="2800" smtClean="0"/>
                  <a:t> in terms of the input examples </a:t>
                </a:r>
                <a14:m>
                  <m:oMath xmlns:m="http://schemas.openxmlformats.org/officeDocument/2006/math">
                    <m:r>
                      <a:rPr lang="en-US" sz="2800" b="1" i="1" smtClean="0">
                        <a:latin typeface="Cambria Math"/>
                      </a:rPr>
                      <m:t>𝒙</m:t>
                    </m:r>
                    <m:r>
                      <a:rPr lang="en-US" sz="2800" b="1" i="1" baseline="-25000" smtClean="0">
                        <a:latin typeface="Cambria Math"/>
                      </a:rPr>
                      <m:t>𝒊</m:t>
                    </m:r>
                  </m:oMath>
                </a14:m>
                <a:r>
                  <a:rPr lang="en-US" sz="2800" smtClean="0"/>
                  <a:t>: (</a:t>
                </a:r>
                <a14:m>
                  <m:oMath xmlns:m="http://schemas.openxmlformats.org/officeDocument/2006/math">
                    <m:r>
                      <a:rPr lang="en-US" sz="2800" i="1" smtClean="0">
                        <a:latin typeface="Cambria Math"/>
                      </a:rPr>
                      <m:t>𝑦</m:t>
                    </m:r>
                    <m:r>
                      <a:rPr lang="en-US" sz="2800" i="1" baseline="-25000" smtClean="0">
                        <a:latin typeface="Cambria Math"/>
                      </a:rPr>
                      <m:t>𝑖</m:t>
                    </m:r>
                  </m:oMath>
                </a14:m>
                <a:r>
                  <a:rPr lang="en-US" sz="2800" smtClean="0"/>
                  <a:t> is the output variable, i.e. +1 or -1)</a:t>
                </a:r>
              </a:p>
              <a:p>
                <a:endParaRPr lang="en-US" sz="2800" smtClean="0"/>
              </a:p>
              <a:p>
                <a:endParaRPr lang="en-US" sz="2800" smtClean="0"/>
              </a:p>
              <a:p>
                <a:endParaRPr lang="en-US" sz="2800" smtClean="0"/>
              </a:p>
              <a:p>
                <a:r>
                  <a:rPr lang="en-US" sz="2800" smtClean="0"/>
                  <a:t>Only points on the margin (i.e. support vectors </a:t>
                </a:r>
                <a:r>
                  <a:rPr lang="en-US" sz="2800" b="1" i="1" smtClean="0"/>
                  <a:t>x</a:t>
                </a:r>
                <a:r>
                  <a:rPr lang="en-US" sz="2800" b="1" i="1" baseline="-25000" smtClean="0"/>
                  <a:t>i</a:t>
                </a:r>
                <a:r>
                  <a:rPr lang="en-US" sz="2800" smtClean="0"/>
                  <a:t>) have </a:t>
                </a:r>
                <a:r>
                  <a:rPr lang="el-GR" sz="2800" i="1" smtClean="0"/>
                  <a:t>α</a:t>
                </a:r>
                <a:r>
                  <a:rPr lang="en-US" sz="2800" i="1" baseline="-25000" smtClean="0"/>
                  <a:t>i</a:t>
                </a:r>
                <a:r>
                  <a:rPr lang="en-US" sz="2800" smtClean="0"/>
                  <a:t> &gt; 0.</a:t>
                </a:r>
              </a:p>
              <a:p>
                <a:endParaRPr lang="en-US" smtClean="0"/>
              </a:p>
            </p:txBody>
          </p:sp>
        </mc:Choice>
        <mc:Fallback xmlns="">
          <p:sp>
            <p:nvSpPr>
              <p:cNvPr id="4100" name="Content Placeholder 2"/>
              <p:cNvSpPr>
                <a:spLocks noGrp="1" noRot="1" noChangeAspect="1" noMove="1" noResize="1" noEditPoints="1" noAdjustHandles="1" noChangeArrowheads="1" noChangeShapeType="1" noTextEdit="1"/>
              </p:cNvSpPr>
              <p:nvPr>
                <p:ph idx="1"/>
              </p:nvPr>
            </p:nvSpPr>
            <p:spPr>
              <a:xfrm>
                <a:off x="457200" y="533400"/>
                <a:ext cx="8229600" cy="5845175"/>
              </a:xfrm>
              <a:blipFill rotWithShape="1">
                <a:blip r:embed="rId2"/>
                <a:stretch>
                  <a:fillRect l="-1259" t="-1044" r="-7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2736872" y="5028818"/>
                <a:ext cx="5326911" cy="11005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a:rPr>
                        <m:t>𝒘</m:t>
                      </m:r>
                      <m:r>
                        <a:rPr lang="en-US" sz="2400" b="0" i="1" smtClean="0">
                          <a:latin typeface="Cambria Math"/>
                        </a:rPr>
                        <m:t>⋅</m:t>
                      </m:r>
                      <m:r>
                        <a:rPr lang="en-US" sz="2400" b="1" i="1" smtClean="0">
                          <a:latin typeface="Cambria Math"/>
                        </a:rPr>
                        <m:t>𝒙</m:t>
                      </m:r>
                      <m:r>
                        <a:rPr lang="en-US" sz="2400" b="0" i="1" smtClean="0">
                          <a:latin typeface="Cambria Math"/>
                        </a:rPr>
                        <m:t>+</m:t>
                      </m:r>
                      <m:r>
                        <a:rPr lang="en-US" sz="2400" b="0" i="1" smtClean="0">
                          <a:latin typeface="Cambria Math"/>
                        </a:rPr>
                        <m:t>𝑏</m:t>
                      </m:r>
                      <m:r>
                        <a:rPr lang="en-US" sz="2400" b="0" i="1" smtClean="0">
                          <a:latin typeface="Cambria Math"/>
                        </a:rPr>
                        <m:t>=</m:t>
                      </m:r>
                      <m:nary>
                        <m:naryPr>
                          <m:chr m:val="∑"/>
                          <m:ctrlPr>
                            <a:rPr lang="en-US" sz="2400" b="0" i="1" smtClean="0">
                              <a:latin typeface="Cambria Math"/>
                            </a:rPr>
                          </m:ctrlPr>
                        </m:naryPr>
                        <m:sub>
                          <m:r>
                            <m:rPr>
                              <m:brk m:alnAt="23"/>
                            </m:rPr>
                            <a:rPr lang="en-US" sz="2400" b="0" i="1" smtClean="0">
                              <a:latin typeface="Cambria Math"/>
                            </a:rPr>
                            <m:t>𝑖</m:t>
                          </m:r>
                          <m:r>
                            <a:rPr lang="en-US" sz="2400" b="0" i="1" smtClean="0">
                              <a:latin typeface="Cambria Math"/>
                            </a:rPr>
                            <m:t>=1</m:t>
                          </m:r>
                        </m:sub>
                        <m:sup>
                          <m:r>
                            <a:rPr lang="en-US" sz="2400" b="0" i="1" smtClean="0">
                              <a:latin typeface="Cambria Math"/>
                            </a:rPr>
                            <m:t>𝑛</m:t>
                          </m:r>
                        </m:sup>
                        <m:e>
                          <m:sSub>
                            <m:sSubPr>
                              <m:ctrlPr>
                                <a:rPr lang="en-US" sz="2400" b="0" i="1" smtClean="0">
                                  <a:latin typeface="Cambria Math"/>
                                </a:rPr>
                              </m:ctrlPr>
                            </m:sSubPr>
                            <m:e>
                              <m:r>
                                <a:rPr lang="en-US" sz="2400" b="0" i="1" smtClean="0">
                                  <a:latin typeface="Cambria Math"/>
                                </a:rPr>
                                <m:t>𝑦</m:t>
                              </m:r>
                            </m:e>
                            <m:sub>
                              <m:r>
                                <a:rPr lang="en-US" sz="2400" b="0" i="1" smtClean="0">
                                  <a:latin typeface="Cambria Math"/>
                                </a:rPr>
                                <m:t>𝑖</m:t>
                              </m:r>
                            </m:sub>
                          </m:sSub>
                          <m:sSub>
                            <m:sSubPr>
                              <m:ctrlPr>
                                <a:rPr lang="en-US" sz="2400" b="0" i="1" smtClean="0">
                                  <a:latin typeface="Cambria Math"/>
                                </a:rPr>
                              </m:ctrlPr>
                            </m:sSubPr>
                            <m:e>
                              <m:r>
                                <a:rPr lang="en-US" sz="2400" b="0" i="1" smtClean="0">
                                  <a:latin typeface="Cambria Math"/>
                                </a:rPr>
                                <m:t>𝛼</m:t>
                              </m:r>
                            </m:e>
                            <m:sub>
                              <m:r>
                                <a:rPr lang="en-US" sz="2400" b="0" i="1" smtClean="0">
                                  <a:latin typeface="Cambria Math"/>
                                </a:rPr>
                                <m:t>𝑖</m:t>
                              </m:r>
                            </m:sub>
                          </m:sSub>
                          <m:sSub>
                            <m:sSubPr>
                              <m:ctrlPr>
                                <a:rPr lang="en-US" sz="2400" b="1" i="1" smtClean="0">
                                  <a:latin typeface="Cambria Math"/>
                                </a:rPr>
                              </m:ctrlPr>
                            </m:sSubPr>
                            <m:e>
                              <m:r>
                                <a:rPr lang="en-US" sz="2400" b="1" i="1" smtClean="0">
                                  <a:latin typeface="Cambria Math"/>
                                </a:rPr>
                                <m:t>𝒙</m:t>
                              </m:r>
                            </m:e>
                            <m:sub>
                              <m:r>
                                <a:rPr lang="en-US" sz="2400" b="1" i="1" smtClean="0">
                                  <a:latin typeface="Cambria Math"/>
                                </a:rPr>
                                <m:t>𝒊</m:t>
                              </m:r>
                            </m:sub>
                          </m:sSub>
                          <m:r>
                            <a:rPr lang="en-US" sz="2400" i="1" smtClean="0">
                              <a:latin typeface="Cambria Math"/>
                            </a:rPr>
                            <m:t>⋅</m:t>
                          </m:r>
                          <m:r>
                            <a:rPr lang="en-US" sz="2400" b="1" i="1" smtClean="0">
                              <a:latin typeface="Cambria Math"/>
                            </a:rPr>
                            <m:t>𝒙</m:t>
                          </m:r>
                          <m:r>
                            <a:rPr lang="en-US" sz="2400" b="0" i="1" smtClean="0">
                              <a:latin typeface="Cambria Math"/>
                            </a:rPr>
                            <m:t>+</m:t>
                          </m:r>
                          <m:r>
                            <a:rPr lang="en-US" sz="2400" b="0" i="1" smtClean="0">
                              <a:latin typeface="Cambria Math"/>
                            </a:rPr>
                            <m:t>𝑏</m:t>
                          </m:r>
                        </m:e>
                      </m:nary>
                    </m:oMath>
                  </m:oMathPara>
                </a14:m>
                <a:endParaRPr lang="en-US" sz="2400"/>
              </a:p>
            </p:txBody>
          </p:sp>
        </mc:Choice>
        <mc:Fallback xmlns="">
          <p:sp>
            <p:nvSpPr>
              <p:cNvPr id="3" name="TextBox 2"/>
              <p:cNvSpPr txBox="1">
                <a:spLocks noRot="1" noChangeAspect="1" noMove="1" noResize="1" noEditPoints="1" noAdjustHandles="1" noChangeArrowheads="1" noChangeShapeType="1" noTextEdit="1"/>
              </p:cNvSpPr>
              <p:nvPr/>
            </p:nvSpPr>
            <p:spPr>
              <a:xfrm>
                <a:off x="2736872" y="5028818"/>
                <a:ext cx="5326911" cy="1100558"/>
              </a:xfrm>
              <a:prstGeom prst="rect">
                <a:avLst/>
              </a:prstGeom>
              <a:blipFill rotWithShape="1">
                <a:blip r:embed="rId3"/>
                <a:stretch>
                  <a:fillRect/>
                </a:stretch>
              </a:blipFill>
            </p:spPr>
            <p:txBody>
              <a:bodyPr/>
              <a:lstStyle/>
              <a:p>
                <a:r>
                  <a:rPr lang="en-US">
                    <a:noFill/>
                  </a:rPr>
                  <a:t> </a:t>
                </a:r>
              </a:p>
            </p:txBody>
          </p:sp>
        </mc:Fallback>
      </mc:AlternateContent>
      <p:sp>
        <p:nvSpPr>
          <p:cNvPr id="5" name="Rectangle 4"/>
          <p:cNvSpPr/>
          <p:nvPr/>
        </p:nvSpPr>
        <p:spPr bwMode="auto">
          <a:xfrm>
            <a:off x="6091762" y="5462193"/>
            <a:ext cx="758567" cy="33990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104" name="TextBox 5"/>
          <p:cNvSpPr txBox="1">
            <a:spLocks noChangeArrowheads="1"/>
          </p:cNvSpPr>
          <p:nvPr/>
        </p:nvSpPr>
        <p:spPr bwMode="auto">
          <a:xfrm>
            <a:off x="6557254" y="6305244"/>
            <a:ext cx="1725346" cy="461534"/>
          </a:xfrm>
          <a:prstGeom prst="rect">
            <a:avLst/>
          </a:prstGeom>
          <a:noFill/>
          <a:ln w="9525">
            <a:noFill/>
            <a:miter lim="800000"/>
            <a:headEnd/>
            <a:tailEnd/>
          </a:ln>
        </p:spPr>
        <p:txBody>
          <a:bodyPr wrap="none">
            <a:spAutoFit/>
          </a:bodyPr>
          <a:lstStyle/>
          <a:p>
            <a:r>
              <a:rPr lang="en-US" sz="2400">
                <a:solidFill>
                  <a:srgbClr val="FF0000"/>
                </a:solidFill>
              </a:rPr>
              <a:t>dot product</a:t>
            </a:r>
          </a:p>
        </p:txBody>
      </p:sp>
      <p:sp>
        <p:nvSpPr>
          <p:cNvPr id="7" name="Freeform 6"/>
          <p:cNvSpPr/>
          <p:nvPr/>
        </p:nvSpPr>
        <p:spPr bwMode="auto">
          <a:xfrm>
            <a:off x="6366489" y="5946040"/>
            <a:ext cx="212632" cy="576263"/>
          </a:xfrm>
          <a:custGeom>
            <a:avLst/>
            <a:gdLst>
              <a:gd name="connsiteX0" fmla="*/ 212272 w 244929"/>
              <a:gd name="connsiteY0" fmla="*/ 576943 h 576943"/>
              <a:gd name="connsiteX1" fmla="*/ 5443 w 244929"/>
              <a:gd name="connsiteY1" fmla="*/ 272143 h 576943"/>
              <a:gd name="connsiteX2" fmla="*/ 244929 w 244929"/>
              <a:gd name="connsiteY2" fmla="*/ 0 h 576943"/>
            </a:gdLst>
            <a:ahLst/>
            <a:cxnLst>
              <a:cxn ang="0">
                <a:pos x="connsiteX0" y="connsiteY0"/>
              </a:cxn>
              <a:cxn ang="0">
                <a:pos x="connsiteX1" y="connsiteY1"/>
              </a:cxn>
              <a:cxn ang="0">
                <a:pos x="connsiteX2" y="connsiteY2"/>
              </a:cxn>
            </a:cxnLst>
            <a:rect l="l" t="t" r="r" b="b"/>
            <a:pathLst>
              <a:path w="244929" h="576943">
                <a:moveTo>
                  <a:pt x="212272" y="576943"/>
                </a:moveTo>
                <a:cubicBezTo>
                  <a:pt x="106136" y="472621"/>
                  <a:pt x="0" y="368300"/>
                  <a:pt x="5443" y="272143"/>
                </a:cubicBezTo>
                <a:cubicBezTo>
                  <a:pt x="10886" y="175986"/>
                  <a:pt x="127907" y="87993"/>
                  <a:pt x="244929" y="0"/>
                </a:cubicBezTo>
              </a:path>
            </a:pathLst>
          </a:custGeom>
          <a:ln w="25400">
            <a:solidFill>
              <a:srgbClr val="FF0000"/>
            </a:solidFill>
            <a:headEnd type="none"/>
            <a:tailEnd type="arrow"/>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mc:AlternateContent xmlns:mc="http://schemas.openxmlformats.org/markup-compatibility/2006" xmlns:a14="http://schemas.microsoft.com/office/drawing/2010/main">
        <mc:Choice Requires="a14">
          <p:sp>
            <p:nvSpPr>
              <p:cNvPr id="8" name="TextBox 7"/>
              <p:cNvSpPr txBox="1">
                <a:spLocks noChangeArrowheads="1"/>
              </p:cNvSpPr>
              <p:nvPr/>
            </p:nvSpPr>
            <p:spPr bwMode="auto">
              <a:xfrm>
                <a:off x="338138" y="6284178"/>
                <a:ext cx="5505450" cy="461962"/>
              </a:xfrm>
              <a:prstGeom prst="rect">
                <a:avLst/>
              </a:prstGeom>
              <a:noFill/>
              <a:ln w="9525">
                <a:noFill/>
                <a:miter lim="800000"/>
                <a:headEnd/>
                <a:tailEnd/>
              </a:ln>
            </p:spPr>
            <p:txBody>
              <a:bodyPr wrap="none">
                <a:spAutoFit/>
              </a:bodyPr>
              <a:lstStyle/>
              <a:p>
                <a14:m>
                  <m:oMath xmlns:m="http://schemas.openxmlformats.org/officeDocument/2006/math">
                    <m:r>
                      <a:rPr lang="en-US" sz="2400" b="1" i="1" smtClean="0">
                        <a:solidFill>
                          <a:srgbClr val="FF0000"/>
                        </a:solidFill>
                        <a:latin typeface="Cambria Math"/>
                      </a:rPr>
                      <m:t>𝒘</m:t>
                    </m:r>
                  </m:oMath>
                </a14:m>
                <a:r>
                  <a:rPr lang="en-US" sz="2400">
                    <a:solidFill>
                      <a:srgbClr val="FF0000"/>
                    </a:solidFill>
                  </a:rPr>
                  <a:t> does not have to be explicitly formed</a:t>
                </a:r>
              </a:p>
            </p:txBody>
          </p:sp>
        </mc:Choice>
        <mc:Fallback xmlns="">
          <p:sp>
            <p:nvSpPr>
              <p:cNvPr id="8" name="TextBox 7"/>
              <p:cNvSpPr txBox="1">
                <a:spLocks noRot="1" noChangeAspect="1" noMove="1" noResize="1" noEditPoints="1" noAdjustHandles="1" noChangeArrowheads="1" noChangeShapeType="1" noTextEdit="1"/>
              </p:cNvSpPr>
              <p:nvPr/>
            </p:nvSpPr>
            <p:spPr bwMode="auto">
              <a:xfrm>
                <a:off x="338138" y="6284178"/>
                <a:ext cx="5505450" cy="461962"/>
              </a:xfrm>
              <a:prstGeom prst="rect">
                <a:avLst/>
              </a:prstGeom>
              <a:blipFill rotWithShape="1">
                <a:blip r:embed="rId4"/>
                <a:stretch>
                  <a:fillRect t="-9211" r="-664" b="-30263"/>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ovéPole 1"/>
              <p:cNvSpPr txBox="1"/>
              <p:nvPr/>
            </p:nvSpPr>
            <p:spPr>
              <a:xfrm>
                <a:off x="3675687" y="2825260"/>
                <a:ext cx="2189767" cy="1100558"/>
              </a:xfrm>
              <a:prstGeom prst="rect">
                <a:avLst/>
              </a:prstGeom>
              <a:noFill/>
              <a:ln>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a:rPr>
                        <m:t>𝒘</m:t>
                      </m:r>
                      <m:r>
                        <a:rPr lang="en-US" sz="2400" b="0" i="1" smtClean="0">
                          <a:latin typeface="Cambria Math"/>
                        </a:rPr>
                        <m:t>=</m:t>
                      </m:r>
                      <m:nary>
                        <m:naryPr>
                          <m:chr m:val="∑"/>
                          <m:ctrlPr>
                            <a:rPr lang="en-US" sz="2400" b="0" i="1" smtClean="0">
                              <a:latin typeface="Cambria Math"/>
                            </a:rPr>
                          </m:ctrlPr>
                        </m:naryPr>
                        <m:sub>
                          <m:r>
                            <m:rPr>
                              <m:brk m:alnAt="23"/>
                            </m:rPr>
                            <a:rPr lang="en-US" sz="2400" b="0" i="1" smtClean="0">
                              <a:latin typeface="Cambria Math"/>
                            </a:rPr>
                            <m:t>𝑖</m:t>
                          </m:r>
                          <m:r>
                            <a:rPr lang="en-US" sz="2400" b="0" i="1" smtClean="0">
                              <a:latin typeface="Cambria Math"/>
                            </a:rPr>
                            <m:t>=1</m:t>
                          </m:r>
                        </m:sub>
                        <m:sup>
                          <m:r>
                            <a:rPr lang="en-US" sz="2400" b="0" i="1" smtClean="0">
                              <a:latin typeface="Cambria Math"/>
                            </a:rPr>
                            <m:t>𝑛</m:t>
                          </m:r>
                        </m:sup>
                        <m:e>
                          <m:sSub>
                            <m:sSubPr>
                              <m:ctrlPr>
                                <a:rPr lang="en-US" sz="2400" b="0" i="1" smtClean="0">
                                  <a:latin typeface="Cambria Math"/>
                                </a:rPr>
                              </m:ctrlPr>
                            </m:sSubPr>
                            <m:e>
                              <m:r>
                                <a:rPr lang="en-US" sz="2400" b="0" i="1" smtClean="0">
                                  <a:latin typeface="Cambria Math"/>
                                </a:rPr>
                                <m:t>𝑦</m:t>
                              </m:r>
                            </m:e>
                            <m:sub>
                              <m:r>
                                <a:rPr lang="en-US" sz="2400" b="0" i="1" smtClean="0">
                                  <a:latin typeface="Cambria Math"/>
                                </a:rPr>
                                <m:t>𝑖</m:t>
                              </m:r>
                            </m:sub>
                          </m:sSub>
                          <m:sSub>
                            <m:sSubPr>
                              <m:ctrlPr>
                                <a:rPr lang="en-US" sz="2400" b="0" i="1" smtClean="0">
                                  <a:latin typeface="Cambria Math"/>
                                </a:rPr>
                              </m:ctrlPr>
                            </m:sSubPr>
                            <m:e>
                              <m:r>
                                <a:rPr lang="en-US" sz="2400" b="0" i="1" smtClean="0">
                                  <a:latin typeface="Cambria Math"/>
                                </a:rPr>
                                <m:t>𝛼</m:t>
                              </m:r>
                            </m:e>
                            <m:sub>
                              <m:r>
                                <a:rPr lang="en-US" sz="2400" b="0" i="1" smtClean="0">
                                  <a:latin typeface="Cambria Math"/>
                                </a:rPr>
                                <m:t>𝑖</m:t>
                              </m:r>
                            </m:sub>
                          </m:sSub>
                          <m:sSub>
                            <m:sSubPr>
                              <m:ctrlPr>
                                <a:rPr lang="en-US" sz="2400" b="1" i="1" smtClean="0">
                                  <a:latin typeface="Cambria Math"/>
                                </a:rPr>
                              </m:ctrlPr>
                            </m:sSubPr>
                            <m:e>
                              <m:r>
                                <a:rPr lang="en-US" sz="2400" b="1" i="1" smtClean="0">
                                  <a:latin typeface="Cambria Math"/>
                                </a:rPr>
                                <m:t>𝒙</m:t>
                              </m:r>
                            </m:e>
                            <m:sub>
                              <m:r>
                                <a:rPr lang="en-US" sz="2400" b="1" i="1" smtClean="0">
                                  <a:latin typeface="Cambria Math"/>
                                </a:rPr>
                                <m:t>𝒊</m:t>
                              </m:r>
                            </m:sub>
                          </m:sSub>
                        </m:e>
                      </m:nary>
                    </m:oMath>
                  </m:oMathPara>
                </a14:m>
                <a:endParaRPr lang="en-US" sz="2400"/>
              </a:p>
            </p:txBody>
          </p:sp>
        </mc:Choice>
        <mc:Fallback xmlns="">
          <p:sp>
            <p:nvSpPr>
              <p:cNvPr id="2" name="TextovéPole 1"/>
              <p:cNvSpPr txBox="1">
                <a:spLocks noRot="1" noChangeAspect="1" noMove="1" noResize="1" noEditPoints="1" noAdjustHandles="1" noChangeArrowheads="1" noChangeShapeType="1" noTextEdit="1"/>
              </p:cNvSpPr>
              <p:nvPr/>
            </p:nvSpPr>
            <p:spPr>
              <a:xfrm>
                <a:off x="3675687" y="2825260"/>
                <a:ext cx="2189767" cy="1100558"/>
              </a:xfrm>
              <a:prstGeom prst="rect">
                <a:avLst/>
              </a:prstGeom>
              <a:blipFill rotWithShape="1">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ovéPole 9"/>
              <p:cNvSpPr txBox="1"/>
              <p:nvPr/>
            </p:nvSpPr>
            <p:spPr>
              <a:xfrm>
                <a:off x="6872195" y="87923"/>
                <a:ext cx="2233881" cy="369332"/>
              </a:xfrm>
              <a:prstGeom prst="rect">
                <a:avLst/>
              </a:prstGeom>
              <a:noFill/>
              <a:ln>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𝑦</m:t>
                          </m:r>
                        </m:e>
                        <m:sub>
                          <m:r>
                            <a:rPr lang="en-US" b="0" i="1" smtClean="0">
                              <a:latin typeface="Cambria Math"/>
                            </a:rPr>
                            <m:t>𝑖</m:t>
                          </m:r>
                        </m:sub>
                      </m:sSub>
                      <m:r>
                        <a:rPr lang="en-US" b="0" i="1" smtClean="0">
                          <a:latin typeface="Cambria Math"/>
                        </a:rPr>
                        <m:t>=</m:t>
                      </m:r>
                      <m:r>
                        <m:rPr>
                          <m:sty m:val="p"/>
                        </m:rPr>
                        <a:rPr lang="en-US" b="0" i="0" smtClean="0">
                          <a:latin typeface="Cambria Math"/>
                        </a:rPr>
                        <m:t>sign</m:t>
                      </m:r>
                      <m:r>
                        <a:rPr lang="en-US" b="0" i="1" smtClean="0">
                          <a:latin typeface="Cambria Math"/>
                        </a:rPr>
                        <m:t>(</m:t>
                      </m:r>
                      <m:r>
                        <a:rPr lang="en-US" b="1" i="1" smtClean="0">
                          <a:latin typeface="Cambria Math"/>
                        </a:rPr>
                        <m:t>𝒘</m:t>
                      </m:r>
                      <m:r>
                        <a:rPr lang="en-US" b="0" i="1" smtClean="0">
                          <a:latin typeface="Cambria Math"/>
                        </a:rPr>
                        <m:t>⋅</m:t>
                      </m:r>
                      <m:r>
                        <a:rPr lang="en-US" b="1" i="1" smtClean="0">
                          <a:latin typeface="Cambria Math"/>
                        </a:rPr>
                        <m:t>𝒙</m:t>
                      </m:r>
                      <m:r>
                        <a:rPr lang="en-US" b="0" i="1" smtClean="0">
                          <a:latin typeface="Cambria Math"/>
                        </a:rPr>
                        <m:t>+</m:t>
                      </m:r>
                      <m:r>
                        <a:rPr lang="en-US" b="0" i="1" smtClean="0">
                          <a:latin typeface="Cambria Math"/>
                        </a:rPr>
                        <m:t>𝑏</m:t>
                      </m:r>
                      <m:r>
                        <a:rPr lang="en-US" b="0" i="1" smtClean="0">
                          <a:latin typeface="Cambria Math"/>
                        </a:rPr>
                        <m:t>)</m:t>
                      </m:r>
                    </m:oMath>
                  </m:oMathPara>
                </a14:m>
                <a:endParaRPr lang="en-US"/>
              </a:p>
            </p:txBody>
          </p:sp>
        </mc:Choice>
        <mc:Fallback xmlns="">
          <p:sp>
            <p:nvSpPr>
              <p:cNvPr id="10" name="TextovéPole 9"/>
              <p:cNvSpPr txBox="1">
                <a:spLocks noRot="1" noChangeAspect="1" noMove="1" noResize="1" noEditPoints="1" noAdjustHandles="1" noChangeArrowheads="1" noChangeShapeType="1" noTextEdit="1"/>
              </p:cNvSpPr>
              <p:nvPr/>
            </p:nvSpPr>
            <p:spPr>
              <a:xfrm>
                <a:off x="6872195" y="87923"/>
                <a:ext cx="2233881" cy="369332"/>
              </a:xfrm>
              <a:prstGeom prst="rect">
                <a:avLst/>
              </a:prstGeom>
              <a:blipFill rotWithShape="1">
                <a:blip r:embed="rId6"/>
                <a:stretch>
                  <a:fillRect b="-11111"/>
                </a:stretch>
              </a:blipFill>
              <a:ln>
                <a:solidFill>
                  <a:schemeClr val="tx1"/>
                </a:solidFill>
              </a:ln>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123" name="Content Placeholder 2"/>
              <p:cNvSpPr>
                <a:spLocks noGrp="1"/>
              </p:cNvSpPr>
              <p:nvPr>
                <p:ph idx="1"/>
              </p:nvPr>
            </p:nvSpPr>
            <p:spPr>
              <a:xfrm>
                <a:off x="457200" y="479425"/>
                <a:ext cx="8229600" cy="6183313"/>
              </a:xfrm>
            </p:spPr>
            <p:txBody>
              <a:bodyPr/>
              <a:lstStyle/>
              <a:p>
                <a:r>
                  <a:rPr lang="en-US" u="sng" smtClean="0"/>
                  <a:t>Training</a:t>
                </a:r>
                <a:r>
                  <a:rPr lang="en-US" smtClean="0"/>
                  <a:t> SVM: find the sets of the parameters </a:t>
                </a:r>
                <a14:m>
                  <m:oMath xmlns:m="http://schemas.openxmlformats.org/officeDocument/2006/math">
                    <m:r>
                      <a:rPr lang="el-GR" i="1" smtClean="0">
                        <a:latin typeface="Cambria Math"/>
                      </a:rPr>
                      <m:t>𝛼</m:t>
                    </m:r>
                    <m:r>
                      <a:rPr lang="en-US" i="1" baseline="-25000" smtClean="0">
                        <a:latin typeface="Cambria Math"/>
                      </a:rPr>
                      <m:t>𝑖</m:t>
                    </m:r>
                  </m:oMath>
                </a14:m>
                <a:r>
                  <a:rPr lang="en-US" smtClean="0"/>
                  <a:t> and </a:t>
                </a:r>
                <a14:m>
                  <m:oMath xmlns:m="http://schemas.openxmlformats.org/officeDocument/2006/math">
                    <m:r>
                      <a:rPr lang="en-US" i="1" smtClean="0">
                        <a:latin typeface="Cambria Math"/>
                      </a:rPr>
                      <m:t>𝑏</m:t>
                    </m:r>
                  </m:oMath>
                </a14:m>
                <a:r>
                  <a:rPr lang="en-US" smtClean="0"/>
                  <a:t>.</a:t>
                </a:r>
              </a:p>
              <a:p>
                <a:r>
                  <a:rPr lang="en-US" u="sng" smtClean="0"/>
                  <a:t>Classification</a:t>
                </a:r>
                <a:r>
                  <a:rPr lang="en-US" smtClean="0"/>
                  <a:t> with SVM:</a:t>
                </a:r>
              </a:p>
              <a:p>
                <a:endParaRPr lang="en-US" smtClean="0"/>
              </a:p>
              <a:p>
                <a:endParaRPr lang="en-US" smtClean="0"/>
              </a:p>
              <a:p>
                <a:pPr eaLnBrk="1" hangingPunct="1"/>
                <a:endParaRPr lang="en-US" sz="2800" smtClean="0"/>
              </a:p>
              <a:p>
                <a:pPr eaLnBrk="1" hangingPunct="1"/>
                <a:r>
                  <a:rPr lang="en-US" sz="2800" smtClean="0"/>
                  <a:t>To classify a new pattern </a:t>
                </a:r>
                <a14:m>
                  <m:oMath xmlns:m="http://schemas.openxmlformats.org/officeDocument/2006/math">
                    <m:sSub>
                      <m:sSubPr>
                        <m:ctrlPr>
                          <a:rPr lang="en-US" sz="2800" b="1" i="1" smtClean="0">
                            <a:latin typeface="Cambria Math"/>
                          </a:rPr>
                        </m:ctrlPr>
                      </m:sSubPr>
                      <m:e>
                        <m:r>
                          <a:rPr lang="en-US" sz="2800" b="1" i="1" smtClean="0">
                            <a:latin typeface="Cambria Math"/>
                          </a:rPr>
                          <m:t>𝒙</m:t>
                        </m:r>
                      </m:e>
                      <m:sub>
                        <m:r>
                          <a:rPr lang="en-US" sz="2800" b="1" i="1" smtClean="0">
                            <a:latin typeface="Cambria Math"/>
                          </a:rPr>
                          <m:t>𝒖𝒏𝒌𝒏𝒐𝒘𝒏</m:t>
                        </m:r>
                      </m:sub>
                    </m:sSub>
                  </m:oMath>
                </a14:m>
                <a:r>
                  <a:rPr lang="en-US" sz="2800" smtClean="0"/>
                  <a:t>, it is only necessary to calculate the dot product between </a:t>
                </a:r>
                <a14:m>
                  <m:oMath xmlns:m="http://schemas.openxmlformats.org/officeDocument/2006/math">
                    <m:sSub>
                      <m:sSubPr>
                        <m:ctrlPr>
                          <a:rPr lang="en-US" sz="2800" b="1" i="1">
                            <a:latin typeface="Cambria Math"/>
                          </a:rPr>
                        </m:ctrlPr>
                      </m:sSubPr>
                      <m:e>
                        <m:r>
                          <a:rPr lang="en-US" sz="2800" b="1" i="1">
                            <a:latin typeface="Cambria Math"/>
                          </a:rPr>
                          <m:t>𝒙</m:t>
                        </m:r>
                      </m:e>
                      <m:sub>
                        <m:r>
                          <a:rPr lang="en-US" sz="2800" b="1" i="1">
                            <a:latin typeface="Cambria Math"/>
                          </a:rPr>
                          <m:t>𝒖𝒏𝒌𝒏𝒐𝒘𝒏</m:t>
                        </m:r>
                      </m:sub>
                    </m:sSub>
                  </m:oMath>
                </a14:m>
                <a:r>
                  <a:rPr lang="en-US" sz="2800" smtClean="0"/>
                  <a:t> and every </a:t>
                </a:r>
                <a:r>
                  <a:rPr lang="en-US" sz="2800" u="sng" smtClean="0"/>
                  <a:t>support vector</a:t>
                </a:r>
                <a:r>
                  <a:rPr lang="en-US" sz="2800" smtClean="0"/>
                  <a:t> </a:t>
                </a:r>
                <a14:m>
                  <m:oMath xmlns:m="http://schemas.openxmlformats.org/officeDocument/2006/math">
                    <m:r>
                      <a:rPr lang="en-US" sz="2800" b="1" i="1" smtClean="0">
                        <a:latin typeface="Cambria Math"/>
                      </a:rPr>
                      <m:t>𝒙</m:t>
                    </m:r>
                    <m:r>
                      <a:rPr lang="en-US" sz="2800" b="1" i="1" baseline="-25000" smtClean="0">
                        <a:latin typeface="Cambria Math"/>
                      </a:rPr>
                      <m:t>𝒊</m:t>
                    </m:r>
                  </m:oMath>
                </a14:m>
                <a:r>
                  <a:rPr lang="en-US" sz="2800" smtClean="0"/>
                  <a:t>.</a:t>
                </a:r>
              </a:p>
              <a:p>
                <a:pPr lvl="1" eaLnBrk="1" hangingPunct="1"/>
                <a:r>
                  <a:rPr lang="en-US" sz="2400" smtClean="0"/>
                  <a:t>If the number of support vectors is small, computation time is significantly reduced.</a:t>
                </a:r>
              </a:p>
              <a:p>
                <a:endParaRPr lang="en-US" smtClean="0"/>
              </a:p>
            </p:txBody>
          </p:sp>
        </mc:Choice>
        <mc:Fallback xmlns="">
          <p:sp>
            <p:nvSpPr>
              <p:cNvPr id="5123" name="Content Placeholder 2"/>
              <p:cNvSpPr>
                <a:spLocks noGrp="1" noRot="1" noChangeAspect="1" noMove="1" noResize="1" noEditPoints="1" noAdjustHandles="1" noChangeArrowheads="1" noChangeShapeType="1" noTextEdit="1"/>
              </p:cNvSpPr>
              <p:nvPr>
                <p:ph idx="1"/>
              </p:nvPr>
            </p:nvSpPr>
            <p:spPr>
              <a:xfrm>
                <a:off x="457200" y="479425"/>
                <a:ext cx="8229600" cy="6183313"/>
              </a:xfrm>
              <a:blipFill rotWithShape="1">
                <a:blip r:embed="rId3"/>
                <a:stretch>
                  <a:fillRect l="-1630" t="-1282" r="-1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ovéPole 6"/>
              <p:cNvSpPr txBox="1"/>
              <p:nvPr/>
            </p:nvSpPr>
            <p:spPr>
              <a:xfrm>
                <a:off x="1248711" y="2452140"/>
                <a:ext cx="6856685" cy="1100558"/>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sz="2400" b="0" i="0" smtClean="0">
                          <a:latin typeface="Cambria Math"/>
                        </a:rPr>
                        <m:t>class</m:t>
                      </m:r>
                      <m:r>
                        <a:rPr lang="en-US" sz="2400" b="0" i="1" smtClean="0">
                          <a:latin typeface="Cambria Math"/>
                        </a:rPr>
                        <m:t>(</m:t>
                      </m:r>
                      <m:sSub>
                        <m:sSubPr>
                          <m:ctrlPr>
                            <a:rPr lang="en-US" sz="2400" b="0" i="1" smtClean="0">
                              <a:latin typeface="Cambria Math"/>
                            </a:rPr>
                          </m:ctrlPr>
                        </m:sSubPr>
                        <m:e>
                          <m:r>
                            <a:rPr lang="en-US" sz="2400" b="0" i="1" smtClean="0">
                              <a:latin typeface="Cambria Math"/>
                            </a:rPr>
                            <m:t>𝑥</m:t>
                          </m:r>
                        </m:e>
                        <m:sub>
                          <m:r>
                            <a:rPr lang="en-US" sz="2400" b="0" i="1" smtClean="0">
                              <a:latin typeface="Cambria Math"/>
                            </a:rPr>
                            <m:t>𝑢𝑛𝑘𝑛𝑜𝑤𝑛</m:t>
                          </m:r>
                        </m:sub>
                      </m:sSub>
                      <m:r>
                        <a:rPr lang="en-US" sz="2400" b="0" i="1" smtClean="0">
                          <a:latin typeface="Cambria Math"/>
                        </a:rPr>
                        <m:t>)=</m:t>
                      </m:r>
                      <m:r>
                        <m:rPr>
                          <m:sty m:val="p"/>
                        </m:rPr>
                        <a:rPr lang="en-US" sz="2400" b="0" i="0" smtClean="0">
                          <a:latin typeface="Cambria Math"/>
                        </a:rPr>
                        <m:t>sign</m:t>
                      </m:r>
                      <m:d>
                        <m:dPr>
                          <m:ctrlPr>
                            <a:rPr lang="en-US" sz="2400" b="0" i="1" smtClean="0">
                              <a:latin typeface="Cambria Math"/>
                            </a:rPr>
                          </m:ctrlPr>
                        </m:dPr>
                        <m:e>
                          <m:nary>
                            <m:naryPr>
                              <m:chr m:val="∑"/>
                              <m:ctrlPr>
                                <a:rPr lang="en-US" sz="2400" b="0" i="1" smtClean="0">
                                  <a:latin typeface="Cambria Math"/>
                                </a:rPr>
                              </m:ctrlPr>
                            </m:naryPr>
                            <m:sub>
                              <m:r>
                                <m:rPr>
                                  <m:brk m:alnAt="23"/>
                                </m:rPr>
                                <a:rPr lang="en-US" sz="2400" b="0" i="1" smtClean="0">
                                  <a:latin typeface="Cambria Math"/>
                                </a:rPr>
                                <m:t>𝑖</m:t>
                              </m:r>
                              <m:r>
                                <a:rPr lang="en-US" sz="2400" b="0" i="1" smtClean="0">
                                  <a:latin typeface="Cambria Math"/>
                                </a:rPr>
                                <m:t>=1</m:t>
                              </m:r>
                            </m:sub>
                            <m:sup>
                              <m:r>
                                <a:rPr lang="en-US" sz="2400" b="0" i="1" smtClean="0">
                                  <a:latin typeface="Cambria Math"/>
                                </a:rPr>
                                <m:t>𝑛</m:t>
                              </m:r>
                            </m:sup>
                            <m:e>
                              <m:sSub>
                                <m:sSubPr>
                                  <m:ctrlPr>
                                    <a:rPr lang="en-US" sz="2400" b="0" i="1" smtClean="0">
                                      <a:latin typeface="Cambria Math"/>
                                    </a:rPr>
                                  </m:ctrlPr>
                                </m:sSubPr>
                                <m:e>
                                  <m:r>
                                    <a:rPr lang="en-US" sz="2400" b="0" i="1" smtClean="0">
                                      <a:latin typeface="Cambria Math"/>
                                    </a:rPr>
                                    <m:t>𝑦</m:t>
                                  </m:r>
                                </m:e>
                                <m:sub>
                                  <m:r>
                                    <a:rPr lang="en-US" sz="2400" b="0" i="1" smtClean="0">
                                      <a:latin typeface="Cambria Math"/>
                                    </a:rPr>
                                    <m:t>𝑖</m:t>
                                  </m:r>
                                </m:sub>
                              </m:sSub>
                              <m:sSub>
                                <m:sSubPr>
                                  <m:ctrlPr>
                                    <a:rPr lang="en-US" sz="2400" b="0" i="1" smtClean="0">
                                      <a:latin typeface="Cambria Math"/>
                                    </a:rPr>
                                  </m:ctrlPr>
                                </m:sSubPr>
                                <m:e>
                                  <m:r>
                                    <a:rPr lang="en-US" sz="2400" b="0" i="1" smtClean="0">
                                      <a:latin typeface="Cambria Math"/>
                                    </a:rPr>
                                    <m:t>𝛼</m:t>
                                  </m:r>
                                </m:e>
                                <m:sub>
                                  <m:r>
                                    <a:rPr lang="en-US" sz="2400" b="0" i="1" smtClean="0">
                                      <a:latin typeface="Cambria Math"/>
                                    </a:rPr>
                                    <m:t>𝑖</m:t>
                                  </m:r>
                                </m:sub>
                              </m:sSub>
                              <m:sSub>
                                <m:sSubPr>
                                  <m:ctrlPr>
                                    <a:rPr lang="en-US" sz="2400" b="1" i="1" smtClean="0">
                                      <a:latin typeface="Cambria Math"/>
                                    </a:rPr>
                                  </m:ctrlPr>
                                </m:sSubPr>
                                <m:e>
                                  <m:r>
                                    <a:rPr lang="en-US" sz="2400" b="1" i="1" smtClean="0">
                                      <a:latin typeface="Cambria Math"/>
                                    </a:rPr>
                                    <m:t>𝒙</m:t>
                                  </m:r>
                                </m:e>
                                <m:sub>
                                  <m:r>
                                    <a:rPr lang="en-US" sz="2400" b="1" i="1" smtClean="0">
                                      <a:latin typeface="Cambria Math"/>
                                    </a:rPr>
                                    <m:t>𝒊</m:t>
                                  </m:r>
                                </m:sub>
                              </m:sSub>
                              <m:r>
                                <a:rPr lang="en-US" sz="2400" b="1" i="1" smtClean="0">
                                  <a:latin typeface="Cambria Math"/>
                                </a:rPr>
                                <m:t>⋅</m:t>
                              </m:r>
                              <m:sSub>
                                <m:sSubPr>
                                  <m:ctrlPr>
                                    <a:rPr lang="en-US" sz="2400" b="1" i="1" smtClean="0">
                                      <a:latin typeface="Cambria Math"/>
                                    </a:rPr>
                                  </m:ctrlPr>
                                </m:sSubPr>
                                <m:e>
                                  <m:r>
                                    <a:rPr lang="en-US" sz="2400" b="1" i="1" smtClean="0">
                                      <a:latin typeface="Cambria Math"/>
                                    </a:rPr>
                                    <m:t>𝒙</m:t>
                                  </m:r>
                                </m:e>
                                <m:sub>
                                  <m:r>
                                    <a:rPr lang="en-US" sz="2400" b="1" i="1" smtClean="0">
                                      <a:latin typeface="Cambria Math"/>
                                    </a:rPr>
                                    <m:t>𝒖𝒌𝒏𝒐𝒘𝒏</m:t>
                                  </m:r>
                                </m:sub>
                              </m:sSub>
                              <m:r>
                                <a:rPr lang="en-US" sz="2400" b="0" i="1" smtClean="0">
                                  <a:latin typeface="Cambria Math"/>
                                </a:rPr>
                                <m:t>+</m:t>
                              </m:r>
                              <m:r>
                                <a:rPr lang="en-US" sz="2400" b="0" i="1" smtClean="0">
                                  <a:latin typeface="Cambria Math"/>
                                </a:rPr>
                                <m:t>𝑏</m:t>
                              </m:r>
                            </m:e>
                          </m:nary>
                        </m:e>
                      </m:d>
                    </m:oMath>
                  </m:oMathPara>
                </a14:m>
                <a:endParaRPr lang="en-US" sz="2400"/>
              </a:p>
            </p:txBody>
          </p:sp>
        </mc:Choice>
        <mc:Fallback xmlns="">
          <p:sp>
            <p:nvSpPr>
              <p:cNvPr id="7" name="TextovéPole 6"/>
              <p:cNvSpPr txBox="1">
                <a:spLocks noRot="1" noChangeAspect="1" noMove="1" noResize="1" noEditPoints="1" noAdjustHandles="1" noChangeArrowheads="1" noChangeShapeType="1" noTextEdit="1"/>
              </p:cNvSpPr>
              <p:nvPr/>
            </p:nvSpPr>
            <p:spPr>
              <a:xfrm>
                <a:off x="1248711" y="2452140"/>
                <a:ext cx="6856685" cy="1100558"/>
              </a:xfrm>
              <a:prstGeom prst="rect">
                <a:avLst/>
              </a:prstGeom>
              <a:blipFill rotWithShape="1">
                <a:blip r:embed="rId4"/>
                <a:stretch>
                  <a:fillRect/>
                </a:stretch>
              </a:blipFill>
              <a:ln>
                <a:noFill/>
              </a:ln>
            </p:spPr>
            <p:txBody>
              <a:bodyPr/>
              <a:lstStyle/>
              <a:p>
                <a:r>
                  <a:rPr lang="en-US">
                    <a:noFill/>
                  </a:rPr>
                  <a:t> </a:t>
                </a:r>
              </a:p>
            </p:txBody>
          </p:sp>
        </mc:Fallback>
      </mc:AlternateContent>
      <p:sp>
        <p:nvSpPr>
          <p:cNvPr id="8" name="Rectangle 5"/>
          <p:cNvSpPr/>
          <p:nvPr/>
        </p:nvSpPr>
        <p:spPr bwMode="auto">
          <a:xfrm>
            <a:off x="5657682" y="2826583"/>
            <a:ext cx="1609391" cy="42386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152400"/>
            <a:ext cx="8229600" cy="1143000"/>
          </a:xfrm>
        </p:spPr>
        <p:txBody>
          <a:bodyPr/>
          <a:lstStyle/>
          <a:p>
            <a:pPr eaLnBrk="1" hangingPunct="1"/>
            <a:r>
              <a:rPr lang="cs-CZ" smtClean="0"/>
              <a:t>Soft margin</a:t>
            </a:r>
          </a:p>
        </p:txBody>
      </p:sp>
      <p:sp>
        <p:nvSpPr>
          <p:cNvPr id="17411" name="Rectangle 3"/>
          <p:cNvSpPr>
            <a:spLocks noGrp="1" noChangeArrowheads="1"/>
          </p:cNvSpPr>
          <p:nvPr>
            <p:ph type="body" idx="1"/>
          </p:nvPr>
        </p:nvSpPr>
        <p:spPr>
          <a:xfrm>
            <a:off x="457200" y="1477963"/>
            <a:ext cx="8229600" cy="5140325"/>
          </a:xfrm>
        </p:spPr>
        <p:txBody>
          <a:bodyPr>
            <a:normAutofit/>
          </a:bodyPr>
          <a:lstStyle/>
          <a:p>
            <a:pPr eaLnBrk="1" hangingPunct="1">
              <a:defRPr/>
            </a:pPr>
            <a:r>
              <a:rPr lang="en-US" smtClean="0"/>
              <a:t>T</a:t>
            </a:r>
            <a:r>
              <a:rPr lang="cs-CZ" smtClean="0"/>
              <a:t>he above described margin is usually refered to as </a:t>
            </a:r>
            <a:r>
              <a:rPr lang="cs-CZ" b="1" smtClean="0">
                <a:solidFill>
                  <a:srgbClr val="FF0000"/>
                </a:solidFill>
              </a:rPr>
              <a:t>hard margin</a:t>
            </a:r>
            <a:r>
              <a:rPr lang="en-US" smtClean="0"/>
              <a:t>.</a:t>
            </a:r>
            <a:endParaRPr lang="cs-CZ" smtClean="0"/>
          </a:p>
          <a:p>
            <a:pPr eaLnBrk="1" hangingPunct="1">
              <a:defRPr/>
            </a:pPr>
            <a:r>
              <a:rPr lang="en-US" smtClean="0"/>
              <a:t>W</a:t>
            </a:r>
            <a:r>
              <a:rPr lang="cs-CZ" smtClean="0"/>
              <a:t>hat if the data are not </a:t>
            </a:r>
            <a:r>
              <a:rPr lang="en-US" smtClean="0"/>
              <a:t>100% </a:t>
            </a:r>
            <a:r>
              <a:rPr lang="cs-CZ" smtClean="0"/>
              <a:t>linearly separable?</a:t>
            </a:r>
            <a:endParaRPr lang="en-US" smtClean="0"/>
          </a:p>
          <a:p>
            <a:pPr eaLnBrk="1" hangingPunct="1">
              <a:defRPr/>
            </a:pPr>
            <a:r>
              <a:rPr lang="en-US" smtClean="0"/>
              <a:t>We allow error </a:t>
            </a:r>
            <a:r>
              <a:rPr lang="el-GR" i="1" smtClean="0">
                <a:latin typeface="Calibri"/>
              </a:rPr>
              <a:t>ξ</a:t>
            </a:r>
            <a:r>
              <a:rPr lang="en-US" i="1" baseline="-25000" smtClean="0">
                <a:latin typeface="Calibri"/>
              </a:rPr>
              <a:t>i</a:t>
            </a:r>
            <a:r>
              <a:rPr lang="en-US" smtClean="0"/>
              <a:t> in the classification.</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Line 6"/>
          <p:cNvSpPr>
            <a:spLocks noChangeShapeType="1"/>
          </p:cNvSpPr>
          <p:nvPr/>
        </p:nvSpPr>
        <p:spPr bwMode="auto">
          <a:xfrm flipV="1">
            <a:off x="1824038" y="2089150"/>
            <a:ext cx="0" cy="3629025"/>
          </a:xfrm>
          <a:prstGeom prst="line">
            <a:avLst/>
          </a:prstGeom>
          <a:noFill/>
          <a:ln w="12700">
            <a:solidFill>
              <a:schemeClr val="tx1"/>
            </a:solidFill>
            <a:miter lim="800000"/>
            <a:headEnd/>
            <a:tailEnd type="triangle" w="med" len="med"/>
          </a:ln>
        </p:spPr>
        <p:txBody>
          <a:bodyPr wrap="none"/>
          <a:lstStyle/>
          <a:p>
            <a:endParaRPr lang="en-US"/>
          </a:p>
        </p:txBody>
      </p:sp>
      <p:sp>
        <p:nvSpPr>
          <p:cNvPr id="26627" name="Line 7"/>
          <p:cNvSpPr>
            <a:spLocks noChangeShapeType="1"/>
          </p:cNvSpPr>
          <p:nvPr/>
        </p:nvSpPr>
        <p:spPr bwMode="auto">
          <a:xfrm flipV="1">
            <a:off x="1824038" y="5718175"/>
            <a:ext cx="3455987" cy="0"/>
          </a:xfrm>
          <a:prstGeom prst="line">
            <a:avLst/>
          </a:prstGeom>
          <a:noFill/>
          <a:ln w="12700">
            <a:solidFill>
              <a:schemeClr val="tx1"/>
            </a:solidFill>
            <a:miter lim="800000"/>
            <a:headEnd/>
            <a:tailEnd type="triangle" w="med" len="med"/>
          </a:ln>
        </p:spPr>
        <p:txBody>
          <a:bodyPr wrap="none"/>
          <a:lstStyle/>
          <a:p>
            <a:endParaRPr lang="en-US"/>
          </a:p>
        </p:txBody>
      </p:sp>
      <p:sp>
        <p:nvSpPr>
          <p:cNvPr id="26628" name="Oval 9"/>
          <p:cNvSpPr>
            <a:spLocks noChangeArrowheads="1"/>
          </p:cNvSpPr>
          <p:nvPr/>
        </p:nvSpPr>
        <p:spPr bwMode="auto">
          <a:xfrm>
            <a:off x="4860925" y="2381250"/>
            <a:ext cx="173038" cy="173038"/>
          </a:xfrm>
          <a:prstGeom prst="ellipse">
            <a:avLst/>
          </a:prstGeom>
          <a:solidFill>
            <a:schemeClr val="accent1"/>
          </a:solidFill>
          <a:ln w="9525">
            <a:solidFill>
              <a:schemeClr val="tx1"/>
            </a:solidFill>
            <a:miter lim="800000"/>
            <a:headEnd/>
            <a:tailEnd/>
          </a:ln>
        </p:spPr>
        <p:txBody>
          <a:bodyPr wrap="none" anchor="ctr"/>
          <a:lstStyle/>
          <a:p>
            <a:endParaRPr lang="en-US"/>
          </a:p>
        </p:txBody>
      </p:sp>
      <p:sp>
        <p:nvSpPr>
          <p:cNvPr id="26629" name="Oval 11"/>
          <p:cNvSpPr>
            <a:spLocks noChangeArrowheads="1"/>
          </p:cNvSpPr>
          <p:nvPr/>
        </p:nvSpPr>
        <p:spPr bwMode="auto">
          <a:xfrm>
            <a:off x="2711450" y="3419475"/>
            <a:ext cx="174625" cy="174625"/>
          </a:xfrm>
          <a:prstGeom prst="ellipse">
            <a:avLst/>
          </a:prstGeom>
          <a:solidFill>
            <a:schemeClr val="accent1"/>
          </a:solidFill>
          <a:ln w="9525">
            <a:solidFill>
              <a:schemeClr val="tx1"/>
            </a:solidFill>
            <a:miter lim="800000"/>
            <a:headEnd/>
            <a:tailEnd/>
          </a:ln>
        </p:spPr>
        <p:txBody>
          <a:bodyPr wrap="none" anchor="ctr"/>
          <a:lstStyle/>
          <a:p>
            <a:endParaRPr lang="en-US"/>
          </a:p>
        </p:txBody>
      </p:sp>
      <p:sp>
        <p:nvSpPr>
          <p:cNvPr id="26630" name="Oval 12"/>
          <p:cNvSpPr>
            <a:spLocks noChangeArrowheads="1"/>
          </p:cNvSpPr>
          <p:nvPr/>
        </p:nvSpPr>
        <p:spPr bwMode="auto">
          <a:xfrm>
            <a:off x="5507038" y="3349625"/>
            <a:ext cx="171450" cy="173038"/>
          </a:xfrm>
          <a:prstGeom prst="ellipse">
            <a:avLst/>
          </a:prstGeom>
          <a:solidFill>
            <a:schemeClr val="accent1"/>
          </a:solidFill>
          <a:ln w="9525">
            <a:solidFill>
              <a:schemeClr val="tx1"/>
            </a:solidFill>
            <a:miter lim="800000"/>
            <a:headEnd/>
            <a:tailEnd/>
          </a:ln>
        </p:spPr>
        <p:txBody>
          <a:bodyPr wrap="none" anchor="ctr"/>
          <a:lstStyle/>
          <a:p>
            <a:endParaRPr lang="en-US"/>
          </a:p>
        </p:txBody>
      </p:sp>
      <p:sp>
        <p:nvSpPr>
          <p:cNvPr id="26631" name="Rectangle 13"/>
          <p:cNvSpPr>
            <a:spLocks noChangeArrowheads="1"/>
          </p:cNvSpPr>
          <p:nvPr/>
        </p:nvSpPr>
        <p:spPr bwMode="auto">
          <a:xfrm>
            <a:off x="2211388" y="4148138"/>
            <a:ext cx="173037" cy="17145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26632" name="Rectangle 14"/>
          <p:cNvSpPr>
            <a:spLocks noChangeArrowheads="1"/>
          </p:cNvSpPr>
          <p:nvPr/>
        </p:nvSpPr>
        <p:spPr bwMode="auto">
          <a:xfrm>
            <a:off x="4537075" y="3867150"/>
            <a:ext cx="173038" cy="17145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26633" name="Rectangle 16"/>
          <p:cNvSpPr>
            <a:spLocks noChangeArrowheads="1"/>
          </p:cNvSpPr>
          <p:nvPr/>
        </p:nvSpPr>
        <p:spPr bwMode="auto">
          <a:xfrm>
            <a:off x="2341563" y="4941888"/>
            <a:ext cx="174625" cy="173037"/>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26634" name="Rectangle 17"/>
          <p:cNvSpPr>
            <a:spLocks noChangeArrowheads="1"/>
          </p:cNvSpPr>
          <p:nvPr/>
        </p:nvSpPr>
        <p:spPr bwMode="auto">
          <a:xfrm>
            <a:off x="1952625" y="4383088"/>
            <a:ext cx="173038" cy="173037"/>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20502" name="Line 20"/>
          <p:cNvSpPr>
            <a:spLocks noChangeShapeType="1"/>
          </p:cNvSpPr>
          <p:nvPr/>
        </p:nvSpPr>
        <p:spPr bwMode="auto">
          <a:xfrm>
            <a:off x="3375025" y="1992313"/>
            <a:ext cx="2851150" cy="2851150"/>
          </a:xfrm>
          <a:prstGeom prst="line">
            <a:avLst/>
          </a:prstGeom>
          <a:noFill/>
          <a:ln w="38100">
            <a:solidFill>
              <a:srgbClr val="FF0000"/>
            </a:solidFill>
            <a:prstDash val="sysDot"/>
            <a:miter lim="800000"/>
            <a:headEnd/>
            <a:tailEnd/>
          </a:ln>
        </p:spPr>
        <p:txBody>
          <a:bodyPr wrap="none"/>
          <a:lstStyle/>
          <a:p>
            <a:endParaRPr lang="en-US"/>
          </a:p>
        </p:txBody>
      </p:sp>
      <p:sp>
        <p:nvSpPr>
          <p:cNvPr id="20503" name="Line 21"/>
          <p:cNvSpPr>
            <a:spLocks noChangeShapeType="1"/>
          </p:cNvSpPr>
          <p:nvPr/>
        </p:nvSpPr>
        <p:spPr bwMode="auto">
          <a:xfrm>
            <a:off x="1371600" y="2897188"/>
            <a:ext cx="3079750" cy="3044825"/>
          </a:xfrm>
          <a:prstGeom prst="line">
            <a:avLst/>
          </a:prstGeom>
          <a:noFill/>
          <a:ln w="38100">
            <a:solidFill>
              <a:srgbClr val="FF0000"/>
            </a:solidFill>
            <a:prstDash val="sysDot"/>
            <a:miter lim="800000"/>
            <a:headEnd/>
            <a:tailEnd/>
          </a:ln>
        </p:spPr>
        <p:txBody>
          <a:bodyPr wrap="none"/>
          <a:lstStyle/>
          <a:p>
            <a:endParaRPr lang="en-US"/>
          </a:p>
        </p:txBody>
      </p:sp>
      <p:sp>
        <p:nvSpPr>
          <p:cNvPr id="20504" name="Line 22"/>
          <p:cNvSpPr>
            <a:spLocks noChangeShapeType="1"/>
          </p:cNvSpPr>
          <p:nvPr/>
        </p:nvSpPr>
        <p:spPr bwMode="auto">
          <a:xfrm>
            <a:off x="1909763" y="2003425"/>
            <a:ext cx="3532187" cy="3502025"/>
          </a:xfrm>
          <a:prstGeom prst="line">
            <a:avLst/>
          </a:prstGeom>
          <a:noFill/>
          <a:ln w="38100">
            <a:solidFill>
              <a:srgbClr val="FF0000"/>
            </a:solidFill>
            <a:miter lim="800000"/>
            <a:headEnd/>
            <a:tailEnd/>
          </a:ln>
        </p:spPr>
        <p:txBody>
          <a:bodyPr wrap="none"/>
          <a:lstStyle/>
          <a:p>
            <a:endParaRPr lang="en-US"/>
          </a:p>
        </p:txBody>
      </p:sp>
      <p:sp>
        <p:nvSpPr>
          <p:cNvPr id="20510" name="Line 37"/>
          <p:cNvSpPr>
            <a:spLocks noChangeShapeType="1"/>
          </p:cNvSpPr>
          <p:nvPr/>
        </p:nvSpPr>
        <p:spPr bwMode="auto">
          <a:xfrm flipH="1">
            <a:off x="3543300" y="4010025"/>
            <a:ext cx="1033463" cy="1033463"/>
          </a:xfrm>
          <a:prstGeom prst="line">
            <a:avLst/>
          </a:prstGeom>
          <a:noFill/>
          <a:ln w="25400">
            <a:solidFill>
              <a:srgbClr val="FF00FF"/>
            </a:solidFill>
            <a:miter lim="800000"/>
            <a:headEnd type="triangle" w="med" len="med"/>
            <a:tailEnd type="triangle" w="med" len="med"/>
          </a:ln>
        </p:spPr>
        <p:txBody>
          <a:bodyPr wrap="none"/>
          <a:lstStyle/>
          <a:p>
            <a:endParaRPr lang="en-US"/>
          </a:p>
        </p:txBody>
      </p:sp>
      <p:pic>
        <p:nvPicPr>
          <p:cNvPr id="20511" name="Picture 38" descr="txp_fig"/>
          <p:cNvPicPr>
            <a:picLocks noChangeAspect="1" noChangeArrowheads="1"/>
          </p:cNvPicPr>
          <p:nvPr>
            <p:custDataLst>
              <p:tags r:id="rId1"/>
            </p:custDataLst>
          </p:nvPr>
        </p:nvPicPr>
        <p:blipFill>
          <a:blip r:embed="rId6" cstate="print"/>
          <a:srcRect/>
          <a:stretch>
            <a:fillRect/>
          </a:stretch>
        </p:blipFill>
        <p:spPr bwMode="auto">
          <a:xfrm>
            <a:off x="4021138" y="4576763"/>
            <a:ext cx="255587" cy="323850"/>
          </a:xfrm>
          <a:prstGeom prst="rect">
            <a:avLst/>
          </a:prstGeom>
          <a:noFill/>
          <a:ln w="9525">
            <a:noFill/>
            <a:miter lim="800000"/>
            <a:headEnd/>
            <a:tailEnd/>
          </a:ln>
        </p:spPr>
      </p:pic>
      <p:pic>
        <p:nvPicPr>
          <p:cNvPr id="20512" name="Picture 40" descr="txp_fig"/>
          <p:cNvPicPr>
            <a:picLocks noChangeAspect="1" noChangeArrowheads="1"/>
          </p:cNvPicPr>
          <p:nvPr>
            <p:custDataLst>
              <p:tags r:id="rId2"/>
            </p:custDataLst>
          </p:nvPr>
        </p:nvPicPr>
        <p:blipFill>
          <a:blip r:embed="rId7" cstate="print"/>
          <a:srcRect/>
          <a:stretch>
            <a:fillRect/>
          </a:stretch>
        </p:blipFill>
        <p:spPr bwMode="auto">
          <a:xfrm>
            <a:off x="4743450" y="4114800"/>
            <a:ext cx="268288" cy="207963"/>
          </a:xfrm>
          <a:prstGeom prst="rect">
            <a:avLst/>
          </a:prstGeom>
          <a:noFill/>
          <a:ln w="9525">
            <a:noFill/>
            <a:miter lim="800000"/>
            <a:headEnd/>
            <a:tailEnd/>
          </a:ln>
        </p:spPr>
      </p:pic>
      <p:sp>
        <p:nvSpPr>
          <p:cNvPr id="20513" name="Line 41"/>
          <p:cNvSpPr>
            <a:spLocks noChangeShapeType="1"/>
          </p:cNvSpPr>
          <p:nvPr/>
        </p:nvSpPr>
        <p:spPr bwMode="auto">
          <a:xfrm flipH="1">
            <a:off x="2873375" y="2495550"/>
            <a:ext cx="1004888" cy="955675"/>
          </a:xfrm>
          <a:prstGeom prst="line">
            <a:avLst/>
          </a:prstGeom>
          <a:noFill/>
          <a:ln w="25400">
            <a:solidFill>
              <a:srgbClr val="FF00FF"/>
            </a:solidFill>
            <a:miter lim="800000"/>
            <a:headEnd type="triangle" w="med" len="med"/>
            <a:tailEnd type="triangle" w="med" len="med"/>
          </a:ln>
        </p:spPr>
        <p:txBody>
          <a:bodyPr wrap="none"/>
          <a:lstStyle/>
          <a:p>
            <a:endParaRPr lang="en-US"/>
          </a:p>
        </p:txBody>
      </p:sp>
      <p:pic>
        <p:nvPicPr>
          <p:cNvPr id="20514" name="Picture 44" descr="txp_fig"/>
          <p:cNvPicPr>
            <a:picLocks noChangeAspect="1" noChangeArrowheads="1"/>
          </p:cNvPicPr>
          <p:nvPr>
            <p:custDataLst>
              <p:tags r:id="rId3"/>
            </p:custDataLst>
          </p:nvPr>
        </p:nvPicPr>
        <p:blipFill>
          <a:blip r:embed="rId8" cstate="print"/>
          <a:srcRect/>
          <a:stretch>
            <a:fillRect/>
          </a:stretch>
        </p:blipFill>
        <p:spPr bwMode="auto">
          <a:xfrm>
            <a:off x="2886075" y="3629025"/>
            <a:ext cx="298450" cy="252413"/>
          </a:xfrm>
          <a:prstGeom prst="rect">
            <a:avLst/>
          </a:prstGeom>
          <a:noFill/>
          <a:ln w="9525">
            <a:noFill/>
            <a:miter lim="800000"/>
            <a:headEnd/>
            <a:tailEnd/>
          </a:ln>
        </p:spPr>
      </p:pic>
      <p:pic>
        <p:nvPicPr>
          <p:cNvPr id="20515" name="Picture 45" descr="txp_fig"/>
          <p:cNvPicPr>
            <a:picLocks noChangeAspect="1" noChangeArrowheads="1"/>
          </p:cNvPicPr>
          <p:nvPr>
            <p:custDataLst>
              <p:tags r:id="rId4"/>
            </p:custDataLst>
          </p:nvPr>
        </p:nvPicPr>
        <p:blipFill>
          <a:blip r:embed="rId9" cstate="print"/>
          <a:srcRect/>
          <a:stretch>
            <a:fillRect/>
          </a:stretch>
        </p:blipFill>
        <p:spPr bwMode="auto">
          <a:xfrm>
            <a:off x="3230563" y="2419350"/>
            <a:ext cx="288925" cy="374650"/>
          </a:xfrm>
          <a:prstGeom prst="rect">
            <a:avLst/>
          </a:prstGeom>
          <a:noFill/>
          <a:ln w="9525">
            <a:noFill/>
            <a:miter lim="800000"/>
            <a:headEnd/>
            <a:tailEnd/>
          </a:ln>
        </p:spPr>
      </p:pic>
      <p:sp>
        <p:nvSpPr>
          <p:cNvPr id="26644" name="Title 36"/>
          <p:cNvSpPr>
            <a:spLocks noGrp="1"/>
          </p:cNvSpPr>
          <p:nvPr>
            <p:ph type="title"/>
          </p:nvPr>
        </p:nvSpPr>
        <p:spPr/>
        <p:txBody>
          <a:bodyPr/>
          <a:lstStyle/>
          <a:p>
            <a:r>
              <a:rPr lang="en-US" smtClean="0"/>
              <a:t>Soft margin</a:t>
            </a:r>
          </a:p>
        </p:txBody>
      </p:sp>
      <p:sp>
        <p:nvSpPr>
          <p:cNvPr id="26645" name="Footer Placeholder 4"/>
          <p:cNvSpPr>
            <a:spLocks noGrp="1"/>
          </p:cNvSpPr>
          <p:nvPr>
            <p:ph type="ftr" sz="quarter" idx="11"/>
          </p:nvPr>
        </p:nvSpPr>
        <p:spPr>
          <a:xfrm>
            <a:off x="6835775" y="6553200"/>
            <a:ext cx="2308225" cy="304800"/>
          </a:xfrm>
          <a:noFill/>
        </p:spPr>
        <p:txBody>
          <a:bodyPr/>
          <a:lstStyle/>
          <a:p>
            <a:r>
              <a:rPr lang="en-US" sz="1100" i="1" smtClean="0"/>
              <a:t>CSE 802. Prepared by Martin Law</a:t>
            </a:r>
          </a:p>
        </p:txBody>
      </p:sp>
      <p:sp>
        <p:nvSpPr>
          <p:cNvPr id="26646" name="Oval 10"/>
          <p:cNvSpPr>
            <a:spLocks noChangeArrowheads="1"/>
          </p:cNvSpPr>
          <p:nvPr/>
        </p:nvSpPr>
        <p:spPr bwMode="auto">
          <a:xfrm>
            <a:off x="5311775" y="3930650"/>
            <a:ext cx="173038" cy="173038"/>
          </a:xfrm>
          <a:prstGeom prst="ellipse">
            <a:avLst/>
          </a:prstGeom>
          <a:solidFill>
            <a:schemeClr val="accent1"/>
          </a:solidFill>
          <a:ln w="9525">
            <a:solidFill>
              <a:schemeClr val="tx1"/>
            </a:solidFill>
            <a:miter lim="800000"/>
            <a:headEnd/>
            <a:tailEnd/>
          </a:ln>
        </p:spPr>
        <p:txBody>
          <a:bodyPr wrap="none" anchor="ctr"/>
          <a:lstStyle/>
          <a:p>
            <a:endParaRPr lang="en-US"/>
          </a:p>
        </p:txBody>
      </p:sp>
      <p:sp>
        <p:nvSpPr>
          <p:cNvPr id="26647" name="Oval 8"/>
          <p:cNvSpPr>
            <a:spLocks noChangeArrowheads="1"/>
          </p:cNvSpPr>
          <p:nvPr/>
        </p:nvSpPr>
        <p:spPr bwMode="auto">
          <a:xfrm>
            <a:off x="4157663" y="2781300"/>
            <a:ext cx="173037" cy="173038"/>
          </a:xfrm>
          <a:prstGeom prst="ellipse">
            <a:avLst/>
          </a:prstGeom>
          <a:solidFill>
            <a:schemeClr val="accent1"/>
          </a:solidFill>
          <a:ln w="9525">
            <a:solidFill>
              <a:schemeClr val="tx1"/>
            </a:solidFill>
            <a:miter lim="800000"/>
            <a:headEnd/>
            <a:tailEnd/>
          </a:ln>
        </p:spPr>
        <p:txBody>
          <a:bodyPr wrap="none" anchor="ctr"/>
          <a:lstStyle/>
          <a:p>
            <a:endParaRPr lang="en-US"/>
          </a:p>
        </p:txBody>
      </p:sp>
      <p:sp>
        <p:nvSpPr>
          <p:cNvPr id="26648" name="Rectangle 15"/>
          <p:cNvSpPr>
            <a:spLocks noChangeArrowheads="1"/>
          </p:cNvSpPr>
          <p:nvPr/>
        </p:nvSpPr>
        <p:spPr bwMode="auto">
          <a:xfrm>
            <a:off x="2986088" y="4513263"/>
            <a:ext cx="173037" cy="171450"/>
          </a:xfrm>
          <a:prstGeom prst="rect">
            <a:avLst/>
          </a:prstGeom>
          <a:solidFill>
            <a:schemeClr val="hlink"/>
          </a:solidFill>
          <a:ln w="9525">
            <a:solidFill>
              <a:schemeClr val="tx1"/>
            </a:solid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152400"/>
            <a:ext cx="8229600" cy="1143000"/>
          </a:xfrm>
        </p:spPr>
        <p:txBody>
          <a:bodyPr/>
          <a:lstStyle/>
          <a:p>
            <a:pPr eaLnBrk="1" hangingPunct="1"/>
            <a:r>
              <a:rPr lang="cs-CZ" smtClean="0"/>
              <a:t>Soft margin</a:t>
            </a:r>
          </a:p>
        </p:txBody>
      </p:sp>
      <p:sp>
        <p:nvSpPr>
          <p:cNvPr id="17411" name="Rectangle 3"/>
          <p:cNvSpPr>
            <a:spLocks noGrp="1" noChangeArrowheads="1"/>
          </p:cNvSpPr>
          <p:nvPr>
            <p:ph type="body" idx="1"/>
          </p:nvPr>
        </p:nvSpPr>
        <p:spPr>
          <a:xfrm>
            <a:off x="457200" y="1477963"/>
            <a:ext cx="8229600" cy="5140325"/>
          </a:xfrm>
        </p:spPr>
        <p:txBody>
          <a:bodyPr>
            <a:normAutofit/>
          </a:bodyPr>
          <a:lstStyle/>
          <a:p>
            <a:pPr eaLnBrk="1" hangingPunct="1">
              <a:defRPr/>
            </a:pPr>
            <a:r>
              <a:rPr lang="en-US" smtClean="0"/>
              <a:t>And we introduced </a:t>
            </a:r>
            <a:r>
              <a:rPr lang="en-US" b="1" smtClean="0">
                <a:solidFill>
                  <a:srgbClr val="FF0000"/>
                </a:solidFill>
              </a:rPr>
              <a:t>capacity parameter </a:t>
            </a:r>
            <a:r>
              <a:rPr lang="en-US" b="1" i="1" smtClean="0">
                <a:solidFill>
                  <a:srgbClr val="FF0000"/>
                </a:solidFill>
              </a:rPr>
              <a:t>C </a:t>
            </a:r>
            <a:r>
              <a:rPr lang="en-US" smtClean="0"/>
              <a:t>- trade-off between error and margin.</a:t>
            </a:r>
          </a:p>
          <a:p>
            <a:pPr eaLnBrk="1" hangingPunct="1">
              <a:defRPr/>
            </a:pPr>
            <a:r>
              <a:rPr lang="en-US" i="1" smtClean="0"/>
              <a:t>C</a:t>
            </a:r>
            <a:r>
              <a:rPr lang="en-US" smtClean="0"/>
              <a:t> is adjusted by the user</a:t>
            </a:r>
          </a:p>
          <a:p>
            <a:pPr lvl="1" eaLnBrk="1" hangingPunct="1">
              <a:defRPr/>
            </a:pPr>
            <a:r>
              <a:rPr lang="en-US" smtClean="0"/>
              <a:t>large </a:t>
            </a:r>
            <a:r>
              <a:rPr lang="en-US" i="1" smtClean="0"/>
              <a:t>C</a:t>
            </a:r>
            <a:r>
              <a:rPr lang="en-US" smtClean="0"/>
              <a:t> – a high penalty to classification errors, the number of misclassified patterns is minimized (i.e. hard margin).</a:t>
            </a:r>
          </a:p>
          <a:p>
            <a:pPr eaLnBrk="1" hangingPunct="1">
              <a:defRPr/>
            </a:pPr>
            <a:r>
              <a:rPr lang="en-US" smtClean="0"/>
              <a:t>Decrease in </a:t>
            </a:r>
            <a:r>
              <a:rPr lang="en-US" i="1" smtClean="0"/>
              <a:t>C</a:t>
            </a:r>
            <a:r>
              <a:rPr lang="en-US" smtClean="0"/>
              <a:t>: points move inside margin.</a:t>
            </a:r>
          </a:p>
          <a:p>
            <a:pPr eaLnBrk="1" hangingPunct="1">
              <a:defRPr/>
            </a:pPr>
            <a:r>
              <a:rPr lang="en-US" smtClean="0"/>
              <a:t>Data dependent, good value to start with is  100</a:t>
            </a:r>
            <a:endParaRPr lang="cs-CZ" smtClean="0"/>
          </a:p>
        </p:txBody>
      </p:sp>
    </p:spTree>
    <p:extLst>
      <p:ext uri="{BB962C8B-B14F-4D97-AF65-F5344CB8AC3E}">
        <p14:creationId xmlns:p14="http://schemas.microsoft.com/office/powerpoint/2010/main" val="179042500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85800" y="2667000"/>
            <a:ext cx="8229600" cy="1143000"/>
          </a:xfrm>
        </p:spPr>
        <p:txBody>
          <a:bodyPr/>
          <a:lstStyle/>
          <a:p>
            <a:pPr eaLnBrk="1" hangingPunct="1"/>
            <a:r>
              <a:rPr lang="cs-CZ" smtClean="0"/>
              <a:t>Kernel Functions</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8465" y="845289"/>
            <a:ext cx="8229600" cy="5172740"/>
          </a:xfrm>
        </p:spPr>
        <p:txBody>
          <a:bodyPr/>
          <a:lstStyle/>
          <a:p>
            <a:pPr>
              <a:defRPr/>
            </a:pPr>
            <a:r>
              <a:rPr lang="en-US" sz="3000"/>
              <a:t>Linear classifiers have advantages, one of them being that they often have simple training algorithms that scale linearly with the number of examples.</a:t>
            </a:r>
            <a:endParaRPr lang="en-US" sz="3000">
              <a:sym typeface="Mathematica5"/>
            </a:endParaRPr>
          </a:p>
          <a:p>
            <a:pPr>
              <a:defRPr/>
            </a:pPr>
            <a:r>
              <a:rPr lang="en-US" sz="3000">
                <a:sym typeface="Mathematica5"/>
              </a:rPr>
              <a:t>What to do if the classification boundary is non-linear? </a:t>
            </a:r>
          </a:p>
          <a:p>
            <a:pPr lvl="1">
              <a:defRPr/>
            </a:pPr>
            <a:r>
              <a:rPr lang="en-US" sz="2600">
                <a:sym typeface="Mathematica5"/>
              </a:rPr>
              <a:t>Can we propose an approach generating non-linear classification boundary just by extending the linear classifier machinery?</a:t>
            </a:r>
            <a:endParaRPr lang="en-US">
              <a:sym typeface="Mathematica5"/>
            </a:endParaRPr>
          </a:p>
          <a:p>
            <a:pPr lvl="1"/>
            <a:r>
              <a:rPr lang="en-US" sz="2600"/>
              <a:t>Of course we can. Otherwise I wouldn’t ask.</a:t>
            </a:r>
          </a:p>
          <a:p>
            <a:endParaRPr lang="en-US"/>
          </a:p>
        </p:txBody>
      </p:sp>
    </p:spTree>
    <p:extLst>
      <p:ext uri="{BB962C8B-B14F-4D97-AF65-F5344CB8AC3E}">
        <p14:creationId xmlns:p14="http://schemas.microsoft.com/office/powerpoint/2010/main" val="380656501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8" name="Line 6"/>
          <p:cNvSpPr>
            <a:spLocks noChangeShapeType="1"/>
          </p:cNvSpPr>
          <p:nvPr/>
        </p:nvSpPr>
        <p:spPr bwMode="auto">
          <a:xfrm>
            <a:off x="4724400" y="381000"/>
            <a:ext cx="0" cy="1371600"/>
          </a:xfrm>
          <a:prstGeom prst="line">
            <a:avLst/>
          </a:prstGeom>
          <a:noFill/>
          <a:ln w="25400">
            <a:solidFill>
              <a:srgbClr val="339966"/>
            </a:solidFill>
            <a:round/>
            <a:headEnd/>
            <a:tailEnd type="triangle" w="lg" len="lg"/>
          </a:ln>
        </p:spPr>
        <p:txBody>
          <a:bodyPr/>
          <a:lstStyle/>
          <a:p>
            <a:endParaRPr lang="en-US"/>
          </a:p>
        </p:txBody>
      </p:sp>
      <p:cxnSp>
        <p:nvCxnSpPr>
          <p:cNvPr id="5" name="Straight Connector 4"/>
          <p:cNvCxnSpPr/>
          <p:nvPr/>
        </p:nvCxnSpPr>
        <p:spPr>
          <a:xfrm>
            <a:off x="1981200" y="2513013"/>
            <a:ext cx="5181600" cy="1587"/>
          </a:xfrm>
          <a:prstGeom prst="line">
            <a:avLst/>
          </a:prstGeom>
          <a:ln w="50800">
            <a:solidFill>
              <a:srgbClr val="CC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514600" y="1828800"/>
            <a:ext cx="434340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5118100" y="1752600"/>
            <a:ext cx="130175" cy="131763"/>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Oval 11"/>
          <p:cNvSpPr/>
          <p:nvPr/>
        </p:nvSpPr>
        <p:spPr>
          <a:xfrm>
            <a:off x="4876800" y="1752600"/>
            <a:ext cx="131763" cy="131763"/>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Oval 15"/>
          <p:cNvSpPr/>
          <p:nvPr/>
        </p:nvSpPr>
        <p:spPr>
          <a:xfrm>
            <a:off x="5830888" y="1757363"/>
            <a:ext cx="131762" cy="131762"/>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Oval 16"/>
          <p:cNvSpPr/>
          <p:nvPr/>
        </p:nvSpPr>
        <p:spPr>
          <a:xfrm>
            <a:off x="5651500" y="1752600"/>
            <a:ext cx="130175" cy="131763"/>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Oval 17"/>
          <p:cNvSpPr/>
          <p:nvPr/>
        </p:nvSpPr>
        <p:spPr>
          <a:xfrm>
            <a:off x="5410200" y="1751013"/>
            <a:ext cx="131763" cy="131762"/>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Oval 18"/>
          <p:cNvSpPr/>
          <p:nvPr/>
        </p:nvSpPr>
        <p:spPr>
          <a:xfrm>
            <a:off x="6048375" y="1757363"/>
            <a:ext cx="131763" cy="131762"/>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 name="Oval 19"/>
          <p:cNvSpPr/>
          <p:nvPr/>
        </p:nvSpPr>
        <p:spPr>
          <a:xfrm>
            <a:off x="3505200" y="1752600"/>
            <a:ext cx="131763" cy="131763"/>
          </a:xfrm>
          <a:prstGeom prst="ellipse">
            <a:avLst/>
          </a:prstGeom>
          <a:solidFill>
            <a:schemeClr val="tx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 name="Oval 20"/>
          <p:cNvSpPr/>
          <p:nvPr/>
        </p:nvSpPr>
        <p:spPr>
          <a:xfrm>
            <a:off x="3263900" y="1752600"/>
            <a:ext cx="131763" cy="131763"/>
          </a:xfrm>
          <a:prstGeom prst="ellipse">
            <a:avLst/>
          </a:prstGeom>
          <a:solidFill>
            <a:schemeClr val="tx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 name="Oval 21"/>
          <p:cNvSpPr/>
          <p:nvPr/>
        </p:nvSpPr>
        <p:spPr>
          <a:xfrm>
            <a:off x="4217988" y="1757363"/>
            <a:ext cx="131762" cy="131762"/>
          </a:xfrm>
          <a:prstGeom prst="ellipse">
            <a:avLst/>
          </a:prstGeom>
          <a:solidFill>
            <a:schemeClr val="tx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 name="Oval 22"/>
          <p:cNvSpPr/>
          <p:nvPr/>
        </p:nvSpPr>
        <p:spPr>
          <a:xfrm>
            <a:off x="4038600" y="1752600"/>
            <a:ext cx="131763" cy="131763"/>
          </a:xfrm>
          <a:prstGeom prst="ellipse">
            <a:avLst/>
          </a:prstGeom>
          <a:solidFill>
            <a:schemeClr val="tx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 name="Oval 23"/>
          <p:cNvSpPr/>
          <p:nvPr/>
        </p:nvSpPr>
        <p:spPr>
          <a:xfrm>
            <a:off x="3797300" y="1751013"/>
            <a:ext cx="131763" cy="131762"/>
          </a:xfrm>
          <a:prstGeom prst="ellipse">
            <a:avLst/>
          </a:prstGeom>
          <a:solidFill>
            <a:schemeClr val="tx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 name="Oval 24"/>
          <p:cNvSpPr/>
          <p:nvPr/>
        </p:nvSpPr>
        <p:spPr>
          <a:xfrm>
            <a:off x="4437063" y="1757363"/>
            <a:ext cx="130175" cy="131762"/>
          </a:xfrm>
          <a:prstGeom prst="ellipse">
            <a:avLst/>
          </a:prstGeom>
          <a:solidFill>
            <a:schemeClr val="tx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mc:AlternateContent xmlns:mc="http://schemas.openxmlformats.org/markup-compatibility/2006" xmlns:a14="http://schemas.microsoft.com/office/drawing/2010/main">
        <mc:Choice Requires="a14">
          <p:sp>
            <p:nvSpPr>
              <p:cNvPr id="31761" name="TextBox 25"/>
              <p:cNvSpPr txBox="1">
                <a:spLocks noChangeArrowheads="1"/>
              </p:cNvSpPr>
              <p:nvPr/>
            </p:nvSpPr>
            <p:spPr bwMode="auto">
              <a:xfrm>
                <a:off x="6824663" y="2514600"/>
                <a:ext cx="475900" cy="461665"/>
              </a:xfrm>
              <a:prstGeom prst="rect">
                <a:avLst/>
              </a:prstGeom>
              <a:noFill/>
              <a:ln w="9525">
                <a:noFill/>
                <a:miter lim="800000"/>
                <a:headEnd/>
                <a:tailEnd/>
              </a:ln>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a:rPr>
                        <m:t>𝑋</m:t>
                      </m:r>
                    </m:oMath>
                  </m:oMathPara>
                </a14:m>
                <a:endParaRPr lang="en-US"/>
              </a:p>
            </p:txBody>
          </p:sp>
        </mc:Choice>
        <mc:Fallback xmlns="">
          <p:sp>
            <p:nvSpPr>
              <p:cNvPr id="31761" name="TextBox 25"/>
              <p:cNvSpPr txBox="1">
                <a:spLocks noRot="1" noChangeAspect="1" noMove="1" noResize="1" noEditPoints="1" noAdjustHandles="1" noChangeArrowheads="1" noChangeShapeType="1" noTextEdit="1"/>
              </p:cNvSpPr>
              <p:nvPr/>
            </p:nvSpPr>
            <p:spPr bwMode="auto">
              <a:xfrm>
                <a:off x="6824663" y="2514600"/>
                <a:ext cx="475900" cy="461665"/>
              </a:xfrm>
              <a:prstGeom prst="rect">
                <a:avLst/>
              </a:prstGeom>
              <a:blipFill rotWithShape="1">
                <a:blip r:embed="rId2"/>
                <a:stretch>
                  <a:fillRect/>
                </a:stretch>
              </a:blipFill>
              <a:ln w="9525">
                <a:noFill/>
                <a:miter lim="800000"/>
                <a:headEnd/>
                <a:tailEnd/>
              </a:ln>
            </p:spPr>
            <p:txBody>
              <a:bodyPr/>
              <a:lstStyle/>
              <a:p>
                <a:r>
                  <a:rPr lang="en-US">
                    <a:noFill/>
                  </a:rPr>
                  <a:t> </a:t>
                </a:r>
              </a:p>
            </p:txBody>
          </p:sp>
        </mc:Fallback>
      </mc:AlternateContent>
      <p:grpSp>
        <p:nvGrpSpPr>
          <p:cNvPr id="2" name="Group 78"/>
          <p:cNvGrpSpPr>
            <a:grpSpLocks/>
          </p:cNvGrpSpPr>
          <p:nvPr/>
        </p:nvGrpSpPr>
        <p:grpSpPr bwMode="auto">
          <a:xfrm>
            <a:off x="1981200" y="5180013"/>
            <a:ext cx="5318487" cy="1225438"/>
            <a:chOff x="1981200" y="5180012"/>
            <a:chExt cx="5318991" cy="1225141"/>
          </a:xfrm>
        </p:grpSpPr>
        <p:cxnSp>
          <p:nvCxnSpPr>
            <p:cNvPr id="60" name="Straight Connector 59"/>
            <p:cNvCxnSpPr/>
            <p:nvPr/>
          </p:nvCxnSpPr>
          <p:spPr>
            <a:xfrm>
              <a:off x="1981200" y="5941827"/>
              <a:ext cx="5182091" cy="1587"/>
            </a:xfrm>
            <a:prstGeom prst="line">
              <a:avLst/>
            </a:prstGeom>
            <a:ln w="50800">
              <a:solidFill>
                <a:srgbClr val="CC000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2514651" y="5257780"/>
              <a:ext cx="4343812"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Oval 61"/>
            <p:cNvSpPr/>
            <p:nvPr/>
          </p:nvSpPr>
          <p:spPr>
            <a:xfrm>
              <a:off x="5504197" y="5194296"/>
              <a:ext cx="131774" cy="130143"/>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3" name="Oval 62"/>
            <p:cNvSpPr/>
            <p:nvPr/>
          </p:nvSpPr>
          <p:spPr>
            <a:xfrm>
              <a:off x="3337054" y="5181599"/>
              <a:ext cx="131775" cy="131731"/>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4" name="Oval 63"/>
            <p:cNvSpPr/>
            <p:nvPr/>
          </p:nvSpPr>
          <p:spPr>
            <a:xfrm>
              <a:off x="6193237" y="5186360"/>
              <a:ext cx="131774" cy="13173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5" name="Oval 64"/>
            <p:cNvSpPr/>
            <p:nvPr/>
          </p:nvSpPr>
          <p:spPr>
            <a:xfrm>
              <a:off x="6013832" y="5194296"/>
              <a:ext cx="130187" cy="130143"/>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6" name="Oval 65"/>
            <p:cNvSpPr/>
            <p:nvPr/>
          </p:nvSpPr>
          <p:spPr>
            <a:xfrm>
              <a:off x="5772509" y="5192709"/>
              <a:ext cx="131775" cy="130143"/>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 name="Oval 66"/>
            <p:cNvSpPr/>
            <p:nvPr/>
          </p:nvSpPr>
          <p:spPr>
            <a:xfrm>
              <a:off x="3594253" y="5186360"/>
              <a:ext cx="130187" cy="13173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8" name="Oval 67"/>
            <p:cNvSpPr/>
            <p:nvPr/>
          </p:nvSpPr>
          <p:spPr>
            <a:xfrm>
              <a:off x="3137010" y="5181599"/>
              <a:ext cx="130187" cy="131731"/>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9" name="Oval 68"/>
            <p:cNvSpPr/>
            <p:nvPr/>
          </p:nvSpPr>
          <p:spPr>
            <a:xfrm>
              <a:off x="2895687" y="5181599"/>
              <a:ext cx="130187" cy="131731"/>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0" name="Oval 69"/>
            <p:cNvSpPr/>
            <p:nvPr/>
          </p:nvSpPr>
          <p:spPr>
            <a:xfrm>
              <a:off x="4648453" y="5186360"/>
              <a:ext cx="130187" cy="131730"/>
            </a:xfrm>
            <a:prstGeom prst="ellipse">
              <a:avLst/>
            </a:prstGeom>
            <a:solidFill>
              <a:schemeClr val="tx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 name="Oval 70"/>
            <p:cNvSpPr/>
            <p:nvPr/>
          </p:nvSpPr>
          <p:spPr>
            <a:xfrm>
              <a:off x="4459523" y="5181599"/>
              <a:ext cx="130187" cy="131731"/>
            </a:xfrm>
            <a:prstGeom prst="ellipse">
              <a:avLst/>
            </a:prstGeom>
            <a:solidFill>
              <a:schemeClr val="tx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2" name="Oval 71"/>
            <p:cNvSpPr/>
            <p:nvPr/>
          </p:nvSpPr>
          <p:spPr>
            <a:xfrm>
              <a:off x="4254715" y="5180012"/>
              <a:ext cx="131775" cy="131730"/>
            </a:xfrm>
            <a:prstGeom prst="ellipse">
              <a:avLst/>
            </a:prstGeom>
            <a:solidFill>
              <a:schemeClr val="tx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3" name="Oval 72"/>
            <p:cNvSpPr/>
            <p:nvPr/>
          </p:nvSpPr>
          <p:spPr>
            <a:xfrm>
              <a:off x="4877074" y="5186360"/>
              <a:ext cx="130187" cy="131730"/>
            </a:xfrm>
            <a:prstGeom prst="ellipse">
              <a:avLst/>
            </a:prstGeom>
            <a:solidFill>
              <a:schemeClr val="tx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mc:AlternateContent xmlns:mc="http://schemas.openxmlformats.org/markup-compatibility/2006" xmlns:a14="http://schemas.microsoft.com/office/drawing/2010/main">
          <mc:Choice Requires="a14">
            <p:sp>
              <p:nvSpPr>
                <p:cNvPr id="31779" name="TextBox 73"/>
                <p:cNvSpPr txBox="1">
                  <a:spLocks noChangeArrowheads="1"/>
                </p:cNvSpPr>
                <p:nvPr/>
              </p:nvSpPr>
              <p:spPr bwMode="auto">
                <a:xfrm>
                  <a:off x="6824246" y="5943600"/>
                  <a:ext cx="475945" cy="461553"/>
                </a:xfrm>
                <a:prstGeom prst="rect">
                  <a:avLst/>
                </a:prstGeom>
                <a:noFill/>
                <a:ln w="9525">
                  <a:noFill/>
                  <a:miter lim="800000"/>
                  <a:headEnd/>
                  <a:tailEnd/>
                </a:ln>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a:rPr>
                          <m:t>𝑋</m:t>
                        </m:r>
                      </m:oMath>
                    </m:oMathPara>
                  </a14:m>
                  <a:endParaRPr lang="en-US"/>
                </a:p>
              </p:txBody>
            </p:sp>
          </mc:Choice>
          <mc:Fallback xmlns="">
            <p:sp>
              <p:nvSpPr>
                <p:cNvPr id="31779" name="TextBox 73"/>
                <p:cNvSpPr txBox="1">
                  <a:spLocks noRot="1" noChangeAspect="1" noMove="1" noResize="1" noEditPoints="1" noAdjustHandles="1" noChangeArrowheads="1" noChangeShapeType="1" noTextEdit="1"/>
                </p:cNvSpPr>
                <p:nvPr/>
              </p:nvSpPr>
              <p:spPr bwMode="auto">
                <a:xfrm>
                  <a:off x="6824246" y="5943600"/>
                  <a:ext cx="475945" cy="461553"/>
                </a:xfrm>
                <a:prstGeom prst="rect">
                  <a:avLst/>
                </a:prstGeom>
                <a:blipFill rotWithShape="1">
                  <a:blip r:embed="rId3"/>
                  <a:stretch>
                    <a:fillRect/>
                  </a:stretch>
                </a:blipFill>
                <a:ln w="9525">
                  <a:noFill/>
                  <a:miter lim="800000"/>
                  <a:headEnd/>
                  <a:tailEnd/>
                </a:ln>
              </p:spPr>
              <p:txBody>
                <a:bodyPr/>
                <a:lstStyle/>
                <a:p>
                  <a:r>
                    <a:rPr lang="en-US">
                      <a:noFill/>
                    </a:rPr>
                    <a:t> </a:t>
                  </a:r>
                </a:p>
              </p:txBody>
            </p:sp>
          </mc:Fallback>
        </mc:AlternateContent>
        <p:sp>
          <p:nvSpPr>
            <p:cNvPr id="75" name="Oval 74"/>
            <p:cNvSpPr/>
            <p:nvPr/>
          </p:nvSpPr>
          <p:spPr>
            <a:xfrm>
              <a:off x="3862566" y="5180012"/>
              <a:ext cx="131774" cy="131730"/>
            </a:xfrm>
            <a:prstGeom prst="ellipse">
              <a:avLst/>
            </a:prstGeom>
            <a:solidFill>
              <a:schemeClr val="tx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 name="Oval 75"/>
            <p:cNvSpPr/>
            <p:nvPr/>
          </p:nvSpPr>
          <p:spPr>
            <a:xfrm>
              <a:off x="4038795" y="5180012"/>
              <a:ext cx="130187" cy="131730"/>
            </a:xfrm>
            <a:prstGeom prst="ellipse">
              <a:avLst/>
            </a:prstGeom>
            <a:solidFill>
              <a:schemeClr val="tx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7" name="Oval 76"/>
            <p:cNvSpPr/>
            <p:nvPr/>
          </p:nvSpPr>
          <p:spPr>
            <a:xfrm>
              <a:off x="5278751" y="5181599"/>
              <a:ext cx="131774" cy="131731"/>
            </a:xfrm>
            <a:prstGeom prst="ellipse">
              <a:avLst/>
            </a:prstGeom>
            <a:solidFill>
              <a:schemeClr val="tx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 name="Oval 77"/>
            <p:cNvSpPr/>
            <p:nvPr/>
          </p:nvSpPr>
          <p:spPr>
            <a:xfrm>
              <a:off x="5051716" y="5181599"/>
              <a:ext cx="131775" cy="131731"/>
            </a:xfrm>
            <a:prstGeom prst="ellipse">
              <a:avLst/>
            </a:prstGeom>
            <a:solidFill>
              <a:schemeClr val="tx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cxnSp>
        <p:nvCxnSpPr>
          <p:cNvPr id="80" name="Straight Connector 79"/>
          <p:cNvCxnSpPr/>
          <p:nvPr/>
        </p:nvCxnSpPr>
        <p:spPr>
          <a:xfrm rot="5400000" flipH="1" flipV="1">
            <a:off x="699294" y="4658519"/>
            <a:ext cx="2590800" cy="1588"/>
          </a:xfrm>
          <a:prstGeom prst="line">
            <a:avLst/>
          </a:prstGeom>
          <a:ln w="50800">
            <a:solidFill>
              <a:srgbClr val="CC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2" name="TextBox 81"/>
              <p:cNvSpPr txBox="1">
                <a:spLocks noChangeArrowheads="1"/>
              </p:cNvSpPr>
              <p:nvPr/>
            </p:nvSpPr>
            <p:spPr bwMode="auto">
              <a:xfrm>
                <a:off x="206375" y="3363913"/>
                <a:ext cx="1774825" cy="460375"/>
              </a:xfrm>
              <a:prstGeom prst="rect">
                <a:avLst/>
              </a:prstGeom>
              <a:noFill/>
              <a:ln w="9525">
                <a:noFill/>
                <a:miter lim="800000"/>
                <a:headEnd/>
                <a:tailEnd/>
              </a:ln>
            </p:spPr>
            <p:txBody>
              <a:bodyPr wrap="none">
                <a:spAutoFit/>
              </a:bodyPr>
              <a:lstStyle/>
              <a:p>
                <a:r>
                  <a:rPr lang="en-US" sz="2400"/>
                  <a:t>transform </a:t>
                </a:r>
                <a14:m>
                  <m:oMath xmlns:m="http://schemas.openxmlformats.org/officeDocument/2006/math">
                    <m:r>
                      <a:rPr lang="en-US" sz="2400" i="1" smtClean="0">
                        <a:latin typeface="Cambria Math"/>
                      </a:rPr>
                      <m:t>𝑋</m:t>
                    </m:r>
                  </m:oMath>
                </a14:m>
                <a:endParaRPr lang="en-US"/>
              </a:p>
            </p:txBody>
          </p:sp>
        </mc:Choice>
        <mc:Fallback xmlns="">
          <p:sp>
            <p:nvSpPr>
              <p:cNvPr id="82" name="TextBox 81"/>
              <p:cNvSpPr txBox="1">
                <a:spLocks noRot="1" noChangeAspect="1" noMove="1" noResize="1" noEditPoints="1" noAdjustHandles="1" noChangeArrowheads="1" noChangeShapeType="1" noTextEdit="1"/>
              </p:cNvSpPr>
              <p:nvPr/>
            </p:nvSpPr>
            <p:spPr bwMode="auto">
              <a:xfrm>
                <a:off x="206375" y="3363913"/>
                <a:ext cx="1774825" cy="460375"/>
              </a:xfrm>
              <a:prstGeom prst="rect">
                <a:avLst/>
              </a:prstGeom>
              <a:blipFill rotWithShape="1">
                <a:blip r:embed="rId4"/>
                <a:stretch>
                  <a:fillRect l="-5498" t="-9333" b="-32000"/>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3216878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8" grpId="0" animBg="1"/>
      <p:bldP spid="8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4" descr="kernel3"/>
          <p:cNvPicPr>
            <a:picLocks noChangeAspect="1" noChangeArrowheads="1"/>
          </p:cNvPicPr>
          <p:nvPr/>
        </p:nvPicPr>
        <p:blipFill>
          <a:blip r:embed="rId2" cstate="print"/>
          <a:srcRect/>
          <a:stretch>
            <a:fillRect/>
          </a:stretch>
        </p:blipFill>
        <p:spPr bwMode="auto">
          <a:xfrm>
            <a:off x="1552575" y="452438"/>
            <a:ext cx="5654675" cy="5894387"/>
          </a:xfrm>
          <a:prstGeom prst="rect">
            <a:avLst/>
          </a:prstGeom>
          <a:noFill/>
          <a:ln w="9525">
            <a:noFill/>
            <a:miter lim="800000"/>
            <a:headEnd/>
            <a:tailEnd/>
          </a:ln>
        </p:spPr>
      </p:pic>
    </p:spTree>
    <p:extLst>
      <p:ext uri="{BB962C8B-B14F-4D97-AF65-F5344CB8AC3E}">
        <p14:creationId xmlns:p14="http://schemas.microsoft.com/office/powerpoint/2010/main" val="35166649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463550"/>
                <a:ext cx="8229600" cy="5961063"/>
              </a:xfrm>
            </p:spPr>
            <p:txBody>
              <a:bodyPr/>
              <a:lstStyle/>
              <a:p>
                <a:r>
                  <a:rPr lang="en-US" b="1" smtClean="0">
                    <a:solidFill>
                      <a:srgbClr val="FF0000"/>
                    </a:solidFill>
                  </a:rPr>
                  <a:t>Input space</a:t>
                </a:r>
                <a:r>
                  <a:rPr lang="en-US" smtClean="0"/>
                  <a:t> </a:t>
                </a:r>
                <a14:m>
                  <m:oMath xmlns:m="http://schemas.openxmlformats.org/officeDocument/2006/math">
                    <m:r>
                      <a:rPr lang="en-US" i="1">
                        <a:latin typeface="Cambria Math"/>
                        <a:ea typeface="Cambria Math"/>
                      </a:rPr>
                      <m:t>𝒳</m:t>
                    </m:r>
                  </m:oMath>
                </a14:m>
                <a:r>
                  <a:rPr lang="en-US" smtClean="0">
                    <a:sym typeface="Mathematica5" pitchFamily="2" charset="2"/>
                  </a:rPr>
                  <a:t> is one dimensional with the dimension </a:t>
                </a:r>
                <a14:m>
                  <m:oMath xmlns:m="http://schemas.openxmlformats.org/officeDocument/2006/math">
                    <m:r>
                      <a:rPr lang="en-US" b="0" i="1" smtClean="0">
                        <a:latin typeface="Cambria Math"/>
                        <a:ea typeface="Cambria Math"/>
                      </a:rPr>
                      <m:t>𝑥</m:t>
                    </m:r>
                  </m:oMath>
                </a14:m>
                <a:r>
                  <a:rPr lang="en-US" smtClean="0">
                    <a:sym typeface="Mathematica5" pitchFamily="2" charset="2"/>
                  </a:rPr>
                  <a:t>.</a:t>
                </a:r>
              </a:p>
              <a:p>
                <a:r>
                  <a:rPr lang="en-US" b="1" smtClean="0">
                    <a:solidFill>
                      <a:srgbClr val="FF0000"/>
                    </a:solidFill>
                    <a:sym typeface="Mathematica5" pitchFamily="2" charset="2"/>
                  </a:rPr>
                  <a:t>Feature space</a:t>
                </a:r>
                <a:r>
                  <a:rPr lang="en-US" smtClean="0">
                    <a:sym typeface="Mathematica5" pitchFamily="2" charset="2"/>
                  </a:rPr>
                  <a:t> </a:t>
                </a:r>
                <a14:m>
                  <m:oMath xmlns:m="http://schemas.openxmlformats.org/officeDocument/2006/math">
                    <m:r>
                      <a:rPr lang="en-US" i="1">
                        <a:latin typeface="Cambria Math"/>
                        <a:ea typeface="Cambria Math"/>
                      </a:rPr>
                      <m:t>ℱ</m:t>
                    </m:r>
                  </m:oMath>
                </a14:m>
                <a:r>
                  <a:rPr lang="en-US" smtClean="0">
                    <a:sym typeface="Mathematica5" pitchFamily="2" charset="2"/>
                  </a:rPr>
                  <a:t> is two dimensional with  dimensions (coordinates) </a:t>
                </a:r>
                <a14:m>
                  <m:oMath xmlns:m="http://schemas.openxmlformats.org/officeDocument/2006/math">
                    <m:r>
                      <a:rPr lang="en-US" i="1" smtClean="0">
                        <a:latin typeface="Cambria Math"/>
                        <a:sym typeface="Mathematica5" pitchFamily="2" charset="2"/>
                      </a:rPr>
                      <m:t>[</m:t>
                    </m:r>
                    <m:r>
                      <a:rPr lang="en-US" i="1" smtClean="0">
                        <a:latin typeface="Cambria Math"/>
                        <a:sym typeface="Mathematica5" pitchFamily="2" charset="2"/>
                      </a:rPr>
                      <m:t>𝑥</m:t>
                    </m:r>
                    <m:r>
                      <a:rPr lang="en-US" i="1" smtClean="0">
                        <a:latin typeface="Cambria Math"/>
                        <a:sym typeface="Mathematica5" pitchFamily="2" charset="2"/>
                      </a:rPr>
                      <m:t>, </m:t>
                    </m:r>
                    <m:r>
                      <a:rPr lang="en-US" i="1" smtClean="0">
                        <a:latin typeface="Cambria Math"/>
                        <a:sym typeface="Mathematica5" pitchFamily="2" charset="2"/>
                      </a:rPr>
                      <m:t>𝑥</m:t>
                    </m:r>
                    <m:r>
                      <a:rPr lang="en-US" i="1" baseline="30000" smtClean="0">
                        <a:latin typeface="Cambria Math"/>
                        <a:sym typeface="Mathematica5" pitchFamily="2" charset="2"/>
                      </a:rPr>
                      <m:t>2</m:t>
                    </m:r>
                    <m:r>
                      <a:rPr lang="en-US" i="1" smtClean="0">
                        <a:latin typeface="Cambria Math"/>
                        <a:sym typeface="Mathematica5" pitchFamily="2" charset="2"/>
                      </a:rPr>
                      <m:t>]</m:t>
                    </m:r>
                  </m:oMath>
                </a14:m>
                <a:r>
                  <a:rPr lang="en-US" smtClean="0">
                    <a:sym typeface="Mathematica5" pitchFamily="2" charset="2"/>
                  </a:rPr>
                  <a:t>.</a:t>
                </a:r>
              </a:p>
              <a:p>
                <a:r>
                  <a:rPr lang="en-US" smtClean="0">
                    <a:sym typeface="Mathematica5" pitchFamily="2" charset="2"/>
                  </a:rPr>
                  <a:t>Feature space is generated from input space by the </a:t>
                </a:r>
                <a:r>
                  <a:rPr lang="en-US" b="1" smtClean="0">
                    <a:solidFill>
                      <a:srgbClr val="FF0000"/>
                    </a:solidFill>
                    <a:sym typeface="Mathematica5" pitchFamily="2" charset="2"/>
                  </a:rPr>
                  <a:t>feature function</a:t>
                </a:r>
                <a:r>
                  <a:rPr lang="en-US" smtClean="0">
                    <a:sym typeface="Mathematica5" pitchFamily="2" charset="2"/>
                  </a:rPr>
                  <a:t> </a:t>
                </a:r>
                <a14:m>
                  <m:oMath xmlns:m="http://schemas.openxmlformats.org/officeDocument/2006/math">
                    <m:r>
                      <a:rPr lang="en-US" i="1">
                        <a:latin typeface="Cambria Math"/>
                        <a:ea typeface="Cambria Math"/>
                      </a:rPr>
                      <m:t>𝜙</m:t>
                    </m:r>
                    <m:d>
                      <m:dPr>
                        <m:ctrlPr>
                          <a:rPr lang="en-US" i="1">
                            <a:latin typeface="Cambria Math"/>
                            <a:ea typeface="Cambria Math"/>
                          </a:rPr>
                        </m:ctrlPr>
                      </m:dPr>
                      <m:e>
                        <m:r>
                          <a:rPr lang="en-US" b="1" i="1">
                            <a:latin typeface="Cambria Math"/>
                            <a:ea typeface="Cambria Math"/>
                          </a:rPr>
                          <m:t>𝒙</m:t>
                        </m:r>
                      </m:e>
                    </m:d>
                    <m:r>
                      <a:rPr lang="en-US" b="0" i="1" smtClean="0">
                        <a:latin typeface="Cambria Math"/>
                        <a:ea typeface="Cambria Math"/>
                      </a:rPr>
                      <m:t>=</m:t>
                    </m:r>
                    <m:sSup>
                      <m:sSupPr>
                        <m:ctrlPr>
                          <a:rPr lang="en-US" b="0" i="1" smtClean="0">
                            <a:latin typeface="Cambria Math"/>
                            <a:ea typeface="Cambria Math"/>
                          </a:rPr>
                        </m:ctrlPr>
                      </m:sSupPr>
                      <m:e>
                        <m:r>
                          <a:rPr lang="en-US" b="0" i="1" smtClean="0">
                            <a:latin typeface="Cambria Math"/>
                            <a:ea typeface="Cambria Math"/>
                          </a:rPr>
                          <m:t>𝑥</m:t>
                        </m:r>
                      </m:e>
                      <m:sup>
                        <m:r>
                          <a:rPr lang="en-US" b="0" i="1" smtClean="0">
                            <a:latin typeface="Cambria Math"/>
                            <a:ea typeface="Cambria Math"/>
                          </a:rPr>
                          <m:t>2</m:t>
                        </m:r>
                      </m:sup>
                    </m:sSup>
                    <m:r>
                      <a:rPr lang="en-US" b="0" i="1" smtClean="0">
                        <a:latin typeface="Cambria Math"/>
                        <a:ea typeface="Cambria Math"/>
                      </a:rPr>
                      <m:t>.</m:t>
                    </m:r>
                  </m:oMath>
                </a14:m>
                <a:endParaRPr lang="en-US" baseline="30000" smtClean="0">
                  <a:sym typeface="Mathematica1" pitchFamily="2" charset="2"/>
                </a:endParaRPr>
              </a:p>
              <a:p>
                <a:endParaRPr lang="en-US"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463550"/>
                <a:ext cx="8229600" cy="5961063"/>
              </a:xfrm>
              <a:blipFill rotWithShape="1">
                <a:blip r:embed="rId2"/>
                <a:stretch>
                  <a:fillRect l="-1630" t="-1329" r="-3111"/>
                </a:stretch>
              </a:blipFill>
            </p:spPr>
            <p:txBody>
              <a:bodyPr/>
              <a:lstStyle/>
              <a:p>
                <a:r>
                  <a:rPr lang="cs-CZ">
                    <a:noFill/>
                  </a:rPr>
                  <a:t> </a:t>
                </a:r>
              </a:p>
            </p:txBody>
          </p:sp>
        </mc:Fallback>
      </mc:AlternateContent>
      <p:pic>
        <p:nvPicPr>
          <p:cNvPr id="4" name="Picture 4" descr="kernel3"/>
          <p:cNvPicPr>
            <a:picLocks noChangeAspect="1" noChangeArrowheads="1"/>
          </p:cNvPicPr>
          <p:nvPr/>
        </p:nvPicPr>
        <p:blipFill rotWithShape="1">
          <a:blip r:embed="rId3" cstate="print"/>
          <a:srcRect l="4392" t="40772"/>
          <a:stretch/>
        </p:blipFill>
        <p:spPr bwMode="auto">
          <a:xfrm>
            <a:off x="2154577" y="3870960"/>
            <a:ext cx="4413863" cy="2850258"/>
          </a:xfrm>
          <a:prstGeom prst="rect">
            <a:avLst/>
          </a:prstGeom>
          <a:noFill/>
          <a:ln w="9525">
            <a:noFill/>
            <a:miter lim="800000"/>
            <a:headEnd/>
            <a:tailEnd/>
          </a:ln>
        </p:spPr>
      </p:pic>
      <p:sp>
        <p:nvSpPr>
          <p:cNvPr id="2" name="TextovéPole 1"/>
          <p:cNvSpPr txBox="1"/>
          <p:nvPr/>
        </p:nvSpPr>
        <p:spPr>
          <a:xfrm>
            <a:off x="1881860" y="3794760"/>
            <a:ext cx="423514" cy="369332"/>
          </a:xfrm>
          <a:prstGeom prst="rect">
            <a:avLst/>
          </a:prstGeom>
          <a:noFill/>
        </p:spPr>
        <p:txBody>
          <a:bodyPr wrap="none" rtlCol="0">
            <a:spAutoFit/>
          </a:bodyPr>
          <a:lstStyle/>
          <a:p>
            <a:r>
              <a:rPr lang="en-US" smtClean="0"/>
              <a:t>X</a:t>
            </a:r>
            <a:r>
              <a:rPr lang="en-US" baseline="30000" smtClean="0"/>
              <a:t>2</a:t>
            </a:r>
            <a:endParaRPr lang="cs-CZ" baseline="30000"/>
          </a:p>
        </p:txBody>
      </p:sp>
    </p:spTree>
    <p:extLst>
      <p:ext uri="{BB962C8B-B14F-4D97-AF65-F5344CB8AC3E}">
        <p14:creationId xmlns:p14="http://schemas.microsoft.com/office/powerpoint/2010/main" val="1061917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Nadpis 1"/>
              <p:cNvSpPr>
                <a:spLocks noGrp="1"/>
              </p:cNvSpPr>
              <p:nvPr>
                <p:ph type="title"/>
              </p:nvPr>
            </p:nvSpPr>
            <p:spPr/>
            <p:txBody>
              <a:bodyPr/>
              <a:lstStyle/>
              <a:p>
                <a:r>
                  <a:rPr lang="en-US" smtClean="0"/>
                  <a:t>Two variables </a:t>
                </a:r>
                <a14:m>
                  <m:oMath xmlns:m="http://schemas.openxmlformats.org/officeDocument/2006/math">
                    <m:r>
                      <a:rPr lang="en-US" i="1">
                        <a:latin typeface="Cambria Math"/>
                      </a:rPr>
                      <m:t>𝑋</m:t>
                    </m:r>
                  </m:oMath>
                </a14:m>
                <a:r>
                  <a:rPr lang="en-US" smtClean="0"/>
                  <a:t> and </a:t>
                </a:r>
                <a14:m>
                  <m:oMath xmlns:m="http://schemas.openxmlformats.org/officeDocument/2006/math">
                    <m:r>
                      <a:rPr lang="en-US" i="1" smtClean="0">
                        <a:latin typeface="Cambria Math"/>
                      </a:rPr>
                      <m:t>𝑌</m:t>
                    </m:r>
                  </m:oMath>
                </a14:m>
                <a:endParaRPr lang="en-US"/>
              </a:p>
            </p:txBody>
          </p:sp>
        </mc:Choice>
        <mc:Fallback xmlns="">
          <p:sp>
            <p:nvSpPr>
              <p:cNvPr id="2" name="Nadpis 1"/>
              <p:cNvSpPr>
                <a:spLocks noGrp="1" noRot="1" noChangeAspect="1" noMove="1" noResize="1" noEditPoints="1" noAdjustHandles="1" noChangeArrowheads="1" noChangeShapeType="1" noTextEdit="1"/>
              </p:cNvSpPr>
              <p:nvPr>
                <p:ph type="title"/>
              </p:nvPr>
            </p:nvSpPr>
            <p:spPr>
              <a:blipFill rotWithShape="1">
                <a:blip r:embed="rId2"/>
                <a:stretch>
                  <a:fillRect b="-79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Zástupný symbol pro obsah 2"/>
              <p:cNvSpPr>
                <a:spLocks noGrp="1"/>
              </p:cNvSpPr>
              <p:nvPr>
                <p:ph idx="1"/>
              </p:nvPr>
            </p:nvSpPr>
            <p:spPr/>
            <p:txBody>
              <a:bodyPr/>
              <a:lstStyle/>
              <a:p>
                <a:r>
                  <a:rPr lang="en-US"/>
                  <a:t>Quantify the remaining entropy of a random variable </a:t>
                </a:r>
                <a14:m>
                  <m:oMath xmlns:m="http://schemas.openxmlformats.org/officeDocument/2006/math">
                    <m:r>
                      <a:rPr lang="en-US" i="1">
                        <a:latin typeface="Cambria Math"/>
                      </a:rPr>
                      <m:t>𝑋</m:t>
                    </m:r>
                  </m:oMath>
                </a14:m>
                <a:r>
                  <a:rPr lang="en-US"/>
                  <a:t>  given that the value of </a:t>
                </a:r>
                <a14:m>
                  <m:oMath xmlns:m="http://schemas.openxmlformats.org/officeDocument/2006/math">
                    <m:r>
                      <a:rPr lang="en-US" i="1">
                        <a:latin typeface="Cambria Math"/>
                      </a:rPr>
                      <m:t>𝑌</m:t>
                    </m:r>
                    <m:r>
                      <a:rPr lang="en-US" i="1">
                        <a:latin typeface="Cambria Math"/>
                      </a:rPr>
                      <m:t> </m:t>
                    </m:r>
                  </m:oMath>
                </a14:m>
                <a:r>
                  <a:rPr lang="en-US"/>
                  <a:t>is known.</a:t>
                </a:r>
              </a:p>
              <a:p>
                <a:r>
                  <a:rPr lang="en-US" b="1"/>
                  <a:t>Conditional entropy </a:t>
                </a:r>
                <a:r>
                  <a:rPr lang="en-US"/>
                  <a:t>of a random variable </a:t>
                </a:r>
                <a14:m>
                  <m:oMath xmlns:m="http://schemas.openxmlformats.org/officeDocument/2006/math">
                    <m:r>
                      <a:rPr lang="en-US" i="1">
                        <a:latin typeface="Cambria Math"/>
                      </a:rPr>
                      <m:t>𝑋</m:t>
                    </m:r>
                  </m:oMath>
                </a14:m>
                <a:r>
                  <a:rPr lang="en-US"/>
                  <a:t>  given that the value of other random variable </a:t>
                </a:r>
                <a14:m>
                  <m:oMath xmlns:m="http://schemas.openxmlformats.org/officeDocument/2006/math">
                    <m:r>
                      <a:rPr lang="en-US" i="1">
                        <a:latin typeface="Cambria Math"/>
                      </a:rPr>
                      <m:t>𝑌</m:t>
                    </m:r>
                    <m:r>
                      <a:rPr lang="en-US" i="1">
                        <a:latin typeface="Cambria Math"/>
                      </a:rPr>
                      <m:t> </m:t>
                    </m:r>
                  </m:oMath>
                </a14:m>
                <a:r>
                  <a:rPr lang="en-US"/>
                  <a:t> is known – </a:t>
                </a:r>
                <a14:m>
                  <m:oMath xmlns:m="http://schemas.openxmlformats.org/officeDocument/2006/math">
                    <m:r>
                      <a:rPr lang="en-US" i="1">
                        <a:latin typeface="Cambria Math"/>
                      </a:rPr>
                      <m:t>𝐻</m:t>
                    </m:r>
                    <m:r>
                      <a:rPr lang="en-US" i="1">
                        <a:latin typeface="Cambria Math"/>
                      </a:rPr>
                      <m:t>(</m:t>
                    </m:r>
                    <m:r>
                      <a:rPr lang="en-US" i="1">
                        <a:latin typeface="Cambria Math"/>
                      </a:rPr>
                      <m:t>𝑋</m:t>
                    </m:r>
                    <m:r>
                      <a:rPr lang="en-US" i="1">
                        <a:latin typeface="Cambria Math"/>
                      </a:rPr>
                      <m:t>|</m:t>
                    </m:r>
                    <m:r>
                      <a:rPr lang="en-US" i="1">
                        <a:latin typeface="Cambria Math"/>
                      </a:rPr>
                      <m:t>𝑌</m:t>
                    </m:r>
                    <m:r>
                      <a:rPr lang="en-US" i="1">
                        <a:latin typeface="Cambria Math"/>
                      </a:rPr>
                      <m:t>)</m:t>
                    </m:r>
                  </m:oMath>
                </a14:m>
                <a:endParaRPr lang="en-US"/>
              </a:p>
              <a:p>
                <a:endParaRPr lang="en-US"/>
              </a:p>
            </p:txBody>
          </p:sp>
        </mc:Choice>
        <mc:Fallback xmlns="">
          <p:sp>
            <p:nvSpPr>
              <p:cNvPr id="3" name="Zástupný symbol pro obsah 2"/>
              <p:cNvSpPr>
                <a:spLocks noGrp="1" noRot="1" noChangeAspect="1" noMove="1" noResize="1" noEditPoints="1" noAdjustHandles="1" noChangeArrowheads="1" noChangeShapeType="1" noTextEdit="1"/>
              </p:cNvSpPr>
              <p:nvPr>
                <p:ph idx="1"/>
              </p:nvPr>
            </p:nvSpPr>
            <p:spPr>
              <a:blipFill rotWithShape="1">
                <a:blip r:embed="rId3"/>
                <a:stretch>
                  <a:fillRect l="-1630" t="-1752" r="-2444"/>
                </a:stretch>
              </a:blipFill>
            </p:spPr>
            <p:txBody>
              <a:bodyPr/>
              <a:lstStyle/>
              <a:p>
                <a:r>
                  <a:rPr lang="en-US">
                    <a:noFill/>
                  </a:rPr>
                  <a:t> </a:t>
                </a:r>
              </a:p>
            </p:txBody>
          </p:sp>
        </mc:Fallback>
      </mc:AlternateContent>
    </p:spTree>
    <p:extLst>
      <p:ext uri="{BB962C8B-B14F-4D97-AF65-F5344CB8AC3E}">
        <p14:creationId xmlns:p14="http://schemas.microsoft.com/office/powerpoint/2010/main" val="23935370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smtClean="0"/>
              <a:t>Nomenclature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defRPr/>
                </a:pPr>
                <a:r>
                  <a:rPr lang="en-US" smtClean="0"/>
                  <a:t>Input objects </a:t>
                </a:r>
                <a14:m>
                  <m:oMath xmlns:m="http://schemas.openxmlformats.org/officeDocument/2006/math">
                    <m:r>
                      <a:rPr lang="en-US" b="1" i="1" smtClean="0">
                        <a:latin typeface="Cambria Math"/>
                      </a:rPr>
                      <m:t>𝒙</m:t>
                    </m:r>
                  </m:oMath>
                </a14:m>
                <a:r>
                  <a:rPr lang="en-US" smtClean="0"/>
                  <a:t> are contained in the </a:t>
                </a:r>
                <a:r>
                  <a:rPr lang="en-US" b="1" smtClean="0">
                    <a:solidFill>
                      <a:srgbClr val="FF0000"/>
                    </a:solidFill>
                    <a:sym typeface="Mathematica5"/>
                  </a:rPr>
                  <a:t>input space </a:t>
                </a:r>
                <a14:m>
                  <m:oMath xmlns:m="http://schemas.openxmlformats.org/officeDocument/2006/math">
                    <m:r>
                      <a:rPr lang="en-US" b="0" i="1" smtClean="0">
                        <a:solidFill>
                          <a:schemeClr val="tx1"/>
                        </a:solidFill>
                        <a:latin typeface="Cambria Math"/>
                        <a:ea typeface="Cambria Math"/>
                        <a:sym typeface="Mathematica5"/>
                      </a:rPr>
                      <m:t>𝒳</m:t>
                    </m:r>
                  </m:oMath>
                </a14:m>
                <a:r>
                  <a:rPr lang="en-US" smtClean="0">
                    <a:sym typeface="Mathematica5"/>
                  </a:rPr>
                  <a:t>.</a:t>
                </a:r>
              </a:p>
              <a:p>
                <a:pPr>
                  <a:defRPr/>
                </a:pPr>
                <a:r>
                  <a:rPr lang="en-US" smtClean="0"/>
                  <a:t>The task of classification is to find a function that for each </a:t>
                </a:r>
                <a14:m>
                  <m:oMath xmlns:m="http://schemas.openxmlformats.org/officeDocument/2006/math">
                    <m:r>
                      <a:rPr lang="en-US" b="1" i="1" smtClean="0">
                        <a:latin typeface="Cambria Math"/>
                      </a:rPr>
                      <m:t>𝒙</m:t>
                    </m:r>
                  </m:oMath>
                </a14:m>
                <a:r>
                  <a:rPr lang="en-US" b="1" i="1" smtClean="0"/>
                  <a:t> </a:t>
                </a:r>
                <a:r>
                  <a:rPr lang="en-US" smtClean="0"/>
                  <a:t>assigns a value from the </a:t>
                </a:r>
                <a:r>
                  <a:rPr lang="en-US" b="1" smtClean="0">
                    <a:solidFill>
                      <a:srgbClr val="FF0000"/>
                    </a:solidFill>
                  </a:rPr>
                  <a:t>output space </a:t>
                </a:r>
                <a14:m>
                  <m:oMath xmlns:m="http://schemas.openxmlformats.org/officeDocument/2006/math">
                    <m:r>
                      <a:rPr lang="en-US" i="1" smtClean="0">
                        <a:latin typeface="Cambria Math"/>
                        <a:ea typeface="Cambria Math"/>
                        <a:sym typeface="Mathematica5"/>
                      </a:rPr>
                      <m:t>𝒴</m:t>
                    </m:r>
                  </m:oMath>
                </a14:m>
                <a:r>
                  <a:rPr lang="en-US" smtClean="0"/>
                  <a:t>. </a:t>
                </a:r>
              </a:p>
              <a:p>
                <a:pPr lvl="1">
                  <a:defRPr/>
                </a:pPr>
                <a:r>
                  <a:rPr lang="en-US" smtClean="0">
                    <a:ea typeface="+mn-ea"/>
                    <a:cs typeface="+mn-cs"/>
                  </a:rPr>
                  <a:t>In binary classification the output space has only two elements: </a:t>
                </a:r>
                <a14:m>
                  <m:oMath xmlns:m="http://schemas.openxmlformats.org/officeDocument/2006/math">
                    <m:r>
                      <a:rPr lang="en-US" i="1" smtClean="0">
                        <a:latin typeface="Cambria Math"/>
                        <a:ea typeface="+mn-ea"/>
                        <a:cs typeface="+mn-cs"/>
                      </a:rPr>
                      <m:t>{−1, 1}</m:t>
                    </m:r>
                  </m:oMath>
                </a14:m>
                <a:endParaRPr lang="en-US" smtClean="0">
                  <a:ea typeface="+mn-ea"/>
                  <a:cs typeface="+mn-cs"/>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1752"/>
                </a:stretch>
              </a:blipFill>
            </p:spPr>
            <p:txBody>
              <a:bodyPr/>
              <a:lstStyle/>
              <a:p>
                <a:r>
                  <a:rPr lang="cs-CZ">
                    <a:noFill/>
                  </a:rPr>
                  <a:t> </a:t>
                </a:r>
              </a:p>
            </p:txBody>
          </p:sp>
        </mc:Fallback>
      </mc:AlternateContent>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Nomenclature contd.</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defRPr/>
                </a:pPr>
                <a:r>
                  <a:rPr lang="en-US"/>
                  <a:t>A function </a:t>
                </a:r>
                <a14:m>
                  <m:oMath xmlns:m="http://schemas.openxmlformats.org/officeDocument/2006/math">
                    <m:sSub>
                      <m:sSubPr>
                        <m:ctrlPr>
                          <a:rPr lang="en-US" i="1">
                            <a:latin typeface="Cambria Math"/>
                            <a:ea typeface="Cambria Math"/>
                          </a:rPr>
                        </m:ctrlPr>
                      </m:sSubPr>
                      <m:e>
                        <m:r>
                          <a:rPr lang="en-US" i="1">
                            <a:latin typeface="Cambria Math"/>
                            <a:ea typeface="Cambria Math"/>
                          </a:rPr>
                          <m:t>𝜙</m:t>
                        </m:r>
                      </m:e>
                      <m:sub>
                        <m:r>
                          <a:rPr lang="en-US" i="1">
                            <a:latin typeface="Cambria Math"/>
                            <a:ea typeface="Cambria Math"/>
                          </a:rPr>
                          <m:t>𝑖</m:t>
                        </m:r>
                      </m:sub>
                    </m:sSub>
                    <m:r>
                      <a:rPr lang="en-US" i="1">
                        <a:latin typeface="Cambria Math"/>
                        <a:ea typeface="Cambria Math"/>
                      </a:rPr>
                      <m:t>: </m:t>
                    </m:r>
                    <m:r>
                      <a:rPr lang="en-US" i="1">
                        <a:latin typeface="Cambria Math"/>
                        <a:ea typeface="Cambria Math"/>
                      </a:rPr>
                      <m:t>𝒳</m:t>
                    </m:r>
                    <m:r>
                      <a:rPr lang="en-US" i="1">
                        <a:latin typeface="Cambria Math"/>
                        <a:ea typeface="Cambria Math"/>
                      </a:rPr>
                      <m:t>→ </m:t>
                    </m:r>
                    <m:r>
                      <a:rPr lang="en-US" i="1">
                        <a:latin typeface="Cambria Math"/>
                        <a:ea typeface="Cambria Math"/>
                      </a:rPr>
                      <m:t>ℝ</m:t>
                    </m:r>
                  </m:oMath>
                </a14:m>
                <a:r>
                  <a:rPr lang="en-US"/>
                  <a:t>  </a:t>
                </a:r>
                <a:r>
                  <a:rPr lang="en-US">
                    <a:sym typeface="Mathematica7"/>
                  </a:rPr>
                  <a:t>that maps each object </a:t>
                </a:r>
                <a14:m>
                  <m:oMath xmlns:m="http://schemas.openxmlformats.org/officeDocument/2006/math">
                    <m:r>
                      <a:rPr lang="en-US" b="1" i="1">
                        <a:latin typeface="Cambria Math"/>
                        <a:sym typeface="Mathematica7"/>
                      </a:rPr>
                      <m:t>𝒙</m:t>
                    </m:r>
                    <m:r>
                      <a:rPr lang="en-US" i="1">
                        <a:latin typeface="Cambria Math"/>
                        <a:ea typeface="Cambria Math"/>
                        <a:sym typeface="Mathematica7"/>
                      </a:rPr>
                      <m:t>∈</m:t>
                    </m:r>
                    <m:r>
                      <a:rPr lang="en-US" i="1">
                        <a:latin typeface="Cambria Math"/>
                        <a:ea typeface="Cambria Math"/>
                      </a:rPr>
                      <m:t>𝒳</m:t>
                    </m:r>
                  </m:oMath>
                </a14:m>
                <a:r>
                  <a:rPr lang="en-US">
                    <a:latin typeface="Alibi"/>
                    <a:sym typeface="Mathematica5"/>
                  </a:rPr>
                  <a:t> </a:t>
                </a:r>
                <a:r>
                  <a:rPr lang="en-US">
                    <a:sym typeface="Mathematica1"/>
                  </a:rPr>
                  <a:t>to a real value </a:t>
                </a:r>
                <a14:m>
                  <m:oMath xmlns:m="http://schemas.openxmlformats.org/officeDocument/2006/math">
                    <m:sSub>
                      <m:sSubPr>
                        <m:ctrlPr>
                          <a:rPr lang="en-US" i="1">
                            <a:latin typeface="Cambria Math"/>
                            <a:ea typeface="Cambria Math"/>
                          </a:rPr>
                        </m:ctrlPr>
                      </m:sSubPr>
                      <m:e>
                        <m:r>
                          <a:rPr lang="en-US" i="1">
                            <a:latin typeface="Cambria Math"/>
                            <a:ea typeface="Cambria Math"/>
                          </a:rPr>
                          <m:t>𝜙</m:t>
                        </m:r>
                      </m:e>
                      <m:sub>
                        <m:r>
                          <a:rPr lang="en-US" i="1">
                            <a:latin typeface="Cambria Math"/>
                            <a:ea typeface="Cambria Math"/>
                          </a:rPr>
                          <m:t>𝑖</m:t>
                        </m:r>
                      </m:sub>
                    </m:sSub>
                    <m:r>
                      <a:rPr lang="en-US" i="1">
                        <a:latin typeface="Cambria Math"/>
                        <a:ea typeface="Cambria Math"/>
                      </a:rPr>
                      <m:t>(</m:t>
                    </m:r>
                    <m:r>
                      <a:rPr lang="en-US" b="1" i="1">
                        <a:latin typeface="Cambria Math"/>
                        <a:ea typeface="Cambria Math"/>
                      </a:rPr>
                      <m:t>𝒙</m:t>
                    </m:r>
                    <m:r>
                      <a:rPr lang="en-US" i="1">
                        <a:latin typeface="Cambria Math"/>
                        <a:ea typeface="Cambria Math"/>
                      </a:rPr>
                      <m:t>)</m:t>
                    </m:r>
                  </m:oMath>
                </a14:m>
                <a:r>
                  <a:rPr lang="en-US">
                    <a:sym typeface="Mathematica1"/>
                  </a:rPr>
                  <a:t> is called a </a:t>
                </a:r>
                <a:r>
                  <a:rPr lang="en-US" b="1">
                    <a:solidFill>
                      <a:srgbClr val="FF0000"/>
                    </a:solidFill>
                    <a:sym typeface="Mathematica1"/>
                  </a:rPr>
                  <a:t>feature</a:t>
                </a:r>
                <a:r>
                  <a:rPr lang="en-US">
                    <a:sym typeface="Mathematica1"/>
                  </a:rPr>
                  <a:t>. </a:t>
                </a:r>
              </a:p>
              <a:p>
                <a:pPr>
                  <a:defRPr/>
                </a:pPr>
                <a:r>
                  <a:rPr lang="en-US">
                    <a:sym typeface="Mathematica1"/>
                  </a:rPr>
                  <a:t>Combining </a:t>
                </a:r>
                <a14:m>
                  <m:oMath xmlns:m="http://schemas.openxmlformats.org/officeDocument/2006/math">
                    <m:r>
                      <a:rPr lang="en-US" i="1" smtClean="0">
                        <a:latin typeface="Cambria Math"/>
                        <a:sym typeface="Mathematica1"/>
                      </a:rPr>
                      <m:t>𝑛</m:t>
                    </m:r>
                  </m:oMath>
                </a14:m>
                <a:r>
                  <a:rPr lang="en-US">
                    <a:sym typeface="Mathematica1"/>
                  </a:rPr>
                  <a:t> features </a:t>
                </a:r>
                <a14:m>
                  <m:oMath xmlns:m="http://schemas.openxmlformats.org/officeDocument/2006/math">
                    <m:sSub>
                      <m:sSubPr>
                        <m:ctrlPr>
                          <a:rPr lang="en-US" i="1">
                            <a:latin typeface="Cambria Math"/>
                            <a:ea typeface="Cambria Math"/>
                          </a:rPr>
                        </m:ctrlPr>
                      </m:sSubPr>
                      <m:e>
                        <m:r>
                          <a:rPr lang="en-US" i="1">
                            <a:latin typeface="Cambria Math"/>
                            <a:ea typeface="Cambria Math"/>
                          </a:rPr>
                          <m:t>𝜙</m:t>
                        </m:r>
                      </m:e>
                      <m:sub>
                        <m:r>
                          <a:rPr lang="en-US" i="1">
                            <a:latin typeface="Cambria Math"/>
                            <a:ea typeface="Cambria Math"/>
                          </a:rPr>
                          <m:t>𝑖</m:t>
                        </m:r>
                      </m:sub>
                    </m:sSub>
                    <m:r>
                      <a:rPr lang="en-US" i="1">
                        <a:latin typeface="Cambria Math"/>
                        <a:ea typeface="Cambria Math"/>
                      </a:rPr>
                      <m:t>…</m:t>
                    </m:r>
                    <m:sSub>
                      <m:sSubPr>
                        <m:ctrlPr>
                          <a:rPr lang="en-US" i="1">
                            <a:latin typeface="Cambria Math"/>
                            <a:ea typeface="Cambria Math"/>
                          </a:rPr>
                        </m:ctrlPr>
                      </m:sSubPr>
                      <m:e>
                        <m:r>
                          <a:rPr lang="en-US" i="1">
                            <a:latin typeface="Cambria Math"/>
                            <a:ea typeface="Cambria Math"/>
                          </a:rPr>
                          <m:t>𝜙</m:t>
                        </m:r>
                      </m:e>
                      <m:sub>
                        <m:r>
                          <a:rPr lang="en-US" i="1">
                            <a:latin typeface="Cambria Math"/>
                            <a:ea typeface="Cambria Math"/>
                          </a:rPr>
                          <m:t>𝑛</m:t>
                        </m:r>
                      </m:sub>
                    </m:sSub>
                  </m:oMath>
                </a14:m>
                <a:r>
                  <a:rPr lang="en-US">
                    <a:sym typeface="Mathematica1"/>
                  </a:rPr>
                  <a:t> results in a feature mapping </a:t>
                </a:r>
                <a14:m>
                  <m:oMath xmlns:m="http://schemas.openxmlformats.org/officeDocument/2006/math">
                    <m:sSub>
                      <m:sSubPr>
                        <m:ctrlPr>
                          <a:rPr lang="en-US" i="1">
                            <a:latin typeface="Cambria Math"/>
                            <a:ea typeface="Cambria Math"/>
                          </a:rPr>
                        </m:ctrlPr>
                      </m:sSubPr>
                      <m:e>
                        <m:r>
                          <a:rPr lang="en-US" i="1">
                            <a:latin typeface="Cambria Math"/>
                            <a:ea typeface="Cambria Math"/>
                          </a:rPr>
                          <m:t>𝜙</m:t>
                        </m:r>
                      </m:e>
                      <m:sub>
                        <m:r>
                          <a:rPr lang="en-US" i="1">
                            <a:latin typeface="Cambria Math"/>
                            <a:ea typeface="Cambria Math"/>
                          </a:rPr>
                          <m:t>𝑖</m:t>
                        </m:r>
                      </m:sub>
                    </m:sSub>
                    <m:r>
                      <a:rPr lang="en-US" i="1">
                        <a:latin typeface="Cambria Math"/>
                        <a:ea typeface="Cambria Math"/>
                      </a:rPr>
                      <m:t>: </m:t>
                    </m:r>
                    <m:r>
                      <a:rPr lang="en-US" i="1">
                        <a:latin typeface="Cambria Math"/>
                        <a:ea typeface="Cambria Math"/>
                      </a:rPr>
                      <m:t>𝒳</m:t>
                    </m:r>
                    <m:r>
                      <a:rPr lang="en-US" i="1">
                        <a:latin typeface="Cambria Math"/>
                        <a:ea typeface="Cambria Math"/>
                      </a:rPr>
                      <m:t>→ </m:t>
                    </m:r>
                    <m:r>
                      <a:rPr lang="en-US" i="1">
                        <a:latin typeface="Cambria Math"/>
                        <a:ea typeface="Cambria Math"/>
                      </a:rPr>
                      <m:t>ℱ</m:t>
                    </m:r>
                  </m:oMath>
                </a14:m>
                <a:r>
                  <a:rPr lang="en-US">
                    <a:sym typeface="Mathematica1"/>
                  </a:rPr>
                  <a:t> and the space </a:t>
                </a:r>
                <a14:m>
                  <m:oMath xmlns:m="http://schemas.openxmlformats.org/officeDocument/2006/math">
                    <m:r>
                      <a:rPr lang="en-US" i="1">
                        <a:latin typeface="Cambria Math"/>
                        <a:ea typeface="Cambria Math"/>
                      </a:rPr>
                      <m:t>ℱ</m:t>
                    </m:r>
                  </m:oMath>
                </a14:m>
                <a:r>
                  <a:rPr lang="en-US">
                    <a:sym typeface="Mathematica5"/>
                  </a:rPr>
                  <a:t> is called </a:t>
                </a:r>
                <a:r>
                  <a:rPr lang="en-US" b="1">
                    <a:solidFill>
                      <a:srgbClr val="FF0000"/>
                    </a:solidFill>
                    <a:sym typeface="Mathematica5"/>
                  </a:rPr>
                  <a:t>feature space</a:t>
                </a:r>
                <a:r>
                  <a:rPr lang="en-US">
                    <a:sym typeface="Mathematica5"/>
                  </a:rPr>
                  <a:t>.</a:t>
                </a:r>
              </a:p>
              <a:p>
                <a:endParaRPr lang="en-US"/>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1752" r="-2963"/>
                </a:stretch>
              </a:blipFill>
            </p:spPr>
            <p:txBody>
              <a:bodyPr/>
              <a:lstStyle/>
              <a:p>
                <a:r>
                  <a:rPr lang="en-US">
                    <a:noFill/>
                  </a:rPr>
                  <a:t> </a:t>
                </a:r>
              </a:p>
            </p:txBody>
          </p:sp>
        </mc:Fallback>
      </mc:AlternateContent>
    </p:spTree>
    <p:extLst>
      <p:ext uri="{BB962C8B-B14F-4D97-AF65-F5344CB8AC3E}">
        <p14:creationId xmlns:p14="http://schemas.microsoft.com/office/powerpoint/2010/main" val="3957640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0722" name="Content Placeholder 2"/>
              <p:cNvSpPr>
                <a:spLocks noGrp="1"/>
              </p:cNvSpPr>
              <p:nvPr>
                <p:ph idx="1"/>
              </p:nvPr>
            </p:nvSpPr>
            <p:spPr>
              <a:xfrm>
                <a:off x="341313" y="619125"/>
                <a:ext cx="8547100" cy="5592763"/>
              </a:xfrm>
            </p:spPr>
            <p:txBody>
              <a:bodyPr/>
              <a:lstStyle/>
              <a:p>
                <a:r>
                  <a:rPr lang="en-US" smtClean="0"/>
                  <a:t>The way of making a non-linear classifier out of a linear classifier is to map our data from the input space </a:t>
                </a:r>
                <a14:m>
                  <m:oMath xmlns:m="http://schemas.openxmlformats.org/officeDocument/2006/math">
                    <m:r>
                      <a:rPr lang="en-US" i="1">
                        <a:latin typeface="Cambria Math"/>
                        <a:ea typeface="Cambria Math"/>
                      </a:rPr>
                      <m:t>𝒳</m:t>
                    </m:r>
                  </m:oMath>
                </a14:m>
                <a:r>
                  <a:rPr lang="en-US" smtClean="0"/>
                  <a:t> to a feature space </a:t>
                </a:r>
                <a14:m>
                  <m:oMath xmlns:m="http://schemas.openxmlformats.org/officeDocument/2006/math">
                    <m:r>
                      <a:rPr lang="en-US" i="1">
                        <a:latin typeface="Cambria Math"/>
                        <a:ea typeface="Cambria Math"/>
                      </a:rPr>
                      <m:t>ℱ</m:t>
                    </m:r>
                  </m:oMath>
                </a14:m>
                <a:r>
                  <a:rPr lang="en-US" smtClean="0"/>
                  <a:t> using a non-linear mapping </a:t>
                </a:r>
                <a14:m>
                  <m:oMath xmlns:m="http://schemas.openxmlformats.org/officeDocument/2006/math">
                    <m:r>
                      <m:rPr>
                        <m:sty m:val="p"/>
                      </m:rPr>
                      <a:rPr lang="el-GR" i="1" smtClean="0">
                        <a:latin typeface="Cambria Math"/>
                        <a:ea typeface="Cambria Math"/>
                      </a:rPr>
                      <m:t>Φ</m:t>
                    </m:r>
                    <m:r>
                      <a:rPr lang="en-US" i="1">
                        <a:latin typeface="Cambria Math"/>
                        <a:ea typeface="Cambria Math"/>
                      </a:rPr>
                      <m:t>(</m:t>
                    </m:r>
                    <m:r>
                      <a:rPr lang="en-US" b="1" i="1">
                        <a:latin typeface="Cambria Math"/>
                        <a:ea typeface="Cambria Math"/>
                      </a:rPr>
                      <m:t>𝒙</m:t>
                    </m:r>
                    <m:r>
                      <a:rPr lang="en-US" i="1">
                        <a:latin typeface="Cambria Math"/>
                        <a:ea typeface="Cambria Math"/>
                      </a:rPr>
                      <m:t>)</m:t>
                    </m:r>
                  </m:oMath>
                </a14:m>
                <a:endParaRPr lang="en-US" smtClean="0"/>
              </a:p>
              <a:p>
                <a:pPr marL="0" indent="0">
                  <a:buNone/>
                </a:pPr>
                <a:r>
                  <a:rPr lang="en-US" smtClean="0"/>
                  <a:t> </a:t>
                </a:r>
              </a:p>
              <a:p>
                <a:pPr marL="0" indent="0">
                  <a:buNone/>
                </a:pPr>
                <a14:m>
                  <m:oMathPara xmlns:m="http://schemas.openxmlformats.org/officeDocument/2006/math">
                    <m:oMathParaPr>
                      <m:jc m:val="centerGroup"/>
                    </m:oMathParaPr>
                    <m:oMath xmlns:m="http://schemas.openxmlformats.org/officeDocument/2006/math">
                      <m:r>
                        <m:rPr>
                          <m:sty m:val="p"/>
                        </m:rPr>
                        <a:rPr lang="el-GR" i="1" smtClean="0">
                          <a:latin typeface="Cambria Math"/>
                          <a:ea typeface="Cambria Math"/>
                        </a:rPr>
                        <m:t>Φ</m:t>
                      </m:r>
                      <m:r>
                        <a:rPr lang="en-US" i="1">
                          <a:latin typeface="Cambria Math"/>
                          <a:ea typeface="Cambria Math"/>
                        </a:rPr>
                        <m:t>(</m:t>
                      </m:r>
                      <m:r>
                        <a:rPr lang="en-US" b="1" i="1">
                          <a:latin typeface="Cambria Math"/>
                          <a:ea typeface="Cambria Math"/>
                        </a:rPr>
                        <m:t>𝒙</m:t>
                      </m:r>
                      <m:r>
                        <a:rPr lang="en-US" i="1">
                          <a:latin typeface="Cambria Math"/>
                          <a:ea typeface="Cambria Math"/>
                        </a:rPr>
                        <m:t>): </m:t>
                      </m:r>
                      <m:r>
                        <a:rPr lang="en-US" i="1">
                          <a:latin typeface="Cambria Math"/>
                          <a:ea typeface="Cambria Math"/>
                        </a:rPr>
                        <m:t>𝒳</m:t>
                      </m:r>
                      <m:r>
                        <a:rPr lang="en-US" i="1">
                          <a:latin typeface="Cambria Math"/>
                          <a:ea typeface="Cambria Math"/>
                        </a:rPr>
                        <m:t>→ </m:t>
                      </m:r>
                      <m:r>
                        <a:rPr lang="en-US" i="1">
                          <a:latin typeface="Cambria Math"/>
                          <a:ea typeface="Cambria Math"/>
                        </a:rPr>
                        <m:t>ℱ</m:t>
                      </m:r>
                    </m:oMath>
                  </m:oMathPara>
                </a14:m>
                <a:endParaRPr lang="en-US"/>
              </a:p>
              <a:p>
                <a:endParaRPr lang="en-US" smtClean="0"/>
              </a:p>
              <a:p>
                <a:r>
                  <a:rPr lang="en-US" smtClean="0"/>
                  <a:t>Then the discriminant function in </a:t>
                </a:r>
                <a:r>
                  <a:rPr lang="en-US"/>
                  <a:t>the space </a:t>
                </a:r>
                <a14:m>
                  <m:oMath xmlns:m="http://schemas.openxmlformats.org/officeDocument/2006/math">
                    <m:r>
                      <a:rPr lang="en-US" i="1">
                        <a:latin typeface="Cambria Math"/>
                        <a:ea typeface="Cambria Math"/>
                      </a:rPr>
                      <m:t>ℱ</m:t>
                    </m:r>
                  </m:oMath>
                </a14:m>
                <a:r>
                  <a:rPr lang="en-US" smtClean="0"/>
                  <a:t> </a:t>
                </a:r>
                <a:r>
                  <a:rPr lang="en-US"/>
                  <a:t> </a:t>
                </a:r>
                <a:r>
                  <a:rPr lang="en-US" smtClean="0"/>
                  <a:t>is given as </a:t>
                </a:r>
                <a14:m>
                  <m:oMath xmlns:m="http://schemas.openxmlformats.org/officeDocument/2006/math">
                    <m:r>
                      <a:rPr lang="en-US" b="0" i="1" smtClean="0">
                        <a:latin typeface="Cambria Math"/>
                      </a:rPr>
                      <m:t>𝑓</m:t>
                    </m:r>
                    <m:d>
                      <m:dPr>
                        <m:ctrlPr>
                          <a:rPr lang="en-US" b="0" i="1" smtClean="0">
                            <a:latin typeface="Cambria Math"/>
                          </a:rPr>
                        </m:ctrlPr>
                      </m:dPr>
                      <m:e>
                        <m:r>
                          <a:rPr lang="en-US" b="1" i="1" smtClean="0">
                            <a:latin typeface="Cambria Math"/>
                          </a:rPr>
                          <m:t>𝒙</m:t>
                        </m:r>
                      </m:e>
                    </m:d>
                    <m:r>
                      <a:rPr lang="en-US" b="0" i="1" smtClean="0">
                        <a:latin typeface="Cambria Math"/>
                      </a:rPr>
                      <m:t>=</m:t>
                    </m:r>
                    <m:r>
                      <a:rPr lang="en-US" b="1" i="1" smtClean="0">
                        <a:latin typeface="Cambria Math"/>
                      </a:rPr>
                      <m:t>𝒘</m:t>
                    </m:r>
                    <m:r>
                      <a:rPr lang="en-US" b="0" i="1" smtClean="0">
                        <a:latin typeface="Cambria Math"/>
                      </a:rPr>
                      <m:t>⋅</m:t>
                    </m:r>
                    <m:r>
                      <m:rPr>
                        <m:sty m:val="p"/>
                      </m:rPr>
                      <a:rPr lang="el-GR" i="1">
                        <a:latin typeface="Cambria Math"/>
                        <a:ea typeface="Cambria Math"/>
                      </a:rPr>
                      <m:t>Φ</m:t>
                    </m:r>
                    <m:d>
                      <m:dPr>
                        <m:ctrlPr>
                          <a:rPr lang="en-US" b="0" i="1" smtClean="0">
                            <a:latin typeface="Cambria Math"/>
                          </a:rPr>
                        </m:ctrlPr>
                      </m:dPr>
                      <m:e>
                        <m:r>
                          <a:rPr lang="en-US" b="1" i="1" smtClean="0">
                            <a:latin typeface="Cambria Math"/>
                          </a:rPr>
                          <m:t>𝒙</m:t>
                        </m:r>
                      </m:e>
                    </m:d>
                    <m:r>
                      <a:rPr lang="en-US" b="0" i="1" smtClean="0">
                        <a:latin typeface="Cambria Math"/>
                      </a:rPr>
                      <m:t>+</m:t>
                    </m:r>
                    <m:r>
                      <m:rPr>
                        <m:sty m:val="p"/>
                      </m:rPr>
                      <a:rPr lang="en-US" b="0" i="0" smtClean="0">
                        <a:latin typeface="Cambria Math"/>
                      </a:rPr>
                      <m:t>b</m:t>
                    </m:r>
                  </m:oMath>
                </a14:m>
                <a:endParaRPr lang="en-US" smtClean="0"/>
              </a:p>
            </p:txBody>
          </p:sp>
        </mc:Choice>
        <mc:Fallback xmlns="">
          <p:sp>
            <p:nvSpPr>
              <p:cNvPr id="30722" name="Content Placeholder 2"/>
              <p:cNvSpPr>
                <a:spLocks noGrp="1" noRot="1" noChangeAspect="1" noMove="1" noResize="1" noEditPoints="1" noAdjustHandles="1" noChangeArrowheads="1" noChangeShapeType="1" noTextEdit="1"/>
              </p:cNvSpPr>
              <p:nvPr>
                <p:ph idx="1"/>
              </p:nvPr>
            </p:nvSpPr>
            <p:spPr>
              <a:xfrm>
                <a:off x="341313" y="619125"/>
                <a:ext cx="8547100" cy="5592763"/>
              </a:xfrm>
              <a:blipFill rotWithShape="1">
                <a:blip r:embed="rId2"/>
                <a:stretch>
                  <a:fillRect l="-1641" t="-1418"/>
                </a:stretch>
              </a:blipFill>
            </p:spPr>
            <p:txBody>
              <a:bodyPr/>
              <a:lstStyle/>
              <a:p>
                <a:r>
                  <a:rPr lang="cs-CZ">
                    <a:noFill/>
                  </a:rPr>
                  <a:t> </a:t>
                </a:r>
              </a:p>
            </p:txBody>
          </p:sp>
        </mc:Fallback>
      </mc:AlternateContent>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4818" name="Content Placeholder 2"/>
              <p:cNvSpPr>
                <a:spLocks noGrp="1"/>
              </p:cNvSpPr>
              <p:nvPr>
                <p:ph idx="1"/>
              </p:nvPr>
            </p:nvSpPr>
            <p:spPr>
              <a:xfrm>
                <a:off x="457200" y="463550"/>
                <a:ext cx="8229600" cy="6083300"/>
              </a:xfrm>
            </p:spPr>
            <p:txBody>
              <a:bodyPr/>
              <a:lstStyle/>
              <a:p>
                <a:r>
                  <a:rPr lang="en-US" smtClean="0">
                    <a:sym typeface="Mathematica1" pitchFamily="2" charset="2"/>
                  </a:rPr>
                  <a:t>So the feature mapping </a:t>
                </a:r>
                <a14:m>
                  <m:oMath xmlns:m="http://schemas.openxmlformats.org/officeDocument/2006/math">
                    <m:r>
                      <m:rPr>
                        <m:sty m:val="p"/>
                      </m:rPr>
                      <a:rPr lang="el-GR" i="1">
                        <a:latin typeface="Cambria Math"/>
                        <a:ea typeface="Cambria Math"/>
                      </a:rPr>
                      <m:t>Φ</m:t>
                    </m:r>
                  </m:oMath>
                </a14:m>
                <a:r>
                  <a:rPr lang="en-US" smtClean="0">
                    <a:sym typeface="Mathematica1" pitchFamily="2" charset="2"/>
                  </a:rPr>
                  <a:t> maps a point from 1D input space </a:t>
                </a:r>
                <a14:m>
                  <m:oMath xmlns:m="http://schemas.openxmlformats.org/officeDocument/2006/math">
                    <m:r>
                      <a:rPr lang="en-US" i="1">
                        <a:latin typeface="Cambria Math"/>
                        <a:ea typeface="Cambria Math"/>
                      </a:rPr>
                      <m:t>𝒳</m:t>
                    </m:r>
                  </m:oMath>
                </a14:m>
                <a:r>
                  <a:rPr lang="en-US" smtClean="0">
                    <a:sym typeface="Mathematica5" pitchFamily="2" charset="2"/>
                  </a:rPr>
                  <a:t> (its</a:t>
                </a:r>
                <a:r>
                  <a:rPr lang="en-US" smtClean="0">
                    <a:sym typeface="Mathematica1" pitchFamily="2" charset="2"/>
                  </a:rPr>
                  <a:t> position is given by the coordinate </a:t>
                </a:r>
                <a:r>
                  <a:rPr lang="en-US" i="1" smtClean="0">
                    <a:sym typeface="Mathematica1" pitchFamily="2" charset="2"/>
                  </a:rPr>
                  <a:t>x)</a:t>
                </a:r>
                <a:r>
                  <a:rPr lang="en-US" smtClean="0">
                    <a:sym typeface="Mathematica1" pitchFamily="2" charset="2"/>
                  </a:rPr>
                  <a:t> into 2D feature space </a:t>
                </a:r>
                <a14:m>
                  <m:oMath xmlns:m="http://schemas.openxmlformats.org/officeDocument/2006/math">
                    <m:r>
                      <a:rPr lang="en-US" i="1">
                        <a:latin typeface="Cambria Math"/>
                        <a:ea typeface="Cambria Math"/>
                      </a:rPr>
                      <m:t>ℱ</m:t>
                    </m:r>
                  </m:oMath>
                </a14:m>
                <a:r>
                  <a:rPr lang="en-US" smtClean="0">
                    <a:sym typeface="Mathematica1" pitchFamily="2" charset="2"/>
                  </a:rPr>
                  <a:t>. </a:t>
                </a:r>
              </a:p>
              <a:p>
                <a:r>
                  <a:rPr lang="en-US" smtClean="0">
                    <a:sym typeface="Mathematica1" pitchFamily="2" charset="2"/>
                  </a:rPr>
                  <a:t>In this space the coordinates of the point are </a:t>
                </a:r>
                <a14:m>
                  <m:oMath xmlns:m="http://schemas.openxmlformats.org/officeDocument/2006/math">
                    <m:r>
                      <a:rPr lang="en-US" i="1" smtClean="0">
                        <a:latin typeface="Cambria Math"/>
                        <a:sym typeface="Mathematica1" pitchFamily="2" charset="2"/>
                      </a:rPr>
                      <m:t>[</m:t>
                    </m:r>
                    <m:r>
                      <a:rPr lang="en-US" i="1" smtClean="0">
                        <a:latin typeface="Cambria Math"/>
                        <a:sym typeface="Mathematica1" pitchFamily="2" charset="2"/>
                      </a:rPr>
                      <m:t>𝑥</m:t>
                    </m:r>
                    <m:r>
                      <a:rPr lang="en-US" i="1" smtClean="0">
                        <a:latin typeface="Cambria Math"/>
                        <a:sym typeface="Mathematica1" pitchFamily="2" charset="2"/>
                      </a:rPr>
                      <m:t>, </m:t>
                    </m:r>
                    <m:r>
                      <a:rPr lang="en-US" i="1" smtClean="0">
                        <a:latin typeface="Cambria Math"/>
                        <a:sym typeface="Mathematica1" pitchFamily="2" charset="2"/>
                      </a:rPr>
                      <m:t>𝑥</m:t>
                    </m:r>
                    <m:r>
                      <a:rPr lang="en-US" i="1" baseline="30000" smtClean="0">
                        <a:latin typeface="Cambria Math"/>
                        <a:sym typeface="Mathematica1" pitchFamily="2" charset="2"/>
                      </a:rPr>
                      <m:t>2</m:t>
                    </m:r>
                    <m:r>
                      <a:rPr lang="en-US" i="1" smtClean="0">
                        <a:latin typeface="Cambria Math"/>
                        <a:sym typeface="Mathematica1" pitchFamily="2" charset="2"/>
                      </a:rPr>
                      <m:t>]</m:t>
                    </m:r>
                  </m:oMath>
                </a14:m>
                <a:r>
                  <a:rPr lang="en-US" smtClean="0">
                    <a:sym typeface="Mathematica1" pitchFamily="2" charset="2"/>
                  </a:rPr>
                  <a:t>.</a:t>
                </a:r>
              </a:p>
              <a:p>
                <a:r>
                  <a:rPr lang="en-US" smtClean="0">
                    <a:sym typeface="Mathematica1" pitchFamily="2" charset="2"/>
                  </a:rPr>
                  <a:t>In feature space the problem is linearly separable. </a:t>
                </a:r>
              </a:p>
              <a:p>
                <a:r>
                  <a:rPr lang="en-US" smtClean="0">
                    <a:sym typeface="Mathematica1" pitchFamily="2" charset="2"/>
                  </a:rPr>
                  <a:t>It means, that this discriminant function can be found:</a:t>
                </a:r>
              </a:p>
              <a:p>
                <a:endParaRPr lang="en-US" sz="1400" smtClean="0">
                  <a:sym typeface="Mathematica1" pitchFamily="2" charset="2"/>
                </a:endParaRPr>
              </a:p>
              <a:p>
                <a:pPr algn="ctr">
                  <a:buFontTx/>
                  <a:buNone/>
                </a:pPr>
                <a14:m>
                  <m:oMathPara xmlns:m="http://schemas.openxmlformats.org/officeDocument/2006/math">
                    <m:oMathParaPr>
                      <m:jc m:val="centerGroup"/>
                    </m:oMathParaPr>
                    <m:oMath xmlns:m="http://schemas.openxmlformats.org/officeDocument/2006/math">
                      <m:r>
                        <a:rPr lang="en-US" i="1">
                          <a:latin typeface="Cambria Math"/>
                        </a:rPr>
                        <m:t>𝑓</m:t>
                      </m:r>
                      <m:d>
                        <m:dPr>
                          <m:ctrlPr>
                            <a:rPr lang="en-US" i="1">
                              <a:latin typeface="Cambria Math"/>
                            </a:rPr>
                          </m:ctrlPr>
                        </m:dPr>
                        <m:e>
                          <m:r>
                            <a:rPr lang="en-US" b="1" i="1">
                              <a:latin typeface="Cambria Math"/>
                            </a:rPr>
                            <m:t>𝒙</m:t>
                          </m:r>
                        </m:e>
                      </m:d>
                      <m:r>
                        <a:rPr lang="en-US" i="1">
                          <a:latin typeface="Cambria Math"/>
                        </a:rPr>
                        <m:t>=</m:t>
                      </m:r>
                      <m:r>
                        <a:rPr lang="en-US" b="1" i="1">
                          <a:latin typeface="Cambria Math"/>
                        </a:rPr>
                        <m:t>𝒘</m:t>
                      </m:r>
                      <m:r>
                        <a:rPr lang="en-US" i="1">
                          <a:latin typeface="Cambria Math"/>
                        </a:rPr>
                        <m:t>⋅</m:t>
                      </m:r>
                      <m:r>
                        <m:rPr>
                          <m:sty m:val="p"/>
                        </m:rPr>
                        <a:rPr lang="el-GR" i="1">
                          <a:latin typeface="Cambria Math"/>
                          <a:ea typeface="Cambria Math"/>
                        </a:rPr>
                        <m:t>Φ</m:t>
                      </m:r>
                      <m:d>
                        <m:dPr>
                          <m:ctrlPr>
                            <a:rPr lang="en-US" i="1">
                              <a:latin typeface="Cambria Math"/>
                            </a:rPr>
                          </m:ctrlPr>
                        </m:dPr>
                        <m:e>
                          <m:r>
                            <a:rPr lang="en-US" b="1" i="1">
                              <a:latin typeface="Cambria Math"/>
                            </a:rPr>
                            <m:t>𝒙</m:t>
                          </m:r>
                        </m:e>
                      </m:d>
                      <m:r>
                        <a:rPr lang="en-US" i="1">
                          <a:latin typeface="Cambria Math"/>
                        </a:rPr>
                        <m:t>+</m:t>
                      </m:r>
                      <m:r>
                        <m:rPr>
                          <m:sty m:val="p"/>
                        </m:rPr>
                        <a:rPr lang="en-US">
                          <a:latin typeface="Cambria Math"/>
                        </a:rPr>
                        <m:t>b</m:t>
                      </m:r>
                    </m:oMath>
                  </m:oMathPara>
                </a14:m>
                <a:endParaRPr lang="en-US" smtClean="0"/>
              </a:p>
            </p:txBody>
          </p:sp>
        </mc:Choice>
        <mc:Fallback xmlns="">
          <p:sp>
            <p:nvSpPr>
              <p:cNvPr id="34818" name="Content Placeholder 2"/>
              <p:cNvSpPr>
                <a:spLocks noGrp="1" noRot="1" noChangeAspect="1" noMove="1" noResize="1" noEditPoints="1" noAdjustHandles="1" noChangeArrowheads="1" noChangeShapeType="1" noTextEdit="1"/>
              </p:cNvSpPr>
              <p:nvPr>
                <p:ph idx="1"/>
              </p:nvPr>
            </p:nvSpPr>
            <p:spPr>
              <a:xfrm>
                <a:off x="457200" y="463550"/>
                <a:ext cx="8229600" cy="6083300"/>
              </a:xfrm>
              <a:blipFill rotWithShape="1">
                <a:blip r:embed="rId3"/>
                <a:stretch>
                  <a:fillRect l="-1630" t="-1303"/>
                </a:stretch>
              </a:blipFill>
            </p:spPr>
            <p:txBody>
              <a:bodyPr/>
              <a:lstStyle/>
              <a:p>
                <a:r>
                  <a:rPr lang="en-US">
                    <a:noFill/>
                  </a:rPr>
                  <a:t> </a:t>
                </a:r>
              </a:p>
            </p:txBody>
          </p:sp>
        </mc:Fallback>
      </mc:AlternateContent>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Title 1"/>
          <p:cNvSpPr>
            <a:spLocks noGrp="1"/>
          </p:cNvSpPr>
          <p:nvPr>
            <p:ph type="title"/>
          </p:nvPr>
        </p:nvSpPr>
        <p:spPr/>
        <p:txBody>
          <a:bodyPr/>
          <a:lstStyle/>
          <a:p>
            <a:r>
              <a:rPr lang="en-US" smtClean="0"/>
              <a:t>Example</a:t>
            </a:r>
          </a:p>
        </p:txBody>
      </p:sp>
      <mc:AlternateContent xmlns:mc="http://schemas.openxmlformats.org/markup-compatibility/2006" xmlns:a14="http://schemas.microsoft.com/office/drawing/2010/main">
        <mc:Choice Requires="a14">
          <p:sp>
            <p:nvSpPr>
              <p:cNvPr id="6149" name="Content Placeholder 2"/>
              <p:cNvSpPr>
                <a:spLocks noGrp="1"/>
              </p:cNvSpPr>
              <p:nvPr>
                <p:ph idx="1"/>
              </p:nvPr>
            </p:nvSpPr>
            <p:spPr>
              <a:xfrm>
                <a:off x="369888" y="1589088"/>
                <a:ext cx="8415337" cy="5029200"/>
              </a:xfrm>
            </p:spPr>
            <p:txBody>
              <a:bodyPr/>
              <a:lstStyle/>
              <a:p>
                <a:r>
                  <a:rPr lang="en-US" smtClean="0"/>
                  <a:t>Consider the case of 2D input space </a:t>
                </a:r>
                <a14:m>
                  <m:oMath xmlns:m="http://schemas.openxmlformats.org/officeDocument/2006/math">
                    <m:r>
                      <a:rPr lang="en-US" i="1" smtClean="0">
                        <a:latin typeface="Cambria Math"/>
                      </a:rPr>
                      <m:t>[</m:t>
                    </m:r>
                    <m:r>
                      <a:rPr lang="en-US" i="1" smtClean="0">
                        <a:latin typeface="Cambria Math"/>
                      </a:rPr>
                      <m:t>𝑥</m:t>
                    </m:r>
                    <m:r>
                      <a:rPr lang="en-US" i="1" baseline="-25000" smtClean="0">
                        <a:latin typeface="Cambria Math"/>
                      </a:rPr>
                      <m:t>1</m:t>
                    </m:r>
                    <m:r>
                      <a:rPr lang="en-US" i="1" smtClean="0">
                        <a:latin typeface="Cambria Math"/>
                      </a:rPr>
                      <m:t>, </m:t>
                    </m:r>
                    <m:r>
                      <a:rPr lang="en-US" i="1" smtClean="0">
                        <a:latin typeface="Cambria Math"/>
                      </a:rPr>
                      <m:t>𝑥</m:t>
                    </m:r>
                    <m:r>
                      <a:rPr lang="en-US" i="1" baseline="-25000" smtClean="0">
                        <a:latin typeface="Cambria Math"/>
                      </a:rPr>
                      <m:t>2</m:t>
                    </m:r>
                    <m:r>
                      <a:rPr lang="en-US" i="1" smtClean="0">
                        <a:latin typeface="Cambria Math"/>
                      </a:rPr>
                      <m:t>]</m:t>
                    </m:r>
                  </m:oMath>
                </a14:m>
                <a:r>
                  <a:rPr lang="en-US" smtClean="0"/>
                  <a:t> with the following mapping into 3D space:</a:t>
                </a:r>
              </a:p>
              <a:p>
                <a:endParaRPr lang="en-US" smtClean="0"/>
              </a:p>
              <a:p>
                <a:pPr marL="0" indent="0">
                  <a:buNone/>
                </a:pPr>
                <a14:m>
                  <m:oMathPara xmlns:m="http://schemas.openxmlformats.org/officeDocument/2006/math">
                    <m:oMathParaPr>
                      <m:jc m:val="centerGroup"/>
                    </m:oMathParaPr>
                    <m:oMath xmlns:m="http://schemas.openxmlformats.org/officeDocument/2006/math">
                      <m:r>
                        <m:rPr>
                          <m:sty m:val="p"/>
                        </m:rPr>
                        <a:rPr lang="en-US" b="0" i="0" smtClean="0">
                          <a:latin typeface="Cambria Math"/>
                        </a:rPr>
                        <m:t>Φ</m:t>
                      </m:r>
                      <m:d>
                        <m:dPr>
                          <m:ctrlPr>
                            <a:rPr lang="en-US" i="1">
                              <a:latin typeface="Cambria Math"/>
                            </a:rPr>
                          </m:ctrlPr>
                        </m:dPr>
                        <m:e>
                          <m:r>
                            <a:rPr lang="en-US" b="1" i="1">
                              <a:latin typeface="Cambria Math"/>
                            </a:rPr>
                            <m:t>𝒙</m:t>
                          </m:r>
                        </m:e>
                      </m:d>
                      <m:r>
                        <a:rPr lang="en-US" b="1" i="1">
                          <a:latin typeface="Cambria Math"/>
                        </a:rPr>
                        <m:t>=</m:t>
                      </m:r>
                      <m:sSubSup>
                        <m:sSubSupPr>
                          <m:ctrlPr>
                            <a:rPr lang="en-US" i="1">
                              <a:latin typeface="Cambria Math"/>
                            </a:rPr>
                          </m:ctrlPr>
                        </m:sSubSupPr>
                        <m:e>
                          <m:r>
                            <a:rPr lang="en-US" b="0" i="1" smtClean="0">
                              <a:latin typeface="Cambria Math"/>
                            </a:rPr>
                            <m:t>(</m:t>
                          </m:r>
                          <m:r>
                            <a:rPr lang="en-US" i="1">
                              <a:latin typeface="Cambria Math"/>
                            </a:rPr>
                            <m:t>𝑥</m:t>
                          </m:r>
                        </m:e>
                        <m:sub>
                          <m:r>
                            <a:rPr lang="en-US" i="1">
                              <a:latin typeface="Cambria Math"/>
                            </a:rPr>
                            <m:t>1</m:t>
                          </m:r>
                        </m:sub>
                        <m:sup>
                          <m:r>
                            <a:rPr lang="en-US" i="1">
                              <a:latin typeface="Cambria Math"/>
                            </a:rPr>
                            <m:t>2</m:t>
                          </m:r>
                        </m:sup>
                      </m:sSubSup>
                      <m:r>
                        <a:rPr lang="en-US" b="0" i="1" smtClean="0">
                          <a:latin typeface="Cambria Math"/>
                        </a:rPr>
                        <m:t>,</m:t>
                      </m:r>
                      <m:rad>
                        <m:radPr>
                          <m:degHide m:val="on"/>
                          <m:ctrlPr>
                            <a:rPr lang="en-US" i="1">
                              <a:latin typeface="Cambria Math"/>
                            </a:rPr>
                          </m:ctrlPr>
                        </m:radPr>
                        <m:deg/>
                        <m:e>
                          <m:r>
                            <a:rPr lang="en-US" i="1">
                              <a:latin typeface="Cambria Math"/>
                            </a:rPr>
                            <m:t>2</m:t>
                          </m:r>
                        </m:e>
                      </m:rad>
                      <m:sSub>
                        <m:sSubPr>
                          <m:ctrlPr>
                            <a:rPr lang="en-US" i="1">
                              <a:latin typeface="Cambria Math"/>
                            </a:rPr>
                          </m:ctrlPr>
                        </m:sSubPr>
                        <m:e>
                          <m:r>
                            <a:rPr lang="en-US" i="1">
                              <a:latin typeface="Cambria Math"/>
                            </a:rPr>
                            <m:t>𝑥</m:t>
                          </m:r>
                        </m:e>
                        <m:sub>
                          <m:r>
                            <a:rPr lang="en-US" i="1">
                              <a:latin typeface="Cambria Math"/>
                            </a:rPr>
                            <m:t>1</m:t>
                          </m:r>
                        </m:sub>
                      </m:sSub>
                      <m:sSub>
                        <m:sSubPr>
                          <m:ctrlPr>
                            <a:rPr lang="en-US" i="1">
                              <a:latin typeface="Cambria Math"/>
                            </a:rPr>
                          </m:ctrlPr>
                        </m:sSubPr>
                        <m:e>
                          <m:r>
                            <a:rPr lang="en-US" i="1">
                              <a:latin typeface="Cambria Math"/>
                            </a:rPr>
                            <m:t>𝑥</m:t>
                          </m:r>
                        </m:e>
                        <m:sub>
                          <m:r>
                            <a:rPr lang="en-US" i="1">
                              <a:latin typeface="Cambria Math"/>
                            </a:rPr>
                            <m:t>2</m:t>
                          </m:r>
                        </m:sub>
                      </m:sSub>
                      <m:r>
                        <a:rPr lang="en-US" b="0" i="1" smtClean="0">
                          <a:latin typeface="Cambria Math"/>
                        </a:rPr>
                        <m:t>,</m:t>
                      </m:r>
                      <m:r>
                        <a:rPr lang="en-US" i="1" smtClean="0">
                          <a:latin typeface="Cambria Math"/>
                        </a:rPr>
                        <m:t> </m:t>
                      </m:r>
                      <m:sSubSup>
                        <m:sSubSupPr>
                          <m:ctrlPr>
                            <a:rPr lang="en-US" i="1">
                              <a:latin typeface="Cambria Math"/>
                            </a:rPr>
                          </m:ctrlPr>
                        </m:sSubSupPr>
                        <m:e>
                          <m:r>
                            <a:rPr lang="en-US" i="1">
                              <a:latin typeface="Cambria Math"/>
                            </a:rPr>
                            <m:t>𝑥</m:t>
                          </m:r>
                        </m:e>
                        <m:sub>
                          <m:r>
                            <a:rPr lang="en-US" i="1">
                              <a:latin typeface="Cambria Math"/>
                            </a:rPr>
                            <m:t>2</m:t>
                          </m:r>
                        </m:sub>
                        <m:sup>
                          <m:r>
                            <a:rPr lang="en-US" i="1">
                              <a:latin typeface="Cambria Math"/>
                            </a:rPr>
                            <m:t>2</m:t>
                          </m:r>
                        </m:sup>
                      </m:sSubSup>
                      <m:r>
                        <a:rPr lang="en-US" b="0" i="1" smtClean="0">
                          <a:latin typeface="Cambria Math"/>
                        </a:rPr>
                        <m:t>)</m:t>
                      </m:r>
                    </m:oMath>
                  </m:oMathPara>
                </a14:m>
                <a:endParaRPr lang="en-US" smtClean="0"/>
              </a:p>
              <a:p>
                <a:pPr marL="0" indent="0">
                  <a:buNone/>
                </a:pPr>
                <a:endParaRPr lang="en-US" smtClean="0"/>
              </a:p>
              <a:p>
                <a:r>
                  <a:rPr lang="en-US" smtClean="0"/>
                  <a:t>In this case, what is </a:t>
                </a:r>
                <a14:m>
                  <m:oMath xmlns:m="http://schemas.openxmlformats.org/officeDocument/2006/math">
                    <m:r>
                      <a:rPr lang="en-US" sz="2800" b="1" i="1">
                        <a:latin typeface="Cambria Math"/>
                      </a:rPr>
                      <m:t>𝒘</m:t>
                    </m:r>
                    <m:r>
                      <a:rPr lang="en-US" sz="2800" i="1">
                        <a:latin typeface="Cambria Math"/>
                      </a:rPr>
                      <m:t>⋅</m:t>
                    </m:r>
                    <m:r>
                      <m:rPr>
                        <m:sty m:val="p"/>
                      </m:rPr>
                      <a:rPr lang="en-US" sz="2800" b="0" i="0" smtClean="0">
                        <a:latin typeface="Cambria Math"/>
                      </a:rPr>
                      <m:t>Φ</m:t>
                    </m:r>
                    <m:d>
                      <m:dPr>
                        <m:ctrlPr>
                          <a:rPr lang="en-US" sz="2800" i="1">
                            <a:latin typeface="Cambria Math"/>
                          </a:rPr>
                        </m:ctrlPr>
                      </m:dPr>
                      <m:e>
                        <m:r>
                          <a:rPr lang="en-US" sz="2800" b="1" i="1">
                            <a:latin typeface="Cambria Math"/>
                          </a:rPr>
                          <m:t>𝒙</m:t>
                        </m:r>
                      </m:e>
                    </m:d>
                  </m:oMath>
                </a14:m>
                <a:r>
                  <a:rPr lang="en-US" smtClean="0">
                    <a:sym typeface="Mathematica1" pitchFamily="2" charset="2"/>
                  </a:rPr>
                  <a:t>?</a:t>
                </a:r>
              </a:p>
              <a:p>
                <a:pPr>
                  <a:spcBef>
                    <a:spcPts val="0"/>
                  </a:spcBef>
                </a:pPr>
                <a:endParaRPr lang="en-US" sz="1800" smtClean="0">
                  <a:sym typeface="Mathematica1" pitchFamily="2" charset="2"/>
                </a:endParaRPr>
              </a:p>
              <a:p>
                <a:pPr marL="0" indent="0">
                  <a:spcBef>
                    <a:spcPts val="0"/>
                  </a:spcBef>
                  <a:buNone/>
                </a:pPr>
                <a14:m>
                  <m:oMathPara xmlns:m="http://schemas.openxmlformats.org/officeDocument/2006/math">
                    <m:oMathParaPr>
                      <m:jc m:val="centerGroup"/>
                    </m:oMathParaPr>
                    <m:oMath xmlns:m="http://schemas.openxmlformats.org/officeDocument/2006/math">
                      <m:r>
                        <a:rPr lang="en-US" b="1" i="1">
                          <a:latin typeface="Cambria Math"/>
                        </a:rPr>
                        <m:t>𝒘</m:t>
                      </m:r>
                      <m:r>
                        <a:rPr lang="en-US" i="1">
                          <a:latin typeface="Cambria Math"/>
                        </a:rPr>
                        <m:t>⋅</m:t>
                      </m:r>
                      <m:r>
                        <m:rPr>
                          <m:sty m:val="p"/>
                        </m:rPr>
                        <a:rPr lang="en-US" b="0" i="0" smtClean="0">
                          <a:latin typeface="Cambria Math"/>
                        </a:rPr>
                        <m:t>Φ</m:t>
                      </m:r>
                      <m:d>
                        <m:dPr>
                          <m:ctrlPr>
                            <a:rPr lang="en-US" i="1">
                              <a:latin typeface="Cambria Math"/>
                            </a:rPr>
                          </m:ctrlPr>
                        </m:dPr>
                        <m:e>
                          <m:r>
                            <a:rPr lang="en-US" b="1" i="1">
                              <a:latin typeface="Cambria Math"/>
                            </a:rPr>
                            <m:t>𝒙</m:t>
                          </m:r>
                        </m:e>
                      </m:d>
                      <m:r>
                        <a:rPr lang="en-US" b="1" i="1" smtClean="0">
                          <a:latin typeface="Cambria Math"/>
                        </a:rPr>
                        <m:t>=</m:t>
                      </m:r>
                      <m:sSub>
                        <m:sSubPr>
                          <m:ctrlPr>
                            <a:rPr lang="en-US" i="1" smtClean="0">
                              <a:latin typeface="Cambria Math"/>
                            </a:rPr>
                          </m:ctrlPr>
                        </m:sSubPr>
                        <m:e>
                          <m:r>
                            <a:rPr lang="en-US" b="0" i="1" smtClean="0">
                              <a:latin typeface="Cambria Math"/>
                            </a:rPr>
                            <m:t>𝑤</m:t>
                          </m:r>
                        </m:e>
                        <m:sub>
                          <m:r>
                            <a:rPr lang="en-US" b="0" i="1" smtClean="0">
                              <a:latin typeface="Cambria Math"/>
                            </a:rPr>
                            <m:t>1</m:t>
                          </m:r>
                        </m:sub>
                      </m:sSub>
                      <m:sSubSup>
                        <m:sSubSupPr>
                          <m:ctrlPr>
                            <a:rPr lang="en-US" b="0" i="1" smtClean="0">
                              <a:latin typeface="Cambria Math"/>
                            </a:rPr>
                          </m:ctrlPr>
                        </m:sSubSupPr>
                        <m:e>
                          <m:r>
                            <a:rPr lang="en-US" b="0" i="1" smtClean="0">
                              <a:latin typeface="Cambria Math"/>
                            </a:rPr>
                            <m:t>𝑥</m:t>
                          </m:r>
                        </m:e>
                        <m:sub>
                          <m:r>
                            <a:rPr lang="en-US" b="0" i="1" smtClean="0">
                              <a:latin typeface="Cambria Math"/>
                            </a:rPr>
                            <m:t>1</m:t>
                          </m:r>
                        </m:sub>
                        <m:sup>
                          <m:r>
                            <a:rPr lang="en-US" b="0" i="1" smtClean="0">
                              <a:latin typeface="Cambria Math"/>
                            </a:rPr>
                            <m:t>2</m:t>
                          </m:r>
                        </m:sup>
                      </m:sSubSup>
                      <m:r>
                        <a:rPr lang="en-US" b="0" i="1" smtClean="0">
                          <a:latin typeface="Cambria Math"/>
                        </a:rPr>
                        <m:t>+</m:t>
                      </m:r>
                      <m:sSub>
                        <m:sSubPr>
                          <m:ctrlPr>
                            <a:rPr lang="en-US" b="0" i="1" smtClean="0">
                              <a:latin typeface="Cambria Math"/>
                            </a:rPr>
                          </m:ctrlPr>
                        </m:sSubPr>
                        <m:e>
                          <m:r>
                            <a:rPr lang="en-US" b="0" i="1" smtClean="0">
                              <a:latin typeface="Cambria Math"/>
                            </a:rPr>
                            <m:t>𝑤</m:t>
                          </m:r>
                        </m:e>
                        <m:sub>
                          <m:r>
                            <a:rPr lang="en-US" b="0" i="1" smtClean="0">
                              <a:latin typeface="Cambria Math"/>
                            </a:rPr>
                            <m:t>2</m:t>
                          </m:r>
                        </m:sub>
                      </m:sSub>
                      <m:rad>
                        <m:radPr>
                          <m:degHide m:val="on"/>
                          <m:ctrlPr>
                            <a:rPr lang="en-US" b="0" i="1" smtClean="0">
                              <a:latin typeface="Cambria Math"/>
                            </a:rPr>
                          </m:ctrlPr>
                        </m:radPr>
                        <m:deg/>
                        <m:e>
                          <m:r>
                            <a:rPr lang="en-US" b="0" i="1" smtClean="0">
                              <a:latin typeface="Cambria Math"/>
                            </a:rPr>
                            <m:t>2</m:t>
                          </m:r>
                        </m:e>
                      </m:rad>
                      <m:sSub>
                        <m:sSubPr>
                          <m:ctrlPr>
                            <a:rPr lang="en-US" b="0" i="1" smtClean="0">
                              <a:latin typeface="Cambria Math"/>
                            </a:rPr>
                          </m:ctrlPr>
                        </m:sSubPr>
                        <m:e>
                          <m:r>
                            <a:rPr lang="en-US" b="0" i="1" smtClean="0">
                              <a:latin typeface="Cambria Math"/>
                            </a:rPr>
                            <m:t>𝑥</m:t>
                          </m:r>
                        </m:e>
                        <m:sub>
                          <m:r>
                            <a:rPr lang="en-US" b="0" i="1" smtClean="0">
                              <a:latin typeface="Cambria Math"/>
                            </a:rPr>
                            <m:t>1</m:t>
                          </m:r>
                        </m:sub>
                      </m:sSub>
                      <m:sSub>
                        <m:sSubPr>
                          <m:ctrlPr>
                            <a:rPr lang="en-US" b="0" i="1" smtClean="0">
                              <a:latin typeface="Cambria Math"/>
                            </a:rPr>
                          </m:ctrlPr>
                        </m:sSubPr>
                        <m:e>
                          <m:r>
                            <a:rPr lang="en-US" b="0" i="1" smtClean="0">
                              <a:latin typeface="Cambria Math"/>
                            </a:rPr>
                            <m:t>𝑥</m:t>
                          </m:r>
                        </m:e>
                        <m:sub>
                          <m:r>
                            <a:rPr lang="en-US" b="0" i="1" smtClean="0">
                              <a:latin typeface="Cambria Math"/>
                            </a:rPr>
                            <m:t>2</m:t>
                          </m:r>
                        </m:sub>
                      </m:sSub>
                      <m:r>
                        <a:rPr lang="en-US" b="0" i="1" smtClean="0">
                          <a:latin typeface="Cambria Math"/>
                        </a:rPr>
                        <m:t>+</m:t>
                      </m:r>
                      <m:sSub>
                        <m:sSubPr>
                          <m:ctrlPr>
                            <a:rPr lang="en-US" b="0" i="1" smtClean="0">
                              <a:latin typeface="Cambria Math"/>
                            </a:rPr>
                          </m:ctrlPr>
                        </m:sSubPr>
                        <m:e>
                          <m:r>
                            <a:rPr lang="en-US" b="0" i="1" smtClean="0">
                              <a:latin typeface="Cambria Math"/>
                            </a:rPr>
                            <m:t>𝑤</m:t>
                          </m:r>
                        </m:e>
                        <m:sub>
                          <m:r>
                            <a:rPr lang="en-US" b="0" i="1" smtClean="0">
                              <a:latin typeface="Cambria Math"/>
                            </a:rPr>
                            <m:t>3</m:t>
                          </m:r>
                        </m:sub>
                      </m:sSub>
                      <m:sSubSup>
                        <m:sSubSupPr>
                          <m:ctrlPr>
                            <a:rPr lang="en-US" b="0" i="1" smtClean="0">
                              <a:latin typeface="Cambria Math"/>
                            </a:rPr>
                          </m:ctrlPr>
                        </m:sSubSupPr>
                        <m:e>
                          <m:r>
                            <a:rPr lang="en-US" b="0" i="1" smtClean="0">
                              <a:latin typeface="Cambria Math"/>
                            </a:rPr>
                            <m:t>𝑥</m:t>
                          </m:r>
                        </m:e>
                        <m:sub>
                          <m:r>
                            <a:rPr lang="en-US" b="0" i="1" smtClean="0">
                              <a:latin typeface="Cambria Math"/>
                            </a:rPr>
                            <m:t>2</m:t>
                          </m:r>
                        </m:sub>
                        <m:sup>
                          <m:r>
                            <a:rPr lang="en-US" b="0" i="1" smtClean="0">
                              <a:latin typeface="Cambria Math"/>
                            </a:rPr>
                            <m:t>2</m:t>
                          </m:r>
                        </m:sup>
                      </m:sSubSup>
                    </m:oMath>
                  </m:oMathPara>
                </a14:m>
                <a:endParaRPr lang="en-US" smtClean="0"/>
              </a:p>
            </p:txBody>
          </p:sp>
        </mc:Choice>
        <mc:Fallback xmlns="">
          <p:sp>
            <p:nvSpPr>
              <p:cNvPr id="6149" name="Content Placeholder 2"/>
              <p:cNvSpPr>
                <a:spLocks noGrp="1" noRot="1" noChangeAspect="1" noMove="1" noResize="1" noEditPoints="1" noAdjustHandles="1" noChangeArrowheads="1" noChangeShapeType="1" noTextEdit="1"/>
              </p:cNvSpPr>
              <p:nvPr>
                <p:ph idx="1"/>
              </p:nvPr>
            </p:nvSpPr>
            <p:spPr>
              <a:xfrm>
                <a:off x="369888" y="1589088"/>
                <a:ext cx="8415337" cy="5029200"/>
              </a:xfrm>
              <a:blipFill rotWithShape="1">
                <a:blip r:embed="rId3"/>
                <a:stretch>
                  <a:fillRect l="-1667" t="-1576"/>
                </a:stretch>
              </a:blipFill>
            </p:spPr>
            <p:txBody>
              <a:bodyPr/>
              <a:lstStyle/>
              <a:p>
                <a:r>
                  <a:rPr lang="en-US">
                    <a:noFill/>
                  </a:rPr>
                  <a:t> </a:t>
                </a:r>
              </a:p>
            </p:txBody>
          </p:sp>
        </mc:Fallback>
      </mc:AlternateContent>
      <p:sp>
        <p:nvSpPr>
          <p:cNvPr id="7" name="Freeform 6"/>
          <p:cNvSpPr/>
          <p:nvPr/>
        </p:nvSpPr>
        <p:spPr>
          <a:xfrm>
            <a:off x="4424362" y="2841145"/>
            <a:ext cx="2798763" cy="369887"/>
          </a:xfrm>
          <a:custGeom>
            <a:avLst/>
            <a:gdLst>
              <a:gd name="connsiteX0" fmla="*/ 0 w 2797629"/>
              <a:gd name="connsiteY0" fmla="*/ 206829 h 206829"/>
              <a:gd name="connsiteX1" fmla="*/ 1360715 w 2797629"/>
              <a:gd name="connsiteY1" fmla="*/ 10886 h 206829"/>
              <a:gd name="connsiteX2" fmla="*/ 2797629 w 2797629"/>
              <a:gd name="connsiteY2" fmla="*/ 141515 h 206829"/>
              <a:gd name="connsiteX0" fmla="*/ 0 w 2797629"/>
              <a:gd name="connsiteY0" fmla="*/ 348343 h 348343"/>
              <a:gd name="connsiteX1" fmla="*/ 1360715 w 2797629"/>
              <a:gd name="connsiteY1" fmla="*/ 10886 h 348343"/>
              <a:gd name="connsiteX2" fmla="*/ 2797629 w 2797629"/>
              <a:gd name="connsiteY2" fmla="*/ 283029 h 348343"/>
            </a:gdLst>
            <a:ahLst/>
            <a:cxnLst>
              <a:cxn ang="0">
                <a:pos x="connsiteX0" y="connsiteY0"/>
              </a:cxn>
              <a:cxn ang="0">
                <a:pos x="connsiteX1" y="connsiteY1"/>
              </a:cxn>
              <a:cxn ang="0">
                <a:pos x="connsiteX2" y="connsiteY2"/>
              </a:cxn>
            </a:cxnLst>
            <a:rect l="l" t="t" r="r" b="b"/>
            <a:pathLst>
              <a:path w="2797629" h="348343">
                <a:moveTo>
                  <a:pt x="0" y="348343"/>
                </a:moveTo>
                <a:cubicBezTo>
                  <a:pt x="447222" y="255814"/>
                  <a:pt x="894444" y="21772"/>
                  <a:pt x="1360715" y="10886"/>
                </a:cubicBezTo>
                <a:cubicBezTo>
                  <a:pt x="1826986" y="0"/>
                  <a:pt x="2312307" y="212271"/>
                  <a:pt x="2797629" y="283029"/>
                </a:cubicBezTo>
              </a:path>
            </a:pathLst>
          </a:custGeom>
          <a:ln w="15875">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8" name="Freeform 7"/>
          <p:cNvSpPr/>
          <p:nvPr/>
        </p:nvSpPr>
        <p:spPr>
          <a:xfrm>
            <a:off x="5411972" y="2818921"/>
            <a:ext cx="1831789" cy="392112"/>
          </a:xfrm>
          <a:custGeom>
            <a:avLst/>
            <a:gdLst>
              <a:gd name="connsiteX0" fmla="*/ 0 w 2797629"/>
              <a:gd name="connsiteY0" fmla="*/ 206829 h 206829"/>
              <a:gd name="connsiteX1" fmla="*/ 1360715 w 2797629"/>
              <a:gd name="connsiteY1" fmla="*/ 10886 h 206829"/>
              <a:gd name="connsiteX2" fmla="*/ 2797629 w 2797629"/>
              <a:gd name="connsiteY2" fmla="*/ 141515 h 206829"/>
              <a:gd name="connsiteX0" fmla="*/ 0 w 2797629"/>
              <a:gd name="connsiteY0" fmla="*/ 348343 h 348343"/>
              <a:gd name="connsiteX1" fmla="*/ 1360715 w 2797629"/>
              <a:gd name="connsiteY1" fmla="*/ 10886 h 348343"/>
              <a:gd name="connsiteX2" fmla="*/ 2797629 w 2797629"/>
              <a:gd name="connsiteY2" fmla="*/ 283029 h 348343"/>
            </a:gdLst>
            <a:ahLst/>
            <a:cxnLst>
              <a:cxn ang="0">
                <a:pos x="connsiteX0" y="connsiteY0"/>
              </a:cxn>
              <a:cxn ang="0">
                <a:pos x="connsiteX1" y="connsiteY1"/>
              </a:cxn>
              <a:cxn ang="0">
                <a:pos x="connsiteX2" y="connsiteY2"/>
              </a:cxn>
            </a:cxnLst>
            <a:rect l="l" t="t" r="r" b="b"/>
            <a:pathLst>
              <a:path w="2797629" h="348343">
                <a:moveTo>
                  <a:pt x="0" y="348343"/>
                </a:moveTo>
                <a:cubicBezTo>
                  <a:pt x="447222" y="255814"/>
                  <a:pt x="894444" y="21772"/>
                  <a:pt x="1360715" y="10886"/>
                </a:cubicBezTo>
                <a:cubicBezTo>
                  <a:pt x="1826986" y="0"/>
                  <a:pt x="2312307" y="212271"/>
                  <a:pt x="2797629" y="283029"/>
                </a:cubicBezTo>
              </a:path>
            </a:pathLst>
          </a:custGeom>
          <a:ln w="15875">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9" name="Freeform 8"/>
          <p:cNvSpPr/>
          <p:nvPr/>
        </p:nvSpPr>
        <p:spPr>
          <a:xfrm>
            <a:off x="6347636" y="2850671"/>
            <a:ext cx="896125" cy="360362"/>
          </a:xfrm>
          <a:custGeom>
            <a:avLst/>
            <a:gdLst>
              <a:gd name="connsiteX0" fmla="*/ 0 w 2797629"/>
              <a:gd name="connsiteY0" fmla="*/ 206829 h 206829"/>
              <a:gd name="connsiteX1" fmla="*/ 1360715 w 2797629"/>
              <a:gd name="connsiteY1" fmla="*/ 10886 h 206829"/>
              <a:gd name="connsiteX2" fmla="*/ 2797629 w 2797629"/>
              <a:gd name="connsiteY2" fmla="*/ 141515 h 206829"/>
              <a:gd name="connsiteX0" fmla="*/ 0 w 2797629"/>
              <a:gd name="connsiteY0" fmla="*/ 348343 h 348343"/>
              <a:gd name="connsiteX1" fmla="*/ 1360715 w 2797629"/>
              <a:gd name="connsiteY1" fmla="*/ 10886 h 348343"/>
              <a:gd name="connsiteX2" fmla="*/ 2797629 w 2797629"/>
              <a:gd name="connsiteY2" fmla="*/ 283029 h 348343"/>
            </a:gdLst>
            <a:ahLst/>
            <a:cxnLst>
              <a:cxn ang="0">
                <a:pos x="connsiteX0" y="connsiteY0"/>
              </a:cxn>
              <a:cxn ang="0">
                <a:pos x="connsiteX1" y="connsiteY1"/>
              </a:cxn>
              <a:cxn ang="0">
                <a:pos x="connsiteX2" y="connsiteY2"/>
              </a:cxn>
            </a:cxnLst>
            <a:rect l="l" t="t" r="r" b="b"/>
            <a:pathLst>
              <a:path w="2797629" h="348343">
                <a:moveTo>
                  <a:pt x="0" y="348343"/>
                </a:moveTo>
                <a:cubicBezTo>
                  <a:pt x="447222" y="255814"/>
                  <a:pt x="894444" y="21772"/>
                  <a:pt x="1360715" y="10886"/>
                </a:cubicBezTo>
                <a:cubicBezTo>
                  <a:pt x="1826986" y="0"/>
                  <a:pt x="2312307" y="212271"/>
                  <a:pt x="2797629" y="283029"/>
                </a:cubicBezTo>
              </a:path>
            </a:pathLst>
          </a:custGeom>
          <a:ln w="15875">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mc:AlternateContent xmlns:mc="http://schemas.openxmlformats.org/markup-compatibility/2006" xmlns:a14="http://schemas.microsoft.com/office/drawing/2010/main">
        <mc:Choice Requires="a14">
          <p:sp>
            <p:nvSpPr>
              <p:cNvPr id="6153" name="TextBox 9"/>
              <p:cNvSpPr txBox="1">
                <a:spLocks noChangeArrowheads="1"/>
              </p:cNvSpPr>
              <p:nvPr/>
            </p:nvSpPr>
            <p:spPr bwMode="auto">
              <a:xfrm>
                <a:off x="7193637" y="2957842"/>
                <a:ext cx="1437638" cy="400110"/>
              </a:xfrm>
              <a:prstGeom prst="rect">
                <a:avLst/>
              </a:prstGeom>
              <a:noFill/>
              <a:ln w="9525">
                <a:noFill/>
                <a:miter lim="800000"/>
                <a:headEnd/>
                <a:tailEnd/>
              </a:ln>
            </p:spPr>
            <p:txBody>
              <a:bodyPr wrap="none">
                <a:spAutoFit/>
              </a:bodyPr>
              <a:lstStyle/>
              <a:p>
                <a:r>
                  <a:rPr lang="en-US" sz="2000" smtClean="0">
                    <a:solidFill>
                      <a:srgbClr val="FF0000"/>
                    </a:solidFill>
                  </a:rPr>
                  <a:t>features </a:t>
                </a:r>
                <a14:m>
                  <m:oMath xmlns:m="http://schemas.openxmlformats.org/officeDocument/2006/math">
                    <m:sSub>
                      <m:sSubPr>
                        <m:ctrlPr>
                          <a:rPr lang="en-US" sz="2000" i="1">
                            <a:solidFill>
                              <a:srgbClr val="FF0000"/>
                            </a:solidFill>
                            <a:latin typeface="Cambria Math"/>
                            <a:ea typeface="Cambria Math"/>
                          </a:rPr>
                        </m:ctrlPr>
                      </m:sSubPr>
                      <m:e>
                        <m:r>
                          <a:rPr lang="en-US" sz="2000" i="1">
                            <a:solidFill>
                              <a:srgbClr val="FF0000"/>
                            </a:solidFill>
                            <a:latin typeface="Cambria Math"/>
                            <a:ea typeface="Cambria Math"/>
                          </a:rPr>
                          <m:t>𝜙</m:t>
                        </m:r>
                      </m:e>
                      <m:sub>
                        <m:r>
                          <a:rPr lang="en-US" sz="2000" i="1">
                            <a:solidFill>
                              <a:srgbClr val="FF0000"/>
                            </a:solidFill>
                            <a:latin typeface="Cambria Math"/>
                            <a:ea typeface="Cambria Math"/>
                          </a:rPr>
                          <m:t>𝑖</m:t>
                        </m:r>
                      </m:sub>
                    </m:sSub>
                  </m:oMath>
                </a14:m>
                <a:endParaRPr lang="en-US" sz="2000">
                  <a:solidFill>
                    <a:srgbClr val="FF0000"/>
                  </a:solidFill>
                </a:endParaRPr>
              </a:p>
            </p:txBody>
          </p:sp>
        </mc:Choice>
        <mc:Fallback xmlns="">
          <p:sp>
            <p:nvSpPr>
              <p:cNvPr id="6153" name="TextBox 9"/>
              <p:cNvSpPr txBox="1">
                <a:spLocks noRot="1" noChangeAspect="1" noMove="1" noResize="1" noEditPoints="1" noAdjustHandles="1" noChangeArrowheads="1" noChangeShapeType="1" noTextEdit="1"/>
              </p:cNvSpPr>
              <p:nvPr/>
            </p:nvSpPr>
            <p:spPr bwMode="auto">
              <a:xfrm>
                <a:off x="7193637" y="2957842"/>
                <a:ext cx="1437638" cy="400110"/>
              </a:xfrm>
              <a:prstGeom prst="rect">
                <a:avLst/>
              </a:prstGeom>
              <a:blipFill rotWithShape="1">
                <a:blip r:embed="rId4"/>
                <a:stretch>
                  <a:fillRect l="-4237" t="-6061" b="-27273"/>
                </a:stretch>
              </a:blipFill>
              <a:ln w="9525">
                <a:noFill/>
                <a:miter lim="800000"/>
                <a:headEnd/>
                <a:tailEnd/>
              </a:ln>
            </p:spPr>
            <p:txBody>
              <a:bodyPr/>
              <a:lstStyle/>
              <a:p>
                <a:r>
                  <a:rPr lang="en-US">
                    <a:noFill/>
                  </a:rPr>
                  <a:t> </a:t>
                </a:r>
              </a:p>
            </p:txBody>
          </p:sp>
        </mc:Fallback>
      </mc:AlternateContent>
      <p:grpSp>
        <p:nvGrpSpPr>
          <p:cNvPr id="5" name="Group 4"/>
          <p:cNvGrpSpPr/>
          <p:nvPr/>
        </p:nvGrpSpPr>
        <p:grpSpPr>
          <a:xfrm>
            <a:off x="542805" y="5945453"/>
            <a:ext cx="2957412" cy="472298"/>
            <a:chOff x="266347" y="6190012"/>
            <a:chExt cx="2957412" cy="472298"/>
          </a:xfrm>
        </p:grpSpPr>
        <mc:AlternateContent xmlns:mc="http://schemas.openxmlformats.org/markup-compatibility/2006" xmlns:a14="http://schemas.microsoft.com/office/drawing/2010/main">
          <mc:Choice Requires="a14">
            <p:sp>
              <p:nvSpPr>
                <p:cNvPr id="6154" name="TextBox 9"/>
                <p:cNvSpPr txBox="1">
                  <a:spLocks noChangeArrowheads="1"/>
                </p:cNvSpPr>
                <p:nvPr/>
              </p:nvSpPr>
              <p:spPr bwMode="auto">
                <a:xfrm>
                  <a:off x="266347" y="6190012"/>
                  <a:ext cx="2957412" cy="461665"/>
                </a:xfrm>
                <a:prstGeom prst="rect">
                  <a:avLst/>
                </a:prstGeom>
                <a:noFill/>
                <a:ln w="19050">
                  <a:noFill/>
                  <a:miter lim="800000"/>
                  <a:headEnd/>
                  <a:tailEnd/>
                </a:ln>
              </p:spPr>
              <p:txBody>
                <a:bodyPr wrap="none">
                  <a:spAutoFit/>
                </a:bodyPr>
                <a:lstStyle/>
                <a:p>
                  <a:pPr algn="ctr">
                    <a:buFontTx/>
                    <a:buNone/>
                  </a:pPr>
                  <a14:m>
                    <m:oMathPara xmlns:m="http://schemas.openxmlformats.org/officeDocument/2006/math">
                      <m:oMathParaPr>
                        <m:jc m:val="centerGroup"/>
                      </m:oMathParaPr>
                      <m:oMath xmlns:m="http://schemas.openxmlformats.org/officeDocument/2006/math">
                        <m:r>
                          <a:rPr lang="en-US" sz="2400" i="1" smtClean="0">
                            <a:latin typeface="Cambria Math"/>
                          </a:rPr>
                          <m:t>𝑓</m:t>
                        </m:r>
                        <m:d>
                          <m:dPr>
                            <m:ctrlPr>
                              <a:rPr lang="en-US" sz="2400" i="1">
                                <a:latin typeface="Cambria Math"/>
                              </a:rPr>
                            </m:ctrlPr>
                          </m:dPr>
                          <m:e>
                            <m:r>
                              <a:rPr lang="en-US" sz="2400" b="1" i="1">
                                <a:latin typeface="Cambria Math"/>
                              </a:rPr>
                              <m:t>𝒙</m:t>
                            </m:r>
                          </m:e>
                        </m:d>
                        <m:r>
                          <a:rPr lang="en-US" sz="2400" i="1">
                            <a:latin typeface="Cambria Math"/>
                          </a:rPr>
                          <m:t>=</m:t>
                        </m:r>
                        <m:r>
                          <a:rPr lang="en-US" sz="2400" b="1" i="1">
                            <a:latin typeface="Cambria Math"/>
                          </a:rPr>
                          <m:t>𝒘</m:t>
                        </m:r>
                        <m:r>
                          <a:rPr lang="en-US" sz="2400" i="1">
                            <a:latin typeface="Cambria Math"/>
                          </a:rPr>
                          <m:t>⋅</m:t>
                        </m:r>
                        <m:r>
                          <m:rPr>
                            <m:sty m:val="p"/>
                          </m:rPr>
                          <a:rPr lang="en-US" sz="2400" b="0" i="0" smtClean="0">
                            <a:latin typeface="Cambria Math"/>
                          </a:rPr>
                          <m:t>Φ</m:t>
                        </m:r>
                        <m:d>
                          <m:dPr>
                            <m:ctrlPr>
                              <a:rPr lang="en-US" sz="2400" i="1">
                                <a:latin typeface="Cambria Math"/>
                              </a:rPr>
                            </m:ctrlPr>
                          </m:dPr>
                          <m:e>
                            <m:r>
                              <a:rPr lang="en-US" sz="2400" b="1" i="1">
                                <a:latin typeface="Cambria Math"/>
                              </a:rPr>
                              <m:t>𝒙</m:t>
                            </m:r>
                          </m:e>
                        </m:d>
                        <m:r>
                          <a:rPr lang="en-US" sz="2400" i="1">
                            <a:latin typeface="Cambria Math"/>
                          </a:rPr>
                          <m:t>+</m:t>
                        </m:r>
                        <m:r>
                          <m:rPr>
                            <m:sty m:val="p"/>
                          </m:rPr>
                          <a:rPr lang="en-US" sz="2400">
                            <a:latin typeface="Cambria Math"/>
                          </a:rPr>
                          <m:t>b</m:t>
                        </m:r>
                      </m:oMath>
                    </m:oMathPara>
                  </a14:m>
                  <a:endParaRPr lang="en-US" sz="2400"/>
                </a:p>
              </p:txBody>
            </p:sp>
          </mc:Choice>
          <mc:Fallback xmlns="">
            <p:sp>
              <p:nvSpPr>
                <p:cNvPr id="6154" name="TextBox 9"/>
                <p:cNvSpPr txBox="1">
                  <a:spLocks noRot="1" noChangeAspect="1" noMove="1" noResize="1" noEditPoints="1" noAdjustHandles="1" noChangeArrowheads="1" noChangeShapeType="1" noTextEdit="1"/>
                </p:cNvSpPr>
                <p:nvPr/>
              </p:nvSpPr>
              <p:spPr bwMode="auto">
                <a:xfrm>
                  <a:off x="266347" y="6190012"/>
                  <a:ext cx="2957412" cy="461665"/>
                </a:xfrm>
                <a:prstGeom prst="rect">
                  <a:avLst/>
                </a:prstGeom>
                <a:blipFill rotWithShape="1">
                  <a:blip r:embed="rId5"/>
                  <a:stretch>
                    <a:fillRect l="-1237" b="-19737"/>
                  </a:stretch>
                </a:blipFill>
                <a:ln w="19050">
                  <a:noFill/>
                  <a:miter lim="800000"/>
                  <a:headEnd/>
                  <a:tailEnd/>
                </a:ln>
              </p:spPr>
              <p:txBody>
                <a:bodyPr/>
                <a:lstStyle/>
                <a:p>
                  <a:r>
                    <a:rPr lang="en-US">
                      <a:noFill/>
                    </a:rPr>
                    <a:t> </a:t>
                  </a:r>
                </a:p>
              </p:txBody>
            </p:sp>
          </mc:Fallback>
        </mc:AlternateContent>
        <p:sp>
          <p:nvSpPr>
            <p:cNvPr id="3" name="Rectangle 2"/>
            <p:cNvSpPr/>
            <p:nvPr/>
          </p:nvSpPr>
          <p:spPr>
            <a:xfrm>
              <a:off x="1350337" y="6200645"/>
              <a:ext cx="1158948" cy="46166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620713"/>
                <a:ext cx="8229600" cy="5616575"/>
              </a:xfrm>
            </p:spPr>
            <p:txBody>
              <a:bodyPr>
                <a:normAutofit fontScale="92500"/>
              </a:bodyPr>
              <a:lstStyle/>
              <a:p>
                <a:pPr>
                  <a:defRPr/>
                </a:pPr>
                <a:r>
                  <a:rPr lang="en-US" smtClean="0"/>
                  <a:t>The approach of explicitly computing non-linear features does not scale well with the number of input features.</a:t>
                </a:r>
              </a:p>
              <a:p>
                <a:pPr lvl="1">
                  <a:defRPr/>
                </a:pPr>
                <a:r>
                  <a:rPr lang="en-US" smtClean="0"/>
                  <a:t>For the above example the dimensionality of the feature space </a:t>
                </a:r>
                <a14:m>
                  <m:oMath xmlns:m="http://schemas.openxmlformats.org/officeDocument/2006/math">
                    <m:r>
                      <a:rPr lang="en-US" i="1" smtClean="0">
                        <a:latin typeface="Cambria Math"/>
                        <a:ea typeface="Cambria Math"/>
                      </a:rPr>
                      <m:t>𝐹</m:t>
                    </m:r>
                    <m:r>
                      <a:rPr lang="en-US" i="1" smtClean="0">
                        <a:latin typeface="Cambria Math"/>
                        <a:sym typeface="Mathematica5"/>
                      </a:rPr>
                      <m:t> (=3) </m:t>
                    </m:r>
                  </m:oMath>
                </a14:m>
                <a:r>
                  <a:rPr lang="en-US" smtClean="0">
                    <a:sym typeface="Mathematica5"/>
                  </a:rPr>
                  <a:t>is roughly quadratic in the dimensionality of the original space </a:t>
                </a:r>
                <a14:m>
                  <m:oMath xmlns:m="http://schemas.openxmlformats.org/officeDocument/2006/math">
                    <m:r>
                      <a:rPr lang="en-US" i="1" smtClean="0">
                        <a:latin typeface="Cambria Math"/>
                        <a:sym typeface="Mathematica5"/>
                      </a:rPr>
                      <m:t>(=2)</m:t>
                    </m:r>
                  </m:oMath>
                </a14:m>
                <a:r>
                  <a:rPr lang="en-US" smtClean="0">
                    <a:sym typeface="Mathematica5"/>
                  </a:rPr>
                  <a:t>.</a:t>
                </a:r>
              </a:p>
              <a:p>
                <a:pPr lvl="1">
                  <a:defRPr/>
                </a:pPr>
                <a:r>
                  <a:rPr lang="en-US" smtClean="0">
                    <a:sym typeface="Mathematica5"/>
                  </a:rPr>
                  <a:t>This results in a quadratic increase in memory and in time to train the classifier.</a:t>
                </a:r>
              </a:p>
              <a:p>
                <a:pPr>
                  <a:defRPr/>
                </a:pPr>
                <a:r>
                  <a:rPr lang="en-US" smtClean="0">
                    <a:sym typeface="Mathematica5"/>
                  </a:rPr>
                  <a:t>However, the step of explicitly mapping the data points from the low dimensional input space to high dimensional feature space can be avoided.</a:t>
                </a:r>
                <a:endParaRPr lang="en-US"/>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620713"/>
                <a:ext cx="8229600" cy="5616575"/>
              </a:xfrm>
              <a:blipFill rotWithShape="1">
                <a:blip r:embed="rId2"/>
                <a:stretch>
                  <a:fillRect l="-1481" t="-1412" r="-815" b="-1737"/>
                </a:stretch>
              </a:blipFill>
            </p:spPr>
            <p:txBody>
              <a:bodyPr/>
              <a:lstStyle/>
              <a:p>
                <a:r>
                  <a:rPr lang="en-US">
                    <a:noFill/>
                  </a:rPr>
                  <a:t> </a:t>
                </a:r>
              </a:p>
            </p:txBody>
          </p:sp>
        </mc:Fallback>
      </mc:AlternateContent>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173" name="Content Placeholder 2"/>
              <p:cNvSpPr>
                <a:spLocks noGrp="1"/>
              </p:cNvSpPr>
              <p:nvPr>
                <p:ph idx="1"/>
              </p:nvPr>
            </p:nvSpPr>
            <p:spPr>
              <a:xfrm>
                <a:off x="457200" y="328247"/>
                <a:ext cx="8229600" cy="6295292"/>
              </a:xfrm>
            </p:spPr>
            <p:txBody>
              <a:bodyPr>
                <a:normAutofit fontScale="92500"/>
              </a:bodyPr>
              <a:lstStyle/>
              <a:p>
                <a:r>
                  <a:rPr lang="en-US" smtClean="0"/>
                  <a:t>We know that the discriminant function is given by</a:t>
                </a:r>
              </a:p>
              <a:p>
                <a:endParaRPr lang="en-US" sz="1700" smtClean="0"/>
              </a:p>
              <a:p>
                <a:pPr marL="0" indent="0">
                  <a:buNone/>
                </a:pPr>
                <a14:m>
                  <m:oMathPara xmlns:m="http://schemas.openxmlformats.org/officeDocument/2006/math">
                    <m:oMathParaPr>
                      <m:jc m:val="centerGroup"/>
                    </m:oMathParaPr>
                    <m:oMath xmlns:m="http://schemas.openxmlformats.org/officeDocument/2006/math">
                      <m:r>
                        <a:rPr lang="en-US" sz="2400" i="1">
                          <a:latin typeface="Cambria Math"/>
                        </a:rPr>
                        <m:t>𝑓</m:t>
                      </m:r>
                      <m:d>
                        <m:dPr>
                          <m:ctrlPr>
                            <a:rPr lang="en-US" sz="2400" i="1">
                              <a:latin typeface="Cambria Math"/>
                            </a:rPr>
                          </m:ctrlPr>
                        </m:dPr>
                        <m:e>
                          <m:r>
                            <a:rPr lang="en-US" sz="2400" i="1">
                              <a:latin typeface="Cambria Math"/>
                            </a:rPr>
                            <m:t>𝑥</m:t>
                          </m:r>
                        </m:e>
                      </m:d>
                      <m:r>
                        <a:rPr lang="en-US" sz="2400" i="1">
                          <a:latin typeface="Cambria Math"/>
                        </a:rPr>
                        <m:t>=</m:t>
                      </m:r>
                      <m:nary>
                        <m:naryPr>
                          <m:chr m:val="∑"/>
                          <m:ctrlPr>
                            <a:rPr lang="en-US" sz="2400" i="1">
                              <a:latin typeface="Cambria Math"/>
                            </a:rPr>
                          </m:ctrlPr>
                        </m:naryPr>
                        <m:sub>
                          <m:r>
                            <m:rPr>
                              <m:brk m:alnAt="23"/>
                            </m:rPr>
                            <a:rPr lang="en-US" sz="2400" i="1">
                              <a:latin typeface="Cambria Math"/>
                            </a:rPr>
                            <m:t>𝑖</m:t>
                          </m:r>
                          <m:r>
                            <a:rPr lang="en-US" sz="2400" i="1">
                              <a:latin typeface="Cambria Math"/>
                            </a:rPr>
                            <m:t>=1</m:t>
                          </m:r>
                        </m:sub>
                        <m:sup>
                          <m:r>
                            <a:rPr lang="en-US" sz="2400" i="1">
                              <a:latin typeface="Cambria Math"/>
                            </a:rPr>
                            <m:t>𝑛</m:t>
                          </m:r>
                        </m:sup>
                        <m:e>
                          <m:sSub>
                            <m:sSubPr>
                              <m:ctrlPr>
                                <a:rPr lang="en-US" sz="2400" i="1">
                                  <a:latin typeface="Cambria Math"/>
                                </a:rPr>
                              </m:ctrlPr>
                            </m:sSubPr>
                            <m:e>
                              <m:r>
                                <a:rPr lang="en-US" sz="2400" i="1">
                                  <a:latin typeface="Cambria Math"/>
                                </a:rPr>
                                <m:t>𝑦</m:t>
                              </m:r>
                            </m:e>
                            <m:sub>
                              <m:r>
                                <a:rPr lang="en-US" sz="2400" i="1">
                                  <a:latin typeface="Cambria Math"/>
                                </a:rPr>
                                <m:t>𝑖</m:t>
                              </m:r>
                            </m:sub>
                          </m:sSub>
                          <m:sSub>
                            <m:sSubPr>
                              <m:ctrlPr>
                                <a:rPr lang="en-US" sz="2400" i="1">
                                  <a:latin typeface="Cambria Math"/>
                                </a:rPr>
                              </m:ctrlPr>
                            </m:sSubPr>
                            <m:e>
                              <m:r>
                                <a:rPr lang="en-US" sz="2400" i="1">
                                  <a:latin typeface="Cambria Math"/>
                                </a:rPr>
                                <m:t>𝛼</m:t>
                              </m:r>
                            </m:e>
                            <m:sub>
                              <m:r>
                                <a:rPr lang="en-US" sz="2400" i="1">
                                  <a:latin typeface="Cambria Math"/>
                                </a:rPr>
                                <m:t>𝑖</m:t>
                              </m:r>
                            </m:sub>
                          </m:sSub>
                          <m:sSub>
                            <m:sSubPr>
                              <m:ctrlPr>
                                <a:rPr lang="en-US" sz="2400" b="1" i="1">
                                  <a:latin typeface="Cambria Math"/>
                                </a:rPr>
                              </m:ctrlPr>
                            </m:sSubPr>
                            <m:e>
                              <m:r>
                                <a:rPr lang="en-US" sz="2400" b="1" i="1">
                                  <a:latin typeface="Cambria Math"/>
                                </a:rPr>
                                <m:t>𝒙</m:t>
                              </m:r>
                            </m:e>
                            <m:sub>
                              <m:r>
                                <a:rPr lang="en-US" sz="2400" b="1" i="1">
                                  <a:latin typeface="Cambria Math"/>
                                </a:rPr>
                                <m:t>𝒊</m:t>
                              </m:r>
                            </m:sub>
                          </m:sSub>
                          <m:r>
                            <a:rPr lang="en-US" sz="2400" i="1">
                              <a:latin typeface="Cambria Math"/>
                            </a:rPr>
                            <m:t>⋅</m:t>
                          </m:r>
                          <m:r>
                            <a:rPr lang="en-US" sz="2400" b="1" i="1">
                              <a:latin typeface="Cambria Math"/>
                            </a:rPr>
                            <m:t>𝒙</m:t>
                          </m:r>
                          <m:r>
                            <a:rPr lang="en-US" sz="2400" i="1">
                              <a:latin typeface="Cambria Math"/>
                            </a:rPr>
                            <m:t>+</m:t>
                          </m:r>
                          <m:r>
                            <a:rPr lang="en-US" sz="2400" i="1">
                              <a:latin typeface="Cambria Math"/>
                            </a:rPr>
                            <m:t>𝑏</m:t>
                          </m:r>
                        </m:e>
                      </m:nary>
                    </m:oMath>
                  </m:oMathPara>
                </a14:m>
                <a:endParaRPr lang="en-US" sz="3600" smtClean="0"/>
              </a:p>
              <a:p>
                <a:endParaRPr lang="en-US" sz="1900" smtClean="0"/>
              </a:p>
              <a:p>
                <a:r>
                  <a:rPr lang="en-US" smtClean="0"/>
                  <a:t>In the feature space </a:t>
                </a:r>
                <a14:m>
                  <m:oMath xmlns:m="http://schemas.openxmlformats.org/officeDocument/2006/math">
                    <m:r>
                      <a:rPr lang="en-US" i="1">
                        <a:latin typeface="Cambria Math"/>
                        <a:ea typeface="Cambria Math"/>
                      </a:rPr>
                      <m:t>ℱ</m:t>
                    </m:r>
                  </m:oMath>
                </a14:m>
                <a:r>
                  <a:rPr lang="en-US" smtClean="0">
                    <a:sym typeface="Mathematica5" pitchFamily="2" charset="2"/>
                  </a:rPr>
                  <a:t> it becomes</a:t>
                </a:r>
              </a:p>
              <a:p>
                <a:endParaRPr lang="en-US" sz="1700" smtClean="0">
                  <a:sym typeface="Mathematica5" pitchFamily="2" charset="2"/>
                </a:endParaRPr>
              </a:p>
              <a:p>
                <a:pPr marL="0" indent="0">
                  <a:buNone/>
                </a:pPr>
                <a14:m>
                  <m:oMathPara xmlns:m="http://schemas.openxmlformats.org/officeDocument/2006/math">
                    <m:oMathParaPr>
                      <m:jc m:val="centerGroup"/>
                    </m:oMathParaPr>
                    <m:oMath xmlns:m="http://schemas.openxmlformats.org/officeDocument/2006/math">
                      <m:r>
                        <a:rPr lang="en-US" sz="2400" i="1">
                          <a:latin typeface="Cambria Math"/>
                        </a:rPr>
                        <m:t>𝑓</m:t>
                      </m:r>
                      <m:d>
                        <m:dPr>
                          <m:ctrlPr>
                            <a:rPr lang="en-US" sz="2400" i="1">
                              <a:latin typeface="Cambria Math"/>
                            </a:rPr>
                          </m:ctrlPr>
                        </m:dPr>
                        <m:e>
                          <m:r>
                            <a:rPr lang="en-US" sz="2400" i="1">
                              <a:latin typeface="Cambria Math"/>
                            </a:rPr>
                            <m:t>𝑥</m:t>
                          </m:r>
                        </m:e>
                      </m:d>
                      <m:r>
                        <a:rPr lang="en-US" sz="2400" i="1">
                          <a:latin typeface="Cambria Math"/>
                        </a:rPr>
                        <m:t>=</m:t>
                      </m:r>
                      <m:nary>
                        <m:naryPr>
                          <m:chr m:val="∑"/>
                          <m:ctrlPr>
                            <a:rPr lang="en-US" sz="2400" i="1">
                              <a:latin typeface="Cambria Math"/>
                            </a:rPr>
                          </m:ctrlPr>
                        </m:naryPr>
                        <m:sub>
                          <m:r>
                            <m:rPr>
                              <m:brk m:alnAt="23"/>
                            </m:rPr>
                            <a:rPr lang="en-US" sz="2400" i="1">
                              <a:latin typeface="Cambria Math"/>
                            </a:rPr>
                            <m:t>𝑖</m:t>
                          </m:r>
                          <m:r>
                            <a:rPr lang="en-US" sz="2400" i="1">
                              <a:latin typeface="Cambria Math"/>
                            </a:rPr>
                            <m:t>=1</m:t>
                          </m:r>
                        </m:sub>
                        <m:sup>
                          <m:r>
                            <a:rPr lang="en-US" sz="2400" i="1">
                              <a:latin typeface="Cambria Math"/>
                            </a:rPr>
                            <m:t>𝑛</m:t>
                          </m:r>
                        </m:sup>
                        <m:e>
                          <m:sSub>
                            <m:sSubPr>
                              <m:ctrlPr>
                                <a:rPr lang="en-US" sz="2400" i="1">
                                  <a:latin typeface="Cambria Math"/>
                                </a:rPr>
                              </m:ctrlPr>
                            </m:sSubPr>
                            <m:e>
                              <m:r>
                                <a:rPr lang="en-US" sz="2400" i="1">
                                  <a:latin typeface="Cambria Math"/>
                                </a:rPr>
                                <m:t>𝑦</m:t>
                              </m:r>
                            </m:e>
                            <m:sub>
                              <m:r>
                                <a:rPr lang="en-US" sz="2400" i="1">
                                  <a:latin typeface="Cambria Math"/>
                                </a:rPr>
                                <m:t>𝑖</m:t>
                              </m:r>
                            </m:sub>
                          </m:sSub>
                          <m:sSub>
                            <m:sSubPr>
                              <m:ctrlPr>
                                <a:rPr lang="en-US" sz="2400" i="1">
                                  <a:latin typeface="Cambria Math"/>
                                </a:rPr>
                              </m:ctrlPr>
                            </m:sSubPr>
                            <m:e>
                              <m:r>
                                <a:rPr lang="en-US" sz="2400" i="1">
                                  <a:latin typeface="Cambria Math"/>
                                </a:rPr>
                                <m:t>𝛼</m:t>
                              </m:r>
                            </m:e>
                            <m:sub>
                              <m:r>
                                <a:rPr lang="en-US" sz="2400" i="1">
                                  <a:latin typeface="Cambria Math"/>
                                </a:rPr>
                                <m:t>𝑖</m:t>
                              </m:r>
                            </m:sub>
                          </m:sSub>
                          <m:sSub>
                            <m:sSubPr>
                              <m:ctrlPr>
                                <a:rPr lang="en-US" sz="2400" b="1" i="1">
                                  <a:latin typeface="Cambria Math"/>
                                </a:rPr>
                              </m:ctrlPr>
                            </m:sSubPr>
                            <m:e>
                              <m:r>
                                <a:rPr lang="en-US" sz="2400" b="0" i="1">
                                  <a:latin typeface="Cambria Math"/>
                                </a:rPr>
                                <m:t>𝜙</m:t>
                              </m:r>
                              <m:r>
                                <a:rPr lang="en-US" sz="2400" b="1" i="1">
                                  <a:latin typeface="Cambria Math"/>
                                </a:rPr>
                                <m:t>(</m:t>
                              </m:r>
                              <m:r>
                                <a:rPr lang="en-US" sz="2400" b="1" i="1">
                                  <a:latin typeface="Cambria Math"/>
                                </a:rPr>
                                <m:t>𝒙</m:t>
                              </m:r>
                            </m:e>
                            <m:sub>
                              <m:r>
                                <a:rPr lang="en-US" sz="2400" b="1" i="1">
                                  <a:latin typeface="Cambria Math"/>
                                </a:rPr>
                                <m:t>𝒊</m:t>
                              </m:r>
                            </m:sub>
                          </m:sSub>
                          <m:r>
                            <a:rPr lang="en-US" sz="2400" b="1" i="1">
                              <a:latin typeface="Cambria Math"/>
                            </a:rPr>
                            <m:t>)</m:t>
                          </m:r>
                          <m:r>
                            <a:rPr lang="en-US" sz="2400" i="1">
                              <a:latin typeface="Cambria Math"/>
                            </a:rPr>
                            <m:t>⋅</m:t>
                          </m:r>
                          <m:r>
                            <a:rPr lang="en-US" sz="2400" i="1">
                              <a:latin typeface="Cambria Math"/>
                            </a:rPr>
                            <m:t>𝜙</m:t>
                          </m:r>
                          <m:r>
                            <a:rPr lang="en-US" sz="2400" i="1">
                              <a:latin typeface="Cambria Math"/>
                            </a:rPr>
                            <m:t>(</m:t>
                          </m:r>
                          <m:r>
                            <a:rPr lang="en-US" sz="2400" b="1" i="1">
                              <a:latin typeface="Cambria Math"/>
                            </a:rPr>
                            <m:t>𝒙</m:t>
                          </m:r>
                          <m:r>
                            <a:rPr lang="en-US" sz="2400" b="1" i="1">
                              <a:latin typeface="Cambria Math"/>
                            </a:rPr>
                            <m:t>)</m:t>
                          </m:r>
                          <m:r>
                            <a:rPr lang="en-US" sz="2400" i="1">
                              <a:latin typeface="Cambria Math"/>
                            </a:rPr>
                            <m:t>+</m:t>
                          </m:r>
                          <m:r>
                            <a:rPr lang="en-US" sz="2400" i="1">
                              <a:latin typeface="Cambria Math"/>
                            </a:rPr>
                            <m:t>𝑏</m:t>
                          </m:r>
                        </m:e>
                      </m:nary>
                    </m:oMath>
                  </m:oMathPara>
                </a14:m>
                <a:endParaRPr lang="en-US"/>
              </a:p>
              <a:p>
                <a:endParaRPr lang="en-US" sz="1900" smtClean="0">
                  <a:sym typeface="Mathematica5" pitchFamily="2" charset="2"/>
                </a:endParaRPr>
              </a:p>
              <a:p>
                <a:pPr>
                  <a:spcAft>
                    <a:spcPts val="600"/>
                  </a:spcAft>
                </a:pPr>
                <a:r>
                  <a:rPr lang="en-US" smtClean="0">
                    <a:sym typeface="Mathematica5" pitchFamily="2" charset="2"/>
                  </a:rPr>
                  <a:t>And </a:t>
                </a:r>
                <a:r>
                  <a:rPr lang="en-US">
                    <a:sym typeface="Mathematica5" pitchFamily="2" charset="2"/>
                  </a:rPr>
                  <a:t>now we use the </a:t>
                </a:r>
                <a:r>
                  <a:rPr lang="en-US" smtClean="0">
                    <a:sym typeface="Mathematica5" pitchFamily="2" charset="2"/>
                  </a:rPr>
                  <a:t>so called </a:t>
                </a:r>
                <a:r>
                  <a:rPr lang="en-US" b="1">
                    <a:solidFill>
                      <a:srgbClr val="FF0000"/>
                    </a:solidFill>
                    <a:sym typeface="Mathematica5" pitchFamily="2" charset="2"/>
                  </a:rPr>
                  <a:t>kernel trick</a:t>
                </a:r>
                <a:r>
                  <a:rPr lang="en-US">
                    <a:sym typeface="Mathematica5" pitchFamily="2" charset="2"/>
                  </a:rPr>
                  <a:t>. We define kernel </a:t>
                </a:r>
                <a:r>
                  <a:rPr lang="en-US" smtClean="0">
                    <a:sym typeface="Mathematica5" pitchFamily="2" charset="2"/>
                  </a:rPr>
                  <a:t>function</a:t>
                </a:r>
              </a:p>
              <a:p>
                <a:pPr>
                  <a:spcAft>
                    <a:spcPts val="600"/>
                  </a:spcAft>
                </a:pPr>
                <a:endParaRPr lang="en-US" sz="600"/>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a:sym typeface="Mathematica5" pitchFamily="2" charset="2"/>
                        </a:rPr>
                        <m:t>𝑘</m:t>
                      </m:r>
                      <m:d>
                        <m:dPr>
                          <m:ctrlPr>
                            <a:rPr lang="en-US" sz="2800" b="0" i="1" smtClean="0">
                              <a:latin typeface="Cambria Math"/>
                              <a:sym typeface="Mathematica5" pitchFamily="2" charset="2"/>
                            </a:rPr>
                          </m:ctrlPr>
                        </m:dPr>
                        <m:e>
                          <m:r>
                            <a:rPr lang="en-US" sz="2800" b="1" i="1" smtClean="0">
                              <a:latin typeface="Cambria Math"/>
                              <a:sym typeface="Mathematica5" pitchFamily="2" charset="2"/>
                            </a:rPr>
                            <m:t>𝒙</m:t>
                          </m:r>
                          <m:r>
                            <a:rPr lang="en-US" sz="2800" b="0" i="1" smtClean="0">
                              <a:latin typeface="Cambria Math"/>
                              <a:sym typeface="Mathematica5" pitchFamily="2" charset="2"/>
                            </a:rPr>
                            <m:t>,</m:t>
                          </m:r>
                          <m:r>
                            <a:rPr lang="en-US" sz="2800" b="1" i="1" smtClean="0">
                              <a:latin typeface="Cambria Math"/>
                              <a:sym typeface="Mathematica5" pitchFamily="2" charset="2"/>
                            </a:rPr>
                            <m:t>𝒛</m:t>
                          </m:r>
                        </m:e>
                      </m:d>
                      <m:r>
                        <a:rPr lang="en-US" sz="2800" b="0" i="1" smtClean="0">
                          <a:latin typeface="Cambria Math"/>
                          <a:sym typeface="Mathematica5" pitchFamily="2" charset="2"/>
                        </a:rPr>
                        <m:t>=</m:t>
                      </m:r>
                      <m:r>
                        <a:rPr lang="en-US" sz="2800" b="0" i="1" smtClean="0">
                          <a:latin typeface="Cambria Math"/>
                          <a:sym typeface="Mathematica5" pitchFamily="2" charset="2"/>
                        </a:rPr>
                        <m:t>𝜙</m:t>
                      </m:r>
                      <m:d>
                        <m:dPr>
                          <m:ctrlPr>
                            <a:rPr lang="en-US" sz="2800" b="0" i="1" smtClean="0">
                              <a:latin typeface="Cambria Math"/>
                              <a:sym typeface="Mathematica5" pitchFamily="2" charset="2"/>
                            </a:rPr>
                          </m:ctrlPr>
                        </m:dPr>
                        <m:e>
                          <m:r>
                            <a:rPr lang="en-US" sz="2800" b="1" i="1" smtClean="0">
                              <a:latin typeface="Cambria Math"/>
                              <a:sym typeface="Mathematica5" pitchFamily="2" charset="2"/>
                            </a:rPr>
                            <m:t>𝒙</m:t>
                          </m:r>
                        </m:e>
                      </m:d>
                      <m:r>
                        <a:rPr lang="en-US" sz="2800" b="0" i="1" smtClean="0">
                          <a:latin typeface="Cambria Math"/>
                          <a:sym typeface="Mathematica5" pitchFamily="2" charset="2"/>
                        </a:rPr>
                        <m:t>⋅</m:t>
                      </m:r>
                      <m:r>
                        <a:rPr lang="en-US" sz="2800" b="0" i="1" smtClean="0">
                          <a:latin typeface="Cambria Math"/>
                          <a:sym typeface="Mathematica5" pitchFamily="2" charset="2"/>
                        </a:rPr>
                        <m:t>𝜙</m:t>
                      </m:r>
                      <m:r>
                        <a:rPr lang="en-US" sz="2800" b="0" i="1" smtClean="0">
                          <a:latin typeface="Cambria Math"/>
                          <a:sym typeface="Mathematica5" pitchFamily="2" charset="2"/>
                        </a:rPr>
                        <m:t>(</m:t>
                      </m:r>
                      <m:r>
                        <a:rPr lang="en-US" sz="2800" b="1" i="1" smtClean="0">
                          <a:latin typeface="Cambria Math"/>
                          <a:sym typeface="Mathematica5" pitchFamily="2" charset="2"/>
                        </a:rPr>
                        <m:t>𝒛</m:t>
                      </m:r>
                      <m:r>
                        <a:rPr lang="en-US" sz="2800" b="0" i="1" smtClean="0">
                          <a:latin typeface="Cambria Math"/>
                          <a:sym typeface="Mathematica5" pitchFamily="2" charset="2"/>
                        </a:rPr>
                        <m:t>)</m:t>
                      </m:r>
                    </m:oMath>
                  </m:oMathPara>
                </a14:m>
                <a:endParaRPr lang="en-US" smtClean="0">
                  <a:sym typeface="Mathematica5" pitchFamily="2" charset="2"/>
                </a:endParaRPr>
              </a:p>
              <a:p>
                <a:endParaRPr lang="en-US" smtClean="0">
                  <a:sym typeface="Mathematica5" pitchFamily="2" charset="2"/>
                </a:endParaRPr>
              </a:p>
            </p:txBody>
          </p:sp>
        </mc:Choice>
        <mc:Fallback xmlns="">
          <p:sp>
            <p:nvSpPr>
              <p:cNvPr id="7173" name="Content Placeholder 2"/>
              <p:cNvSpPr>
                <a:spLocks noGrp="1" noRot="1" noChangeAspect="1" noMove="1" noResize="1" noEditPoints="1" noAdjustHandles="1" noChangeArrowheads="1" noChangeShapeType="1" noTextEdit="1"/>
              </p:cNvSpPr>
              <p:nvPr>
                <p:ph idx="1"/>
              </p:nvPr>
            </p:nvSpPr>
            <p:spPr>
              <a:xfrm>
                <a:off x="457200" y="328247"/>
                <a:ext cx="8229600" cy="6295292"/>
              </a:xfrm>
              <a:blipFill rotWithShape="1">
                <a:blip r:embed="rId2"/>
                <a:stretch>
                  <a:fillRect l="-1481" t="-1258"/>
                </a:stretch>
              </a:blipFill>
            </p:spPr>
            <p:txBody>
              <a:bodyPr/>
              <a:lstStyle/>
              <a:p>
                <a:r>
                  <a:rPr lang="cs-CZ">
                    <a:noFill/>
                  </a:rPr>
                  <a:t> </a:t>
                </a:r>
              </a:p>
            </p:txBody>
          </p:sp>
        </mc:Fallback>
      </mc:AlternateContent>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Title 1"/>
          <p:cNvSpPr>
            <a:spLocks noGrp="1"/>
          </p:cNvSpPr>
          <p:nvPr>
            <p:ph type="title"/>
          </p:nvPr>
        </p:nvSpPr>
        <p:spPr>
          <a:xfrm>
            <a:off x="457200" y="144463"/>
            <a:ext cx="8229600" cy="1143000"/>
          </a:xfrm>
        </p:spPr>
        <p:txBody>
          <a:bodyPr/>
          <a:lstStyle/>
          <a:p>
            <a:r>
              <a:rPr lang="en-US" smtClean="0"/>
              <a:t>Example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2176463"/>
                <a:ext cx="8229600" cy="4441825"/>
              </a:xfrm>
            </p:spPr>
            <p:txBody>
              <a:bodyPr>
                <a:normAutofit fontScale="85000" lnSpcReduction="10000"/>
              </a:bodyPr>
              <a:lstStyle/>
              <a:p>
                <a:pPr>
                  <a:defRPr/>
                </a:pPr>
                <a:r>
                  <a:rPr lang="en-US" smtClean="0"/>
                  <a:t>Calculate the kernel for this mapping.</a:t>
                </a:r>
              </a:p>
              <a:p>
                <a:pPr>
                  <a:defRPr/>
                </a:pPr>
                <a:endParaRPr lang="en-US" smtClean="0"/>
              </a:p>
              <a:p>
                <a:pPr>
                  <a:defRPr/>
                </a:pPr>
                <a:endParaRPr lang="en-US" smtClean="0"/>
              </a:p>
              <a:p>
                <a:pPr>
                  <a:defRPr/>
                </a:pPr>
                <a:endParaRPr lang="en-US" smtClean="0"/>
              </a:p>
              <a:p>
                <a:pPr>
                  <a:defRPr/>
                </a:pPr>
                <a:endParaRPr lang="en-US" smtClean="0"/>
              </a:p>
              <a:p>
                <a:pPr>
                  <a:defRPr/>
                </a:pPr>
                <a:r>
                  <a:rPr lang="en-US" smtClean="0"/>
                  <a:t>So to form the dot product </a:t>
                </a:r>
                <a14:m>
                  <m:oMath xmlns:m="http://schemas.openxmlformats.org/officeDocument/2006/math">
                    <m:r>
                      <a:rPr lang="en-US" b="0" i="1" smtClean="0">
                        <a:latin typeface="Cambria Math"/>
                      </a:rPr>
                      <m:t>𝜙</m:t>
                    </m:r>
                    <m:d>
                      <m:dPr>
                        <m:ctrlPr>
                          <a:rPr lang="en-US" b="0" i="1" smtClean="0">
                            <a:latin typeface="Cambria Math"/>
                          </a:rPr>
                        </m:ctrlPr>
                      </m:dPr>
                      <m:e>
                        <m:r>
                          <a:rPr lang="en-US" b="1" i="1" smtClean="0">
                            <a:latin typeface="Cambria Math"/>
                          </a:rPr>
                          <m:t>𝒙</m:t>
                        </m:r>
                      </m:e>
                    </m:d>
                    <m:r>
                      <a:rPr lang="en-US" b="0" i="1" smtClean="0">
                        <a:latin typeface="Cambria Math"/>
                      </a:rPr>
                      <m:t>⋅</m:t>
                    </m:r>
                    <m:r>
                      <a:rPr lang="en-US" b="0" i="1" smtClean="0">
                        <a:latin typeface="Cambria Math"/>
                      </a:rPr>
                      <m:t>𝜙</m:t>
                    </m:r>
                    <m:r>
                      <a:rPr lang="en-US" b="0" i="1" smtClean="0">
                        <a:latin typeface="Cambria Math"/>
                      </a:rPr>
                      <m:t>(</m:t>
                    </m:r>
                    <m:r>
                      <a:rPr lang="en-US" b="1" i="1" smtClean="0">
                        <a:latin typeface="Cambria Math"/>
                      </a:rPr>
                      <m:t>𝒛</m:t>
                    </m:r>
                    <m:r>
                      <a:rPr lang="en-US" b="0" i="1" smtClean="0">
                        <a:latin typeface="Cambria Math"/>
                      </a:rPr>
                      <m:t>)</m:t>
                    </m:r>
                  </m:oMath>
                </a14:m>
                <a:r>
                  <a:rPr lang="en-US" smtClean="0"/>
                  <a:t> we do not need to explicitly map the points </a:t>
                </a:r>
                <a14:m>
                  <m:oMath xmlns:m="http://schemas.openxmlformats.org/officeDocument/2006/math">
                    <m:r>
                      <a:rPr lang="en-US" b="1" i="1" smtClean="0">
                        <a:latin typeface="Cambria Math"/>
                      </a:rPr>
                      <m:t>𝒙</m:t>
                    </m:r>
                    <m:r>
                      <a:rPr lang="en-US" b="1" i="1" smtClean="0">
                        <a:latin typeface="Cambria Math"/>
                      </a:rPr>
                      <m:t> </m:t>
                    </m:r>
                    <m:r>
                      <a:rPr lang="en-US" i="1" smtClean="0">
                        <a:latin typeface="Cambria Math"/>
                      </a:rPr>
                      <m:t>= (</m:t>
                    </m:r>
                    <m:r>
                      <a:rPr lang="en-US" i="1" smtClean="0">
                        <a:latin typeface="Cambria Math"/>
                      </a:rPr>
                      <m:t>𝑥</m:t>
                    </m:r>
                    <m:r>
                      <a:rPr lang="en-US" i="1" baseline="-25000" smtClean="0">
                        <a:latin typeface="Cambria Math"/>
                      </a:rPr>
                      <m:t>1</m:t>
                    </m:r>
                    <m:r>
                      <a:rPr lang="en-US" i="1" smtClean="0">
                        <a:latin typeface="Cambria Math"/>
                      </a:rPr>
                      <m:t>, </m:t>
                    </m:r>
                    <m:r>
                      <a:rPr lang="en-US" i="1" smtClean="0">
                        <a:latin typeface="Cambria Math"/>
                      </a:rPr>
                      <m:t>𝑥</m:t>
                    </m:r>
                    <m:r>
                      <a:rPr lang="en-US" i="1" baseline="-25000" smtClean="0">
                        <a:latin typeface="Cambria Math"/>
                      </a:rPr>
                      <m:t>2</m:t>
                    </m:r>
                    <m:r>
                      <a:rPr lang="en-US" i="1" smtClean="0">
                        <a:latin typeface="Cambria Math"/>
                      </a:rPr>
                      <m:t>)</m:t>
                    </m:r>
                  </m:oMath>
                </a14:m>
                <a:r>
                  <a:rPr lang="en-US" smtClean="0"/>
                  <a:t> and </a:t>
                </a:r>
                <a14:m>
                  <m:oMath xmlns:m="http://schemas.openxmlformats.org/officeDocument/2006/math">
                    <m:r>
                      <a:rPr lang="en-US" b="1" i="1" smtClean="0">
                        <a:latin typeface="Cambria Math"/>
                      </a:rPr>
                      <m:t>𝒛</m:t>
                    </m:r>
                    <m:r>
                      <a:rPr lang="en-US" i="1" smtClean="0">
                        <a:latin typeface="Cambria Math"/>
                      </a:rPr>
                      <m:t> = (</m:t>
                    </m:r>
                    <m:r>
                      <a:rPr lang="en-US" i="1" smtClean="0">
                        <a:latin typeface="Cambria Math"/>
                      </a:rPr>
                      <m:t>𝑧</m:t>
                    </m:r>
                    <m:r>
                      <a:rPr lang="en-US" i="1" baseline="-25000" smtClean="0">
                        <a:latin typeface="Cambria Math"/>
                      </a:rPr>
                      <m:t>1</m:t>
                    </m:r>
                    <m:r>
                      <a:rPr lang="en-US" i="1" smtClean="0">
                        <a:latin typeface="Cambria Math"/>
                      </a:rPr>
                      <m:t>, </m:t>
                    </m:r>
                    <m:r>
                      <a:rPr lang="en-US" i="1" smtClean="0">
                        <a:latin typeface="Cambria Math"/>
                      </a:rPr>
                      <m:t>𝑧</m:t>
                    </m:r>
                    <m:r>
                      <a:rPr lang="en-US" i="1" baseline="-25000" smtClean="0">
                        <a:latin typeface="Cambria Math"/>
                      </a:rPr>
                      <m:t>2</m:t>
                    </m:r>
                    <m:r>
                      <a:rPr lang="en-US" i="1" smtClean="0">
                        <a:latin typeface="Cambria Math"/>
                      </a:rPr>
                      <m:t>) </m:t>
                    </m:r>
                  </m:oMath>
                </a14:m>
                <a:r>
                  <a:rPr lang="en-US" smtClean="0"/>
                  <a:t>into high dimensional feature space.</a:t>
                </a:r>
              </a:p>
              <a:p>
                <a:pPr>
                  <a:defRPr/>
                </a:pPr>
                <a:r>
                  <a:rPr lang="en-US" smtClean="0"/>
                  <a:t>This dot product is formed directly from the coordinates in the input space as</a:t>
                </a:r>
                <a14:m>
                  <m:oMath xmlns:m="http://schemas.openxmlformats.org/officeDocument/2006/math">
                    <m:r>
                      <a:rPr lang="en-US" b="0" i="0" smtClean="0">
                        <a:latin typeface="Cambria Math"/>
                      </a:rPr>
                      <m:t> </m:t>
                    </m:r>
                    <m:r>
                      <a:rPr lang="en-US" i="1" smtClean="0">
                        <a:latin typeface="Cambria Math"/>
                      </a:rPr>
                      <m:t>(</m:t>
                    </m:r>
                    <m:r>
                      <a:rPr lang="en-US" b="1" i="1" smtClean="0">
                        <a:latin typeface="Cambria Math"/>
                      </a:rPr>
                      <m:t>𝒙</m:t>
                    </m:r>
                    <m:r>
                      <a:rPr lang="en-US" i="1" smtClean="0">
                        <a:latin typeface="Cambria Math"/>
                        <a:sym typeface="Mathematica1"/>
                      </a:rPr>
                      <m:t>∙</m:t>
                    </m:r>
                    <m:r>
                      <a:rPr lang="en-US" b="1" i="1" smtClean="0">
                        <a:latin typeface="Cambria Math"/>
                      </a:rPr>
                      <m:t>𝒛</m:t>
                    </m:r>
                    <m:r>
                      <a:rPr lang="en-US" i="1" smtClean="0">
                        <a:latin typeface="Cambria Math"/>
                      </a:rPr>
                      <m:t>)</m:t>
                    </m:r>
                    <m:r>
                      <a:rPr lang="en-US" i="1" baseline="30000" smtClean="0">
                        <a:latin typeface="Cambria Math"/>
                      </a:rPr>
                      <m:t>2</m:t>
                    </m:r>
                  </m:oMath>
                </a14:m>
                <a:r>
                  <a:rPr lang="en-US" smtClean="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2176463"/>
                <a:ext cx="8229600" cy="4441825"/>
              </a:xfrm>
              <a:blipFill rotWithShape="1">
                <a:blip r:embed="rId2"/>
                <a:stretch>
                  <a:fillRect l="-1185" t="-2058" b="-1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p:cNvSpPr/>
              <p:nvPr/>
            </p:nvSpPr>
            <p:spPr>
              <a:xfrm>
                <a:off x="5091902" y="1373003"/>
                <a:ext cx="305981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latin typeface="Cambria Math"/>
                          <a:sym typeface="Mathematica5" pitchFamily="2" charset="2"/>
                        </a:rPr>
                        <m:t>𝑘</m:t>
                      </m:r>
                      <m:d>
                        <m:dPr>
                          <m:ctrlPr>
                            <a:rPr lang="en-US" sz="2400" i="1">
                              <a:latin typeface="Cambria Math"/>
                              <a:sym typeface="Mathematica5" pitchFamily="2" charset="2"/>
                            </a:rPr>
                          </m:ctrlPr>
                        </m:dPr>
                        <m:e>
                          <m:r>
                            <a:rPr lang="en-US" sz="2400" b="1" i="1">
                              <a:latin typeface="Cambria Math"/>
                              <a:sym typeface="Mathematica5" pitchFamily="2" charset="2"/>
                            </a:rPr>
                            <m:t>𝒙</m:t>
                          </m:r>
                          <m:r>
                            <a:rPr lang="en-US" sz="2400" i="1">
                              <a:latin typeface="Cambria Math"/>
                              <a:sym typeface="Mathematica5" pitchFamily="2" charset="2"/>
                            </a:rPr>
                            <m:t>,</m:t>
                          </m:r>
                          <m:r>
                            <a:rPr lang="en-US" sz="2400" b="1" i="1">
                              <a:latin typeface="Cambria Math"/>
                              <a:sym typeface="Mathematica5" pitchFamily="2" charset="2"/>
                            </a:rPr>
                            <m:t>𝒛</m:t>
                          </m:r>
                        </m:e>
                      </m:d>
                      <m:r>
                        <a:rPr lang="en-US" sz="2400" i="1">
                          <a:latin typeface="Cambria Math"/>
                          <a:sym typeface="Mathematica5" pitchFamily="2" charset="2"/>
                        </a:rPr>
                        <m:t>=</m:t>
                      </m:r>
                      <m:r>
                        <a:rPr lang="en-US" sz="2400" i="1">
                          <a:latin typeface="Cambria Math"/>
                          <a:sym typeface="Mathematica5" pitchFamily="2" charset="2"/>
                        </a:rPr>
                        <m:t>𝜙</m:t>
                      </m:r>
                      <m:d>
                        <m:dPr>
                          <m:ctrlPr>
                            <a:rPr lang="en-US" sz="2400" i="1">
                              <a:latin typeface="Cambria Math"/>
                              <a:sym typeface="Mathematica5" pitchFamily="2" charset="2"/>
                            </a:rPr>
                          </m:ctrlPr>
                        </m:dPr>
                        <m:e>
                          <m:r>
                            <a:rPr lang="en-US" sz="2400" b="1" i="1">
                              <a:latin typeface="Cambria Math"/>
                              <a:sym typeface="Mathematica5" pitchFamily="2" charset="2"/>
                            </a:rPr>
                            <m:t>𝒙</m:t>
                          </m:r>
                        </m:e>
                      </m:d>
                      <m:r>
                        <a:rPr lang="en-US" sz="2400" i="1">
                          <a:latin typeface="Cambria Math"/>
                          <a:sym typeface="Mathematica5" pitchFamily="2" charset="2"/>
                        </a:rPr>
                        <m:t>⋅</m:t>
                      </m:r>
                      <m:r>
                        <a:rPr lang="en-US" sz="2400" i="1">
                          <a:latin typeface="Cambria Math"/>
                          <a:sym typeface="Mathematica5" pitchFamily="2" charset="2"/>
                        </a:rPr>
                        <m:t>𝜙</m:t>
                      </m:r>
                      <m:r>
                        <a:rPr lang="en-US" sz="2400" i="1">
                          <a:latin typeface="Cambria Math"/>
                          <a:sym typeface="Mathematica5" pitchFamily="2" charset="2"/>
                        </a:rPr>
                        <m:t>(</m:t>
                      </m:r>
                      <m:r>
                        <a:rPr lang="en-US" sz="2400" b="1" i="1">
                          <a:latin typeface="Cambria Math"/>
                          <a:sym typeface="Mathematica5" pitchFamily="2" charset="2"/>
                        </a:rPr>
                        <m:t>𝒛</m:t>
                      </m:r>
                      <m:r>
                        <a:rPr lang="en-US" sz="2400" i="1">
                          <a:latin typeface="Cambria Math"/>
                          <a:sym typeface="Mathematica5" pitchFamily="2" charset="2"/>
                        </a:rPr>
                        <m:t>)</m:t>
                      </m:r>
                    </m:oMath>
                  </m:oMathPara>
                </a14:m>
                <a:endParaRPr lang="en-US" sz="2400"/>
              </a:p>
            </p:txBody>
          </p:sp>
        </mc:Choice>
        <mc:Fallback xmlns="">
          <p:sp>
            <p:nvSpPr>
              <p:cNvPr id="2" name="Rectangle 1"/>
              <p:cNvSpPr>
                <a:spLocks noRot="1" noChangeAspect="1" noMove="1" noResize="1" noEditPoints="1" noAdjustHandles="1" noChangeArrowheads="1" noChangeShapeType="1" noTextEdit="1"/>
              </p:cNvSpPr>
              <p:nvPr/>
            </p:nvSpPr>
            <p:spPr>
              <a:xfrm>
                <a:off x="5091902" y="1373003"/>
                <a:ext cx="3059812" cy="461665"/>
              </a:xfrm>
              <a:prstGeom prst="rect">
                <a:avLst/>
              </a:prstGeom>
              <a:blipFill rotWithShape="1">
                <a:blip r:embed="rId3" cstate="print"/>
                <a:stretch>
                  <a:fillRect b="-197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1001912" y="1329145"/>
                <a:ext cx="3401637" cy="50552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a:sym typeface="Mathematica5" pitchFamily="2" charset="2"/>
                        </a:rPr>
                        <m:t>𝜙</m:t>
                      </m:r>
                      <m:d>
                        <m:dPr>
                          <m:ctrlPr>
                            <a:rPr lang="en-US" sz="2400" i="1">
                              <a:latin typeface="Cambria Math"/>
                              <a:sym typeface="Mathematica5" pitchFamily="2" charset="2"/>
                            </a:rPr>
                          </m:ctrlPr>
                        </m:dPr>
                        <m:e>
                          <m:r>
                            <a:rPr lang="en-US" sz="2400" b="1" i="1">
                              <a:latin typeface="Cambria Math"/>
                              <a:sym typeface="Mathematica5" pitchFamily="2" charset="2"/>
                            </a:rPr>
                            <m:t>𝒙</m:t>
                          </m:r>
                        </m:e>
                      </m:d>
                      <m:r>
                        <a:rPr lang="en-US" sz="2400" b="0" i="0" smtClean="0">
                          <a:latin typeface="Cambria Math"/>
                          <a:sym typeface="Mathematica5" pitchFamily="2" charset="2"/>
                        </a:rPr>
                        <m:t>=(</m:t>
                      </m:r>
                      <m:sSubSup>
                        <m:sSubSupPr>
                          <m:ctrlPr>
                            <a:rPr lang="en-US" sz="2400" b="0" i="1" smtClean="0">
                              <a:latin typeface="Cambria Math"/>
                              <a:sym typeface="Mathematica5" pitchFamily="2" charset="2"/>
                            </a:rPr>
                          </m:ctrlPr>
                        </m:sSubSupPr>
                        <m:e>
                          <m:r>
                            <m:rPr>
                              <m:sty m:val="p"/>
                            </m:rPr>
                            <a:rPr lang="en-US" sz="2400" b="0" i="0" smtClean="0">
                              <a:latin typeface="Cambria Math"/>
                              <a:sym typeface="Mathematica5" pitchFamily="2" charset="2"/>
                            </a:rPr>
                            <m:t>x</m:t>
                          </m:r>
                        </m:e>
                        <m:sub>
                          <m:r>
                            <a:rPr lang="en-US" sz="2400" b="0" i="0" smtClean="0">
                              <a:latin typeface="Cambria Math"/>
                              <a:sym typeface="Mathematica5" pitchFamily="2" charset="2"/>
                            </a:rPr>
                            <m:t>1</m:t>
                          </m:r>
                        </m:sub>
                        <m:sup>
                          <m:r>
                            <a:rPr lang="en-US" sz="2400" b="0" i="0" smtClean="0">
                              <a:latin typeface="Cambria Math"/>
                              <a:sym typeface="Mathematica5" pitchFamily="2" charset="2"/>
                            </a:rPr>
                            <m:t>2</m:t>
                          </m:r>
                        </m:sup>
                      </m:sSubSup>
                      <m:r>
                        <a:rPr lang="en-US" sz="2400" b="0" i="0" smtClean="0">
                          <a:latin typeface="Cambria Math"/>
                          <a:sym typeface="Mathematica5" pitchFamily="2" charset="2"/>
                        </a:rPr>
                        <m:t>,</m:t>
                      </m:r>
                      <m:rad>
                        <m:radPr>
                          <m:degHide m:val="on"/>
                          <m:ctrlPr>
                            <a:rPr lang="en-US" sz="2400" b="0" i="1" smtClean="0">
                              <a:latin typeface="Cambria Math"/>
                              <a:sym typeface="Mathematica5" pitchFamily="2" charset="2"/>
                            </a:rPr>
                          </m:ctrlPr>
                        </m:radPr>
                        <m:deg/>
                        <m:e>
                          <m:r>
                            <a:rPr lang="en-US" sz="2400" b="0" i="1" smtClean="0">
                              <a:latin typeface="Cambria Math"/>
                              <a:sym typeface="Mathematica5" pitchFamily="2" charset="2"/>
                            </a:rPr>
                            <m:t>2</m:t>
                          </m:r>
                        </m:e>
                      </m:rad>
                      <m:sSub>
                        <m:sSubPr>
                          <m:ctrlPr>
                            <a:rPr lang="en-US" sz="2400" b="0" i="1" smtClean="0">
                              <a:latin typeface="Cambria Math"/>
                              <a:sym typeface="Mathematica5" pitchFamily="2" charset="2"/>
                            </a:rPr>
                          </m:ctrlPr>
                        </m:sSubPr>
                        <m:e>
                          <m:r>
                            <a:rPr lang="en-US" sz="2400" b="0" i="1" smtClean="0">
                              <a:latin typeface="Cambria Math"/>
                              <a:sym typeface="Mathematica5" pitchFamily="2" charset="2"/>
                            </a:rPr>
                            <m:t>𝑥</m:t>
                          </m:r>
                        </m:e>
                        <m:sub>
                          <m:r>
                            <a:rPr lang="en-US" sz="2400" b="0" i="1" smtClean="0">
                              <a:latin typeface="Cambria Math"/>
                              <a:sym typeface="Mathematica5" pitchFamily="2" charset="2"/>
                            </a:rPr>
                            <m:t>1</m:t>
                          </m:r>
                        </m:sub>
                      </m:sSub>
                      <m:sSub>
                        <m:sSubPr>
                          <m:ctrlPr>
                            <a:rPr lang="en-US" sz="2400" b="0" i="1" smtClean="0">
                              <a:latin typeface="Cambria Math"/>
                              <a:sym typeface="Mathematica5" pitchFamily="2" charset="2"/>
                            </a:rPr>
                          </m:ctrlPr>
                        </m:sSubPr>
                        <m:e>
                          <m:r>
                            <a:rPr lang="en-US" sz="2400" b="0" i="1" smtClean="0">
                              <a:latin typeface="Cambria Math"/>
                              <a:sym typeface="Mathematica5" pitchFamily="2" charset="2"/>
                            </a:rPr>
                            <m:t>𝑥</m:t>
                          </m:r>
                        </m:e>
                        <m:sub>
                          <m:r>
                            <a:rPr lang="en-US" sz="2400" b="0" i="1" smtClean="0">
                              <a:latin typeface="Cambria Math"/>
                              <a:sym typeface="Mathematica5" pitchFamily="2" charset="2"/>
                            </a:rPr>
                            <m:t>2</m:t>
                          </m:r>
                        </m:sub>
                      </m:sSub>
                      <m:r>
                        <a:rPr lang="en-US" sz="2400" b="0" i="1" smtClean="0">
                          <a:latin typeface="Cambria Math"/>
                          <a:sym typeface="Mathematica5" pitchFamily="2" charset="2"/>
                        </a:rPr>
                        <m:t>,</m:t>
                      </m:r>
                      <m:sSubSup>
                        <m:sSubSupPr>
                          <m:ctrlPr>
                            <a:rPr lang="en-US" sz="2400" b="0" i="1" smtClean="0">
                              <a:latin typeface="Cambria Math"/>
                              <a:sym typeface="Mathematica5" pitchFamily="2" charset="2"/>
                            </a:rPr>
                          </m:ctrlPr>
                        </m:sSubSupPr>
                        <m:e>
                          <m:r>
                            <a:rPr lang="en-US" sz="2400" b="0" i="1" smtClean="0">
                              <a:latin typeface="Cambria Math"/>
                              <a:sym typeface="Mathematica5" pitchFamily="2" charset="2"/>
                            </a:rPr>
                            <m:t>𝑥</m:t>
                          </m:r>
                        </m:e>
                        <m:sub>
                          <m:r>
                            <a:rPr lang="en-US" sz="2400" b="0" i="1" smtClean="0">
                              <a:latin typeface="Cambria Math"/>
                              <a:sym typeface="Mathematica5" pitchFamily="2" charset="2"/>
                            </a:rPr>
                            <m:t>2</m:t>
                          </m:r>
                        </m:sub>
                        <m:sup>
                          <m:r>
                            <a:rPr lang="en-US" sz="2400" b="0" i="1" smtClean="0">
                              <a:latin typeface="Cambria Math"/>
                              <a:sym typeface="Mathematica5" pitchFamily="2" charset="2"/>
                            </a:rPr>
                            <m:t>2</m:t>
                          </m:r>
                        </m:sup>
                      </m:sSubSup>
                      <m:r>
                        <a:rPr lang="en-US" sz="2400" b="0" i="1" smtClean="0">
                          <a:latin typeface="Cambria Math"/>
                          <a:sym typeface="Mathematica5" pitchFamily="2" charset="2"/>
                        </a:rPr>
                        <m:t>)</m:t>
                      </m:r>
                    </m:oMath>
                  </m:oMathPara>
                </a14:m>
                <a:endParaRPr lang="en-US" sz="2400"/>
              </a:p>
            </p:txBody>
          </p:sp>
        </mc:Choice>
        <mc:Fallback xmlns="">
          <p:sp>
            <p:nvSpPr>
              <p:cNvPr id="8" name="Rectangle 7"/>
              <p:cNvSpPr>
                <a:spLocks noRot="1" noChangeAspect="1" noMove="1" noResize="1" noEditPoints="1" noAdjustHandles="1" noChangeArrowheads="1" noChangeShapeType="1" noTextEdit="1"/>
              </p:cNvSpPr>
              <p:nvPr/>
            </p:nvSpPr>
            <p:spPr>
              <a:xfrm>
                <a:off x="1001912" y="1329145"/>
                <a:ext cx="3401637" cy="505523"/>
              </a:xfrm>
              <a:prstGeom prst="rect">
                <a:avLst/>
              </a:prstGeom>
              <a:blipFill rotWithShape="1">
                <a:blip r:embed="rId4" cstate="print"/>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261788" y="3066921"/>
                <a:ext cx="9250670" cy="90916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a:sym typeface="Mathematica5" pitchFamily="2" charset="2"/>
                        </a:rPr>
                        <m:t>𝑘</m:t>
                      </m:r>
                      <m:d>
                        <m:dPr>
                          <m:ctrlPr>
                            <a:rPr lang="en-US" sz="2400" i="1">
                              <a:latin typeface="Cambria Math"/>
                              <a:sym typeface="Mathematica5" pitchFamily="2" charset="2"/>
                            </a:rPr>
                          </m:ctrlPr>
                        </m:dPr>
                        <m:e>
                          <m:r>
                            <a:rPr lang="en-US" sz="2400" b="1" i="1">
                              <a:latin typeface="Cambria Math"/>
                              <a:sym typeface="Mathematica5" pitchFamily="2" charset="2"/>
                            </a:rPr>
                            <m:t>𝒙</m:t>
                          </m:r>
                          <m:r>
                            <a:rPr lang="en-US" sz="2400" i="1">
                              <a:latin typeface="Cambria Math"/>
                              <a:sym typeface="Mathematica5" pitchFamily="2" charset="2"/>
                            </a:rPr>
                            <m:t>,</m:t>
                          </m:r>
                          <m:r>
                            <a:rPr lang="en-US" sz="2400" b="1" i="1">
                              <a:latin typeface="Cambria Math"/>
                              <a:sym typeface="Mathematica5" pitchFamily="2" charset="2"/>
                            </a:rPr>
                            <m:t>𝒛</m:t>
                          </m:r>
                        </m:e>
                      </m:d>
                      <m:r>
                        <a:rPr lang="en-US" sz="2400" i="1">
                          <a:latin typeface="Cambria Math"/>
                          <a:sym typeface="Mathematica5" pitchFamily="2" charset="2"/>
                        </a:rPr>
                        <m:t>=</m:t>
                      </m:r>
                      <m:r>
                        <a:rPr lang="en-US" sz="2400" i="1">
                          <a:latin typeface="Cambria Math"/>
                          <a:sym typeface="Mathematica5" pitchFamily="2" charset="2"/>
                        </a:rPr>
                        <m:t>𝜙</m:t>
                      </m:r>
                      <m:d>
                        <m:dPr>
                          <m:ctrlPr>
                            <a:rPr lang="en-US" sz="2400" i="1">
                              <a:latin typeface="Cambria Math"/>
                              <a:sym typeface="Mathematica5" pitchFamily="2" charset="2"/>
                            </a:rPr>
                          </m:ctrlPr>
                        </m:dPr>
                        <m:e>
                          <m:r>
                            <a:rPr lang="en-US" sz="2400" b="1" i="1">
                              <a:latin typeface="Cambria Math"/>
                              <a:sym typeface="Mathematica5" pitchFamily="2" charset="2"/>
                            </a:rPr>
                            <m:t>𝒙</m:t>
                          </m:r>
                        </m:e>
                      </m:d>
                      <m:r>
                        <a:rPr lang="en-US" sz="2400" i="1">
                          <a:latin typeface="Cambria Math"/>
                          <a:sym typeface="Mathematica5" pitchFamily="2" charset="2"/>
                        </a:rPr>
                        <m:t>⋅</m:t>
                      </m:r>
                      <m:r>
                        <a:rPr lang="en-US" sz="2400" i="1">
                          <a:latin typeface="Cambria Math"/>
                          <a:sym typeface="Mathematica5" pitchFamily="2" charset="2"/>
                        </a:rPr>
                        <m:t>𝜙</m:t>
                      </m:r>
                      <m:d>
                        <m:dPr>
                          <m:ctrlPr>
                            <a:rPr lang="en-US" sz="2400" i="1">
                              <a:latin typeface="Cambria Math"/>
                              <a:sym typeface="Mathematica5" pitchFamily="2" charset="2"/>
                            </a:rPr>
                          </m:ctrlPr>
                        </m:dPr>
                        <m:e>
                          <m:r>
                            <a:rPr lang="en-US" sz="2400" b="1" i="1">
                              <a:latin typeface="Cambria Math"/>
                              <a:sym typeface="Mathematica5" pitchFamily="2" charset="2"/>
                            </a:rPr>
                            <m:t>𝒛</m:t>
                          </m:r>
                        </m:e>
                      </m:d>
                      <m:r>
                        <a:rPr lang="en-US" sz="2400" b="0" i="1" smtClean="0">
                          <a:latin typeface="Cambria Math"/>
                          <a:sym typeface="Mathematica5" pitchFamily="2" charset="2"/>
                        </a:rPr>
                        <m:t>=</m:t>
                      </m:r>
                      <m:d>
                        <m:dPr>
                          <m:begChr m:val="["/>
                          <m:endChr m:val="]"/>
                          <m:ctrlPr>
                            <a:rPr lang="en-US" sz="2400" b="0" i="1" smtClean="0">
                              <a:latin typeface="Cambria Math"/>
                              <a:sym typeface="Mathematica5" pitchFamily="2" charset="2"/>
                            </a:rPr>
                          </m:ctrlPr>
                        </m:dPr>
                        <m:e>
                          <m:sSubSup>
                            <m:sSubSupPr>
                              <m:ctrlPr>
                                <a:rPr lang="en-US" sz="2400" i="1">
                                  <a:latin typeface="Cambria Math"/>
                                  <a:sym typeface="Mathematica5" pitchFamily="2" charset="2"/>
                                </a:rPr>
                              </m:ctrlPr>
                            </m:sSubSupPr>
                            <m:e>
                              <m:r>
                                <m:rPr>
                                  <m:sty m:val="p"/>
                                </m:rPr>
                                <a:rPr lang="en-US" sz="2400">
                                  <a:latin typeface="Cambria Math"/>
                                  <a:sym typeface="Mathematica5" pitchFamily="2" charset="2"/>
                                </a:rPr>
                                <m:t>x</m:t>
                              </m:r>
                            </m:e>
                            <m:sub>
                              <m:r>
                                <a:rPr lang="en-US" sz="2400">
                                  <a:latin typeface="Cambria Math"/>
                                  <a:sym typeface="Mathematica5" pitchFamily="2" charset="2"/>
                                </a:rPr>
                                <m:t>1</m:t>
                              </m:r>
                            </m:sub>
                            <m:sup>
                              <m:r>
                                <a:rPr lang="en-US" sz="2400">
                                  <a:latin typeface="Cambria Math"/>
                                  <a:sym typeface="Mathematica5" pitchFamily="2" charset="2"/>
                                </a:rPr>
                                <m:t>2</m:t>
                              </m:r>
                            </m:sup>
                          </m:sSubSup>
                          <m:r>
                            <a:rPr lang="en-US" sz="2400">
                              <a:latin typeface="Cambria Math"/>
                              <a:sym typeface="Mathematica5" pitchFamily="2" charset="2"/>
                            </a:rPr>
                            <m:t>,</m:t>
                          </m:r>
                          <m:rad>
                            <m:radPr>
                              <m:degHide m:val="on"/>
                              <m:ctrlPr>
                                <a:rPr lang="en-US" sz="2400" i="1">
                                  <a:latin typeface="Cambria Math"/>
                                  <a:sym typeface="Mathematica5" pitchFamily="2" charset="2"/>
                                </a:rPr>
                              </m:ctrlPr>
                            </m:radPr>
                            <m:deg/>
                            <m:e>
                              <m:r>
                                <a:rPr lang="en-US" sz="2400" i="1">
                                  <a:latin typeface="Cambria Math"/>
                                  <a:sym typeface="Mathematica5" pitchFamily="2" charset="2"/>
                                </a:rPr>
                                <m:t>2</m:t>
                              </m:r>
                            </m:e>
                          </m:rad>
                          <m:sSub>
                            <m:sSubPr>
                              <m:ctrlPr>
                                <a:rPr lang="en-US" sz="2400" i="1">
                                  <a:latin typeface="Cambria Math"/>
                                  <a:sym typeface="Mathematica5" pitchFamily="2" charset="2"/>
                                </a:rPr>
                              </m:ctrlPr>
                            </m:sSubPr>
                            <m:e>
                              <m:r>
                                <a:rPr lang="en-US" sz="2400" i="1">
                                  <a:latin typeface="Cambria Math"/>
                                  <a:sym typeface="Mathematica5" pitchFamily="2" charset="2"/>
                                </a:rPr>
                                <m:t>𝑥</m:t>
                              </m:r>
                            </m:e>
                            <m:sub>
                              <m:r>
                                <a:rPr lang="en-US" sz="2400" i="1">
                                  <a:latin typeface="Cambria Math"/>
                                  <a:sym typeface="Mathematica5" pitchFamily="2" charset="2"/>
                                </a:rPr>
                                <m:t>1</m:t>
                              </m:r>
                            </m:sub>
                          </m:sSub>
                          <m:sSub>
                            <m:sSubPr>
                              <m:ctrlPr>
                                <a:rPr lang="en-US" sz="2400" i="1">
                                  <a:latin typeface="Cambria Math"/>
                                  <a:sym typeface="Mathematica5" pitchFamily="2" charset="2"/>
                                </a:rPr>
                              </m:ctrlPr>
                            </m:sSubPr>
                            <m:e>
                              <m:r>
                                <a:rPr lang="en-US" sz="2400" i="1">
                                  <a:latin typeface="Cambria Math"/>
                                  <a:sym typeface="Mathematica5" pitchFamily="2" charset="2"/>
                                </a:rPr>
                                <m:t>𝑥</m:t>
                              </m:r>
                            </m:e>
                            <m:sub>
                              <m:r>
                                <a:rPr lang="en-US" sz="2400" i="1">
                                  <a:latin typeface="Cambria Math"/>
                                  <a:sym typeface="Mathematica5" pitchFamily="2" charset="2"/>
                                </a:rPr>
                                <m:t>2</m:t>
                              </m:r>
                            </m:sub>
                          </m:sSub>
                          <m:r>
                            <a:rPr lang="en-US" sz="2400" i="1">
                              <a:latin typeface="Cambria Math"/>
                              <a:sym typeface="Mathematica5" pitchFamily="2" charset="2"/>
                            </a:rPr>
                            <m:t>,</m:t>
                          </m:r>
                          <m:sSubSup>
                            <m:sSubSupPr>
                              <m:ctrlPr>
                                <a:rPr lang="en-US" sz="2400" i="1">
                                  <a:latin typeface="Cambria Math"/>
                                  <a:sym typeface="Mathematica5" pitchFamily="2" charset="2"/>
                                </a:rPr>
                              </m:ctrlPr>
                            </m:sSubSupPr>
                            <m:e>
                              <m:r>
                                <a:rPr lang="en-US" sz="2400" i="1">
                                  <a:latin typeface="Cambria Math"/>
                                  <a:sym typeface="Mathematica5" pitchFamily="2" charset="2"/>
                                </a:rPr>
                                <m:t>𝑥</m:t>
                              </m:r>
                            </m:e>
                            <m:sub>
                              <m:r>
                                <a:rPr lang="en-US" sz="2400" i="1">
                                  <a:latin typeface="Cambria Math"/>
                                  <a:sym typeface="Mathematica5" pitchFamily="2" charset="2"/>
                                </a:rPr>
                                <m:t>2</m:t>
                              </m:r>
                            </m:sub>
                            <m:sup>
                              <m:r>
                                <a:rPr lang="en-US" sz="2400" i="1">
                                  <a:latin typeface="Cambria Math"/>
                                  <a:sym typeface="Mathematica5" pitchFamily="2" charset="2"/>
                                </a:rPr>
                                <m:t>2</m:t>
                              </m:r>
                            </m:sup>
                          </m:sSubSup>
                        </m:e>
                      </m:d>
                      <m:r>
                        <a:rPr lang="en-US" sz="2400" b="0" i="1" smtClean="0">
                          <a:latin typeface="Cambria Math"/>
                          <a:sym typeface="Mathematica5" pitchFamily="2" charset="2"/>
                        </a:rPr>
                        <m:t>⋅</m:t>
                      </m:r>
                      <m:d>
                        <m:dPr>
                          <m:begChr m:val="["/>
                          <m:endChr m:val="]"/>
                          <m:ctrlPr>
                            <a:rPr lang="en-US" sz="2400" i="1">
                              <a:latin typeface="Cambria Math"/>
                              <a:sym typeface="Mathematica5" pitchFamily="2" charset="2"/>
                            </a:rPr>
                          </m:ctrlPr>
                        </m:dPr>
                        <m:e>
                          <m:sSubSup>
                            <m:sSubSupPr>
                              <m:ctrlPr>
                                <a:rPr lang="en-US" sz="2400" i="1">
                                  <a:latin typeface="Cambria Math"/>
                                  <a:sym typeface="Mathematica5" pitchFamily="2" charset="2"/>
                                </a:rPr>
                              </m:ctrlPr>
                            </m:sSubSupPr>
                            <m:e>
                              <m:r>
                                <m:rPr>
                                  <m:sty m:val="p"/>
                                </m:rPr>
                                <a:rPr lang="en-US" sz="2400" b="0" i="0" smtClean="0">
                                  <a:latin typeface="Cambria Math"/>
                                  <a:sym typeface="Mathematica5" pitchFamily="2" charset="2"/>
                                </a:rPr>
                                <m:t>z</m:t>
                              </m:r>
                            </m:e>
                            <m:sub>
                              <m:r>
                                <a:rPr lang="en-US" sz="2400">
                                  <a:latin typeface="Cambria Math"/>
                                  <a:sym typeface="Mathematica5" pitchFamily="2" charset="2"/>
                                </a:rPr>
                                <m:t>1</m:t>
                              </m:r>
                            </m:sub>
                            <m:sup>
                              <m:r>
                                <a:rPr lang="en-US" sz="2400">
                                  <a:latin typeface="Cambria Math"/>
                                  <a:sym typeface="Mathematica5" pitchFamily="2" charset="2"/>
                                </a:rPr>
                                <m:t>2</m:t>
                              </m:r>
                            </m:sup>
                          </m:sSubSup>
                          <m:r>
                            <a:rPr lang="en-US" sz="2400">
                              <a:latin typeface="Cambria Math"/>
                              <a:sym typeface="Mathematica5" pitchFamily="2" charset="2"/>
                            </a:rPr>
                            <m:t>,</m:t>
                          </m:r>
                          <m:rad>
                            <m:radPr>
                              <m:degHide m:val="on"/>
                              <m:ctrlPr>
                                <a:rPr lang="en-US" sz="2400" i="1">
                                  <a:latin typeface="Cambria Math"/>
                                  <a:sym typeface="Mathematica5" pitchFamily="2" charset="2"/>
                                </a:rPr>
                              </m:ctrlPr>
                            </m:radPr>
                            <m:deg/>
                            <m:e>
                              <m:r>
                                <a:rPr lang="en-US" sz="2400" i="1">
                                  <a:latin typeface="Cambria Math"/>
                                  <a:sym typeface="Mathematica5" pitchFamily="2" charset="2"/>
                                </a:rPr>
                                <m:t>2</m:t>
                              </m:r>
                            </m:e>
                          </m:rad>
                          <m:sSub>
                            <m:sSubPr>
                              <m:ctrlPr>
                                <a:rPr lang="en-US" sz="2400" i="1">
                                  <a:latin typeface="Cambria Math"/>
                                  <a:sym typeface="Mathematica5" pitchFamily="2" charset="2"/>
                                </a:rPr>
                              </m:ctrlPr>
                            </m:sSubPr>
                            <m:e>
                              <m:r>
                                <a:rPr lang="en-US" sz="2400" b="0" i="1" smtClean="0">
                                  <a:latin typeface="Cambria Math"/>
                                  <a:sym typeface="Mathematica5" pitchFamily="2" charset="2"/>
                                </a:rPr>
                                <m:t>𝑧</m:t>
                              </m:r>
                            </m:e>
                            <m:sub>
                              <m:r>
                                <a:rPr lang="en-US" sz="2400" i="1">
                                  <a:latin typeface="Cambria Math"/>
                                  <a:sym typeface="Mathematica5" pitchFamily="2" charset="2"/>
                                </a:rPr>
                                <m:t>1</m:t>
                              </m:r>
                            </m:sub>
                          </m:sSub>
                          <m:sSub>
                            <m:sSubPr>
                              <m:ctrlPr>
                                <a:rPr lang="en-US" sz="2400" i="1">
                                  <a:latin typeface="Cambria Math"/>
                                  <a:sym typeface="Mathematica5" pitchFamily="2" charset="2"/>
                                </a:rPr>
                              </m:ctrlPr>
                            </m:sSubPr>
                            <m:e>
                              <m:r>
                                <a:rPr lang="en-US" sz="2400" b="0" i="1" smtClean="0">
                                  <a:latin typeface="Cambria Math"/>
                                  <a:sym typeface="Mathematica5" pitchFamily="2" charset="2"/>
                                </a:rPr>
                                <m:t>𝑧</m:t>
                              </m:r>
                            </m:e>
                            <m:sub>
                              <m:r>
                                <a:rPr lang="en-US" sz="2400" i="1">
                                  <a:latin typeface="Cambria Math"/>
                                  <a:sym typeface="Mathematica5" pitchFamily="2" charset="2"/>
                                </a:rPr>
                                <m:t>2</m:t>
                              </m:r>
                            </m:sub>
                          </m:sSub>
                          <m:r>
                            <a:rPr lang="en-US" sz="2400" i="1">
                              <a:latin typeface="Cambria Math"/>
                              <a:sym typeface="Mathematica5" pitchFamily="2" charset="2"/>
                            </a:rPr>
                            <m:t>,</m:t>
                          </m:r>
                          <m:sSubSup>
                            <m:sSubSupPr>
                              <m:ctrlPr>
                                <a:rPr lang="en-US" sz="2400" i="1">
                                  <a:latin typeface="Cambria Math"/>
                                  <a:sym typeface="Mathematica5" pitchFamily="2" charset="2"/>
                                </a:rPr>
                              </m:ctrlPr>
                            </m:sSubSupPr>
                            <m:e>
                              <m:r>
                                <a:rPr lang="en-US" sz="2400" b="0" i="1" smtClean="0">
                                  <a:latin typeface="Cambria Math"/>
                                  <a:sym typeface="Mathematica5" pitchFamily="2" charset="2"/>
                                </a:rPr>
                                <m:t>𝑧</m:t>
                              </m:r>
                            </m:e>
                            <m:sub>
                              <m:r>
                                <a:rPr lang="en-US" sz="2400" i="1">
                                  <a:latin typeface="Cambria Math"/>
                                  <a:sym typeface="Mathematica5" pitchFamily="2" charset="2"/>
                                </a:rPr>
                                <m:t>2</m:t>
                              </m:r>
                            </m:sub>
                            <m:sup>
                              <m:r>
                                <a:rPr lang="en-US" sz="2400" i="1">
                                  <a:latin typeface="Cambria Math"/>
                                  <a:sym typeface="Mathematica5" pitchFamily="2" charset="2"/>
                                </a:rPr>
                                <m:t>2</m:t>
                              </m:r>
                            </m:sup>
                          </m:sSubSup>
                        </m:e>
                      </m:d>
                      <m:r>
                        <a:rPr lang="en-US" sz="2400" b="0" i="1" smtClean="0">
                          <a:latin typeface="Cambria Math"/>
                          <a:sym typeface="Mathematica5" pitchFamily="2" charset="2"/>
                        </a:rPr>
                        <m:t>=</m:t>
                      </m:r>
                    </m:oMath>
                  </m:oMathPara>
                </a14:m>
                <a:endParaRPr lang="en-US" sz="2400" b="0" i="1" smtClean="0">
                  <a:latin typeface="Cambria Math"/>
                  <a:sym typeface="Mathematica5" pitchFamily="2" charset="2"/>
                </a:endParaRPr>
              </a:p>
              <a:p>
                <a:pPr/>
                <a14:m>
                  <m:oMathPara xmlns:m="http://schemas.openxmlformats.org/officeDocument/2006/math">
                    <m:oMathParaPr>
                      <m:jc m:val="centerGroup"/>
                    </m:oMathParaPr>
                    <m:oMath xmlns:m="http://schemas.openxmlformats.org/officeDocument/2006/math">
                      <m:sSubSup>
                        <m:sSubSupPr>
                          <m:ctrlPr>
                            <a:rPr lang="en-US" sz="2400" b="0" i="1" smtClean="0">
                              <a:latin typeface="Cambria Math"/>
                              <a:sym typeface="Mathematica5" pitchFamily="2" charset="2"/>
                            </a:rPr>
                          </m:ctrlPr>
                        </m:sSubSupPr>
                        <m:e>
                          <m:r>
                            <a:rPr lang="en-US" sz="2400" b="0" i="1" smtClean="0">
                              <a:latin typeface="Cambria Math"/>
                              <a:sym typeface="Mathematica5" pitchFamily="2" charset="2"/>
                            </a:rPr>
                            <m:t>                              </m:t>
                          </m:r>
                          <m:r>
                            <a:rPr lang="en-US" sz="2400" b="0" i="1" smtClean="0">
                              <a:latin typeface="Cambria Math"/>
                              <a:sym typeface="Mathematica5" pitchFamily="2" charset="2"/>
                            </a:rPr>
                            <m:t>𝑥</m:t>
                          </m:r>
                        </m:e>
                        <m:sub>
                          <m:r>
                            <a:rPr lang="en-US" sz="2400" b="0" i="1" smtClean="0">
                              <a:latin typeface="Cambria Math"/>
                              <a:sym typeface="Mathematica5" pitchFamily="2" charset="2"/>
                            </a:rPr>
                            <m:t>1</m:t>
                          </m:r>
                        </m:sub>
                        <m:sup>
                          <m:r>
                            <a:rPr lang="en-US" sz="2400" b="0" i="1" smtClean="0">
                              <a:latin typeface="Cambria Math"/>
                              <a:sym typeface="Mathematica5" pitchFamily="2" charset="2"/>
                            </a:rPr>
                            <m:t>2</m:t>
                          </m:r>
                        </m:sup>
                      </m:sSubSup>
                      <m:sSubSup>
                        <m:sSubSupPr>
                          <m:ctrlPr>
                            <a:rPr lang="en-US" sz="2400" b="0" i="1" smtClean="0">
                              <a:latin typeface="Cambria Math"/>
                              <a:sym typeface="Mathematica5" pitchFamily="2" charset="2"/>
                            </a:rPr>
                          </m:ctrlPr>
                        </m:sSubSupPr>
                        <m:e>
                          <m:r>
                            <a:rPr lang="en-US" sz="2400" b="0" i="1" smtClean="0">
                              <a:latin typeface="Cambria Math"/>
                              <a:sym typeface="Mathematica5" pitchFamily="2" charset="2"/>
                            </a:rPr>
                            <m:t>𝑧</m:t>
                          </m:r>
                        </m:e>
                        <m:sub>
                          <m:r>
                            <a:rPr lang="en-US" sz="2400" b="0" i="1" smtClean="0">
                              <a:latin typeface="Cambria Math"/>
                              <a:sym typeface="Mathematica5" pitchFamily="2" charset="2"/>
                            </a:rPr>
                            <m:t>1</m:t>
                          </m:r>
                        </m:sub>
                        <m:sup>
                          <m:r>
                            <a:rPr lang="en-US" sz="2400" b="0" i="1" smtClean="0">
                              <a:latin typeface="Cambria Math"/>
                              <a:sym typeface="Mathematica5" pitchFamily="2" charset="2"/>
                            </a:rPr>
                            <m:t>2</m:t>
                          </m:r>
                        </m:sup>
                      </m:sSubSup>
                      <m:r>
                        <a:rPr lang="en-US" sz="2400" b="0" i="1" smtClean="0">
                          <a:latin typeface="Cambria Math"/>
                          <a:sym typeface="Mathematica5" pitchFamily="2" charset="2"/>
                        </a:rPr>
                        <m:t>+2</m:t>
                      </m:r>
                      <m:sSub>
                        <m:sSubPr>
                          <m:ctrlPr>
                            <a:rPr lang="en-US" sz="2400" b="0" i="1" smtClean="0">
                              <a:latin typeface="Cambria Math"/>
                              <a:sym typeface="Mathematica5" pitchFamily="2" charset="2"/>
                            </a:rPr>
                          </m:ctrlPr>
                        </m:sSubPr>
                        <m:e>
                          <m:r>
                            <a:rPr lang="en-US" sz="2400" b="0" i="1" smtClean="0">
                              <a:latin typeface="Cambria Math"/>
                              <a:sym typeface="Mathematica5" pitchFamily="2" charset="2"/>
                            </a:rPr>
                            <m:t>𝑥</m:t>
                          </m:r>
                        </m:e>
                        <m:sub>
                          <m:r>
                            <a:rPr lang="en-US" sz="2400" b="0" i="1" smtClean="0">
                              <a:latin typeface="Cambria Math"/>
                              <a:sym typeface="Mathematica5" pitchFamily="2" charset="2"/>
                            </a:rPr>
                            <m:t>1</m:t>
                          </m:r>
                        </m:sub>
                      </m:sSub>
                      <m:sSub>
                        <m:sSubPr>
                          <m:ctrlPr>
                            <a:rPr lang="en-US" sz="2400" b="0" i="1" smtClean="0">
                              <a:latin typeface="Cambria Math"/>
                              <a:sym typeface="Mathematica5" pitchFamily="2" charset="2"/>
                            </a:rPr>
                          </m:ctrlPr>
                        </m:sSubPr>
                        <m:e>
                          <m:r>
                            <a:rPr lang="en-US" sz="2400" b="0" i="1" smtClean="0">
                              <a:latin typeface="Cambria Math"/>
                              <a:sym typeface="Mathematica5" pitchFamily="2" charset="2"/>
                            </a:rPr>
                            <m:t>𝑥</m:t>
                          </m:r>
                        </m:e>
                        <m:sub>
                          <m:r>
                            <a:rPr lang="en-US" sz="2400" b="0" i="1" smtClean="0">
                              <a:latin typeface="Cambria Math"/>
                              <a:sym typeface="Mathematica5" pitchFamily="2" charset="2"/>
                            </a:rPr>
                            <m:t>2</m:t>
                          </m:r>
                        </m:sub>
                      </m:sSub>
                      <m:sSub>
                        <m:sSubPr>
                          <m:ctrlPr>
                            <a:rPr lang="en-US" sz="2400" b="0" i="1" smtClean="0">
                              <a:latin typeface="Cambria Math"/>
                              <a:sym typeface="Mathematica5" pitchFamily="2" charset="2"/>
                            </a:rPr>
                          </m:ctrlPr>
                        </m:sSubPr>
                        <m:e>
                          <m:r>
                            <a:rPr lang="en-US" sz="2400" b="0" i="1" smtClean="0">
                              <a:latin typeface="Cambria Math"/>
                              <a:sym typeface="Mathematica5" pitchFamily="2" charset="2"/>
                            </a:rPr>
                            <m:t>𝑧</m:t>
                          </m:r>
                        </m:e>
                        <m:sub>
                          <m:r>
                            <a:rPr lang="en-US" sz="2400" b="0" i="1" smtClean="0">
                              <a:latin typeface="Cambria Math"/>
                              <a:sym typeface="Mathematica5" pitchFamily="2" charset="2"/>
                            </a:rPr>
                            <m:t>1</m:t>
                          </m:r>
                        </m:sub>
                      </m:sSub>
                      <m:sSub>
                        <m:sSubPr>
                          <m:ctrlPr>
                            <a:rPr lang="en-US" sz="2400" b="0" i="1" smtClean="0">
                              <a:latin typeface="Cambria Math"/>
                              <a:sym typeface="Mathematica5" pitchFamily="2" charset="2"/>
                            </a:rPr>
                          </m:ctrlPr>
                        </m:sSubPr>
                        <m:e>
                          <m:r>
                            <a:rPr lang="en-US" sz="2400" b="0" i="1" smtClean="0">
                              <a:latin typeface="Cambria Math"/>
                              <a:sym typeface="Mathematica5" pitchFamily="2" charset="2"/>
                            </a:rPr>
                            <m:t>𝑧</m:t>
                          </m:r>
                        </m:e>
                        <m:sub>
                          <m:r>
                            <a:rPr lang="en-US" sz="2400" b="0" i="1" smtClean="0">
                              <a:latin typeface="Cambria Math"/>
                              <a:sym typeface="Mathematica5" pitchFamily="2" charset="2"/>
                            </a:rPr>
                            <m:t>2</m:t>
                          </m:r>
                        </m:sub>
                      </m:sSub>
                      <m:r>
                        <a:rPr lang="en-US" sz="2400" b="0" i="1" smtClean="0">
                          <a:latin typeface="Cambria Math"/>
                          <a:sym typeface="Mathematica5" pitchFamily="2" charset="2"/>
                        </a:rPr>
                        <m:t>+</m:t>
                      </m:r>
                      <m:sSubSup>
                        <m:sSubSupPr>
                          <m:ctrlPr>
                            <a:rPr lang="en-US" sz="2400" b="0" i="1" smtClean="0">
                              <a:latin typeface="Cambria Math"/>
                              <a:sym typeface="Mathematica5" pitchFamily="2" charset="2"/>
                            </a:rPr>
                          </m:ctrlPr>
                        </m:sSubSupPr>
                        <m:e>
                          <m:r>
                            <a:rPr lang="en-US" sz="2400" b="0" i="1" smtClean="0">
                              <a:latin typeface="Cambria Math"/>
                              <a:sym typeface="Mathematica5" pitchFamily="2" charset="2"/>
                            </a:rPr>
                            <m:t>𝑥</m:t>
                          </m:r>
                        </m:e>
                        <m:sub>
                          <m:r>
                            <a:rPr lang="en-US" sz="2400" b="0" i="1" smtClean="0">
                              <a:latin typeface="Cambria Math"/>
                              <a:sym typeface="Mathematica5" pitchFamily="2" charset="2"/>
                            </a:rPr>
                            <m:t>2</m:t>
                          </m:r>
                        </m:sub>
                        <m:sup>
                          <m:r>
                            <a:rPr lang="en-US" sz="2400" b="0" i="1" smtClean="0">
                              <a:latin typeface="Cambria Math"/>
                              <a:sym typeface="Mathematica5" pitchFamily="2" charset="2"/>
                            </a:rPr>
                            <m:t>2</m:t>
                          </m:r>
                        </m:sup>
                      </m:sSubSup>
                      <m:sSubSup>
                        <m:sSubSupPr>
                          <m:ctrlPr>
                            <a:rPr lang="en-US" sz="2400" b="0" i="1" smtClean="0">
                              <a:latin typeface="Cambria Math"/>
                              <a:sym typeface="Mathematica5" pitchFamily="2" charset="2"/>
                            </a:rPr>
                          </m:ctrlPr>
                        </m:sSubSupPr>
                        <m:e>
                          <m:r>
                            <a:rPr lang="en-US" sz="2400" b="0" i="1" smtClean="0">
                              <a:latin typeface="Cambria Math"/>
                              <a:sym typeface="Mathematica5" pitchFamily="2" charset="2"/>
                            </a:rPr>
                            <m:t>𝑧</m:t>
                          </m:r>
                        </m:e>
                        <m:sub>
                          <m:r>
                            <a:rPr lang="en-US" sz="2400" b="0" i="1" smtClean="0">
                              <a:latin typeface="Cambria Math"/>
                              <a:sym typeface="Mathematica5" pitchFamily="2" charset="2"/>
                            </a:rPr>
                            <m:t>2</m:t>
                          </m:r>
                        </m:sub>
                        <m:sup>
                          <m:r>
                            <a:rPr lang="en-US" sz="2400" b="0" i="1" smtClean="0">
                              <a:latin typeface="Cambria Math"/>
                              <a:sym typeface="Mathematica5" pitchFamily="2" charset="2"/>
                            </a:rPr>
                            <m:t>2</m:t>
                          </m:r>
                        </m:sup>
                      </m:sSubSup>
                      <m:r>
                        <a:rPr lang="en-US" sz="2400" b="0" i="1" smtClean="0">
                          <a:latin typeface="Cambria Math"/>
                          <a:sym typeface="Mathematica5" pitchFamily="2" charset="2"/>
                        </a:rPr>
                        <m:t>=</m:t>
                      </m:r>
                      <m:sSup>
                        <m:sSupPr>
                          <m:ctrlPr>
                            <a:rPr lang="en-US" sz="2400" b="0" i="1" smtClean="0">
                              <a:latin typeface="Cambria Math"/>
                              <a:sym typeface="Mathematica5" pitchFamily="2" charset="2"/>
                            </a:rPr>
                          </m:ctrlPr>
                        </m:sSupPr>
                        <m:e>
                          <m:d>
                            <m:dPr>
                              <m:ctrlPr>
                                <a:rPr lang="en-US" sz="2400" b="0" i="1" smtClean="0">
                                  <a:latin typeface="Cambria Math"/>
                                  <a:sym typeface="Mathematica5" pitchFamily="2" charset="2"/>
                                </a:rPr>
                              </m:ctrlPr>
                            </m:dPr>
                            <m:e>
                              <m:sSub>
                                <m:sSubPr>
                                  <m:ctrlPr>
                                    <a:rPr lang="en-US" sz="2400" b="0" i="1" smtClean="0">
                                      <a:latin typeface="Cambria Math"/>
                                      <a:sym typeface="Mathematica5" pitchFamily="2" charset="2"/>
                                    </a:rPr>
                                  </m:ctrlPr>
                                </m:sSubPr>
                                <m:e>
                                  <m:r>
                                    <a:rPr lang="en-US" sz="2400" b="0" i="1" smtClean="0">
                                      <a:latin typeface="Cambria Math"/>
                                      <a:sym typeface="Mathematica5" pitchFamily="2" charset="2"/>
                                    </a:rPr>
                                    <m:t>𝑥</m:t>
                                  </m:r>
                                </m:e>
                                <m:sub>
                                  <m:r>
                                    <a:rPr lang="en-US" sz="2400" b="0" i="1" smtClean="0">
                                      <a:latin typeface="Cambria Math"/>
                                      <a:sym typeface="Mathematica5" pitchFamily="2" charset="2"/>
                                    </a:rPr>
                                    <m:t>1</m:t>
                                  </m:r>
                                </m:sub>
                              </m:sSub>
                              <m:sSub>
                                <m:sSubPr>
                                  <m:ctrlPr>
                                    <a:rPr lang="en-US" sz="2400" b="0" i="1" smtClean="0">
                                      <a:latin typeface="Cambria Math"/>
                                      <a:sym typeface="Mathematica5" pitchFamily="2" charset="2"/>
                                    </a:rPr>
                                  </m:ctrlPr>
                                </m:sSubPr>
                                <m:e>
                                  <m:r>
                                    <a:rPr lang="en-US" sz="2400" b="0" i="1" smtClean="0">
                                      <a:latin typeface="Cambria Math"/>
                                      <a:sym typeface="Mathematica5" pitchFamily="2" charset="2"/>
                                    </a:rPr>
                                    <m:t>𝑧</m:t>
                                  </m:r>
                                </m:e>
                                <m:sub>
                                  <m:r>
                                    <a:rPr lang="en-US" sz="2400" b="0" i="1" smtClean="0">
                                      <a:latin typeface="Cambria Math"/>
                                      <a:sym typeface="Mathematica5" pitchFamily="2" charset="2"/>
                                    </a:rPr>
                                    <m:t>1</m:t>
                                  </m:r>
                                </m:sub>
                              </m:sSub>
                              <m:r>
                                <a:rPr lang="en-US" sz="2400" b="0" i="1" smtClean="0">
                                  <a:latin typeface="Cambria Math"/>
                                  <a:sym typeface="Mathematica5" pitchFamily="2" charset="2"/>
                                </a:rPr>
                                <m:t>+</m:t>
                              </m:r>
                              <m:sSub>
                                <m:sSubPr>
                                  <m:ctrlPr>
                                    <a:rPr lang="en-US" sz="2400" b="0" i="1" smtClean="0">
                                      <a:latin typeface="Cambria Math"/>
                                      <a:sym typeface="Mathematica5" pitchFamily="2" charset="2"/>
                                    </a:rPr>
                                  </m:ctrlPr>
                                </m:sSubPr>
                                <m:e>
                                  <m:r>
                                    <a:rPr lang="en-US" sz="2400" b="0" i="1" smtClean="0">
                                      <a:latin typeface="Cambria Math"/>
                                      <a:sym typeface="Mathematica5" pitchFamily="2" charset="2"/>
                                    </a:rPr>
                                    <m:t>𝑥</m:t>
                                  </m:r>
                                </m:e>
                                <m:sub>
                                  <m:r>
                                    <a:rPr lang="en-US" sz="2400" b="0" i="1" smtClean="0">
                                      <a:latin typeface="Cambria Math"/>
                                      <a:sym typeface="Mathematica5" pitchFamily="2" charset="2"/>
                                    </a:rPr>
                                    <m:t>2</m:t>
                                  </m:r>
                                </m:sub>
                              </m:sSub>
                              <m:sSub>
                                <m:sSubPr>
                                  <m:ctrlPr>
                                    <a:rPr lang="en-US" sz="2400" b="0" i="1" smtClean="0">
                                      <a:latin typeface="Cambria Math"/>
                                      <a:sym typeface="Mathematica5" pitchFamily="2" charset="2"/>
                                    </a:rPr>
                                  </m:ctrlPr>
                                </m:sSubPr>
                                <m:e>
                                  <m:r>
                                    <a:rPr lang="en-US" sz="2400" b="0" i="1" smtClean="0">
                                      <a:latin typeface="Cambria Math"/>
                                      <a:sym typeface="Mathematica5" pitchFamily="2" charset="2"/>
                                    </a:rPr>
                                    <m:t>𝑧</m:t>
                                  </m:r>
                                </m:e>
                                <m:sub>
                                  <m:r>
                                    <a:rPr lang="en-US" sz="2400" b="0" i="1" smtClean="0">
                                      <a:latin typeface="Cambria Math"/>
                                      <a:sym typeface="Mathematica5" pitchFamily="2" charset="2"/>
                                    </a:rPr>
                                    <m:t>2</m:t>
                                  </m:r>
                                </m:sub>
                              </m:sSub>
                            </m:e>
                          </m:d>
                        </m:e>
                        <m:sup>
                          <m:r>
                            <a:rPr lang="en-US" sz="2400" b="0" i="1" smtClean="0">
                              <a:latin typeface="Cambria Math"/>
                              <a:sym typeface="Mathematica5" pitchFamily="2" charset="2"/>
                            </a:rPr>
                            <m:t>2</m:t>
                          </m:r>
                        </m:sup>
                      </m:sSup>
                      <m:r>
                        <a:rPr lang="en-US" sz="2400" b="0" i="1" smtClean="0">
                          <a:latin typeface="Cambria Math"/>
                          <a:sym typeface="Mathematica5" pitchFamily="2" charset="2"/>
                        </a:rPr>
                        <m:t>=</m:t>
                      </m:r>
                      <m:sSup>
                        <m:sSupPr>
                          <m:ctrlPr>
                            <a:rPr lang="en-US" sz="2400" b="0" i="1" smtClean="0">
                              <a:latin typeface="Cambria Math"/>
                              <a:sym typeface="Mathematica5" pitchFamily="2" charset="2"/>
                            </a:rPr>
                          </m:ctrlPr>
                        </m:sSupPr>
                        <m:e>
                          <m:d>
                            <m:dPr>
                              <m:ctrlPr>
                                <a:rPr lang="en-US" sz="2400" b="0" i="1" smtClean="0">
                                  <a:latin typeface="Cambria Math"/>
                                  <a:sym typeface="Mathematica5" pitchFamily="2" charset="2"/>
                                </a:rPr>
                              </m:ctrlPr>
                            </m:dPr>
                            <m:e>
                              <m:r>
                                <a:rPr lang="en-US" sz="2400" b="1" i="1" smtClean="0">
                                  <a:latin typeface="Cambria Math"/>
                                  <a:sym typeface="Mathematica5" pitchFamily="2" charset="2"/>
                                </a:rPr>
                                <m:t>𝒙</m:t>
                              </m:r>
                              <m:r>
                                <a:rPr lang="en-US" sz="2400" b="0" i="1" smtClean="0">
                                  <a:latin typeface="Cambria Math"/>
                                  <a:sym typeface="Mathematica5" pitchFamily="2" charset="2"/>
                                </a:rPr>
                                <m:t>⋅</m:t>
                              </m:r>
                              <m:r>
                                <a:rPr lang="en-US" sz="2400" b="1" i="1" smtClean="0">
                                  <a:latin typeface="Cambria Math"/>
                                  <a:sym typeface="Mathematica5" pitchFamily="2" charset="2"/>
                                </a:rPr>
                                <m:t>𝒛</m:t>
                              </m:r>
                            </m:e>
                          </m:d>
                        </m:e>
                        <m:sup>
                          <m:r>
                            <a:rPr lang="en-US" sz="2400" b="0" i="1" smtClean="0">
                              <a:latin typeface="Cambria Math"/>
                              <a:sym typeface="Mathematica5" pitchFamily="2" charset="2"/>
                            </a:rPr>
                            <m:t>2</m:t>
                          </m:r>
                        </m:sup>
                      </m:sSup>
                      <m:r>
                        <a:rPr lang="en-US" sz="2400" b="0" i="1" smtClean="0">
                          <a:latin typeface="Cambria Math"/>
                          <a:sym typeface="Mathematica5" pitchFamily="2" charset="2"/>
                        </a:rPr>
                        <m:t> </m:t>
                      </m:r>
                    </m:oMath>
                  </m:oMathPara>
                </a14:m>
                <a:endParaRPr lang="en-US" sz="2400" b="0" smtClean="0">
                  <a:sym typeface="Mathematica5" pitchFamily="2" charset="2"/>
                </a:endParaRPr>
              </a:p>
            </p:txBody>
          </p:sp>
        </mc:Choice>
        <mc:Fallback xmlns="">
          <p:sp>
            <p:nvSpPr>
              <p:cNvPr id="9" name="Rectangle 8"/>
              <p:cNvSpPr>
                <a:spLocks noRot="1" noChangeAspect="1" noMove="1" noResize="1" noEditPoints="1" noAdjustHandles="1" noChangeArrowheads="1" noChangeShapeType="1" noTextEdit="1"/>
              </p:cNvSpPr>
              <p:nvPr/>
            </p:nvSpPr>
            <p:spPr>
              <a:xfrm>
                <a:off x="-261788" y="3066921"/>
                <a:ext cx="9250670" cy="909160"/>
              </a:xfrm>
              <a:prstGeom prst="rect">
                <a:avLst/>
              </a:prstGeom>
              <a:blipFill rotWithShape="1">
                <a:blip r:embed="rId5"/>
                <a:stretch>
                  <a:fillRect b="-1342"/>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a:xfrm>
            <a:off x="457200" y="33338"/>
            <a:ext cx="8229600" cy="1143000"/>
          </a:xfrm>
        </p:spPr>
        <p:txBody>
          <a:bodyPr/>
          <a:lstStyle/>
          <a:p>
            <a:pPr eaLnBrk="1" hangingPunct="1"/>
            <a:r>
              <a:rPr lang="en-US" smtClean="0"/>
              <a:t>Kernels</a:t>
            </a:r>
            <a:endParaRPr lang="cs-CZ" smtClean="0"/>
          </a:p>
        </p:txBody>
      </p:sp>
      <p:sp>
        <p:nvSpPr>
          <p:cNvPr id="9221" name="Content Placeholder 4"/>
          <p:cNvSpPr>
            <a:spLocks noGrp="1"/>
          </p:cNvSpPr>
          <p:nvPr>
            <p:ph idx="1"/>
          </p:nvPr>
        </p:nvSpPr>
        <p:spPr>
          <a:xfrm>
            <a:off x="457200" y="1436688"/>
            <a:ext cx="8229600" cy="5138737"/>
          </a:xfrm>
        </p:spPr>
        <p:txBody>
          <a:bodyPr/>
          <a:lstStyle/>
          <a:p>
            <a:r>
              <a:rPr lang="en-US" smtClean="0"/>
              <a:t>Linear (dot) kernel</a:t>
            </a:r>
          </a:p>
          <a:p>
            <a:pPr lvl="1"/>
            <a:r>
              <a:rPr lang="en-US" smtClean="0"/>
              <a:t>This is linear classifier, use it as a test of non-linearity.</a:t>
            </a:r>
          </a:p>
          <a:p>
            <a:pPr lvl="1"/>
            <a:r>
              <a:rPr lang="en-US" smtClean="0"/>
              <a:t>Or as a reference for the classification improvement with non-linear kernels.</a:t>
            </a:r>
          </a:p>
          <a:p>
            <a:r>
              <a:rPr lang="en-US" smtClean="0"/>
              <a:t>Polynomial</a:t>
            </a:r>
          </a:p>
          <a:p>
            <a:pPr lvl="1"/>
            <a:r>
              <a:rPr lang="en-US" smtClean="0"/>
              <a:t>simple, efficient for non-linear relationships</a:t>
            </a:r>
          </a:p>
          <a:p>
            <a:pPr lvl="1"/>
            <a:r>
              <a:rPr lang="en-US" i="1" smtClean="0"/>
              <a:t>d</a:t>
            </a:r>
            <a:r>
              <a:rPr lang="en-US" smtClean="0"/>
              <a:t> – degree, high </a:t>
            </a:r>
            <a:r>
              <a:rPr lang="en-US" i="1" smtClean="0"/>
              <a:t>d</a:t>
            </a:r>
            <a:r>
              <a:rPr lang="en-US" smtClean="0"/>
              <a:t> leads to overfitting</a:t>
            </a:r>
          </a:p>
        </p:txBody>
      </p:sp>
      <p:graphicFrame>
        <p:nvGraphicFramePr>
          <p:cNvPr id="9218" name="Object 5"/>
          <p:cNvGraphicFramePr>
            <a:graphicFrameLocks noChangeAspect="1"/>
          </p:cNvGraphicFramePr>
          <p:nvPr>
            <p:extLst>
              <p:ext uri="{D42A27DB-BD31-4B8C-83A1-F6EECF244321}">
                <p14:modId xmlns:p14="http://schemas.microsoft.com/office/powerpoint/2010/main" val="2658665391"/>
              </p:ext>
            </p:extLst>
          </p:nvPr>
        </p:nvGraphicFramePr>
        <p:xfrm>
          <a:off x="4323740" y="1481627"/>
          <a:ext cx="1731962" cy="515937"/>
        </p:xfrm>
        <a:graphic>
          <a:graphicData uri="http://schemas.openxmlformats.org/presentationml/2006/ole">
            <mc:AlternateContent xmlns:mc="http://schemas.openxmlformats.org/markup-compatibility/2006">
              <mc:Choice xmlns:v="urn:schemas-microsoft-com:vml" Requires="v">
                <p:oleObj spid="_x0000_s9441" name="Equation" r:id="rId3" imgW="850531" imgH="253890" progId="Equation.DSMT4">
                  <p:embed/>
                </p:oleObj>
              </mc:Choice>
              <mc:Fallback>
                <p:oleObj name="Equation" r:id="rId3" imgW="850531" imgH="253890" progId="Equation.DSMT4">
                  <p:embed/>
                  <p:pic>
                    <p:nvPicPr>
                      <p:cNvPr id="0" name="Picture 9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3740" y="1481627"/>
                        <a:ext cx="1731962" cy="5159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19" name="Object 6"/>
          <p:cNvGraphicFramePr>
            <a:graphicFrameLocks noChangeAspect="1"/>
          </p:cNvGraphicFramePr>
          <p:nvPr>
            <p:extLst>
              <p:ext uri="{D42A27DB-BD31-4B8C-83A1-F6EECF244321}">
                <p14:modId xmlns:p14="http://schemas.microsoft.com/office/powerpoint/2010/main" val="3525292174"/>
              </p:ext>
            </p:extLst>
          </p:nvPr>
        </p:nvGraphicFramePr>
        <p:xfrm>
          <a:off x="3105394" y="3898046"/>
          <a:ext cx="2455863" cy="568325"/>
        </p:xfrm>
        <a:graphic>
          <a:graphicData uri="http://schemas.openxmlformats.org/presentationml/2006/ole">
            <mc:AlternateContent xmlns:mc="http://schemas.openxmlformats.org/markup-compatibility/2006">
              <mc:Choice xmlns:v="urn:schemas-microsoft-com:vml" Requires="v">
                <p:oleObj spid="_x0000_s9442" name="Equation" r:id="rId5" imgW="1206500" imgH="279400" progId="Equation.DSMT4">
                  <p:embed/>
                </p:oleObj>
              </mc:Choice>
              <mc:Fallback>
                <p:oleObj name="Equation" r:id="rId5" imgW="1206500" imgH="279400" progId="Equation.DSMT4">
                  <p:embed/>
                  <p:pic>
                    <p:nvPicPr>
                      <p:cNvPr id="0" name="Picture 9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5394" y="3898046"/>
                        <a:ext cx="2455863" cy="5683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p:cNvPicPr>
            <a:picLocks noChangeAspect="1" noChangeArrowheads="1"/>
          </p:cNvPicPr>
          <p:nvPr/>
        </p:nvPicPr>
        <p:blipFill>
          <a:blip r:embed="rId3" cstate="print"/>
          <a:srcRect b="10001"/>
          <a:stretch>
            <a:fillRect/>
          </a:stretch>
        </p:blipFill>
        <p:spPr bwMode="auto">
          <a:xfrm>
            <a:off x="2035175" y="1404938"/>
            <a:ext cx="5281613" cy="2468562"/>
          </a:xfrm>
          <a:prstGeom prst="rect">
            <a:avLst/>
          </a:prstGeom>
          <a:noFill/>
          <a:ln w="9525">
            <a:noFill/>
            <a:miter lim="800000"/>
            <a:headEnd/>
            <a:tailEnd/>
          </a:ln>
        </p:spPr>
      </p:pic>
      <p:pic>
        <p:nvPicPr>
          <p:cNvPr id="36867" name="Picture 3"/>
          <p:cNvPicPr>
            <a:picLocks noChangeAspect="1" noChangeArrowheads="1"/>
          </p:cNvPicPr>
          <p:nvPr/>
        </p:nvPicPr>
        <p:blipFill>
          <a:blip r:embed="rId4" cstate="print"/>
          <a:srcRect/>
          <a:stretch>
            <a:fillRect/>
          </a:stretch>
        </p:blipFill>
        <p:spPr bwMode="auto">
          <a:xfrm>
            <a:off x="2049463" y="4179888"/>
            <a:ext cx="5319712" cy="2471737"/>
          </a:xfrm>
          <a:prstGeom prst="rect">
            <a:avLst/>
          </a:prstGeom>
          <a:noFill/>
          <a:ln w="9525">
            <a:noFill/>
            <a:miter lim="800000"/>
            <a:headEnd/>
            <a:tailEnd/>
          </a:ln>
        </p:spPr>
      </p:pic>
      <p:sp>
        <p:nvSpPr>
          <p:cNvPr id="36868" name="Title 1"/>
          <p:cNvSpPr>
            <a:spLocks noGrp="1"/>
          </p:cNvSpPr>
          <p:nvPr>
            <p:ph type="title"/>
          </p:nvPr>
        </p:nvSpPr>
        <p:spPr/>
        <p:txBody>
          <a:bodyPr/>
          <a:lstStyle/>
          <a:p>
            <a:r>
              <a:rPr lang="en-US" smtClean="0"/>
              <a:t>Polynomial kernel</a:t>
            </a:r>
          </a:p>
        </p:txBody>
      </p:sp>
      <p:sp>
        <p:nvSpPr>
          <p:cNvPr id="36869" name="TextBox 6"/>
          <p:cNvSpPr txBox="1">
            <a:spLocks noChangeArrowheads="1"/>
          </p:cNvSpPr>
          <p:nvPr/>
        </p:nvSpPr>
        <p:spPr bwMode="auto">
          <a:xfrm>
            <a:off x="1055688" y="2274888"/>
            <a:ext cx="704850" cy="369887"/>
          </a:xfrm>
          <a:prstGeom prst="rect">
            <a:avLst/>
          </a:prstGeom>
          <a:noFill/>
          <a:ln w="9525">
            <a:noFill/>
            <a:miter lim="800000"/>
            <a:headEnd/>
            <a:tailEnd/>
          </a:ln>
        </p:spPr>
        <p:txBody>
          <a:bodyPr wrap="none">
            <a:spAutoFit/>
          </a:bodyPr>
          <a:lstStyle/>
          <a:p>
            <a:r>
              <a:rPr lang="en-US"/>
              <a:t>d = 2</a:t>
            </a:r>
          </a:p>
        </p:txBody>
      </p:sp>
      <p:sp>
        <p:nvSpPr>
          <p:cNvPr id="36870" name="TextBox 7"/>
          <p:cNvSpPr txBox="1">
            <a:spLocks noChangeArrowheads="1"/>
          </p:cNvSpPr>
          <p:nvPr/>
        </p:nvSpPr>
        <p:spPr bwMode="auto">
          <a:xfrm>
            <a:off x="1165225" y="5291138"/>
            <a:ext cx="703263" cy="368300"/>
          </a:xfrm>
          <a:prstGeom prst="rect">
            <a:avLst/>
          </a:prstGeom>
          <a:noFill/>
          <a:ln w="9525">
            <a:noFill/>
            <a:miter lim="800000"/>
            <a:headEnd/>
            <a:tailEnd/>
          </a:ln>
        </p:spPr>
        <p:txBody>
          <a:bodyPr wrap="none">
            <a:spAutoFit/>
          </a:bodyPr>
          <a:lstStyle/>
          <a:p>
            <a:r>
              <a:rPr lang="en-US"/>
              <a:t>d = 3</a:t>
            </a:r>
          </a:p>
        </p:txBody>
      </p:sp>
      <p:sp>
        <p:nvSpPr>
          <p:cNvPr id="36871" name="TextBox 8"/>
          <p:cNvSpPr txBox="1">
            <a:spLocks noChangeArrowheads="1"/>
          </p:cNvSpPr>
          <p:nvPr/>
        </p:nvSpPr>
        <p:spPr bwMode="auto">
          <a:xfrm>
            <a:off x="7532688" y="2274888"/>
            <a:ext cx="704850" cy="369887"/>
          </a:xfrm>
          <a:prstGeom prst="rect">
            <a:avLst/>
          </a:prstGeom>
          <a:noFill/>
          <a:ln w="9525">
            <a:noFill/>
            <a:miter lim="800000"/>
            <a:headEnd/>
            <a:tailEnd/>
          </a:ln>
        </p:spPr>
        <p:txBody>
          <a:bodyPr wrap="none">
            <a:spAutoFit/>
          </a:bodyPr>
          <a:lstStyle/>
          <a:p>
            <a:r>
              <a:rPr lang="en-US"/>
              <a:t>d = 5</a:t>
            </a:r>
          </a:p>
        </p:txBody>
      </p:sp>
      <p:sp>
        <p:nvSpPr>
          <p:cNvPr id="36872" name="TextBox 9"/>
          <p:cNvSpPr txBox="1">
            <a:spLocks noChangeArrowheads="1"/>
          </p:cNvSpPr>
          <p:nvPr/>
        </p:nvSpPr>
        <p:spPr bwMode="auto">
          <a:xfrm>
            <a:off x="7543800" y="5268913"/>
            <a:ext cx="831850" cy="369887"/>
          </a:xfrm>
          <a:prstGeom prst="rect">
            <a:avLst/>
          </a:prstGeom>
          <a:noFill/>
          <a:ln w="9525">
            <a:noFill/>
            <a:miter lim="800000"/>
            <a:headEnd/>
            <a:tailEnd/>
          </a:ln>
        </p:spPr>
        <p:txBody>
          <a:bodyPr wrap="none">
            <a:spAutoFit/>
          </a:bodyPr>
          <a:lstStyle/>
          <a:p>
            <a:r>
              <a:rPr lang="en-US"/>
              <a:t>d = 10</a:t>
            </a:r>
          </a:p>
        </p:txBody>
      </p:sp>
      <p:sp>
        <p:nvSpPr>
          <p:cNvPr id="36873" name="TextBox 10"/>
          <p:cNvSpPr txBox="1">
            <a:spLocks noChangeArrowheads="1"/>
          </p:cNvSpPr>
          <p:nvPr/>
        </p:nvSpPr>
        <p:spPr bwMode="auto">
          <a:xfrm>
            <a:off x="3790950" y="0"/>
            <a:ext cx="5353050" cy="261938"/>
          </a:xfrm>
          <a:prstGeom prst="rect">
            <a:avLst/>
          </a:prstGeom>
          <a:noFill/>
          <a:ln w="9525">
            <a:noFill/>
            <a:miter lim="800000"/>
            <a:headEnd/>
            <a:tailEnd/>
          </a:ln>
        </p:spPr>
        <p:txBody>
          <a:bodyPr wrap="none">
            <a:spAutoFit/>
          </a:bodyPr>
          <a:lstStyle/>
          <a:p>
            <a:r>
              <a:rPr lang="en-US" sz="1100" i="1"/>
              <a:t>O. Ivanciuc, Applications of SVM in Chemistry, In: Reviews in Comp. Chem. Vol 23</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Nadpis 1"/>
              <p:cNvSpPr>
                <a:spLocks noGrp="1"/>
              </p:cNvSpPr>
              <p:nvPr>
                <p:ph type="title"/>
              </p:nvPr>
            </p:nvSpPr>
            <p:spPr/>
            <p:txBody>
              <a:bodyPr/>
              <a:lstStyle/>
              <a:p>
                <a:r>
                  <a:rPr lang="en-US" smtClean="0"/>
                  <a:t>Two variables </a:t>
                </a:r>
                <a14:m>
                  <m:oMath xmlns:m="http://schemas.openxmlformats.org/officeDocument/2006/math">
                    <m:r>
                      <a:rPr lang="en-US" i="1">
                        <a:latin typeface="Cambria Math"/>
                      </a:rPr>
                      <m:t>𝑋</m:t>
                    </m:r>
                  </m:oMath>
                </a14:m>
                <a:r>
                  <a:rPr lang="en-US" smtClean="0"/>
                  <a:t> and </a:t>
                </a:r>
                <a14:m>
                  <m:oMath xmlns:m="http://schemas.openxmlformats.org/officeDocument/2006/math">
                    <m:r>
                      <a:rPr lang="en-US" i="1" smtClean="0">
                        <a:latin typeface="Cambria Math"/>
                      </a:rPr>
                      <m:t>𝑌</m:t>
                    </m:r>
                  </m:oMath>
                </a14:m>
                <a:endParaRPr lang="en-US"/>
              </a:p>
            </p:txBody>
          </p:sp>
        </mc:Choice>
        <mc:Fallback xmlns="">
          <p:sp>
            <p:nvSpPr>
              <p:cNvPr id="2" name="Nadpis 1"/>
              <p:cNvSpPr>
                <a:spLocks noGrp="1" noRot="1" noChangeAspect="1" noMove="1" noResize="1" noEditPoints="1" noAdjustHandles="1" noChangeArrowheads="1" noChangeShapeType="1" noTextEdit="1"/>
              </p:cNvSpPr>
              <p:nvPr>
                <p:ph type="title"/>
              </p:nvPr>
            </p:nvSpPr>
            <p:spPr>
              <a:blipFill rotWithShape="1">
                <a:blip r:embed="rId2"/>
                <a:stretch>
                  <a:fillRect b="-79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Zástupný symbol pro obsah 2"/>
              <p:cNvSpPr>
                <a:spLocks noGrp="1"/>
              </p:cNvSpPr>
              <p:nvPr>
                <p:ph idx="1"/>
              </p:nvPr>
            </p:nvSpPr>
            <p:spPr>
              <a:xfrm>
                <a:off x="457200" y="1600200"/>
                <a:ext cx="8229600" cy="4847492"/>
              </a:xfrm>
            </p:spPr>
            <p:txBody>
              <a:bodyPr/>
              <a:lstStyle/>
              <a:p>
                <a:r>
                  <a:rPr lang="en-US" smtClean="0"/>
                  <a:t>Uncertainty associated with the variable </a:t>
                </a:r>
                <a14:m>
                  <m:oMath xmlns:m="http://schemas.openxmlformats.org/officeDocument/2006/math">
                    <m:r>
                      <a:rPr lang="en-US" i="1">
                        <a:latin typeface="Cambria Math"/>
                      </a:rPr>
                      <m:t>𝑋</m:t>
                    </m:r>
                  </m:oMath>
                </a14:m>
                <a:r>
                  <a:rPr lang="en-US"/>
                  <a:t> is  given by its entropy </a:t>
                </a:r>
                <a14:m>
                  <m:oMath xmlns:m="http://schemas.openxmlformats.org/officeDocument/2006/math">
                    <m:r>
                      <a:rPr lang="en-US" i="1">
                        <a:latin typeface="Cambria Math"/>
                      </a:rPr>
                      <m:t>𝐻</m:t>
                    </m:r>
                    <m:r>
                      <a:rPr lang="en-US" i="1">
                        <a:latin typeface="Cambria Math"/>
                      </a:rPr>
                      <m:t>(</m:t>
                    </m:r>
                    <m:r>
                      <a:rPr lang="en-US" i="1">
                        <a:latin typeface="Cambria Math"/>
                      </a:rPr>
                      <m:t>𝑋</m:t>
                    </m:r>
                    <m:r>
                      <a:rPr lang="en-US" i="1">
                        <a:latin typeface="Cambria Math"/>
                      </a:rPr>
                      <m:t>)</m:t>
                    </m:r>
                  </m:oMath>
                </a14:m>
                <a:r>
                  <a:rPr lang="en-US"/>
                  <a:t>.</a:t>
                </a:r>
              </a:p>
              <a:p>
                <a:r>
                  <a:rPr lang="en-US"/>
                  <a:t>Once you </a:t>
                </a:r>
                <a:r>
                  <a:rPr lang="en-US" smtClean="0"/>
                  <a:t>measure </a:t>
                </a:r>
                <a:r>
                  <a:rPr lang="en-US"/>
                  <a:t>the value of </a:t>
                </a:r>
                <a14:m>
                  <m:oMath xmlns:m="http://schemas.openxmlformats.org/officeDocument/2006/math">
                    <m:r>
                      <a:rPr lang="en-US" i="1">
                        <a:latin typeface="Cambria Math"/>
                      </a:rPr>
                      <m:t>𝑌</m:t>
                    </m:r>
                  </m:oMath>
                </a14:m>
                <a:r>
                  <a:rPr lang="en-US"/>
                  <a:t>, the remaining entropy </a:t>
                </a:r>
                <a:r>
                  <a:rPr lang="en-US" smtClean="0"/>
                  <a:t>of </a:t>
                </a:r>
                <a:r>
                  <a:rPr lang="en-US"/>
                  <a:t>a random variable </a:t>
                </a:r>
                <a14:m>
                  <m:oMath xmlns:m="http://schemas.openxmlformats.org/officeDocument/2006/math">
                    <m:r>
                      <a:rPr lang="en-US" i="1">
                        <a:latin typeface="Cambria Math"/>
                      </a:rPr>
                      <m:t>𝑋</m:t>
                    </m:r>
                  </m:oMath>
                </a14:m>
                <a:r>
                  <a:rPr lang="en-US"/>
                  <a:t> is given by the conditional entropy </a:t>
                </a:r>
                <a14:m>
                  <m:oMath xmlns:m="http://schemas.openxmlformats.org/officeDocument/2006/math">
                    <m:r>
                      <a:rPr lang="en-US" i="1">
                        <a:latin typeface="Cambria Math"/>
                      </a:rPr>
                      <m:t>𝐻</m:t>
                    </m:r>
                    <m:r>
                      <a:rPr lang="en-US" i="1">
                        <a:latin typeface="Cambria Math"/>
                      </a:rPr>
                      <m:t>(</m:t>
                    </m:r>
                    <m:r>
                      <a:rPr lang="en-US" i="1">
                        <a:latin typeface="Cambria Math"/>
                      </a:rPr>
                      <m:t>𝑋</m:t>
                    </m:r>
                    <m:r>
                      <a:rPr lang="en-US" i="1">
                        <a:latin typeface="Cambria Math"/>
                      </a:rPr>
                      <m:t>|</m:t>
                    </m:r>
                    <m:r>
                      <a:rPr lang="en-US" i="1">
                        <a:latin typeface="Cambria Math"/>
                      </a:rPr>
                      <m:t>𝑌</m:t>
                    </m:r>
                    <m:r>
                      <a:rPr lang="en-US" i="1">
                        <a:latin typeface="Cambria Math"/>
                      </a:rPr>
                      <m:t>)</m:t>
                    </m:r>
                  </m:oMath>
                </a14:m>
                <a:r>
                  <a:rPr lang="en-US"/>
                  <a:t>.</a:t>
                </a:r>
              </a:p>
              <a:p>
                <a:r>
                  <a:rPr lang="en-US" b="1" smtClean="0"/>
                  <a:t>Mutual informatoion</a:t>
                </a:r>
                <a:r>
                  <a:rPr lang="en-US" smtClean="0"/>
                  <a:t> – the </a:t>
                </a:r>
                <a:r>
                  <a:rPr lang="en-US"/>
                  <a:t>reduction in uncertainty about </a:t>
                </a:r>
                <a14:m>
                  <m:oMath xmlns:m="http://schemas.openxmlformats.org/officeDocument/2006/math">
                    <m:r>
                      <a:rPr lang="en-US" i="1">
                        <a:latin typeface="Cambria Math"/>
                      </a:rPr>
                      <m:t>𝑋</m:t>
                    </m:r>
                  </m:oMath>
                </a14:m>
                <a:r>
                  <a:rPr lang="en-US"/>
                  <a:t> as a consequence of the observation of </a:t>
                </a:r>
                <a14:m>
                  <m:oMath xmlns:m="http://schemas.openxmlformats.org/officeDocument/2006/math">
                    <m:r>
                      <a:rPr lang="en-US" i="1">
                        <a:latin typeface="Cambria Math"/>
                      </a:rPr>
                      <m:t>𝑌</m:t>
                    </m:r>
                    <m:r>
                      <a:rPr lang="en-US" b="0" i="0" smtClean="0">
                        <a:latin typeface="Cambria Math"/>
                      </a:rPr>
                      <m:t>:</m:t>
                    </m:r>
                  </m:oMath>
                </a14:m>
                <a:endParaRPr lang="en-US" b="0"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a:rPr>
                        <m:t>𝐼</m:t>
                      </m:r>
                      <m:r>
                        <a:rPr lang="en-US" i="1">
                          <a:latin typeface="Cambria Math"/>
                        </a:rPr>
                        <m:t>(</m:t>
                      </m:r>
                      <m:r>
                        <a:rPr lang="en-US" i="1">
                          <a:latin typeface="Cambria Math"/>
                        </a:rPr>
                        <m:t>𝑋</m:t>
                      </m:r>
                      <m:r>
                        <a:rPr lang="en-US" i="1">
                          <a:latin typeface="Cambria Math"/>
                        </a:rPr>
                        <m:t>,</m:t>
                      </m:r>
                      <m:r>
                        <a:rPr lang="en-US" i="1">
                          <a:latin typeface="Cambria Math"/>
                        </a:rPr>
                        <m:t>𝑌</m:t>
                      </m:r>
                      <m:r>
                        <a:rPr lang="en-US" i="1">
                          <a:latin typeface="Cambria Math"/>
                        </a:rPr>
                        <m:t>) = </m:t>
                      </m:r>
                      <m:r>
                        <a:rPr lang="en-US" i="1">
                          <a:latin typeface="Cambria Math"/>
                        </a:rPr>
                        <m:t>𝐻</m:t>
                      </m:r>
                      <m:r>
                        <a:rPr lang="en-US" i="1">
                          <a:latin typeface="Cambria Math"/>
                        </a:rPr>
                        <m:t>(</m:t>
                      </m:r>
                      <m:r>
                        <a:rPr lang="en-US" i="1">
                          <a:latin typeface="Cambria Math"/>
                        </a:rPr>
                        <m:t>𝑋</m:t>
                      </m:r>
                      <m:r>
                        <a:rPr lang="en-US" i="1">
                          <a:latin typeface="Cambria Math"/>
                        </a:rPr>
                        <m:t>) − </m:t>
                      </m:r>
                      <m:r>
                        <a:rPr lang="en-US" i="1">
                          <a:latin typeface="Cambria Math"/>
                        </a:rPr>
                        <m:t>𝐻</m:t>
                      </m:r>
                      <m:r>
                        <a:rPr lang="en-US" i="1">
                          <a:latin typeface="Cambria Math"/>
                        </a:rPr>
                        <m:t>(</m:t>
                      </m:r>
                      <m:r>
                        <a:rPr lang="en-US" i="1">
                          <a:latin typeface="Cambria Math"/>
                        </a:rPr>
                        <m:t>𝑋</m:t>
                      </m:r>
                      <m:r>
                        <a:rPr lang="en-US" i="1">
                          <a:latin typeface="Cambria Math"/>
                        </a:rPr>
                        <m:t>|</m:t>
                      </m:r>
                      <m:r>
                        <a:rPr lang="en-US" i="1">
                          <a:latin typeface="Cambria Math"/>
                        </a:rPr>
                        <m:t>𝑌</m:t>
                      </m:r>
                      <m:r>
                        <a:rPr lang="en-US" i="1">
                          <a:latin typeface="Cambria Math"/>
                        </a:rPr>
                        <m:t>)</m:t>
                      </m:r>
                    </m:oMath>
                  </m:oMathPara>
                </a14:m>
                <a:endParaRPr lang="en-US"/>
              </a:p>
            </p:txBody>
          </p:sp>
        </mc:Choice>
        <mc:Fallback xmlns="">
          <p:sp>
            <p:nvSpPr>
              <p:cNvPr id="3" name="Zástupný symbol pro obsah 2"/>
              <p:cNvSpPr>
                <a:spLocks noGrp="1" noRot="1" noChangeAspect="1" noMove="1" noResize="1" noEditPoints="1" noAdjustHandles="1" noChangeArrowheads="1" noChangeShapeType="1" noTextEdit="1"/>
              </p:cNvSpPr>
              <p:nvPr>
                <p:ph idx="1"/>
              </p:nvPr>
            </p:nvSpPr>
            <p:spPr>
              <a:xfrm>
                <a:off x="457200" y="1600200"/>
                <a:ext cx="8229600" cy="4847492"/>
              </a:xfrm>
              <a:blipFill rotWithShape="1">
                <a:blip r:embed="rId3"/>
                <a:stretch>
                  <a:fillRect l="-1630" t="-1635" r="-1037"/>
                </a:stretch>
              </a:blipFill>
            </p:spPr>
            <p:txBody>
              <a:bodyPr/>
              <a:lstStyle/>
              <a:p>
                <a:r>
                  <a:rPr lang="en-US">
                    <a:noFill/>
                  </a:rPr>
                  <a:t> </a:t>
                </a:r>
              </a:p>
            </p:txBody>
          </p:sp>
        </mc:Fallback>
      </mc:AlternateContent>
    </p:spTree>
    <p:extLst>
      <p:ext uri="{BB962C8B-B14F-4D97-AF65-F5344CB8AC3E}">
        <p14:creationId xmlns:p14="http://schemas.microsoft.com/office/powerpoint/2010/main" val="23696050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1"/>
          <p:cNvSpPr>
            <a:spLocks noGrp="1"/>
          </p:cNvSpPr>
          <p:nvPr>
            <p:ph type="title"/>
          </p:nvPr>
        </p:nvSpPr>
        <p:spPr>
          <a:xfrm>
            <a:off x="0" y="0"/>
            <a:ext cx="5573713" cy="1143000"/>
          </a:xfrm>
        </p:spPr>
        <p:txBody>
          <a:bodyPr/>
          <a:lstStyle/>
          <a:p>
            <a:r>
              <a:rPr lang="en-US" sz="4000" smtClean="0"/>
              <a:t>Gaussian RBF Kernel</a:t>
            </a:r>
          </a:p>
        </p:txBody>
      </p:sp>
      <p:graphicFrame>
        <p:nvGraphicFramePr>
          <p:cNvPr id="10242" name="Object 2"/>
          <p:cNvGraphicFramePr>
            <a:graphicFrameLocks noChangeAspect="1"/>
          </p:cNvGraphicFramePr>
          <p:nvPr/>
        </p:nvGraphicFramePr>
        <p:xfrm>
          <a:off x="5688013" y="252413"/>
          <a:ext cx="3205162" cy="1135062"/>
        </p:xfrm>
        <a:graphic>
          <a:graphicData uri="http://schemas.openxmlformats.org/presentationml/2006/ole">
            <mc:AlternateContent xmlns:mc="http://schemas.openxmlformats.org/markup-compatibility/2006">
              <mc:Choice xmlns:v="urn:schemas-microsoft-com:vml" Requires="v">
                <p:oleObj spid="_x0000_s10353" name="Equation" r:id="rId4" imgW="1574800" imgH="558800" progId="Equation.DSMT4">
                  <p:embed/>
                </p:oleObj>
              </mc:Choice>
              <mc:Fallback>
                <p:oleObj name="Equation" r:id="rId4" imgW="1574800" imgH="558800" progId="Equation.DSMT4">
                  <p:embed/>
                  <p:pic>
                    <p:nvPicPr>
                      <p:cNvPr id="0" name="Picture 5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88013" y="252413"/>
                        <a:ext cx="3205162" cy="11350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244" name="Picture 3"/>
          <p:cNvPicPr>
            <a:picLocks noChangeAspect="1" noChangeArrowheads="1"/>
          </p:cNvPicPr>
          <p:nvPr/>
        </p:nvPicPr>
        <p:blipFill>
          <a:blip r:embed="rId6" cstate="print"/>
          <a:srcRect/>
          <a:stretch>
            <a:fillRect/>
          </a:stretch>
        </p:blipFill>
        <p:spPr bwMode="auto">
          <a:xfrm>
            <a:off x="890588" y="1965325"/>
            <a:ext cx="7123112" cy="3140075"/>
          </a:xfrm>
          <a:prstGeom prst="rect">
            <a:avLst/>
          </a:prstGeom>
          <a:noFill/>
          <a:ln w="9525">
            <a:noFill/>
            <a:miter lim="800000"/>
            <a:headEnd/>
            <a:tailEnd/>
          </a:ln>
        </p:spPr>
      </p:pic>
      <p:sp>
        <p:nvSpPr>
          <p:cNvPr id="10245" name="TextBox 5"/>
          <p:cNvSpPr txBox="1">
            <a:spLocks noChangeArrowheads="1"/>
          </p:cNvSpPr>
          <p:nvPr/>
        </p:nvSpPr>
        <p:spPr bwMode="auto">
          <a:xfrm>
            <a:off x="2243138" y="5356225"/>
            <a:ext cx="900112" cy="522288"/>
          </a:xfrm>
          <a:prstGeom prst="rect">
            <a:avLst/>
          </a:prstGeom>
          <a:noFill/>
          <a:ln w="9525">
            <a:noFill/>
            <a:miter lim="800000"/>
            <a:headEnd/>
            <a:tailEnd/>
          </a:ln>
        </p:spPr>
        <p:txBody>
          <a:bodyPr wrap="none">
            <a:spAutoFit/>
          </a:bodyPr>
          <a:lstStyle/>
          <a:p>
            <a:r>
              <a:rPr lang="el-GR" sz="2800">
                <a:latin typeface="Calibri" pitchFamily="34" charset="0"/>
              </a:rPr>
              <a:t>σ</a:t>
            </a:r>
            <a:r>
              <a:rPr lang="en-US" sz="2800">
                <a:latin typeface="Calibri" pitchFamily="34" charset="0"/>
              </a:rPr>
              <a:t> = 1</a:t>
            </a:r>
            <a:endParaRPr lang="en-US" sz="2800"/>
          </a:p>
        </p:txBody>
      </p:sp>
      <p:sp>
        <p:nvSpPr>
          <p:cNvPr id="10246" name="TextBox 6"/>
          <p:cNvSpPr txBox="1">
            <a:spLocks noChangeArrowheads="1"/>
          </p:cNvSpPr>
          <p:nvPr/>
        </p:nvSpPr>
        <p:spPr bwMode="auto">
          <a:xfrm>
            <a:off x="5715000" y="5387975"/>
            <a:ext cx="1084263" cy="523875"/>
          </a:xfrm>
          <a:prstGeom prst="rect">
            <a:avLst/>
          </a:prstGeom>
          <a:noFill/>
          <a:ln w="9525">
            <a:noFill/>
            <a:miter lim="800000"/>
            <a:headEnd/>
            <a:tailEnd/>
          </a:ln>
        </p:spPr>
        <p:txBody>
          <a:bodyPr wrap="none">
            <a:spAutoFit/>
          </a:bodyPr>
          <a:lstStyle/>
          <a:p>
            <a:r>
              <a:rPr lang="el-GR" sz="2800">
                <a:latin typeface="Calibri" pitchFamily="34" charset="0"/>
              </a:rPr>
              <a:t>σ</a:t>
            </a:r>
            <a:r>
              <a:rPr lang="en-US" sz="2800">
                <a:latin typeface="Calibri" pitchFamily="34" charset="0"/>
              </a:rPr>
              <a:t> = 10</a:t>
            </a:r>
            <a:endParaRPr lang="en-US" sz="2800"/>
          </a:p>
        </p:txBody>
      </p:sp>
      <p:sp>
        <p:nvSpPr>
          <p:cNvPr id="10247" name="TextBox 10"/>
          <p:cNvSpPr txBox="1">
            <a:spLocks noChangeArrowheads="1"/>
          </p:cNvSpPr>
          <p:nvPr/>
        </p:nvSpPr>
        <p:spPr bwMode="auto">
          <a:xfrm>
            <a:off x="3790950" y="6596063"/>
            <a:ext cx="5353050" cy="261937"/>
          </a:xfrm>
          <a:prstGeom prst="rect">
            <a:avLst/>
          </a:prstGeom>
          <a:noFill/>
          <a:ln w="9525">
            <a:noFill/>
            <a:miter lim="800000"/>
            <a:headEnd/>
            <a:tailEnd/>
          </a:ln>
        </p:spPr>
        <p:txBody>
          <a:bodyPr wrap="none">
            <a:spAutoFit/>
          </a:bodyPr>
          <a:lstStyle/>
          <a:p>
            <a:r>
              <a:rPr lang="en-US" sz="1100" i="1"/>
              <a:t>O. Ivanciuc, Applications of SVM in Chemistry, In: Reviews in Comp. Chem. Vol 23</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ChangeArrowheads="1"/>
          </p:cNvSpPr>
          <p:nvPr>
            <p:ph type="body" idx="1"/>
          </p:nvPr>
        </p:nvSpPr>
        <p:spPr>
          <a:xfrm>
            <a:off x="457200" y="304800"/>
            <a:ext cx="8229600" cy="6324600"/>
          </a:xfrm>
        </p:spPr>
        <p:txBody>
          <a:bodyPr/>
          <a:lstStyle/>
          <a:p>
            <a:pPr eaLnBrk="1" hangingPunct="1"/>
            <a:r>
              <a:rPr lang="en-US" smtClean="0"/>
              <a:t>Kernel functions exist also for inputs that are not vectors:</a:t>
            </a:r>
          </a:p>
          <a:p>
            <a:pPr lvl="1" eaLnBrk="1" hangingPunct="1"/>
            <a:r>
              <a:rPr lang="en-US" smtClean="0"/>
              <a:t>sequential data (characters from the given alphabet)</a:t>
            </a:r>
          </a:p>
          <a:p>
            <a:pPr lvl="1" eaLnBrk="1" hangingPunct="1"/>
            <a:r>
              <a:rPr lang="en-US" smtClean="0"/>
              <a:t>data in the form of graphs</a:t>
            </a:r>
          </a:p>
          <a:p>
            <a:pPr eaLnBrk="1" hangingPunct="1"/>
            <a:r>
              <a:rPr lang="en-US" smtClean="0"/>
              <a:t>It is possible to prove that for any given data set there exists a kernel function imposing linear separability !</a:t>
            </a:r>
          </a:p>
          <a:p>
            <a:pPr eaLnBrk="1" hangingPunct="1"/>
            <a:r>
              <a:rPr lang="en-US" smtClean="0"/>
              <a:t>So why not always project data to higher dimension (avoiding soft margin)?</a:t>
            </a:r>
          </a:p>
          <a:p>
            <a:pPr eaLnBrk="1" hangingPunct="1"/>
            <a:r>
              <a:rPr lang="en-US" smtClean="0"/>
              <a:t>Because of the </a:t>
            </a:r>
            <a:r>
              <a:rPr lang="en-US" b="1" smtClean="0"/>
              <a:t>curse of dimensionality</a:t>
            </a:r>
            <a:r>
              <a:rPr lang="en-US" smtClean="0"/>
              <a:t>.</a:t>
            </a:r>
            <a:endParaRPr lang="cs-CZ" b="1"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smtClean="0"/>
              <a:t>SVM parameters</a:t>
            </a:r>
          </a:p>
        </p:txBody>
      </p:sp>
      <mc:AlternateContent xmlns:mc="http://schemas.openxmlformats.org/markup-compatibility/2006" xmlns:a14="http://schemas.microsoft.com/office/drawing/2010/main">
        <mc:Choice Requires="a14">
          <p:sp>
            <p:nvSpPr>
              <p:cNvPr id="39939" name="Content Placeholder 2"/>
              <p:cNvSpPr>
                <a:spLocks noGrp="1"/>
              </p:cNvSpPr>
              <p:nvPr>
                <p:ph idx="1"/>
              </p:nvPr>
            </p:nvSpPr>
            <p:spPr>
              <a:xfrm>
                <a:off x="292100" y="1600200"/>
                <a:ext cx="8523288" cy="4525963"/>
              </a:xfrm>
            </p:spPr>
            <p:txBody>
              <a:bodyPr/>
              <a:lstStyle/>
              <a:p>
                <a:r>
                  <a:rPr lang="en-US" smtClean="0"/>
                  <a:t>Training sets the </a:t>
                </a:r>
                <a:r>
                  <a:rPr lang="en-US" u="sng" smtClean="0"/>
                  <a:t>parameters</a:t>
                </a:r>
                <a:r>
                  <a:rPr lang="en-US" smtClean="0"/>
                  <a:t> </a:t>
                </a:r>
                <a14:m>
                  <m:oMath xmlns:m="http://schemas.openxmlformats.org/officeDocument/2006/math">
                    <m:r>
                      <a:rPr lang="el-GR" i="1" smtClean="0">
                        <a:latin typeface="Cambria Math"/>
                      </a:rPr>
                      <m:t>𝛼</m:t>
                    </m:r>
                    <m:r>
                      <a:rPr lang="en-US" i="1" baseline="-25000" smtClean="0">
                        <a:latin typeface="Cambria Math"/>
                      </a:rPr>
                      <m:t>𝑖</m:t>
                    </m:r>
                  </m:oMath>
                </a14:m>
                <a:r>
                  <a:rPr lang="en-US" smtClean="0"/>
                  <a:t> and </a:t>
                </a:r>
                <a14:m>
                  <m:oMath xmlns:m="http://schemas.openxmlformats.org/officeDocument/2006/math">
                    <m:r>
                      <a:rPr lang="en-US" i="1" smtClean="0">
                        <a:latin typeface="Cambria Math"/>
                      </a:rPr>
                      <m:t>𝑏</m:t>
                    </m:r>
                  </m:oMath>
                </a14:m>
                <a:r>
                  <a:rPr lang="en-US" smtClean="0"/>
                  <a:t>.</a:t>
                </a:r>
              </a:p>
              <a:p>
                <a:r>
                  <a:rPr lang="en-US" smtClean="0"/>
                  <a:t>SVM has another set of parameters called </a:t>
                </a:r>
                <a:r>
                  <a:rPr lang="en-US" u="sng" smtClean="0"/>
                  <a:t>hyperparameters</a:t>
                </a:r>
                <a:r>
                  <a:rPr lang="en-US" smtClean="0"/>
                  <a:t>.</a:t>
                </a:r>
              </a:p>
              <a:p>
                <a:pPr lvl="1"/>
                <a:r>
                  <a:rPr lang="en-US" smtClean="0"/>
                  <a:t>The soft margin constant </a:t>
                </a:r>
                <a:r>
                  <a:rPr lang="en-US" i="1" smtClean="0"/>
                  <a:t>C</a:t>
                </a:r>
                <a:r>
                  <a:rPr lang="en-US" smtClean="0"/>
                  <a:t>.</a:t>
                </a:r>
              </a:p>
              <a:p>
                <a:pPr lvl="1"/>
                <a:r>
                  <a:rPr lang="en-US" smtClean="0"/>
                  <a:t>Any parameters the kernel function depends on</a:t>
                </a:r>
              </a:p>
              <a:p>
                <a:pPr lvl="2"/>
                <a:r>
                  <a:rPr lang="en-US" smtClean="0"/>
                  <a:t>linear kernel – no hyperparameter (except for </a:t>
                </a:r>
                <a:r>
                  <a:rPr lang="en-US" i="1" smtClean="0"/>
                  <a:t>C</a:t>
                </a:r>
                <a:r>
                  <a:rPr lang="en-US" smtClean="0"/>
                  <a:t>)</a:t>
                </a:r>
              </a:p>
              <a:p>
                <a:pPr lvl="2"/>
                <a:r>
                  <a:rPr lang="en-US" smtClean="0"/>
                  <a:t>polynomial – degree</a:t>
                </a:r>
              </a:p>
              <a:p>
                <a:pPr lvl="2"/>
                <a:r>
                  <a:rPr lang="en-US" smtClean="0"/>
                  <a:t>Gaussian – width of Gaussian</a:t>
                </a:r>
              </a:p>
            </p:txBody>
          </p:sp>
        </mc:Choice>
        <mc:Fallback xmlns="">
          <p:sp>
            <p:nvSpPr>
              <p:cNvPr id="39939" name="Content Placeholder 2"/>
              <p:cNvSpPr>
                <a:spLocks noGrp="1" noRot="1" noChangeAspect="1" noMove="1" noResize="1" noEditPoints="1" noAdjustHandles="1" noChangeArrowheads="1" noChangeShapeType="1" noTextEdit="1"/>
              </p:cNvSpPr>
              <p:nvPr>
                <p:ph idx="1"/>
              </p:nvPr>
            </p:nvSpPr>
            <p:spPr>
              <a:xfrm>
                <a:off x="292100" y="1600200"/>
                <a:ext cx="8523288" cy="4525963"/>
              </a:xfrm>
              <a:blipFill rotWithShape="1">
                <a:blip r:embed="rId2"/>
                <a:stretch>
                  <a:fillRect l="-1645" t="-1752" r="-72"/>
                </a:stretch>
              </a:blipFill>
            </p:spPr>
            <p:txBody>
              <a:bodyPr/>
              <a:lstStyle/>
              <a:p>
                <a:r>
                  <a:rPr lang="cs-CZ">
                    <a:noFill/>
                  </a:rPr>
                  <a:t> </a:t>
                </a:r>
              </a:p>
            </p:txBody>
          </p:sp>
        </mc:Fallback>
      </mc:AlternateContent>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noChangeArrowheads="1"/>
          </p:cNvSpPr>
          <p:nvPr>
            <p:ph type="body" idx="1"/>
          </p:nvPr>
        </p:nvSpPr>
        <p:spPr>
          <a:xfrm>
            <a:off x="457200" y="533400"/>
            <a:ext cx="8229600" cy="5943600"/>
          </a:xfrm>
        </p:spPr>
        <p:txBody>
          <a:bodyPr/>
          <a:lstStyle/>
          <a:p>
            <a:pPr eaLnBrk="1" hangingPunct="1"/>
            <a:r>
              <a:rPr lang="en-US" smtClean="0"/>
              <a:t>So which kernel and which parameters should I use?</a:t>
            </a:r>
          </a:p>
          <a:p>
            <a:pPr eaLnBrk="1" hangingPunct="1"/>
            <a:r>
              <a:rPr lang="en-US" smtClean="0"/>
              <a:t>The answer is data-dependent.</a:t>
            </a:r>
          </a:p>
          <a:p>
            <a:pPr eaLnBrk="1" hangingPunct="1"/>
            <a:r>
              <a:rPr lang="en-US" smtClean="0"/>
              <a:t>Several kernels should be tried.</a:t>
            </a:r>
          </a:p>
          <a:p>
            <a:pPr eaLnBrk="1" hangingPunct="1"/>
            <a:r>
              <a:rPr lang="en-US" smtClean="0"/>
              <a:t>Try linear kernel first and then see, if the classification can be improved with nonlinear kernels (tradeoff between quality of the kernel and the number of dimensions).</a:t>
            </a:r>
          </a:p>
          <a:p>
            <a:pPr eaLnBrk="1" hangingPunct="1"/>
            <a:r>
              <a:rPr lang="en-US" smtClean="0"/>
              <a:t>Select kernel + parameters + </a:t>
            </a:r>
            <a:r>
              <a:rPr lang="en-US" i="1" smtClean="0"/>
              <a:t>C</a:t>
            </a:r>
            <a:r>
              <a:rPr lang="en-US" smtClean="0"/>
              <a:t> by crossvalidation.</a:t>
            </a:r>
            <a:endParaRPr lang="cs-CZ"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smtClean="0"/>
              <a:t>Computational aspects</a:t>
            </a:r>
            <a:endParaRPr lang="cs-CZ" smtClean="0"/>
          </a:p>
        </p:txBody>
      </p:sp>
      <p:sp>
        <p:nvSpPr>
          <p:cNvPr id="41987" name="Rectangle 3"/>
          <p:cNvSpPr>
            <a:spLocks noGrp="1" noChangeArrowheads="1"/>
          </p:cNvSpPr>
          <p:nvPr>
            <p:ph type="body" idx="1"/>
          </p:nvPr>
        </p:nvSpPr>
        <p:spPr>
          <a:xfrm>
            <a:off x="457200" y="1600200"/>
            <a:ext cx="8229600" cy="4953000"/>
          </a:xfrm>
        </p:spPr>
        <p:txBody>
          <a:bodyPr/>
          <a:lstStyle/>
          <a:p>
            <a:pPr eaLnBrk="1" hangingPunct="1"/>
            <a:r>
              <a:rPr lang="en-US" smtClean="0"/>
              <a:t>Classification of new samples is very quick, training is longer (reasonably fast for thousands of samples).</a:t>
            </a:r>
          </a:p>
          <a:p>
            <a:pPr eaLnBrk="1" hangingPunct="1"/>
            <a:r>
              <a:rPr lang="en-US" smtClean="0"/>
              <a:t>Linear kernel – scales linearly.</a:t>
            </a:r>
          </a:p>
          <a:p>
            <a:pPr eaLnBrk="1" hangingPunct="1"/>
            <a:r>
              <a:rPr lang="en-US" smtClean="0"/>
              <a:t>Nonlinear kernels – scale quadratically.</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smtClean="0"/>
              <a:t>Multiclass SVM</a:t>
            </a:r>
          </a:p>
        </p:txBody>
      </p:sp>
      <p:sp>
        <p:nvSpPr>
          <p:cNvPr id="43011" name="Content Placeholder 2"/>
          <p:cNvSpPr>
            <a:spLocks noGrp="1"/>
          </p:cNvSpPr>
          <p:nvPr>
            <p:ph idx="1"/>
          </p:nvPr>
        </p:nvSpPr>
        <p:spPr/>
        <p:txBody>
          <a:bodyPr/>
          <a:lstStyle/>
          <a:p>
            <a:r>
              <a:rPr lang="en-US" smtClean="0"/>
              <a:t>SVM is defined for binary classification.</a:t>
            </a:r>
          </a:p>
          <a:p>
            <a:r>
              <a:rPr lang="en-US" smtClean="0"/>
              <a:t>How to predict more than two classes (multiclass)?</a:t>
            </a:r>
          </a:p>
          <a:p>
            <a:r>
              <a:rPr lang="en-US" smtClean="0"/>
              <a:t>Simplest approach: decompose the multiclass problem into several binary problems and train several binary SVM’s.</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4034" name="Content Placeholder 2"/>
              <p:cNvSpPr>
                <a:spLocks noGrp="1"/>
              </p:cNvSpPr>
              <p:nvPr>
                <p:ph idx="1"/>
              </p:nvPr>
            </p:nvSpPr>
            <p:spPr>
              <a:xfrm>
                <a:off x="457200" y="304800"/>
                <a:ext cx="8229600" cy="5730875"/>
              </a:xfrm>
            </p:spPr>
            <p:txBody>
              <a:bodyPr/>
              <a:lstStyle/>
              <a:p>
                <a:r>
                  <a:rPr lang="en-US" smtClean="0"/>
                  <a:t>one-versus-one approach</a:t>
                </a:r>
              </a:p>
              <a:p>
                <a:pPr lvl="1"/>
                <a:r>
                  <a:rPr lang="en-US" smtClean="0"/>
                  <a:t>Train a binary SVM for any two classes from the training set</a:t>
                </a:r>
              </a:p>
              <a:p>
                <a:pPr lvl="1"/>
                <a:r>
                  <a:rPr lang="en-US" smtClean="0"/>
                  <a:t>For </a:t>
                </a:r>
                <a14:m>
                  <m:oMath xmlns:m="http://schemas.openxmlformats.org/officeDocument/2006/math">
                    <m:r>
                      <a:rPr lang="en-US" i="1" smtClean="0">
                        <a:latin typeface="Cambria Math"/>
                      </a:rPr>
                      <m:t>𝑘</m:t>
                    </m:r>
                  </m:oMath>
                </a14:m>
                <a:r>
                  <a:rPr lang="en-US" smtClean="0"/>
                  <a:t>-class problem create </a:t>
                </a:r>
                <a14:m>
                  <m:oMath xmlns:m="http://schemas.openxmlformats.org/officeDocument/2006/math">
                    <m:f>
                      <m:fPr>
                        <m:ctrlPr>
                          <a:rPr lang="en-US" b="0" i="1" smtClean="0">
                            <a:latin typeface="Cambria Math"/>
                          </a:rPr>
                        </m:ctrlPr>
                      </m:fPr>
                      <m:num>
                        <m:r>
                          <a:rPr lang="en-US" i="1" smtClean="0">
                            <a:latin typeface="Cambria Math"/>
                          </a:rPr>
                          <m:t>𝑘</m:t>
                        </m:r>
                        <m:d>
                          <m:dPr>
                            <m:ctrlPr>
                              <a:rPr lang="en-US" i="1" smtClean="0">
                                <a:latin typeface="Cambria Math"/>
                              </a:rPr>
                            </m:ctrlPr>
                          </m:dPr>
                          <m:e>
                            <m:r>
                              <a:rPr lang="en-US" i="1" smtClean="0">
                                <a:latin typeface="Cambria Math"/>
                              </a:rPr>
                              <m:t>𝑘</m:t>
                            </m:r>
                            <m:r>
                              <a:rPr lang="en-US" i="1" smtClean="0">
                                <a:latin typeface="Cambria Math"/>
                              </a:rPr>
                              <m:t>−1</m:t>
                            </m:r>
                          </m:e>
                        </m:d>
                      </m:num>
                      <m:den>
                        <m:r>
                          <a:rPr lang="en-US" b="0" i="1" smtClean="0">
                            <a:latin typeface="Cambria Math"/>
                          </a:rPr>
                          <m:t>2</m:t>
                        </m:r>
                      </m:den>
                    </m:f>
                    <m:r>
                      <a:rPr lang="en-US" i="1" smtClean="0">
                        <a:latin typeface="Cambria Math"/>
                      </a:rPr>
                      <m:t> </m:t>
                    </m:r>
                  </m:oMath>
                </a14:m>
                <a:r>
                  <a:rPr lang="en-US" smtClean="0"/>
                  <a:t>SVM models</a:t>
                </a:r>
              </a:p>
              <a:p>
                <a:pPr lvl="1"/>
                <a:r>
                  <a:rPr lang="en-US" smtClean="0"/>
                  <a:t>Prediction: voting procedure assigns the class to be the class with the maximum votes</a:t>
                </a:r>
              </a:p>
            </p:txBody>
          </p:sp>
        </mc:Choice>
        <mc:Fallback xmlns="">
          <p:sp>
            <p:nvSpPr>
              <p:cNvPr id="44034" name="Content Placeholder 2"/>
              <p:cNvSpPr>
                <a:spLocks noGrp="1" noRot="1" noChangeAspect="1" noMove="1" noResize="1" noEditPoints="1" noAdjustHandles="1" noChangeArrowheads="1" noChangeShapeType="1" noTextEdit="1"/>
              </p:cNvSpPr>
              <p:nvPr>
                <p:ph idx="1"/>
              </p:nvPr>
            </p:nvSpPr>
            <p:spPr>
              <a:xfrm>
                <a:off x="457200" y="304800"/>
                <a:ext cx="8229600" cy="5730875"/>
              </a:xfrm>
              <a:blipFill rotWithShape="1">
                <a:blip r:embed="rId2"/>
                <a:stretch>
                  <a:fillRect l="-1630" t="-1383" r="-2000"/>
                </a:stretch>
              </a:blipFill>
            </p:spPr>
            <p:txBody>
              <a:bodyPr/>
              <a:lstStyle/>
              <a:p>
                <a:r>
                  <a:rPr lang="en-US">
                    <a:noFill/>
                  </a:rPr>
                  <a:t> </a:t>
                </a:r>
              </a:p>
            </p:txBody>
          </p:sp>
        </mc:Fallback>
      </mc:AlternateContent>
      <p:sp>
        <p:nvSpPr>
          <p:cNvPr id="6" name="Rectangle 5"/>
          <p:cNvSpPr/>
          <p:nvPr/>
        </p:nvSpPr>
        <p:spPr>
          <a:xfrm>
            <a:off x="1993900" y="4179852"/>
            <a:ext cx="557213" cy="609600"/>
          </a:xfrm>
          <a:prstGeom prst="rect">
            <a:avLst/>
          </a:prstGeom>
          <a:solidFill>
            <a:srgbClr val="FFFF99"/>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1/2</a:t>
            </a:r>
          </a:p>
        </p:txBody>
      </p:sp>
      <p:sp>
        <p:nvSpPr>
          <p:cNvPr id="17" name="Rectangle 16"/>
          <p:cNvSpPr/>
          <p:nvPr/>
        </p:nvSpPr>
        <p:spPr>
          <a:xfrm>
            <a:off x="1887538" y="5660989"/>
            <a:ext cx="284162" cy="2841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1</a:t>
            </a:r>
          </a:p>
        </p:txBody>
      </p:sp>
      <p:sp>
        <p:nvSpPr>
          <p:cNvPr id="24" name="Rectangle 23"/>
          <p:cNvSpPr/>
          <p:nvPr/>
        </p:nvSpPr>
        <p:spPr>
          <a:xfrm>
            <a:off x="2982913" y="4179852"/>
            <a:ext cx="557212" cy="609600"/>
          </a:xfrm>
          <a:prstGeom prst="rect">
            <a:avLst/>
          </a:prstGeom>
          <a:solidFill>
            <a:srgbClr val="FFFF99"/>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1/3</a:t>
            </a:r>
          </a:p>
        </p:txBody>
      </p:sp>
      <p:sp>
        <p:nvSpPr>
          <p:cNvPr id="25" name="Rectangle 24"/>
          <p:cNvSpPr/>
          <p:nvPr/>
        </p:nvSpPr>
        <p:spPr>
          <a:xfrm>
            <a:off x="3975100" y="4179852"/>
            <a:ext cx="557213" cy="609600"/>
          </a:xfrm>
          <a:prstGeom prst="rect">
            <a:avLst/>
          </a:prstGeom>
          <a:solidFill>
            <a:srgbClr val="FFFF99"/>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1/4</a:t>
            </a:r>
          </a:p>
        </p:txBody>
      </p:sp>
      <p:sp>
        <p:nvSpPr>
          <p:cNvPr id="26" name="Rectangle 25"/>
          <p:cNvSpPr/>
          <p:nvPr/>
        </p:nvSpPr>
        <p:spPr>
          <a:xfrm>
            <a:off x="4940300" y="4179852"/>
            <a:ext cx="558800" cy="609600"/>
          </a:xfrm>
          <a:prstGeom prst="rect">
            <a:avLst/>
          </a:prstGeom>
          <a:solidFill>
            <a:srgbClr val="FFFF99"/>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cs-CZ" dirty="0" smtClean="0">
                <a:solidFill>
                  <a:schemeClr val="tx1"/>
                </a:solidFill>
              </a:rPr>
              <a:t>2</a:t>
            </a:r>
            <a:r>
              <a:rPr lang="en-US" dirty="0" smtClean="0">
                <a:solidFill>
                  <a:schemeClr val="tx1"/>
                </a:solidFill>
              </a:rPr>
              <a:t>/</a:t>
            </a:r>
            <a:r>
              <a:rPr lang="cs-CZ" smtClean="0">
                <a:solidFill>
                  <a:schemeClr val="tx1"/>
                </a:solidFill>
              </a:rPr>
              <a:t>3</a:t>
            </a:r>
            <a:endParaRPr lang="en-US" dirty="0">
              <a:solidFill>
                <a:schemeClr val="tx1"/>
              </a:solidFill>
            </a:endParaRPr>
          </a:p>
        </p:txBody>
      </p:sp>
      <p:sp>
        <p:nvSpPr>
          <p:cNvPr id="27" name="Rectangle 26"/>
          <p:cNvSpPr/>
          <p:nvPr/>
        </p:nvSpPr>
        <p:spPr>
          <a:xfrm>
            <a:off x="5930900" y="4179852"/>
            <a:ext cx="558800" cy="609600"/>
          </a:xfrm>
          <a:prstGeom prst="rect">
            <a:avLst/>
          </a:prstGeom>
          <a:solidFill>
            <a:srgbClr val="FFFF99"/>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2/4</a:t>
            </a:r>
          </a:p>
        </p:txBody>
      </p:sp>
      <p:sp>
        <p:nvSpPr>
          <p:cNvPr id="28" name="Rectangle 27"/>
          <p:cNvSpPr/>
          <p:nvPr/>
        </p:nvSpPr>
        <p:spPr>
          <a:xfrm>
            <a:off x="6921500" y="4179852"/>
            <a:ext cx="558800" cy="609600"/>
          </a:xfrm>
          <a:prstGeom prst="rect">
            <a:avLst/>
          </a:prstGeom>
          <a:solidFill>
            <a:srgbClr val="FFFF99"/>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3/4</a:t>
            </a:r>
          </a:p>
        </p:txBody>
      </p:sp>
      <p:sp>
        <p:nvSpPr>
          <p:cNvPr id="29" name="Rectangle 28"/>
          <p:cNvSpPr/>
          <p:nvPr/>
        </p:nvSpPr>
        <p:spPr>
          <a:xfrm>
            <a:off x="4419600" y="6084852"/>
            <a:ext cx="557213" cy="609600"/>
          </a:xfrm>
          <a:prstGeom prst="rect">
            <a:avLst/>
          </a:prstGeom>
          <a:solidFill>
            <a:srgbClr val="FFCCFF"/>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a:solidFill>
                  <a:schemeClr val="tx1"/>
                </a:solidFill>
              </a:rPr>
              <a:t>1</a:t>
            </a:r>
            <a:endParaRPr lang="en-US" b="1">
              <a:solidFill>
                <a:schemeClr val="tx1"/>
              </a:solidFill>
            </a:endParaRPr>
          </a:p>
        </p:txBody>
      </p:sp>
      <p:cxnSp>
        <p:nvCxnSpPr>
          <p:cNvPr id="31" name="Shape 30"/>
          <p:cNvCxnSpPr>
            <a:stCxn id="6" idx="2"/>
            <a:endCxn id="29" idx="1"/>
          </p:cNvCxnSpPr>
          <p:nvPr/>
        </p:nvCxnSpPr>
        <p:spPr>
          <a:xfrm rot="16200000" flipH="1">
            <a:off x="2545557" y="4515608"/>
            <a:ext cx="1600200" cy="2147887"/>
          </a:xfrm>
          <a:prstGeom prst="bentConnector2">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24" idx="2"/>
          </p:cNvCxnSpPr>
          <p:nvPr/>
        </p:nvCxnSpPr>
        <p:spPr>
          <a:xfrm rot="16200000" flipH="1">
            <a:off x="3184525" y="4865652"/>
            <a:ext cx="1311275" cy="1158875"/>
          </a:xfrm>
          <a:prstGeom prst="bentConnector3">
            <a:avLst>
              <a:gd name="adj1" fmla="val 64884"/>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Elbow Connector 36"/>
          <p:cNvCxnSpPr>
            <a:stCxn id="25" idx="2"/>
          </p:cNvCxnSpPr>
          <p:nvPr/>
        </p:nvCxnSpPr>
        <p:spPr>
          <a:xfrm rot="16200000" flipH="1">
            <a:off x="3744913" y="5297452"/>
            <a:ext cx="1295400" cy="279400"/>
          </a:xfrm>
          <a:prstGeom prst="bentConnector3">
            <a:avLst>
              <a:gd name="adj1" fmla="val 50000"/>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hape 41"/>
          <p:cNvCxnSpPr>
            <a:stCxn id="28" idx="2"/>
            <a:endCxn id="29" idx="3"/>
          </p:cNvCxnSpPr>
          <p:nvPr/>
        </p:nvCxnSpPr>
        <p:spPr>
          <a:xfrm rot="5400000">
            <a:off x="5288757" y="4477508"/>
            <a:ext cx="1600200" cy="2224087"/>
          </a:xfrm>
          <a:prstGeom prst="bentConnector2">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27" idx="2"/>
          </p:cNvCxnSpPr>
          <p:nvPr/>
        </p:nvCxnSpPr>
        <p:spPr>
          <a:xfrm rot="5400000">
            <a:off x="4919662" y="4810090"/>
            <a:ext cx="1311275" cy="1270000"/>
          </a:xfrm>
          <a:prstGeom prst="bentConnector3">
            <a:avLst>
              <a:gd name="adj1" fmla="val 68605"/>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Elbow Connector 45"/>
          <p:cNvCxnSpPr>
            <a:stCxn id="26" idx="2"/>
          </p:cNvCxnSpPr>
          <p:nvPr/>
        </p:nvCxnSpPr>
        <p:spPr>
          <a:xfrm rot="5400000">
            <a:off x="4362450" y="5227602"/>
            <a:ext cx="1295400" cy="419100"/>
          </a:xfrm>
          <a:prstGeom prst="bentConnector3">
            <a:avLst>
              <a:gd name="adj1" fmla="val 50000"/>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2906713" y="5094252"/>
            <a:ext cx="282575" cy="2841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1</a:t>
            </a:r>
          </a:p>
        </p:txBody>
      </p:sp>
      <p:sp>
        <p:nvSpPr>
          <p:cNvPr id="49" name="Rectangle 48"/>
          <p:cNvSpPr/>
          <p:nvPr/>
        </p:nvSpPr>
        <p:spPr>
          <a:xfrm>
            <a:off x="3900488" y="4954552"/>
            <a:ext cx="282575" cy="282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1</a:t>
            </a:r>
          </a:p>
        </p:txBody>
      </p:sp>
      <p:sp>
        <p:nvSpPr>
          <p:cNvPr id="50" name="Rectangle 49"/>
          <p:cNvSpPr/>
          <p:nvPr/>
        </p:nvSpPr>
        <p:spPr>
          <a:xfrm>
            <a:off x="5295900" y="4948202"/>
            <a:ext cx="284163" cy="2841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3</a:t>
            </a:r>
          </a:p>
        </p:txBody>
      </p:sp>
      <p:sp>
        <p:nvSpPr>
          <p:cNvPr id="51" name="Rectangle 50"/>
          <p:cNvSpPr/>
          <p:nvPr/>
        </p:nvSpPr>
        <p:spPr>
          <a:xfrm>
            <a:off x="6289675" y="5087902"/>
            <a:ext cx="282575" cy="2841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4</a:t>
            </a:r>
          </a:p>
        </p:txBody>
      </p:sp>
      <p:sp>
        <p:nvSpPr>
          <p:cNvPr id="52" name="Rectangle 51"/>
          <p:cNvSpPr/>
          <p:nvPr/>
        </p:nvSpPr>
        <p:spPr>
          <a:xfrm>
            <a:off x="7296150" y="5716552"/>
            <a:ext cx="282575" cy="282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4</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5058" name="Content Placeholder 2"/>
              <p:cNvSpPr>
                <a:spLocks noGrp="1"/>
              </p:cNvSpPr>
              <p:nvPr>
                <p:ph idx="1"/>
              </p:nvPr>
            </p:nvSpPr>
            <p:spPr>
              <a:xfrm>
                <a:off x="457200" y="390525"/>
                <a:ext cx="8229600" cy="5729288"/>
              </a:xfrm>
            </p:spPr>
            <p:txBody>
              <a:bodyPr/>
              <a:lstStyle/>
              <a:p>
                <a:r>
                  <a:rPr lang="en-US" smtClean="0"/>
                  <a:t>one-versus-all approach</a:t>
                </a:r>
              </a:p>
              <a:p>
                <a:pPr lvl="1"/>
                <a:r>
                  <a:rPr lang="en-US" smtClean="0"/>
                  <a:t>For </a:t>
                </a:r>
                <a:r>
                  <a:rPr lang="en-US" i="1" smtClean="0"/>
                  <a:t>k</a:t>
                </a:r>
                <a:r>
                  <a:rPr lang="en-US" smtClean="0"/>
                  <a:t>-class problem train only </a:t>
                </a:r>
                <a:r>
                  <a:rPr lang="en-US" i="1" smtClean="0"/>
                  <a:t>k</a:t>
                </a:r>
                <a:r>
                  <a:rPr lang="en-US" smtClean="0"/>
                  <a:t> SVM models.</a:t>
                </a:r>
              </a:p>
              <a:p>
                <a:pPr lvl="1"/>
                <a:r>
                  <a:rPr lang="en-US" smtClean="0"/>
                  <a:t>Each will be trained to predict one class (+1) vs. the rest of classes (-1)</a:t>
                </a:r>
              </a:p>
              <a:p>
                <a:pPr lvl="1"/>
                <a:r>
                  <a:rPr lang="en-US" smtClean="0"/>
                  <a:t>Prediction: </a:t>
                </a:r>
              </a:p>
              <a:p>
                <a:pPr lvl="2"/>
                <a:r>
                  <a:rPr lang="en-US" smtClean="0"/>
                  <a:t>Winner takes all strategy</a:t>
                </a:r>
              </a:p>
              <a:p>
                <a:pPr lvl="2"/>
                <a:r>
                  <a:rPr lang="en-US" smtClean="0"/>
                  <a:t>Assign new example to the class with the largest output value </a:t>
                </a:r>
                <a14:m>
                  <m:oMath xmlns:m="http://schemas.openxmlformats.org/officeDocument/2006/math">
                    <m:r>
                      <a:rPr lang="en-US" b="0" i="1" smtClean="0">
                        <a:latin typeface="Cambria Math"/>
                      </a:rPr>
                      <m:t>𝑓</m:t>
                    </m:r>
                    <m:r>
                      <a:rPr lang="en-US" b="0" i="1" smtClean="0">
                        <a:latin typeface="Cambria Math"/>
                      </a:rPr>
                      <m:t>(</m:t>
                    </m:r>
                    <m:r>
                      <a:rPr lang="en-US" b="1" i="1" smtClean="0">
                        <a:latin typeface="Cambria Math"/>
                      </a:rPr>
                      <m:t>𝒙</m:t>
                    </m:r>
                    <m:r>
                      <a:rPr lang="en-US" b="0" i="1" smtClean="0">
                        <a:latin typeface="Cambria Math"/>
                      </a:rPr>
                      <m:t>)</m:t>
                    </m:r>
                  </m:oMath>
                </a14:m>
                <a:r>
                  <a:rPr lang="en-US" smtClean="0"/>
                  <a:t>.</a:t>
                </a:r>
              </a:p>
              <a:p>
                <a:pPr lvl="1"/>
                <a:endParaRPr lang="en-US" smtClean="0"/>
              </a:p>
            </p:txBody>
          </p:sp>
        </mc:Choice>
        <mc:Fallback xmlns="">
          <p:sp>
            <p:nvSpPr>
              <p:cNvPr id="45058" name="Content Placeholder 2"/>
              <p:cNvSpPr>
                <a:spLocks noGrp="1" noRot="1" noChangeAspect="1" noMove="1" noResize="1" noEditPoints="1" noAdjustHandles="1" noChangeArrowheads="1" noChangeShapeType="1" noTextEdit="1"/>
              </p:cNvSpPr>
              <p:nvPr>
                <p:ph idx="1"/>
              </p:nvPr>
            </p:nvSpPr>
            <p:spPr>
              <a:xfrm>
                <a:off x="457200" y="390525"/>
                <a:ext cx="8229600" cy="5729288"/>
              </a:xfrm>
              <a:blipFill rotWithShape="1">
                <a:blip r:embed="rId2" cstate="print"/>
                <a:stretch>
                  <a:fillRect l="-1630" t="-1383"/>
                </a:stretch>
              </a:blipFill>
            </p:spPr>
            <p:txBody>
              <a:bodyPr/>
              <a:lstStyle/>
              <a:p>
                <a:r>
                  <a:rPr lang="en-US">
                    <a:noFill/>
                  </a:rPr>
                  <a:t> </a:t>
                </a:r>
              </a:p>
            </p:txBody>
          </p:sp>
        </mc:Fallback>
      </mc:AlternateContent>
      <p:grpSp>
        <p:nvGrpSpPr>
          <p:cNvPr id="45059" name="Group 46"/>
          <p:cNvGrpSpPr>
            <a:grpSpLocks/>
          </p:cNvGrpSpPr>
          <p:nvPr/>
        </p:nvGrpSpPr>
        <p:grpSpPr bwMode="auto">
          <a:xfrm>
            <a:off x="2321517" y="4934246"/>
            <a:ext cx="4724400" cy="609600"/>
            <a:chOff x="2316480" y="4303776"/>
            <a:chExt cx="4724400" cy="609600"/>
          </a:xfrm>
        </p:grpSpPr>
        <p:sp>
          <p:nvSpPr>
            <p:cNvPr id="43" name="Rectangle 42"/>
            <p:cNvSpPr/>
            <p:nvPr/>
          </p:nvSpPr>
          <p:spPr>
            <a:xfrm>
              <a:off x="2316480" y="4303776"/>
              <a:ext cx="762000" cy="609600"/>
            </a:xfrm>
            <a:prstGeom prst="rect">
              <a:avLst/>
            </a:prstGeom>
            <a:solidFill>
              <a:srgbClr val="FFFF99"/>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1/rest</a:t>
              </a:r>
            </a:p>
          </p:txBody>
        </p:sp>
        <p:sp>
          <p:nvSpPr>
            <p:cNvPr id="44" name="Rectangle 43"/>
            <p:cNvSpPr/>
            <p:nvPr/>
          </p:nvSpPr>
          <p:spPr>
            <a:xfrm>
              <a:off x="3657917" y="4303776"/>
              <a:ext cx="762000" cy="609600"/>
            </a:xfrm>
            <a:prstGeom prst="rect">
              <a:avLst/>
            </a:prstGeom>
            <a:solidFill>
              <a:srgbClr val="FFFF99"/>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2/rest</a:t>
              </a:r>
            </a:p>
          </p:txBody>
        </p:sp>
        <p:sp>
          <p:nvSpPr>
            <p:cNvPr id="45" name="Rectangle 44"/>
            <p:cNvSpPr/>
            <p:nvPr/>
          </p:nvSpPr>
          <p:spPr>
            <a:xfrm>
              <a:off x="4983480" y="4303776"/>
              <a:ext cx="762000" cy="609600"/>
            </a:xfrm>
            <a:prstGeom prst="rect">
              <a:avLst/>
            </a:prstGeom>
            <a:solidFill>
              <a:srgbClr val="FFFF99"/>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3/rest</a:t>
              </a:r>
            </a:p>
          </p:txBody>
        </p:sp>
        <p:sp>
          <p:nvSpPr>
            <p:cNvPr id="46" name="Rectangle 45"/>
            <p:cNvSpPr/>
            <p:nvPr/>
          </p:nvSpPr>
          <p:spPr>
            <a:xfrm>
              <a:off x="6278880" y="4303776"/>
              <a:ext cx="762000" cy="609600"/>
            </a:xfrm>
            <a:prstGeom prst="rect">
              <a:avLst/>
            </a:prstGeom>
            <a:solidFill>
              <a:srgbClr val="FFFF99"/>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4/rest</a:t>
              </a:r>
            </a:p>
          </p:txBody>
        </p:sp>
      </p:gr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57200" y="152400"/>
            <a:ext cx="8229600" cy="1143000"/>
          </a:xfrm>
        </p:spPr>
        <p:txBody>
          <a:bodyPr/>
          <a:lstStyle/>
          <a:p>
            <a:pPr eaLnBrk="1" hangingPunct="1"/>
            <a:r>
              <a:rPr lang="en-US" smtClean="0"/>
              <a:t>Resources</a:t>
            </a:r>
            <a:endParaRPr lang="cs-CZ" smtClean="0"/>
          </a:p>
        </p:txBody>
      </p:sp>
      <p:sp>
        <p:nvSpPr>
          <p:cNvPr id="33795" name="Rectangle 3"/>
          <p:cNvSpPr>
            <a:spLocks noGrp="1" noChangeArrowheads="1"/>
          </p:cNvSpPr>
          <p:nvPr>
            <p:ph type="body" idx="1"/>
          </p:nvPr>
        </p:nvSpPr>
        <p:spPr>
          <a:xfrm>
            <a:off x="152400" y="1600200"/>
            <a:ext cx="8839200" cy="4724400"/>
          </a:xfrm>
        </p:spPr>
        <p:txBody>
          <a:bodyPr>
            <a:normAutofit fontScale="92500"/>
          </a:bodyPr>
          <a:lstStyle/>
          <a:p>
            <a:pPr eaLnBrk="1" hangingPunct="1">
              <a:defRPr/>
            </a:pPr>
            <a:r>
              <a:rPr lang="en-US" smtClean="0"/>
              <a:t>SVM and Kernels for Comput. Biol., Ratsch et al., PLOS Comput. Biol., 4 (10), 1-10, 2008</a:t>
            </a:r>
          </a:p>
          <a:p>
            <a:pPr eaLnBrk="1" hangingPunct="1">
              <a:defRPr/>
            </a:pPr>
            <a:r>
              <a:rPr lang="en-US" smtClean="0"/>
              <a:t>What is a support vector machine, W. S. Noble, Nature Biotechnology, 24 (12), 1565-1567, 2006</a:t>
            </a:r>
          </a:p>
          <a:p>
            <a:pPr eaLnBrk="1" hangingPunct="1">
              <a:defRPr/>
            </a:pPr>
            <a:r>
              <a:rPr lang="en-US" smtClean="0"/>
              <a:t>A tutorial on SVM for pattern recognition, C. J. C. Burges, Data Mining and Knowledge Discovery, 2, 121-167, 1998</a:t>
            </a:r>
          </a:p>
          <a:p>
            <a:pPr eaLnBrk="1" hangingPunct="1">
              <a:defRPr/>
            </a:pPr>
            <a:r>
              <a:rPr lang="en-US" smtClean="0"/>
              <a:t>A User’s Guide to Support Vector Machines, Asa Ben-Hur, Jason Weston</a:t>
            </a:r>
            <a:endParaRPr lang="cs-CZ"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Grp="1" noChangeArrowheads="1"/>
          </p:cNvSpPr>
          <p:nvPr>
            <p:ph type="body" idx="1"/>
          </p:nvPr>
        </p:nvSpPr>
        <p:spPr>
          <a:xfrm>
            <a:off x="457200" y="609600"/>
            <a:ext cx="8229600" cy="5410200"/>
          </a:xfrm>
        </p:spPr>
        <p:txBody>
          <a:bodyPr/>
          <a:lstStyle/>
          <a:p>
            <a:pPr eaLnBrk="1" hangingPunct="1"/>
            <a:r>
              <a:rPr lang="cs-CZ" sz="2800" smtClean="0">
                <a:hlinkClick r:id="rId2"/>
              </a:rPr>
              <a:t>http://support-vector-machines.org/</a:t>
            </a:r>
            <a:endParaRPr lang="en-US" sz="2800" smtClean="0"/>
          </a:p>
          <a:p>
            <a:pPr eaLnBrk="1" hangingPunct="1"/>
            <a:r>
              <a:rPr lang="en-US" sz="2800" smtClean="0">
                <a:hlinkClick r:id="rId3"/>
              </a:rPr>
              <a:t>http://www.kernel-machines.org/</a:t>
            </a:r>
            <a:endParaRPr lang="en-US" sz="2800" smtClean="0"/>
          </a:p>
          <a:p>
            <a:pPr eaLnBrk="1" hangingPunct="1"/>
            <a:r>
              <a:rPr lang="en-US" sz="2800" smtClean="0">
                <a:hlinkClick r:id="rId4"/>
              </a:rPr>
              <a:t>http://www.support-vector.net/</a:t>
            </a:r>
            <a:endParaRPr lang="en-US" sz="2800" smtClean="0"/>
          </a:p>
          <a:p>
            <a:pPr lvl="1" eaLnBrk="1" hangingPunct="1"/>
            <a:r>
              <a:rPr lang="en-US" sz="2400" smtClean="0"/>
              <a:t>companion to the book An Introduction to Support Vector Machines by Cristianini and Shawe-Taylor</a:t>
            </a:r>
          </a:p>
          <a:p>
            <a:pPr eaLnBrk="1" hangingPunct="1"/>
            <a:r>
              <a:rPr lang="en-US" sz="2800" smtClean="0">
                <a:hlinkClick r:id="rId5"/>
              </a:rPr>
              <a:t>http://www.kernel-methods.net/</a:t>
            </a:r>
            <a:endParaRPr lang="en-US" sz="2800" smtClean="0"/>
          </a:p>
          <a:p>
            <a:pPr lvl="1" eaLnBrk="1" hangingPunct="1"/>
            <a:r>
              <a:rPr lang="en-US" sz="2400" smtClean="0"/>
              <a:t>companion to the book Kernel Methods for Pattern Analysis by Shawe-Taylor and Cristianini</a:t>
            </a:r>
          </a:p>
          <a:p>
            <a:pPr eaLnBrk="1" hangingPunct="1"/>
            <a:r>
              <a:rPr lang="en-US" sz="2800" smtClean="0">
                <a:hlinkClick r:id="rId6"/>
              </a:rPr>
              <a:t>http://www.learning-with-kernels.org/</a:t>
            </a:r>
            <a:endParaRPr lang="en-US" sz="2800" smtClean="0"/>
          </a:p>
          <a:p>
            <a:pPr lvl="1" eaLnBrk="1" hangingPunct="1"/>
            <a:r>
              <a:rPr lang="en-US" sz="2400" smtClean="0"/>
              <a:t>Several chapters on SVM from the book Learning with Kernels by Scholkopf and Smola are available from this site</a:t>
            </a:r>
            <a:endParaRPr lang="cs-CZ" sz="240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Decision trees</a:t>
            </a:r>
            <a:endParaRPr lang="en-US"/>
          </a:p>
        </p:txBody>
      </p:sp>
      <p:pic>
        <p:nvPicPr>
          <p:cNvPr id="4" name="Picture 2"/>
          <p:cNvPicPr>
            <a:picLocks noChangeAspect="1" noChangeArrowheads="1"/>
          </p:cNvPicPr>
          <p:nvPr/>
        </p:nvPicPr>
        <p:blipFill>
          <a:blip r:embed="rId2" cstate="print"/>
          <a:srcRect l="2645" t="2708" r="661"/>
          <a:stretch>
            <a:fillRect/>
          </a:stretch>
        </p:blipFill>
        <p:spPr bwMode="auto">
          <a:xfrm>
            <a:off x="583194" y="2023779"/>
            <a:ext cx="6719175" cy="3301265"/>
          </a:xfrm>
          <a:prstGeom prst="rect">
            <a:avLst/>
          </a:prstGeom>
          <a:noFill/>
          <a:ln w="9525">
            <a:noFill/>
            <a:miter lim="800000"/>
            <a:headEnd/>
            <a:tailEnd/>
          </a:ln>
          <a:effectLst/>
        </p:spPr>
      </p:pic>
      <p:sp>
        <p:nvSpPr>
          <p:cNvPr id="5" name="TextBox 4"/>
          <p:cNvSpPr txBox="1"/>
          <p:nvPr/>
        </p:nvSpPr>
        <p:spPr>
          <a:xfrm>
            <a:off x="1344268" y="6581001"/>
            <a:ext cx="7810339" cy="276999"/>
          </a:xfrm>
          <a:prstGeom prst="rect">
            <a:avLst/>
          </a:prstGeom>
          <a:noFill/>
        </p:spPr>
        <p:txBody>
          <a:bodyPr wrap="square" rtlCol="0">
            <a:spAutoFit/>
          </a:bodyPr>
          <a:lstStyle/>
          <a:p>
            <a:r>
              <a:rPr lang="en-US" sz="1200" i="1" smtClean="0"/>
              <a:t>Intelligent bioinformatics The application of artificial intelligence techniques to bioinformatics problems, Keedwell</a:t>
            </a:r>
            <a:endParaRPr lang="en-US" sz="1200" i="1"/>
          </a:p>
        </p:txBody>
      </p:sp>
      <p:sp>
        <p:nvSpPr>
          <p:cNvPr id="6" name="Right Brace 5"/>
          <p:cNvSpPr/>
          <p:nvPr/>
        </p:nvSpPr>
        <p:spPr>
          <a:xfrm>
            <a:off x="7433526" y="3399415"/>
            <a:ext cx="312247" cy="1829071"/>
          </a:xfrm>
          <a:prstGeom prst="rightBrace">
            <a:avLst>
              <a:gd name="adj1" fmla="val 82212"/>
              <a:gd name="adj2" fmla="val 50000"/>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7799896" y="4083628"/>
            <a:ext cx="1048813" cy="461665"/>
          </a:xfrm>
          <a:prstGeom prst="rect">
            <a:avLst/>
          </a:prstGeom>
          <a:noFill/>
        </p:spPr>
        <p:txBody>
          <a:bodyPr wrap="none" rtlCol="0">
            <a:spAutoFit/>
          </a:bodyPr>
          <a:lstStyle/>
          <a:p>
            <a:r>
              <a:rPr lang="en-US" sz="2400" smtClean="0">
                <a:solidFill>
                  <a:schemeClr val="accent2">
                    <a:lumMod val="75000"/>
                  </a:schemeClr>
                </a:solidFill>
              </a:rPr>
              <a:t>branch</a:t>
            </a:r>
            <a:endParaRPr lang="en-US" sz="2400">
              <a:solidFill>
                <a:schemeClr val="accent2">
                  <a:lumMod val="75000"/>
                </a:schemeClr>
              </a:solidFill>
            </a:endParaRPr>
          </a:p>
        </p:txBody>
      </p:sp>
      <p:sp>
        <p:nvSpPr>
          <p:cNvPr id="8" name="TextBox 7"/>
          <p:cNvSpPr txBox="1"/>
          <p:nvPr/>
        </p:nvSpPr>
        <p:spPr>
          <a:xfrm>
            <a:off x="5738848" y="5955317"/>
            <a:ext cx="649345" cy="461665"/>
          </a:xfrm>
          <a:prstGeom prst="rect">
            <a:avLst/>
          </a:prstGeom>
          <a:noFill/>
        </p:spPr>
        <p:txBody>
          <a:bodyPr wrap="none" rtlCol="0">
            <a:spAutoFit/>
          </a:bodyPr>
          <a:lstStyle/>
          <a:p>
            <a:r>
              <a:rPr lang="en-US" sz="2400" smtClean="0">
                <a:solidFill>
                  <a:schemeClr val="accent2">
                    <a:lumMod val="75000"/>
                  </a:schemeClr>
                </a:solidFill>
              </a:rPr>
              <a:t>leaf</a:t>
            </a:r>
            <a:endParaRPr lang="en-US" sz="2400">
              <a:solidFill>
                <a:schemeClr val="accent2">
                  <a:lumMod val="75000"/>
                </a:schemeClr>
              </a:solidFill>
            </a:endParaRPr>
          </a:p>
        </p:txBody>
      </p:sp>
      <p:cxnSp>
        <p:nvCxnSpPr>
          <p:cNvPr id="9" name="Straight Arrow Connector 8"/>
          <p:cNvCxnSpPr>
            <a:stCxn id="8" idx="0"/>
          </p:cNvCxnSpPr>
          <p:nvPr/>
        </p:nvCxnSpPr>
        <p:spPr>
          <a:xfrm rot="5400000" flipH="1" flipV="1">
            <a:off x="5956669" y="5476017"/>
            <a:ext cx="586153" cy="372448"/>
          </a:xfrm>
          <a:prstGeom prst="straightConnector1">
            <a:avLst/>
          </a:prstGeom>
          <a:ln w="1905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8762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smtClean="0"/>
              <a:t>Software</a:t>
            </a:r>
            <a:endParaRPr lang="cs-CZ" smtClean="0"/>
          </a:p>
        </p:txBody>
      </p:sp>
      <p:sp>
        <p:nvSpPr>
          <p:cNvPr id="48131" name="Rectangle 3"/>
          <p:cNvSpPr>
            <a:spLocks noGrp="1" noChangeArrowheads="1"/>
          </p:cNvSpPr>
          <p:nvPr>
            <p:ph type="body" idx="1"/>
          </p:nvPr>
        </p:nvSpPr>
        <p:spPr/>
        <p:txBody>
          <a:bodyPr/>
          <a:lstStyle/>
          <a:p>
            <a:pPr eaLnBrk="1" hangingPunct="1"/>
            <a:r>
              <a:rPr lang="en-US" sz="2800" smtClean="0"/>
              <a:t>SVM</a:t>
            </a:r>
            <a:r>
              <a:rPr lang="en-US" sz="2800" i="1" baseline="30000" smtClean="0"/>
              <a:t>light</a:t>
            </a:r>
            <a:r>
              <a:rPr lang="en-US" sz="2800" smtClean="0"/>
              <a:t> – one of the most widely used SVM package. fast optimization, can handle very large datasets, very efficient implementation of the leave–one–out cross-validation, C++ code</a:t>
            </a:r>
          </a:p>
          <a:p>
            <a:pPr eaLnBrk="1" hangingPunct="1"/>
            <a:r>
              <a:rPr lang="en-US" sz="2800" smtClean="0"/>
              <a:t>SVM</a:t>
            </a:r>
            <a:r>
              <a:rPr lang="en-US" sz="2800" i="1" baseline="30000" smtClean="0"/>
              <a:t>struct</a:t>
            </a:r>
            <a:r>
              <a:rPr lang="en-US" sz="2800" smtClean="0"/>
              <a:t> - can model complex data, such as trees, sequences, or sets</a:t>
            </a:r>
          </a:p>
          <a:p>
            <a:pPr eaLnBrk="1" hangingPunct="1"/>
            <a:r>
              <a:rPr lang="en-US" sz="2800" smtClean="0"/>
              <a:t>LIBSVM – multiclass, weighted SVM for unbalanced data, cross-validation, automatic model selection, C++, Java</a:t>
            </a:r>
            <a:endParaRPr lang="cs-CZ" sz="2800" smtClean="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p:txBody>
          <a:bodyPr/>
          <a:lstStyle/>
          <a:p>
            <a:r>
              <a:rPr lang="en-US"/>
              <a:t>Examples of Kernel Functions</a:t>
            </a:r>
          </a:p>
        </p:txBody>
      </p:sp>
      <p:sp>
        <p:nvSpPr>
          <p:cNvPr id="227331" name="Rectangle 3"/>
          <p:cNvSpPr>
            <a:spLocks noGrp="1" noChangeArrowheads="1"/>
          </p:cNvSpPr>
          <p:nvPr>
            <p:ph type="body" idx="1"/>
          </p:nvPr>
        </p:nvSpPr>
        <p:spPr/>
        <p:txBody>
          <a:bodyPr/>
          <a:lstStyle/>
          <a:p>
            <a:pPr>
              <a:lnSpc>
                <a:spcPct val="90000"/>
              </a:lnSpc>
            </a:pPr>
            <a:r>
              <a:rPr lang="en-US"/>
              <a:t>Linear: </a:t>
            </a:r>
            <a:r>
              <a:rPr lang="en-US" i="1"/>
              <a:t>K</a:t>
            </a:r>
            <a:r>
              <a:rPr lang="en-US"/>
              <a:t>(</a:t>
            </a:r>
            <a:r>
              <a:rPr lang="en-US" b="1"/>
              <a:t>x</a:t>
            </a:r>
            <a:r>
              <a:rPr lang="en-US" i="1" baseline="-25000"/>
              <a:t>i</a:t>
            </a:r>
            <a:r>
              <a:rPr lang="en-US"/>
              <a:t>,</a:t>
            </a:r>
            <a:r>
              <a:rPr lang="en-US" b="1"/>
              <a:t>x</a:t>
            </a:r>
            <a:r>
              <a:rPr lang="en-US" i="1" baseline="-25000"/>
              <a:t>j</a:t>
            </a:r>
            <a:r>
              <a:rPr lang="en-US"/>
              <a:t>)= </a:t>
            </a:r>
            <a:r>
              <a:rPr lang="en-US" b="1"/>
              <a:t>x</a:t>
            </a:r>
            <a:r>
              <a:rPr lang="en-US" i="1" baseline="-25000"/>
              <a:t>i</a:t>
            </a:r>
            <a:r>
              <a:rPr lang="en-US" b="1" baseline="30000"/>
              <a:t>T</a:t>
            </a:r>
            <a:r>
              <a:rPr lang="en-US" b="1"/>
              <a:t>x</a:t>
            </a:r>
            <a:r>
              <a:rPr lang="en-US" i="1" baseline="-25000"/>
              <a:t>j</a:t>
            </a:r>
            <a:r>
              <a:rPr lang="en-US" b="1" baseline="-25000"/>
              <a:t>  </a:t>
            </a:r>
          </a:p>
          <a:p>
            <a:pPr lvl="1">
              <a:lnSpc>
                <a:spcPct val="90000"/>
              </a:lnSpc>
            </a:pPr>
            <a:r>
              <a:rPr lang="en-US"/>
              <a:t>Mapping </a:t>
            </a:r>
            <a:r>
              <a:rPr lang="el-GR">
                <a:cs typeface="Times New Roman" pitchFamily="18" charset="0"/>
              </a:rPr>
              <a:t>Φ</a:t>
            </a:r>
            <a:r>
              <a:rPr lang="en-US">
                <a:cs typeface="Times New Roman" pitchFamily="18" charset="0"/>
              </a:rPr>
              <a:t>:    </a:t>
            </a:r>
            <a:r>
              <a:rPr lang="en-US" b="1">
                <a:cs typeface="Times New Roman" pitchFamily="18" charset="0"/>
              </a:rPr>
              <a:t>x</a:t>
            </a:r>
            <a:r>
              <a:rPr lang="en-US" b="1" baseline="-25000">
                <a:cs typeface="Times New Roman" pitchFamily="18" charset="0"/>
              </a:rPr>
              <a:t>  </a:t>
            </a:r>
            <a:r>
              <a:rPr lang="en-US" b="1">
                <a:cs typeface="Times New Roman" pitchFamily="18" charset="0"/>
              </a:rPr>
              <a:t>→ </a:t>
            </a:r>
            <a:r>
              <a:rPr lang="en-US">
                <a:cs typeface="Times New Roman" pitchFamily="18" charset="0"/>
              </a:rPr>
              <a:t> </a:t>
            </a:r>
            <a:r>
              <a:rPr lang="el-GR" b="1">
                <a:cs typeface="Times New Roman" pitchFamily="18" charset="0"/>
              </a:rPr>
              <a:t>φ</a:t>
            </a:r>
            <a:r>
              <a:rPr lang="en-US">
                <a:cs typeface="Times New Roman" pitchFamily="18" charset="0"/>
              </a:rPr>
              <a:t>(</a:t>
            </a:r>
            <a:r>
              <a:rPr lang="en-US" b="1">
                <a:cs typeface="Times New Roman" pitchFamily="18" charset="0"/>
              </a:rPr>
              <a:t>x</a:t>
            </a:r>
            <a:r>
              <a:rPr lang="en-US">
                <a:cs typeface="Times New Roman" pitchFamily="18" charset="0"/>
              </a:rPr>
              <a:t>), where </a:t>
            </a:r>
            <a:r>
              <a:rPr lang="el-GR" b="1">
                <a:cs typeface="Times New Roman" pitchFamily="18" charset="0"/>
              </a:rPr>
              <a:t>φ</a:t>
            </a:r>
            <a:r>
              <a:rPr lang="en-US">
                <a:cs typeface="Times New Roman" pitchFamily="18" charset="0"/>
              </a:rPr>
              <a:t>(</a:t>
            </a:r>
            <a:r>
              <a:rPr lang="en-US" b="1">
                <a:cs typeface="Times New Roman" pitchFamily="18" charset="0"/>
              </a:rPr>
              <a:t>x</a:t>
            </a:r>
            <a:r>
              <a:rPr lang="en-US">
                <a:cs typeface="Times New Roman" pitchFamily="18" charset="0"/>
              </a:rPr>
              <a:t>) is </a:t>
            </a:r>
            <a:r>
              <a:rPr lang="en-US" b="1">
                <a:cs typeface="Times New Roman" pitchFamily="18" charset="0"/>
              </a:rPr>
              <a:t>x</a:t>
            </a:r>
            <a:r>
              <a:rPr lang="en-US">
                <a:cs typeface="Times New Roman" pitchFamily="18" charset="0"/>
              </a:rPr>
              <a:t> itself</a:t>
            </a:r>
            <a:endParaRPr lang="en-US" b="1" baseline="-25000"/>
          </a:p>
          <a:p>
            <a:pPr lvl="1">
              <a:lnSpc>
                <a:spcPct val="90000"/>
              </a:lnSpc>
            </a:pPr>
            <a:endParaRPr lang="en-US"/>
          </a:p>
          <a:p>
            <a:pPr lvl="1">
              <a:lnSpc>
                <a:spcPct val="90000"/>
              </a:lnSpc>
            </a:pPr>
            <a:endParaRPr lang="en-US"/>
          </a:p>
          <a:p>
            <a:pPr>
              <a:lnSpc>
                <a:spcPct val="90000"/>
              </a:lnSpc>
            </a:pPr>
            <a:r>
              <a:rPr lang="en-US"/>
              <a:t>Polynomial of power </a:t>
            </a:r>
            <a:r>
              <a:rPr lang="en-US" i="1"/>
              <a:t>p</a:t>
            </a:r>
            <a:r>
              <a:rPr lang="en-US"/>
              <a:t>: </a:t>
            </a:r>
            <a:r>
              <a:rPr lang="en-US" i="1"/>
              <a:t>K</a:t>
            </a:r>
            <a:r>
              <a:rPr lang="en-US"/>
              <a:t>(</a:t>
            </a:r>
            <a:r>
              <a:rPr lang="en-US" b="1"/>
              <a:t>x</a:t>
            </a:r>
            <a:r>
              <a:rPr lang="en-US" i="1" baseline="-25000"/>
              <a:t>i</a:t>
            </a:r>
            <a:r>
              <a:rPr lang="en-US"/>
              <a:t>,</a:t>
            </a:r>
            <a:r>
              <a:rPr lang="en-US" b="1"/>
              <a:t>x</a:t>
            </a:r>
            <a:r>
              <a:rPr lang="en-US" i="1" baseline="-25000"/>
              <a:t>j</a:t>
            </a:r>
            <a:r>
              <a:rPr lang="en-US"/>
              <a:t>)= (1+</a:t>
            </a:r>
            <a:r>
              <a:rPr lang="en-US">
                <a:cs typeface="Times New Roman" pitchFamily="18" charset="0"/>
              </a:rPr>
              <a:t> </a:t>
            </a:r>
            <a:r>
              <a:rPr lang="en-US" b="1"/>
              <a:t>x</a:t>
            </a:r>
            <a:r>
              <a:rPr lang="en-US" i="1" baseline="-25000"/>
              <a:t>i</a:t>
            </a:r>
            <a:r>
              <a:rPr lang="en-US" b="1" baseline="30000"/>
              <a:t>T</a:t>
            </a:r>
            <a:r>
              <a:rPr lang="en-US" b="1"/>
              <a:t>x</a:t>
            </a:r>
            <a:r>
              <a:rPr lang="en-US" i="1" baseline="-25000"/>
              <a:t>j</a:t>
            </a:r>
            <a:r>
              <a:rPr lang="en-US"/>
              <a:t>)</a:t>
            </a:r>
            <a:r>
              <a:rPr lang="en-US" i="1" baseline="30000"/>
              <a:t>p</a:t>
            </a:r>
          </a:p>
          <a:p>
            <a:pPr lvl="1">
              <a:lnSpc>
                <a:spcPct val="90000"/>
              </a:lnSpc>
            </a:pPr>
            <a:r>
              <a:rPr lang="en-US"/>
              <a:t>Mapping </a:t>
            </a:r>
            <a:r>
              <a:rPr lang="el-GR">
                <a:cs typeface="Times New Roman" pitchFamily="18" charset="0"/>
              </a:rPr>
              <a:t>Φ</a:t>
            </a:r>
            <a:r>
              <a:rPr lang="en-US">
                <a:cs typeface="Times New Roman" pitchFamily="18" charset="0"/>
              </a:rPr>
              <a:t>:    </a:t>
            </a:r>
            <a:r>
              <a:rPr lang="en-US" b="1">
                <a:cs typeface="Times New Roman" pitchFamily="18" charset="0"/>
              </a:rPr>
              <a:t>x</a:t>
            </a:r>
            <a:r>
              <a:rPr lang="en-US" b="1" baseline="-25000">
                <a:cs typeface="Times New Roman" pitchFamily="18" charset="0"/>
              </a:rPr>
              <a:t>  </a:t>
            </a:r>
            <a:r>
              <a:rPr lang="en-US" b="1">
                <a:cs typeface="Times New Roman" pitchFamily="18" charset="0"/>
              </a:rPr>
              <a:t>→ </a:t>
            </a:r>
            <a:r>
              <a:rPr lang="en-US">
                <a:cs typeface="Times New Roman" pitchFamily="18" charset="0"/>
              </a:rPr>
              <a:t> </a:t>
            </a:r>
            <a:r>
              <a:rPr lang="el-GR" b="1">
                <a:cs typeface="Times New Roman" pitchFamily="18" charset="0"/>
              </a:rPr>
              <a:t>φ</a:t>
            </a:r>
            <a:r>
              <a:rPr lang="en-US">
                <a:cs typeface="Times New Roman" pitchFamily="18" charset="0"/>
              </a:rPr>
              <a:t>(</a:t>
            </a:r>
            <a:r>
              <a:rPr lang="en-US" b="1">
                <a:cs typeface="Times New Roman" pitchFamily="18" charset="0"/>
              </a:rPr>
              <a:t>x</a:t>
            </a:r>
            <a:r>
              <a:rPr lang="en-US">
                <a:cs typeface="Times New Roman" pitchFamily="18" charset="0"/>
              </a:rPr>
              <a:t>), where </a:t>
            </a:r>
            <a:r>
              <a:rPr lang="el-GR" b="1">
                <a:cs typeface="Times New Roman" pitchFamily="18" charset="0"/>
              </a:rPr>
              <a:t>φ</a:t>
            </a:r>
            <a:r>
              <a:rPr lang="en-US">
                <a:cs typeface="Times New Roman" pitchFamily="18" charset="0"/>
              </a:rPr>
              <a:t>(</a:t>
            </a:r>
            <a:r>
              <a:rPr lang="en-US" b="1">
                <a:cs typeface="Times New Roman" pitchFamily="18" charset="0"/>
              </a:rPr>
              <a:t>x</a:t>
            </a:r>
            <a:r>
              <a:rPr lang="en-US">
                <a:cs typeface="Times New Roman" pitchFamily="18" charset="0"/>
              </a:rPr>
              <a:t>) has           </a:t>
            </a:r>
            <a:r>
              <a:rPr lang="en-US" b="1">
                <a:solidFill>
                  <a:srgbClr val="FF0000"/>
                </a:solidFill>
                <a:cs typeface="Times New Roman" pitchFamily="18" charset="0"/>
              </a:rPr>
              <a:t>dimensions </a:t>
            </a:r>
          </a:p>
          <a:p>
            <a:pPr lvl="1">
              <a:lnSpc>
                <a:spcPct val="90000"/>
              </a:lnSpc>
            </a:pPr>
            <a:endParaRPr lang="en-US"/>
          </a:p>
          <a:p>
            <a:pPr>
              <a:lnSpc>
                <a:spcPct val="90000"/>
              </a:lnSpc>
            </a:pPr>
            <a:endParaRPr lang="en-US"/>
          </a:p>
          <a:p>
            <a:pPr>
              <a:lnSpc>
                <a:spcPct val="90000"/>
              </a:lnSpc>
            </a:pPr>
            <a:r>
              <a:rPr lang="en-US"/>
              <a:t>Gaussian (radial-basis function): </a:t>
            </a:r>
            <a:r>
              <a:rPr lang="en-US" i="1"/>
              <a:t>K</a:t>
            </a:r>
            <a:r>
              <a:rPr lang="en-US"/>
              <a:t>(</a:t>
            </a:r>
            <a:r>
              <a:rPr lang="en-US" b="1"/>
              <a:t>x</a:t>
            </a:r>
            <a:r>
              <a:rPr lang="en-US" i="1" baseline="-25000"/>
              <a:t>i</a:t>
            </a:r>
            <a:r>
              <a:rPr lang="en-US"/>
              <a:t>,</a:t>
            </a:r>
            <a:r>
              <a:rPr lang="en-US" b="1"/>
              <a:t>x</a:t>
            </a:r>
            <a:r>
              <a:rPr lang="en-US" i="1" baseline="-25000"/>
              <a:t>j</a:t>
            </a:r>
            <a:r>
              <a:rPr lang="en-US"/>
              <a:t>) =</a:t>
            </a:r>
          </a:p>
          <a:p>
            <a:pPr lvl="1">
              <a:lnSpc>
                <a:spcPct val="90000"/>
              </a:lnSpc>
            </a:pPr>
            <a:r>
              <a:rPr lang="en-US"/>
              <a:t>Mapping </a:t>
            </a:r>
            <a:r>
              <a:rPr lang="el-GR">
                <a:cs typeface="Times New Roman" pitchFamily="18" charset="0"/>
              </a:rPr>
              <a:t>Φ</a:t>
            </a:r>
            <a:r>
              <a:rPr lang="en-US">
                <a:cs typeface="Times New Roman" pitchFamily="18" charset="0"/>
              </a:rPr>
              <a:t>:  </a:t>
            </a:r>
            <a:r>
              <a:rPr lang="en-US" b="1">
                <a:cs typeface="Times New Roman" pitchFamily="18" charset="0"/>
              </a:rPr>
              <a:t>x</a:t>
            </a:r>
            <a:r>
              <a:rPr lang="en-US" b="1" baseline="-25000">
                <a:cs typeface="Times New Roman" pitchFamily="18" charset="0"/>
              </a:rPr>
              <a:t> </a:t>
            </a:r>
            <a:r>
              <a:rPr lang="en-US" b="1">
                <a:cs typeface="Times New Roman" pitchFamily="18" charset="0"/>
              </a:rPr>
              <a:t>→  </a:t>
            </a:r>
            <a:r>
              <a:rPr lang="el-GR" b="1">
                <a:cs typeface="Times New Roman" pitchFamily="18" charset="0"/>
              </a:rPr>
              <a:t>φ</a:t>
            </a:r>
            <a:r>
              <a:rPr lang="en-US">
                <a:cs typeface="Times New Roman" pitchFamily="18" charset="0"/>
              </a:rPr>
              <a:t>(</a:t>
            </a:r>
            <a:r>
              <a:rPr lang="en-US" b="1">
                <a:cs typeface="Times New Roman" pitchFamily="18" charset="0"/>
              </a:rPr>
              <a:t>x</a:t>
            </a:r>
            <a:r>
              <a:rPr lang="en-US">
                <a:cs typeface="Times New Roman" pitchFamily="18" charset="0"/>
              </a:rPr>
              <a:t>), where </a:t>
            </a:r>
            <a:r>
              <a:rPr lang="el-GR" b="1">
                <a:cs typeface="Times New Roman" pitchFamily="18" charset="0"/>
              </a:rPr>
              <a:t>φ</a:t>
            </a:r>
            <a:r>
              <a:rPr lang="en-US">
                <a:cs typeface="Times New Roman" pitchFamily="18" charset="0"/>
              </a:rPr>
              <a:t>(</a:t>
            </a:r>
            <a:r>
              <a:rPr lang="en-US" b="1">
                <a:cs typeface="Times New Roman" pitchFamily="18" charset="0"/>
              </a:rPr>
              <a:t>x</a:t>
            </a:r>
            <a:r>
              <a:rPr lang="en-US">
                <a:cs typeface="Times New Roman" pitchFamily="18" charset="0"/>
              </a:rPr>
              <a:t>) </a:t>
            </a:r>
            <a:r>
              <a:rPr lang="en-US" b="1">
                <a:solidFill>
                  <a:srgbClr val="FF0000"/>
                </a:solidFill>
                <a:cs typeface="Times New Roman" pitchFamily="18" charset="0"/>
              </a:rPr>
              <a:t>is </a:t>
            </a:r>
            <a:r>
              <a:rPr lang="en-US" b="1" i="1">
                <a:solidFill>
                  <a:srgbClr val="FF0000"/>
                </a:solidFill>
                <a:cs typeface="Times New Roman" pitchFamily="18" charset="0"/>
              </a:rPr>
              <a:t>infinite-dimensional</a:t>
            </a:r>
            <a:r>
              <a:rPr lang="en-US">
                <a:cs typeface="Times New Roman" pitchFamily="18" charset="0"/>
              </a:rPr>
              <a:t>: every point is mapped to </a:t>
            </a:r>
            <a:r>
              <a:rPr lang="en-US" i="1">
                <a:cs typeface="Times New Roman" pitchFamily="18" charset="0"/>
              </a:rPr>
              <a:t>a function </a:t>
            </a:r>
            <a:r>
              <a:rPr lang="en-US">
                <a:cs typeface="Times New Roman" pitchFamily="18" charset="0"/>
              </a:rPr>
              <a:t>(a Gaussian); combination of functions for support vectors is the separator.</a:t>
            </a:r>
            <a:endParaRPr lang="en-US"/>
          </a:p>
          <a:p>
            <a:pPr>
              <a:lnSpc>
                <a:spcPct val="90000"/>
              </a:lnSpc>
            </a:pPr>
            <a:endParaRPr lang="en-US"/>
          </a:p>
          <a:p>
            <a:pPr>
              <a:lnSpc>
                <a:spcPct val="90000"/>
              </a:lnSpc>
            </a:pPr>
            <a:r>
              <a:rPr lang="en-US">
                <a:cs typeface="Times New Roman" pitchFamily="18" charset="0"/>
              </a:rPr>
              <a:t>Higher-dimensional space still has </a:t>
            </a:r>
            <a:r>
              <a:rPr lang="en-US" i="1">
                <a:cs typeface="Times New Roman" pitchFamily="18" charset="0"/>
              </a:rPr>
              <a:t>intrinsic </a:t>
            </a:r>
            <a:r>
              <a:rPr lang="en-US">
                <a:cs typeface="Times New Roman" pitchFamily="18" charset="0"/>
              </a:rPr>
              <a:t>dimensionality </a:t>
            </a:r>
            <a:r>
              <a:rPr lang="en-US" i="1">
                <a:cs typeface="Times New Roman" pitchFamily="18" charset="0"/>
              </a:rPr>
              <a:t>d </a:t>
            </a:r>
            <a:r>
              <a:rPr lang="en-US">
                <a:cs typeface="Times New Roman" pitchFamily="18" charset="0"/>
              </a:rPr>
              <a:t>(the mapping is not </a:t>
            </a:r>
            <a:r>
              <a:rPr lang="en-US" i="1">
                <a:cs typeface="Times New Roman" pitchFamily="18" charset="0"/>
              </a:rPr>
              <a:t>onto</a:t>
            </a:r>
            <a:r>
              <a:rPr lang="en-US">
                <a:cs typeface="Times New Roman" pitchFamily="18" charset="0"/>
              </a:rPr>
              <a:t>), but linear separators in it correspond to </a:t>
            </a:r>
            <a:r>
              <a:rPr lang="en-US" i="1">
                <a:cs typeface="Times New Roman" pitchFamily="18" charset="0"/>
              </a:rPr>
              <a:t>non-linear </a:t>
            </a:r>
            <a:r>
              <a:rPr lang="en-US">
                <a:cs typeface="Times New Roman" pitchFamily="18" charset="0"/>
              </a:rPr>
              <a:t>separators in original space.</a:t>
            </a:r>
          </a:p>
        </p:txBody>
      </p:sp>
      <p:graphicFrame>
        <p:nvGraphicFramePr>
          <p:cNvPr id="227332" name="Object 4"/>
          <p:cNvGraphicFramePr>
            <a:graphicFrameLocks noChangeAspect="1"/>
          </p:cNvGraphicFramePr>
          <p:nvPr/>
        </p:nvGraphicFramePr>
        <p:xfrm>
          <a:off x="5324475" y="3652838"/>
          <a:ext cx="950913" cy="695325"/>
        </p:xfrm>
        <a:graphic>
          <a:graphicData uri="http://schemas.openxmlformats.org/presentationml/2006/ole">
            <mc:AlternateContent xmlns:mc="http://schemas.openxmlformats.org/markup-compatibility/2006">
              <mc:Choice xmlns:v="urn:schemas-microsoft-com:vml" Requires="v">
                <p:oleObj spid="_x0000_s68736" name="Equation" r:id="rId3" imgW="520560" imgH="380880" progId="Equation.3">
                  <p:embed/>
                </p:oleObj>
              </mc:Choice>
              <mc:Fallback>
                <p:oleObj name="Equation" r:id="rId3" imgW="520560" imgH="38088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24475" y="3652838"/>
                        <a:ext cx="950913" cy="695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7333" name="Object 5"/>
          <p:cNvGraphicFramePr>
            <a:graphicFrameLocks noChangeAspect="1"/>
          </p:cNvGraphicFramePr>
          <p:nvPr/>
        </p:nvGraphicFramePr>
        <p:xfrm>
          <a:off x="5138738" y="3078163"/>
          <a:ext cx="566737" cy="506412"/>
        </p:xfrm>
        <a:graphic>
          <a:graphicData uri="http://schemas.openxmlformats.org/presentationml/2006/ole">
            <mc:AlternateContent xmlns:mc="http://schemas.openxmlformats.org/markup-compatibility/2006">
              <mc:Choice xmlns:v="urn:schemas-microsoft-com:vml" Requires="v">
                <p:oleObj spid="_x0000_s68737" name="Equation" r:id="rId5" imgW="520560" imgH="457200" progId="Equation.3">
                  <p:embed/>
                </p:oleObj>
              </mc:Choice>
              <mc:Fallback>
                <p:oleObj name="Equation" r:id="rId5" imgW="520560" imgH="4572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38738" y="3078163"/>
                        <a:ext cx="566737" cy="506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a:xfrm>
            <a:off x="457200" y="-100013"/>
            <a:ext cx="8229600" cy="1143001"/>
          </a:xfrm>
        </p:spPr>
        <p:txBody>
          <a:bodyPr/>
          <a:lstStyle/>
          <a:p>
            <a:r>
              <a:rPr lang="en-US"/>
              <a:t>Training a linear SVM</a:t>
            </a:r>
          </a:p>
        </p:txBody>
      </p:sp>
      <p:sp>
        <p:nvSpPr>
          <p:cNvPr id="317443" name="Rectangle 3"/>
          <p:cNvSpPr>
            <a:spLocks noGrp="1" noChangeArrowheads="1"/>
          </p:cNvSpPr>
          <p:nvPr>
            <p:ph type="body" idx="1"/>
          </p:nvPr>
        </p:nvSpPr>
        <p:spPr>
          <a:xfrm>
            <a:off x="250825" y="944563"/>
            <a:ext cx="8677275" cy="5940425"/>
          </a:xfrm>
        </p:spPr>
        <p:txBody>
          <a:bodyPr/>
          <a:lstStyle/>
          <a:p>
            <a:r>
              <a:rPr lang="en-US" sz="2400"/>
              <a:t>To find the maximum margin separator, we have to solve the following optimization problem:</a:t>
            </a:r>
          </a:p>
          <a:p>
            <a:endParaRPr lang="en-US" sz="2400"/>
          </a:p>
          <a:p>
            <a:endParaRPr lang="en-US" sz="2400"/>
          </a:p>
          <a:p>
            <a:endParaRPr lang="en-US" sz="2400"/>
          </a:p>
          <a:p>
            <a:endParaRPr lang="en-US" sz="2400"/>
          </a:p>
          <a:p>
            <a:r>
              <a:rPr lang="en-US" sz="2400"/>
              <a:t> This is tricky but it’s a convex problem. There is only one optimum and we can find it without fiddling with learning rates or weight decay or early stopping.</a:t>
            </a:r>
          </a:p>
          <a:p>
            <a:pPr lvl="1"/>
            <a:r>
              <a:rPr lang="en-US" sz="2400"/>
              <a:t>Don’t worry about the optimization problem. It has been solved. Its called quadratic programming.</a:t>
            </a:r>
          </a:p>
          <a:p>
            <a:pPr lvl="1"/>
            <a:r>
              <a:rPr lang="en-US" sz="2400"/>
              <a:t>It takes time proportional to N^2 which is really bad for very big datasets</a:t>
            </a:r>
          </a:p>
          <a:p>
            <a:pPr lvl="2"/>
            <a:r>
              <a:rPr lang="en-US" sz="2000"/>
              <a:t>so for big datasets we end up doing approximate optimization!</a:t>
            </a:r>
          </a:p>
          <a:p>
            <a:pPr>
              <a:buFontTx/>
              <a:buNone/>
            </a:pPr>
            <a:endParaRPr lang="en-US" sz="2400"/>
          </a:p>
        </p:txBody>
      </p:sp>
      <p:graphicFrame>
        <p:nvGraphicFramePr>
          <p:cNvPr id="317447" name="Object 7"/>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95360" name="Equation" r:id="rId3" imgW="114120" imgH="215640" progId="Equation.3">
                  <p:embed/>
                </p:oleObj>
              </mc:Choice>
              <mc:Fallback>
                <p:oleObj name="Equation" r:id="rId3" imgW="114120" imgH="2156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7448" name="Object 8"/>
          <p:cNvGraphicFramePr>
            <a:graphicFrameLocks noChangeAspect="1"/>
          </p:cNvGraphicFramePr>
          <p:nvPr/>
        </p:nvGraphicFramePr>
        <p:xfrm>
          <a:off x="1755775" y="1736725"/>
          <a:ext cx="4846638" cy="1719263"/>
        </p:xfrm>
        <a:graphic>
          <a:graphicData uri="http://schemas.openxmlformats.org/presentationml/2006/ole">
            <mc:AlternateContent xmlns:mc="http://schemas.openxmlformats.org/markup-compatibility/2006">
              <mc:Choice xmlns:v="urn:schemas-microsoft-com:vml" Requires="v">
                <p:oleObj spid="_x0000_s95361" name="Equation" r:id="rId5" imgW="2222280" imgH="787320" progId="Equation.3">
                  <p:embed/>
                </p:oleObj>
              </mc:Choice>
              <mc:Fallback>
                <p:oleObj name="Equation" r:id="rId5" imgW="2222280" imgH="78732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5775" y="1736725"/>
                        <a:ext cx="4846638" cy="1719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2"/>
          <p:cNvSpPr>
            <a:spLocks noGrp="1" noChangeArrowheads="1"/>
          </p:cNvSpPr>
          <p:nvPr>
            <p:ph type="title"/>
          </p:nvPr>
        </p:nvSpPr>
        <p:spPr/>
        <p:txBody>
          <a:bodyPr/>
          <a:lstStyle/>
          <a:p>
            <a:r>
              <a:rPr lang="en-US"/>
              <a:t>Introducing slack variables</a:t>
            </a:r>
          </a:p>
        </p:txBody>
      </p:sp>
      <p:sp>
        <p:nvSpPr>
          <p:cNvPr id="336899" name="Rectangle 3"/>
          <p:cNvSpPr>
            <a:spLocks noGrp="1" noChangeArrowheads="1"/>
          </p:cNvSpPr>
          <p:nvPr>
            <p:ph type="body" idx="1"/>
          </p:nvPr>
        </p:nvSpPr>
        <p:spPr>
          <a:xfrm>
            <a:off x="457200" y="1412875"/>
            <a:ext cx="8229600" cy="2413000"/>
          </a:xfrm>
        </p:spPr>
        <p:txBody>
          <a:bodyPr/>
          <a:lstStyle/>
          <a:p>
            <a:r>
              <a:rPr lang="en-US" sz="2400"/>
              <a:t>Slack variables are constrained to be non-negative. When they are greater than zero they allow us to cheat by putting the plane closer to the datapoint than the margin. So we need to minimize the amount of cheating. This means we have to pick a value for lamba </a:t>
            </a:r>
            <a:r>
              <a:rPr lang="en-US" sz="2400">
                <a:solidFill>
                  <a:srgbClr val="3333CC"/>
                </a:solidFill>
              </a:rPr>
              <a:t>(this sounds familiar!)</a:t>
            </a:r>
          </a:p>
        </p:txBody>
      </p:sp>
      <p:graphicFrame>
        <p:nvGraphicFramePr>
          <p:cNvPr id="336902" name="Object 6"/>
          <p:cNvGraphicFramePr>
            <a:graphicFrameLocks noChangeAspect="1"/>
          </p:cNvGraphicFramePr>
          <p:nvPr/>
        </p:nvGraphicFramePr>
        <p:xfrm>
          <a:off x="1036638" y="3752850"/>
          <a:ext cx="6286500" cy="2827338"/>
        </p:xfrm>
        <a:graphic>
          <a:graphicData uri="http://schemas.openxmlformats.org/presentationml/2006/ole">
            <mc:AlternateContent xmlns:mc="http://schemas.openxmlformats.org/markup-compatibility/2006">
              <mc:Choice xmlns:v="urn:schemas-microsoft-com:vml" Requires="v">
                <p:oleObj spid="_x0000_s97345" name="Equation" r:id="rId3" imgW="2882880" imgH="1295280" progId="Equation.3">
                  <p:embed/>
                </p:oleObj>
              </mc:Choice>
              <mc:Fallback>
                <p:oleObj name="Equation" r:id="rId3" imgW="2882880" imgH="129528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6638" y="3752850"/>
                        <a:ext cx="6286500" cy="2827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Grp="1" noChangeArrowheads="1"/>
          </p:cNvSpPr>
          <p:nvPr>
            <p:ph type="title"/>
          </p:nvPr>
        </p:nvSpPr>
        <p:spPr/>
        <p:txBody>
          <a:bodyPr/>
          <a:lstStyle/>
          <a:p>
            <a:r>
              <a:rPr lang="en-US"/>
              <a:t>Performance</a:t>
            </a:r>
          </a:p>
        </p:txBody>
      </p:sp>
      <p:sp>
        <p:nvSpPr>
          <p:cNvPr id="354307" name="Rectangle 3"/>
          <p:cNvSpPr>
            <a:spLocks noGrp="1" noChangeArrowheads="1"/>
          </p:cNvSpPr>
          <p:nvPr>
            <p:ph type="body" idx="1"/>
          </p:nvPr>
        </p:nvSpPr>
        <p:spPr>
          <a:xfrm>
            <a:off x="323850" y="1412875"/>
            <a:ext cx="8686800" cy="5068888"/>
          </a:xfrm>
        </p:spPr>
        <p:txBody>
          <a:bodyPr/>
          <a:lstStyle/>
          <a:p>
            <a:pPr>
              <a:lnSpc>
                <a:spcPct val="90000"/>
              </a:lnSpc>
            </a:pPr>
            <a:r>
              <a:rPr lang="en-US" sz="2400"/>
              <a:t>Support Vector Machines work very well in practice. </a:t>
            </a:r>
          </a:p>
          <a:p>
            <a:pPr lvl="1">
              <a:lnSpc>
                <a:spcPct val="90000"/>
              </a:lnSpc>
            </a:pPr>
            <a:r>
              <a:rPr lang="en-US" sz="2400"/>
              <a:t>The user must choose the kernel function and its parameters, but the rest is automatic.</a:t>
            </a:r>
          </a:p>
          <a:p>
            <a:pPr lvl="1">
              <a:lnSpc>
                <a:spcPct val="90000"/>
              </a:lnSpc>
            </a:pPr>
            <a:r>
              <a:rPr lang="en-US" sz="2400"/>
              <a:t>The test performance is very good.</a:t>
            </a:r>
          </a:p>
          <a:p>
            <a:pPr>
              <a:lnSpc>
                <a:spcPct val="90000"/>
              </a:lnSpc>
            </a:pPr>
            <a:r>
              <a:rPr lang="en-US" sz="2400"/>
              <a:t>They can be expensive in time and space for big datasets</a:t>
            </a:r>
          </a:p>
          <a:p>
            <a:pPr lvl="1">
              <a:lnSpc>
                <a:spcPct val="90000"/>
              </a:lnSpc>
            </a:pPr>
            <a:r>
              <a:rPr lang="en-US" sz="2400"/>
              <a:t>The computation of the maximum-margin hyper-plane depends on the </a:t>
            </a:r>
            <a:r>
              <a:rPr lang="en-US" sz="2400">
                <a:solidFill>
                  <a:srgbClr val="FF0000"/>
                </a:solidFill>
              </a:rPr>
              <a:t>square</a:t>
            </a:r>
            <a:r>
              <a:rPr lang="en-US" sz="2400"/>
              <a:t> of the number of training cases.</a:t>
            </a:r>
          </a:p>
          <a:p>
            <a:pPr lvl="1">
              <a:lnSpc>
                <a:spcPct val="90000"/>
              </a:lnSpc>
            </a:pPr>
            <a:r>
              <a:rPr lang="en-US" sz="2400"/>
              <a:t>We need to store all the support vectors.</a:t>
            </a:r>
          </a:p>
          <a:p>
            <a:pPr>
              <a:lnSpc>
                <a:spcPct val="90000"/>
              </a:lnSpc>
            </a:pPr>
            <a:r>
              <a:rPr lang="en-US" sz="2400"/>
              <a:t>SVM’s are very good if you have no idea about what structure to impose on the task.</a:t>
            </a:r>
          </a:p>
          <a:p>
            <a:pPr>
              <a:lnSpc>
                <a:spcPct val="90000"/>
              </a:lnSpc>
            </a:pPr>
            <a:r>
              <a:rPr lang="en-US" sz="2400"/>
              <a:t>The kernel trick can also be used to do PCA in a much higher-dimensional space, thus giving a non-linear version of PCA in the original space.</a:t>
            </a:r>
            <a:endParaRPr lang="en-US" sz="2400">
              <a:solidFill>
                <a:srgbClr val="3333CC"/>
              </a:solidFill>
            </a:endParaRPr>
          </a:p>
          <a:p>
            <a:pPr lvl="1">
              <a:lnSpc>
                <a:spcPct val="90000"/>
              </a:lnSpc>
            </a:pPr>
            <a:endParaRPr lang="en-US" sz="240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
          <p:cNvSpPr>
            <a:spLocks noGrp="1" noChangeArrowheads="1"/>
          </p:cNvSpPr>
          <p:nvPr>
            <p:ph type="title"/>
          </p:nvPr>
        </p:nvSpPr>
        <p:spPr/>
        <p:txBody>
          <a:bodyPr/>
          <a:lstStyle/>
          <a:p>
            <a:r>
              <a:rPr lang="en-US" sz="3200"/>
              <a:t>Support Vector Machines are Perceptrons!</a:t>
            </a:r>
          </a:p>
        </p:txBody>
      </p:sp>
      <p:sp>
        <p:nvSpPr>
          <p:cNvPr id="355331" name="Rectangle 3"/>
          <p:cNvSpPr>
            <a:spLocks noGrp="1" noChangeArrowheads="1"/>
          </p:cNvSpPr>
          <p:nvPr>
            <p:ph type="body" idx="1"/>
          </p:nvPr>
        </p:nvSpPr>
        <p:spPr/>
        <p:txBody>
          <a:bodyPr/>
          <a:lstStyle/>
          <a:p>
            <a:r>
              <a:rPr lang="en-US" sz="2400"/>
              <a:t>SVM’s use each training case, x, to define a feature K(x, .) where K is chosen by the user. </a:t>
            </a:r>
          </a:p>
          <a:p>
            <a:pPr lvl="1"/>
            <a:r>
              <a:rPr lang="en-US" sz="2400"/>
              <a:t>So the user designs the features.</a:t>
            </a:r>
          </a:p>
          <a:p>
            <a:r>
              <a:rPr lang="en-US" sz="2400"/>
              <a:t>Then they do “feature selection” by picking the support vectors, and they learn how to weight the features by solving a big optimization problem.</a:t>
            </a:r>
          </a:p>
          <a:p>
            <a:r>
              <a:rPr lang="en-US" sz="2400"/>
              <a:t>So an SVM is just a very clever way to train a standard perceptron.</a:t>
            </a:r>
          </a:p>
          <a:p>
            <a:pPr lvl="1"/>
            <a:r>
              <a:rPr lang="en-US" sz="2400"/>
              <a:t>All of the things that a perceptron cannot do cannot be done by SVM’s (but it’s a long time since 1969 so people have forgotten this).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1"/>
            <a:ext cx="8229600" cy="5887844"/>
          </a:xfrm>
        </p:spPr>
        <p:txBody>
          <a:bodyPr>
            <a:normAutofit/>
          </a:bodyPr>
          <a:lstStyle/>
          <a:p>
            <a:r>
              <a:rPr lang="en-US" smtClean="0"/>
              <a:t>Supervised </a:t>
            </a:r>
          </a:p>
          <a:p>
            <a:r>
              <a:rPr lang="en-US" smtClean="0"/>
              <a:t>Used both for</a:t>
            </a:r>
          </a:p>
          <a:p>
            <a:pPr lvl="1"/>
            <a:r>
              <a:rPr lang="en-US" smtClean="0"/>
              <a:t>classification – classification tree</a:t>
            </a:r>
          </a:p>
          <a:p>
            <a:pPr lvl="1"/>
            <a:r>
              <a:rPr lang="en-US" smtClean="0"/>
              <a:t>regression – regression tree</a:t>
            </a:r>
          </a:p>
          <a:p>
            <a:r>
              <a:rPr lang="en-US" smtClean="0"/>
              <a:t>Advantages</a:t>
            </a:r>
          </a:p>
          <a:p>
            <a:pPr lvl="1"/>
            <a:r>
              <a:rPr lang="en-US" smtClean="0"/>
              <a:t>computationally undemanding</a:t>
            </a:r>
          </a:p>
          <a:p>
            <a:pPr lvl="1"/>
            <a:r>
              <a:rPr lang="en-US" smtClean="0"/>
              <a:t>clear, explicit reasoning, sets of rules</a:t>
            </a:r>
          </a:p>
          <a:p>
            <a:pPr lvl="1"/>
            <a:r>
              <a:rPr lang="en-US" smtClean="0"/>
              <a:t>accurate, robust in the face of noise</a:t>
            </a:r>
            <a:endParaRPr lang="en-US"/>
          </a:p>
        </p:txBody>
      </p:sp>
    </p:spTree>
    <p:extLst>
      <p:ext uri="{BB962C8B-B14F-4D97-AF65-F5344CB8AC3E}">
        <p14:creationId xmlns:p14="http://schemas.microsoft.com/office/powerpoint/2010/main" val="2396519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14805"/>
            <a:ext cx="8229600" cy="3774265"/>
          </a:xfrm>
        </p:spPr>
        <p:txBody>
          <a:bodyPr/>
          <a:lstStyle/>
          <a:p>
            <a:r>
              <a:rPr lang="en-US" sz="2800" smtClean="0"/>
              <a:t>How to split the data so that each subset in the data uniquely identifies a class in the data?</a:t>
            </a:r>
          </a:p>
          <a:p>
            <a:r>
              <a:rPr lang="en-US" sz="2800" smtClean="0"/>
              <a:t>Perform different </a:t>
            </a:r>
            <a:r>
              <a:rPr lang="en-US" sz="2800" b="1" smtClean="0">
                <a:solidFill>
                  <a:srgbClr val="FF0000"/>
                </a:solidFill>
              </a:rPr>
              <a:t>tests</a:t>
            </a:r>
            <a:r>
              <a:rPr lang="en-US" sz="2800" b="1" smtClean="0"/>
              <a:t> </a:t>
            </a:r>
          </a:p>
          <a:p>
            <a:pPr lvl="1"/>
            <a:r>
              <a:rPr lang="en-US" sz="2400" smtClean="0"/>
              <a:t>i.e. split the data in subsets according to the value of different  attributes</a:t>
            </a:r>
          </a:p>
          <a:p>
            <a:r>
              <a:rPr lang="en-US" sz="2800" smtClean="0"/>
              <a:t>Measure the effectiveness of the tests to choose the best one.</a:t>
            </a:r>
          </a:p>
          <a:p>
            <a:r>
              <a:rPr lang="en-US" sz="2800" smtClean="0"/>
              <a:t>Information based criteria are commonly used.</a:t>
            </a:r>
            <a:endParaRPr lang="en-US" sz="2800"/>
          </a:p>
        </p:txBody>
      </p:sp>
      <p:pic>
        <p:nvPicPr>
          <p:cNvPr id="4" name="Picture 2"/>
          <p:cNvPicPr>
            <a:picLocks noChangeAspect="1" noChangeArrowheads="1"/>
          </p:cNvPicPr>
          <p:nvPr/>
        </p:nvPicPr>
        <p:blipFill>
          <a:blip r:embed="rId2" cstate="print"/>
          <a:srcRect l="2645" t="2708" r="661"/>
          <a:stretch>
            <a:fillRect/>
          </a:stretch>
        </p:blipFill>
        <p:spPr bwMode="auto">
          <a:xfrm>
            <a:off x="4302370" y="199291"/>
            <a:ext cx="4711014" cy="2314616"/>
          </a:xfrm>
          <a:prstGeom prst="rect">
            <a:avLst/>
          </a:prstGeom>
          <a:noFill/>
          <a:ln w="9525">
            <a:noFill/>
            <a:miter lim="800000"/>
            <a:headEnd/>
            <a:tailEnd/>
          </a:ln>
          <a:effectLst/>
        </p:spPr>
      </p:pic>
    </p:spTree>
    <p:extLst>
      <p:ext uri="{BB962C8B-B14F-4D97-AF65-F5344CB8AC3E}">
        <p14:creationId xmlns:p14="http://schemas.microsoft.com/office/powerpoint/2010/main" val="19951402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422032"/>
                <a:ext cx="8229600" cy="6131168"/>
              </a:xfrm>
            </p:spPr>
            <p:txBody>
              <a:bodyPr>
                <a:normAutofit/>
              </a:bodyPr>
              <a:lstStyle/>
              <a:p>
                <a:r>
                  <a:rPr lang="en-US" smtClean="0"/>
                  <a:t>information gain</a:t>
                </a:r>
              </a:p>
              <a:p>
                <a:pPr lvl="1"/>
                <a14:m>
                  <m:oMath xmlns:m="http://schemas.openxmlformats.org/officeDocument/2006/math">
                    <m:r>
                      <m:rPr>
                        <m:sty m:val="p"/>
                      </m:rPr>
                      <a:rPr lang="en-US" i="0" smtClean="0">
                        <a:latin typeface="Cambria Math"/>
                      </a:rPr>
                      <m:t>gain</m:t>
                    </m:r>
                    <m:r>
                      <a:rPr lang="en-US" i="1" smtClean="0">
                        <a:latin typeface="Cambria Math"/>
                      </a:rPr>
                      <m:t>(</m:t>
                    </m:r>
                    <m:r>
                      <a:rPr lang="en-US" i="1" smtClean="0">
                        <a:latin typeface="Cambria Math"/>
                      </a:rPr>
                      <m:t>𝑥</m:t>
                    </m:r>
                    <m:r>
                      <a:rPr lang="en-US" i="1" smtClean="0">
                        <a:latin typeface="Cambria Math"/>
                      </a:rPr>
                      <m:t>) = </m:t>
                    </m:r>
                    <m:r>
                      <m:rPr>
                        <m:sty m:val="p"/>
                      </m:rPr>
                      <a:rPr lang="en-US" i="0" smtClean="0">
                        <a:latin typeface="Cambria Math"/>
                      </a:rPr>
                      <m:t>info</m:t>
                    </m:r>
                    <m:r>
                      <a:rPr lang="en-US" i="1" smtClean="0">
                        <a:latin typeface="Cambria Math"/>
                      </a:rPr>
                      <m:t>(</m:t>
                    </m:r>
                    <m:r>
                      <a:rPr lang="en-US" i="1" smtClean="0">
                        <a:latin typeface="Cambria Math"/>
                      </a:rPr>
                      <m:t>𝑇</m:t>
                    </m:r>
                    <m:r>
                      <a:rPr lang="en-US" i="1" smtClean="0">
                        <a:latin typeface="Cambria Math"/>
                      </a:rPr>
                      <m:t>) – </m:t>
                    </m:r>
                    <m:r>
                      <m:rPr>
                        <m:sty m:val="p"/>
                      </m:rPr>
                      <a:rPr lang="en-US" i="0" smtClean="0">
                        <a:latin typeface="Cambria Math"/>
                      </a:rPr>
                      <m:t>info</m:t>
                    </m:r>
                    <m:r>
                      <a:rPr lang="en-US" i="1" baseline="-25000" smtClean="0">
                        <a:latin typeface="Cambria Math"/>
                      </a:rPr>
                      <m:t>𝑥</m:t>
                    </m:r>
                    <m:r>
                      <a:rPr lang="en-US" i="1" smtClean="0">
                        <a:latin typeface="Cambria Math"/>
                      </a:rPr>
                      <m:t>(</m:t>
                    </m:r>
                    <m:r>
                      <a:rPr lang="en-US" i="1" smtClean="0">
                        <a:latin typeface="Cambria Math"/>
                      </a:rPr>
                      <m:t>𝑇</m:t>
                    </m:r>
                    <m:r>
                      <a:rPr lang="en-US" i="1" smtClean="0">
                        <a:latin typeface="Cambria Math"/>
                      </a:rPr>
                      <m:t>)</m:t>
                    </m:r>
                  </m:oMath>
                </a14:m>
                <a:endParaRPr lang="en-US" smtClean="0"/>
              </a:p>
              <a:p>
                <a:pPr lvl="1"/>
                <a:r>
                  <a:rPr lang="en-US" smtClean="0"/>
                  <a:t>Measures the information yielded by a test </a:t>
                </a:r>
                <a:r>
                  <a:rPr lang="en-US" i="1" smtClean="0"/>
                  <a:t>x</a:t>
                </a:r>
                <a:r>
                  <a:rPr lang="en-US" smtClean="0"/>
                  <a:t>. </a:t>
                </a:r>
              </a:p>
              <a:p>
                <a:pPr lvl="1"/>
                <a:r>
                  <a:rPr lang="en-US" smtClean="0"/>
                  <a:t>Reduction in uncertainty about classes as a consequence of the test </a:t>
                </a:r>
                <a:r>
                  <a:rPr lang="en-US" i="1" smtClean="0"/>
                  <a:t>x</a:t>
                </a:r>
                <a:r>
                  <a:rPr lang="en-US" smtClean="0"/>
                  <a:t>?</a:t>
                </a:r>
              </a:p>
              <a:p>
                <a:pPr lvl="1"/>
                <a:r>
                  <a:rPr lang="en-US" smtClean="0"/>
                  <a:t>It is mutual information between the test </a:t>
                </a:r>
                <a:r>
                  <a:rPr lang="en-US" i="1" smtClean="0"/>
                  <a:t>x</a:t>
                </a:r>
                <a:r>
                  <a:rPr lang="en-US" smtClean="0"/>
                  <a:t> and the class.</a:t>
                </a:r>
              </a:p>
              <a:p>
                <a:pPr lvl="1"/>
                <a:r>
                  <a:rPr lang="en-US" smtClean="0"/>
                  <a:t>gain criterion: select a test with maximum  information gain</a:t>
                </a:r>
              </a:p>
              <a:p>
                <a:pPr lvl="1"/>
                <a:r>
                  <a:rPr lang="en-US" smtClean="0"/>
                  <a:t>biased towards tests which have many subsets</a:t>
                </a:r>
              </a:p>
              <a:p>
                <a:pPr lvl="1"/>
                <a:endParaRPr lang="en-US" smtClean="0"/>
              </a:p>
              <a:p>
                <a:pPr lvl="1"/>
                <a:endParaRPr lang="en-US" smtClean="0"/>
              </a:p>
              <a:p>
                <a:pPr lvl="1"/>
                <a:endParaRPr lang="en-US"/>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422032"/>
                <a:ext cx="8229600" cy="6131168"/>
              </a:xfrm>
              <a:blipFill rotWithShape="1">
                <a:blip r:embed="rId2"/>
                <a:stretch>
                  <a:fillRect l="-1630" t="-1292" r="-2222"/>
                </a:stretch>
              </a:blipFill>
            </p:spPr>
            <p:txBody>
              <a:bodyPr/>
              <a:lstStyle/>
              <a:p>
                <a:r>
                  <a:rPr lang="en-US">
                    <a:noFill/>
                  </a:rPr>
                  <a:t> </a:t>
                </a:r>
              </a:p>
            </p:txBody>
          </p:sp>
        </mc:Fallback>
      </mc:AlternateContent>
    </p:spTree>
    <p:extLst>
      <p:ext uri="{BB962C8B-B14F-4D97-AF65-F5344CB8AC3E}">
        <p14:creationId xmlns:p14="http://schemas.microsoft.com/office/powerpoint/2010/main" val="429148308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xi_i$&#10;\end{document}&#10;"/>
  <p:tag name="EXTERNALNAME" val="txp_fig"/>
  <p:tag name="BLEND" val="False"/>
  <p:tag name="TRANSPARENT" val="False"/>
  <p:tag name="KEEPFILES" val="False"/>
  <p:tag name="DEBUGPAUSE" val="False"/>
  <p:tag name="RESOLUTION" val="1200"/>
  <p:tag name="TIMEOUT" val="(none)"/>
  <p:tag name="BOXWIDTH" val="348"/>
  <p:tag name="BOXHEIGHT" val="351"/>
  <p:tag name="BOXFONT" val="10"/>
  <p:tag name="BOXWRAP" val="False"/>
  <p:tag name="WORKAROUNDTRANSPARENCYBUG" val="False"/>
  <p:tag name="BITMAPFORMAT" val="pngmono"/>
  <p:tag name="DEBUGINTERACTIVE" val="True"/>
  <p:tag name="ORIGWIDTH" val="15"/>
  <p:tag name="PICTUREFILESIZE" val="1428"/>
</p:tagLst>
</file>

<file path=ppt/tags/tag2.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mathbf{x}_i $&#10;\end{document}&#10;"/>
  <p:tag name="EXTERNALNAME" val="txp_fig"/>
  <p:tag name="BLEND" val="False"/>
  <p:tag name="TRANSPARENT" val="False"/>
  <p:tag name="KEEPFILES" val="False"/>
  <p:tag name="DEBUGPAUSE" val="False"/>
  <p:tag name="RESOLUTION" val="1200"/>
  <p:tag name="TIMEOUT" val="(none)"/>
  <p:tag name="BOXWIDTH" val="348"/>
  <p:tag name="BOXHEIGHT" val="306"/>
  <p:tag name="BOXFONT" val="10"/>
  <p:tag name="BOXWRAP" val="False"/>
  <p:tag name="WORKAROUNDTRANSPARENCYBUG" val="False"/>
  <p:tag name="BITMAPFORMAT" val="pngmono"/>
  <p:tag name="DEBUGINTERACTIVE" val="True"/>
  <p:tag name="ORIGWIDTH" val="18"/>
  <p:tag name="PICTUREFILESIZE" val="1269"/>
</p:tagLst>
</file>

<file path=ppt/tags/tag3.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mathbf{x}_j $&#10;\end{document}&#10;"/>
  <p:tag name="EXTERNALNAME" val="txp_fig"/>
  <p:tag name="BLEND" val="False"/>
  <p:tag name="TRANSPARENT" val="False"/>
  <p:tag name="KEEPFILES" val="False"/>
  <p:tag name="DEBUGPAUSE" val="False"/>
  <p:tag name="RESOLUTION" val="1200"/>
  <p:tag name="TIMEOUT" val="(none)"/>
  <p:tag name="BOXWIDTH" val="348"/>
  <p:tag name="BOXHEIGHT" val="306"/>
  <p:tag name="BOXFONT" val="10"/>
  <p:tag name="BOXWRAP" val="False"/>
  <p:tag name="WORKAROUNDTRANSPARENCYBUG" val="False"/>
  <p:tag name="BITMAPFORMAT" val="pngmono"/>
  <p:tag name="DEBUGINTERACTIVE" val="True"/>
  <p:tag name="ORIGWIDTH" val="20"/>
  <p:tag name="PICTUREFILESIZE" val="1338"/>
</p:tagLst>
</file>

<file path=ppt/tags/tag4.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xi_j$&#10;\end{document}&#10;"/>
  <p:tag name="EXTERNALNAME" val="txp_fig"/>
  <p:tag name="BLEND" val="False"/>
  <p:tag name="TRANSPARENT" val="False"/>
  <p:tag name="KEEPFILES" val="False"/>
  <p:tag name="DEBUGPAUSE" val="False"/>
  <p:tag name="RESOLUTION" val="1200"/>
  <p:tag name="TIMEOUT" val="(none)"/>
  <p:tag name="BOXWIDTH" val="348"/>
  <p:tag name="BOXHEIGHT" val="351"/>
  <p:tag name="BOXFONT" val="10"/>
  <p:tag name="BOXWRAP" val="False"/>
  <p:tag name="WORKAROUNDTRANSPARENCYBUG" val="False"/>
  <p:tag name="BITMAPFORMAT" val="pngmono"/>
  <p:tag name="DEBUGINTERACTIVE" val="True"/>
  <p:tag name="ORIGWIDTH" val="17"/>
  <p:tag name="PICTUREFILESIZE" val="1549"/>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ml">
  <a:themeElements>
    <a:clrScheme name="ml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m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rgbClr val="FF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solidFill>
            <a:srgbClr val="FF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ml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l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l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l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l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l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l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Default Design">
  <a:themeElements>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Default Design">
  <a:themeElements>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3_Default Design">
  <a:themeElements>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2486</TotalTime>
  <Words>3894</Words>
  <Application>Microsoft Office PowerPoint</Application>
  <PresentationFormat>On-screen Show (4:3)</PresentationFormat>
  <Paragraphs>413</Paragraphs>
  <Slides>66</Slides>
  <Notes>7</Notes>
  <HiddenSlides>2</HiddenSlides>
  <MMClips>0</MMClips>
  <ScaleCrop>false</ScaleCrop>
  <HeadingPairs>
    <vt:vector size="6" baseType="variant">
      <vt:variant>
        <vt:lpstr>Theme</vt:lpstr>
      </vt:variant>
      <vt:variant>
        <vt:i4>5</vt:i4>
      </vt:variant>
      <vt:variant>
        <vt:lpstr>Embedded OLE Servers</vt:lpstr>
      </vt:variant>
      <vt:variant>
        <vt:i4>1</vt:i4>
      </vt:variant>
      <vt:variant>
        <vt:lpstr>Slide Titles</vt:lpstr>
      </vt:variant>
      <vt:variant>
        <vt:i4>66</vt:i4>
      </vt:variant>
    </vt:vector>
  </HeadingPairs>
  <TitlesOfParts>
    <vt:vector size="72" baseType="lpstr">
      <vt:lpstr>Default Design</vt:lpstr>
      <vt:lpstr>ml</vt:lpstr>
      <vt:lpstr>1_Default Design</vt:lpstr>
      <vt:lpstr>2_Default Design</vt:lpstr>
      <vt:lpstr>3_Default Design</vt:lpstr>
      <vt:lpstr>Equation</vt:lpstr>
      <vt:lpstr>Last lecture summary</vt:lpstr>
      <vt:lpstr>Information theory</vt:lpstr>
      <vt:lpstr>One variable X</vt:lpstr>
      <vt:lpstr>Two variables X and Y</vt:lpstr>
      <vt:lpstr>Two variables X and Y</vt:lpstr>
      <vt:lpstr>Decision trees</vt:lpstr>
      <vt:lpstr>PowerPoint Presentation</vt:lpstr>
      <vt:lpstr>PowerPoint Presentation</vt:lpstr>
      <vt:lpstr>PowerPoint Presentation</vt:lpstr>
      <vt:lpstr>PowerPoint Presentation</vt:lpstr>
      <vt:lpstr>Gain ratio</vt:lpstr>
      <vt:lpstr>PowerPoint Presentation</vt:lpstr>
      <vt:lpstr>Continuous data</vt:lpstr>
      <vt:lpstr>Regression tree</vt:lpstr>
      <vt:lpstr>Pruning</vt:lpstr>
      <vt:lpstr>Algorithms, programs</vt:lpstr>
      <vt:lpstr>PowerPoint Presentation</vt:lpstr>
      <vt:lpstr>Support Vector Machine (SVM)</vt:lpstr>
      <vt:lpstr>PowerPoint Presentation</vt:lpstr>
      <vt:lpstr>Linear classification methods</vt:lpstr>
      <vt:lpstr>PowerPoint Presentation</vt:lpstr>
      <vt:lpstr>PowerPoint Presentation</vt:lpstr>
      <vt:lpstr>PowerPoint Presentation</vt:lpstr>
      <vt:lpstr>PowerPoint Presentation</vt:lpstr>
      <vt:lpstr>PowerPoint Presentation</vt:lpstr>
      <vt:lpstr>Why maximum margin?</vt:lpstr>
      <vt:lpstr>How to find a margin?</vt:lpstr>
      <vt:lpstr>PowerPoint Presentation</vt:lpstr>
      <vt:lpstr>Quadratic constrained optimization</vt:lpstr>
      <vt:lpstr>PowerPoint Presentation</vt:lpstr>
      <vt:lpstr>PowerPoint Presentation</vt:lpstr>
      <vt:lpstr>Soft margin</vt:lpstr>
      <vt:lpstr>Soft margin</vt:lpstr>
      <vt:lpstr>Soft margin</vt:lpstr>
      <vt:lpstr>Kernel Functions</vt:lpstr>
      <vt:lpstr>PowerPoint Presentation</vt:lpstr>
      <vt:lpstr>PowerPoint Presentation</vt:lpstr>
      <vt:lpstr>PowerPoint Presentation</vt:lpstr>
      <vt:lpstr>PowerPoint Presentation</vt:lpstr>
      <vt:lpstr>Nomenclature</vt:lpstr>
      <vt:lpstr>Nomenclature contd.</vt:lpstr>
      <vt:lpstr>PowerPoint Presentation</vt:lpstr>
      <vt:lpstr>PowerPoint Presentation</vt:lpstr>
      <vt:lpstr>Example</vt:lpstr>
      <vt:lpstr>PowerPoint Presentation</vt:lpstr>
      <vt:lpstr>PowerPoint Presentation</vt:lpstr>
      <vt:lpstr>Example</vt:lpstr>
      <vt:lpstr>Kernels</vt:lpstr>
      <vt:lpstr>Polynomial kernel</vt:lpstr>
      <vt:lpstr>Gaussian RBF Kernel</vt:lpstr>
      <vt:lpstr>PowerPoint Presentation</vt:lpstr>
      <vt:lpstr>SVM parameters</vt:lpstr>
      <vt:lpstr>PowerPoint Presentation</vt:lpstr>
      <vt:lpstr>Computational aspects</vt:lpstr>
      <vt:lpstr>Multiclass SVM</vt:lpstr>
      <vt:lpstr>PowerPoint Presentation</vt:lpstr>
      <vt:lpstr>PowerPoint Presentation</vt:lpstr>
      <vt:lpstr>Resources</vt:lpstr>
      <vt:lpstr>PowerPoint Presentation</vt:lpstr>
      <vt:lpstr>Software</vt:lpstr>
      <vt:lpstr>PowerPoint Presentation</vt:lpstr>
      <vt:lpstr>Examples of Kernel Functions</vt:lpstr>
      <vt:lpstr>Training a linear SVM</vt:lpstr>
      <vt:lpstr>Introducing slack variables</vt:lpstr>
      <vt:lpstr>Performance</vt:lpstr>
      <vt:lpstr>Support Vector Machines are Perceptrons!</vt:lpstr>
    </vt:vector>
  </TitlesOfParts>
  <Company>Unknown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Support Vector Machines</dc:title>
  <dc:creator>Enemy</dc:creator>
  <cp:lastModifiedBy>Daniel Svozil</cp:lastModifiedBy>
  <cp:revision>350</cp:revision>
  <dcterms:created xsi:type="dcterms:W3CDTF">2009-05-13T13:47:42Z</dcterms:created>
  <dcterms:modified xsi:type="dcterms:W3CDTF">2014-03-24T10:37:46Z</dcterms:modified>
</cp:coreProperties>
</file>