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330" r:id="rId3"/>
    <p:sldId id="331" r:id="rId4"/>
    <p:sldId id="336" r:id="rId5"/>
    <p:sldId id="325" r:id="rId6"/>
    <p:sldId id="337" r:id="rId7"/>
    <p:sldId id="338" r:id="rId8"/>
    <p:sldId id="339" r:id="rId9"/>
    <p:sldId id="340" r:id="rId10"/>
    <p:sldId id="341" r:id="rId11"/>
    <p:sldId id="342" r:id="rId12"/>
    <p:sldId id="326" r:id="rId13"/>
    <p:sldId id="327" r:id="rId14"/>
    <p:sldId id="328" r:id="rId15"/>
    <p:sldId id="332" r:id="rId16"/>
    <p:sldId id="333" r:id="rId17"/>
    <p:sldId id="334" r:id="rId18"/>
    <p:sldId id="335" r:id="rId19"/>
    <p:sldId id="277" r:id="rId20"/>
    <p:sldId id="285" r:id="rId21"/>
    <p:sldId id="281" r:id="rId22"/>
    <p:sldId id="279" r:id="rId23"/>
    <p:sldId id="282" r:id="rId24"/>
    <p:sldId id="283" r:id="rId25"/>
    <p:sldId id="287" r:id="rId26"/>
    <p:sldId id="284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1" r:id="rId37"/>
    <p:sldId id="303" r:id="rId38"/>
    <p:sldId id="298" r:id="rId39"/>
    <p:sldId id="344" r:id="rId40"/>
    <p:sldId id="345" r:id="rId41"/>
    <p:sldId id="346" r:id="rId42"/>
    <p:sldId id="348" r:id="rId43"/>
    <p:sldId id="306" r:id="rId44"/>
    <p:sldId id="343" r:id="rId45"/>
    <p:sldId id="307" r:id="rId46"/>
    <p:sldId id="308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3" r:id="rId60"/>
    <p:sldId id="350" r:id="rId61"/>
    <p:sldId id="34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46"/>
    <a:srgbClr val="FFCA21"/>
    <a:srgbClr val="5CF35C"/>
    <a:srgbClr val="00B0F0"/>
    <a:srgbClr val="BFBFBF"/>
    <a:srgbClr val="FFFFAA"/>
    <a:srgbClr val="69D352"/>
    <a:srgbClr val="3B3BFF"/>
    <a:srgbClr val="5797FF"/>
    <a:srgbClr val="28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77459" autoAdjust="0"/>
  </p:normalViewPr>
  <p:slideViewPr>
    <p:cSldViewPr snapToGrid="0">
      <p:cViewPr>
        <p:scale>
          <a:sx n="66" d="100"/>
          <a:sy n="66" d="100"/>
        </p:scale>
        <p:origin x="-18" y="-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AF3C-C11B-44C5-87E9-1DC245345D35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620C4-73D0-422A-9B3C-52E262E56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4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DECADES old technology.  We may as well be playing this fossilized game.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Javac</a:t>
            </a:r>
            <a:r>
              <a:rPr lang="en-US" dirty="0"/>
              <a:t> needs to resolve Person, but can’t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a way to plugin to </a:t>
            </a:r>
            <a:r>
              <a:rPr lang="en-US" dirty="0" err="1"/>
              <a:t>Javac</a:t>
            </a:r>
            <a:r>
              <a:rPr lang="en-US" dirty="0"/>
              <a:t> to transform or </a:t>
            </a:r>
            <a:r>
              <a:rPr lang="en-US" dirty="0" err="1"/>
              <a:t>transpile</a:t>
            </a:r>
            <a:r>
              <a:rPr lang="en-US" dirty="0"/>
              <a:t>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intents and purposes, Manifold lets you write </a:t>
            </a:r>
            <a:r>
              <a:rPr lang="en-US" dirty="0" err="1"/>
              <a:t>Javac</a:t>
            </a:r>
            <a:r>
              <a:rPr lang="en-US" dirty="0"/>
              <a:t> Metadata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7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620C4-73D0-422A-9B3C-52E262E569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7C19-8E93-422E-A6A5-6B04535D9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42747-E24C-4778-B485-BA83C2A2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51BA-ECFA-47D7-AF01-88A92AA2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6F39-74EF-42CA-B8F7-7E8ECE30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531B-E96B-4E13-94FA-B8A02A40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D2E0-F952-4EE4-B081-69411832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ADFAB-0B5E-4893-A174-30BBF95D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F6D0-75B7-47D8-AF37-D67C4B07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5FD4-41BE-4E32-B924-784B5DBF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3798-1046-4BF8-841B-AAA8B6CA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9A025-6B99-4419-9BDB-4FC5AF662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FF1A2-5FCB-42D3-BB44-E694774B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26C8-F8DF-4105-A175-2739DEBD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81C0-6153-40E1-927B-AF6EC0B7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838B-0DE0-42F3-A9E6-8A677E1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BA05-FE2A-4A24-8992-594A6FE0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F0BE-A674-4C9F-A3AF-F8B00F63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C390-4E3B-49E6-95F3-176E5BBC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20D81-75F0-40AD-BD3B-B0420DBC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CA5E-BF1C-456E-A6DB-234FA606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D883-8172-4BFD-B900-88FCD8FF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66003-5F51-40C1-BC27-C020EE45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DE73-AEDA-4BE9-BAE7-A71455B1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CED7-F4F2-468B-9694-E8D7DA78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2D74-7F13-4B45-B3E9-0AA7945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AC97-B2FE-4FE0-A320-989CC374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EA67-B14E-43BB-97F1-27566252C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AC617-CD62-41EB-A0D8-877601D4B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40327-A04E-4F29-A392-D36D3855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A8253-2E48-4AAB-9E76-F2D36044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EEF01-1B30-4394-B818-33E6C46C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8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FCA4-2560-4B7E-A34B-A6B72FE5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81C1B-68D8-4DE4-88A1-A5DB0183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C0D9-C624-4611-A4D6-338F4069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7AAA7-6757-462C-85FB-68252633B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871F4-8185-4CA2-A3EE-B7950A4A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71F7D-8569-4E61-BA97-EE4644D1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F481E-BE80-4E61-A5EF-3E411EB4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2AF10-2759-489C-9003-3DD738F6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69AC-D5A0-4E0E-B381-1E11FE91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388CE-CD99-4EF7-8BE7-21F7BC4E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A8016-F32F-42E0-8F2E-676B2B4F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5668F-D9B0-4DAC-9F44-A20ECCF6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F4F24-AEEB-47EB-A1B4-CD3113AF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EC490-C209-41FF-9D09-F86757E7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E41AD-7D83-43F1-BD10-4C462B64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379A-294F-4A69-A8B2-491A4346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AFEC-92AD-4D30-A79C-5677EDC7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155D3-D990-4E90-AB03-A7D4C1062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80C8C-858C-43B2-8A73-C9C2B66B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9874-A174-4999-BF51-9D836725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A045F-F78F-4466-A2C8-872EF082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AF6D-26D2-4E3D-8C76-309EC736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CDF9-C9EA-4AEC-86B3-326643572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B7AF-405F-4534-8D66-737DD2506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68FF9-7B70-430E-9333-DEB2119C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B7DEB-2A3E-4B54-8690-1FB516DD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D699-E5EF-4739-9F99-97886B47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702678-0BE6-4FC4-875A-6A6D197F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DB251-A702-41C7-A8DF-F6A6001BD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7614-8B51-4884-8AEB-7AC22D756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9F36-F245-4079-A107-C7AC680CADF7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4B545-2DEC-41F0-97BA-068CB6DC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29B0-6BA9-4AC0-A1A7-1D9736CC4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3CBF-56C7-4ACB-8086-9C328B0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nifold.systems/images/graphql.mp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D21B86-33C4-4C37-807E-CCF7671E524F}"/>
              </a:ext>
            </a:extLst>
          </p:cNvPr>
          <p:cNvSpPr txBox="1"/>
          <p:nvPr/>
        </p:nvSpPr>
        <p:spPr>
          <a:xfrm>
            <a:off x="276223" y="536035"/>
            <a:ext cx="11582401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0" dirty="0">
                <a:solidFill>
                  <a:srgbClr val="69D352"/>
                </a:solidFill>
              </a:rPr>
              <a:t>Manifold</a:t>
            </a:r>
          </a:p>
          <a:p>
            <a:r>
              <a:rPr lang="en-US" sz="7200" dirty="0">
                <a:solidFill>
                  <a:srgbClr val="69D352"/>
                </a:solidFill>
              </a:rPr>
              <a:t>X-Ray Vision for Java</a:t>
            </a:r>
            <a:endParaRPr lang="en-US" sz="7200" b="1" i="1" dirty="0">
              <a:solidFill>
                <a:srgbClr val="69D35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4DAF2F-F3D8-4A26-8832-C574311D9FC0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80EF0E-630E-47F6-A0C1-697DEEDE3F96}"/>
              </a:ext>
            </a:extLst>
          </p:cNvPr>
          <p:cNvSpPr txBox="1"/>
          <p:nvPr/>
        </p:nvSpPr>
        <p:spPr>
          <a:xfrm>
            <a:off x="276224" y="4396254"/>
            <a:ext cx="689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Scott McKinney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0D5327-1FFB-4D12-8A23-8BBCAC39151F}"/>
              </a:ext>
            </a:extLst>
          </p:cNvPr>
          <p:cNvGrpSpPr/>
          <p:nvPr/>
        </p:nvGrpSpPr>
        <p:grpSpPr>
          <a:xfrm>
            <a:off x="276224" y="3698382"/>
            <a:ext cx="7794651" cy="690267"/>
            <a:chOff x="1504941" y="4260070"/>
            <a:chExt cx="7794651" cy="682239"/>
          </a:xfrm>
        </p:grpSpPr>
        <p:pic>
          <p:nvPicPr>
            <p:cNvPr id="11" name="Picture 10" title="Manifold Systems, LLC">
              <a:extLst>
                <a:ext uri="{FF2B5EF4-FFF2-40B4-BE49-F238E27FC236}">
                  <a16:creationId xmlns:a16="http://schemas.microsoft.com/office/drawing/2014/main" id="{D1CEE783-7738-487D-B327-06B79E21E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4941" y="4303495"/>
              <a:ext cx="898551" cy="6388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686589-CD5E-475A-8C1F-B0A59ECBDA1C}"/>
                </a:ext>
              </a:extLst>
            </p:cNvPr>
            <p:cNvSpPr txBox="1"/>
            <p:nvPr/>
          </p:nvSpPr>
          <p:spPr>
            <a:xfrm>
              <a:off x="2403492" y="4260070"/>
              <a:ext cx="6896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8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Manifold Systems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7B3A21-5479-4E0E-8AC5-177C98BCBC7E}"/>
              </a:ext>
            </a:extLst>
          </p:cNvPr>
          <p:cNvSpPr txBox="1"/>
          <p:nvPr/>
        </p:nvSpPr>
        <p:spPr>
          <a:xfrm>
            <a:off x="276224" y="6326143"/>
            <a:ext cx="689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69D35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scott@manifold.systems</a:t>
            </a:r>
            <a:endParaRPr lang="en-US" sz="2800" dirty="0">
              <a:solidFill>
                <a:srgbClr val="69D35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D798B-84D9-4504-A13E-8C6C1009D759}"/>
              </a:ext>
            </a:extLst>
          </p:cNvPr>
          <p:cNvSpPr txBox="1"/>
          <p:nvPr/>
        </p:nvSpPr>
        <p:spPr>
          <a:xfrm>
            <a:off x="8249046" y="6334780"/>
            <a:ext cx="3719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69D35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http://manifold.systems</a:t>
            </a:r>
          </a:p>
        </p:txBody>
      </p:sp>
    </p:spTree>
    <p:extLst>
      <p:ext uri="{BB962C8B-B14F-4D97-AF65-F5344CB8AC3E}">
        <p14:creationId xmlns:p14="http://schemas.microsoft.com/office/powerpoint/2010/main" val="19749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4797374" y="2318456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75092C8-65F7-41B8-8F82-CA5334FA2837}"/>
              </a:ext>
            </a:extLst>
          </p:cNvPr>
          <p:cNvSpPr/>
          <p:nvPr/>
        </p:nvSpPr>
        <p:spPr>
          <a:xfrm>
            <a:off x="2998360" y="139011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CSV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5024231" y="3005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Java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7050104" y="139011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JSON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D882FE34-1DCC-43C9-A6C1-1BCD20160FC8}"/>
              </a:ext>
            </a:extLst>
          </p:cNvPr>
          <p:cNvSpPr/>
          <p:nvPr/>
        </p:nvSpPr>
        <p:spPr>
          <a:xfrm>
            <a:off x="2998360" y="36369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2FECA6F4-26EA-4518-9E47-260BB679DDF4}"/>
              </a:ext>
            </a:extLst>
          </p:cNvPr>
          <p:cNvSpPr/>
          <p:nvPr/>
        </p:nvSpPr>
        <p:spPr>
          <a:xfrm>
            <a:off x="5024231" y="4726041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XML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E69586A-5247-41C2-B7C6-6660C26D8CBA}"/>
              </a:ext>
            </a:extLst>
          </p:cNvPr>
          <p:cNvSpPr/>
          <p:nvPr/>
        </p:nvSpPr>
        <p:spPr>
          <a:xfrm>
            <a:off x="7050104" y="362385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69D352"/>
                </a:solidFill>
              </a:rPr>
              <a:t>GraphQL</a:t>
            </a:r>
            <a:endParaRPr lang="en-US" sz="4000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7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4797374" y="2318456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75092C8-65F7-41B8-8F82-CA5334FA2837}"/>
              </a:ext>
            </a:extLst>
          </p:cNvPr>
          <p:cNvSpPr/>
          <p:nvPr/>
        </p:nvSpPr>
        <p:spPr>
          <a:xfrm>
            <a:off x="2998360" y="139011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CSV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5024231" y="3005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Java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7050104" y="139011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JSON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D882FE34-1DCC-43C9-A6C1-1BCD20160FC8}"/>
              </a:ext>
            </a:extLst>
          </p:cNvPr>
          <p:cNvSpPr/>
          <p:nvPr/>
        </p:nvSpPr>
        <p:spPr>
          <a:xfrm>
            <a:off x="2998360" y="36369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2FECA6F4-26EA-4518-9E47-260BB679DDF4}"/>
              </a:ext>
            </a:extLst>
          </p:cNvPr>
          <p:cNvSpPr/>
          <p:nvPr/>
        </p:nvSpPr>
        <p:spPr>
          <a:xfrm>
            <a:off x="5028114" y="4726042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XML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C59A97D-3F6C-4C87-9EC7-8F41ECC10FE3}"/>
              </a:ext>
            </a:extLst>
          </p:cNvPr>
          <p:cNvSpPr/>
          <p:nvPr/>
        </p:nvSpPr>
        <p:spPr>
          <a:xfrm>
            <a:off x="972488" y="2513549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WSDL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77061AF-B30C-49FD-89CF-FDAEDE1F407D}"/>
              </a:ext>
            </a:extLst>
          </p:cNvPr>
          <p:cNvSpPr/>
          <p:nvPr/>
        </p:nvSpPr>
        <p:spPr>
          <a:xfrm>
            <a:off x="9075975" y="300582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YAML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A1B129D-9343-40DE-811D-7BEA6B191C39}"/>
              </a:ext>
            </a:extLst>
          </p:cNvPr>
          <p:cNvSpPr/>
          <p:nvPr/>
        </p:nvSpPr>
        <p:spPr>
          <a:xfrm>
            <a:off x="972488" y="4717802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XLS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F027FB22-7D2A-41CE-85C7-D8DE45BA1818}"/>
              </a:ext>
            </a:extLst>
          </p:cNvPr>
          <p:cNvSpPr/>
          <p:nvPr/>
        </p:nvSpPr>
        <p:spPr>
          <a:xfrm>
            <a:off x="9075975" y="2513311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UML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A67E2BF-82AF-4144-A4DE-34078D18F9A9}"/>
              </a:ext>
            </a:extLst>
          </p:cNvPr>
          <p:cNvSpPr/>
          <p:nvPr/>
        </p:nvSpPr>
        <p:spPr>
          <a:xfrm>
            <a:off x="9075974" y="4763258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FASTA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38F9AF4-AA7A-4978-A8AE-D26190531BE5}"/>
              </a:ext>
            </a:extLst>
          </p:cNvPr>
          <p:cNvSpPr/>
          <p:nvPr/>
        </p:nvSpPr>
        <p:spPr>
          <a:xfrm>
            <a:off x="11101845" y="3636983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PNG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B035240-AE3F-4BD6-A749-FD4E95868873}"/>
              </a:ext>
            </a:extLst>
          </p:cNvPr>
          <p:cNvSpPr/>
          <p:nvPr/>
        </p:nvSpPr>
        <p:spPr>
          <a:xfrm>
            <a:off x="2998360" y="-856753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XSD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4C8EA0C7-C8B1-4A21-8103-4E8111F091CC}"/>
              </a:ext>
            </a:extLst>
          </p:cNvPr>
          <p:cNvSpPr/>
          <p:nvPr/>
        </p:nvSpPr>
        <p:spPr>
          <a:xfrm>
            <a:off x="972487" y="309296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MD5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C63E5852-A240-4572-8DC1-3BB62E8C6742}"/>
              </a:ext>
            </a:extLst>
          </p:cNvPr>
          <p:cNvSpPr/>
          <p:nvPr/>
        </p:nvSpPr>
        <p:spPr>
          <a:xfrm>
            <a:off x="-1053384" y="1411423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HTML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36D8277-A6E4-4D4E-8B5E-8484AB600A6E}"/>
              </a:ext>
            </a:extLst>
          </p:cNvPr>
          <p:cNvSpPr/>
          <p:nvPr/>
        </p:nvSpPr>
        <p:spPr>
          <a:xfrm>
            <a:off x="7050102" y="5844078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69D352">
                    <a:alpha val="30000"/>
                  </a:srgbClr>
                </a:solidFill>
              </a:rPr>
              <a:t>PROTOBUF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69E6EE82-2A73-4426-8373-79CCED9A09B3}"/>
              </a:ext>
            </a:extLst>
          </p:cNvPr>
          <p:cNvSpPr/>
          <p:nvPr/>
        </p:nvSpPr>
        <p:spPr>
          <a:xfrm>
            <a:off x="7050104" y="362385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69D352"/>
                </a:solidFill>
              </a:rPr>
              <a:t>GraphQL</a:t>
            </a:r>
            <a:endParaRPr lang="en-US" sz="4000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7978759" y="291298"/>
            <a:ext cx="2137399" cy="1831375"/>
          </a:xfrm>
          <a:prstGeom prst="hexagon">
            <a:avLst/>
          </a:prstGeom>
          <a:noFill/>
          <a:ln w="63500">
            <a:solidFill>
              <a:srgbClr val="FFF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7748833" y="2468008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75092C8-65F7-41B8-8F82-CA5334FA2837}"/>
              </a:ext>
            </a:extLst>
          </p:cNvPr>
          <p:cNvSpPr/>
          <p:nvPr/>
        </p:nvSpPr>
        <p:spPr>
          <a:xfrm>
            <a:off x="2883030" y="1407919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CSV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857159" y="2524540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XML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2FECA6F4-26EA-4518-9E47-260BB679DDF4}"/>
              </a:ext>
            </a:extLst>
          </p:cNvPr>
          <p:cNvSpPr/>
          <p:nvPr/>
        </p:nvSpPr>
        <p:spPr>
          <a:xfrm>
            <a:off x="857159" y="291298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JSON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3C86A61E-9441-425F-B18B-258B6585DC05}"/>
              </a:ext>
            </a:extLst>
          </p:cNvPr>
          <p:cNvSpPr/>
          <p:nvPr/>
        </p:nvSpPr>
        <p:spPr>
          <a:xfrm>
            <a:off x="857159" y="4771408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7F9CDB-35B0-473F-B7BC-1D205CA03BA8}"/>
              </a:ext>
            </a:extLst>
          </p:cNvPr>
          <p:cNvCxnSpPr/>
          <p:nvPr/>
        </p:nvCxnSpPr>
        <p:spPr>
          <a:xfrm>
            <a:off x="6096000" y="146222"/>
            <a:ext cx="0" cy="6565556"/>
          </a:xfrm>
          <a:prstGeom prst="line">
            <a:avLst/>
          </a:prstGeom>
          <a:ln w="127000">
            <a:solidFill>
              <a:srgbClr val="69D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1C3932EB-778B-4E9B-B432-B16B0EA29D24}"/>
              </a:ext>
            </a:extLst>
          </p:cNvPr>
          <p:cNvSpPr/>
          <p:nvPr/>
        </p:nvSpPr>
        <p:spPr>
          <a:xfrm>
            <a:off x="-1121090" y="1452414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WSDL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EEA011B7-C64F-4F8E-8BF1-77142333449C}"/>
              </a:ext>
            </a:extLst>
          </p:cNvPr>
          <p:cNvSpPr/>
          <p:nvPr/>
        </p:nvSpPr>
        <p:spPr>
          <a:xfrm>
            <a:off x="-1121090" y="3656667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XLS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7C72048C-E0FB-40AC-B9C1-F8625FBC83F3}"/>
              </a:ext>
            </a:extLst>
          </p:cNvPr>
          <p:cNvSpPr/>
          <p:nvPr/>
        </p:nvSpPr>
        <p:spPr>
          <a:xfrm>
            <a:off x="-1121091" y="-751839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30000"/>
                  </a:srgbClr>
                </a:solidFill>
              </a:rPr>
              <a:t>MD5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70B0B9C-9EB6-4765-8E3C-583BDEF5F247}"/>
              </a:ext>
            </a:extLst>
          </p:cNvPr>
          <p:cNvSpPr/>
          <p:nvPr/>
        </p:nvSpPr>
        <p:spPr>
          <a:xfrm>
            <a:off x="2883030" y="3656667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69D352"/>
                </a:solidFill>
              </a:rPr>
              <a:t>GraphQL</a:t>
            </a:r>
            <a:endParaRPr lang="en-US" sz="4000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63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7978759" y="291298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7748833" y="2468008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Java Project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75092C8-65F7-41B8-8F82-CA5334FA2837}"/>
              </a:ext>
            </a:extLst>
          </p:cNvPr>
          <p:cNvSpPr/>
          <p:nvPr/>
        </p:nvSpPr>
        <p:spPr>
          <a:xfrm>
            <a:off x="2883030" y="1407919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CSV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857159" y="2524540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18000"/>
                  </a:srgbClr>
                </a:solidFill>
              </a:rPr>
              <a:t>XML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2FECA6F4-26EA-4518-9E47-260BB679DDF4}"/>
              </a:ext>
            </a:extLst>
          </p:cNvPr>
          <p:cNvSpPr/>
          <p:nvPr/>
        </p:nvSpPr>
        <p:spPr>
          <a:xfrm>
            <a:off x="857159" y="291298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JSON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3C86A61E-9441-425F-B18B-258B6585DC05}"/>
              </a:ext>
            </a:extLst>
          </p:cNvPr>
          <p:cNvSpPr/>
          <p:nvPr/>
        </p:nvSpPr>
        <p:spPr>
          <a:xfrm>
            <a:off x="857159" y="4771408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18000"/>
                  </a:srgbClr>
                </a:solidFill>
              </a:rPr>
              <a:t>JS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D1B75C-616F-4028-9974-347965BE3BEF}"/>
              </a:ext>
            </a:extLst>
          </p:cNvPr>
          <p:cNvCxnSpPr/>
          <p:nvPr/>
        </p:nvCxnSpPr>
        <p:spPr>
          <a:xfrm>
            <a:off x="6096000" y="146222"/>
            <a:ext cx="0" cy="6565556"/>
          </a:xfrm>
          <a:prstGeom prst="line">
            <a:avLst/>
          </a:prstGeom>
          <a:ln w="127000">
            <a:solidFill>
              <a:srgbClr val="69D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DB9C45F-2D3C-4D56-94A0-E30E7BD74233}"/>
              </a:ext>
            </a:extLst>
          </p:cNvPr>
          <p:cNvSpPr/>
          <p:nvPr/>
        </p:nvSpPr>
        <p:spPr>
          <a:xfrm>
            <a:off x="6334898" y="0"/>
            <a:ext cx="5857098" cy="6858000"/>
          </a:xfrm>
          <a:prstGeom prst="rect">
            <a:avLst/>
          </a:prstGeom>
          <a:solidFill>
            <a:srgbClr val="282729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88CC7-7C8E-42C1-9E67-1B4CCBA18199}"/>
              </a:ext>
            </a:extLst>
          </p:cNvPr>
          <p:cNvSpPr txBox="1"/>
          <p:nvPr/>
        </p:nvSpPr>
        <p:spPr>
          <a:xfrm>
            <a:off x="7171572" y="292195"/>
            <a:ext cx="3953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Static Libraries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12CDE36-5C6E-485A-938C-BDD1A92C80A2}"/>
              </a:ext>
            </a:extLst>
          </p:cNvPr>
          <p:cNvSpPr/>
          <p:nvPr/>
        </p:nvSpPr>
        <p:spPr>
          <a:xfrm>
            <a:off x="2894621" y="3657379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69D352">
                    <a:alpha val="18000"/>
                  </a:srgbClr>
                </a:solidFill>
              </a:rPr>
              <a:t>GraphQL</a:t>
            </a:r>
            <a:endParaRPr lang="en-US" sz="4000" dirty="0">
              <a:solidFill>
                <a:srgbClr val="69D352">
                  <a:alpha val="1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3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7978759" y="291298"/>
            <a:ext cx="2137399" cy="1831375"/>
          </a:xfrm>
          <a:prstGeom prst="hexagon">
            <a:avLst/>
          </a:prstGeom>
          <a:noFill/>
          <a:ln w="63500">
            <a:solidFill>
              <a:srgbClr val="FFF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7748833" y="2468008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75092C8-65F7-41B8-8F82-CA5334FA2837}"/>
              </a:ext>
            </a:extLst>
          </p:cNvPr>
          <p:cNvSpPr/>
          <p:nvPr/>
        </p:nvSpPr>
        <p:spPr>
          <a:xfrm>
            <a:off x="2883030" y="1407919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18000"/>
                  </a:srgbClr>
                </a:solidFill>
              </a:rPr>
              <a:t>CSV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857159" y="2524540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XML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D882FE34-1DCC-43C9-A6C1-1BCD20160FC8}"/>
              </a:ext>
            </a:extLst>
          </p:cNvPr>
          <p:cNvSpPr/>
          <p:nvPr/>
        </p:nvSpPr>
        <p:spPr>
          <a:xfrm>
            <a:off x="2883030" y="3654787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FFC000"/>
                </a:solidFill>
              </a:rPr>
              <a:t>GraphQL</a:t>
            </a:r>
            <a:endParaRPr lang="en-US" sz="4000" dirty="0">
              <a:solidFill>
                <a:srgbClr val="FFC000"/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2FECA6F4-26EA-4518-9E47-260BB679DDF4}"/>
              </a:ext>
            </a:extLst>
          </p:cNvPr>
          <p:cNvSpPr/>
          <p:nvPr/>
        </p:nvSpPr>
        <p:spPr>
          <a:xfrm>
            <a:off x="857159" y="291298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18000"/>
                  </a:srgbClr>
                </a:solidFill>
              </a:rPr>
              <a:t>JSON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3C86A61E-9441-425F-B18B-258B6585DC05}"/>
              </a:ext>
            </a:extLst>
          </p:cNvPr>
          <p:cNvSpPr/>
          <p:nvPr/>
        </p:nvSpPr>
        <p:spPr>
          <a:xfrm>
            <a:off x="857159" y="4771408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</a:rPr>
              <a:t>JS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D1B75C-616F-4028-9974-347965BE3BEF}"/>
              </a:ext>
            </a:extLst>
          </p:cNvPr>
          <p:cNvCxnSpPr/>
          <p:nvPr/>
        </p:nvCxnSpPr>
        <p:spPr>
          <a:xfrm>
            <a:off x="6096000" y="146222"/>
            <a:ext cx="0" cy="6565556"/>
          </a:xfrm>
          <a:prstGeom prst="line">
            <a:avLst/>
          </a:prstGeom>
          <a:ln w="127000">
            <a:solidFill>
              <a:srgbClr val="69D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607031-0611-48D5-84F1-DD16F611DF38}"/>
              </a:ext>
            </a:extLst>
          </p:cNvPr>
          <p:cNvSpPr/>
          <p:nvPr/>
        </p:nvSpPr>
        <p:spPr>
          <a:xfrm>
            <a:off x="6334898" y="0"/>
            <a:ext cx="5857098" cy="6858000"/>
          </a:xfrm>
          <a:prstGeom prst="rect">
            <a:avLst/>
          </a:prstGeom>
          <a:solidFill>
            <a:srgbClr val="282729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BC50-22E0-46C2-8619-D20FD1854A9B}"/>
              </a:ext>
            </a:extLst>
          </p:cNvPr>
          <p:cNvSpPr txBox="1"/>
          <p:nvPr/>
        </p:nvSpPr>
        <p:spPr>
          <a:xfrm>
            <a:off x="7171572" y="2459504"/>
            <a:ext cx="3953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Code Generators</a:t>
            </a:r>
          </a:p>
        </p:txBody>
      </p:sp>
    </p:spTree>
    <p:extLst>
      <p:ext uri="{BB962C8B-B14F-4D97-AF65-F5344CB8AC3E}">
        <p14:creationId xmlns:p14="http://schemas.microsoft.com/office/powerpoint/2010/main" val="353901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ile:Exciting Pong.gif">
            <a:extLst>
              <a:ext uri="{FF2B5EF4-FFF2-40B4-BE49-F238E27FC236}">
                <a16:creationId xmlns:a16="http://schemas.microsoft.com/office/drawing/2014/main" id="{26DB3209-21E7-40FB-BB33-B8E4B41DC3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" y="0"/>
            <a:ext cx="121834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D1B75C-616F-4028-9974-347965BE3BEF}"/>
              </a:ext>
            </a:extLst>
          </p:cNvPr>
          <p:cNvCxnSpPr/>
          <p:nvPr/>
        </p:nvCxnSpPr>
        <p:spPr>
          <a:xfrm>
            <a:off x="6096000" y="146222"/>
            <a:ext cx="0" cy="6565556"/>
          </a:xfrm>
          <a:prstGeom prst="line">
            <a:avLst/>
          </a:prstGeom>
          <a:ln w="1270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901C1DF-2B77-4DBE-AACE-CFA7645A2D67}"/>
              </a:ext>
            </a:extLst>
          </p:cNvPr>
          <p:cNvSpPr/>
          <p:nvPr/>
        </p:nvSpPr>
        <p:spPr>
          <a:xfrm>
            <a:off x="8518" y="20319"/>
            <a:ext cx="12174964" cy="6837679"/>
          </a:xfrm>
          <a:prstGeom prst="rect">
            <a:avLst/>
          </a:prstGeom>
          <a:solidFill>
            <a:srgbClr val="282729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7978759" y="291298"/>
            <a:ext cx="2137399" cy="1831375"/>
          </a:xfrm>
          <a:prstGeom prst="hexagon">
            <a:avLst/>
          </a:prstGeom>
          <a:noFill/>
          <a:ln w="63500">
            <a:solidFill>
              <a:srgbClr val="FFFFAA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>
                    <a:alpha val="18000"/>
                  </a:srgbClr>
                </a:solidFill>
              </a:rPr>
              <a:t>Java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7748833" y="2468008"/>
            <a:ext cx="2597252" cy="2221087"/>
          </a:xfrm>
          <a:prstGeom prst="hexagon">
            <a:avLst/>
          </a:prstGeom>
          <a:noFill/>
          <a:ln w="63500">
            <a:solidFill>
              <a:srgbClr val="FFFFAA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>
                    <a:alpha val="18000"/>
                  </a:srgbClr>
                </a:solidFill>
              </a:rPr>
              <a:t>Java Project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75092C8-65F7-41B8-8F82-CA5334FA2837}"/>
              </a:ext>
            </a:extLst>
          </p:cNvPr>
          <p:cNvSpPr/>
          <p:nvPr/>
        </p:nvSpPr>
        <p:spPr>
          <a:xfrm>
            <a:off x="2883030" y="1407919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18000"/>
                  </a:srgbClr>
                </a:solidFill>
              </a:rPr>
              <a:t>CSV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857159" y="2524540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18000"/>
                  </a:srgbClr>
                </a:solidFill>
              </a:rPr>
              <a:t>XML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D882FE34-1DCC-43C9-A6C1-1BCD20160FC8}"/>
              </a:ext>
            </a:extLst>
          </p:cNvPr>
          <p:cNvSpPr/>
          <p:nvPr/>
        </p:nvSpPr>
        <p:spPr>
          <a:xfrm>
            <a:off x="2883030" y="3654787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69D352">
                    <a:alpha val="18000"/>
                  </a:srgbClr>
                </a:solidFill>
              </a:rPr>
              <a:t>GraphQL</a:t>
            </a:r>
            <a:endParaRPr lang="en-US" sz="4000" dirty="0">
              <a:solidFill>
                <a:srgbClr val="69D352">
                  <a:alpha val="18000"/>
                </a:srgbClr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2FECA6F4-26EA-4518-9E47-260BB679DDF4}"/>
              </a:ext>
            </a:extLst>
          </p:cNvPr>
          <p:cNvSpPr/>
          <p:nvPr/>
        </p:nvSpPr>
        <p:spPr>
          <a:xfrm>
            <a:off x="857159" y="291298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18000"/>
                  </a:srgbClr>
                </a:solidFill>
              </a:rPr>
              <a:t>JSON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3C86A61E-9441-425F-B18B-258B6585DC05}"/>
              </a:ext>
            </a:extLst>
          </p:cNvPr>
          <p:cNvSpPr/>
          <p:nvPr/>
        </p:nvSpPr>
        <p:spPr>
          <a:xfrm>
            <a:off x="857159" y="4771408"/>
            <a:ext cx="2137399" cy="1831375"/>
          </a:xfrm>
          <a:prstGeom prst="hexagon">
            <a:avLst/>
          </a:prstGeom>
          <a:noFill/>
          <a:ln w="63500">
            <a:solidFill>
              <a:srgbClr val="69D352">
                <a:alpha val="1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>
                    <a:alpha val="18000"/>
                  </a:srgbClr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091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We can do better!!!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8" y="3502142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Let’s define the </a:t>
            </a:r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problem</a:t>
            </a:r>
            <a:r>
              <a:rPr lang="en-US" sz="7200" dirty="0">
                <a:solidFill>
                  <a:srgbClr val="FFFFAA"/>
                </a:solidFill>
              </a:rPr>
              <a:t> first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2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Static Libraries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8" y="3502142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No types</a:t>
            </a:r>
            <a:r>
              <a:rPr lang="en-US" sz="7200" dirty="0">
                <a:solidFill>
                  <a:srgbClr val="FFFFAA"/>
                </a:solidFill>
              </a:rPr>
              <a:t>, over generalized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Code Generators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8" y="3502142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Type-safe, </a:t>
            </a:r>
            <a:r>
              <a:rPr lang="en-US" sz="7200" b="1" i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but…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7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Separate BUILD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5824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Builds EVERYTHING</a:t>
            </a:r>
            <a:r>
              <a:rPr lang="en-US" sz="7200" dirty="0">
                <a:solidFill>
                  <a:srgbClr val="FFFFAA"/>
                </a:solidFill>
              </a:rPr>
              <a:t> </a:t>
            </a:r>
          </a:p>
          <a:p>
            <a:r>
              <a:rPr lang="en-US" sz="7200" i="1" dirty="0">
                <a:solidFill>
                  <a:srgbClr val="FFFFAA"/>
                </a:solidFill>
              </a:rPr>
              <a:t>always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E97C8C-C990-4A52-AE75-3492EDB6479E}"/>
              </a:ext>
            </a:extLst>
          </p:cNvPr>
          <p:cNvCxnSpPr>
            <a:cxnSpLocks/>
          </p:cNvCxnSpPr>
          <p:nvPr/>
        </p:nvCxnSpPr>
        <p:spPr>
          <a:xfrm>
            <a:off x="480060" y="2644140"/>
            <a:ext cx="1123188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228C4C-6450-48B0-9DCC-B251BFA6B5C2}"/>
              </a:ext>
            </a:extLst>
          </p:cNvPr>
          <p:cNvCxnSpPr>
            <a:cxnSpLocks/>
          </p:cNvCxnSpPr>
          <p:nvPr/>
        </p:nvCxnSpPr>
        <p:spPr>
          <a:xfrm>
            <a:off x="212598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E3EBD4-8000-4966-AFE7-A6389DD175CD}"/>
              </a:ext>
            </a:extLst>
          </p:cNvPr>
          <p:cNvCxnSpPr>
            <a:cxnSpLocks/>
          </p:cNvCxnSpPr>
          <p:nvPr/>
        </p:nvCxnSpPr>
        <p:spPr>
          <a:xfrm>
            <a:off x="1003554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9A7CA3-6BA1-4BFF-A587-BEC280E49BC3}"/>
              </a:ext>
            </a:extLst>
          </p:cNvPr>
          <p:cNvCxnSpPr>
            <a:cxnSpLocks/>
          </p:cNvCxnSpPr>
          <p:nvPr/>
        </p:nvCxnSpPr>
        <p:spPr>
          <a:xfrm>
            <a:off x="384810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DB285A-B8CE-40C8-A8E9-E39DF4CB331A}"/>
              </a:ext>
            </a:extLst>
          </p:cNvPr>
          <p:cNvCxnSpPr>
            <a:cxnSpLocks/>
          </p:cNvCxnSpPr>
          <p:nvPr/>
        </p:nvCxnSpPr>
        <p:spPr>
          <a:xfrm>
            <a:off x="822960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62905-7B75-4258-9758-1B756B3242E7}"/>
              </a:ext>
            </a:extLst>
          </p:cNvPr>
          <p:cNvCxnSpPr>
            <a:cxnSpLocks/>
          </p:cNvCxnSpPr>
          <p:nvPr/>
        </p:nvCxnSpPr>
        <p:spPr>
          <a:xfrm>
            <a:off x="588264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41E2B9-2D8B-453E-8DC2-89BD42D4300D}"/>
              </a:ext>
            </a:extLst>
          </p:cNvPr>
          <p:cNvCxnSpPr>
            <a:cxnSpLocks/>
          </p:cNvCxnSpPr>
          <p:nvPr/>
        </p:nvCxnSpPr>
        <p:spPr>
          <a:xfrm>
            <a:off x="626364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B970B-22D5-4558-A492-514D6E137A20}"/>
              </a:ext>
            </a:extLst>
          </p:cNvPr>
          <p:cNvSpPr txBox="1"/>
          <p:nvPr/>
        </p:nvSpPr>
        <p:spPr>
          <a:xfrm>
            <a:off x="480060" y="1559064"/>
            <a:ext cx="2110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gamma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D0430-7A52-4B0D-A880-A85EBC64A02A}"/>
              </a:ext>
            </a:extLst>
          </p:cNvPr>
          <p:cNvSpPr txBox="1"/>
          <p:nvPr/>
        </p:nvSpPr>
        <p:spPr>
          <a:xfrm>
            <a:off x="2354580" y="3021331"/>
            <a:ext cx="1272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x-ray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52D4E-8651-4B9D-9C73-0A791FDD2AF2}"/>
              </a:ext>
            </a:extLst>
          </p:cNvPr>
          <p:cNvSpPr txBox="1"/>
          <p:nvPr/>
        </p:nvSpPr>
        <p:spPr>
          <a:xfrm>
            <a:off x="3695702" y="1559064"/>
            <a:ext cx="2314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ultraviolet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8E656-4ACD-450E-A877-1FE22777D8FA}"/>
              </a:ext>
            </a:extLst>
          </p:cNvPr>
          <p:cNvSpPr txBox="1"/>
          <p:nvPr/>
        </p:nvSpPr>
        <p:spPr>
          <a:xfrm>
            <a:off x="5324004" y="3021330"/>
            <a:ext cx="1550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AA"/>
                </a:solidFill>
              </a:rPr>
              <a:t>visible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AF9B1-014F-4A0A-A8EC-BF1228816B5B}"/>
              </a:ext>
            </a:extLst>
          </p:cNvPr>
          <p:cNvSpPr txBox="1"/>
          <p:nvPr/>
        </p:nvSpPr>
        <p:spPr>
          <a:xfrm>
            <a:off x="6339844" y="1559064"/>
            <a:ext cx="1889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infrared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18AB13-B84B-48A2-8E6B-1FE083C73951}"/>
              </a:ext>
            </a:extLst>
          </p:cNvPr>
          <p:cNvSpPr txBox="1"/>
          <p:nvPr/>
        </p:nvSpPr>
        <p:spPr>
          <a:xfrm>
            <a:off x="7932419" y="3021331"/>
            <a:ext cx="2567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microwave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386BA-DBAA-4AB2-B528-C11A162DF39C}"/>
              </a:ext>
            </a:extLst>
          </p:cNvPr>
          <p:cNvSpPr txBox="1"/>
          <p:nvPr/>
        </p:nvSpPr>
        <p:spPr>
          <a:xfrm>
            <a:off x="10199369" y="1559064"/>
            <a:ext cx="1268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radio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283DF4-38A9-4582-AF69-EFDBAF2B0F5E}"/>
              </a:ext>
            </a:extLst>
          </p:cNvPr>
          <p:cNvCxnSpPr>
            <a:cxnSpLocks/>
          </p:cNvCxnSpPr>
          <p:nvPr/>
        </p:nvCxnSpPr>
        <p:spPr>
          <a:xfrm rot="5400000">
            <a:off x="5060825" y="2553461"/>
            <a:ext cx="963544" cy="680087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BD6C765-FA87-41E5-918D-80365736E4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22152" y="2557034"/>
            <a:ext cx="959728" cy="676752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5FEB6CD-1928-4133-B988-C1424B6D3308}"/>
              </a:ext>
            </a:extLst>
          </p:cNvPr>
          <p:cNvSpPr/>
          <p:nvPr/>
        </p:nvSpPr>
        <p:spPr>
          <a:xfrm>
            <a:off x="5297808" y="3752463"/>
            <a:ext cx="1550664" cy="381000"/>
          </a:xfrm>
          <a:prstGeom prst="rect">
            <a:avLst/>
          </a:prstGeom>
          <a:gradFill flip="none" rotWithShape="1">
            <a:gsLst>
              <a:gs pos="32000">
                <a:srgbClr val="0000FF"/>
              </a:gs>
              <a:gs pos="16000">
                <a:srgbClr val="4B0082"/>
              </a:gs>
              <a:gs pos="0">
                <a:srgbClr val="8000FF"/>
              </a:gs>
              <a:gs pos="100000">
                <a:srgbClr val="FF0000"/>
              </a:gs>
              <a:gs pos="84000">
                <a:srgbClr val="FF8000"/>
              </a:gs>
              <a:gs pos="66000">
                <a:srgbClr val="FFFF00"/>
              </a:gs>
              <a:gs pos="49000">
                <a:srgbClr val="00FF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BE123B-2350-4D9A-8389-FA3EAE8EB860}"/>
              </a:ext>
            </a:extLst>
          </p:cNvPr>
          <p:cNvSpPr/>
          <p:nvPr/>
        </p:nvSpPr>
        <p:spPr>
          <a:xfrm>
            <a:off x="6848472" y="3752463"/>
            <a:ext cx="536965" cy="381000"/>
          </a:xfrm>
          <a:prstGeom prst="rect">
            <a:avLst/>
          </a:prstGeom>
          <a:gradFill flip="none" rotWithShape="1">
            <a:gsLst>
              <a:gs pos="44000">
                <a:srgbClr val="FF0000">
                  <a:alpha val="0"/>
                </a:srgbClr>
              </a:gs>
              <a:gs pos="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9C686B-F6D7-4DE4-9772-5437ABFB2D6E}"/>
              </a:ext>
            </a:extLst>
          </p:cNvPr>
          <p:cNvSpPr/>
          <p:nvPr/>
        </p:nvSpPr>
        <p:spPr>
          <a:xfrm>
            <a:off x="5090160" y="3752463"/>
            <a:ext cx="207648" cy="381000"/>
          </a:xfrm>
          <a:prstGeom prst="rect">
            <a:avLst/>
          </a:prstGeom>
          <a:gradFill flip="none" rotWithShape="1">
            <a:gsLst>
              <a:gs pos="0">
                <a:srgbClr val="4B0082">
                  <a:alpha val="0"/>
                </a:srgbClr>
              </a:gs>
              <a:gs pos="100000">
                <a:srgbClr val="8000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B28C5-3778-4086-9BB4-F9F9E9DC7563}"/>
              </a:ext>
            </a:extLst>
          </p:cNvPr>
          <p:cNvSpPr txBox="1"/>
          <p:nvPr/>
        </p:nvSpPr>
        <p:spPr>
          <a:xfrm>
            <a:off x="480060" y="1269952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(PET scan)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952E07-A574-4EEA-B642-97DF505CE1E1}"/>
              </a:ext>
            </a:extLst>
          </p:cNvPr>
          <p:cNvSpPr txBox="1"/>
          <p:nvPr/>
        </p:nvSpPr>
        <p:spPr>
          <a:xfrm>
            <a:off x="2167889" y="3593009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(medical)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C1009F-AA96-420B-B84B-D0B104D3A033}"/>
              </a:ext>
            </a:extLst>
          </p:cNvPr>
          <p:cNvSpPr txBox="1"/>
          <p:nvPr/>
        </p:nvSpPr>
        <p:spPr>
          <a:xfrm>
            <a:off x="3941914" y="1269952"/>
            <a:ext cx="1822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(sterilization)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A65C27-771C-46FA-A787-2A4CCC45B781}"/>
              </a:ext>
            </a:extLst>
          </p:cNvPr>
          <p:cNvSpPr txBox="1"/>
          <p:nvPr/>
        </p:nvSpPr>
        <p:spPr>
          <a:xfrm>
            <a:off x="6326261" y="1265113"/>
            <a:ext cx="184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(night vision)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B822AC-0D23-405C-9144-D60B893E8B88}"/>
              </a:ext>
            </a:extLst>
          </p:cNvPr>
          <p:cNvSpPr txBox="1"/>
          <p:nvPr/>
        </p:nvSpPr>
        <p:spPr>
          <a:xfrm>
            <a:off x="8013250" y="3593009"/>
            <a:ext cx="240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(telecom)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AB8F90-CA34-4689-8D56-668A8A339F7A}"/>
              </a:ext>
            </a:extLst>
          </p:cNvPr>
          <p:cNvSpPr txBox="1"/>
          <p:nvPr/>
        </p:nvSpPr>
        <p:spPr>
          <a:xfrm>
            <a:off x="10066978" y="1265113"/>
            <a:ext cx="153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(AM radio)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64DC561-68AA-45E7-BE87-E7E5050F0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04" y="4241137"/>
            <a:ext cx="1550664" cy="1530437"/>
          </a:xfrm>
          <a:prstGeom prst="rect">
            <a:avLst/>
          </a:prstGeom>
          <a:effectLst>
            <a:softEdge rad="0"/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79A2F97-E94D-4F03-BC75-4711A49FC85A}"/>
              </a:ext>
            </a:extLst>
          </p:cNvPr>
          <p:cNvSpPr txBox="1"/>
          <p:nvPr/>
        </p:nvSpPr>
        <p:spPr>
          <a:xfrm>
            <a:off x="2240424" y="67568"/>
            <a:ext cx="770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9D352"/>
                </a:solidFill>
              </a:rPr>
              <a:t>Light Spectrum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973A5A-7DE4-4535-9DCF-F4474078429E}"/>
              </a:ext>
            </a:extLst>
          </p:cNvPr>
          <p:cNvCxnSpPr>
            <a:cxnSpLocks/>
          </p:cNvCxnSpPr>
          <p:nvPr/>
        </p:nvCxnSpPr>
        <p:spPr>
          <a:xfrm>
            <a:off x="5906665" y="2644140"/>
            <a:ext cx="8836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79E44B-35F4-402A-BF2A-8AB8CFFB5CC9}"/>
              </a:ext>
            </a:extLst>
          </p:cNvPr>
          <p:cNvCxnSpPr>
            <a:cxnSpLocks/>
          </p:cNvCxnSpPr>
          <p:nvPr/>
        </p:nvCxnSpPr>
        <p:spPr>
          <a:xfrm>
            <a:off x="5992392" y="2644140"/>
            <a:ext cx="88367" cy="0"/>
          </a:xfrm>
          <a:prstGeom prst="line">
            <a:avLst/>
          </a:prstGeom>
          <a:ln w="63500">
            <a:solidFill>
              <a:srgbClr val="5CF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F78EC1-993D-4157-A32E-D45E4CF598A5}"/>
              </a:ext>
            </a:extLst>
          </p:cNvPr>
          <p:cNvCxnSpPr>
            <a:cxnSpLocks/>
          </p:cNvCxnSpPr>
          <p:nvPr/>
        </p:nvCxnSpPr>
        <p:spPr>
          <a:xfrm>
            <a:off x="6066209" y="2644140"/>
            <a:ext cx="88367" cy="0"/>
          </a:xfrm>
          <a:prstGeom prst="line">
            <a:avLst/>
          </a:prstGeom>
          <a:ln w="63500">
            <a:solidFill>
              <a:srgbClr val="FFC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989C66-4CE1-4969-8CA7-35BFC5051EFC}"/>
              </a:ext>
            </a:extLst>
          </p:cNvPr>
          <p:cNvCxnSpPr>
            <a:cxnSpLocks/>
          </p:cNvCxnSpPr>
          <p:nvPr/>
        </p:nvCxnSpPr>
        <p:spPr>
          <a:xfrm>
            <a:off x="6151936" y="2644140"/>
            <a:ext cx="88367" cy="0"/>
          </a:xfrm>
          <a:prstGeom prst="line">
            <a:avLst/>
          </a:prstGeom>
          <a:ln w="63500">
            <a:solidFill>
              <a:srgbClr val="E85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Separate BUILD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5824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Incremental compilation?</a:t>
            </a:r>
            <a:r>
              <a:rPr lang="en-US" sz="7200" dirty="0">
                <a:solidFill>
                  <a:srgbClr val="FFFFAA"/>
                </a:solidFill>
              </a:rPr>
              <a:t> </a:t>
            </a:r>
          </a:p>
          <a:p>
            <a:r>
              <a:rPr lang="en-US" sz="7200" dirty="0" err="1">
                <a:solidFill>
                  <a:srgbClr val="FFFFAA"/>
                </a:solidFill>
              </a:rPr>
              <a:t>Yeeaaah</a:t>
            </a:r>
            <a:r>
              <a:rPr lang="en-US" sz="7200" dirty="0">
                <a:solidFill>
                  <a:srgbClr val="FFFFAA"/>
                </a:solidFill>
              </a:rPr>
              <a:t>… no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14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Separate BUILD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5824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Build times</a:t>
            </a:r>
          </a:p>
          <a:p>
            <a:r>
              <a:rPr lang="en-US" sz="7200" dirty="0">
                <a:solidFill>
                  <a:srgbClr val="FFFFAA"/>
                </a:solidFill>
              </a:rPr>
              <a:t>Demoralizing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Separate BUILD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58240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Confusion</a:t>
            </a:r>
          </a:p>
          <a:p>
            <a:r>
              <a:rPr lang="en-US" sz="5400" dirty="0">
                <a:solidFill>
                  <a:srgbClr val="FFFFAA"/>
                </a:solidFill>
              </a:rPr>
              <a:t>When/where/how do you run code gen?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Separate BUILD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75571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Out of sync </a:t>
            </a:r>
          </a:p>
          <a:p>
            <a:r>
              <a:rPr lang="en-US" sz="7200" dirty="0">
                <a:solidFill>
                  <a:srgbClr val="FFFFAA"/>
                </a:solidFill>
              </a:rPr>
              <a:t>Add/remove/change files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8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Separate BUILD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75571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Interdependencies</a:t>
            </a:r>
          </a:p>
          <a:p>
            <a:r>
              <a:rPr lang="en-US" sz="7200" dirty="0">
                <a:ln>
                  <a:solidFill>
                    <a:srgbClr val="FFFFAA"/>
                  </a:solidFill>
                </a:ln>
                <a:solidFill>
                  <a:srgbClr val="FFFFAA"/>
                </a:solidFill>
              </a:rPr>
              <a:t>Multiple generators</a:t>
            </a:r>
            <a:endParaRPr lang="en-US" sz="7200" b="1" dirty="0">
              <a:ln>
                <a:solidFill>
                  <a:srgbClr val="FFFFAA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Separate BUILD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755719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“The One”</a:t>
            </a:r>
          </a:p>
          <a:p>
            <a:r>
              <a:rPr lang="en-US" sz="6000" dirty="0">
                <a:ln>
                  <a:solidFill>
                    <a:srgbClr val="FFFFAA"/>
                  </a:solidFill>
                </a:ln>
                <a:solidFill>
                  <a:srgbClr val="FFFFAA"/>
                </a:solidFill>
              </a:rPr>
              <a:t>How does this @#%* thing work?!!!</a:t>
            </a:r>
            <a:endParaRPr lang="en-US" sz="6000" dirty="0">
              <a:ln>
                <a:solidFill>
                  <a:srgbClr val="FFFFAA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0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IDE Disconnect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Instant feedback?</a:t>
            </a:r>
          </a:p>
          <a:p>
            <a:r>
              <a:rPr lang="en-US" sz="6000" dirty="0">
                <a:solidFill>
                  <a:srgbClr val="FFFFAA"/>
                </a:solidFill>
              </a:rPr>
              <a:t>Must compile to see changes</a:t>
            </a:r>
            <a:endParaRPr lang="en-US" sz="6000" b="1" dirty="0">
              <a:ln>
                <a:solidFill>
                  <a:srgbClr val="FFFFAA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4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IDE Disconnect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Navigation</a:t>
            </a:r>
            <a:r>
              <a:rPr lang="en-US" sz="7200" dirty="0">
                <a:solidFill>
                  <a:srgbClr val="FFFFAA"/>
                </a:solidFill>
              </a:rPr>
              <a:t> </a:t>
            </a:r>
          </a:p>
          <a:p>
            <a:r>
              <a:rPr lang="en-US" sz="6000" strike="sngStrike" dirty="0">
                <a:solidFill>
                  <a:srgbClr val="FFFFAA"/>
                </a:solidFill>
              </a:rPr>
              <a:t>Go to Declaration</a:t>
            </a:r>
          </a:p>
          <a:p>
            <a:r>
              <a:rPr lang="en-US" sz="6000" strike="sngStrike" dirty="0">
                <a:solidFill>
                  <a:srgbClr val="FFFFAA"/>
                </a:solidFill>
              </a:rPr>
              <a:t>Go to Type</a:t>
            </a:r>
            <a:endParaRPr lang="en-US" sz="6000" strike="sngStrike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IDE Disconnect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Usage searching</a:t>
            </a:r>
          </a:p>
          <a:p>
            <a:r>
              <a:rPr lang="en-US" sz="7200" dirty="0">
                <a:solidFill>
                  <a:srgbClr val="FFFFAA"/>
                </a:solidFill>
              </a:rPr>
              <a:t>Nope</a:t>
            </a:r>
            <a:endParaRPr lang="en-US" sz="7200" b="1" dirty="0">
              <a:ln>
                <a:solidFill>
                  <a:srgbClr val="FFFFAA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7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IDE Disconnect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Refactoring/renaming</a:t>
            </a:r>
          </a:p>
          <a:p>
            <a:r>
              <a:rPr lang="en-US" sz="7200" dirty="0">
                <a:solidFill>
                  <a:srgbClr val="FFFFAA"/>
                </a:solidFill>
              </a:rPr>
              <a:t>LOL</a:t>
            </a:r>
            <a:endParaRPr lang="en-US" sz="7200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E97C8C-C990-4A52-AE75-3492EDB6479E}"/>
              </a:ext>
            </a:extLst>
          </p:cNvPr>
          <p:cNvCxnSpPr>
            <a:cxnSpLocks/>
          </p:cNvCxnSpPr>
          <p:nvPr/>
        </p:nvCxnSpPr>
        <p:spPr>
          <a:xfrm>
            <a:off x="480060" y="2644140"/>
            <a:ext cx="1123188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228C4C-6450-48B0-9DCC-B251BFA6B5C2}"/>
              </a:ext>
            </a:extLst>
          </p:cNvPr>
          <p:cNvCxnSpPr>
            <a:cxnSpLocks/>
          </p:cNvCxnSpPr>
          <p:nvPr/>
        </p:nvCxnSpPr>
        <p:spPr>
          <a:xfrm>
            <a:off x="212598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E3EBD4-8000-4966-AFE7-A6389DD175CD}"/>
              </a:ext>
            </a:extLst>
          </p:cNvPr>
          <p:cNvCxnSpPr>
            <a:cxnSpLocks/>
          </p:cNvCxnSpPr>
          <p:nvPr/>
        </p:nvCxnSpPr>
        <p:spPr>
          <a:xfrm>
            <a:off x="1003554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9A7CA3-6BA1-4BFF-A587-BEC280E49BC3}"/>
              </a:ext>
            </a:extLst>
          </p:cNvPr>
          <p:cNvCxnSpPr>
            <a:cxnSpLocks/>
          </p:cNvCxnSpPr>
          <p:nvPr/>
        </p:nvCxnSpPr>
        <p:spPr>
          <a:xfrm>
            <a:off x="384810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DB285A-B8CE-40C8-A8E9-E39DF4CB331A}"/>
              </a:ext>
            </a:extLst>
          </p:cNvPr>
          <p:cNvCxnSpPr>
            <a:cxnSpLocks/>
          </p:cNvCxnSpPr>
          <p:nvPr/>
        </p:nvCxnSpPr>
        <p:spPr>
          <a:xfrm>
            <a:off x="822960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62905-7B75-4258-9758-1B756B3242E7}"/>
              </a:ext>
            </a:extLst>
          </p:cNvPr>
          <p:cNvCxnSpPr>
            <a:cxnSpLocks/>
          </p:cNvCxnSpPr>
          <p:nvPr/>
        </p:nvCxnSpPr>
        <p:spPr>
          <a:xfrm>
            <a:off x="588264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41E2B9-2D8B-453E-8DC2-89BD42D4300D}"/>
              </a:ext>
            </a:extLst>
          </p:cNvPr>
          <p:cNvCxnSpPr>
            <a:cxnSpLocks/>
          </p:cNvCxnSpPr>
          <p:nvPr/>
        </p:nvCxnSpPr>
        <p:spPr>
          <a:xfrm>
            <a:off x="6263640" y="2392680"/>
            <a:ext cx="0" cy="50292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B970B-22D5-4558-A492-514D6E137A20}"/>
              </a:ext>
            </a:extLst>
          </p:cNvPr>
          <p:cNvSpPr txBox="1"/>
          <p:nvPr/>
        </p:nvSpPr>
        <p:spPr>
          <a:xfrm>
            <a:off x="480059" y="1559064"/>
            <a:ext cx="182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markup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D0430-7A52-4B0D-A880-A85EBC64A02A}"/>
              </a:ext>
            </a:extLst>
          </p:cNvPr>
          <p:cNvSpPr txBox="1"/>
          <p:nvPr/>
        </p:nvSpPr>
        <p:spPr>
          <a:xfrm>
            <a:off x="2136940" y="2963540"/>
            <a:ext cx="1855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queries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52D4E-8651-4B9D-9C73-0A791FDD2AF2}"/>
              </a:ext>
            </a:extLst>
          </p:cNvPr>
          <p:cNvSpPr txBox="1"/>
          <p:nvPr/>
        </p:nvSpPr>
        <p:spPr>
          <a:xfrm>
            <a:off x="3847557" y="1559064"/>
            <a:ext cx="1983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schemas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AF9B1-014F-4A0A-A8EC-BF1228816B5B}"/>
              </a:ext>
            </a:extLst>
          </p:cNvPr>
          <p:cNvSpPr txBox="1"/>
          <p:nvPr/>
        </p:nvSpPr>
        <p:spPr>
          <a:xfrm>
            <a:off x="6487381" y="1559064"/>
            <a:ext cx="1557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scripts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18AB13-B84B-48A2-8E6B-1FE083C73951}"/>
              </a:ext>
            </a:extLst>
          </p:cNvPr>
          <p:cNvSpPr txBox="1"/>
          <p:nvPr/>
        </p:nvSpPr>
        <p:spPr>
          <a:xfrm>
            <a:off x="7990787" y="2963540"/>
            <a:ext cx="227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templates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0386BA-DBAA-4AB2-B528-C11A162DF39C}"/>
              </a:ext>
            </a:extLst>
          </p:cNvPr>
          <p:cNvSpPr txBox="1"/>
          <p:nvPr/>
        </p:nvSpPr>
        <p:spPr>
          <a:xfrm>
            <a:off x="9479673" y="1559064"/>
            <a:ext cx="241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69D352"/>
                </a:solidFill>
              </a:rPr>
              <a:t>extensions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7283DF4-38A9-4582-AF69-EFDBAF2B0F5E}"/>
              </a:ext>
            </a:extLst>
          </p:cNvPr>
          <p:cNvCxnSpPr>
            <a:cxnSpLocks/>
          </p:cNvCxnSpPr>
          <p:nvPr/>
        </p:nvCxnSpPr>
        <p:spPr>
          <a:xfrm rot="5400000">
            <a:off x="5060825" y="2553461"/>
            <a:ext cx="963544" cy="680087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BD6C765-FA87-41E5-918D-80365736E4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22152" y="2557034"/>
            <a:ext cx="959728" cy="676752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47B28C5-3778-4086-9BB4-F9F9E9DC7563}"/>
              </a:ext>
            </a:extLst>
          </p:cNvPr>
          <p:cNvSpPr txBox="1"/>
          <p:nvPr/>
        </p:nvSpPr>
        <p:spPr>
          <a:xfrm>
            <a:off x="209529" y="1263292"/>
            <a:ext cx="232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(XML, JSON, CSV)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952E07-A574-4EEA-B642-97DF505CE1E1}"/>
              </a:ext>
            </a:extLst>
          </p:cNvPr>
          <p:cNvSpPr txBox="1"/>
          <p:nvPr/>
        </p:nvSpPr>
        <p:spPr>
          <a:xfrm>
            <a:off x="1890866" y="3593009"/>
            <a:ext cx="215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</a:t>
            </a:r>
            <a:r>
              <a:rPr lang="en-US" sz="2400" dirty="0" err="1">
                <a:solidFill>
                  <a:srgbClr val="BFBFBF"/>
                </a:solidFill>
              </a:rPr>
              <a:t>GraphQL</a:t>
            </a:r>
            <a:r>
              <a:rPr lang="en-US" sz="2400" dirty="0">
                <a:solidFill>
                  <a:srgbClr val="BFBFBF"/>
                </a:solidFill>
              </a:rPr>
              <a:t>, SQL)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C1009F-AA96-420B-B84B-D0B104D3A033}"/>
              </a:ext>
            </a:extLst>
          </p:cNvPr>
          <p:cNvSpPr txBox="1"/>
          <p:nvPr/>
        </p:nvSpPr>
        <p:spPr>
          <a:xfrm>
            <a:off x="3808698" y="1263292"/>
            <a:ext cx="206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(JSON Schema)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A65C27-771C-46FA-A787-2A4CCC45B781}"/>
              </a:ext>
            </a:extLst>
          </p:cNvPr>
          <p:cNvSpPr txBox="1"/>
          <p:nvPr/>
        </p:nvSpPr>
        <p:spPr>
          <a:xfrm>
            <a:off x="6316163" y="1266575"/>
            <a:ext cx="184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(JavaScript)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B822AC-0D23-405C-9144-D60B893E8B88}"/>
              </a:ext>
            </a:extLst>
          </p:cNvPr>
          <p:cNvSpPr txBox="1"/>
          <p:nvPr/>
        </p:nvSpPr>
        <p:spPr>
          <a:xfrm>
            <a:off x="7932418" y="3593009"/>
            <a:ext cx="240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(Template Files)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AB8F90-CA34-4689-8D56-668A8A339F7A}"/>
              </a:ext>
            </a:extLst>
          </p:cNvPr>
          <p:cNvSpPr txBox="1"/>
          <p:nvPr/>
        </p:nvSpPr>
        <p:spPr>
          <a:xfrm>
            <a:off x="9135554" y="1259524"/>
            <a:ext cx="294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FBFBF"/>
                </a:solidFill>
              </a:rPr>
              <a:t>(Methods, Properties)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B89B1-E609-462F-876D-E12B3DCE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80" y="4227945"/>
            <a:ext cx="1035519" cy="186393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9534FD-A3B8-4E34-905F-6C34F73C3AE9}"/>
              </a:ext>
            </a:extLst>
          </p:cNvPr>
          <p:cNvSpPr txBox="1"/>
          <p:nvPr/>
        </p:nvSpPr>
        <p:spPr>
          <a:xfrm>
            <a:off x="4813715" y="3593009"/>
            <a:ext cx="2501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>
                <a:solidFill>
                  <a:srgbClr val="FFFFAA"/>
                </a:solidFill>
              </a:rPr>
              <a:t> </a:t>
            </a:r>
            <a:r>
              <a:rPr lang="en-US" sz="2400" dirty="0">
                <a:solidFill>
                  <a:srgbClr val="5CF35C"/>
                </a:solidFill>
              </a:rPr>
              <a:t>function</a:t>
            </a:r>
            <a:r>
              <a:rPr lang="en-US" sz="2400" dirty="0">
                <a:solidFill>
                  <a:srgbClr val="FFFFAA"/>
                </a:solidFill>
              </a:rPr>
              <a:t> </a:t>
            </a:r>
            <a:r>
              <a:rPr lang="en-US" sz="2400" dirty="0">
                <a:solidFill>
                  <a:srgbClr val="E85946"/>
                </a:solidFill>
              </a:rPr>
              <a:t>field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8866F-74F6-4A95-A9E3-96F5BC188628}"/>
              </a:ext>
            </a:extLst>
          </p:cNvPr>
          <p:cNvSpPr txBox="1"/>
          <p:nvPr/>
        </p:nvSpPr>
        <p:spPr>
          <a:xfrm>
            <a:off x="2240424" y="67568"/>
            <a:ext cx="7704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69D352"/>
                </a:solidFill>
              </a:rPr>
              <a:t>Information Spectrum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BDB4A8-6378-45E6-8E07-B18D9E778FB5}"/>
              </a:ext>
            </a:extLst>
          </p:cNvPr>
          <p:cNvSpPr txBox="1"/>
          <p:nvPr/>
        </p:nvSpPr>
        <p:spPr>
          <a:xfrm>
            <a:off x="5547740" y="3021330"/>
            <a:ext cx="1092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AA"/>
                </a:solidFill>
              </a:rPr>
              <a:t>java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7A8F3-0717-4C17-8DFF-26A4F2F8488A}"/>
              </a:ext>
            </a:extLst>
          </p:cNvPr>
          <p:cNvCxnSpPr>
            <a:cxnSpLocks/>
          </p:cNvCxnSpPr>
          <p:nvPr/>
        </p:nvCxnSpPr>
        <p:spPr>
          <a:xfrm>
            <a:off x="5906665" y="2644140"/>
            <a:ext cx="8836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4F48D1-CA99-4B70-95EF-7CB381E50354}"/>
              </a:ext>
            </a:extLst>
          </p:cNvPr>
          <p:cNvCxnSpPr>
            <a:cxnSpLocks/>
          </p:cNvCxnSpPr>
          <p:nvPr/>
        </p:nvCxnSpPr>
        <p:spPr>
          <a:xfrm>
            <a:off x="5992392" y="2644140"/>
            <a:ext cx="88367" cy="0"/>
          </a:xfrm>
          <a:prstGeom prst="line">
            <a:avLst/>
          </a:prstGeom>
          <a:ln w="63500">
            <a:solidFill>
              <a:srgbClr val="5CF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A71963-65FF-4E0C-8409-605BD591DE35}"/>
              </a:ext>
            </a:extLst>
          </p:cNvPr>
          <p:cNvCxnSpPr>
            <a:cxnSpLocks/>
          </p:cNvCxnSpPr>
          <p:nvPr/>
        </p:nvCxnSpPr>
        <p:spPr>
          <a:xfrm>
            <a:off x="6066209" y="2644140"/>
            <a:ext cx="88367" cy="0"/>
          </a:xfrm>
          <a:prstGeom prst="line">
            <a:avLst/>
          </a:prstGeom>
          <a:ln w="63500">
            <a:solidFill>
              <a:srgbClr val="FFCA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35396B-F829-402F-8108-3E3C1C265481}"/>
              </a:ext>
            </a:extLst>
          </p:cNvPr>
          <p:cNvCxnSpPr>
            <a:cxnSpLocks/>
          </p:cNvCxnSpPr>
          <p:nvPr/>
        </p:nvCxnSpPr>
        <p:spPr>
          <a:xfrm>
            <a:off x="6151936" y="2644140"/>
            <a:ext cx="88367" cy="0"/>
          </a:xfrm>
          <a:prstGeom prst="line">
            <a:avLst/>
          </a:prstGeom>
          <a:ln w="63500">
            <a:solidFill>
              <a:srgbClr val="E85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5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IDE Disconnect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Build integration</a:t>
            </a:r>
          </a:p>
          <a:p>
            <a:r>
              <a:rPr lang="en-US" sz="7200" strike="sngStrike" dirty="0">
                <a:solidFill>
                  <a:srgbClr val="FFFFAA"/>
                </a:solidFill>
              </a:rPr>
              <a:t>incremental compilation</a:t>
            </a:r>
            <a:endParaRPr lang="en-US" sz="6000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276223" y="2154791"/>
            <a:ext cx="117348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Code gen is not </a:t>
            </a:r>
            <a:r>
              <a:rPr lang="en-US" sz="7200" b="1" i="1" dirty="0">
                <a:solidFill>
                  <a:srgbClr val="69D352"/>
                </a:solidFill>
              </a:rPr>
              <a:t>the 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276223" y="3502143"/>
            <a:ext cx="1158240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Poor solution </a:t>
            </a:r>
          </a:p>
          <a:p>
            <a:r>
              <a:rPr lang="en-US" sz="7200" dirty="0">
                <a:solidFill>
                  <a:srgbClr val="FFFFAA"/>
                </a:solidFill>
              </a:rPr>
              <a:t>to </a:t>
            </a:r>
            <a:r>
              <a:rPr lang="en-US" sz="7200" i="1" dirty="0">
                <a:solidFill>
                  <a:srgbClr val="FFFFAA"/>
                </a:solidFill>
              </a:rPr>
              <a:t>the problem</a:t>
            </a:r>
            <a:endParaRPr lang="en-US" sz="6000" i="1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is </a:t>
            </a:r>
            <a:r>
              <a:rPr lang="en-US" sz="7200" i="1" dirty="0">
                <a:solidFill>
                  <a:srgbClr val="69D352"/>
                </a:solidFill>
              </a:rPr>
              <a:t>the problem</a:t>
            </a:r>
            <a:r>
              <a:rPr lang="en-US" sz="7200" dirty="0">
                <a:solidFill>
                  <a:srgbClr val="69D352"/>
                </a:solidFill>
              </a:rPr>
              <a:t>?...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B9DC3D-7334-44CF-A5D5-AF838AEA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6"/>
            <a:ext cx="12192000" cy="68526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547DCE-C380-4332-96AF-CBC280B69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729">
              <a:alpha val="8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Java compiler has tunnel vision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695D1D-A31D-4134-B9E5-75EF8A213D58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1ADC619-3FC0-4694-8246-9BCC85CDB2C4}"/>
              </a:ext>
            </a:extLst>
          </p:cNvPr>
          <p:cNvSpPr txBox="1"/>
          <p:nvPr/>
        </p:nvSpPr>
        <p:spPr>
          <a:xfrm>
            <a:off x="276223" y="3502143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Limited to </a:t>
            </a:r>
            <a:r>
              <a:rPr lang="en-US" sz="7200" b="1" dirty="0">
                <a:ln>
                  <a:solidFill>
                    <a:srgbClr val="FFFFAA"/>
                  </a:solidFill>
                </a:ln>
                <a:solidFill>
                  <a:srgbClr val="C00000"/>
                </a:solidFill>
              </a:rPr>
              <a:t>Java </a:t>
            </a:r>
            <a:r>
              <a:rPr lang="en-US" sz="7200" dirty="0">
                <a:solidFill>
                  <a:srgbClr val="FFFFAA"/>
                </a:solidFill>
              </a:rPr>
              <a:t>source files</a:t>
            </a:r>
            <a:endParaRPr lang="en-US" sz="6000" i="1" dirty="0">
              <a:solidFill>
                <a:srgbClr val="FFFF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if Java could compile: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E27CDD-AC02-410E-84A1-E29DCB461E1E}"/>
              </a:ext>
            </a:extLst>
          </p:cNvPr>
          <p:cNvSpPr txBox="1"/>
          <p:nvPr/>
        </p:nvSpPr>
        <p:spPr>
          <a:xfrm>
            <a:off x="304799" y="3502142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JSON, XML, </a:t>
            </a:r>
            <a:r>
              <a:rPr lang="en-US" sz="7200" dirty="0" err="1">
                <a:solidFill>
                  <a:srgbClr val="FFFFAA"/>
                </a:solidFill>
              </a:rPr>
              <a:t>GraphQL</a:t>
            </a:r>
            <a:r>
              <a:rPr lang="en-US" sz="7200" dirty="0">
                <a:solidFill>
                  <a:srgbClr val="FFFFAA"/>
                </a:solidFill>
              </a:rPr>
              <a:t>, etc.?</a:t>
            </a:r>
            <a:endParaRPr lang="en-US" sz="6000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687871"/>
            <a:ext cx="11582401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class Foo {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  </a:t>
            </a:r>
            <a:r>
              <a:rPr lang="en-US" sz="7200" dirty="0" err="1">
                <a:solidFill>
                  <a:srgbClr val="69D352"/>
                </a:solidFill>
                <a:latin typeface="Consolas" panose="020B0609020204030204" pitchFamily="49" charset="0"/>
              </a:rPr>
              <a:t>abc.Person</a:t>
            </a:r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 person;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76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687871"/>
            <a:ext cx="11582401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class Foo {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  </a:t>
            </a:r>
            <a:r>
              <a:rPr lang="en-US" sz="7200" dirty="0" err="1">
                <a:solidFill>
                  <a:srgbClr val="C00000"/>
                </a:solidFill>
                <a:latin typeface="Consolas" panose="020B0609020204030204" pitchFamily="49" charset="0"/>
              </a:rPr>
              <a:t>abc.Person</a:t>
            </a:r>
            <a:r>
              <a:rPr lang="en-US" sz="7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person;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Graphic 2" descr="Arrow: Clockwise curve">
            <a:extLst>
              <a:ext uri="{FF2B5EF4-FFF2-40B4-BE49-F238E27FC236}">
                <a16:creationId xmlns:a16="http://schemas.microsoft.com/office/drawing/2014/main" id="{CD6EFDC8-BDD3-40E5-846F-AD1DA1653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742" y="3835399"/>
            <a:ext cx="2053771" cy="2053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0AFA7-0F6E-45E4-A271-38F64A8FD674}"/>
              </a:ext>
            </a:extLst>
          </p:cNvPr>
          <p:cNvSpPr txBox="1"/>
          <p:nvPr/>
        </p:nvSpPr>
        <p:spPr>
          <a:xfrm>
            <a:off x="5196114" y="5089013"/>
            <a:ext cx="566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69D352"/>
                </a:solidFill>
              </a:rPr>
              <a:t>abc</a:t>
            </a:r>
            <a:r>
              <a:rPr lang="en-US" sz="6000" dirty="0">
                <a:solidFill>
                  <a:srgbClr val="69D352"/>
                </a:solidFill>
              </a:rPr>
              <a:t>/</a:t>
            </a:r>
            <a:r>
              <a:rPr lang="en-US" sz="6000" dirty="0" err="1">
                <a:solidFill>
                  <a:srgbClr val="69D352"/>
                </a:solidFill>
              </a:rPr>
              <a:t>Person.</a:t>
            </a:r>
            <a:r>
              <a:rPr lang="en-US" sz="6000" b="1" i="1" dirty="0" err="1">
                <a:solidFill>
                  <a:srgbClr val="C00000"/>
                </a:solidFill>
              </a:rPr>
              <a:t>json</a:t>
            </a:r>
            <a:endParaRPr lang="en-US" sz="60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91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-1709537"/>
            <a:ext cx="11582401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class Foo {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  </a:t>
            </a:r>
            <a:r>
              <a:rPr lang="en-US" sz="7200" dirty="0" err="1">
                <a:solidFill>
                  <a:srgbClr val="FFFFAA"/>
                </a:solidFill>
                <a:latin typeface="Consolas" panose="020B0609020204030204" pitchFamily="49" charset="0"/>
              </a:rPr>
              <a:t>abc.Person</a:t>
            </a:r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 person;</a:t>
            </a:r>
          </a:p>
          <a:p>
            <a:r>
              <a:rPr lang="en-US" sz="7200" dirty="0">
                <a:solidFill>
                  <a:srgbClr val="69D35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0AFA7-0F6E-45E4-A271-38F64A8FD674}"/>
              </a:ext>
            </a:extLst>
          </p:cNvPr>
          <p:cNvSpPr txBox="1"/>
          <p:nvPr/>
        </p:nvSpPr>
        <p:spPr>
          <a:xfrm>
            <a:off x="5196114" y="5089013"/>
            <a:ext cx="566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69D352"/>
                </a:solidFill>
              </a:rPr>
              <a:t>abc</a:t>
            </a:r>
            <a:r>
              <a:rPr lang="en-US" sz="6000" dirty="0">
                <a:solidFill>
                  <a:srgbClr val="69D352"/>
                </a:solidFill>
              </a:rPr>
              <a:t>/</a:t>
            </a:r>
            <a:r>
              <a:rPr lang="en-US" sz="6000" dirty="0" err="1">
                <a:solidFill>
                  <a:srgbClr val="69D352"/>
                </a:solidFill>
              </a:rPr>
              <a:t>Person.</a:t>
            </a:r>
            <a:r>
              <a:rPr lang="en-US" sz="6000" b="1" i="1" dirty="0" err="1">
                <a:solidFill>
                  <a:srgbClr val="69D352"/>
                </a:solidFill>
              </a:rPr>
              <a:t>json</a:t>
            </a:r>
            <a:endParaRPr lang="en-US" sz="6000" b="1" i="1" dirty="0">
              <a:solidFill>
                <a:srgbClr val="69D352"/>
              </a:solidFill>
            </a:endParaRPr>
          </a:p>
        </p:txBody>
      </p:sp>
      <p:pic>
        <p:nvPicPr>
          <p:cNvPr id="6" name="Graphic 5" descr="Arrow: Clockwise curve">
            <a:extLst>
              <a:ext uri="{FF2B5EF4-FFF2-40B4-BE49-F238E27FC236}">
                <a16:creationId xmlns:a16="http://schemas.microsoft.com/office/drawing/2014/main" id="{2744A6BC-57A3-4D2A-A64B-425982A7A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8742" y="1667554"/>
            <a:ext cx="2053771" cy="2053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5C378-8893-45BA-8E6A-20A3578E0243}"/>
              </a:ext>
            </a:extLst>
          </p:cNvPr>
          <p:cNvSpPr txBox="1"/>
          <p:nvPr/>
        </p:nvSpPr>
        <p:spPr>
          <a:xfrm>
            <a:off x="5196114" y="2921168"/>
            <a:ext cx="566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rgbClr val="69D352"/>
                </a:solidFill>
              </a:rPr>
              <a:t>abc</a:t>
            </a:r>
            <a:r>
              <a:rPr lang="en-US" sz="6000" dirty="0">
                <a:solidFill>
                  <a:srgbClr val="69D352"/>
                </a:solidFill>
              </a:rPr>
              <a:t>/Person.</a:t>
            </a:r>
            <a:r>
              <a:rPr lang="en-US" sz="6000" b="1" i="1" dirty="0">
                <a:solidFill>
                  <a:srgbClr val="FFFFAA"/>
                </a:solidFill>
              </a:rPr>
              <a:t>java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AD79EECE-600F-4411-9289-5A56862F26EF}"/>
              </a:ext>
            </a:extLst>
          </p:cNvPr>
          <p:cNvSpPr/>
          <p:nvPr/>
        </p:nvSpPr>
        <p:spPr>
          <a:xfrm rot="13795733">
            <a:off x="822005" y="2925013"/>
            <a:ext cx="3776645" cy="3319717"/>
          </a:xfrm>
          <a:prstGeom prst="cloudCallout">
            <a:avLst>
              <a:gd name="adj1" fmla="val -53886"/>
              <a:gd name="adj2" fmla="val 76883"/>
            </a:avLst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70839-3C87-476D-84DB-1C05CEA2E5D4}"/>
              </a:ext>
            </a:extLst>
          </p:cNvPr>
          <p:cNvSpPr txBox="1"/>
          <p:nvPr/>
        </p:nvSpPr>
        <p:spPr>
          <a:xfrm>
            <a:off x="1270695" y="3707708"/>
            <a:ext cx="3133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rgbClr val="FFFFAA"/>
                </a:solidFill>
              </a:rPr>
              <a:t>Presto</a:t>
            </a:r>
          </a:p>
          <a:p>
            <a:r>
              <a:rPr lang="en-US" sz="5400" i="1" dirty="0">
                <a:solidFill>
                  <a:srgbClr val="FFFFAA"/>
                </a:solidFill>
              </a:rPr>
              <a:t>Change-o!</a:t>
            </a:r>
          </a:p>
        </p:txBody>
      </p:sp>
    </p:spTree>
    <p:extLst>
      <p:ext uri="{BB962C8B-B14F-4D97-AF65-F5344CB8AC3E}">
        <p14:creationId xmlns:p14="http://schemas.microsoft.com/office/powerpoint/2010/main" val="9207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B03B4-3F88-4BC5-8216-F1C4BB242ACC}"/>
              </a:ext>
            </a:extLst>
          </p:cNvPr>
          <p:cNvSpPr txBox="1"/>
          <p:nvPr/>
        </p:nvSpPr>
        <p:spPr>
          <a:xfrm>
            <a:off x="4497721" y="3083901"/>
            <a:ext cx="3196558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 err="1">
                <a:solidFill>
                  <a:srgbClr val="69D352"/>
                </a:solidFill>
              </a:rPr>
              <a:t>Javac</a:t>
            </a:r>
            <a:endParaRPr lang="en-US" sz="6000" dirty="0">
              <a:solidFill>
                <a:srgbClr val="69D3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4B075-B73E-4331-A524-BDA1CCED0D2A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3027510" y="3591733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CCBF8-FFD1-421F-8095-EEE492B1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4" y="2738806"/>
            <a:ext cx="1705856" cy="17058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DD2EB-3953-48CC-B3AD-CDD9A1E32066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7694279" y="3591732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E00759C-2BD1-4D40-9EDB-8531686E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90" y="2738804"/>
            <a:ext cx="1705855" cy="170585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D26214C-09EF-4724-8B5C-1EAE7CC18978}"/>
              </a:ext>
            </a:extLst>
          </p:cNvPr>
          <p:cNvSpPr txBox="1"/>
          <p:nvPr/>
        </p:nvSpPr>
        <p:spPr>
          <a:xfrm>
            <a:off x="850367" y="1542383"/>
            <a:ext cx="2177143" cy="101566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6000" dirty="0">
                <a:solidFill>
                  <a:srgbClr val="69D352"/>
                </a:solidFill>
              </a:rPr>
              <a:t>*.java</a:t>
            </a:r>
          </a:p>
        </p:txBody>
      </p:sp>
    </p:spTree>
    <p:extLst>
      <p:ext uri="{BB962C8B-B14F-4D97-AF65-F5344CB8AC3E}">
        <p14:creationId xmlns:p14="http://schemas.microsoft.com/office/powerpoint/2010/main" val="177757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B03B4-3F88-4BC5-8216-F1C4BB242ACC}"/>
              </a:ext>
            </a:extLst>
          </p:cNvPr>
          <p:cNvSpPr txBox="1"/>
          <p:nvPr/>
        </p:nvSpPr>
        <p:spPr>
          <a:xfrm>
            <a:off x="4497721" y="3083901"/>
            <a:ext cx="3196558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 err="1">
                <a:solidFill>
                  <a:srgbClr val="69D352"/>
                </a:solidFill>
              </a:rPr>
              <a:t>Javac</a:t>
            </a:r>
            <a:endParaRPr lang="en-US" sz="6000" dirty="0">
              <a:solidFill>
                <a:srgbClr val="69D3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4B075-B73E-4331-A524-BDA1CCED0D2A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3027510" y="3591733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CCBF8-FFD1-421F-8095-EEE492B1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4" y="2738806"/>
            <a:ext cx="1705856" cy="17058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DD2EB-3953-48CC-B3AD-CDD9A1E32066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7694279" y="3591732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E00759C-2BD1-4D40-9EDB-8531686E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90" y="2738804"/>
            <a:ext cx="1705855" cy="1705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97D89C-D187-4255-80FD-2F153732059B}"/>
              </a:ext>
            </a:extLst>
          </p:cNvPr>
          <p:cNvSpPr txBox="1"/>
          <p:nvPr/>
        </p:nvSpPr>
        <p:spPr>
          <a:xfrm>
            <a:off x="850367" y="1542383"/>
            <a:ext cx="2177143" cy="101566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*.</a:t>
            </a:r>
            <a:r>
              <a:rPr lang="en-US" sz="6000" dirty="0" err="1">
                <a:solidFill>
                  <a:srgbClr val="FF0000"/>
                </a:solidFill>
              </a:rPr>
              <a:t>json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1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4251832" y="1861457"/>
            <a:ext cx="3688336" cy="3135086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FFAA"/>
                </a:solidFill>
              </a:rPr>
              <a:t>Java Project</a:t>
            </a:r>
          </a:p>
        </p:txBody>
      </p:sp>
    </p:spTree>
    <p:extLst>
      <p:ext uri="{BB962C8B-B14F-4D97-AF65-F5344CB8AC3E}">
        <p14:creationId xmlns:p14="http://schemas.microsoft.com/office/powerpoint/2010/main" val="15999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B03B4-3F88-4BC5-8216-F1C4BB242ACC}"/>
              </a:ext>
            </a:extLst>
          </p:cNvPr>
          <p:cNvSpPr txBox="1"/>
          <p:nvPr/>
        </p:nvSpPr>
        <p:spPr>
          <a:xfrm>
            <a:off x="4497721" y="3083901"/>
            <a:ext cx="3196558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 err="1">
                <a:solidFill>
                  <a:srgbClr val="69D352"/>
                </a:solidFill>
              </a:rPr>
              <a:t>Javac</a:t>
            </a:r>
            <a:endParaRPr lang="en-US" sz="6000" dirty="0">
              <a:solidFill>
                <a:srgbClr val="69D3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4B075-B73E-4331-A524-BDA1CCED0D2A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3027510" y="3591733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CCBF8-FFD1-421F-8095-EEE492B1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4" y="2738806"/>
            <a:ext cx="1705856" cy="17058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DD2EB-3953-48CC-B3AD-CDD9A1E32066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7694279" y="3591732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E00759C-2BD1-4D40-9EDB-8531686E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90" y="2738804"/>
            <a:ext cx="1705855" cy="1705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D4A15-8024-47D6-953D-A1A615377FC3}"/>
              </a:ext>
            </a:extLst>
          </p:cNvPr>
          <p:cNvSpPr txBox="1"/>
          <p:nvPr/>
        </p:nvSpPr>
        <p:spPr>
          <a:xfrm>
            <a:off x="850367" y="1542383"/>
            <a:ext cx="2177143" cy="101566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6000" dirty="0">
                <a:solidFill>
                  <a:srgbClr val="FF0000"/>
                </a:solidFill>
              </a:rPr>
              <a:t>*.xml</a:t>
            </a:r>
          </a:p>
        </p:txBody>
      </p:sp>
    </p:spTree>
    <p:extLst>
      <p:ext uri="{BB962C8B-B14F-4D97-AF65-F5344CB8AC3E}">
        <p14:creationId xmlns:p14="http://schemas.microsoft.com/office/powerpoint/2010/main" val="3572363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B03B4-3F88-4BC5-8216-F1C4BB242ACC}"/>
              </a:ext>
            </a:extLst>
          </p:cNvPr>
          <p:cNvSpPr txBox="1"/>
          <p:nvPr/>
        </p:nvSpPr>
        <p:spPr>
          <a:xfrm>
            <a:off x="4497721" y="3083901"/>
            <a:ext cx="3196558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 err="1">
                <a:solidFill>
                  <a:srgbClr val="69D352"/>
                </a:solidFill>
              </a:rPr>
              <a:t>Javac</a:t>
            </a:r>
            <a:endParaRPr lang="en-US" sz="6000" dirty="0">
              <a:solidFill>
                <a:srgbClr val="69D3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4B075-B73E-4331-A524-BDA1CCED0D2A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3027510" y="3591733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CCBF8-FFD1-421F-8095-EEE492B1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4" y="2738806"/>
            <a:ext cx="1705856" cy="17058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DD2EB-3953-48CC-B3AD-CDD9A1E32066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7694279" y="3591732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E00759C-2BD1-4D40-9EDB-8531686E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90" y="2738804"/>
            <a:ext cx="1705855" cy="1705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CDAE8-01F7-453B-A94D-2A80FE616C06}"/>
              </a:ext>
            </a:extLst>
          </p:cNvPr>
          <p:cNvSpPr txBox="1"/>
          <p:nvPr/>
        </p:nvSpPr>
        <p:spPr>
          <a:xfrm>
            <a:off x="850367" y="1542383"/>
            <a:ext cx="3351982" cy="101566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6000" dirty="0">
                <a:solidFill>
                  <a:srgbClr val="FF0000"/>
                </a:solidFill>
              </a:rPr>
              <a:t>*.</a:t>
            </a:r>
            <a:r>
              <a:rPr lang="en-US" sz="6000" dirty="0" err="1">
                <a:solidFill>
                  <a:srgbClr val="FF0000"/>
                </a:solidFill>
              </a:rPr>
              <a:t>graphql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3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B03B4-3F88-4BC5-8216-F1C4BB242ACC}"/>
              </a:ext>
            </a:extLst>
          </p:cNvPr>
          <p:cNvSpPr txBox="1"/>
          <p:nvPr/>
        </p:nvSpPr>
        <p:spPr>
          <a:xfrm>
            <a:off x="4497721" y="3083901"/>
            <a:ext cx="3196558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 err="1">
                <a:solidFill>
                  <a:srgbClr val="69D352"/>
                </a:solidFill>
              </a:rPr>
              <a:t>Javac</a:t>
            </a:r>
            <a:endParaRPr lang="en-US" sz="6000" dirty="0">
              <a:solidFill>
                <a:srgbClr val="69D3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4B075-B73E-4331-A524-BDA1CCED0D2A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flipH="1">
            <a:off x="3027510" y="3591733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CCBF8-FFD1-421F-8095-EEE492B1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4" y="2738806"/>
            <a:ext cx="1705856" cy="17058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DD2EB-3953-48CC-B3AD-CDD9A1E32066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7694279" y="3591732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E00759C-2BD1-4D40-9EDB-8531686E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90" y="2738804"/>
            <a:ext cx="1705855" cy="1705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C3C890-8D25-4507-B543-0855D42392E8}"/>
              </a:ext>
            </a:extLst>
          </p:cNvPr>
          <p:cNvSpPr txBox="1"/>
          <p:nvPr/>
        </p:nvSpPr>
        <p:spPr>
          <a:xfrm>
            <a:off x="850367" y="1542383"/>
            <a:ext cx="3751450" cy="101566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</a:rPr>
              <a:t>*.</a:t>
            </a:r>
            <a:r>
              <a:rPr lang="en-US" sz="6000" i="1" dirty="0">
                <a:solidFill>
                  <a:srgbClr val="FF0000"/>
                </a:solidFill>
              </a:rPr>
              <a:t>whatever</a:t>
            </a:r>
          </a:p>
        </p:txBody>
      </p:sp>
    </p:spTree>
    <p:extLst>
      <p:ext uri="{BB962C8B-B14F-4D97-AF65-F5344CB8AC3E}">
        <p14:creationId xmlns:p14="http://schemas.microsoft.com/office/powerpoint/2010/main" val="3083259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B03B4-3F88-4BC5-8216-F1C4BB242ACC}"/>
              </a:ext>
            </a:extLst>
          </p:cNvPr>
          <p:cNvSpPr txBox="1"/>
          <p:nvPr/>
        </p:nvSpPr>
        <p:spPr>
          <a:xfrm>
            <a:off x="4497721" y="3083901"/>
            <a:ext cx="3196558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 err="1">
                <a:solidFill>
                  <a:srgbClr val="69D352"/>
                </a:solidFill>
              </a:rPr>
              <a:t>Javac</a:t>
            </a:r>
            <a:endParaRPr lang="en-US" sz="6000" dirty="0">
              <a:solidFill>
                <a:srgbClr val="69D35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A4B075-B73E-4331-A524-BDA1CCED0D2A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027510" y="2576070"/>
            <a:ext cx="1470211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5CCBF8-FFD1-421F-8095-EEE492B1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4" y="1723143"/>
            <a:ext cx="1705856" cy="17058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CDD2EB-3953-48CC-B3AD-CDD9A1E32066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7694279" y="2576069"/>
            <a:ext cx="1470212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E00759C-2BD1-4D40-9EDB-8531686E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91" y="1723141"/>
            <a:ext cx="1705855" cy="1705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3F15E3-F3C5-4E68-BE7C-DDEBCEFB264B}"/>
              </a:ext>
            </a:extLst>
          </p:cNvPr>
          <p:cNvSpPr txBox="1"/>
          <p:nvPr/>
        </p:nvSpPr>
        <p:spPr>
          <a:xfrm>
            <a:off x="4497721" y="2068238"/>
            <a:ext cx="3196558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>
                <a:solidFill>
                  <a:srgbClr val="FFFFAA"/>
                </a:solidFill>
              </a:rPr>
              <a:t>Magic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BD2D6-3798-44DD-B838-5D4FFC6A8AF3}"/>
              </a:ext>
            </a:extLst>
          </p:cNvPr>
          <p:cNvSpPr txBox="1"/>
          <p:nvPr/>
        </p:nvSpPr>
        <p:spPr>
          <a:xfrm>
            <a:off x="746271" y="707478"/>
            <a:ext cx="3751450" cy="101566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AA"/>
                </a:solidFill>
              </a:rPr>
              <a:t> </a:t>
            </a:r>
            <a:r>
              <a:rPr lang="en-US" sz="6000" dirty="0">
                <a:solidFill>
                  <a:srgbClr val="FFFFAA"/>
                </a:solidFill>
              </a:rPr>
              <a:t>*.</a:t>
            </a:r>
            <a:r>
              <a:rPr lang="en-US" sz="6000" i="1" dirty="0">
                <a:solidFill>
                  <a:srgbClr val="FFFFAA"/>
                </a:solidFill>
              </a:rPr>
              <a:t>whatever</a:t>
            </a:r>
          </a:p>
        </p:txBody>
      </p:sp>
    </p:spTree>
    <p:extLst>
      <p:ext uri="{BB962C8B-B14F-4D97-AF65-F5344CB8AC3E}">
        <p14:creationId xmlns:p14="http://schemas.microsoft.com/office/powerpoint/2010/main" val="370346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EB064AE-8994-4961-80E2-2F3C848DB705}"/>
              </a:ext>
            </a:extLst>
          </p:cNvPr>
          <p:cNvSpPr txBox="1"/>
          <p:nvPr/>
        </p:nvSpPr>
        <p:spPr>
          <a:xfrm>
            <a:off x="3867826" y="2492150"/>
            <a:ext cx="4475132" cy="1753527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282729"/>
                </a:solidFill>
              </a:rPr>
              <a:t> </a:t>
            </a:r>
            <a:r>
              <a:rPr lang="en-US" sz="6000" dirty="0">
                <a:solidFill>
                  <a:srgbClr val="282729"/>
                </a:solidFill>
              </a:rPr>
              <a:t>Magic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0D4E0-9D91-4396-B7AF-23872A2FA17D}"/>
              </a:ext>
            </a:extLst>
          </p:cNvPr>
          <p:cNvSpPr txBox="1"/>
          <p:nvPr/>
        </p:nvSpPr>
        <p:spPr>
          <a:xfrm>
            <a:off x="3864525" y="4256981"/>
            <a:ext cx="4478434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 err="1">
                <a:solidFill>
                  <a:srgbClr val="69D352"/>
                </a:solidFill>
              </a:rPr>
              <a:t>Javac</a:t>
            </a:r>
            <a:endParaRPr lang="en-US" sz="6000" dirty="0">
              <a:solidFill>
                <a:srgbClr val="69D35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83484A-59C8-43E6-ADDB-9279614F361A}"/>
              </a:ext>
            </a:extLst>
          </p:cNvPr>
          <p:cNvCxnSpPr>
            <a:cxnSpLocks/>
          </p:cNvCxnSpPr>
          <p:nvPr/>
        </p:nvCxnSpPr>
        <p:spPr>
          <a:xfrm flipH="1">
            <a:off x="3179495" y="3629787"/>
            <a:ext cx="685030" cy="0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8CF00E0-486D-4042-9BC2-870CBEBC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76" y="2879372"/>
            <a:ext cx="1452615" cy="15333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9AE995-4FD1-4C71-967E-FD81CD484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989" y="2879372"/>
            <a:ext cx="1568986" cy="15400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4B896C-3E64-427E-889E-8D175D16FDD1}"/>
              </a:ext>
            </a:extLst>
          </p:cNvPr>
          <p:cNvSpPr txBox="1"/>
          <p:nvPr/>
        </p:nvSpPr>
        <p:spPr>
          <a:xfrm>
            <a:off x="3864525" y="2492150"/>
            <a:ext cx="1107996" cy="1753529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dirty="0">
                <a:solidFill>
                  <a:srgbClr val="FFFFAA"/>
                </a:solidFill>
              </a:rPr>
              <a:t> </a:t>
            </a:r>
            <a:r>
              <a:rPr lang="en-US" sz="6000" dirty="0">
                <a:solidFill>
                  <a:srgbClr val="FFFFAA"/>
                </a:solidFill>
              </a:rPr>
              <a:t>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EEBE2B-2162-40A4-9D8D-68E0D63AB5A8}"/>
              </a:ext>
            </a:extLst>
          </p:cNvPr>
          <p:cNvSpPr txBox="1"/>
          <p:nvPr/>
        </p:nvSpPr>
        <p:spPr>
          <a:xfrm>
            <a:off x="4988004" y="2492150"/>
            <a:ext cx="1107996" cy="1753529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dirty="0">
                <a:solidFill>
                  <a:srgbClr val="FFFFAA"/>
                </a:solidFill>
              </a:rPr>
              <a:t> </a:t>
            </a:r>
            <a:r>
              <a:rPr lang="en-US" sz="6000" dirty="0">
                <a:solidFill>
                  <a:srgbClr val="FFFFAA"/>
                </a:solidFill>
              </a:rPr>
              <a:t>JSON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912F0-5A6E-4E36-B918-635987EFC667}"/>
              </a:ext>
            </a:extLst>
          </p:cNvPr>
          <p:cNvSpPr txBox="1"/>
          <p:nvPr/>
        </p:nvSpPr>
        <p:spPr>
          <a:xfrm>
            <a:off x="6111483" y="2492150"/>
            <a:ext cx="1107996" cy="1753527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dirty="0">
                <a:solidFill>
                  <a:srgbClr val="FFFFAA"/>
                </a:solidFill>
              </a:rPr>
              <a:t> </a:t>
            </a:r>
            <a:r>
              <a:rPr lang="en-US" sz="6000" dirty="0">
                <a:solidFill>
                  <a:srgbClr val="FFFFAA"/>
                </a:solidFill>
              </a:rPr>
              <a:t>XML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AABB9-5186-490A-A7C4-2D7506A1342F}"/>
              </a:ext>
            </a:extLst>
          </p:cNvPr>
          <p:cNvSpPr txBox="1"/>
          <p:nvPr/>
        </p:nvSpPr>
        <p:spPr>
          <a:xfrm>
            <a:off x="7234962" y="2492150"/>
            <a:ext cx="1107996" cy="1753529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FFAA"/>
                </a:solidFill>
              </a:rPr>
              <a:t> </a:t>
            </a:r>
            <a:r>
              <a:rPr lang="en-US" sz="6000" b="1" dirty="0">
                <a:solidFill>
                  <a:srgbClr val="FFFFAA"/>
                </a:solidFill>
              </a:rPr>
              <a:t>. . 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37C9D8-EE56-42FB-812E-DF2AC9AA1DE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342958" y="3649388"/>
            <a:ext cx="685031" cy="0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0A92E1-5F88-407C-B0D9-B4842CAB1017}"/>
              </a:ext>
            </a:extLst>
          </p:cNvPr>
          <p:cNvSpPr txBox="1"/>
          <p:nvPr/>
        </p:nvSpPr>
        <p:spPr>
          <a:xfrm>
            <a:off x="3034162" y="516164"/>
            <a:ext cx="6123676" cy="1754326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FFFFAA"/>
                </a:solidFill>
              </a:rPr>
              <a:t>Javac</a:t>
            </a:r>
            <a:r>
              <a:rPr lang="en-US" sz="5400" dirty="0">
                <a:solidFill>
                  <a:srgbClr val="FFFFAA"/>
                </a:solidFill>
              </a:rPr>
              <a:t> </a:t>
            </a:r>
          </a:p>
          <a:p>
            <a:pPr algn="ctr"/>
            <a:r>
              <a:rPr lang="en-US" sz="5400" i="1" dirty="0">
                <a:solidFill>
                  <a:srgbClr val="FFFFAA"/>
                </a:solidFill>
              </a:rPr>
              <a:t>Type Manifolds</a:t>
            </a:r>
          </a:p>
        </p:txBody>
      </p:sp>
    </p:spTree>
    <p:extLst>
      <p:ext uri="{BB962C8B-B14F-4D97-AF65-F5344CB8AC3E}">
        <p14:creationId xmlns:p14="http://schemas.microsoft.com/office/powerpoint/2010/main" val="397844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306F0E1D-F0BA-4A17-AC09-056C01A726A5}"/>
              </a:ext>
            </a:extLst>
          </p:cNvPr>
          <p:cNvSpPr txBox="1"/>
          <p:nvPr/>
        </p:nvSpPr>
        <p:spPr>
          <a:xfrm>
            <a:off x="1309129" y="282097"/>
            <a:ext cx="5418808" cy="1015663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82729"/>
                </a:solidFill>
              </a:rPr>
              <a:t> </a:t>
            </a:r>
            <a:r>
              <a:rPr lang="en-US" sz="6000" dirty="0">
                <a:solidFill>
                  <a:srgbClr val="282729"/>
                </a:solidFill>
              </a:rPr>
              <a:t>*.</a:t>
            </a:r>
            <a:r>
              <a:rPr lang="en-US" sz="6000" i="1" dirty="0">
                <a:solidFill>
                  <a:srgbClr val="282729"/>
                </a:solidFill>
              </a:rPr>
              <a:t>whatever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F15E3-F3C5-4E68-BE7C-DDEBCEFB264B}"/>
              </a:ext>
            </a:extLst>
          </p:cNvPr>
          <p:cNvSpPr txBox="1"/>
          <p:nvPr/>
        </p:nvSpPr>
        <p:spPr>
          <a:xfrm>
            <a:off x="2449300" y="1417394"/>
            <a:ext cx="7683067" cy="4997371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282729"/>
                </a:solidFill>
              </a:rPr>
              <a:t>Manifold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0D4E0-9D91-4396-B7AF-23872A2FA17D}"/>
              </a:ext>
            </a:extLst>
          </p:cNvPr>
          <p:cNvSpPr txBox="1"/>
          <p:nvPr/>
        </p:nvSpPr>
        <p:spPr>
          <a:xfrm>
            <a:off x="6217145" y="4415350"/>
            <a:ext cx="3866032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6000" dirty="0" err="1">
                <a:solidFill>
                  <a:srgbClr val="69D352"/>
                </a:solidFill>
              </a:rPr>
              <a:t>Javac</a:t>
            </a:r>
            <a:endParaRPr lang="en-US" sz="6000" dirty="0">
              <a:solidFill>
                <a:srgbClr val="69D35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83484A-59C8-43E6-ADDB-9279614F361A}"/>
              </a:ext>
            </a:extLst>
          </p:cNvPr>
          <p:cNvCxnSpPr>
            <a:cxnSpLocks/>
          </p:cNvCxnSpPr>
          <p:nvPr/>
        </p:nvCxnSpPr>
        <p:spPr>
          <a:xfrm flipH="1">
            <a:off x="1764272" y="3918543"/>
            <a:ext cx="685030" cy="0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8CF00E0-486D-4042-9BC2-870CBEBC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53" y="3168128"/>
            <a:ext cx="1452615" cy="15333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9AE995-4FD1-4C71-967E-FD81CD484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117" y="3131003"/>
            <a:ext cx="1568986" cy="15400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4B896C-3E64-427E-889E-8D175D16FDD1}"/>
              </a:ext>
            </a:extLst>
          </p:cNvPr>
          <p:cNvSpPr txBox="1"/>
          <p:nvPr/>
        </p:nvSpPr>
        <p:spPr>
          <a:xfrm>
            <a:off x="2988773" y="1450758"/>
            <a:ext cx="2000399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AA"/>
                </a:solidFill>
              </a:rPr>
              <a:t> </a:t>
            </a:r>
            <a:r>
              <a:rPr lang="en-US" sz="6000" dirty="0">
                <a:solidFill>
                  <a:srgbClr val="FFFFAA"/>
                </a:solidFill>
              </a:rPr>
              <a:t>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EEBE2B-2162-40A4-9D8D-68E0D63AB5A8}"/>
              </a:ext>
            </a:extLst>
          </p:cNvPr>
          <p:cNvSpPr txBox="1"/>
          <p:nvPr/>
        </p:nvSpPr>
        <p:spPr>
          <a:xfrm>
            <a:off x="3000184" y="2746812"/>
            <a:ext cx="1988988" cy="1015663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AA"/>
                </a:solidFill>
              </a:rPr>
              <a:t> </a:t>
            </a:r>
            <a:r>
              <a:rPr lang="en-US" sz="6000" dirty="0">
                <a:solidFill>
                  <a:srgbClr val="FFFFAA"/>
                </a:solidFill>
              </a:rPr>
              <a:t>JSON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912F0-5A6E-4E36-B918-635987EFC667}"/>
              </a:ext>
            </a:extLst>
          </p:cNvPr>
          <p:cNvSpPr txBox="1"/>
          <p:nvPr/>
        </p:nvSpPr>
        <p:spPr>
          <a:xfrm>
            <a:off x="3000184" y="4036040"/>
            <a:ext cx="1988988" cy="1026014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AA"/>
                </a:solidFill>
              </a:rPr>
              <a:t> </a:t>
            </a:r>
            <a:r>
              <a:rPr lang="en-US" sz="6000" dirty="0">
                <a:solidFill>
                  <a:srgbClr val="FFFFAA"/>
                </a:solidFill>
              </a:rPr>
              <a:t>XML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9AABB9-5186-490A-A7C4-2D7506A1342F}"/>
              </a:ext>
            </a:extLst>
          </p:cNvPr>
          <p:cNvSpPr txBox="1"/>
          <p:nvPr/>
        </p:nvSpPr>
        <p:spPr>
          <a:xfrm>
            <a:off x="2984467" y="5330441"/>
            <a:ext cx="2004705" cy="1026015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FFAA"/>
                </a:solidFill>
              </a:rPr>
              <a:t> </a:t>
            </a:r>
            <a:r>
              <a:rPr lang="en-US" sz="6000" b="1" dirty="0">
                <a:solidFill>
                  <a:srgbClr val="FFFFAA"/>
                </a:solidFill>
              </a:rPr>
              <a:t>. . .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50738DF-2F03-42EB-8651-51F16B759CA6}"/>
              </a:ext>
            </a:extLst>
          </p:cNvPr>
          <p:cNvCxnSpPr>
            <a:cxnSpLocks/>
            <a:stCxn id="28" idx="3"/>
            <a:endCxn id="31" idx="3"/>
          </p:cNvCxnSpPr>
          <p:nvPr/>
        </p:nvCxnSpPr>
        <p:spPr>
          <a:xfrm>
            <a:off x="4989172" y="1958590"/>
            <a:ext cx="12700" cy="3884859"/>
          </a:xfrm>
          <a:prstGeom prst="bentConnector3">
            <a:avLst>
              <a:gd name="adj1" fmla="val 4241740"/>
            </a:avLst>
          </a:prstGeom>
          <a:ln w="63500">
            <a:solidFill>
              <a:srgbClr val="69D35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B41B07-B6DE-4A79-A5E5-DDD84586AB8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989172" y="3254643"/>
            <a:ext cx="550884" cy="1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0750E2-082A-4A0E-9269-C52AD0FCAF95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4989172" y="4549047"/>
            <a:ext cx="550884" cy="0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E795FD-0DC7-48E9-AC70-8974395E2107}"/>
              </a:ext>
            </a:extLst>
          </p:cNvPr>
          <p:cNvSpPr txBox="1"/>
          <p:nvPr/>
        </p:nvSpPr>
        <p:spPr>
          <a:xfrm>
            <a:off x="6215289" y="2457455"/>
            <a:ext cx="3866032" cy="1938992"/>
          </a:xfrm>
          <a:prstGeom prst="rect">
            <a:avLst/>
          </a:prstGeom>
          <a:noFill/>
          <a:ln w="63500">
            <a:solidFill>
              <a:srgbClr val="69D35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AA"/>
                </a:solidFill>
              </a:rPr>
              <a:t> </a:t>
            </a:r>
            <a:r>
              <a:rPr lang="en-US" sz="6000" dirty="0">
                <a:solidFill>
                  <a:srgbClr val="FFFFAA"/>
                </a:solidFill>
              </a:rPr>
              <a:t>Manifold</a:t>
            </a:r>
          </a:p>
          <a:p>
            <a:pPr algn="ctr"/>
            <a:r>
              <a:rPr lang="en-US" sz="6000" dirty="0">
                <a:solidFill>
                  <a:srgbClr val="FFFFAA"/>
                </a:solidFill>
              </a:rPr>
              <a:t>Framework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069875-F543-443E-8D51-B822DE89DE78}"/>
              </a:ext>
            </a:extLst>
          </p:cNvPr>
          <p:cNvCxnSpPr>
            <a:cxnSpLocks/>
          </p:cNvCxnSpPr>
          <p:nvPr/>
        </p:nvCxnSpPr>
        <p:spPr>
          <a:xfrm flipH="1">
            <a:off x="5540056" y="3934812"/>
            <a:ext cx="675234" cy="0"/>
          </a:xfrm>
          <a:prstGeom prst="straightConnector1">
            <a:avLst/>
          </a:prstGeom>
          <a:ln w="63500">
            <a:solidFill>
              <a:srgbClr val="69D35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E023502-FCD0-4C61-9157-F8962B66ED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00185" y="1958589"/>
            <a:ext cx="12700" cy="3859275"/>
          </a:xfrm>
          <a:prstGeom prst="bentConnector3">
            <a:avLst>
              <a:gd name="adj1" fmla="val 4241740"/>
            </a:avLst>
          </a:prstGeom>
          <a:ln w="63500">
            <a:solidFill>
              <a:srgbClr val="69D35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DC040C-0DF4-4224-A6F8-5017D24013B0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2449300" y="3254643"/>
            <a:ext cx="550884" cy="1"/>
          </a:xfrm>
          <a:prstGeom prst="straightConnector1">
            <a:avLst/>
          </a:prstGeom>
          <a:ln w="63500">
            <a:solidFill>
              <a:srgbClr val="69D35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5AB660-324F-4159-A457-0810804328C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2449300" y="4549047"/>
            <a:ext cx="550884" cy="5175"/>
          </a:xfrm>
          <a:prstGeom prst="straightConnector1">
            <a:avLst/>
          </a:prstGeom>
          <a:ln w="63500">
            <a:solidFill>
              <a:srgbClr val="69D35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37C9D8-EE56-42FB-812E-DF2AC9AA1DEB}"/>
              </a:ext>
            </a:extLst>
          </p:cNvPr>
          <p:cNvCxnSpPr>
            <a:cxnSpLocks/>
          </p:cNvCxnSpPr>
          <p:nvPr/>
        </p:nvCxnSpPr>
        <p:spPr>
          <a:xfrm>
            <a:off x="10075493" y="3934812"/>
            <a:ext cx="669125" cy="0"/>
          </a:xfrm>
          <a:prstGeom prst="straightConnector1">
            <a:avLst/>
          </a:prstGeom>
          <a:ln w="63500">
            <a:solidFill>
              <a:srgbClr val="69D3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0A92E1-5F88-407C-B0D9-B4842CAB1017}"/>
              </a:ext>
            </a:extLst>
          </p:cNvPr>
          <p:cNvSpPr txBox="1"/>
          <p:nvPr/>
        </p:nvSpPr>
        <p:spPr>
          <a:xfrm>
            <a:off x="1309128" y="341066"/>
            <a:ext cx="5418808" cy="92333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AA"/>
                </a:solidFill>
              </a:rPr>
              <a:t>Type Manifolds</a:t>
            </a:r>
          </a:p>
        </p:txBody>
      </p:sp>
    </p:spTree>
    <p:extLst>
      <p:ext uri="{BB962C8B-B14F-4D97-AF65-F5344CB8AC3E}">
        <p14:creationId xmlns:p14="http://schemas.microsoft.com/office/powerpoint/2010/main" val="238464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does Manifold do?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CE27CDD-AC02-410E-84A1-E29DCB461E1E}"/>
              </a:ext>
            </a:extLst>
          </p:cNvPr>
          <p:cNvSpPr txBox="1"/>
          <p:nvPr/>
        </p:nvSpPr>
        <p:spPr>
          <a:xfrm>
            <a:off x="304799" y="3502142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Eliminates code gen Build Step</a:t>
            </a:r>
          </a:p>
        </p:txBody>
      </p:sp>
    </p:spTree>
    <p:extLst>
      <p:ext uri="{BB962C8B-B14F-4D97-AF65-F5344CB8AC3E}">
        <p14:creationId xmlns:p14="http://schemas.microsoft.com/office/powerpoint/2010/main" val="18506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58240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AA"/>
                </a:solidFill>
              </a:rPr>
              <a:t>Enables incremental compilation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78D1BE-8D32-45E4-B673-7426905B79CC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does Manifold do?</a:t>
            </a:r>
          </a:p>
        </p:txBody>
      </p:sp>
    </p:spTree>
    <p:extLst>
      <p:ext uri="{BB962C8B-B14F-4D97-AF65-F5344CB8AC3E}">
        <p14:creationId xmlns:p14="http://schemas.microsoft.com/office/powerpoint/2010/main" val="103934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58240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AA"/>
                </a:solidFill>
              </a:rPr>
              <a:t>Shortens build frequency &amp; 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86D3D-5607-4372-9183-DDC2A9FDC49B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does Manifold do?</a:t>
            </a:r>
          </a:p>
        </p:txBody>
      </p:sp>
    </p:spTree>
    <p:extLst>
      <p:ext uri="{BB962C8B-B14F-4D97-AF65-F5344CB8AC3E}">
        <p14:creationId xmlns:p14="http://schemas.microsoft.com/office/powerpoint/2010/main" val="6255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58240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AA"/>
                </a:solidFill>
              </a:rPr>
              <a:t>Eliminates code gen confusion</a:t>
            </a:r>
          </a:p>
          <a:p>
            <a:r>
              <a:rPr lang="en-US" sz="5400" dirty="0">
                <a:solidFill>
                  <a:srgbClr val="FFFFAA"/>
                </a:solidFill>
              </a:rPr>
              <a:t>Nothing to run, stuff just works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2915B9-BB89-4DFD-B75E-7FA061E0EC6D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does Manifold do?</a:t>
            </a:r>
          </a:p>
        </p:txBody>
      </p:sp>
    </p:spTree>
    <p:extLst>
      <p:ext uri="{BB962C8B-B14F-4D97-AF65-F5344CB8AC3E}">
        <p14:creationId xmlns:p14="http://schemas.microsoft.com/office/powerpoint/2010/main" val="56956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4797374" y="2318456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5024231" y="3005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20775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75571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Establishes single SOR </a:t>
            </a:r>
          </a:p>
          <a:p>
            <a:r>
              <a:rPr lang="en-US" sz="7200" dirty="0">
                <a:solidFill>
                  <a:srgbClr val="FFFFAA"/>
                </a:solidFill>
              </a:rPr>
              <a:t>(always in sync)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AFAF65-3221-4E35-85EC-58202C9428B2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does Manifold do?</a:t>
            </a:r>
          </a:p>
        </p:txBody>
      </p:sp>
    </p:spTree>
    <p:extLst>
      <p:ext uri="{BB962C8B-B14F-4D97-AF65-F5344CB8AC3E}">
        <p14:creationId xmlns:p14="http://schemas.microsoft.com/office/powerpoint/2010/main" val="4835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75571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ln>
                  <a:solidFill>
                    <a:srgbClr val="FFFFAA"/>
                  </a:solidFill>
                </a:ln>
                <a:solidFill>
                  <a:srgbClr val="FFFFAA"/>
                </a:solidFill>
              </a:rPr>
              <a:t>Dependencies just work</a:t>
            </a:r>
          </a:p>
          <a:p>
            <a:r>
              <a:rPr lang="en-US" sz="6000" dirty="0">
                <a:ln>
                  <a:solidFill>
                    <a:srgbClr val="FFFFAA"/>
                  </a:solidFill>
                </a:ln>
                <a:solidFill>
                  <a:srgbClr val="FFFFAA"/>
                </a:solidFill>
              </a:rPr>
              <a:t>(Metadata can be defined in</a:t>
            </a:r>
          </a:p>
          <a:p>
            <a:r>
              <a:rPr lang="en-US" sz="6000" dirty="0">
                <a:ln>
                  <a:solidFill>
                    <a:srgbClr val="FFFFAA"/>
                  </a:solidFill>
                </a:ln>
                <a:solidFill>
                  <a:srgbClr val="FFFFAA"/>
                </a:solidFill>
              </a:rPr>
              <a:t>terms of other metadata)</a:t>
            </a:r>
            <a:endParaRPr lang="en-US" sz="6000" dirty="0">
              <a:ln>
                <a:solidFill>
                  <a:srgbClr val="FFFFAA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9360B2-F300-4101-BBAF-02A2AE322AF6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does Manifold do?</a:t>
            </a:r>
          </a:p>
        </p:txBody>
      </p:sp>
    </p:spTree>
    <p:extLst>
      <p:ext uri="{BB962C8B-B14F-4D97-AF65-F5344CB8AC3E}">
        <p14:creationId xmlns:p14="http://schemas.microsoft.com/office/powerpoint/2010/main" val="3625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D65910-EFF2-4416-928F-1D450DDE0EA9}"/>
              </a:ext>
            </a:extLst>
          </p:cNvPr>
          <p:cNvSpPr txBox="1"/>
          <p:nvPr/>
        </p:nvSpPr>
        <p:spPr>
          <a:xfrm>
            <a:off x="304799" y="3502142"/>
            <a:ext cx="1175571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rgbClr val="FFFFAA"/>
                </a:solidFill>
              </a:rPr>
              <a:t>Eliminates</a:t>
            </a:r>
            <a:r>
              <a:rPr lang="en-US" sz="6000" dirty="0">
                <a:solidFill>
                  <a:srgbClr val="FFFFAA"/>
                </a:solidFill>
              </a:rPr>
              <a:t> code generators</a:t>
            </a:r>
          </a:p>
          <a:p>
            <a:r>
              <a:rPr lang="en-US" sz="6000" i="1" dirty="0">
                <a:solidFill>
                  <a:srgbClr val="FFFFAA"/>
                </a:solidFill>
              </a:rPr>
              <a:t>Bridges</a:t>
            </a:r>
            <a:r>
              <a:rPr lang="en-US" sz="6000" dirty="0">
                <a:solidFill>
                  <a:srgbClr val="FFFFAA"/>
                </a:solidFill>
              </a:rPr>
              <a:t> code and data directly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995637-9D83-40CD-9672-676856493D01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What does Manifold do?</a:t>
            </a:r>
          </a:p>
        </p:txBody>
      </p:sp>
    </p:spTree>
    <p:extLst>
      <p:ext uri="{BB962C8B-B14F-4D97-AF65-F5344CB8AC3E}">
        <p14:creationId xmlns:p14="http://schemas.microsoft.com/office/powerpoint/2010/main" val="2122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9CBFCC-74E7-4FD4-9646-58602A7D76A0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Manifold with IntelliJ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Instant feedback</a:t>
            </a:r>
          </a:p>
          <a:p>
            <a:r>
              <a:rPr lang="en-US" sz="6000" dirty="0">
                <a:ln>
                  <a:solidFill>
                    <a:srgbClr val="FFFFAA"/>
                  </a:solidFill>
                </a:ln>
                <a:solidFill>
                  <a:srgbClr val="FFFFAA"/>
                </a:solidFill>
              </a:rPr>
              <a:t>(make changes -&gt; use changes)</a:t>
            </a:r>
            <a:endParaRPr lang="en-US" sz="6000" dirty="0">
              <a:ln>
                <a:solidFill>
                  <a:srgbClr val="FFFFAA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rgbClr val="FFFFAA"/>
                </a:solidFill>
              </a:rPr>
              <a:t>Resource</a:t>
            </a:r>
            <a:r>
              <a:rPr lang="en-US" sz="7200" dirty="0">
                <a:solidFill>
                  <a:srgbClr val="FFFFAA"/>
                </a:solidFill>
              </a:rPr>
              <a:t> Navigation </a:t>
            </a:r>
          </a:p>
          <a:p>
            <a:r>
              <a:rPr lang="en-US" sz="5400" dirty="0">
                <a:solidFill>
                  <a:srgbClr val="FFFFAA"/>
                </a:solidFill>
              </a:rPr>
              <a:t>(Jump to/from Resource elements)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A7543-67E6-4F70-BAD4-24D21538EE27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Manifold with IntelliJ</a:t>
            </a:r>
          </a:p>
        </p:txBody>
      </p:sp>
    </p:spTree>
    <p:extLst>
      <p:ext uri="{BB962C8B-B14F-4D97-AF65-F5344CB8AC3E}">
        <p14:creationId xmlns:p14="http://schemas.microsoft.com/office/powerpoint/2010/main" val="13652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rgbClr val="FFFFAA"/>
                </a:solidFill>
              </a:rPr>
              <a:t>Resource</a:t>
            </a:r>
            <a:r>
              <a:rPr lang="en-US" sz="7200" dirty="0">
                <a:solidFill>
                  <a:srgbClr val="FFFFAA"/>
                </a:solidFill>
              </a:rPr>
              <a:t> Usage Searching</a:t>
            </a:r>
            <a:endParaRPr lang="en-US" sz="7200" b="1" dirty="0">
              <a:ln>
                <a:solidFill>
                  <a:srgbClr val="FFFFAA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9691B-A127-4FAA-85CD-A424504DF4AF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Manifold with IntelliJ</a:t>
            </a:r>
          </a:p>
        </p:txBody>
      </p:sp>
    </p:spTree>
    <p:extLst>
      <p:ext uri="{BB962C8B-B14F-4D97-AF65-F5344CB8AC3E}">
        <p14:creationId xmlns:p14="http://schemas.microsoft.com/office/powerpoint/2010/main" val="24810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rgbClr val="FFFFAA"/>
                </a:solidFill>
              </a:rPr>
              <a:t>Resource</a:t>
            </a:r>
            <a:r>
              <a:rPr lang="en-US" sz="7200" dirty="0">
                <a:solidFill>
                  <a:srgbClr val="FFFFAA"/>
                </a:solidFill>
              </a:rPr>
              <a:t> Refactor/Rename</a:t>
            </a:r>
            <a:endParaRPr lang="en-US" sz="7200" dirty="0">
              <a:solidFill>
                <a:srgbClr val="69D35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33C60-8A15-44A8-93E3-A78CC10EBAEE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Manifold with IntelliJ</a:t>
            </a:r>
          </a:p>
        </p:txBody>
      </p:sp>
    </p:spTree>
    <p:extLst>
      <p:ext uri="{BB962C8B-B14F-4D97-AF65-F5344CB8AC3E}">
        <p14:creationId xmlns:p14="http://schemas.microsoft.com/office/powerpoint/2010/main" val="189120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Incremental debug/</a:t>
            </a:r>
            <a:r>
              <a:rPr lang="en-US" sz="7200" dirty="0" err="1">
                <a:solidFill>
                  <a:srgbClr val="FFFFAA"/>
                </a:solidFill>
              </a:rPr>
              <a:t>hotswap</a:t>
            </a:r>
            <a:endParaRPr lang="en-US" sz="7200" dirty="0">
              <a:solidFill>
                <a:srgbClr val="69D35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33C60-8A15-44A8-93E3-A78CC10EBAEE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Manifold with IntelliJ</a:t>
            </a:r>
          </a:p>
        </p:txBody>
      </p:sp>
    </p:spTree>
    <p:extLst>
      <p:ext uri="{BB962C8B-B14F-4D97-AF65-F5344CB8AC3E}">
        <p14:creationId xmlns:p14="http://schemas.microsoft.com/office/powerpoint/2010/main" val="23141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rgbClr val="FFFFAA"/>
                </a:solidFill>
              </a:rPr>
              <a:t>Faster</a:t>
            </a:r>
            <a:r>
              <a:rPr lang="en-US" sz="7200" dirty="0">
                <a:solidFill>
                  <a:srgbClr val="FFFFAA"/>
                </a:solidFill>
              </a:rPr>
              <a:t> test cycle</a:t>
            </a:r>
          </a:p>
          <a:p>
            <a:r>
              <a:rPr lang="en-US" sz="7200" dirty="0">
                <a:solidFill>
                  <a:srgbClr val="FFFFAA"/>
                </a:solidFill>
              </a:rPr>
              <a:t>(make change, use change, test change, debug change)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33C60-8A15-44A8-93E3-A78CC10EBAEE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Manifold with IntelliJ</a:t>
            </a:r>
          </a:p>
        </p:txBody>
      </p:sp>
    </p:spTree>
    <p:extLst>
      <p:ext uri="{BB962C8B-B14F-4D97-AF65-F5344CB8AC3E}">
        <p14:creationId xmlns:p14="http://schemas.microsoft.com/office/powerpoint/2010/main" val="16608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DCC4FD-3A04-4F1E-8C6A-E8471DD804AD}"/>
              </a:ext>
            </a:extLst>
          </p:cNvPr>
          <p:cNvSpPr txBox="1"/>
          <p:nvPr/>
        </p:nvSpPr>
        <p:spPr>
          <a:xfrm>
            <a:off x="304799" y="3502142"/>
            <a:ext cx="11582401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AA"/>
                </a:solidFill>
              </a:rPr>
              <a:t>One plugin</a:t>
            </a:r>
          </a:p>
          <a:p>
            <a:r>
              <a:rPr lang="en-US" sz="7200" dirty="0">
                <a:solidFill>
                  <a:srgbClr val="FFFFAA"/>
                </a:solidFill>
              </a:rPr>
              <a:t>Works for ALL types</a:t>
            </a:r>
          </a:p>
          <a:p>
            <a:r>
              <a:rPr lang="en-US" sz="7200" dirty="0">
                <a:solidFill>
                  <a:srgbClr val="FFFFAA"/>
                </a:solidFill>
              </a:rPr>
              <a:t>ZERO intervention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33C60-8A15-44A8-93E3-A78CC10EBAEE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69D352"/>
                </a:solidFill>
              </a:rPr>
              <a:t>Manifold with IntelliJ</a:t>
            </a:r>
          </a:p>
        </p:txBody>
      </p:sp>
    </p:spTree>
    <p:extLst>
      <p:ext uri="{BB962C8B-B14F-4D97-AF65-F5344CB8AC3E}">
        <p14:creationId xmlns:p14="http://schemas.microsoft.com/office/powerpoint/2010/main" val="3166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4797374" y="2318456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5024231" y="3005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Java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7050104" y="139011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015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DD7839-48CD-49E3-A009-DF53F3FB4686}"/>
              </a:ext>
            </a:extLst>
          </p:cNvPr>
          <p:cNvCxnSpPr>
            <a:cxnSpLocks/>
          </p:cNvCxnSpPr>
          <p:nvPr/>
        </p:nvCxnSpPr>
        <p:spPr>
          <a:xfrm>
            <a:off x="276224" y="3429000"/>
            <a:ext cx="1158240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633C60-8A15-44A8-93E3-A78CC10EBAEE}"/>
              </a:ext>
            </a:extLst>
          </p:cNvPr>
          <p:cNvSpPr txBox="1"/>
          <p:nvPr/>
        </p:nvSpPr>
        <p:spPr>
          <a:xfrm>
            <a:off x="304799" y="2155530"/>
            <a:ext cx="1188720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rgbClr val="69D352"/>
                </a:solidFill>
              </a:rPr>
              <a:t>GraphQL</a:t>
            </a:r>
            <a:r>
              <a:rPr lang="en-US" sz="7200" dirty="0">
                <a:solidFill>
                  <a:srgbClr val="69D352"/>
                </a:solidFill>
              </a:rPr>
              <a:t> Demonstration…</a:t>
            </a:r>
          </a:p>
        </p:txBody>
      </p:sp>
    </p:spTree>
    <p:extLst>
      <p:ext uri="{BB962C8B-B14F-4D97-AF65-F5344CB8AC3E}">
        <p14:creationId xmlns:p14="http://schemas.microsoft.com/office/powerpoint/2010/main" val="28416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ql">
            <a:hlinkClick r:id="rId2"/>
            <a:extLst>
              <a:ext uri="{FF2B5EF4-FFF2-40B4-BE49-F238E27FC236}">
                <a16:creationId xmlns:a16="http://schemas.microsoft.com/office/drawing/2014/main" id="{89F7ED2A-BA56-497B-8729-1091B4373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2192000" cy="6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4797374" y="2318456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5024231" y="3005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Java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7050104" y="139011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8A4FA37-D47E-41FC-B08F-4A958E782674}"/>
              </a:ext>
            </a:extLst>
          </p:cNvPr>
          <p:cNvSpPr/>
          <p:nvPr/>
        </p:nvSpPr>
        <p:spPr>
          <a:xfrm>
            <a:off x="7050104" y="362385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69D352"/>
                </a:solidFill>
              </a:rPr>
              <a:t>GraphQL</a:t>
            </a:r>
            <a:endParaRPr lang="en-US" sz="4000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5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4797374" y="2318456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5024231" y="3005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Java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7050104" y="139011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CB57543-1913-4881-AB8B-F9335A3DA2EA}"/>
              </a:ext>
            </a:extLst>
          </p:cNvPr>
          <p:cNvSpPr/>
          <p:nvPr/>
        </p:nvSpPr>
        <p:spPr>
          <a:xfrm>
            <a:off x="7050104" y="362385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69D352"/>
                </a:solidFill>
              </a:rPr>
              <a:t>GraphQL</a:t>
            </a:r>
            <a:endParaRPr lang="en-US" sz="4000" dirty="0">
              <a:solidFill>
                <a:srgbClr val="69D352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19C99BE-CD4C-4264-8CC7-149B305DE155}"/>
              </a:ext>
            </a:extLst>
          </p:cNvPr>
          <p:cNvSpPr/>
          <p:nvPr/>
        </p:nvSpPr>
        <p:spPr>
          <a:xfrm>
            <a:off x="5024232" y="471780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25704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agon 24">
            <a:extLst>
              <a:ext uri="{FF2B5EF4-FFF2-40B4-BE49-F238E27FC236}">
                <a16:creationId xmlns:a16="http://schemas.microsoft.com/office/drawing/2014/main" id="{75678081-5185-4580-8DE3-2259D8CD5545}"/>
              </a:ext>
            </a:extLst>
          </p:cNvPr>
          <p:cNvSpPr/>
          <p:nvPr/>
        </p:nvSpPr>
        <p:spPr>
          <a:xfrm>
            <a:off x="4797374" y="2318456"/>
            <a:ext cx="2597252" cy="2221087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FFAA"/>
                </a:solidFill>
              </a:rPr>
              <a:t>Java Project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5C0D3008-94CD-4FC1-BD90-BF3D1EFFEC38}"/>
              </a:ext>
            </a:extLst>
          </p:cNvPr>
          <p:cNvSpPr/>
          <p:nvPr/>
        </p:nvSpPr>
        <p:spPr>
          <a:xfrm>
            <a:off x="5024231" y="3005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Java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2774D54F-7892-409A-A7F9-F1ED0EB7DDDF}"/>
              </a:ext>
            </a:extLst>
          </p:cNvPr>
          <p:cNvSpPr/>
          <p:nvPr/>
        </p:nvSpPr>
        <p:spPr>
          <a:xfrm>
            <a:off x="7050104" y="139011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JSON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D882FE34-1DCC-43C9-A6C1-1BCD20160FC8}"/>
              </a:ext>
            </a:extLst>
          </p:cNvPr>
          <p:cNvSpPr/>
          <p:nvPr/>
        </p:nvSpPr>
        <p:spPr>
          <a:xfrm>
            <a:off x="2998360" y="363698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JS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2FECA6F4-26EA-4518-9E47-260BB679DDF4}"/>
              </a:ext>
            </a:extLst>
          </p:cNvPr>
          <p:cNvSpPr/>
          <p:nvPr/>
        </p:nvSpPr>
        <p:spPr>
          <a:xfrm>
            <a:off x="5024232" y="4717803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69D352"/>
                </a:solidFill>
              </a:rPr>
              <a:t>XML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8EC54AF4-BC0A-44FE-86ED-44CB8DBA8472}"/>
              </a:ext>
            </a:extLst>
          </p:cNvPr>
          <p:cNvSpPr/>
          <p:nvPr/>
        </p:nvSpPr>
        <p:spPr>
          <a:xfrm>
            <a:off x="7050104" y="3623855"/>
            <a:ext cx="2137399" cy="1831375"/>
          </a:xfrm>
          <a:prstGeom prst="hexagon">
            <a:avLst/>
          </a:prstGeom>
          <a:noFill/>
          <a:ln w="63500">
            <a:solidFill>
              <a:srgbClr val="69D3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4000" dirty="0" err="1">
                <a:solidFill>
                  <a:srgbClr val="69D352"/>
                </a:solidFill>
              </a:rPr>
              <a:t>GraphQL</a:t>
            </a:r>
            <a:endParaRPr lang="en-US" sz="4000" dirty="0">
              <a:solidFill>
                <a:srgbClr val="69D3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13079</TotalTime>
  <Words>695</Words>
  <Application>Microsoft Office PowerPoint</Application>
  <PresentationFormat>Widescreen</PresentationFormat>
  <Paragraphs>267</Paragraphs>
  <Slides>61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McKinney</dc:creator>
  <cp:lastModifiedBy>Scott McKinney</cp:lastModifiedBy>
  <cp:revision>306</cp:revision>
  <dcterms:created xsi:type="dcterms:W3CDTF">2018-03-29T23:48:31Z</dcterms:created>
  <dcterms:modified xsi:type="dcterms:W3CDTF">2019-11-23T20:57:28Z</dcterms:modified>
</cp:coreProperties>
</file>