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3" r:id="rId2"/>
    <p:sldMasterId id="2147483675" r:id="rId3"/>
  </p:sldMasterIdLst>
  <p:notesMasterIdLst>
    <p:notesMasterId r:id="rId9"/>
  </p:notesMasterIdLst>
  <p:sldIdLst>
    <p:sldId id="266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64646"/>
    <a:srgbClr val="DEDEDE"/>
    <a:srgbClr val="C8C8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08CC-DC44-4989-87E5-2A014D8E747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3419-67C6-4F73-8B1A-F532E0D4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340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85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581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38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55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55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307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7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7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5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9" r:id="rId3"/>
    <p:sldLayoutId id="2147483681" r:id="rId4"/>
    <p:sldLayoutId id="2147483682" r:id="rId5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creategroup" TargetMode="External"/><Relationship Id="rId2" Type="http://schemas.openxmlformats.org/officeDocument/2006/relationships/hyperlink" Target="https://console.cloud.google.com/iam-admin/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cloud.google.com/compute/imagesAdd?_ga=1.189267755.1234043161.1488336718" TargetMode="External"/><Relationship Id="rId4" Type="http://schemas.openxmlformats.org/officeDocument/2006/relationships/hyperlink" Target="https://cloud.google.com/compute/docs/access/add-remove-change-permissions-for-team-memb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HOWTO: Setup Google Cloud Platform for VMR </a:t>
            </a:r>
            <a:r>
              <a:rPr lang="en-US" dirty="0" err="1" smtClean="0"/>
              <a:t>distrubution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27465"/>
            <a:ext cx="11572874" cy="10239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056614" y="435727"/>
            <a:ext cx="5135384" cy="3304251"/>
          </a:xfrm>
        </p:spPr>
        <p:txBody>
          <a:bodyPr/>
          <a:lstStyle/>
          <a:p>
            <a:r>
              <a:rPr lang="en-US" dirty="0" smtClean="0"/>
              <a:t>Client enters email</a:t>
            </a:r>
          </a:p>
          <a:p>
            <a:pPr lvl="1"/>
            <a:r>
              <a:rPr lang="en-US" dirty="0" err="1" smtClean="0"/>
              <a:t>Mgmt</a:t>
            </a:r>
            <a:r>
              <a:rPr lang="en-US" dirty="0" smtClean="0"/>
              <a:t> App gets OAUTH2 token</a:t>
            </a:r>
          </a:p>
          <a:p>
            <a:pPr lvl="1"/>
            <a:r>
              <a:rPr lang="en-US" dirty="0" err="1" smtClean="0"/>
              <a:t>Mgmt</a:t>
            </a:r>
            <a:r>
              <a:rPr lang="en-US" dirty="0" smtClean="0"/>
              <a:t> App enters email into group</a:t>
            </a:r>
          </a:p>
          <a:p>
            <a:r>
              <a:rPr lang="en-US" dirty="0" smtClean="0"/>
              <a:t>At this point the Base Image is visible in Customer Custom Images tab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4103" y="1581241"/>
            <a:ext cx="2745832" cy="4682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174" y="122800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Platform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258961" y="1949465"/>
            <a:ext cx="2660821" cy="12375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772" y="318703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Groups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258961" y="3918860"/>
            <a:ext cx="2660821" cy="1237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5836" y="5168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Site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815458" y="4671979"/>
            <a:ext cx="2227104" cy="1237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3029" y="165248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Project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267783" y="589427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</a:t>
            </a:r>
            <a:r>
              <a:rPr lang="en-US" dirty="0" smtClean="0"/>
              <a:t> Project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462524" y="1965827"/>
            <a:ext cx="2250926" cy="733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356" y="1965827"/>
            <a:ext cx="18646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Solace_VMR</a:t>
            </a:r>
            <a:r>
              <a:rPr lang="en-US" sz="1400" dirty="0" smtClean="0"/>
              <a:t> Group</a:t>
            </a:r>
          </a:p>
          <a:p>
            <a:r>
              <a:rPr lang="en-US" sz="1100" dirty="0" smtClean="0"/>
              <a:t>Email list and collaboration</a:t>
            </a:r>
            <a:endParaRPr lang="en-CA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96270" y="2031770"/>
            <a:ext cx="2227104" cy="2506705"/>
            <a:chOff x="713804" y="1282700"/>
            <a:chExt cx="2227104" cy="250670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13804" y="1282700"/>
              <a:ext cx="2227104" cy="250670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1596" y="1345899"/>
              <a:ext cx="2091519" cy="733720"/>
              <a:chOff x="7854356" y="2941941"/>
              <a:chExt cx="2250926" cy="733720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7854356" y="2941941"/>
                <a:ext cx="2250926" cy="7337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80987" y="3081431"/>
                <a:ext cx="199766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IAM user </a:t>
                </a:r>
                <a:r>
                  <a:rPr lang="en-US" sz="1400" dirty="0" err="1" smtClean="0"/>
                  <a:t>Solace_VMR</a:t>
                </a:r>
                <a:endParaRPr lang="en-US" sz="1400" dirty="0" smtClean="0"/>
              </a:p>
              <a:p>
                <a:r>
                  <a:rPr lang="en-US" sz="1100" dirty="0" smtClean="0"/>
                  <a:t>Compute Image User</a:t>
                </a:r>
                <a:endParaRPr lang="en-CA" sz="1100" dirty="0"/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781596" y="2142818"/>
              <a:ext cx="2091519" cy="15348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7870" y="2142818"/>
              <a:ext cx="148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Storage Bucket</a:t>
              </a:r>
              <a:endParaRPr lang="en-CA" sz="11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86047" y="3202256"/>
              <a:ext cx="1681595" cy="422751"/>
              <a:chOff x="7916562" y="2698047"/>
              <a:chExt cx="1600129" cy="422751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67255" y="2766723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Base OS Image</a:t>
                </a:r>
                <a:endParaRPr lang="en-CA" sz="11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46554" y="3995131"/>
            <a:ext cx="1405834" cy="542514"/>
            <a:chOff x="8221362" y="3477488"/>
            <a:chExt cx="1405834" cy="542514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8221362" y="3477488"/>
              <a:ext cx="1326292" cy="5425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1362" y="3597521"/>
              <a:ext cx="1405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Mgmt</a:t>
              </a:r>
              <a:r>
                <a:rPr lang="en-US" sz="1400" dirty="0" smtClean="0"/>
                <a:t> Web App</a:t>
              </a:r>
              <a:endParaRPr lang="en-CA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09205" y="163522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OAuth2 </a:t>
            </a:r>
          </a:p>
          <a:p>
            <a:r>
              <a:rPr lang="en-US" sz="1400" dirty="0" smtClean="0"/>
              <a:t>Token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 flipV="1">
            <a:off x="5014347" y="2426061"/>
            <a:ext cx="27108" cy="1559037"/>
          </a:xfrm>
          <a:prstGeom prst="straightConnector1">
            <a:avLst/>
          </a:prstGeom>
          <a:noFill/>
          <a:ln w="28575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003095" y="2695309"/>
            <a:ext cx="119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Email Add</a:t>
            </a:r>
            <a:endParaRPr lang="en-CA" sz="1400" dirty="0"/>
          </a:p>
        </p:txBody>
      </p:sp>
      <p:cxnSp>
        <p:nvCxnSpPr>
          <p:cNvPr id="47" name="Straight Arrow Connector 46"/>
          <p:cNvCxnSpPr>
            <a:endCxn id="53" idx="3"/>
          </p:cNvCxnSpPr>
          <p:nvPr/>
        </p:nvCxnSpPr>
        <p:spPr bwMode="auto">
          <a:xfrm flipH="1">
            <a:off x="2921197" y="2501102"/>
            <a:ext cx="1793576" cy="2296308"/>
          </a:xfrm>
          <a:prstGeom prst="straightConnector1">
            <a:avLst/>
          </a:prstGeom>
          <a:noFill/>
          <a:ln w="28575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71907" y="4511628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Expose</a:t>
            </a:r>
          </a:p>
          <a:p>
            <a:r>
              <a:rPr lang="en-US" sz="1400" dirty="0" smtClean="0"/>
              <a:t>Image </a:t>
            </a:r>
            <a:endParaRPr lang="en-CA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075670" y="4720595"/>
            <a:ext cx="1845527" cy="297772"/>
            <a:chOff x="4258960" y="5711703"/>
            <a:chExt cx="1845527" cy="377046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4258960" y="5711703"/>
              <a:ext cx="1795851" cy="3770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06906" y="5725601"/>
              <a:ext cx="1697581" cy="16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 OS Image</a:t>
              </a:r>
              <a:endParaRPr lang="en-CA" sz="1100" dirty="0"/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4279740" y="1396268"/>
            <a:ext cx="2681150" cy="2928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Google AS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Arc 55"/>
          <p:cNvSpPr/>
          <p:nvPr/>
        </p:nvSpPr>
        <p:spPr bwMode="auto">
          <a:xfrm rot="10322856">
            <a:off x="4082876" y="1694129"/>
            <a:ext cx="1280392" cy="2652997"/>
          </a:xfrm>
          <a:prstGeom prst="arc">
            <a:avLst>
              <a:gd name="adj1" fmla="val 16200000"/>
              <a:gd name="adj2" fmla="val 264830"/>
            </a:avLst>
          </a:prstGeom>
          <a:noFill/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Arc 56"/>
          <p:cNvSpPr/>
          <p:nvPr/>
        </p:nvSpPr>
        <p:spPr bwMode="auto">
          <a:xfrm rot="10322856" flipV="1">
            <a:off x="4068459" y="1626966"/>
            <a:ext cx="1186573" cy="2631384"/>
          </a:xfrm>
          <a:prstGeom prst="arc">
            <a:avLst>
              <a:gd name="adj1" fmla="val 16200000"/>
              <a:gd name="adj2" fmla="val 264830"/>
            </a:avLst>
          </a:prstGeom>
          <a:noFill/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27465"/>
            <a:ext cx="11572874" cy="10239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487891" y="435727"/>
            <a:ext cx="5704107" cy="5915646"/>
          </a:xfrm>
        </p:spPr>
        <p:txBody>
          <a:bodyPr/>
          <a:lstStyle/>
          <a:p>
            <a:r>
              <a:rPr lang="en-US" dirty="0" smtClean="0"/>
              <a:t>Client launched Instance of Base OS</a:t>
            </a:r>
          </a:p>
          <a:p>
            <a:pPr lvl="1"/>
            <a:r>
              <a:rPr lang="en-US" dirty="0" smtClean="0"/>
              <a:t>Instance solace-first-boot service starts</a:t>
            </a:r>
          </a:p>
          <a:p>
            <a:pPr lvl="2"/>
            <a:r>
              <a:rPr lang="en-US" dirty="0" smtClean="0"/>
              <a:t>Grabs “latest” file </a:t>
            </a:r>
            <a:r>
              <a:rPr lang="en-US" dirty="0" err="1" smtClean="0"/>
              <a:t>fom</a:t>
            </a:r>
            <a:r>
              <a:rPr lang="en-US" dirty="0" smtClean="0"/>
              <a:t> Solace project</a:t>
            </a:r>
          </a:p>
          <a:p>
            <a:pPr lvl="2"/>
            <a:r>
              <a:rPr lang="en-US" dirty="0" smtClean="0"/>
              <a:t>Grabs Docker Image for Solace</a:t>
            </a:r>
          </a:p>
          <a:p>
            <a:pPr lvl="2"/>
            <a:r>
              <a:rPr lang="en-US" dirty="0" smtClean="0"/>
              <a:t>Completes install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4103" y="1581241"/>
            <a:ext cx="2745832" cy="4682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174" y="122800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Platform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577591" y="1968413"/>
            <a:ext cx="2660821" cy="12375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3402" y="320598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Groups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577591" y="3937808"/>
            <a:ext cx="2660821" cy="1237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4466" y="518701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Site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96270" y="4656705"/>
            <a:ext cx="2227104" cy="1237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3029" y="165248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Project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267783" y="589427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</a:t>
            </a:r>
            <a:r>
              <a:rPr lang="en-US" dirty="0" smtClean="0"/>
              <a:t> Project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781154" y="1984775"/>
            <a:ext cx="2250926" cy="733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7986" y="1984775"/>
            <a:ext cx="18646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Solace_VMR</a:t>
            </a:r>
            <a:r>
              <a:rPr lang="en-US" sz="1400" dirty="0" smtClean="0"/>
              <a:t> Group</a:t>
            </a:r>
          </a:p>
          <a:p>
            <a:r>
              <a:rPr lang="en-US" sz="1100" dirty="0" smtClean="0"/>
              <a:t>Email list and collaboration</a:t>
            </a:r>
            <a:endParaRPr lang="en-CA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96270" y="2031770"/>
            <a:ext cx="2227104" cy="2506705"/>
            <a:chOff x="713804" y="1282700"/>
            <a:chExt cx="2227104" cy="250670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13804" y="1282700"/>
              <a:ext cx="2227104" cy="250670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1596" y="1345899"/>
              <a:ext cx="2091519" cy="733720"/>
              <a:chOff x="7854356" y="2941941"/>
              <a:chExt cx="2250926" cy="733720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7854356" y="2941941"/>
                <a:ext cx="2250926" cy="7337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80987" y="3081431"/>
                <a:ext cx="199766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IAM user </a:t>
                </a:r>
                <a:r>
                  <a:rPr lang="en-US" sz="1400" dirty="0" err="1" smtClean="0"/>
                  <a:t>Solace_VMR</a:t>
                </a:r>
                <a:endParaRPr lang="en-US" sz="1400" dirty="0" smtClean="0"/>
              </a:p>
              <a:p>
                <a:r>
                  <a:rPr lang="en-US" sz="1100" dirty="0" smtClean="0"/>
                  <a:t>Compute Image User</a:t>
                </a:r>
                <a:endParaRPr lang="en-CA" sz="1100" dirty="0"/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781596" y="2142818"/>
              <a:ext cx="2091519" cy="15348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7870" y="2142818"/>
              <a:ext cx="148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Storage Bucket</a:t>
              </a:r>
              <a:endParaRPr lang="en-CA" sz="11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86047" y="3202256"/>
              <a:ext cx="1681595" cy="422751"/>
              <a:chOff x="7916562" y="2698047"/>
              <a:chExt cx="1600129" cy="422751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67255" y="2766723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Base OS Image</a:t>
                </a:r>
                <a:endParaRPr lang="en-CA" sz="11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6455" y="2778327"/>
              <a:ext cx="1673184" cy="422751"/>
              <a:chOff x="7916562" y="2698047"/>
              <a:chExt cx="1592126" cy="422751"/>
            </a:xfrm>
          </p:grpSpPr>
          <p:sp>
            <p:nvSpPr>
              <p:cNvPr id="28" name="Rounded Rectangle 27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42597" y="2767901"/>
                <a:ext cx="12987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Docker Image</a:t>
                </a:r>
                <a:endParaRPr lang="en-CA" sz="11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455" y="2437966"/>
              <a:ext cx="1673184" cy="333633"/>
              <a:chOff x="7916562" y="2698047"/>
              <a:chExt cx="1592126" cy="422751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02049" y="2758306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latest</a:t>
                </a:r>
                <a:endParaRPr lang="en-CA" sz="11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265184" y="4014079"/>
            <a:ext cx="1405834" cy="542514"/>
            <a:chOff x="8221362" y="3477488"/>
            <a:chExt cx="1405834" cy="542514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8221362" y="3477488"/>
              <a:ext cx="1326292" cy="5425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1362" y="3597521"/>
              <a:ext cx="1405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Mgmt</a:t>
              </a:r>
              <a:r>
                <a:rPr lang="en-US" sz="1400" dirty="0" smtClean="0"/>
                <a:t> Web App</a:t>
              </a:r>
              <a:endParaRPr lang="en-CA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17387" y="5283728"/>
            <a:ext cx="1861494" cy="570262"/>
            <a:chOff x="4258960" y="5711703"/>
            <a:chExt cx="1795852" cy="377046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4258960" y="5711703"/>
              <a:ext cx="1795851" cy="3770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7231" y="5729192"/>
              <a:ext cx="1697581" cy="16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 OS Instance</a:t>
              </a:r>
              <a:endParaRPr lang="en-CA" sz="11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17388" y="5566356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VMR Docker Instance</a:t>
            </a:r>
            <a:endParaRPr lang="en-CA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474573" y="4769795"/>
            <a:ext cx="24713" cy="7405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1083029" y="4801336"/>
            <a:ext cx="1845527" cy="297772"/>
            <a:chOff x="4258960" y="5711703"/>
            <a:chExt cx="1845527" cy="377046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4258960" y="5711703"/>
              <a:ext cx="1795851" cy="3770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06906" y="5725601"/>
              <a:ext cx="1697581" cy="16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 OS Image</a:t>
              </a:r>
              <a:endParaRPr lang="en-CA" sz="1100" dirty="0"/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H="1" flipV="1">
            <a:off x="1295995" y="3317895"/>
            <a:ext cx="22568" cy="20348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151580" y="3798068"/>
            <a:ext cx="13332" cy="184485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85075" y="32696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Grab latest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-6521" y="3988720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Instantiate</a:t>
            </a:r>
          </a:p>
          <a:p>
            <a:r>
              <a:rPr lang="en-US" sz="1400" dirty="0" smtClean="0"/>
              <a:t>VMR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501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27465"/>
            <a:ext cx="11572874" cy="10239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039981" y="435727"/>
            <a:ext cx="5152017" cy="5915646"/>
          </a:xfrm>
        </p:spPr>
        <p:txBody>
          <a:bodyPr/>
          <a:lstStyle/>
          <a:p>
            <a:r>
              <a:rPr lang="en-US" dirty="0" smtClean="0"/>
              <a:t>Client enters email</a:t>
            </a:r>
          </a:p>
          <a:p>
            <a:pPr lvl="1"/>
            <a:r>
              <a:rPr lang="en-US" dirty="0" err="1" smtClean="0"/>
              <a:t>Mgmt</a:t>
            </a:r>
            <a:r>
              <a:rPr lang="en-US" dirty="0" smtClean="0"/>
              <a:t> App gets OAUTH2 </a:t>
            </a:r>
            <a:r>
              <a:rPr lang="en-US" dirty="0" err="1" smtClean="0"/>
              <a:t>tocken</a:t>
            </a:r>
            <a:endParaRPr lang="en-US" dirty="0" smtClean="0"/>
          </a:p>
          <a:p>
            <a:pPr lvl="1"/>
            <a:r>
              <a:rPr lang="en-US" dirty="0" err="1" smtClean="0"/>
              <a:t>Mgmt</a:t>
            </a:r>
            <a:r>
              <a:rPr lang="en-US" dirty="0" smtClean="0"/>
              <a:t> App enters email into group</a:t>
            </a:r>
          </a:p>
          <a:p>
            <a:r>
              <a:rPr lang="en-US" dirty="0" smtClean="0"/>
              <a:t>At this point the Base Image is visible in Customer Custom Images tab</a:t>
            </a:r>
          </a:p>
          <a:p>
            <a:r>
              <a:rPr lang="en-US" dirty="0" smtClean="0"/>
              <a:t>Client launched Instance of Base OS</a:t>
            </a:r>
          </a:p>
          <a:p>
            <a:pPr lvl="1"/>
            <a:r>
              <a:rPr lang="en-US" dirty="0" smtClean="0"/>
              <a:t>Instance solace-first-boot service starts</a:t>
            </a:r>
          </a:p>
          <a:p>
            <a:pPr lvl="2"/>
            <a:r>
              <a:rPr lang="en-US" dirty="0" smtClean="0"/>
              <a:t>Grabs “latest” file </a:t>
            </a:r>
            <a:r>
              <a:rPr lang="en-US" dirty="0" err="1" smtClean="0"/>
              <a:t>fom</a:t>
            </a:r>
            <a:r>
              <a:rPr lang="en-US" dirty="0" smtClean="0"/>
              <a:t> Solace project</a:t>
            </a:r>
          </a:p>
          <a:p>
            <a:pPr lvl="2"/>
            <a:r>
              <a:rPr lang="en-US" dirty="0" smtClean="0"/>
              <a:t>Grabs Docker Image for Solace</a:t>
            </a:r>
          </a:p>
          <a:p>
            <a:pPr lvl="2"/>
            <a:r>
              <a:rPr lang="en-US" dirty="0" smtClean="0"/>
              <a:t>Completes install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7232" y="1581241"/>
            <a:ext cx="2745832" cy="4682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174" y="122800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Platform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258961" y="1949465"/>
            <a:ext cx="2660821" cy="12375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772" y="318703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Groups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258961" y="3918860"/>
            <a:ext cx="2660821" cy="1237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5836" y="5168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Site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91553" y="4716230"/>
            <a:ext cx="2227104" cy="1237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3029" y="165248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Solace Project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267783" y="589427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</a:t>
            </a:r>
            <a:r>
              <a:rPr lang="en-US" dirty="0" smtClean="0"/>
              <a:t> Project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462524" y="1965827"/>
            <a:ext cx="2250926" cy="733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356" y="1965827"/>
            <a:ext cx="18646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Solace_VMR</a:t>
            </a:r>
            <a:r>
              <a:rPr lang="en-US" sz="1400" dirty="0" smtClean="0"/>
              <a:t> Group</a:t>
            </a:r>
          </a:p>
          <a:p>
            <a:r>
              <a:rPr lang="en-US" sz="1100" dirty="0" smtClean="0"/>
              <a:t>Email list and collaboration</a:t>
            </a:r>
            <a:endParaRPr lang="en-CA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96270" y="2031770"/>
            <a:ext cx="2227104" cy="2506705"/>
            <a:chOff x="713804" y="1282700"/>
            <a:chExt cx="2227104" cy="250670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13804" y="1282700"/>
              <a:ext cx="2227104" cy="250670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1596" y="1345899"/>
              <a:ext cx="2091519" cy="733720"/>
              <a:chOff x="7854356" y="2941941"/>
              <a:chExt cx="2250926" cy="733720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7854356" y="2941941"/>
                <a:ext cx="2250926" cy="7337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80987" y="3081431"/>
                <a:ext cx="199766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IAM user </a:t>
                </a:r>
                <a:r>
                  <a:rPr lang="en-US" sz="1400" dirty="0" err="1" smtClean="0"/>
                  <a:t>Solace_VMR</a:t>
                </a:r>
                <a:endParaRPr lang="en-US" sz="1400" dirty="0" smtClean="0"/>
              </a:p>
              <a:p>
                <a:r>
                  <a:rPr lang="en-US" sz="1100" dirty="0" smtClean="0"/>
                  <a:t>Compute Image User</a:t>
                </a:r>
                <a:endParaRPr lang="en-CA" sz="1100" dirty="0"/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781596" y="2142818"/>
              <a:ext cx="2091519" cy="15348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7870" y="2142818"/>
              <a:ext cx="148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Storage Bucket</a:t>
              </a:r>
              <a:endParaRPr lang="en-CA" sz="11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86047" y="3202256"/>
              <a:ext cx="1681595" cy="422751"/>
              <a:chOff x="7916562" y="2698047"/>
              <a:chExt cx="1600129" cy="422751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67255" y="2766723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Base OS Image</a:t>
                </a:r>
                <a:endParaRPr lang="en-CA" sz="11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6455" y="2778327"/>
              <a:ext cx="1673184" cy="422751"/>
              <a:chOff x="7916562" y="2698047"/>
              <a:chExt cx="1592126" cy="422751"/>
            </a:xfrm>
          </p:grpSpPr>
          <p:sp>
            <p:nvSpPr>
              <p:cNvPr id="28" name="Rounded Rectangle 27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42597" y="2767901"/>
                <a:ext cx="12987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Docker Image</a:t>
                </a:r>
                <a:endParaRPr lang="en-CA" sz="11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455" y="2437966"/>
              <a:ext cx="1673184" cy="333633"/>
              <a:chOff x="7916562" y="2698047"/>
              <a:chExt cx="1592126" cy="422751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7916562" y="2698047"/>
                <a:ext cx="1592126" cy="42275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02049" y="2758306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latest</a:t>
                </a:r>
                <a:endParaRPr lang="en-CA" sz="11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46554" y="3995131"/>
            <a:ext cx="1405834" cy="542514"/>
            <a:chOff x="8221362" y="3477488"/>
            <a:chExt cx="1405834" cy="542514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8221362" y="3477488"/>
              <a:ext cx="1326292" cy="5425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1362" y="3597521"/>
              <a:ext cx="1405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Mgmt</a:t>
              </a:r>
              <a:r>
                <a:rPr lang="en-US" sz="1400" dirty="0" smtClean="0"/>
                <a:t> Web App</a:t>
              </a:r>
              <a:endParaRPr lang="en-CA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1726" y="5253377"/>
            <a:ext cx="1866252" cy="599057"/>
            <a:chOff x="4258960" y="5711703"/>
            <a:chExt cx="1795851" cy="377046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4258960" y="5711703"/>
              <a:ext cx="1795851" cy="3770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46536" y="5782744"/>
              <a:ext cx="1697581" cy="16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 OS Instance</a:t>
              </a:r>
              <a:endParaRPr lang="en-CA" sz="11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86485" y="5543863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VMR Docker Instance</a:t>
            </a:r>
            <a:endParaRPr lang="en-CA" sz="14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5014347" y="2426061"/>
            <a:ext cx="27108" cy="1559037"/>
          </a:xfrm>
          <a:prstGeom prst="straightConnector1">
            <a:avLst/>
          </a:prstGeom>
          <a:noFill/>
          <a:ln w="28575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06153" y="2501102"/>
            <a:ext cx="2008619" cy="2399035"/>
          </a:xfrm>
          <a:prstGeom prst="straightConnector1">
            <a:avLst/>
          </a:prstGeom>
          <a:noFill/>
          <a:ln w="28575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003095" y="2695309"/>
            <a:ext cx="119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Email Add</a:t>
            </a:r>
            <a:endParaRPr lang="en-CA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450620" y="164076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OAuth2 </a:t>
            </a:r>
          </a:p>
          <a:p>
            <a:r>
              <a:rPr lang="en-US" sz="1400" dirty="0" smtClean="0"/>
              <a:t>Token</a:t>
            </a:r>
            <a:endParaRPr lang="en-CA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907" y="4511628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Expose</a:t>
            </a:r>
          </a:p>
          <a:p>
            <a:r>
              <a:rPr lang="en-US" sz="1400" dirty="0" smtClean="0"/>
              <a:t>Image </a:t>
            </a:r>
            <a:endParaRPr lang="en-CA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27286" y="4884006"/>
            <a:ext cx="1845527" cy="297772"/>
            <a:chOff x="4258960" y="5711703"/>
            <a:chExt cx="1845527" cy="377046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4258960" y="5711703"/>
              <a:ext cx="1795851" cy="3770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06906" y="5725601"/>
              <a:ext cx="1697581" cy="16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 OS Image</a:t>
              </a:r>
              <a:endParaRPr lang="en-CA" sz="1100" dirty="0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flipH="1" flipV="1">
            <a:off x="1295995" y="3317895"/>
            <a:ext cx="22568" cy="20348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151580" y="3798068"/>
            <a:ext cx="13332" cy="184485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5075" y="32696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Grab latest</a:t>
            </a:r>
            <a:endParaRPr lang="en-CA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-6521" y="3988720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Instantiate</a:t>
            </a:r>
          </a:p>
          <a:p>
            <a:r>
              <a:rPr lang="en-US" sz="1400" dirty="0" smtClean="0"/>
              <a:t>VMR</a:t>
            </a:r>
            <a:endParaRPr lang="en-CA" sz="14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4279740" y="1396268"/>
            <a:ext cx="2681150" cy="2928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Google AS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/>
          <p:cNvSpPr/>
          <p:nvPr/>
        </p:nvSpPr>
        <p:spPr bwMode="auto">
          <a:xfrm>
            <a:off x="4753808" y="355636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0322856">
            <a:off x="4082876" y="1694129"/>
            <a:ext cx="1280392" cy="2652997"/>
          </a:xfrm>
          <a:prstGeom prst="arc">
            <a:avLst>
              <a:gd name="adj1" fmla="val 16200000"/>
              <a:gd name="adj2" fmla="val 264830"/>
            </a:avLst>
          </a:prstGeom>
          <a:noFill/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Arc 55"/>
          <p:cNvSpPr/>
          <p:nvPr/>
        </p:nvSpPr>
        <p:spPr bwMode="auto">
          <a:xfrm rot="10322856" flipV="1">
            <a:off x="4068459" y="1626966"/>
            <a:ext cx="1186573" cy="2631384"/>
          </a:xfrm>
          <a:prstGeom prst="arc">
            <a:avLst>
              <a:gd name="adj1" fmla="val 16200000"/>
              <a:gd name="adj2" fmla="val 264830"/>
            </a:avLst>
          </a:prstGeom>
          <a:noFill/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2128" y="920235"/>
            <a:ext cx="11495645" cy="4551570"/>
          </a:xfrm>
        </p:spPr>
        <p:txBody>
          <a:bodyPr/>
          <a:lstStyle/>
          <a:p>
            <a:r>
              <a:rPr lang="en-CA" sz="1600" dirty="0"/>
              <a:t>Create a project in your </a:t>
            </a:r>
            <a:r>
              <a:rPr lang="en-CA" sz="1600" dirty="0" err="1"/>
              <a:t>gcp</a:t>
            </a:r>
            <a:r>
              <a:rPr lang="en-CA" sz="1600" dirty="0"/>
              <a:t> account </a:t>
            </a:r>
            <a:endParaRPr lang="en-CA" sz="1600" dirty="0" smtClean="0"/>
          </a:p>
          <a:p>
            <a:pPr lvl="1"/>
            <a:r>
              <a:rPr lang="en-CA" sz="1200" dirty="0" smtClean="0">
                <a:hlinkClick r:id="rId2"/>
              </a:rPr>
              <a:t>https</a:t>
            </a:r>
            <a:r>
              <a:rPr lang="en-CA" sz="1200" dirty="0">
                <a:hlinkClick r:id="rId2"/>
              </a:rPr>
              <a:t>://console.cloud.google.com/iam-admin/projects</a:t>
            </a:r>
            <a:endParaRPr lang="en-CA" sz="1200" dirty="0"/>
          </a:p>
          <a:p>
            <a:r>
              <a:rPr lang="en-CA" sz="1600" dirty="0"/>
              <a:t>Create an Email List google group in your google groups account </a:t>
            </a:r>
            <a:endParaRPr lang="en-CA" sz="1600" dirty="0" smtClean="0"/>
          </a:p>
          <a:p>
            <a:pPr lvl="1"/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://groups.google.com/forum/#!creategroup</a:t>
            </a:r>
            <a:endParaRPr lang="en-CA" sz="1200" dirty="0"/>
          </a:p>
          <a:p>
            <a:r>
              <a:rPr lang="en-CA" sz="1600" dirty="0"/>
              <a:t>Add the google group to your </a:t>
            </a:r>
            <a:r>
              <a:rPr lang="en-CA" sz="1600" dirty="0" err="1"/>
              <a:t>gcp</a:t>
            </a:r>
            <a:r>
              <a:rPr lang="en-CA" sz="1600" dirty="0"/>
              <a:t> </a:t>
            </a:r>
            <a:r>
              <a:rPr lang="en-CA" sz="1600" dirty="0" smtClean="0"/>
              <a:t>project</a:t>
            </a:r>
          </a:p>
          <a:p>
            <a:pPr lvl="1"/>
            <a:r>
              <a:rPr lang="en-CA" sz="1200" dirty="0"/>
              <a:t> </a:t>
            </a:r>
            <a:r>
              <a:rPr lang="en-CA" sz="1200" dirty="0">
                <a:hlinkClick r:id="rId4"/>
              </a:rPr>
              <a:t>https://cloud.google.com/compute/docs/access/add-remove-change-permissions-for-team-members</a:t>
            </a:r>
            <a:r>
              <a:rPr lang="en-CA" sz="1200" dirty="0"/>
              <a:t> </a:t>
            </a:r>
            <a:endParaRPr lang="en-CA" sz="1200" dirty="0"/>
          </a:p>
          <a:p>
            <a:pPr lvl="1"/>
            <a:r>
              <a:rPr lang="en-CA" sz="1200" dirty="0" smtClean="0"/>
              <a:t>Add </a:t>
            </a:r>
            <a:r>
              <a:rPr lang="en-CA" sz="1200" dirty="0"/>
              <a:t>as "Compute Engine" -&gt; "Compute Image User"</a:t>
            </a:r>
          </a:p>
          <a:p>
            <a:r>
              <a:rPr lang="en-CA" sz="1600" dirty="0"/>
              <a:t>Create and instance based off of Centos 7 with 2 CPU and 6GB memory, and 30GB disk space.</a:t>
            </a:r>
          </a:p>
          <a:p>
            <a:r>
              <a:rPr lang="en-CA" sz="1600" dirty="0"/>
              <a:t>Cut and past the contents of pre-install into the google web shell.</a:t>
            </a:r>
          </a:p>
          <a:p>
            <a:r>
              <a:rPr lang="en-CA" sz="1600" dirty="0"/>
              <a:t>Ensure the instance does not delete disk on delete.</a:t>
            </a:r>
          </a:p>
          <a:p>
            <a:r>
              <a:rPr lang="en-CA" sz="1600" dirty="0"/>
              <a:t>Delete the instance.</a:t>
            </a:r>
          </a:p>
          <a:p>
            <a:r>
              <a:rPr lang="en-CA" sz="1600" dirty="0"/>
              <a:t>Promote the disk to a </a:t>
            </a:r>
            <a:r>
              <a:rPr lang="en-CA" sz="1600" dirty="0" smtClean="0"/>
              <a:t>custom image</a:t>
            </a:r>
            <a:r>
              <a:rPr lang="en-CA" sz="1600" dirty="0"/>
              <a:t>. </a:t>
            </a:r>
            <a:endParaRPr lang="en-CA" sz="1600" dirty="0" smtClean="0"/>
          </a:p>
          <a:p>
            <a:pPr lvl="1"/>
            <a:r>
              <a:rPr lang="en-CA" sz="1200" dirty="0" smtClean="0">
                <a:hlinkClick r:id="rId5"/>
              </a:rPr>
              <a:t>https</a:t>
            </a:r>
            <a:r>
              <a:rPr lang="en-CA" sz="1200" dirty="0">
                <a:hlinkClick r:id="rId5"/>
              </a:rPr>
              <a:t>://console.cloud.google.com/compute/imagesAdd?_</a:t>
            </a:r>
            <a:r>
              <a:rPr lang="en-CA" sz="1200" dirty="0" smtClean="0">
                <a:hlinkClick r:id="rId5"/>
              </a:rPr>
              <a:t>ga=1.189267755.1234043161.1488336718</a:t>
            </a:r>
            <a:r>
              <a:rPr lang="en-CA" sz="1200" dirty="0" smtClean="0"/>
              <a:t> </a:t>
            </a:r>
          </a:p>
          <a:p>
            <a:pPr marL="858838" lvl="2" indent="0">
              <a:buNone/>
            </a:pPr>
            <a:r>
              <a:rPr lang="en-CA" sz="800" dirty="0" smtClean="0"/>
              <a:t>set Name Family Description Source </a:t>
            </a:r>
            <a:r>
              <a:rPr lang="en-CA" sz="800" dirty="0" err="1" smtClean="0"/>
              <a:t>Source</a:t>
            </a:r>
            <a:r>
              <a:rPr lang="en-CA" sz="800" dirty="0" smtClean="0"/>
              <a:t> Disk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7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 (002) [Read-Only]" id="{188AB3EF-6FEC-49B2-812D-57C9EC4ADEF9}" vid="{1CE29644-9472-4A0B-93D3-116050B029C7}"/>
    </a:ext>
  </a:extLst>
</a:theme>
</file>

<file path=ppt/theme/theme2.xml><?xml version="1.0" encoding="utf-8"?>
<a:theme xmlns:a="http://schemas.openxmlformats.org/drawingml/2006/main" name="1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 (002) [Read-Only]" id="{188AB3EF-6FEC-49B2-812D-57C9EC4ADEF9}" vid="{EE452C08-8120-4343-AF86-D85F0C057254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 (002) [Read-Only]" id="{188AB3EF-6FEC-49B2-812D-57C9EC4ADEF9}" vid="{25E6D8E5-9742-4E59-BB71-D351BB0619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Solace-Prez-Template_102616 (002)</Template>
  <TotalTime>196</TotalTime>
  <Words>291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HOWTO: Setup Google Cloud Platform for VMR distrubution</vt:lpstr>
      <vt:lpstr>Block Diagram</vt:lpstr>
      <vt:lpstr>Block Diagram</vt:lpstr>
      <vt:lpstr>Block Diagram</vt:lpstr>
      <vt:lpstr>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Solace PPT Template White Background</dc:title>
  <dc:creator>kbarr</dc:creator>
  <cp:lastModifiedBy>kbarr</cp:lastModifiedBy>
  <cp:revision>12</cp:revision>
  <dcterms:created xsi:type="dcterms:W3CDTF">2017-03-06T13:54:07Z</dcterms:created>
  <dcterms:modified xsi:type="dcterms:W3CDTF">2017-03-06T17:11:05Z</dcterms:modified>
</cp:coreProperties>
</file>