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tmp" ContentType="image/p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  <p:sldMasterId id="2147483683" r:id="rId2"/>
    <p:sldMasterId id="2147483675" r:id="rId3"/>
  </p:sldMasterIdLst>
  <p:notesMasterIdLst>
    <p:notesMasterId r:id="rId19"/>
  </p:notesMasterIdLst>
  <p:sldIdLst>
    <p:sldId id="266" r:id="rId4"/>
    <p:sldId id="269" r:id="rId5"/>
    <p:sldId id="289" r:id="rId6"/>
    <p:sldId id="297" r:id="rId7"/>
    <p:sldId id="299" r:id="rId8"/>
    <p:sldId id="300" r:id="rId9"/>
    <p:sldId id="301" r:id="rId10"/>
    <p:sldId id="302" r:id="rId11"/>
    <p:sldId id="298" r:id="rId12"/>
    <p:sldId id="288" r:id="rId13"/>
    <p:sldId id="285" r:id="rId14"/>
    <p:sldId id="286" r:id="rId15"/>
    <p:sldId id="287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464646"/>
    <a:srgbClr val="DEDEDE"/>
    <a:srgbClr val="C8C8C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6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B08CC-DC44-4989-87E5-2A014D8E7470}" type="datetimeFigureOut">
              <a:rPr lang="en-US" smtClean="0"/>
              <a:t>3/7/17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23419-67C6-4F73-8B1A-F532E0D4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53405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8304023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8560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DEDEDE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5581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093263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buClr>
                <a:schemeClr val="bg1"/>
              </a:buClr>
              <a:defRPr>
                <a:solidFill>
                  <a:srgbClr val="DEDEDE"/>
                </a:solidFill>
              </a:defRPr>
            </a:lvl2pPr>
            <a:lvl3pPr>
              <a:buClr>
                <a:schemeClr val="bg1"/>
              </a:buCl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DEDE"/>
                </a:solidFill>
              </a:defRPr>
            </a:lvl1pPr>
            <a:lvl2pPr>
              <a:defRPr>
                <a:solidFill>
                  <a:srgbClr val="DEDEDE"/>
                </a:solidFill>
              </a:defRPr>
            </a:lvl2pPr>
            <a:lvl3pPr>
              <a:defRPr>
                <a:solidFill>
                  <a:srgbClr val="DEDEDE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0389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98071"/>
            <a:ext cx="11006564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DEDED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28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9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551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9071367" y="92446"/>
            <a:ext cx="3120633" cy="6765554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58102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489142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9295102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6557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58617" y="1509436"/>
            <a:ext cx="8476440" cy="1023938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2643188" y="3458817"/>
            <a:ext cx="7156450" cy="16692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333333"/>
                </a:solidFill>
              </a:defRPr>
            </a:lvl1pPr>
          </a:lstStyle>
          <a:p>
            <a:pPr lvl="0"/>
            <a:r>
              <a:rPr lang="en-US" dirty="0"/>
              <a:t>Presenter</a:t>
            </a:r>
          </a:p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3078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581025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1"/>
          </p:nvPr>
        </p:nvSpPr>
        <p:spPr>
          <a:xfrm>
            <a:off x="6218274" y="1282700"/>
            <a:ext cx="5611053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170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372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1116384"/>
            <a:ext cx="3120633" cy="5741616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4" y="92446"/>
            <a:ext cx="10843139" cy="1023938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0"/>
          </p:nvPr>
        </p:nvSpPr>
        <p:spPr>
          <a:xfrm>
            <a:off x="3525304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1"/>
          </p:nvPr>
        </p:nvSpPr>
        <p:spPr>
          <a:xfrm>
            <a:off x="7835700" y="1282700"/>
            <a:ext cx="3993627" cy="455157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2"/>
          </p:nvPr>
        </p:nvSpPr>
        <p:spPr>
          <a:xfrm>
            <a:off x="186771" y="1282700"/>
            <a:ext cx="2673161" cy="4551570"/>
          </a:xfrm>
          <a:prstGeom prst="rect">
            <a:avLst/>
          </a:prstGeom>
        </p:spPr>
        <p:txBody>
          <a:bodyPr/>
          <a:lstStyle>
            <a:lvl1pPr marL="284163" indent="-284163"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514350" indent="-173038">
              <a:buClr>
                <a:schemeClr val="bg1"/>
              </a:buClr>
              <a:defRPr sz="2000">
                <a:solidFill>
                  <a:schemeClr val="bg1">
                    <a:lumMod val="95000"/>
                  </a:schemeClr>
                </a:solidFill>
              </a:defRPr>
            </a:lvl2pPr>
            <a:lvl3pPr marL="801688" indent="-114300">
              <a:buClr>
                <a:schemeClr val="bg1"/>
              </a:buClr>
              <a:tabLst/>
              <a:defRPr sz="1800">
                <a:solidFill>
                  <a:schemeClr val="bg1">
                    <a:lumMod val="9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5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02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79" r:id="rId3"/>
    <p:sldLayoutId id="2147483681" r:id="rId4"/>
    <p:sldLayoutId id="2147483682" r:id="rId5"/>
  </p:sldLayoutIdLst>
  <p:hf hdr="0" dt="0"/>
  <p:txStyles>
    <p:titleStyle>
      <a:lvl1pPr algn="ct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1" fontAlgn="base" hangingPunct="1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1" fontAlgn="base" hangingPunct="1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1" fontAlgn="base" hangingPunct="1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789"/>
            <a:ext cx="12192000" cy="495883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DEDEDE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8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789"/>
            <a:ext cx="12192000" cy="6857211"/>
          </a:xfrm>
          <a:prstGeom prst="rect">
            <a:avLst/>
          </a:prstGeom>
          <a:gradFill>
            <a:gsLst>
              <a:gs pos="0">
                <a:srgbClr val="464646"/>
              </a:gs>
              <a:gs pos="100000">
                <a:srgbClr val="33333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837" y="789"/>
            <a:ext cx="12191163" cy="9144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5"/>
          <a:stretch/>
        </p:blipFill>
        <p:spPr>
          <a:xfrm>
            <a:off x="-1" y="4437345"/>
            <a:ext cx="12192001" cy="2420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18" y="6433569"/>
            <a:ext cx="904461" cy="339173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865" y="6161134"/>
            <a:ext cx="11430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fld id="{73A7EC27-C8AF-41FD-AEF5-5DAC54DFEA0F}" type="slidenum">
              <a:rPr lang="en-US" sz="2000" smtClean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pPr algn="l">
                <a:lnSpc>
                  <a:spcPct val="120000"/>
                </a:lnSpc>
              </a:pPr>
              <a:t>‹#›</a:t>
            </a:fld>
            <a:endParaRPr lang="en-US" sz="20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Copyright</a:t>
            </a: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Solace</a:t>
            </a:r>
            <a:b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70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US" sz="7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onfidential</a:t>
            </a:r>
            <a:endParaRPr lang="en-US" sz="8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6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0" r:id="rId3"/>
  </p:sldLayoutIdLst>
  <p:hf hdr="0" dt="0"/>
  <p:txStyles>
    <p:titleStyle>
      <a:lvl1pPr algn="ctr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600" b="0" baseline="0">
          <a:solidFill>
            <a:srgbClr val="333333"/>
          </a:solidFill>
          <a:latin typeface="Calibri Light" panose="020F030202020403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38138" indent="-338138" algn="l" rtl="0" eaLnBrk="0" fontAlgn="base" hangingPunct="0">
        <a:spcBef>
          <a:spcPts val="600"/>
        </a:spcBef>
        <a:spcAft>
          <a:spcPts val="600"/>
        </a:spcAft>
        <a:buClr>
          <a:srgbClr val="FF7900"/>
        </a:buClr>
        <a:buSzPct val="100000"/>
        <a:buFont typeface="Courier New" panose="02070309020205020404" pitchFamily="49" charset="0"/>
        <a:buChar char="o"/>
        <a:defRPr sz="2800" b="0">
          <a:solidFill>
            <a:srgbClr val="333333"/>
          </a:solidFill>
          <a:latin typeface="Calibri Light" panose="020F0302020204030204" pitchFamily="34" charset="0"/>
          <a:ea typeface="+mn-ea"/>
          <a:cs typeface="+mn-cs"/>
        </a:defRPr>
      </a:lvl1pPr>
      <a:lvl2pPr marL="688975" indent="-231775" algn="l" rtl="0" eaLnBrk="0" fontAlgn="base" hangingPunct="0">
        <a:spcBef>
          <a:spcPts val="0"/>
        </a:spcBef>
        <a:spcAft>
          <a:spcPts val="600"/>
        </a:spcAft>
        <a:buClr>
          <a:srgbClr val="0B3D91"/>
        </a:buClr>
        <a:buFont typeface="Calibri" panose="020F0502020204030204" pitchFamily="34" charset="0"/>
        <a:buChar char="‐"/>
        <a:defRPr sz="24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2pPr>
      <a:lvl3pPr marL="1027113" indent="-168275" algn="l" rtl="0" eaLnBrk="0" fontAlgn="base" hangingPunct="0">
        <a:spcBef>
          <a:spcPts val="0"/>
        </a:spcBef>
        <a:spcAft>
          <a:spcPts val="600"/>
        </a:spcAft>
        <a:buClr>
          <a:srgbClr val="4D4D4D"/>
        </a:buClr>
        <a:buSzPct val="80000"/>
        <a:buFont typeface="Calibri" panose="020F0502020204030204" pitchFamily="34" charset="0"/>
        <a:buChar char="‐"/>
        <a:defRPr sz="2000" b="0">
          <a:solidFill>
            <a:srgbClr val="333333"/>
          </a:solidFill>
          <a:latin typeface="Calibri Light" panose="020F030202020403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lr>
          <a:srgbClr val="C0C0C0"/>
        </a:buClr>
        <a:buSzPct val="60000"/>
        <a:defRPr sz="1800" b="0">
          <a:solidFill>
            <a:srgbClr val="000000"/>
          </a:solidFill>
          <a:latin typeface="Calibri Light" panose="020F030202020403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Wingdings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00"/>
        </a:buClr>
        <a:buFont typeface="Wingdings" pitchFamily="2" charset="2"/>
        <a:buChar char="n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openshift/nodejs-ex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emf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mp"/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emf"/><Relationship Id="rId6" Type="http://schemas.openxmlformats.org/officeDocument/2006/relationships/image" Target="../media/image9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58617" y="510638"/>
            <a:ext cx="8476440" cy="3194463"/>
          </a:xfrm>
        </p:spPr>
        <p:txBody>
          <a:bodyPr/>
          <a:lstStyle/>
          <a:p>
            <a:r>
              <a:rPr lang="en-US" dirty="0" err="1" smtClean="0"/>
              <a:t>Openshift</a:t>
            </a:r>
            <a:r>
              <a:rPr lang="en-US" smtClean="0"/>
              <a:t> VMR Integration </a:t>
            </a:r>
            <a:r>
              <a:rPr lang="mr-IN" smtClean="0"/>
              <a:t>–</a:t>
            </a:r>
            <a:r>
              <a:rPr lang="en-US" smtClean="0"/>
              <a:t/>
            </a:r>
            <a:br>
              <a:rPr lang="en-US" smtClean="0"/>
            </a:br>
            <a:r>
              <a:rPr lang="en-US" err="1" smtClean="0"/>
              <a:t>PoC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mtClean="0"/>
              <a:t>Presenter</a:t>
            </a:r>
            <a:br>
              <a:rPr lang="en-US" smtClean="0"/>
            </a:br>
            <a:r>
              <a:rPr lang="en-US" smtClean="0"/>
              <a:t>Francois Dickey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00681" y="4079631"/>
            <a:ext cx="8661678" cy="864158"/>
          </a:xfrm>
        </p:spPr>
        <p:txBody>
          <a:bodyPr/>
          <a:lstStyle/>
          <a:p>
            <a:pPr algn="ctr"/>
            <a:r>
              <a:rPr lang="en-CA" sz="2800" smtClean="0"/>
              <a:t>Step by Step Instructions here : https</a:t>
            </a:r>
            <a:r>
              <a:rPr lang="en-CA" sz="2800"/>
              <a:t>://</a:t>
            </a:r>
            <a:r>
              <a:rPr lang="en-CA" sz="2800" err="1"/>
              <a:t>github.com</a:t>
            </a:r>
            <a:r>
              <a:rPr lang="en-CA" sz="2800"/>
              <a:t>/</a:t>
            </a:r>
            <a:r>
              <a:rPr lang="en-CA" sz="2800" err="1"/>
              <a:t>SolaceDev</a:t>
            </a:r>
            <a:r>
              <a:rPr lang="en-CA" sz="2800"/>
              <a:t>/</a:t>
            </a:r>
            <a:r>
              <a:rPr lang="en-CA" sz="2800" err="1"/>
              <a:t>openshift</a:t>
            </a:r>
            <a:r>
              <a:rPr lang="en-CA" sz="2800"/>
              <a:t>-messaging-demo</a:t>
            </a: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2795952" y="989261"/>
            <a:ext cx="6966858" cy="2182668"/>
          </a:xfrm>
          <a:prstGeom prst="rect">
            <a:avLst/>
          </a:prstGeom>
        </p:spPr>
        <p:txBody>
          <a:bodyPr anchor="ctr" anchorCtr="0"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 b="0" baseline="0">
                <a:solidFill>
                  <a:srgbClr val="333333"/>
                </a:solidFill>
                <a:latin typeface="Calibri Light" panose="020F0302020204030204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CA" sz="6600" kern="0" smtClean="0"/>
              <a:t>Demonstration Steps</a:t>
            </a:r>
            <a:endParaRPr lang="en-CA" sz="6600" kern="0"/>
          </a:p>
        </p:txBody>
      </p:sp>
    </p:spTree>
    <p:extLst>
      <p:ext uri="{BB962C8B-B14F-4D97-AF65-F5344CB8AC3E}">
        <p14:creationId xmlns:p14="http://schemas.microsoft.com/office/powerpoint/2010/main" val="173196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1025" y="1136620"/>
            <a:ext cx="11317326" cy="4551570"/>
          </a:xfrm>
        </p:spPr>
        <p:txBody>
          <a:bodyPr/>
          <a:lstStyle/>
          <a:p>
            <a:r>
              <a:rPr lang="en-CA" smtClean="0"/>
              <a:t>Must have access to an </a:t>
            </a:r>
            <a:r>
              <a:rPr lang="en-CA" dirty="0" err="1" smtClean="0"/>
              <a:t>Openshift</a:t>
            </a:r>
            <a:r>
              <a:rPr lang="en-CA" dirty="0" smtClean="0"/>
              <a:t> environment</a:t>
            </a:r>
          </a:p>
          <a:p>
            <a:r>
              <a:rPr lang="en-CA" dirty="0" smtClean="0"/>
              <a:t>Have a cluster admin privileges</a:t>
            </a:r>
          </a:p>
          <a:p>
            <a:pPr lvl="1"/>
            <a:r>
              <a:rPr lang="en-CA" dirty="0" smtClean="0"/>
              <a:t>Alternatively, ask someone to add those SCCs to your project’s service account: </a:t>
            </a:r>
            <a:r>
              <a:rPr lang="en-CA" b="1" dirty="0" err="1" smtClean="0"/>
              <a:t>anyuid</a:t>
            </a:r>
            <a:r>
              <a:rPr lang="en-CA" dirty="0" smtClean="0"/>
              <a:t> and </a:t>
            </a:r>
            <a:r>
              <a:rPr lang="en-CA" b="1" dirty="0" smtClean="0"/>
              <a:t>privileged</a:t>
            </a:r>
            <a:endParaRPr lang="en-CA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025" y="125397"/>
            <a:ext cx="10843139" cy="1023938"/>
          </a:xfrm>
        </p:spPr>
        <p:txBody>
          <a:bodyPr/>
          <a:lstStyle/>
          <a:p>
            <a:r>
              <a:rPr lang="en-CA" smtClean="0"/>
              <a:t>Prerequisites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0" y="703789"/>
            <a:ext cx="12110224" cy="5306719"/>
          </a:xfrm>
        </p:spPr>
        <p:txBody>
          <a:bodyPr/>
          <a:lstStyle/>
          <a:p>
            <a:r>
              <a:rPr lang="en-CA" sz="2400" smtClean="0"/>
              <a:t>Create a new project (</a:t>
            </a:r>
            <a:r>
              <a:rPr lang="en-CA" sz="2400" err="1" smtClean="0"/>
              <a:t>vmr</a:t>
            </a:r>
            <a:r>
              <a:rPr lang="en-CA" sz="2400" smtClean="0"/>
              <a:t>-</a:t>
            </a:r>
            <a:r>
              <a:rPr lang="en-CA" sz="2400" err="1" smtClean="0"/>
              <a:t>openshift</a:t>
            </a:r>
            <a:r>
              <a:rPr lang="en-CA" sz="2400" smtClean="0"/>
              <a:t>-demo)</a:t>
            </a:r>
          </a:p>
          <a:p>
            <a:r>
              <a:rPr lang="en-CA" sz="2400" smtClean="0"/>
              <a:t>The project’s service account needs to be granted access to the privileged Security Context Constraints (SCC) and to the any </a:t>
            </a:r>
            <a:r>
              <a:rPr lang="en-CA" sz="2400" err="1" smtClean="0"/>
              <a:t>anyuid</a:t>
            </a:r>
            <a:r>
              <a:rPr lang="en-CA" sz="2400" smtClean="0"/>
              <a:t> SCC.</a:t>
            </a:r>
          </a:p>
          <a:p>
            <a:r>
              <a:rPr lang="en-CA" sz="2400" smtClean="0"/>
              <a:t>The VMR runs its processes as root, so the service account needs </a:t>
            </a:r>
            <a:r>
              <a:rPr lang="en-CA" sz="2400" err="1" smtClean="0"/>
              <a:t>anyuid</a:t>
            </a:r>
            <a:r>
              <a:rPr lang="en-CA" sz="2400" smtClean="0"/>
              <a:t> SCC to install the VMR pod.</a:t>
            </a:r>
          </a:p>
          <a:p>
            <a:r>
              <a:rPr lang="en-CA" sz="2400" smtClean="0"/>
              <a:t>The VMR requires privileged mode to use an external </a:t>
            </a:r>
            <a:r>
              <a:rPr lang="en-CA" sz="2400" err="1" smtClean="0"/>
              <a:t>tmpfs</a:t>
            </a:r>
            <a:r>
              <a:rPr lang="en-CA" sz="2400" smtClean="0"/>
              <a:t> mounted on /dev/</a:t>
            </a:r>
            <a:r>
              <a:rPr lang="en-CA" sz="2400" err="1" smtClean="0"/>
              <a:t>shm</a:t>
            </a:r>
            <a:r>
              <a:rPr lang="en-CA" sz="2400" smtClean="0"/>
              <a:t>.</a:t>
            </a:r>
          </a:p>
          <a:p>
            <a:r>
              <a:rPr lang="en-CA" sz="2400" smtClean="0"/>
              <a:t>The external /dev/</a:t>
            </a:r>
            <a:r>
              <a:rPr lang="en-CA" sz="2400" err="1" smtClean="0"/>
              <a:t>shm</a:t>
            </a:r>
            <a:r>
              <a:rPr lang="en-CA" sz="2400" smtClean="0"/>
              <a:t> is required because it</a:t>
            </a:r>
            <a:r>
              <a:rPr lang="mr-IN" sz="2400" smtClean="0"/>
              <a:t>’</a:t>
            </a:r>
            <a:r>
              <a:rPr lang="en-CA" sz="2400" smtClean="0"/>
              <a:t>s the only way to give the VMR its 2 gigs of /dev/</a:t>
            </a:r>
            <a:r>
              <a:rPr lang="en-CA" sz="2400" err="1" smtClean="0"/>
              <a:t>shm</a:t>
            </a:r>
            <a:r>
              <a:rPr lang="en-CA" sz="2400" smtClean="0"/>
              <a:t>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80662" y="0"/>
            <a:ext cx="10843139" cy="703789"/>
          </a:xfrm>
        </p:spPr>
        <p:txBody>
          <a:bodyPr/>
          <a:lstStyle/>
          <a:p>
            <a:r>
              <a:rPr lang="en-CA" smtClean="0"/>
              <a:t>Setup a new project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/>
          <p:cNvSpPr>
            <a:spLocks noGrp="1"/>
          </p:cNvSpPr>
          <p:nvPr>
            <p:ph sz="quarter" idx="10"/>
          </p:nvPr>
        </p:nvSpPr>
        <p:spPr>
          <a:xfrm>
            <a:off x="0" y="703789"/>
            <a:ext cx="12110224" cy="5306719"/>
          </a:xfrm>
        </p:spPr>
        <p:txBody>
          <a:bodyPr/>
          <a:lstStyle/>
          <a:p>
            <a:r>
              <a:rPr lang="en-CA" smtClean="0"/>
              <a:t>The VMR Docker images needs to be made available to the </a:t>
            </a:r>
            <a:r>
              <a:rPr lang="en-CA" err="1" smtClean="0"/>
              <a:t>Openshift</a:t>
            </a:r>
            <a:r>
              <a:rPr lang="en-CA" smtClean="0"/>
              <a:t> project.</a:t>
            </a:r>
          </a:p>
          <a:p>
            <a:pPr lvl="1"/>
            <a:r>
              <a:rPr lang="en-CA" sz="2800" smtClean="0"/>
              <a:t>We can create an </a:t>
            </a:r>
            <a:r>
              <a:rPr lang="en-CA" sz="2800" err="1" smtClean="0"/>
              <a:t>ImageStream</a:t>
            </a:r>
            <a:r>
              <a:rPr lang="en-CA" sz="2800" smtClean="0"/>
              <a:t> that uses an external Docker repository as image source.</a:t>
            </a:r>
          </a:p>
          <a:p>
            <a:pPr lvl="1"/>
            <a:r>
              <a:rPr lang="en-CA" sz="2800" smtClean="0"/>
              <a:t>We can also load the </a:t>
            </a:r>
            <a:r>
              <a:rPr lang="en-CA" sz="2800" err="1" smtClean="0"/>
              <a:t>tar.gz</a:t>
            </a:r>
            <a:r>
              <a:rPr lang="en-CA" sz="2800" smtClean="0"/>
              <a:t> Docker container collateral from a local </a:t>
            </a:r>
            <a:r>
              <a:rPr lang="en-CA" sz="2800" err="1" smtClean="0"/>
              <a:t>docker</a:t>
            </a:r>
            <a:r>
              <a:rPr lang="en-CA" sz="2800" smtClean="0"/>
              <a:t> engine, and then push it to </a:t>
            </a:r>
            <a:r>
              <a:rPr lang="en-CA" sz="2800" err="1" smtClean="0"/>
              <a:t>Openshift</a:t>
            </a:r>
            <a:r>
              <a:rPr lang="en-CA" sz="2800" smtClean="0"/>
              <a:t>.</a:t>
            </a:r>
          </a:p>
          <a:p>
            <a:r>
              <a:rPr lang="en-CA" smtClean="0"/>
              <a:t>The latter is the fastest to achieve method today as we don’t have our Docker images hosted on a Docker repository yet.</a:t>
            </a:r>
          </a:p>
          <a:p>
            <a:r>
              <a:rPr lang="en-CA" smtClean="0"/>
              <a:t>For </a:t>
            </a:r>
            <a:r>
              <a:rPr lang="en-CA" err="1" smtClean="0"/>
              <a:t>Openshift</a:t>
            </a:r>
            <a:r>
              <a:rPr lang="en-CA" smtClean="0"/>
              <a:t> and many other similar platforms, it would be nice to have our Docker collateral hosted on our private Docker repository.  That would be the </a:t>
            </a:r>
            <a:r>
              <a:rPr lang="en-CA" err="1" smtClean="0"/>
              <a:t>prefered</a:t>
            </a:r>
            <a:r>
              <a:rPr lang="en-CA" smtClean="0"/>
              <a:t> way.</a:t>
            </a:r>
          </a:p>
          <a:p>
            <a:endParaRPr lang="en-CA"/>
          </a:p>
          <a:p>
            <a:endParaRPr lang="en-CA" sz="2400" smtClean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480662" y="0"/>
            <a:ext cx="5563299" cy="703789"/>
          </a:xfrm>
        </p:spPr>
        <p:txBody>
          <a:bodyPr/>
          <a:lstStyle/>
          <a:p>
            <a:r>
              <a:rPr lang="en-CA" smtClean="0"/>
              <a:t>Upload the Docker image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5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85372" y="848092"/>
            <a:ext cx="11719413" cy="5079108"/>
          </a:xfrm>
        </p:spPr>
        <p:txBody>
          <a:bodyPr/>
          <a:lstStyle/>
          <a:p>
            <a:r>
              <a:rPr lang="en-US" sz="2400" smtClean="0"/>
              <a:t>This demo requires the definition of </a:t>
            </a:r>
            <a:r>
              <a:rPr lang="en-US" sz="2400" err="1" smtClean="0"/>
              <a:t>BuildConfigs</a:t>
            </a:r>
            <a:r>
              <a:rPr lang="en-US" sz="2400" smtClean="0"/>
              <a:t> which will retrieve the source code for two Java Spring Boot applications, and output two </a:t>
            </a:r>
            <a:r>
              <a:rPr lang="en-US" sz="2400" err="1" smtClean="0"/>
              <a:t>docker</a:t>
            </a:r>
            <a:r>
              <a:rPr lang="en-US" sz="2400" smtClean="0"/>
              <a:t> images.</a:t>
            </a:r>
          </a:p>
          <a:p>
            <a:r>
              <a:rPr lang="en-US" sz="2400" smtClean="0"/>
              <a:t>A </a:t>
            </a:r>
            <a:r>
              <a:rPr lang="en-US" sz="2400" err="1" smtClean="0"/>
              <a:t>BuildConfig</a:t>
            </a:r>
            <a:r>
              <a:rPr lang="en-US" sz="2400" smtClean="0"/>
              <a:t> uses a S2I image to compile the code, and package it into a Docker images which </a:t>
            </a:r>
            <a:r>
              <a:rPr lang="en-US" sz="2400" err="1" smtClean="0"/>
              <a:t>entrypoints</a:t>
            </a:r>
            <a:r>
              <a:rPr lang="en-US" sz="2400" smtClean="0"/>
              <a:t> start the compiled application.</a:t>
            </a:r>
          </a:p>
          <a:p>
            <a:pPr lvl="1"/>
            <a:r>
              <a:rPr lang="en-US" sz="2000" smtClean="0"/>
              <a:t>The S2I image contains the tools required to compile the code, and the runtime dependencies required to run it.  There exists many S2I images to support many languages and frameworks</a:t>
            </a:r>
            <a:r>
              <a:rPr lang="en-US" smtClean="0"/>
              <a:t>.</a:t>
            </a:r>
          </a:p>
          <a:p>
            <a:r>
              <a:rPr lang="en-US"/>
              <a:t>Unfortunately </a:t>
            </a:r>
            <a:r>
              <a:rPr lang="en-US" err="1"/>
              <a:t>Openshift</a:t>
            </a:r>
            <a:r>
              <a:rPr lang="en-US"/>
              <a:t> only comes with S2I images for </a:t>
            </a:r>
            <a:r>
              <a:rPr lang="en-US" err="1"/>
              <a:t>Wildfly</a:t>
            </a:r>
            <a:r>
              <a:rPr lang="en-US"/>
              <a:t> and </a:t>
            </a:r>
            <a:r>
              <a:rPr lang="en-US" err="1"/>
              <a:t>Jboss</a:t>
            </a:r>
            <a:r>
              <a:rPr lang="en-US"/>
              <a:t> (</a:t>
            </a:r>
            <a:r>
              <a:rPr lang="en-US" err="1"/>
              <a:t>Redhat’s</a:t>
            </a:r>
            <a:r>
              <a:rPr lang="en-US"/>
              <a:t> curated J2EE).</a:t>
            </a:r>
          </a:p>
          <a:p>
            <a:r>
              <a:rPr lang="en-US" sz="2400" smtClean="0"/>
              <a:t>A </a:t>
            </a:r>
            <a:r>
              <a:rPr lang="en-US" sz="2400" err="1" smtClean="0"/>
              <a:t>Github</a:t>
            </a:r>
            <a:r>
              <a:rPr lang="en-US" sz="2400" smtClean="0"/>
              <a:t> user “</a:t>
            </a:r>
            <a:r>
              <a:rPr lang="en-US" sz="2400" err="1">
                <a:solidFill>
                  <a:schemeClr val="tx1"/>
                </a:solidFill>
              </a:rPr>
              <a:t>jorgemoralespou</a:t>
            </a:r>
            <a:r>
              <a:rPr lang="en-US" sz="2400" smtClean="0"/>
              <a:t>” did contribute a S2I image to compile generic single </a:t>
            </a:r>
            <a:r>
              <a:rPr lang="en-US" sz="2400" err="1" smtClean="0"/>
              <a:t>fatjar</a:t>
            </a:r>
            <a:r>
              <a:rPr lang="en-US" sz="2400" smtClean="0"/>
              <a:t> java application.  It supports both Maven and </a:t>
            </a:r>
            <a:r>
              <a:rPr lang="en-US" sz="2400" err="1" smtClean="0"/>
              <a:t>Graddle</a:t>
            </a:r>
            <a:r>
              <a:rPr lang="en-US" sz="2400" smtClean="0"/>
              <a:t>, and auto detects which one the project is using.  Since </a:t>
            </a:r>
            <a:r>
              <a:rPr lang="en-US" sz="2400" err="1" smtClean="0"/>
              <a:t>SprintBoot</a:t>
            </a:r>
            <a:r>
              <a:rPr lang="en-US" sz="2400" smtClean="0"/>
              <a:t> applications compile into a standalone fat jar, they works with this S2I image.</a:t>
            </a:r>
          </a:p>
          <a:p>
            <a:endParaRPr lang="en-US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503" y="0"/>
            <a:ext cx="9829068" cy="685800"/>
          </a:xfrm>
        </p:spPr>
        <p:txBody>
          <a:bodyPr/>
          <a:lstStyle/>
          <a:p>
            <a:r>
              <a:rPr lang="en-US" smtClean="0"/>
              <a:t>Create the S2I (Source to Image) image stream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581024" y="813917"/>
            <a:ext cx="10914290" cy="4963886"/>
          </a:xfrm>
        </p:spPr>
        <p:txBody>
          <a:bodyPr/>
          <a:lstStyle/>
          <a:p>
            <a:r>
              <a:rPr lang="en-US" dirty="0" smtClean="0"/>
              <a:t>“A</a:t>
            </a:r>
            <a:r>
              <a:rPr lang="en-US" dirty="0"/>
              <a:t> template describes a set of objects that can be parameterized and processed to produce a list of objects for creation by </a:t>
            </a:r>
            <a:r>
              <a:rPr lang="en-US" dirty="0" err="1"/>
              <a:t>OpenShift</a:t>
            </a:r>
            <a:r>
              <a:rPr lang="en-US" dirty="0"/>
              <a:t> Origin. A template can be processed to create anything you have permission to create within a project, for </a:t>
            </a:r>
            <a:r>
              <a:rPr lang="en-US" dirty="0" smtClean="0"/>
              <a:t>example services</a:t>
            </a:r>
            <a:r>
              <a:rPr lang="en-US" dirty="0"/>
              <a:t>, build configurations, and deployment configurations. A template may also define a set of labels to apply to every object defined in the </a:t>
            </a:r>
            <a:r>
              <a:rPr lang="en-US" dirty="0" smtClean="0"/>
              <a:t>template”</a:t>
            </a:r>
            <a:r>
              <a:rPr lang="en-US" baseline="30000" dirty="0" smtClean="0"/>
              <a:t>1</a:t>
            </a:r>
          </a:p>
          <a:p>
            <a:r>
              <a:rPr lang="en-US" dirty="0" smtClean="0"/>
              <a:t>This demo uses a template to automate the creation of objects required by the project.  It uses parameters to allow the user to specify </a:t>
            </a:r>
            <a:r>
              <a:rPr lang="en-US" dirty="0" err="1" smtClean="0"/>
              <a:t>certains</a:t>
            </a:r>
            <a:r>
              <a:rPr lang="en-US" dirty="0" smtClean="0"/>
              <a:t> values when he instantiates the template.</a:t>
            </a:r>
          </a:p>
          <a:p>
            <a:r>
              <a:rPr lang="en-US" dirty="0" smtClean="0"/>
              <a:t>This demonstrates a typical use case of how applications are deployed in </a:t>
            </a:r>
            <a:r>
              <a:rPr lang="en-US" dirty="0" err="1" smtClean="0"/>
              <a:t>Openshift</a:t>
            </a:r>
            <a:r>
              <a:rPr lang="en-US" dirty="0" smtClean="0"/>
              <a:t> along with their dependencies (The VMR in this demo).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024" y="99466"/>
            <a:ext cx="10843139" cy="845079"/>
          </a:xfrm>
        </p:spPr>
        <p:txBody>
          <a:bodyPr/>
          <a:lstStyle/>
          <a:p>
            <a:r>
              <a:rPr lang="en-US" smtClean="0"/>
              <a:t>Upload the Demo’s </a:t>
            </a:r>
            <a:r>
              <a:rPr lang="en-US" dirty="0" err="1" smtClean="0"/>
              <a:t>Openshift</a:t>
            </a:r>
            <a:r>
              <a:rPr lang="en-US" dirty="0" smtClean="0"/>
              <a:t> template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7449072" y="5958672"/>
            <a:ext cx="4742928" cy="432079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 smtClean="0"/>
              <a:t>1 </a:t>
            </a:r>
            <a:r>
              <a:rPr lang="en-US" sz="1400" dirty="0"/>
              <a:t>- https://</a:t>
            </a:r>
            <a:r>
              <a:rPr lang="en-US" sz="1400" dirty="0" err="1"/>
              <a:t>docs.openshift.org</a:t>
            </a:r>
            <a:r>
              <a:rPr lang="en-US" sz="1400" dirty="0"/>
              <a:t>/latest/</a:t>
            </a:r>
            <a:r>
              <a:rPr lang="en-US" sz="1400" dirty="0" err="1"/>
              <a:t>dev_guide</a:t>
            </a:r>
            <a:r>
              <a:rPr lang="en-US" sz="1400" dirty="0"/>
              <a:t>/</a:t>
            </a:r>
            <a:r>
              <a:rPr lang="en-US" sz="1400" dirty="0" err="1"/>
              <a:t>templates.html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647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6" y="0"/>
            <a:ext cx="11572874" cy="75499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9124" y="652046"/>
            <a:ext cx="11161198" cy="5798995"/>
          </a:xfrm>
        </p:spPr>
        <p:txBody>
          <a:bodyPr/>
          <a:lstStyle/>
          <a:p>
            <a:r>
              <a:rPr lang="en-US" sz="2400" dirty="0" smtClean="0"/>
              <a:t>Demonstrate a typical application deployment in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.</a:t>
            </a:r>
          </a:p>
          <a:p>
            <a:pPr lvl="1"/>
            <a:r>
              <a:rPr lang="en-US" dirty="0"/>
              <a:t>Inspired from (</a:t>
            </a:r>
            <a:r>
              <a:rPr lang="en-US" dirty="0">
                <a:hlinkClick r:id="rId2"/>
              </a:rPr>
              <a:t>https://github.com/openshift/nodejs-ex</a:t>
            </a:r>
            <a:r>
              <a:rPr lang="en-US" dirty="0" smtClean="0">
                <a:hlinkClick r:id="rId2"/>
              </a:rPr>
              <a:t>)</a:t>
            </a:r>
            <a:r>
              <a:rPr lang="en-US" dirty="0" smtClean="0"/>
              <a:t>, which demonstrated the use of templates to deploy micro services from source code and configure them to connect together.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OpenShift</a:t>
            </a:r>
            <a:r>
              <a:rPr lang="en-US" dirty="0" smtClean="0"/>
              <a:t> templates.</a:t>
            </a:r>
          </a:p>
          <a:p>
            <a:r>
              <a:rPr lang="en-US" sz="2400" dirty="0" smtClean="0"/>
              <a:t>Sample cloud application was created by Mark S. to demonstrate the VMR in PCF.  It can be applied in the context of other platform such as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, so it was used for this demonstration.  It is made of 2 micro services:</a:t>
            </a:r>
          </a:p>
          <a:p>
            <a:pPr lvl="1"/>
            <a:r>
              <a:rPr lang="en-US" dirty="0" smtClean="0"/>
              <a:t>Aggregator - publish work to a Queue</a:t>
            </a:r>
          </a:p>
          <a:p>
            <a:pPr lvl="1"/>
            <a:r>
              <a:rPr lang="en-US" dirty="0" smtClean="0"/>
              <a:t>Worker </a:t>
            </a:r>
            <a:r>
              <a:rPr lang="mr-IN" dirty="0" smtClean="0"/>
              <a:t>–</a:t>
            </a:r>
            <a:r>
              <a:rPr lang="en-US" dirty="0" smtClean="0"/>
              <a:t> Receive work from the Queue and process the work before consuming next message</a:t>
            </a:r>
            <a:endParaRPr lang="en-US" dirty="0"/>
          </a:p>
          <a:p>
            <a:r>
              <a:rPr lang="en-US" sz="2400" dirty="0" smtClean="0"/>
              <a:t>The sample application’s template will deploy a VMR in </a:t>
            </a:r>
            <a:r>
              <a:rPr lang="en-US" sz="2400" dirty="0" err="1" smtClean="0"/>
              <a:t>Openshift</a:t>
            </a:r>
            <a:r>
              <a:rPr lang="en-US" sz="2400" dirty="0" smtClean="0"/>
              <a:t> as the sample application will depend on a VMR to function.</a:t>
            </a:r>
          </a:p>
        </p:txBody>
      </p:sp>
    </p:spTree>
    <p:extLst>
      <p:ext uri="{BB962C8B-B14F-4D97-AF65-F5344CB8AC3E}">
        <p14:creationId xmlns:p14="http://schemas.microsoft.com/office/powerpoint/2010/main" val="36449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702" y="2434723"/>
            <a:ext cx="8476440" cy="2061078"/>
          </a:xfrm>
        </p:spPr>
        <p:txBody>
          <a:bodyPr/>
          <a:lstStyle/>
          <a:p>
            <a:r>
              <a:rPr lang="en-CA"/>
              <a:t>Technical Overview</a:t>
            </a:r>
          </a:p>
        </p:txBody>
      </p:sp>
    </p:spTree>
    <p:extLst>
      <p:ext uri="{BB962C8B-B14F-4D97-AF65-F5344CB8AC3E}">
        <p14:creationId xmlns:p14="http://schemas.microsoft.com/office/powerpoint/2010/main" val="31703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59" y="185121"/>
            <a:ext cx="3325035" cy="471010"/>
          </a:xfrm>
        </p:spPr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27643" y="5837502"/>
            <a:ext cx="9487661" cy="9262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27643" y="1245872"/>
            <a:ext cx="9487661" cy="44741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33806" y="1338883"/>
            <a:ext cx="5128385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Routing Layer</a:t>
            </a:r>
          </a:p>
        </p:txBody>
      </p:sp>
      <p:pic>
        <p:nvPicPr>
          <p:cNvPr id="28" name="Picture 2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330" y="376271"/>
            <a:ext cx="1453572" cy="81084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</p:pic>
      <p:grpSp>
        <p:nvGrpSpPr>
          <p:cNvPr id="59" name="Group 58"/>
          <p:cNvGrpSpPr/>
          <p:nvPr/>
        </p:nvGrpSpPr>
        <p:grpSpPr>
          <a:xfrm>
            <a:off x="-26312" y="2450881"/>
            <a:ext cx="1621937" cy="973629"/>
            <a:chOff x="961965" y="1912652"/>
            <a:chExt cx="1465909" cy="1000688"/>
          </a:xfrm>
        </p:grpSpPr>
        <p:sp>
          <p:nvSpPr>
            <p:cNvPr id="61" name="Rectangle 60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61965" y="2073201"/>
              <a:ext cx="1061509" cy="759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Application</a:t>
              </a:r>
            </a:p>
            <a:p>
              <a:pPr algn="ctr"/>
              <a:r>
                <a:rPr lang="en-CA" sz="1400" dirty="0" smtClean="0"/>
                <a:t>Source</a:t>
              </a:r>
            </a:p>
            <a:p>
              <a:pPr algn="ctr"/>
              <a:r>
                <a:rPr lang="en-CA" sz="1400" dirty="0" smtClean="0"/>
                <a:t>Code</a:t>
              </a:r>
              <a:endParaRPr lang="en-CA" sz="1400" dirty="0"/>
            </a:p>
          </p:txBody>
        </p:sp>
      </p:grpSp>
      <p:pic>
        <p:nvPicPr>
          <p:cNvPr id="67" name="Picture 2" descr="http://its.ucsc.edu/cloud-services/aws.jpg?t=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97" t="-6613" r="-7953" b="-7838"/>
          <a:stretch/>
        </p:blipFill>
        <p:spPr bwMode="auto">
          <a:xfrm>
            <a:off x="4011761" y="5943255"/>
            <a:ext cx="866920" cy="718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68" name="Picture 10" descr="http://docs.openstack.org/infra/publications/using-your-own/graphics/openstack-cloud-software-vertical-large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" t="-4965" r="11211"/>
          <a:stretch/>
        </p:blipFill>
        <p:spPr bwMode="auto">
          <a:xfrm>
            <a:off x="3174557" y="5950906"/>
            <a:ext cx="739780" cy="71870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69" name="Picture 16" descr="http://www.3support.com/wp-content/uploads/2012/08/vmware-Log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05" y="5943255"/>
            <a:ext cx="712629" cy="71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pic>
        <p:nvPicPr>
          <p:cNvPr id="70" name="Picture 69" descr="http://kemptechnologies.com/blog/wp-content/uploads/2014/07/micorosftazurelog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91" y="5943255"/>
            <a:ext cx="1285342" cy="71262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  <a:extLst/>
        </p:spPr>
      </p:pic>
      <p:sp>
        <p:nvSpPr>
          <p:cNvPr id="71" name="TextBox 70"/>
          <p:cNvSpPr txBox="1"/>
          <p:nvPr/>
        </p:nvSpPr>
        <p:spPr>
          <a:xfrm>
            <a:off x="3949330" y="18746"/>
            <a:ext cx="145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smtClean="0"/>
              <a:t>Demo UI</a:t>
            </a:r>
            <a:endParaRPr lang="en-CA" sz="2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590739" y="5878282"/>
            <a:ext cx="157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IaaS,</a:t>
            </a:r>
          </a:p>
          <a:p>
            <a:r>
              <a:rPr lang="en-US" dirty="0" smtClean="0"/>
              <a:t>VMs,</a:t>
            </a:r>
            <a:br>
              <a:rPr lang="en-US" dirty="0" smtClean="0"/>
            </a:br>
            <a:r>
              <a:rPr lang="en-US" dirty="0" err="1" smtClean="0"/>
              <a:t>Baremetal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 bwMode="auto">
          <a:xfrm>
            <a:off x="1791791" y="1298853"/>
            <a:ext cx="1877868" cy="4332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Master Nodes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931621" y="3264409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Authentication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927573" y="3846746"/>
            <a:ext cx="1588179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 Store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937142" y="4405525"/>
            <a:ext cx="1578611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Scheduler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1927574" y="4983190"/>
            <a:ext cx="1588180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Management /</a:t>
            </a:r>
            <a:endParaRPr lang="en-CA" sz="1400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Replication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192" y="1273106"/>
            <a:ext cx="2153112" cy="484683"/>
          </a:xfrm>
          <a:prstGeom prst="rect">
            <a:avLst/>
          </a:prstGeom>
        </p:spPr>
      </p:pic>
      <p:sp>
        <p:nvSpPr>
          <p:cNvPr id="88" name="Rectangle 87"/>
          <p:cNvSpPr/>
          <p:nvPr/>
        </p:nvSpPr>
        <p:spPr bwMode="auto">
          <a:xfrm>
            <a:off x="1927573" y="2197424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Build Controller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1927573" y="1647511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API Server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1927573" y="2717837"/>
            <a:ext cx="1584132" cy="4242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Controller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3833804" y="1880673"/>
            <a:ext cx="3324723" cy="373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Openshift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Node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289341" y="1880672"/>
            <a:ext cx="3695150" cy="37371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Openshift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Node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3949330" y="2197424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5595356" y="2197424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8" name="Picture 9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562" y="2929976"/>
            <a:ext cx="1240924" cy="124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0" name="Group 99"/>
          <p:cNvGrpSpPr/>
          <p:nvPr/>
        </p:nvGrpSpPr>
        <p:grpSpPr>
          <a:xfrm>
            <a:off x="4037962" y="2792441"/>
            <a:ext cx="1357891" cy="1442141"/>
            <a:chOff x="538342" y="4247012"/>
            <a:chExt cx="1322624" cy="1481862"/>
          </a:xfrm>
        </p:grpSpPr>
        <p:sp>
          <p:nvSpPr>
            <p:cNvPr id="101" name="Rectangle 100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104" name="Picture 12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106" name="TextBox 105"/>
            <p:cNvSpPr txBox="1"/>
            <p:nvPr/>
          </p:nvSpPr>
          <p:spPr>
            <a:xfrm>
              <a:off x="912043" y="4979358"/>
              <a:ext cx="948923" cy="252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111" name="Rectangle 110"/>
          <p:cNvSpPr/>
          <p:nvPr/>
        </p:nvSpPr>
        <p:spPr bwMode="auto">
          <a:xfrm>
            <a:off x="7411236" y="2197423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9381395" y="2197422"/>
            <a:ext cx="1393317" cy="3210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74641" y="3294344"/>
            <a:ext cx="997463" cy="988053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46426" y="3270309"/>
            <a:ext cx="997463" cy="988053"/>
          </a:xfrm>
          <a:prstGeom prst="rect">
            <a:avLst/>
          </a:prstGeom>
        </p:spPr>
      </p:pic>
      <p:cxnSp>
        <p:nvCxnSpPr>
          <p:cNvPr id="116" name="Straight Arrow Connector 115"/>
          <p:cNvCxnSpPr>
            <a:endCxn id="28" idx="2"/>
          </p:cNvCxnSpPr>
          <p:nvPr/>
        </p:nvCxnSpPr>
        <p:spPr bwMode="auto">
          <a:xfrm flipV="1">
            <a:off x="4645988" y="1187116"/>
            <a:ext cx="30128" cy="1576561"/>
          </a:xfrm>
          <a:prstGeom prst="straightConnector1">
            <a:avLst/>
          </a:prstGeom>
          <a:ln w="41275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4736876" y="2253888"/>
            <a:ext cx="318324" cy="369332"/>
            <a:chOff x="2790018" y="5090145"/>
            <a:chExt cx="318324" cy="369332"/>
          </a:xfrm>
        </p:grpSpPr>
        <p:sp>
          <p:nvSpPr>
            <p:cNvPr id="120" name="Oval 119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>
                  <a:solidFill>
                    <a:schemeClr val="bg1"/>
                  </a:solidFill>
                </a:rPr>
                <a:t>1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6085826" y="2858637"/>
            <a:ext cx="366395" cy="158703"/>
            <a:chOff x="2083435" y="4737098"/>
            <a:chExt cx="366395" cy="158703"/>
          </a:xfrm>
        </p:grpSpPr>
        <p:sp>
          <p:nvSpPr>
            <p:cNvPr id="123" name="Rectangle 122"/>
            <p:cNvSpPr/>
            <p:nvPr/>
          </p:nvSpPr>
          <p:spPr bwMode="auto">
            <a:xfrm>
              <a:off x="2083435" y="4737098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157095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3266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0632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373630" y="4737684"/>
              <a:ext cx="76200" cy="1581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5429438" y="2877484"/>
            <a:ext cx="318324" cy="369332"/>
            <a:chOff x="2790018" y="5090145"/>
            <a:chExt cx="318324" cy="369332"/>
          </a:xfrm>
        </p:grpSpPr>
        <p:sp>
          <p:nvSpPr>
            <p:cNvPr id="129" name="Oval 128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131" name="Straight Arrow Connector 130"/>
          <p:cNvCxnSpPr>
            <a:endCxn id="123" idx="1"/>
          </p:cNvCxnSpPr>
          <p:nvPr/>
        </p:nvCxnSpPr>
        <p:spPr bwMode="auto">
          <a:xfrm flipV="1">
            <a:off x="5285321" y="2937696"/>
            <a:ext cx="800505" cy="573300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98" idx="3"/>
            <a:endCxn id="113" idx="1"/>
          </p:cNvCxnSpPr>
          <p:nvPr/>
        </p:nvCxnSpPr>
        <p:spPr bwMode="auto">
          <a:xfrm>
            <a:off x="6889486" y="3550438"/>
            <a:ext cx="685155" cy="237933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7" idx="3"/>
            <a:endCxn id="114" idx="1"/>
          </p:cNvCxnSpPr>
          <p:nvPr/>
        </p:nvCxnSpPr>
        <p:spPr bwMode="auto">
          <a:xfrm>
            <a:off x="6452221" y="2938282"/>
            <a:ext cx="3094205" cy="826054"/>
          </a:xfrm>
          <a:prstGeom prst="straightConnector1">
            <a:avLst/>
          </a:prstGeom>
          <a:ln w="38100"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7033442" y="3482931"/>
            <a:ext cx="318324" cy="369332"/>
            <a:chOff x="2790018" y="5090145"/>
            <a:chExt cx="318324" cy="369332"/>
          </a:xfrm>
        </p:grpSpPr>
        <p:sp>
          <p:nvSpPr>
            <p:cNvPr id="140" name="Oval 139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8962191" y="3365772"/>
            <a:ext cx="318324" cy="369332"/>
            <a:chOff x="2790018" y="5090145"/>
            <a:chExt cx="318324" cy="369332"/>
          </a:xfrm>
        </p:grpSpPr>
        <p:sp>
          <p:nvSpPr>
            <p:cNvPr id="143" name="Oval 142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45" name="Freeform 144"/>
          <p:cNvSpPr/>
          <p:nvPr/>
        </p:nvSpPr>
        <p:spPr bwMode="auto">
          <a:xfrm>
            <a:off x="4614885" y="4228045"/>
            <a:ext cx="5400537" cy="1549090"/>
          </a:xfrm>
          <a:custGeom>
            <a:avLst/>
            <a:gdLst>
              <a:gd name="connsiteX0" fmla="*/ 2349500 w 2349500"/>
              <a:gd name="connsiteY0" fmla="*/ 0 h 1065703"/>
              <a:gd name="connsiteX1" fmla="*/ 2159000 w 2349500"/>
              <a:gd name="connsiteY1" fmla="*/ 831850 h 1065703"/>
              <a:gd name="connsiteX2" fmla="*/ 1295400 w 2349500"/>
              <a:gd name="connsiteY2" fmla="*/ 1035050 h 1065703"/>
              <a:gd name="connsiteX3" fmla="*/ 406400 w 2349500"/>
              <a:gd name="connsiteY3" fmla="*/ 952500 h 1065703"/>
              <a:gd name="connsiteX4" fmla="*/ 0 w 2349500"/>
              <a:gd name="connsiteY4" fmla="*/ 6350 h 10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0" h="1065703">
                <a:moveTo>
                  <a:pt x="2349500" y="0"/>
                </a:moveTo>
                <a:cubicBezTo>
                  <a:pt x="2342091" y="329671"/>
                  <a:pt x="2334683" y="659342"/>
                  <a:pt x="2159000" y="831850"/>
                </a:cubicBezTo>
                <a:cubicBezTo>
                  <a:pt x="1983317" y="1004358"/>
                  <a:pt x="1587500" y="1014942"/>
                  <a:pt x="1295400" y="1035050"/>
                </a:cubicBezTo>
                <a:cubicBezTo>
                  <a:pt x="1003300" y="1055158"/>
                  <a:pt x="622300" y="1123950"/>
                  <a:pt x="406400" y="952500"/>
                </a:cubicBezTo>
                <a:cubicBezTo>
                  <a:pt x="190500" y="781050"/>
                  <a:pt x="95250" y="393700"/>
                  <a:pt x="0" y="635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8" name="Freeform 147"/>
          <p:cNvSpPr/>
          <p:nvPr/>
        </p:nvSpPr>
        <p:spPr bwMode="auto">
          <a:xfrm>
            <a:off x="4982187" y="4248678"/>
            <a:ext cx="3172323" cy="652170"/>
          </a:xfrm>
          <a:custGeom>
            <a:avLst/>
            <a:gdLst>
              <a:gd name="connsiteX0" fmla="*/ 2349500 w 2349500"/>
              <a:gd name="connsiteY0" fmla="*/ 0 h 1065703"/>
              <a:gd name="connsiteX1" fmla="*/ 2159000 w 2349500"/>
              <a:gd name="connsiteY1" fmla="*/ 831850 h 1065703"/>
              <a:gd name="connsiteX2" fmla="*/ 1295400 w 2349500"/>
              <a:gd name="connsiteY2" fmla="*/ 1035050 h 1065703"/>
              <a:gd name="connsiteX3" fmla="*/ 406400 w 2349500"/>
              <a:gd name="connsiteY3" fmla="*/ 952500 h 1065703"/>
              <a:gd name="connsiteX4" fmla="*/ 0 w 2349500"/>
              <a:gd name="connsiteY4" fmla="*/ 6350 h 106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9500" h="1065703">
                <a:moveTo>
                  <a:pt x="2349500" y="0"/>
                </a:moveTo>
                <a:cubicBezTo>
                  <a:pt x="2342091" y="329671"/>
                  <a:pt x="2334683" y="659342"/>
                  <a:pt x="2159000" y="831850"/>
                </a:cubicBezTo>
                <a:cubicBezTo>
                  <a:pt x="1983317" y="1004358"/>
                  <a:pt x="1587500" y="1014942"/>
                  <a:pt x="1295400" y="1035050"/>
                </a:cubicBezTo>
                <a:cubicBezTo>
                  <a:pt x="1003300" y="1055158"/>
                  <a:pt x="622300" y="1123950"/>
                  <a:pt x="406400" y="952500"/>
                </a:cubicBezTo>
                <a:cubicBezTo>
                  <a:pt x="190500" y="781050"/>
                  <a:pt x="95250" y="393700"/>
                  <a:pt x="0" y="6350"/>
                </a:cubicBezTo>
              </a:path>
            </a:pathLst>
          </a:cu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4749578" y="4393510"/>
            <a:ext cx="318324" cy="369332"/>
            <a:chOff x="2790018" y="5090145"/>
            <a:chExt cx="318324" cy="369332"/>
          </a:xfrm>
        </p:grpSpPr>
        <p:sp>
          <p:nvSpPr>
            <p:cNvPr id="151" name="Oval 150"/>
            <p:cNvSpPr/>
            <p:nvPr/>
          </p:nvSpPr>
          <p:spPr bwMode="auto">
            <a:xfrm>
              <a:off x="2790018" y="5116682"/>
              <a:ext cx="318324" cy="316259"/>
            </a:xfrm>
            <a:prstGeom prst="ellipse">
              <a:avLst/>
            </a:prstGeom>
            <a:solidFill>
              <a:srgbClr val="C0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95000"/>
                    <a:lumOff val="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018" y="50901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0" y="2743873"/>
            <a:ext cx="571500" cy="533400"/>
          </a:xfrm>
          <a:prstGeom prst="rect">
            <a:avLst/>
          </a:prstGeom>
        </p:spPr>
      </p:pic>
      <p:grpSp>
        <p:nvGrpSpPr>
          <p:cNvPr id="161" name="Group 160"/>
          <p:cNvGrpSpPr/>
          <p:nvPr/>
        </p:nvGrpSpPr>
        <p:grpSpPr>
          <a:xfrm>
            <a:off x="13504" y="1298853"/>
            <a:ext cx="1582121" cy="973629"/>
            <a:chOff x="1000039" y="1912652"/>
            <a:chExt cx="1427835" cy="1000688"/>
          </a:xfrm>
        </p:grpSpPr>
        <p:sp>
          <p:nvSpPr>
            <p:cNvPr id="162" name="Rectangle 161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1057259" y="2033399"/>
              <a:ext cx="1263642" cy="7591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400" dirty="0" smtClean="0"/>
                <a:t>OC</a:t>
              </a:r>
              <a:br>
                <a:rPr lang="en-CA" sz="1400" dirty="0" smtClean="0"/>
              </a:br>
              <a:r>
                <a:rPr lang="en-CA" sz="1400" dirty="0" smtClean="0"/>
                <a:t>Command Line</a:t>
              </a:r>
            </a:p>
            <a:p>
              <a:pPr algn="ctr"/>
              <a:r>
                <a:rPr lang="en-CA" sz="1400" dirty="0" smtClean="0"/>
                <a:t>Tools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0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SCM (</a:t>
            </a:r>
            <a:r>
              <a:rPr lang="en-US" dirty="0" err="1" smtClean="0"/>
              <a:t>Git</a:t>
            </a:r>
            <a:r>
              <a:rPr lang="en-US" dirty="0" smtClean="0"/>
              <a:t>) and Continuous Integration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0" y="2776371"/>
            <a:ext cx="1744187" cy="533400"/>
            <a:chOff x="1000039" y="1912652"/>
            <a:chExt cx="1755606" cy="1000688"/>
          </a:xfrm>
        </p:grpSpPr>
        <p:sp>
          <p:nvSpPr>
            <p:cNvPr id="6" name="Rectangle 5"/>
            <p:cNvSpPr/>
            <p:nvPr/>
          </p:nvSpPr>
          <p:spPr bwMode="auto">
            <a:xfrm>
              <a:off x="1000039" y="1912652"/>
              <a:ext cx="1427835" cy="100068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14294" y="1912652"/>
              <a:ext cx="1341351" cy="174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400" dirty="0" smtClean="0"/>
                <a:t>Git repo</a:t>
              </a:r>
              <a:endParaRPr lang="en-CA" sz="1400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6371"/>
            <a:ext cx="571500" cy="5334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auto">
          <a:xfrm>
            <a:off x="1943483" y="1116383"/>
            <a:ext cx="1975379" cy="6828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BuildConfig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43483" y="2256312"/>
            <a:ext cx="1975379" cy="25650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(Short Lived)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62879" y="1478737"/>
            <a:ext cx="1155983" cy="320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S2I Image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455725" y="1799266"/>
            <a:ext cx="0" cy="457045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1943482" y="4203865"/>
            <a:ext cx="1037229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Git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Client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980712" y="4203864"/>
            <a:ext cx="938150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Open</a:t>
            </a: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JDK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943482" y="3586408"/>
            <a:ext cx="1037229" cy="6174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Maven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980712" y="3586407"/>
            <a:ext cx="938150" cy="6174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Gradle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012696" y="2594798"/>
            <a:ext cx="1823039" cy="89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Source Code</a:t>
            </a:r>
            <a:endParaRPr lang="en-CA" sz="1600" b="1" dirty="0">
              <a:solidFill>
                <a:schemeClr val="tx1"/>
              </a:solidFill>
              <a:latin typeface="Arial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Snapshot</a:t>
            </a:r>
          </a:p>
        </p:txBody>
      </p:sp>
      <p:cxnSp>
        <p:nvCxnSpPr>
          <p:cNvPr id="29" name="Straight Arrow Connector 28"/>
          <p:cNvCxnSpPr>
            <a:stCxn id="6" idx="3"/>
            <a:endCxn id="28" idx="1"/>
          </p:cNvCxnSpPr>
          <p:nvPr/>
        </p:nvCxnSpPr>
        <p:spPr bwMode="auto">
          <a:xfrm>
            <a:off x="1418548" y="3043071"/>
            <a:ext cx="594148" cy="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 bwMode="auto">
          <a:xfrm>
            <a:off x="5279146" y="2495578"/>
            <a:ext cx="1975379" cy="109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ImageStream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384280" y="2828325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6" name="Straight Arrow Connector 35"/>
          <p:cNvCxnSpPr>
            <a:stCxn id="28" idx="3"/>
            <a:endCxn id="34" idx="1"/>
          </p:cNvCxnSpPr>
          <p:nvPr/>
        </p:nvCxnSpPr>
        <p:spPr bwMode="auto">
          <a:xfrm flipV="1">
            <a:off x="3835735" y="3043071"/>
            <a:ext cx="1443411" cy="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87897" y="261210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Build output</a:t>
            </a:r>
            <a:endParaRPr lang="en-US"/>
          </a:p>
        </p:txBody>
      </p:sp>
      <p:sp>
        <p:nvSpPr>
          <p:cNvPr id="42" name="Rectangle 41"/>
          <p:cNvSpPr/>
          <p:nvPr/>
        </p:nvSpPr>
        <p:spPr bwMode="auto">
          <a:xfrm>
            <a:off x="5279146" y="4435586"/>
            <a:ext cx="2012980" cy="1383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DeploymentConfig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>
            <a:stCxn id="42" idx="0"/>
            <a:endCxn id="34" idx="2"/>
          </p:cNvCxnSpPr>
          <p:nvPr/>
        </p:nvCxnSpPr>
        <p:spPr bwMode="auto">
          <a:xfrm flipH="1" flipV="1">
            <a:off x="6266836" y="3590563"/>
            <a:ext cx="18800" cy="84502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61295" y="3730991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 bwMode="auto">
          <a:xfrm>
            <a:off x="5279146" y="4806472"/>
            <a:ext cx="2012980" cy="101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Settings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Setting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065396" y="4344817"/>
            <a:ext cx="1975379" cy="1937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Straight Arrow Connector 62"/>
          <p:cNvCxnSpPr>
            <a:stCxn id="58" idx="3"/>
            <a:endCxn id="60" idx="1"/>
          </p:cNvCxnSpPr>
          <p:nvPr/>
        </p:nvCxnSpPr>
        <p:spPr bwMode="auto">
          <a:xfrm>
            <a:off x="7292126" y="5312691"/>
            <a:ext cx="1773270" cy="74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366514" y="466579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Deploys image</a:t>
            </a:r>
          </a:p>
          <a:p>
            <a:r>
              <a:rPr lang="en-US" dirty="0" smtClean="0"/>
              <a:t>to a pod.</a:t>
            </a:r>
            <a:endParaRPr lang="en-US" dirty="0"/>
          </a:p>
        </p:txBody>
      </p:sp>
      <p:sp>
        <p:nvSpPr>
          <p:cNvPr id="71" name="Content Placeholder 1"/>
          <p:cNvSpPr>
            <a:spLocks noGrp="1"/>
          </p:cNvSpPr>
          <p:nvPr>
            <p:ph sz="quarter" idx="10"/>
          </p:nvPr>
        </p:nvSpPr>
        <p:spPr>
          <a:xfrm>
            <a:off x="7481455" y="767285"/>
            <a:ext cx="4635554" cy="2695105"/>
          </a:xfrm>
        </p:spPr>
        <p:txBody>
          <a:bodyPr/>
          <a:lstStyle/>
          <a:p>
            <a:r>
              <a:rPr lang="en-CA" sz="1800" b="1" dirty="0" smtClean="0"/>
              <a:t>Aggregator and Worker source code is compiled into Docker images by </a:t>
            </a:r>
            <a:r>
              <a:rPr lang="en-CA" sz="1800" b="1" dirty="0" err="1" smtClean="0"/>
              <a:t>Openshift</a:t>
            </a:r>
            <a:r>
              <a:rPr lang="en-CA" sz="1800" b="1" dirty="0" smtClean="0"/>
              <a:t>.</a:t>
            </a:r>
          </a:p>
          <a:p>
            <a:r>
              <a:rPr lang="en-CA" sz="1800" b="1" dirty="0" smtClean="0"/>
              <a:t>Every time new images are built they get deployed, replacing older pods.</a:t>
            </a:r>
          </a:p>
          <a:p>
            <a:r>
              <a:rPr lang="en-CA" sz="1800" b="1" dirty="0" smtClean="0"/>
              <a:t>Concept of pipelines allows integration with external tools such as Jenkins.</a:t>
            </a:r>
          </a:p>
          <a:p>
            <a:r>
              <a:rPr lang="en-CA" sz="1800" b="1" dirty="0" smtClean="0"/>
              <a:t>S2I Image enforces a consistent build environment for everyone.</a:t>
            </a:r>
          </a:p>
          <a:p>
            <a:r>
              <a:rPr lang="en-CA" sz="1800" b="1" dirty="0" smtClean="0"/>
              <a:t>Great for DevOps</a:t>
            </a:r>
            <a:endParaRPr lang="en-CA" sz="1800" b="1" dirty="0"/>
          </a:p>
        </p:txBody>
      </p:sp>
      <p:cxnSp>
        <p:nvCxnSpPr>
          <p:cNvPr id="74" name="Elbow Connector 73"/>
          <p:cNvCxnSpPr>
            <a:stCxn id="12" idx="1"/>
            <a:endCxn id="6" idx="0"/>
          </p:cNvCxnSpPr>
          <p:nvPr/>
        </p:nvCxnSpPr>
        <p:spPr bwMode="auto">
          <a:xfrm rot="10800000" flipV="1">
            <a:off x="709275" y="1457825"/>
            <a:ext cx="1234209" cy="1318546"/>
          </a:xfrm>
          <a:prstGeom prst="bentConnector2">
            <a:avLst/>
          </a:prstGeom>
          <a:noFill/>
          <a:ln w="508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TextBox 74"/>
          <p:cNvSpPr txBox="1"/>
          <p:nvPr/>
        </p:nvSpPr>
        <p:spPr>
          <a:xfrm>
            <a:off x="679441" y="1139948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Watches</a:t>
            </a:r>
          </a:p>
          <a:p>
            <a:r>
              <a:rPr lang="en-US" dirty="0" smtClean="0"/>
              <a:t>for change</a:t>
            </a:r>
          </a:p>
        </p:txBody>
      </p:sp>
    </p:spTree>
    <p:extLst>
      <p:ext uri="{BB962C8B-B14F-4D97-AF65-F5344CB8AC3E}">
        <p14:creationId xmlns:p14="http://schemas.microsoft.com/office/powerpoint/2010/main" val="160747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Continous</a:t>
            </a:r>
            <a:r>
              <a:rPr lang="en-US" dirty="0" smtClean="0"/>
              <a:t> Integration with remote </a:t>
            </a:r>
            <a:r>
              <a:rPr lang="en-US" dirty="0" err="1" smtClean="0"/>
              <a:t>docker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996611" y="1557428"/>
            <a:ext cx="1975379" cy="10949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ImageStream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101745" y="1890175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96611" y="3497436"/>
            <a:ext cx="2012980" cy="1383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DeploymentConfig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4984301" y="2652413"/>
            <a:ext cx="18800" cy="84502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 bwMode="auto">
          <a:xfrm>
            <a:off x="3996611" y="3868322"/>
            <a:ext cx="2012980" cy="1012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 Settings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kumimoji="0" lang="en-CA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Container</a:t>
            </a:r>
            <a:r>
              <a:rPr kumimoji="0" lang="en-CA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Setting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94704" y="4189097"/>
            <a:ext cx="1975379" cy="1937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009591" y="4374541"/>
            <a:ext cx="1773270" cy="74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83979" y="3727643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Deploys image</a:t>
            </a:r>
          </a:p>
          <a:p>
            <a:r>
              <a:rPr lang="en-US" dirty="0" smtClean="0"/>
              <a:t>to a pod.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6583" y="1283009"/>
            <a:ext cx="2180536" cy="1369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External Repository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34180" y="1814268"/>
            <a:ext cx="1765342" cy="6340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Image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88193" y="2783438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1"/>
            <a:endCxn id="14" idx="3"/>
          </p:cNvCxnSpPr>
          <p:nvPr/>
        </p:nvCxnSpPr>
        <p:spPr bwMode="auto">
          <a:xfrm flipH="1">
            <a:off x="2099522" y="2104921"/>
            <a:ext cx="1897089" cy="26380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38504" y="1493906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Watches for</a:t>
            </a:r>
          </a:p>
          <a:p>
            <a:r>
              <a:rPr lang="en-US" dirty="0" smtClean="0"/>
              <a:t>newer image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sz="quarter" idx="10"/>
          </p:nvPr>
        </p:nvSpPr>
        <p:spPr>
          <a:xfrm>
            <a:off x="7556446" y="611004"/>
            <a:ext cx="4635554" cy="3668302"/>
          </a:xfrm>
        </p:spPr>
        <p:txBody>
          <a:bodyPr/>
          <a:lstStyle/>
          <a:p>
            <a:r>
              <a:rPr lang="en-CA" sz="1800" b="1" dirty="0" smtClean="0"/>
              <a:t>VMR is pre-built, thus it doesn’t need a </a:t>
            </a:r>
            <a:r>
              <a:rPr lang="en-CA" sz="1800" b="1" dirty="0" err="1" smtClean="0"/>
              <a:t>BuildConfig</a:t>
            </a:r>
            <a:r>
              <a:rPr lang="en-CA" sz="1800" b="1" dirty="0" smtClean="0"/>
              <a:t>.</a:t>
            </a:r>
          </a:p>
          <a:p>
            <a:r>
              <a:rPr lang="en-CA" sz="1800" b="1" dirty="0" smtClean="0"/>
              <a:t>Instead VMR would be available on a Docker Repository, external to the </a:t>
            </a:r>
            <a:r>
              <a:rPr lang="en-CA" sz="1800" b="1" dirty="0" err="1" smtClean="0"/>
              <a:t>Openshift</a:t>
            </a:r>
            <a:r>
              <a:rPr lang="en-CA" sz="1800" b="1" dirty="0" smtClean="0"/>
              <a:t> deployment.</a:t>
            </a:r>
          </a:p>
          <a:p>
            <a:r>
              <a:rPr lang="en-CA" sz="1800" b="1" dirty="0" smtClean="0"/>
              <a:t>The </a:t>
            </a:r>
            <a:r>
              <a:rPr lang="en-CA" sz="1800" b="1" dirty="0" err="1" smtClean="0"/>
              <a:t>ImageStream</a:t>
            </a:r>
            <a:r>
              <a:rPr lang="en-CA" sz="1800" b="1" dirty="0" smtClean="0"/>
              <a:t> for the VMR would be setup to use the VMR images in the External Repository as image source.</a:t>
            </a:r>
          </a:p>
          <a:p>
            <a:r>
              <a:rPr lang="en-CA" sz="1800" b="1" dirty="0" smtClean="0"/>
              <a:t>Whenever a newer version of the VMR becomes available on the external repository, a VMR upgrade will be triggered.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8212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12890" y="890814"/>
            <a:ext cx="5611053" cy="4880594"/>
          </a:xfrm>
        </p:spPr>
        <p:txBody>
          <a:bodyPr/>
          <a:lstStyle/>
          <a:p>
            <a:r>
              <a:rPr lang="en-US" sz="2000" dirty="0" smtClean="0"/>
              <a:t>Pods uses dynamic IP addresses.</a:t>
            </a:r>
          </a:p>
          <a:p>
            <a:r>
              <a:rPr lang="en-US" sz="2000" dirty="0" smtClean="0"/>
              <a:t>Pods can be replaced at any time by an equivalent Pod, which changes the IP addresses.</a:t>
            </a:r>
          </a:p>
          <a:p>
            <a:r>
              <a:rPr lang="en-US" sz="2000" dirty="0" smtClean="0"/>
              <a:t>Thus it is not recommended to connect to a Pod’s IP directly as tracking the IP would be hard.</a:t>
            </a:r>
          </a:p>
          <a:p>
            <a:r>
              <a:rPr lang="en-US" sz="2000" dirty="0" smtClean="0"/>
              <a:t>Instead, connections are made to a service, which then redirect traffic to pods providing the service.</a:t>
            </a:r>
          </a:p>
          <a:p>
            <a:r>
              <a:rPr lang="en-US" sz="2000" dirty="0" smtClean="0"/>
              <a:t>Services enables anything that depends on it to refer to a consistent internal address</a:t>
            </a:r>
          </a:p>
          <a:p>
            <a:r>
              <a:rPr lang="en-US" sz="2000" dirty="0" smtClean="0"/>
              <a:t>VMR could use a service per VMR for HA setup, and a messaging service for client applications.</a:t>
            </a:r>
          </a:p>
          <a:p>
            <a:r>
              <a:rPr lang="en-US" sz="2000" dirty="0" smtClean="0"/>
              <a:t>Services also serves as a load balancer, as well as a fail-over proxy.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51" y="-130373"/>
            <a:ext cx="10843139" cy="1023938"/>
          </a:xfrm>
        </p:spPr>
        <p:txBody>
          <a:bodyPr/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158107" y="17497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79" y="23219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8943067" y="17446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393655" y="4057002"/>
            <a:ext cx="3155053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solace-messaging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 bwMode="auto">
          <a:xfrm flipH="1" flipV="1">
            <a:off x="8854766" y="3649323"/>
            <a:ext cx="6191" cy="40257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 bwMode="auto">
          <a:xfrm>
            <a:off x="9916842" y="17497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714" y="23219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0701802" y="17446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399372" y="1744660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44" y="2316817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7184332" y="1739560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93655" y="331423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Primary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2390" y="33290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899983" y="327489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cxnSp>
        <p:nvCxnSpPr>
          <p:cNvPr id="23" name="Straight Arrow Connector 22"/>
          <p:cNvCxnSpPr>
            <a:endCxn id="13" idx="2"/>
          </p:cNvCxnSpPr>
          <p:nvPr/>
        </p:nvCxnSpPr>
        <p:spPr bwMode="auto">
          <a:xfrm flipV="1">
            <a:off x="7096030" y="3644223"/>
            <a:ext cx="1" cy="40767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6318948" y="5156208"/>
            <a:ext cx="3296786" cy="532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SMF</a:t>
            </a:r>
            <a:r>
              <a:rPr lang="en-CA" sz="16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client</a:t>
            </a:r>
            <a:br>
              <a:rPr lang="en-CA" sz="1600" b="1" dirty="0" smtClean="0">
                <a:solidFill>
                  <a:schemeClr val="tx1"/>
                </a:solidFill>
                <a:latin typeface="Arial" charset="0"/>
              </a:rPr>
            </a:br>
            <a:r>
              <a:rPr lang="en-CA" sz="1600" b="1" dirty="0" err="1" smtClean="0">
                <a:solidFill>
                  <a:schemeClr val="tx1"/>
                </a:solidFill>
                <a:latin typeface="Arial" charset="0"/>
              </a:rPr>
              <a:t>Hostlist</a:t>
            </a: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 = </a:t>
            </a:r>
            <a:r>
              <a:rPr lang="en-CA" sz="1600" b="1" dirty="0">
                <a:solidFill>
                  <a:schemeClr val="tx1"/>
                </a:solidFill>
                <a:latin typeface="Arial" charset="0"/>
              </a:rPr>
              <a:t>solace-messaging</a:t>
            </a:r>
            <a:endParaRPr lang="en-CA" sz="1600" b="1" dirty="0" smtClean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Straight Arrow Connector 24"/>
          <p:cNvCxnSpPr>
            <a:stCxn id="24" idx="0"/>
            <a:endCxn id="8" idx="2"/>
          </p:cNvCxnSpPr>
          <p:nvPr/>
        </p:nvCxnSpPr>
        <p:spPr bwMode="auto">
          <a:xfrm flipV="1">
            <a:off x="7967341" y="4598807"/>
            <a:ext cx="3841" cy="557401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 bwMode="auto">
          <a:xfrm>
            <a:off x="6397871" y="847387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VMR-P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58930" y="860064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VMR-B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24205" y="847388"/>
            <a:ext cx="139631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VMR-M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7" name="Straight Arrow Connector 36"/>
          <p:cNvCxnSpPr>
            <a:stCxn id="33" idx="2"/>
            <a:endCxn id="13" idx="0"/>
          </p:cNvCxnSpPr>
          <p:nvPr/>
        </p:nvCxnSpPr>
        <p:spPr bwMode="auto">
          <a:xfrm>
            <a:off x="7096030" y="1389192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 bwMode="auto">
          <a:xfrm>
            <a:off x="8863568" y="1400896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>
            <a:off x="10613499" y="1400896"/>
            <a:ext cx="1" cy="355468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53513" y="890814"/>
            <a:ext cx="5166631" cy="4844968"/>
          </a:xfrm>
        </p:spPr>
        <p:txBody>
          <a:bodyPr/>
          <a:lstStyle/>
          <a:p>
            <a:r>
              <a:rPr lang="en-US" sz="2000" dirty="0" smtClean="0"/>
              <a:t>Routes are used to expose HTTP services as a FQDN hostname.</a:t>
            </a:r>
          </a:p>
          <a:p>
            <a:r>
              <a:rPr lang="en-US" sz="2000" dirty="0" smtClean="0"/>
              <a:t>The route is identified by the FQDN, and an </a:t>
            </a:r>
            <a:r>
              <a:rPr lang="en-US" sz="2000" dirty="0" err="1" smtClean="0"/>
              <a:t>HAProxy</a:t>
            </a:r>
            <a:r>
              <a:rPr lang="en-US" sz="2000" dirty="0" smtClean="0"/>
              <a:t> pod will reverse proxy connection made to the FQDN to the desired service.</a:t>
            </a:r>
          </a:p>
          <a:p>
            <a:r>
              <a:rPr lang="en-US" sz="2000" dirty="0" smtClean="0"/>
              <a:t>Used for web application, REST endpoints and other HTTP based protocol (SEMPv1)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669339" y="395313"/>
            <a:ext cx="1357891" cy="1442141"/>
            <a:chOff x="538342" y="4247012"/>
            <a:chExt cx="1322624" cy="1481862"/>
          </a:xfrm>
        </p:grpSpPr>
        <p:sp>
          <p:nvSpPr>
            <p:cNvPr id="6" name="Rectangle 5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Picture 12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12043" y="4979358"/>
              <a:ext cx="948923" cy="252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 bwMode="auto">
          <a:xfrm>
            <a:off x="8575259" y="2452337"/>
            <a:ext cx="1420309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13" idx="0"/>
            <a:endCxn id="8" idx="2"/>
          </p:cNvCxnSpPr>
          <p:nvPr/>
        </p:nvCxnSpPr>
        <p:spPr bwMode="auto">
          <a:xfrm flipV="1">
            <a:off x="9285414" y="1837454"/>
            <a:ext cx="1" cy="614883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 bwMode="auto">
          <a:xfrm>
            <a:off x="7653193" y="3821560"/>
            <a:ext cx="3264440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https://aggregator.&lt;domain&gt;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Route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V="1">
            <a:off x="9285413" y="3010164"/>
            <a:ext cx="1" cy="811396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 bwMode="auto">
          <a:xfrm flipV="1">
            <a:off x="9285413" y="4379387"/>
            <a:ext cx="1" cy="108229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7653193" y="5479632"/>
            <a:ext cx="3497738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Internal and External HTTP clients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3"/>
          <p:cNvSpPr>
            <a:spLocks noGrp="1"/>
          </p:cNvSpPr>
          <p:nvPr>
            <p:ph type="title"/>
          </p:nvPr>
        </p:nvSpPr>
        <p:spPr>
          <a:xfrm>
            <a:off x="95059" y="185121"/>
            <a:ext cx="10843139" cy="471010"/>
          </a:xfrm>
        </p:spPr>
        <p:txBody>
          <a:bodyPr/>
          <a:lstStyle/>
          <a:p>
            <a:r>
              <a:rPr lang="en-US" dirty="0" smtClean="0"/>
              <a:t>Components View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686573" y="2280063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299641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5776936" y="2644161"/>
            <a:ext cx="1233964" cy="1442141"/>
            <a:chOff x="538342" y="4247012"/>
            <a:chExt cx="1201916" cy="1481862"/>
          </a:xfrm>
        </p:grpSpPr>
        <p:sp>
          <p:nvSpPr>
            <p:cNvPr id="52" name="Rectangle 51"/>
            <p:cNvSpPr/>
            <p:nvPr/>
          </p:nvSpPr>
          <p:spPr bwMode="auto">
            <a:xfrm>
              <a:off x="540108" y="4911870"/>
              <a:ext cx="1200150" cy="405267"/>
            </a:xfrm>
            <a:prstGeom prst="rect">
              <a:avLst/>
            </a:prstGeom>
            <a:solidFill>
              <a:srgbClr val="6DB33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39411" y="4247012"/>
              <a:ext cx="1200150" cy="6691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r>
                <a:rPr lang="en-CA" sz="1600" dirty="0" smtClean="0">
                  <a:solidFill>
                    <a:schemeClr val="bg1"/>
                  </a:solidFill>
                  <a:latin typeface="Arial" charset="0"/>
                </a:rPr>
                <a:t>Aggregator</a:t>
              </a:r>
              <a:endParaRPr kumimoji="0" lang="en-CA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38342" y="5323607"/>
              <a:ext cx="1200150" cy="405267"/>
            </a:xfrm>
            <a:prstGeom prst="rect">
              <a:avLst/>
            </a:prstGeom>
            <a:gradFill>
              <a:gsLst>
                <a:gs pos="0">
                  <a:schemeClr val="accent3">
                    <a:satMod val="103000"/>
                    <a:tint val="94000"/>
                    <a:lumMod val="0"/>
                    <a:lumOff val="100000"/>
                  </a:schemeClr>
                </a:gs>
                <a:gs pos="50000">
                  <a:schemeClr val="accent3">
                    <a:satMod val="110000"/>
                    <a:shade val="100000"/>
                    <a:lumMod val="12000"/>
                    <a:lumOff val="88000"/>
                  </a:schemeClr>
                </a:gs>
                <a:gs pos="100000">
                  <a:schemeClr val="accent3">
                    <a:satMod val="120000"/>
                    <a:shade val="78000"/>
                    <a:lumMod val="95000"/>
                  </a:schemeClr>
                </a:gs>
              </a:gsLst>
            </a:gradFill>
            <a:ln>
              <a:headEnd type="none" w="med" len="med"/>
              <a:tailEnd type="none" w="med" len="med"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Arial Narrow" pitchFamily="34" charset="0"/>
                <a:buNone/>
                <a:tabLst/>
              </a:pPr>
              <a:endParaRPr kumimoji="0" lang="en-CA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pic>
          <p:nvPicPr>
            <p:cNvPr id="55" name="Picture 54" descr="https://spring.io/img/spring-by-pivotal-9066b55828deb3c10e27e609af322c40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48"/>
            <a:stretch/>
          </p:blipFill>
          <p:spPr bwMode="auto">
            <a:xfrm>
              <a:off x="1021171" y="5369077"/>
              <a:ext cx="717321" cy="338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966" y="5368771"/>
              <a:ext cx="335508" cy="335508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/>
          </p:nvSpPr>
          <p:spPr>
            <a:xfrm>
              <a:off x="912043" y="4979358"/>
              <a:ext cx="826448" cy="221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1" dirty="0" smtClean="0">
                  <a:latin typeface="+mj-lt"/>
                </a:rPr>
                <a:t>Spring Cloud</a:t>
              </a:r>
              <a:endParaRPr lang="en-CA" sz="800" b="1" dirty="0">
                <a:latin typeface="+mj-lt"/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385" y="4962518"/>
              <a:ext cx="361089" cy="361089"/>
            </a:xfrm>
            <a:prstGeom prst="rect">
              <a:avLst/>
            </a:prstGeom>
          </p:spPr>
        </p:pic>
      </p:grpSp>
      <p:sp>
        <p:nvSpPr>
          <p:cNvPr id="59" name="Rectangle 58"/>
          <p:cNvSpPr/>
          <p:nvPr/>
        </p:nvSpPr>
        <p:spPr bwMode="auto">
          <a:xfrm>
            <a:off x="8925092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541384" y="2273289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0636" y="2790398"/>
            <a:ext cx="997463" cy="98805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1135" y="2790399"/>
            <a:ext cx="997463" cy="98805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13" y="2845446"/>
            <a:ext cx="877956" cy="877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Rectangle 89"/>
          <p:cNvSpPr/>
          <p:nvPr/>
        </p:nvSpPr>
        <p:spPr bwMode="auto">
          <a:xfrm>
            <a:off x="3465120" y="656132"/>
            <a:ext cx="8469581" cy="780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82" y="675682"/>
            <a:ext cx="1142189" cy="741681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 bwMode="auto">
          <a:xfrm>
            <a:off x="11329060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9715992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8084601" y="2268189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6475607" y="2280063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11329059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9715992" y="1161364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8084601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6475607" y="116378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0" name="Straight Arrow Connector 99"/>
          <p:cNvCxnSpPr>
            <a:stCxn id="95" idx="0"/>
            <a:endCxn id="99" idx="2"/>
          </p:cNvCxnSpPr>
          <p:nvPr/>
        </p:nvCxnSpPr>
        <p:spPr bwMode="auto">
          <a:xfrm flipV="1">
            <a:off x="6778428" y="1436914"/>
            <a:ext cx="0" cy="843149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98" idx="2"/>
          </p:cNvCxnSpPr>
          <p:nvPr/>
        </p:nvCxnSpPr>
        <p:spPr bwMode="auto">
          <a:xfrm flipV="1">
            <a:off x="8387421" y="1436914"/>
            <a:ext cx="1" cy="835473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7" idx="2"/>
          </p:cNvCxnSpPr>
          <p:nvPr/>
        </p:nvCxnSpPr>
        <p:spPr bwMode="auto">
          <a:xfrm flipV="1">
            <a:off x="10018812" y="1434496"/>
            <a:ext cx="1" cy="837891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96" idx="2"/>
          </p:cNvCxnSpPr>
          <p:nvPr/>
        </p:nvCxnSpPr>
        <p:spPr bwMode="auto">
          <a:xfrm flipV="1">
            <a:off x="11631879" y="1436914"/>
            <a:ext cx="1" cy="835473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 bwMode="auto">
          <a:xfrm>
            <a:off x="3465120" y="2280063"/>
            <a:ext cx="1393317" cy="18995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Pod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3562597" y="2644161"/>
            <a:ext cx="1255435" cy="1418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HAProxy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4252796" y="2280062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eth0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4252796" y="1161364"/>
            <a:ext cx="605641" cy="273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veth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5" name="Straight Arrow Connector 114"/>
          <p:cNvCxnSpPr/>
          <p:nvPr/>
        </p:nvCxnSpPr>
        <p:spPr bwMode="auto">
          <a:xfrm flipV="1">
            <a:off x="4527504" y="1436914"/>
            <a:ext cx="0" cy="855024"/>
          </a:xfrm>
          <a:prstGeom prst="straightConnector1">
            <a:avLst/>
          </a:prstGeom>
          <a:ln w="50800"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 bwMode="auto">
          <a:xfrm>
            <a:off x="3465120" y="4693085"/>
            <a:ext cx="1393317" cy="10545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Router 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8" name="Straight Arrow Connector 117"/>
          <p:cNvCxnSpPr>
            <a:stCxn id="116" idx="0"/>
            <a:endCxn id="109" idx="2"/>
          </p:cNvCxnSpPr>
          <p:nvPr/>
        </p:nvCxnSpPr>
        <p:spPr bwMode="auto">
          <a:xfrm flipV="1">
            <a:off x="4161779" y="4179626"/>
            <a:ext cx="0" cy="513459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 bwMode="auto">
          <a:xfrm>
            <a:off x="3630786" y="3106475"/>
            <a:ext cx="1139380" cy="531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4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400" b="1" dirty="0" smtClean="0">
                <a:solidFill>
                  <a:schemeClr val="tx1"/>
                </a:solidFill>
                <a:latin typeface="Arial" charset="0"/>
              </a:rPr>
              <a:t>route</a:t>
            </a:r>
            <a:endParaRPr kumimoji="0" lang="en-CA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5403694" y="4693085"/>
            <a:ext cx="1393317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Aggregator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7" name="Straight Arrow Connector 126"/>
          <p:cNvCxnSpPr>
            <a:endCxn id="48" idx="2"/>
          </p:cNvCxnSpPr>
          <p:nvPr/>
        </p:nvCxnSpPr>
        <p:spPr bwMode="auto">
          <a:xfrm flipV="1">
            <a:off x="6377049" y="4179626"/>
            <a:ext cx="6183" cy="520474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 bwMode="auto">
          <a:xfrm>
            <a:off x="7337461" y="4678842"/>
            <a:ext cx="1317675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SMF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Service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0" name="Straight Arrow Connector 129"/>
          <p:cNvCxnSpPr>
            <a:endCxn id="49" idx="2"/>
          </p:cNvCxnSpPr>
          <p:nvPr/>
        </p:nvCxnSpPr>
        <p:spPr bwMode="auto">
          <a:xfrm flipV="1">
            <a:off x="7996297" y="4172852"/>
            <a:ext cx="3" cy="481456"/>
          </a:xfrm>
          <a:prstGeom prst="straightConnector1">
            <a:avLst/>
          </a:prstGeom>
          <a:ln w="50800"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Curved Connector 131"/>
          <p:cNvCxnSpPr/>
          <p:nvPr/>
        </p:nvCxnSpPr>
        <p:spPr bwMode="auto">
          <a:xfrm rot="5400000">
            <a:off x="9558142" y="3283265"/>
            <a:ext cx="776893" cy="2582907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Curved Connector 138"/>
          <p:cNvCxnSpPr>
            <a:stCxn id="59" idx="2"/>
            <a:endCxn id="129" idx="3"/>
          </p:cNvCxnSpPr>
          <p:nvPr/>
        </p:nvCxnSpPr>
        <p:spPr bwMode="auto">
          <a:xfrm rot="5400000">
            <a:off x="8749998" y="4077991"/>
            <a:ext cx="776893" cy="966615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2" name="Curved Connector 141"/>
          <p:cNvCxnSpPr>
            <a:endCxn id="129" idx="1"/>
          </p:cNvCxnSpPr>
          <p:nvPr/>
        </p:nvCxnSpPr>
        <p:spPr bwMode="auto">
          <a:xfrm rot="16200000" flipH="1">
            <a:off x="6681765" y="4294049"/>
            <a:ext cx="752358" cy="559034"/>
          </a:xfrm>
          <a:prstGeom prst="curvedConnector2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6" name="Elbow Connector 145"/>
          <p:cNvCxnSpPr>
            <a:stCxn id="124" idx="3"/>
            <a:endCxn id="125" idx="1"/>
          </p:cNvCxnSpPr>
          <p:nvPr/>
        </p:nvCxnSpPr>
        <p:spPr bwMode="auto">
          <a:xfrm>
            <a:off x="4770166" y="3372148"/>
            <a:ext cx="633528" cy="1591840"/>
          </a:xfrm>
          <a:prstGeom prst="bentConnector3">
            <a:avLst>
              <a:gd name="adj1" fmla="val 50000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Rectangle 152"/>
          <p:cNvSpPr/>
          <p:nvPr/>
        </p:nvSpPr>
        <p:spPr bwMode="auto">
          <a:xfrm>
            <a:off x="3628968" y="5443416"/>
            <a:ext cx="1065619" cy="304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Public IP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7" name="Elbow Connector 156"/>
          <p:cNvCxnSpPr>
            <a:stCxn id="162" idx="2"/>
            <a:endCxn id="153" idx="2"/>
          </p:cNvCxnSpPr>
          <p:nvPr/>
        </p:nvCxnSpPr>
        <p:spPr bwMode="auto">
          <a:xfrm rot="16200000" flipH="1">
            <a:off x="2269120" y="3854999"/>
            <a:ext cx="505752" cy="3279564"/>
          </a:xfrm>
          <a:prstGeom prst="bentConnector3">
            <a:avLst>
              <a:gd name="adj1" fmla="val 145200"/>
            </a:avLst>
          </a:prstGeom>
          <a:noFill/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2" name="Rectangle 161"/>
          <p:cNvSpPr/>
          <p:nvPr/>
        </p:nvSpPr>
        <p:spPr bwMode="auto">
          <a:xfrm>
            <a:off x="185555" y="4700100"/>
            <a:ext cx="1393317" cy="541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smtClean="0">
                <a:solidFill>
                  <a:schemeClr val="tx1"/>
                </a:solidFill>
                <a:latin typeface="Arial" charset="0"/>
              </a:rPr>
              <a:t>User’s</a:t>
            </a:r>
          </a:p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Arial Narrow" pitchFamily="34" charset="0"/>
              <a:buNone/>
              <a:tabLst/>
            </a:pPr>
            <a:r>
              <a:rPr lang="en-CA" sz="1600" b="1" dirty="0" smtClean="0">
                <a:solidFill>
                  <a:schemeClr val="tx1"/>
                </a:solidFill>
                <a:latin typeface="Arial" charset="0"/>
              </a:rPr>
              <a:t>Browser</a:t>
            </a:r>
            <a:endParaRPr kumimoji="0" lang="en-CA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69794" y="5595536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https://&lt;route-</a:t>
            </a:r>
            <a:r>
              <a:rPr lang="en-US" dirty="0" err="1" smtClean="0"/>
              <a:t>fqdn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0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E365D58E-E694-4AA2-8000-083A97CB79B2}"/>
    </a:ext>
  </a:extLst>
</a:theme>
</file>

<file path=ppt/theme/theme2.xml><?xml version="1.0" encoding="utf-8"?>
<a:theme xmlns:a="http://schemas.openxmlformats.org/drawingml/2006/main" name="1_Light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CF34602C-A7F2-4CFC-9B9D-98204949FA5C}"/>
    </a:ext>
  </a:extLst>
</a:theme>
</file>

<file path=ppt/theme/theme3.xml><?xml version="1.0" encoding="utf-8"?>
<a:theme xmlns:a="http://schemas.openxmlformats.org/drawingml/2006/main" name="Dark Gradient Background">
  <a:themeElements>
    <a:clrScheme name="default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D3692"/>
      </a:accent1>
      <a:accent2>
        <a:srgbClr val="F6760F"/>
      </a:accent2>
      <a:accent3>
        <a:srgbClr val="FFFFFF"/>
      </a:accent3>
      <a:accent4>
        <a:srgbClr val="000000"/>
      </a:accent4>
      <a:accent5>
        <a:srgbClr val="AAAEC7"/>
      </a:accent5>
      <a:accent6>
        <a:srgbClr val="DF6A0C"/>
      </a:accent6>
      <a:hlink>
        <a:srgbClr val="FADF6C"/>
      </a:hlink>
      <a:folHlink>
        <a:srgbClr val="0066CC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60000"/>
          <a:buFont typeface="Arial Narrow" pitchFamily="34" charset="0"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B3D91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FC7"/>
        </a:accent5>
        <a:accent6>
          <a:srgbClr val="DF6A0C"/>
        </a:accent6>
        <a:hlink>
          <a:srgbClr val="FADF6C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D3692"/>
        </a:accent1>
        <a:accent2>
          <a:srgbClr val="F6760F"/>
        </a:accent2>
        <a:accent3>
          <a:srgbClr val="FFFFFF"/>
        </a:accent3>
        <a:accent4>
          <a:srgbClr val="000000"/>
        </a:accent4>
        <a:accent5>
          <a:srgbClr val="AAAEC7"/>
        </a:accent5>
        <a:accent6>
          <a:srgbClr val="DF6A0C"/>
        </a:accent6>
        <a:hlink>
          <a:srgbClr val="FADF6C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olace-Prez-Template_102616.pptx" id="{0AA08C8E-EF44-4C64-8C5D-CBA29D5A67CE}" vid="{D50B3873-3629-4297-9B30-CF7C847465B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Strategy_for_Upgrades</Template>
  <TotalTime>46999</TotalTime>
  <Words>1044</Words>
  <Application>Microsoft Macintosh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 Narrow</vt:lpstr>
      <vt:lpstr>Calibri</vt:lpstr>
      <vt:lpstr>Calibri Light</vt:lpstr>
      <vt:lpstr>Courier New</vt:lpstr>
      <vt:lpstr>ＭＳ Ｐゴシック</vt:lpstr>
      <vt:lpstr>Verdana</vt:lpstr>
      <vt:lpstr>Wingdings</vt:lpstr>
      <vt:lpstr>Arial</vt:lpstr>
      <vt:lpstr>White Background</vt:lpstr>
      <vt:lpstr>1_Light Gradient Background</vt:lpstr>
      <vt:lpstr>Dark Gradient Background</vt:lpstr>
      <vt:lpstr>Openshift VMR Integration – PoC</vt:lpstr>
      <vt:lpstr>Goals</vt:lpstr>
      <vt:lpstr>Technical Overview</vt:lpstr>
      <vt:lpstr>The big picture</vt:lpstr>
      <vt:lpstr>SCM (Git) and Continuous Integration</vt:lpstr>
      <vt:lpstr>Continous Integration with remote docker repository</vt:lpstr>
      <vt:lpstr>Services</vt:lpstr>
      <vt:lpstr>Routes</vt:lpstr>
      <vt:lpstr>Components View</vt:lpstr>
      <vt:lpstr>Step by Step Instructions here : https://github.com/SolaceDev/openshift-messaging-demo</vt:lpstr>
      <vt:lpstr>Prerequisites</vt:lpstr>
      <vt:lpstr>Setup a new project</vt:lpstr>
      <vt:lpstr>Upload the Docker image</vt:lpstr>
      <vt:lpstr>Create the S2I (Source to Image) image stream</vt:lpstr>
      <vt:lpstr>Upload the Demo’s Openshift template</vt:lpstr>
    </vt:vector>
  </TitlesOfParts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for PCF Tile Upgrades</dc:title>
  <dc:creator>Francois Dickey</dc:creator>
  <cp:lastModifiedBy>Francois Dickey</cp:lastModifiedBy>
  <cp:revision>162</cp:revision>
  <dcterms:created xsi:type="dcterms:W3CDTF">2016-12-09T17:06:15Z</dcterms:created>
  <dcterms:modified xsi:type="dcterms:W3CDTF">2017-03-14T13:57:15Z</dcterms:modified>
</cp:coreProperties>
</file>