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dvent Pro SemiBold"/>
      <p:regular r:id="rId17"/>
      <p:bold r:id="rId18"/>
      <p:italic r:id="rId19"/>
      <p:boldItalic r:id="rId20"/>
    </p:embeddedFont>
    <p:embeddedFont>
      <p:font typeface="Roboto"/>
      <p:regular r:id="rId21"/>
      <p:bold r:id="rId22"/>
      <p:italic r:id="rId23"/>
      <p:boldItalic r:id="rId24"/>
    </p:embeddedFont>
    <p:embeddedFont>
      <p:font typeface="Roboto Medium"/>
      <p:regular r:id="rId25"/>
      <p:bold r:id="rId26"/>
      <p:italic r:id="rId27"/>
      <p:boldItalic r:id="rId28"/>
    </p:embeddedFont>
    <p:embeddedFont>
      <p:font typeface="Fira Sans Extra Condensed Medium"/>
      <p:regular r:id="rId29"/>
      <p:bold r:id="rId30"/>
      <p:italic r:id="rId31"/>
      <p:boldItalic r:id="rId32"/>
    </p:embeddedFont>
    <p:embeddedFont>
      <p:font typeface="Fira Sans Condensed Medium"/>
      <p:regular r:id="rId33"/>
      <p:bold r:id="rId34"/>
      <p:italic r:id="rId35"/>
      <p:boldItalic r:id="rId36"/>
    </p:embeddedFont>
    <p:embeddedFont>
      <p:font typeface="Maven Pro"/>
      <p:regular r:id="rId37"/>
      <p:bold r:id="rId38"/>
    </p:embeddedFont>
    <p:embeddedFont>
      <p:font typeface="Maven Pro Medium"/>
      <p:regular r:id="rId39"/>
      <p:bold r:id="rId40"/>
    </p:embeddedFont>
    <p:embeddedFont>
      <p:font typeface="Share Tech"/>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4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4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Medium-bold.fntdata"/><Relationship Id="rId20" Type="http://schemas.openxmlformats.org/officeDocument/2006/relationships/font" Target="fonts/AdventProSemiBold-boldItalic.fntdata"/><Relationship Id="rId41" Type="http://schemas.openxmlformats.org/officeDocument/2006/relationships/font" Target="fonts/ShareTech-regular.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6.xml"/><Relationship Id="rId33" Type="http://schemas.openxmlformats.org/officeDocument/2006/relationships/font" Target="fonts/FiraSansCondensedMedium-regular.fntdata"/><Relationship Id="rId10" Type="http://schemas.openxmlformats.org/officeDocument/2006/relationships/slide" Target="slides/slide5.xml"/><Relationship Id="rId32" Type="http://schemas.openxmlformats.org/officeDocument/2006/relationships/font" Target="fonts/FiraSansExtraCondensedMedium-boldItalic.fntdata"/><Relationship Id="rId13" Type="http://schemas.openxmlformats.org/officeDocument/2006/relationships/slide" Target="slides/slide8.xml"/><Relationship Id="rId35" Type="http://schemas.openxmlformats.org/officeDocument/2006/relationships/font" Target="fonts/FiraSansCondensedMedium-italic.fntdata"/><Relationship Id="rId12" Type="http://schemas.openxmlformats.org/officeDocument/2006/relationships/slide" Target="slides/slide7.xml"/><Relationship Id="rId34" Type="http://schemas.openxmlformats.org/officeDocument/2006/relationships/font" Target="fonts/FiraSansCondensedMedium-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FiraSansCondensedMedium-boldItalic.fntdata"/><Relationship Id="rId17" Type="http://schemas.openxmlformats.org/officeDocument/2006/relationships/font" Target="fonts/AdventProSemiBold-regular.fntdata"/><Relationship Id="rId39" Type="http://schemas.openxmlformats.org/officeDocument/2006/relationships/font" Target="fonts/MavenProMedium-regular.fntdata"/><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font" Target="fonts/AdventProSemiBold-italic.fntdata"/><Relationship Id="rId18" Type="http://schemas.openxmlformats.org/officeDocument/2006/relationships/font" Target="fonts/AdventPro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this is our presentation about the recommender system challenge 2022/2023.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6c52a2e8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6c52a2e8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fc53e571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fc53e571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a top-down view of the problem: this is a sketch of our process from the beginning to the end. At the begi</a:t>
            </a:r>
            <a:r>
              <a:rPr lang="en"/>
              <a:t>nning we did a lot of trial and error to try to understand the dataset and to understand which algorithms worked best for this problem.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c4305b0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c4305b0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Similarity matrix merge: The merge is typically done by taking a weighted sum of the two matrices, where the weights are chosen to balance the contribution of the similarity matrix and the interaction matrix.</a:t>
            </a:r>
            <a:br>
              <a:rPr lang="en">
                <a:solidFill>
                  <a:schemeClr val="dk1"/>
                </a:solidFill>
              </a:rPr>
            </a:b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f88143fb0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f88143fb0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Parla dello split dinamico</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f8983c07b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f8983c07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optimization works better than grid search and random search because it uses a probabilistic model to model the function being optimized, which allows it to make more informed decisions about where to sample next. Grid search and random search, on the other hand, simply sample points randomly or on a pre-defined grid, which can be less efficient and may result in missing the global optimum. Additionally, Bayesian optimization also takes into account the uncertainty of the model to balance exploration and exploitation which results in a more efficient search.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fa9cbddd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fa9cbddd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www.linkedin.com/in/alessandro-rossi-133a03237/" TargetMode="External"/><Relationship Id="rId4" Type="http://schemas.openxmlformats.org/officeDocument/2006/relationships/image" Target="../media/image15.jpg"/><Relationship Id="rId5" Type="http://schemas.openxmlformats.org/officeDocument/2006/relationships/image" Target="../media/image9.jpg"/><Relationship Id="rId6" Type="http://schemas.openxmlformats.org/officeDocument/2006/relationships/hyperlink" Target="https://www.linkedin.com/in/alessandro-rossi-133a03237/" TargetMode="External"/><Relationship Id="rId7" Type="http://schemas.openxmlformats.org/officeDocument/2006/relationships/image" Target="../media/image13.png"/><Relationship Id="rId8" Type="http://schemas.openxmlformats.org/officeDocument/2006/relationships/hyperlink" Target="https://www.linkedin.com/in/davide-zanutt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11900" y="297023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Alessandro Rossi</a:t>
            </a:r>
            <a:r>
              <a:rPr lang="en"/>
              <a:t> - 10649607</a:t>
            </a:r>
            <a:endParaRPr/>
          </a:p>
          <a:p>
            <a:pPr indent="0" lvl="0" marL="0" rtl="0" algn="ctr">
              <a:spcBef>
                <a:spcPts val="0"/>
              </a:spcBef>
              <a:spcAft>
                <a:spcPts val="0"/>
              </a:spcAft>
              <a:buNone/>
            </a:pPr>
            <a:r>
              <a:rPr lang="en"/>
              <a:t>Davide Zanutto -</a:t>
            </a:r>
            <a:r>
              <a:rPr lang="en"/>
              <a:t> </a:t>
            </a:r>
            <a:r>
              <a:rPr lang="en"/>
              <a:t>10938003</a:t>
            </a:r>
            <a:endParaRPr/>
          </a:p>
        </p:txBody>
      </p:sp>
      <p:sp>
        <p:nvSpPr>
          <p:cNvPr id="431" name="Google Shape;431;p23"/>
          <p:cNvSpPr txBox="1"/>
          <p:nvPr>
            <p:ph type="ctrTitle"/>
          </p:nvPr>
        </p:nvSpPr>
        <p:spPr>
          <a:xfrm>
            <a:off x="1197600" y="751900"/>
            <a:ext cx="6748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RECOMMENDER </a:t>
            </a:r>
            <a:r>
              <a:rPr lang="en">
                <a:solidFill>
                  <a:schemeClr val="accent2"/>
                </a:solidFill>
              </a:rPr>
              <a:t>SYSTEM </a:t>
            </a:r>
            <a:r>
              <a:rPr lang="en"/>
              <a:t>CHALLENGE 2022-23</a:t>
            </a:r>
            <a:endParaRPr/>
          </a:p>
        </p:txBody>
      </p:sp>
      <p:sp>
        <p:nvSpPr>
          <p:cNvPr id="432" name="Google Shape;432;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flipH="1">
            <a:off x="1031973" y="3454950"/>
            <a:ext cx="121454"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3"/>
          <p:cNvGrpSpPr/>
          <p:nvPr/>
        </p:nvGrpSpPr>
        <p:grpSpPr>
          <a:xfrm>
            <a:off x="8008096" y="2108910"/>
            <a:ext cx="199001" cy="2139769"/>
            <a:chOff x="8008096" y="2108910"/>
            <a:chExt cx="199001" cy="2139769"/>
          </a:xfrm>
        </p:grpSpPr>
        <p:sp>
          <p:nvSpPr>
            <p:cNvPr id="437" name="Google Shape;437;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9" name="Google Shape;439;p23"/>
          <p:cNvPicPr preferRelativeResize="0"/>
          <p:nvPr/>
        </p:nvPicPr>
        <p:blipFill>
          <a:blip r:embed="rId3">
            <a:alphaModFix/>
          </a:blip>
          <a:stretch>
            <a:fillRect/>
          </a:stretch>
        </p:blipFill>
        <p:spPr>
          <a:xfrm>
            <a:off x="4928825" y="4083012"/>
            <a:ext cx="1174774" cy="920489"/>
          </a:xfrm>
          <a:prstGeom prst="rect">
            <a:avLst/>
          </a:prstGeom>
          <a:noFill/>
          <a:ln>
            <a:noFill/>
          </a:ln>
        </p:spPr>
      </p:pic>
      <p:pic>
        <p:nvPicPr>
          <p:cNvPr id="440" name="Google Shape;440;p23"/>
          <p:cNvPicPr preferRelativeResize="0"/>
          <p:nvPr/>
        </p:nvPicPr>
        <p:blipFill>
          <a:blip r:embed="rId4">
            <a:alphaModFix/>
          </a:blip>
          <a:stretch>
            <a:fillRect/>
          </a:stretch>
        </p:blipFill>
        <p:spPr>
          <a:xfrm>
            <a:off x="2738925" y="4191024"/>
            <a:ext cx="1519026" cy="704450"/>
          </a:xfrm>
          <a:prstGeom prst="rect">
            <a:avLst/>
          </a:prstGeom>
          <a:noFill/>
          <a:ln>
            <a:noFill/>
          </a:ln>
        </p:spPr>
      </p:pic>
      <p:sp>
        <p:nvSpPr>
          <p:cNvPr id="441" name="Google Shape;441;p23"/>
          <p:cNvSpPr/>
          <p:nvPr/>
        </p:nvSpPr>
        <p:spPr>
          <a:xfrm>
            <a:off x="155595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flipH="1">
            <a:off x="1356946" y="2713525"/>
            <a:ext cx="121454"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2"/>
          <p:cNvSpPr txBox="1"/>
          <p:nvPr>
            <p:ph idx="4" type="ctrTitle"/>
          </p:nvPr>
        </p:nvSpPr>
        <p:spPr>
          <a:xfrm>
            <a:off x="618825" y="411675"/>
            <a:ext cx="5849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OUR </a:t>
            </a:r>
            <a:r>
              <a:rPr lang="en"/>
              <a:t>TEAM</a:t>
            </a:r>
            <a:endParaRPr sz="3000"/>
          </a:p>
        </p:txBody>
      </p:sp>
      <p:sp>
        <p:nvSpPr>
          <p:cNvPr id="796" name="Google Shape;796;p32"/>
          <p:cNvSpPr txBox="1"/>
          <p:nvPr>
            <p:ph type="ctrTitle"/>
          </p:nvPr>
        </p:nvSpPr>
        <p:spPr>
          <a:xfrm>
            <a:off x="4696481" y="1365079"/>
            <a:ext cx="26556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Davide Zanutto</a:t>
            </a:r>
            <a:endParaRPr/>
          </a:p>
        </p:txBody>
      </p:sp>
      <p:sp>
        <p:nvSpPr>
          <p:cNvPr id="797" name="Google Shape;797;p32"/>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student </a:t>
            </a:r>
            <a:endParaRPr/>
          </a:p>
          <a:p>
            <a:pPr indent="0" lvl="0" marL="0" rtl="0" algn="l">
              <a:spcBef>
                <a:spcPts val="0"/>
              </a:spcBef>
              <a:spcAft>
                <a:spcPts val="0"/>
              </a:spcAft>
              <a:buNone/>
            </a:pPr>
            <a:r>
              <a:rPr lang="en"/>
              <a:t>@ EIT Digital Master School (POLIMI, TU/e)</a:t>
            </a:r>
            <a:endParaRPr/>
          </a:p>
        </p:txBody>
      </p:sp>
      <p:sp>
        <p:nvSpPr>
          <p:cNvPr id="798" name="Google Shape;798;p32"/>
          <p:cNvSpPr txBox="1"/>
          <p:nvPr>
            <p:ph idx="2" type="ctrTitle"/>
          </p:nvPr>
        </p:nvSpPr>
        <p:spPr>
          <a:xfrm>
            <a:off x="1900150" y="3127942"/>
            <a:ext cx="2472900" cy="644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Alessandro Rossi</a:t>
            </a:r>
            <a:endParaRPr/>
          </a:p>
        </p:txBody>
      </p:sp>
      <p:sp>
        <p:nvSpPr>
          <p:cNvPr id="799" name="Google Shape;799;p32"/>
          <p:cNvSpPr txBox="1"/>
          <p:nvPr>
            <p:ph idx="3" type="subTitle"/>
          </p:nvPr>
        </p:nvSpPr>
        <p:spPr>
          <a:xfrm>
            <a:off x="1065700" y="3598400"/>
            <a:ext cx="3307500" cy="1179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Science Student</a:t>
            </a:r>
            <a:br>
              <a:rPr lang="en"/>
            </a:br>
            <a:r>
              <a:rPr lang="en"/>
              <a:t>@ EIT Digital Master School (POLIMI, UPM)</a:t>
            </a:r>
            <a:endParaRPr/>
          </a:p>
          <a:p>
            <a:pPr indent="0" lvl="0" marL="0" rtl="0" algn="r">
              <a:spcBef>
                <a:spcPts val="0"/>
              </a:spcBef>
              <a:spcAft>
                <a:spcPts val="0"/>
              </a:spcAft>
              <a:buNone/>
            </a:pPr>
            <a:r>
              <a:t/>
            </a:r>
            <a:endParaRPr/>
          </a:p>
          <a:p>
            <a:pPr indent="0" lvl="0" marL="0" rtl="0" algn="r">
              <a:spcBef>
                <a:spcPts val="0"/>
              </a:spcBef>
              <a:spcAft>
                <a:spcPts val="0"/>
              </a:spcAft>
              <a:buNone/>
            </a:pPr>
            <a:br>
              <a:rPr lang="en"/>
            </a:br>
            <a:endParaRPr/>
          </a:p>
        </p:txBody>
      </p:sp>
      <p:sp>
        <p:nvSpPr>
          <p:cNvPr id="800" name="Google Shape;800;p32"/>
          <p:cNvSpPr/>
          <p:nvPr/>
        </p:nvSpPr>
        <p:spPr>
          <a:xfrm>
            <a:off x="2837425" y="1199225"/>
            <a:ext cx="252000" cy="25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1" name="Google Shape;801;p32">
            <a:hlinkClick r:id="rId3"/>
          </p:cNvPr>
          <p:cNvPicPr preferRelativeResize="0"/>
          <p:nvPr/>
        </p:nvPicPr>
        <p:blipFill rotWithShape="1">
          <a:blip r:embed="rId4">
            <a:alphaModFix/>
          </a:blip>
          <a:srcRect b="55319" l="29503" r="14364" t="4536"/>
          <a:stretch/>
        </p:blipFill>
        <p:spPr>
          <a:xfrm>
            <a:off x="4545700" y="2883100"/>
            <a:ext cx="1456274" cy="1562675"/>
          </a:xfrm>
          <a:prstGeom prst="rect">
            <a:avLst/>
          </a:prstGeom>
          <a:noFill/>
          <a:ln>
            <a:noFill/>
          </a:ln>
        </p:spPr>
      </p:pic>
      <p:pic>
        <p:nvPicPr>
          <p:cNvPr id="802" name="Google Shape;802;p32"/>
          <p:cNvPicPr preferRelativeResize="0"/>
          <p:nvPr/>
        </p:nvPicPr>
        <p:blipFill rotWithShape="1">
          <a:blip r:embed="rId5">
            <a:alphaModFix/>
          </a:blip>
          <a:srcRect b="36186" l="9140" r="20600" t="11911"/>
          <a:stretch/>
        </p:blipFill>
        <p:spPr>
          <a:xfrm>
            <a:off x="3089425" y="1451225"/>
            <a:ext cx="1456274" cy="1434320"/>
          </a:xfrm>
          <a:prstGeom prst="rect">
            <a:avLst/>
          </a:prstGeom>
          <a:noFill/>
          <a:ln>
            <a:noFill/>
          </a:ln>
        </p:spPr>
      </p:pic>
      <p:pic>
        <p:nvPicPr>
          <p:cNvPr id="803" name="Google Shape;803;p32">
            <a:hlinkClick r:id="rId6"/>
          </p:cNvPr>
          <p:cNvPicPr preferRelativeResize="0"/>
          <p:nvPr/>
        </p:nvPicPr>
        <p:blipFill>
          <a:blip r:embed="rId7">
            <a:alphaModFix/>
          </a:blip>
          <a:stretch>
            <a:fillRect/>
          </a:stretch>
        </p:blipFill>
        <p:spPr>
          <a:xfrm>
            <a:off x="1817550" y="3476275"/>
            <a:ext cx="376325" cy="376325"/>
          </a:xfrm>
          <a:prstGeom prst="rect">
            <a:avLst/>
          </a:prstGeom>
          <a:noFill/>
          <a:ln>
            <a:noFill/>
          </a:ln>
        </p:spPr>
      </p:pic>
      <p:pic>
        <p:nvPicPr>
          <p:cNvPr id="804" name="Google Shape;804;p32">
            <a:hlinkClick r:id="rId8"/>
          </p:cNvPr>
          <p:cNvPicPr preferRelativeResize="0"/>
          <p:nvPr/>
        </p:nvPicPr>
        <p:blipFill>
          <a:blip r:embed="rId7">
            <a:alphaModFix/>
          </a:blip>
          <a:stretch>
            <a:fillRect/>
          </a:stretch>
        </p:blipFill>
        <p:spPr>
          <a:xfrm>
            <a:off x="6862213" y="1633450"/>
            <a:ext cx="376325" cy="37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3"/>
          <p:cNvSpPr txBox="1"/>
          <p:nvPr>
            <p:ph type="ctrTitle"/>
          </p:nvPr>
        </p:nvSpPr>
        <p:spPr>
          <a:xfrm>
            <a:off x="1197600" y="751900"/>
            <a:ext cx="6748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THANK YOU </a:t>
            </a:r>
            <a:endParaRPr sz="5400"/>
          </a:p>
          <a:p>
            <a:pPr indent="0" lvl="0" marL="0" rtl="0" algn="ctr">
              <a:spcBef>
                <a:spcPts val="0"/>
              </a:spcBef>
              <a:spcAft>
                <a:spcPts val="0"/>
              </a:spcAft>
              <a:buNone/>
            </a:pPr>
            <a:r>
              <a:rPr lang="en" sz="5400"/>
              <a:t>FOR YOUR </a:t>
            </a:r>
            <a:r>
              <a:rPr lang="en" sz="5400">
                <a:solidFill>
                  <a:schemeClr val="accent2"/>
                </a:solidFill>
              </a:rPr>
              <a:t>ATTENTION</a:t>
            </a:r>
            <a:endParaRPr sz="5400">
              <a:solidFill>
                <a:schemeClr val="accent2"/>
              </a:solidFill>
            </a:endParaRPr>
          </a:p>
        </p:txBody>
      </p:sp>
      <p:sp>
        <p:nvSpPr>
          <p:cNvPr id="810" name="Google Shape;810;p3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flipH="1">
            <a:off x="1031973" y="3454950"/>
            <a:ext cx="121454"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33"/>
          <p:cNvGrpSpPr/>
          <p:nvPr/>
        </p:nvGrpSpPr>
        <p:grpSpPr>
          <a:xfrm>
            <a:off x="8008096" y="2108910"/>
            <a:ext cx="199001" cy="2139769"/>
            <a:chOff x="8008096" y="2108910"/>
            <a:chExt cx="199001" cy="2139769"/>
          </a:xfrm>
        </p:grpSpPr>
        <p:sp>
          <p:nvSpPr>
            <p:cNvPr id="815" name="Google Shape;815;p3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7" name="Google Shape;817;p33"/>
          <p:cNvPicPr preferRelativeResize="0"/>
          <p:nvPr/>
        </p:nvPicPr>
        <p:blipFill>
          <a:blip r:embed="rId3">
            <a:alphaModFix/>
          </a:blip>
          <a:stretch>
            <a:fillRect/>
          </a:stretch>
        </p:blipFill>
        <p:spPr>
          <a:xfrm>
            <a:off x="4928825" y="4083012"/>
            <a:ext cx="1174774" cy="920489"/>
          </a:xfrm>
          <a:prstGeom prst="rect">
            <a:avLst/>
          </a:prstGeom>
          <a:noFill/>
          <a:ln>
            <a:noFill/>
          </a:ln>
        </p:spPr>
      </p:pic>
      <p:pic>
        <p:nvPicPr>
          <p:cNvPr id="818" name="Google Shape;818;p33"/>
          <p:cNvPicPr preferRelativeResize="0"/>
          <p:nvPr/>
        </p:nvPicPr>
        <p:blipFill>
          <a:blip r:embed="rId4">
            <a:alphaModFix/>
          </a:blip>
          <a:stretch>
            <a:fillRect/>
          </a:stretch>
        </p:blipFill>
        <p:spPr>
          <a:xfrm>
            <a:off x="2738925" y="4191024"/>
            <a:ext cx="1519026" cy="704450"/>
          </a:xfrm>
          <a:prstGeom prst="rect">
            <a:avLst/>
          </a:prstGeom>
          <a:noFill/>
          <a:ln>
            <a:noFill/>
          </a:ln>
        </p:spPr>
      </p:pic>
      <p:sp>
        <p:nvSpPr>
          <p:cNvPr id="819" name="Google Shape;819;p33"/>
          <p:cNvSpPr/>
          <p:nvPr/>
        </p:nvSpPr>
        <p:spPr>
          <a:xfrm>
            <a:off x="155595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flipH="1">
            <a:off x="1356946" y="2713525"/>
            <a:ext cx="121454"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cxnSp>
        <p:nvCxnSpPr>
          <p:cNvPr id="447" name="Google Shape;447;p24"/>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48" name="Google Shape;448;p24"/>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49" name="Google Shape;449;p24"/>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50" name="Google Shape;450;p24"/>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451" name="Google Shape;451;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a:t>
            </a:r>
            <a:endParaRPr/>
          </a:p>
        </p:txBody>
      </p:sp>
      <p:cxnSp>
        <p:nvCxnSpPr>
          <p:cNvPr id="452" name="Google Shape;452;p24"/>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453" name="Google Shape;453;p24"/>
          <p:cNvGrpSpPr/>
          <p:nvPr/>
        </p:nvGrpSpPr>
        <p:grpSpPr>
          <a:xfrm>
            <a:off x="1372725" y="2731350"/>
            <a:ext cx="373500" cy="373500"/>
            <a:chOff x="1372725" y="1912500"/>
            <a:chExt cx="373500" cy="373500"/>
          </a:xfrm>
        </p:grpSpPr>
        <p:sp>
          <p:nvSpPr>
            <p:cNvPr id="454" name="Google Shape;454;p24"/>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4"/>
          <p:cNvGrpSpPr/>
          <p:nvPr/>
        </p:nvGrpSpPr>
        <p:grpSpPr>
          <a:xfrm>
            <a:off x="3401092" y="2731350"/>
            <a:ext cx="373500" cy="373500"/>
            <a:chOff x="3212675" y="1912500"/>
            <a:chExt cx="373500" cy="373500"/>
          </a:xfrm>
        </p:grpSpPr>
        <p:sp>
          <p:nvSpPr>
            <p:cNvPr id="457" name="Google Shape;457;p24"/>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4"/>
          <p:cNvGrpSpPr/>
          <p:nvPr/>
        </p:nvGrpSpPr>
        <p:grpSpPr>
          <a:xfrm>
            <a:off x="5429458" y="2731350"/>
            <a:ext cx="373500" cy="373500"/>
            <a:chOff x="5557850" y="1912500"/>
            <a:chExt cx="373500" cy="373500"/>
          </a:xfrm>
        </p:grpSpPr>
        <p:sp>
          <p:nvSpPr>
            <p:cNvPr id="460" name="Google Shape;460;p24"/>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4"/>
          <p:cNvGrpSpPr/>
          <p:nvPr/>
        </p:nvGrpSpPr>
        <p:grpSpPr>
          <a:xfrm>
            <a:off x="7457825" y="2731350"/>
            <a:ext cx="373500" cy="373500"/>
            <a:chOff x="7457825" y="1912500"/>
            <a:chExt cx="373500" cy="373500"/>
          </a:xfrm>
        </p:grpSpPr>
        <p:sp>
          <p:nvSpPr>
            <p:cNvPr id="463" name="Google Shape;463;p24"/>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24"/>
          <p:cNvSpPr txBox="1"/>
          <p:nvPr>
            <p:ph idx="4294967295" type="ctrTitle"/>
          </p:nvPr>
        </p:nvSpPr>
        <p:spPr>
          <a:xfrm>
            <a:off x="610450"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TRIAL &amp; ERROR</a:t>
            </a:r>
            <a:endParaRPr sz="1800"/>
          </a:p>
        </p:txBody>
      </p:sp>
      <p:sp>
        <p:nvSpPr>
          <p:cNvPr id="466" name="Google Shape;466;p24"/>
          <p:cNvSpPr txBox="1"/>
          <p:nvPr>
            <p:ph idx="4294967295" type="subTitle"/>
          </p:nvPr>
        </p:nvSpPr>
        <p:spPr>
          <a:xfrm>
            <a:off x="496150" y="1407000"/>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Trying to understand the </a:t>
            </a:r>
            <a:r>
              <a:rPr b="1" lang="en" sz="1400"/>
              <a:t>dataset </a:t>
            </a:r>
            <a:r>
              <a:rPr lang="en" sz="1400"/>
              <a:t>and which algorithms worked best</a:t>
            </a:r>
            <a:endParaRPr sz="1400"/>
          </a:p>
        </p:txBody>
      </p:sp>
      <p:sp>
        <p:nvSpPr>
          <p:cNvPr id="467" name="Google Shape;467;p24"/>
          <p:cNvSpPr txBox="1"/>
          <p:nvPr>
            <p:ph idx="4294967295" type="ctrTitle"/>
          </p:nvPr>
        </p:nvSpPr>
        <p:spPr>
          <a:xfrm>
            <a:off x="6720390" y="343842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FINAL HYBRID</a:t>
            </a:r>
            <a:endParaRPr sz="1800"/>
          </a:p>
        </p:txBody>
      </p:sp>
      <p:sp>
        <p:nvSpPr>
          <p:cNvPr id="468" name="Google Shape;468;p24"/>
          <p:cNvSpPr txBox="1"/>
          <p:nvPr>
            <p:ph idx="4294967295" type="subTitle"/>
          </p:nvPr>
        </p:nvSpPr>
        <p:spPr>
          <a:xfrm>
            <a:off x="6720403" y="3784511"/>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Hybrid that worked best </a:t>
            </a:r>
            <a:r>
              <a:rPr lang="en" sz="1400"/>
              <a:t>composed by </a:t>
            </a:r>
            <a:r>
              <a:rPr b="1" lang="en" sz="1400"/>
              <a:t>6 different </a:t>
            </a:r>
            <a:r>
              <a:rPr lang="en" sz="1400"/>
              <a:t>algorithms</a:t>
            </a:r>
            <a:endParaRPr sz="1400"/>
          </a:p>
        </p:txBody>
      </p:sp>
      <p:sp>
        <p:nvSpPr>
          <p:cNvPr id="469" name="Google Shape;469;p24"/>
          <p:cNvSpPr txBox="1"/>
          <p:nvPr>
            <p:ph idx="4294967295" type="ctrTitle"/>
          </p:nvPr>
        </p:nvSpPr>
        <p:spPr>
          <a:xfrm>
            <a:off x="2647200" y="3438422"/>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BASIC HYBRID</a:t>
            </a:r>
            <a:endParaRPr sz="1800"/>
          </a:p>
        </p:txBody>
      </p:sp>
      <p:sp>
        <p:nvSpPr>
          <p:cNvPr id="470" name="Google Shape;470;p24"/>
          <p:cNvSpPr txBox="1"/>
          <p:nvPr>
            <p:ph idx="4294967295" type="subTitle"/>
          </p:nvPr>
        </p:nvSpPr>
        <p:spPr>
          <a:xfrm>
            <a:off x="2476650" y="3784500"/>
            <a:ext cx="22224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One of our first </a:t>
            </a:r>
            <a:r>
              <a:rPr b="1" lang="en" sz="1400"/>
              <a:t>hybrid </a:t>
            </a:r>
            <a:r>
              <a:rPr lang="en" sz="1400"/>
              <a:t>recommenders: just slim elastic net &amp; rp3Beta</a:t>
            </a:r>
            <a:endParaRPr sz="1400"/>
          </a:p>
        </p:txBody>
      </p:sp>
      <p:sp>
        <p:nvSpPr>
          <p:cNvPr id="471" name="Google Shape;471;p24"/>
          <p:cNvSpPr txBox="1"/>
          <p:nvPr>
            <p:ph idx="4294967295" type="ctrTitle"/>
          </p:nvPr>
        </p:nvSpPr>
        <p:spPr>
          <a:xfrm>
            <a:off x="4683963" y="1977263"/>
            <a:ext cx="18813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TUNING &amp; TESTS</a:t>
            </a:r>
            <a:endParaRPr sz="1800"/>
          </a:p>
        </p:txBody>
      </p:sp>
      <p:sp>
        <p:nvSpPr>
          <p:cNvPr id="472" name="Google Shape;472;p24"/>
          <p:cNvSpPr txBox="1"/>
          <p:nvPr>
            <p:ph idx="4294967295" type="subTitle"/>
          </p:nvPr>
        </p:nvSpPr>
        <p:spPr>
          <a:xfrm>
            <a:off x="4561250" y="1447817"/>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400"/>
              <a:t>Tuning </a:t>
            </a:r>
            <a:r>
              <a:rPr lang="en" sz="1400"/>
              <a:t>of </a:t>
            </a:r>
            <a:r>
              <a:rPr lang="en" sz="1400"/>
              <a:t>hybrids </a:t>
            </a:r>
            <a:r>
              <a:rPr lang="en" sz="1400"/>
              <a:t>and </a:t>
            </a:r>
            <a:r>
              <a:rPr lang="en" sz="1400"/>
              <a:t>single algorithms </a:t>
            </a:r>
            <a:r>
              <a:rPr lang="en" sz="1400"/>
              <a:t>to find the best </a:t>
            </a:r>
            <a:r>
              <a:rPr b="1" lang="en" sz="1400"/>
              <a:t>combinations</a:t>
            </a:r>
            <a:endParaRPr b="1" sz="1400"/>
          </a:p>
        </p:txBody>
      </p:sp>
      <p:sp>
        <p:nvSpPr>
          <p:cNvPr id="473" name="Google Shape;473;p24"/>
          <p:cNvSpPr txBox="1"/>
          <p:nvPr>
            <p:ph idx="4294967295" type="ctrTitle"/>
          </p:nvPr>
        </p:nvSpPr>
        <p:spPr>
          <a:xfrm>
            <a:off x="783825" y="3282475"/>
            <a:ext cx="15513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BEGINNING</a:t>
            </a:r>
            <a:endParaRPr sz="2400">
              <a:solidFill>
                <a:schemeClr val="accent2"/>
              </a:solidFill>
            </a:endParaRPr>
          </a:p>
        </p:txBody>
      </p:sp>
      <p:sp>
        <p:nvSpPr>
          <p:cNvPr id="474" name="Google Shape;474;p24"/>
          <p:cNvSpPr txBox="1"/>
          <p:nvPr>
            <p:ph idx="4294967295" type="ctrTitle"/>
          </p:nvPr>
        </p:nvSpPr>
        <p:spPr>
          <a:xfrm>
            <a:off x="2711851" y="2195900"/>
            <a:ext cx="17520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1° DEADLINE</a:t>
            </a:r>
            <a:endParaRPr sz="2400">
              <a:solidFill>
                <a:schemeClr val="accent1"/>
              </a:solidFill>
            </a:endParaRPr>
          </a:p>
        </p:txBody>
      </p:sp>
      <p:sp>
        <p:nvSpPr>
          <p:cNvPr id="475" name="Google Shape;475;p24"/>
          <p:cNvSpPr txBox="1"/>
          <p:nvPr>
            <p:ph idx="4294967295" type="ctrTitle"/>
          </p:nvPr>
        </p:nvSpPr>
        <p:spPr>
          <a:xfrm>
            <a:off x="4981250" y="33928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MAIN PHASE</a:t>
            </a:r>
            <a:endParaRPr sz="2400">
              <a:solidFill>
                <a:schemeClr val="accent3"/>
              </a:solidFill>
            </a:endParaRPr>
          </a:p>
        </p:txBody>
      </p:sp>
      <p:sp>
        <p:nvSpPr>
          <p:cNvPr id="476" name="Google Shape;476;p24"/>
          <p:cNvSpPr txBox="1"/>
          <p:nvPr>
            <p:ph idx="4294967295" type="ctrTitle"/>
          </p:nvPr>
        </p:nvSpPr>
        <p:spPr>
          <a:xfrm>
            <a:off x="6742925" y="2195900"/>
            <a:ext cx="18033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2° DEADLINE</a:t>
            </a:r>
            <a:endParaRPr sz="24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THE DATA</a:t>
            </a:r>
            <a:endParaRPr/>
          </a:p>
        </p:txBody>
      </p:sp>
      <p:sp>
        <p:nvSpPr>
          <p:cNvPr id="482" name="Google Shape;482;p25"/>
          <p:cNvSpPr txBox="1"/>
          <p:nvPr>
            <p:ph idx="4294967295" type="ctrTitle"/>
          </p:nvPr>
        </p:nvSpPr>
        <p:spPr>
          <a:xfrm>
            <a:off x="5011225" y="1140575"/>
            <a:ext cx="1658700" cy="45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URM</a:t>
            </a:r>
            <a:endParaRPr sz="1800"/>
          </a:p>
        </p:txBody>
      </p:sp>
      <p:sp>
        <p:nvSpPr>
          <p:cNvPr id="483" name="Google Shape;483;p25"/>
          <p:cNvSpPr txBox="1"/>
          <p:nvPr>
            <p:ph idx="4294967295" type="subTitle"/>
          </p:nvPr>
        </p:nvSpPr>
        <p:spPr>
          <a:xfrm>
            <a:off x="4799563" y="1547688"/>
            <a:ext cx="2082000" cy="644700"/>
          </a:xfrm>
          <a:prstGeom prst="rect">
            <a:avLst/>
          </a:prstGeom>
        </p:spPr>
        <p:txBody>
          <a:bodyPr anchorCtr="0" anchor="t" bIns="91425" lIns="91425" spcFirstLastPara="1" rIns="91425" wrap="square" tIns="91425">
            <a:noAutofit/>
          </a:bodyPr>
          <a:lstStyle/>
          <a:p>
            <a:pPr indent="-226059" lvl="0" marL="365760" rtl="0" algn="l">
              <a:lnSpc>
                <a:spcPct val="100000"/>
              </a:lnSpc>
              <a:spcBef>
                <a:spcPts val="0"/>
              </a:spcBef>
              <a:spcAft>
                <a:spcPts val="0"/>
              </a:spcAft>
              <a:buSzPts val="1400"/>
              <a:buChar char="➢"/>
            </a:pPr>
            <a:r>
              <a:rPr lang="en" sz="1400"/>
              <a:t>41.6k Users</a:t>
            </a:r>
            <a:endParaRPr sz="1400"/>
          </a:p>
          <a:p>
            <a:pPr indent="-226059" lvl="0" marL="365760" rtl="0" algn="l">
              <a:lnSpc>
                <a:spcPct val="100000"/>
              </a:lnSpc>
              <a:spcBef>
                <a:spcPts val="0"/>
              </a:spcBef>
              <a:spcAft>
                <a:spcPts val="0"/>
              </a:spcAft>
              <a:buSzPts val="1400"/>
              <a:buChar char="➢"/>
            </a:pPr>
            <a:r>
              <a:rPr lang="en" sz="1400"/>
              <a:t>24.5k Items</a:t>
            </a:r>
            <a:endParaRPr sz="1400"/>
          </a:p>
          <a:p>
            <a:pPr indent="-226059" lvl="0" marL="365760" rtl="0" algn="l">
              <a:lnSpc>
                <a:spcPct val="100000"/>
              </a:lnSpc>
              <a:spcBef>
                <a:spcPts val="0"/>
              </a:spcBef>
              <a:spcAft>
                <a:spcPts val="0"/>
              </a:spcAft>
              <a:buSzPts val="1400"/>
              <a:buChar char="➢"/>
            </a:pPr>
            <a:r>
              <a:rPr lang="en" sz="1400"/>
              <a:t>233k Impressions</a:t>
            </a:r>
            <a:endParaRPr sz="1400"/>
          </a:p>
        </p:txBody>
      </p:sp>
      <p:sp>
        <p:nvSpPr>
          <p:cNvPr id="484" name="Google Shape;484;p25"/>
          <p:cNvSpPr/>
          <p:nvPr/>
        </p:nvSpPr>
        <p:spPr>
          <a:xfrm>
            <a:off x="5762588" y="88627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txBox="1"/>
          <p:nvPr>
            <p:ph idx="4294967295" type="ctrTitle"/>
          </p:nvPr>
        </p:nvSpPr>
        <p:spPr>
          <a:xfrm>
            <a:off x="7009425" y="2543451"/>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ICM Type</a:t>
            </a:r>
            <a:endParaRPr sz="1800"/>
          </a:p>
        </p:txBody>
      </p:sp>
      <p:sp>
        <p:nvSpPr>
          <p:cNvPr id="486" name="Google Shape;486;p25"/>
          <p:cNvSpPr txBox="1"/>
          <p:nvPr>
            <p:ph idx="4294967295" type="subTitle"/>
          </p:nvPr>
        </p:nvSpPr>
        <p:spPr>
          <a:xfrm>
            <a:off x="6728500" y="2787801"/>
            <a:ext cx="2040300" cy="644700"/>
          </a:xfrm>
          <a:prstGeom prst="rect">
            <a:avLst/>
          </a:prstGeom>
        </p:spPr>
        <p:txBody>
          <a:bodyPr anchorCtr="0" anchor="t" bIns="91425" lIns="91425" spcFirstLastPara="1" rIns="91425" wrap="square" tIns="91425">
            <a:noAutofit/>
          </a:bodyPr>
          <a:lstStyle/>
          <a:p>
            <a:pPr indent="-226059" lvl="0" marL="365760" rtl="0" algn="l">
              <a:lnSpc>
                <a:spcPct val="100000"/>
              </a:lnSpc>
              <a:spcBef>
                <a:spcPts val="0"/>
              </a:spcBef>
              <a:spcAft>
                <a:spcPts val="0"/>
              </a:spcAft>
              <a:buSzPts val="1400"/>
              <a:buChar char="➢"/>
            </a:pPr>
            <a:r>
              <a:rPr lang="en" sz="1400"/>
              <a:t>Types of items</a:t>
            </a:r>
            <a:endParaRPr sz="1400"/>
          </a:p>
          <a:p>
            <a:pPr indent="-226059" lvl="0" marL="365760" rtl="0" algn="l">
              <a:lnSpc>
                <a:spcPct val="100000"/>
              </a:lnSpc>
              <a:spcBef>
                <a:spcPts val="0"/>
              </a:spcBef>
              <a:spcAft>
                <a:spcPts val="0"/>
              </a:spcAft>
              <a:buSzPts val="1400"/>
              <a:buChar char="➢"/>
            </a:pPr>
            <a:r>
              <a:rPr lang="en" sz="1400"/>
              <a:t>From 1 to 7</a:t>
            </a:r>
            <a:endParaRPr sz="1400"/>
          </a:p>
          <a:p>
            <a:pPr indent="-226059" lvl="0" marL="365760" rtl="0" algn="l">
              <a:lnSpc>
                <a:spcPct val="100000"/>
              </a:lnSpc>
              <a:spcBef>
                <a:spcPts val="0"/>
              </a:spcBef>
              <a:spcAft>
                <a:spcPts val="0"/>
              </a:spcAft>
              <a:buSzPts val="1400"/>
              <a:buChar char="➢"/>
            </a:pPr>
            <a:r>
              <a:rPr lang="en" sz="1400"/>
              <a:t>Not present for every item</a:t>
            </a:r>
            <a:endParaRPr sz="1400"/>
          </a:p>
        </p:txBody>
      </p:sp>
      <p:sp>
        <p:nvSpPr>
          <p:cNvPr id="487" name="Google Shape;487;p25"/>
          <p:cNvSpPr/>
          <p:nvPr/>
        </p:nvSpPr>
        <p:spPr>
          <a:xfrm>
            <a:off x="5553038" y="3340963"/>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txBox="1"/>
          <p:nvPr>
            <p:ph idx="4294967295" type="ctrTitle"/>
          </p:nvPr>
        </p:nvSpPr>
        <p:spPr>
          <a:xfrm>
            <a:off x="4905463" y="3677800"/>
            <a:ext cx="1451100" cy="2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ICM Length</a:t>
            </a:r>
            <a:endParaRPr sz="1800"/>
          </a:p>
        </p:txBody>
      </p:sp>
      <p:sp>
        <p:nvSpPr>
          <p:cNvPr id="489" name="Google Shape;489;p25"/>
          <p:cNvSpPr txBox="1"/>
          <p:nvPr>
            <p:ph idx="4294967295" type="subTitle"/>
          </p:nvPr>
        </p:nvSpPr>
        <p:spPr>
          <a:xfrm>
            <a:off x="4695738" y="3963400"/>
            <a:ext cx="1870500" cy="644700"/>
          </a:xfrm>
          <a:prstGeom prst="rect">
            <a:avLst/>
          </a:prstGeom>
        </p:spPr>
        <p:txBody>
          <a:bodyPr anchorCtr="0" anchor="t" bIns="91425" lIns="91425" spcFirstLastPara="1" rIns="91425" wrap="square" tIns="91425">
            <a:noAutofit/>
          </a:bodyPr>
          <a:lstStyle/>
          <a:p>
            <a:pPr indent="-226059" lvl="0" marL="365760" rtl="0" algn="l">
              <a:lnSpc>
                <a:spcPct val="100000"/>
              </a:lnSpc>
              <a:spcBef>
                <a:spcPts val="0"/>
              </a:spcBef>
              <a:spcAft>
                <a:spcPts val="0"/>
              </a:spcAft>
              <a:buSzPts val="1400"/>
              <a:buChar char="➢"/>
            </a:pPr>
            <a:r>
              <a:rPr lang="en" sz="1400"/>
              <a:t>Number of </a:t>
            </a:r>
            <a:r>
              <a:rPr lang="en" sz="1400"/>
              <a:t>series’</a:t>
            </a:r>
            <a:r>
              <a:rPr lang="en" sz="1400"/>
              <a:t> episodes</a:t>
            </a:r>
            <a:endParaRPr sz="1400"/>
          </a:p>
          <a:p>
            <a:pPr indent="-226059" lvl="0" marL="365760" rtl="0" algn="l">
              <a:lnSpc>
                <a:spcPct val="100000"/>
              </a:lnSpc>
              <a:spcBef>
                <a:spcPts val="0"/>
              </a:spcBef>
              <a:spcAft>
                <a:spcPts val="0"/>
              </a:spcAft>
              <a:buSzPts val="1400"/>
              <a:buChar char="➢"/>
            </a:pPr>
            <a:r>
              <a:rPr lang="en" sz="1400"/>
              <a:t>Not present for every item</a:t>
            </a:r>
            <a:endParaRPr sz="1400"/>
          </a:p>
          <a:p>
            <a:pPr indent="0" lvl="0" marL="914400" rtl="0" algn="l">
              <a:lnSpc>
                <a:spcPct val="100000"/>
              </a:lnSpc>
              <a:spcBef>
                <a:spcPts val="1600"/>
              </a:spcBef>
              <a:spcAft>
                <a:spcPts val="0"/>
              </a:spcAft>
              <a:buNone/>
            </a:pPr>
            <a:r>
              <a:t/>
            </a:r>
            <a:endParaRPr sz="1400"/>
          </a:p>
          <a:p>
            <a:pPr indent="0" lvl="0" marL="0" rtl="0" algn="l">
              <a:lnSpc>
                <a:spcPct val="100000"/>
              </a:lnSpc>
              <a:spcBef>
                <a:spcPts val="1600"/>
              </a:spcBef>
              <a:spcAft>
                <a:spcPts val="1600"/>
              </a:spcAft>
              <a:buNone/>
            </a:pPr>
            <a:r>
              <a:t/>
            </a:r>
            <a:endParaRPr sz="1400"/>
          </a:p>
        </p:txBody>
      </p:sp>
      <p:sp>
        <p:nvSpPr>
          <p:cNvPr id="490" name="Google Shape;490;p25"/>
          <p:cNvSpPr/>
          <p:nvPr/>
        </p:nvSpPr>
        <p:spPr>
          <a:xfrm>
            <a:off x="7670700" y="2141363"/>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1" name="Google Shape;491;p25" title="Gráfico"/>
          <p:cNvPicPr preferRelativeResize="0"/>
          <p:nvPr/>
        </p:nvPicPr>
        <p:blipFill rotWithShape="1">
          <a:blip r:embed="rId3">
            <a:alphaModFix/>
          </a:blip>
          <a:srcRect b="8618" l="0" r="0" t="4500"/>
          <a:stretch/>
        </p:blipFill>
        <p:spPr>
          <a:xfrm>
            <a:off x="378875" y="1376275"/>
            <a:ext cx="4316873" cy="2365000"/>
          </a:xfrm>
          <a:prstGeom prst="rect">
            <a:avLst/>
          </a:prstGeom>
          <a:noFill/>
          <a:ln>
            <a:noFill/>
          </a:ln>
        </p:spPr>
      </p:pic>
      <p:sp>
        <p:nvSpPr>
          <p:cNvPr id="492" name="Google Shape;492;p25"/>
          <p:cNvSpPr txBox="1"/>
          <p:nvPr/>
        </p:nvSpPr>
        <p:spPr>
          <a:xfrm>
            <a:off x="2542350" y="1627632"/>
            <a:ext cx="2153400" cy="85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Maven Pro"/>
                <a:ea typeface="Maven Pro"/>
                <a:cs typeface="Maven Pro"/>
                <a:sym typeface="Maven Pro"/>
              </a:rPr>
              <a:t>5.83M Interactions</a:t>
            </a:r>
            <a:endParaRPr b="1" sz="1600">
              <a:solidFill>
                <a:schemeClr val="lt1"/>
              </a:solidFill>
              <a:latin typeface="Maven Pro"/>
              <a:ea typeface="Maven Pro"/>
              <a:cs typeface="Maven Pro"/>
              <a:sym typeface="Maven Pro"/>
            </a:endParaRPr>
          </a:p>
          <a:p>
            <a:pPr indent="0" lvl="0" marL="0" rtl="0" algn="l">
              <a:spcBef>
                <a:spcPts val="1600"/>
              </a:spcBef>
              <a:spcAft>
                <a:spcPts val="0"/>
              </a:spcAft>
              <a:buNone/>
            </a:pPr>
            <a:r>
              <a:t/>
            </a:r>
            <a:endParaRPr>
              <a:latin typeface="Maven Pro"/>
              <a:ea typeface="Maven Pro"/>
              <a:cs typeface="Maven Pro"/>
              <a:sym typeface="Maven Pro"/>
            </a:endParaRPr>
          </a:p>
        </p:txBody>
      </p:sp>
      <p:sp>
        <p:nvSpPr>
          <p:cNvPr id="493" name="Google Shape;493;p25"/>
          <p:cNvSpPr txBox="1"/>
          <p:nvPr/>
        </p:nvSpPr>
        <p:spPr>
          <a:xfrm>
            <a:off x="713232" y="2340864"/>
            <a:ext cx="10974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lt1"/>
                </a:solidFill>
                <a:latin typeface="Maven Pro"/>
                <a:ea typeface="Maven Pro"/>
                <a:cs typeface="Maven Pro"/>
                <a:sym typeface="Maven Pro"/>
              </a:rPr>
              <a:t>21.3k It.</a:t>
            </a:r>
            <a:endParaRPr b="1" sz="1500">
              <a:solidFill>
                <a:schemeClr val="lt1"/>
              </a:solidFill>
              <a:latin typeface="Maven Pro"/>
              <a:ea typeface="Maven Pro"/>
              <a:cs typeface="Maven Pro"/>
              <a:sym typeface="Maven Pro"/>
            </a:endParaRPr>
          </a:p>
        </p:txBody>
      </p:sp>
      <p:sp>
        <p:nvSpPr>
          <p:cNvPr id="494" name="Google Shape;494;p25"/>
          <p:cNvSpPr txBox="1"/>
          <p:nvPr/>
        </p:nvSpPr>
        <p:spPr>
          <a:xfrm>
            <a:off x="713232" y="3026664"/>
            <a:ext cx="10974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lt1"/>
                </a:solidFill>
                <a:latin typeface="Maven Pro"/>
                <a:ea typeface="Maven Pro"/>
                <a:cs typeface="Maven Pro"/>
                <a:sym typeface="Maven Pro"/>
              </a:rPr>
              <a:t>21.3k It.</a:t>
            </a:r>
            <a:endParaRPr b="1" sz="15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6"/>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 MODEL EVALUATIONS</a:t>
            </a:r>
            <a:endParaRPr/>
          </a:p>
        </p:txBody>
      </p:sp>
      <p:grpSp>
        <p:nvGrpSpPr>
          <p:cNvPr id="500" name="Google Shape;500;p26"/>
          <p:cNvGrpSpPr/>
          <p:nvPr/>
        </p:nvGrpSpPr>
        <p:grpSpPr>
          <a:xfrm>
            <a:off x="381462" y="1987534"/>
            <a:ext cx="1096633" cy="961642"/>
            <a:chOff x="1126465" y="1818631"/>
            <a:chExt cx="1588632" cy="1376133"/>
          </a:xfrm>
        </p:grpSpPr>
        <p:sp>
          <p:nvSpPr>
            <p:cNvPr id="501" name="Google Shape;501;p26"/>
            <p:cNvSpPr/>
            <p:nvPr/>
          </p:nvSpPr>
          <p:spPr>
            <a:xfrm>
              <a:off x="1126465" y="1818631"/>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02" name="Google Shape;502;p26"/>
            <p:cNvSpPr/>
            <p:nvPr/>
          </p:nvSpPr>
          <p:spPr>
            <a:xfrm>
              <a:off x="1524646" y="2798586"/>
              <a:ext cx="792326" cy="396178"/>
            </a:xfrm>
            <a:custGeom>
              <a:rect b="b" l="l" r="r" t="t"/>
              <a:pathLst>
                <a:path extrusionOk="0" h="13598" w="27195">
                  <a:moveTo>
                    <a:pt x="13597" y="0"/>
                  </a:moveTo>
                  <a:cubicBezTo>
                    <a:pt x="6084" y="0"/>
                    <a:pt x="0" y="6084"/>
                    <a:pt x="0" y="13597"/>
                  </a:cubicBezTo>
                  <a:lnTo>
                    <a:pt x="27194" y="13597"/>
                  </a:lnTo>
                  <a:cubicBezTo>
                    <a:pt x="27194" y="6084"/>
                    <a:pt x="21110" y="0"/>
                    <a:pt x="13597" y="0"/>
                  </a:cubicBezTo>
                  <a:close/>
                </a:path>
              </a:pathLst>
            </a:custGeom>
            <a:solidFill>
              <a:srgbClr val="76B21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01</a:t>
              </a:r>
              <a:endParaRPr sz="1800">
                <a:solidFill>
                  <a:srgbClr val="FFFFFF"/>
                </a:solidFill>
              </a:endParaRPr>
            </a:p>
          </p:txBody>
        </p:sp>
        <p:sp>
          <p:nvSpPr>
            <p:cNvPr id="503" name="Google Shape;503;p26"/>
            <p:cNvSpPr txBox="1"/>
            <p:nvPr/>
          </p:nvSpPr>
          <p:spPr>
            <a:xfrm>
              <a:off x="1126605" y="223556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0.036425</a:t>
              </a:r>
              <a:endParaRPr b="1" sz="800">
                <a:latin typeface="Roboto"/>
                <a:ea typeface="Roboto"/>
                <a:cs typeface="Roboto"/>
                <a:sym typeface="Roboto"/>
              </a:endParaRPr>
            </a:p>
          </p:txBody>
        </p:sp>
        <p:sp>
          <p:nvSpPr>
            <p:cNvPr id="504" name="Google Shape;504;p26"/>
            <p:cNvSpPr txBox="1"/>
            <p:nvPr/>
          </p:nvSpPr>
          <p:spPr>
            <a:xfrm>
              <a:off x="1126605" y="184384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SLIM-EN</a:t>
              </a:r>
              <a:endParaRPr sz="13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505" name="Google Shape;505;p26"/>
          <p:cNvGrpSpPr/>
          <p:nvPr/>
        </p:nvGrpSpPr>
        <p:grpSpPr>
          <a:xfrm>
            <a:off x="1601555" y="1987534"/>
            <a:ext cx="1096633" cy="961642"/>
            <a:chOff x="2893948" y="1818631"/>
            <a:chExt cx="1588632" cy="1376133"/>
          </a:xfrm>
        </p:grpSpPr>
        <p:sp>
          <p:nvSpPr>
            <p:cNvPr id="506" name="Google Shape;506;p26"/>
            <p:cNvSpPr/>
            <p:nvPr/>
          </p:nvSpPr>
          <p:spPr>
            <a:xfrm>
              <a:off x="2893948" y="1818631"/>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07" name="Google Shape;507;p26"/>
            <p:cNvSpPr/>
            <p:nvPr/>
          </p:nvSpPr>
          <p:spPr>
            <a:xfrm>
              <a:off x="3292101" y="2798586"/>
              <a:ext cx="792326" cy="396178"/>
            </a:xfrm>
            <a:custGeom>
              <a:rect b="b" l="l" r="r" t="t"/>
              <a:pathLst>
                <a:path extrusionOk="0" h="13598" w="27195">
                  <a:moveTo>
                    <a:pt x="13597" y="0"/>
                  </a:moveTo>
                  <a:cubicBezTo>
                    <a:pt x="6084" y="0"/>
                    <a:pt x="0" y="6084"/>
                    <a:pt x="0" y="13597"/>
                  </a:cubicBezTo>
                  <a:lnTo>
                    <a:pt x="27194" y="13597"/>
                  </a:lnTo>
                  <a:cubicBezTo>
                    <a:pt x="27194" y="6084"/>
                    <a:pt x="21110" y="0"/>
                    <a:pt x="13597" y="0"/>
                  </a:cubicBezTo>
                  <a:close/>
                </a:path>
              </a:pathLst>
            </a:custGeom>
            <a:solidFill>
              <a:srgbClr val="8FC03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02</a:t>
              </a:r>
              <a:endParaRPr sz="1800">
                <a:solidFill>
                  <a:srgbClr val="FFFFFF"/>
                </a:solidFill>
              </a:endParaRPr>
            </a:p>
          </p:txBody>
        </p:sp>
        <p:sp>
          <p:nvSpPr>
            <p:cNvPr id="508" name="Google Shape;508;p26"/>
            <p:cNvSpPr txBox="1"/>
            <p:nvPr/>
          </p:nvSpPr>
          <p:spPr>
            <a:xfrm>
              <a:off x="2894019" y="223556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0.035487</a:t>
              </a:r>
              <a:endParaRPr sz="800">
                <a:latin typeface="Roboto"/>
                <a:ea typeface="Roboto"/>
                <a:cs typeface="Roboto"/>
                <a:sym typeface="Roboto"/>
              </a:endParaRPr>
            </a:p>
          </p:txBody>
        </p:sp>
        <p:sp>
          <p:nvSpPr>
            <p:cNvPr id="509" name="Google Shape;509;p26"/>
            <p:cNvSpPr txBox="1"/>
            <p:nvPr/>
          </p:nvSpPr>
          <p:spPr>
            <a:xfrm>
              <a:off x="2894019" y="184384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EASE_R</a:t>
              </a:r>
              <a:endParaRPr sz="13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510" name="Google Shape;510;p26"/>
          <p:cNvGrpSpPr/>
          <p:nvPr/>
        </p:nvGrpSpPr>
        <p:grpSpPr>
          <a:xfrm>
            <a:off x="2821658" y="1987534"/>
            <a:ext cx="1096633" cy="961642"/>
            <a:chOff x="4661444" y="1818631"/>
            <a:chExt cx="1588632" cy="1376133"/>
          </a:xfrm>
        </p:grpSpPr>
        <p:sp>
          <p:nvSpPr>
            <p:cNvPr id="511" name="Google Shape;511;p26"/>
            <p:cNvSpPr/>
            <p:nvPr/>
          </p:nvSpPr>
          <p:spPr>
            <a:xfrm>
              <a:off x="4661444" y="1818631"/>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12" name="Google Shape;512;p26"/>
            <p:cNvSpPr/>
            <p:nvPr/>
          </p:nvSpPr>
          <p:spPr>
            <a:xfrm>
              <a:off x="5059598" y="2798586"/>
              <a:ext cx="792326" cy="396178"/>
            </a:xfrm>
            <a:custGeom>
              <a:rect b="b" l="l" r="r" t="t"/>
              <a:pathLst>
                <a:path extrusionOk="0" h="13598" w="27195">
                  <a:moveTo>
                    <a:pt x="13597" y="0"/>
                  </a:moveTo>
                  <a:cubicBezTo>
                    <a:pt x="6084" y="0"/>
                    <a:pt x="0" y="6084"/>
                    <a:pt x="0" y="13597"/>
                  </a:cubicBezTo>
                  <a:lnTo>
                    <a:pt x="27194" y="13597"/>
                  </a:lnTo>
                  <a:cubicBezTo>
                    <a:pt x="27194" y="6084"/>
                    <a:pt x="21110" y="0"/>
                    <a:pt x="13597"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03</a:t>
              </a:r>
              <a:endParaRPr sz="1800">
                <a:solidFill>
                  <a:srgbClr val="FFFFFF"/>
                </a:solidFill>
              </a:endParaRPr>
            </a:p>
          </p:txBody>
        </p:sp>
        <p:sp>
          <p:nvSpPr>
            <p:cNvPr id="513" name="Google Shape;513;p26"/>
            <p:cNvSpPr txBox="1"/>
            <p:nvPr/>
          </p:nvSpPr>
          <p:spPr>
            <a:xfrm>
              <a:off x="4661474" y="223556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0.033997</a:t>
              </a:r>
              <a:endParaRPr sz="800">
                <a:latin typeface="Roboto"/>
                <a:ea typeface="Roboto"/>
                <a:cs typeface="Roboto"/>
                <a:sym typeface="Roboto"/>
              </a:endParaRPr>
            </a:p>
          </p:txBody>
        </p:sp>
        <p:sp>
          <p:nvSpPr>
            <p:cNvPr id="514" name="Google Shape;514;p26"/>
            <p:cNvSpPr txBox="1"/>
            <p:nvPr/>
          </p:nvSpPr>
          <p:spPr>
            <a:xfrm>
              <a:off x="4661474" y="184384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RP3_BETA</a:t>
              </a:r>
              <a:endParaRPr sz="13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515" name="Google Shape;515;p26"/>
          <p:cNvGrpSpPr/>
          <p:nvPr/>
        </p:nvGrpSpPr>
        <p:grpSpPr>
          <a:xfrm>
            <a:off x="4041742" y="1987534"/>
            <a:ext cx="1096633" cy="961642"/>
            <a:chOff x="6428913" y="1818631"/>
            <a:chExt cx="1588632" cy="1376133"/>
          </a:xfrm>
        </p:grpSpPr>
        <p:sp>
          <p:nvSpPr>
            <p:cNvPr id="516" name="Google Shape;516;p26"/>
            <p:cNvSpPr/>
            <p:nvPr/>
          </p:nvSpPr>
          <p:spPr>
            <a:xfrm>
              <a:off x="6428913" y="1818631"/>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17" name="Google Shape;517;p26"/>
            <p:cNvSpPr/>
            <p:nvPr/>
          </p:nvSpPr>
          <p:spPr>
            <a:xfrm>
              <a:off x="6827094" y="2798586"/>
              <a:ext cx="792326" cy="396178"/>
            </a:xfrm>
            <a:custGeom>
              <a:rect b="b" l="l" r="r" t="t"/>
              <a:pathLst>
                <a:path extrusionOk="0" h="13598" w="27195">
                  <a:moveTo>
                    <a:pt x="13597" y="0"/>
                  </a:moveTo>
                  <a:cubicBezTo>
                    <a:pt x="6084" y="0"/>
                    <a:pt x="0" y="6084"/>
                    <a:pt x="0" y="13597"/>
                  </a:cubicBezTo>
                  <a:lnTo>
                    <a:pt x="27194" y="13597"/>
                  </a:lnTo>
                  <a:cubicBezTo>
                    <a:pt x="27194" y="6084"/>
                    <a:pt x="21110" y="0"/>
                    <a:pt x="13597" y="0"/>
                  </a:cubicBezTo>
                  <a:close/>
                </a:path>
              </a:pathLst>
            </a:custGeom>
            <a:solidFill>
              <a:srgbClr val="D1CC6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04</a:t>
              </a:r>
              <a:endParaRPr sz="1800">
                <a:solidFill>
                  <a:srgbClr val="FFFFFF"/>
                </a:solidFill>
              </a:endParaRPr>
            </a:p>
          </p:txBody>
        </p:sp>
        <p:sp>
          <p:nvSpPr>
            <p:cNvPr id="518" name="Google Shape;518;p26"/>
            <p:cNvSpPr txBox="1"/>
            <p:nvPr/>
          </p:nvSpPr>
          <p:spPr>
            <a:xfrm>
              <a:off x="6428930" y="223556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0.031520</a:t>
              </a:r>
              <a:endParaRPr sz="800">
                <a:latin typeface="Roboto"/>
                <a:ea typeface="Roboto"/>
                <a:cs typeface="Roboto"/>
                <a:sym typeface="Roboto"/>
              </a:endParaRPr>
            </a:p>
          </p:txBody>
        </p:sp>
        <p:sp>
          <p:nvSpPr>
            <p:cNvPr id="519" name="Google Shape;519;p26"/>
            <p:cNvSpPr txBox="1"/>
            <p:nvPr/>
          </p:nvSpPr>
          <p:spPr>
            <a:xfrm>
              <a:off x="6428930" y="184384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P3ALPHA</a:t>
              </a:r>
              <a:endParaRPr sz="1300">
                <a:latin typeface="Fira Sans Extra Condensed Medium"/>
                <a:ea typeface="Fira Sans Extra Condensed Medium"/>
                <a:cs typeface="Fira Sans Extra Condensed Medium"/>
                <a:sym typeface="Fira Sans Extra Condensed Medium"/>
              </a:endParaRPr>
            </a:p>
          </p:txBody>
        </p:sp>
      </p:grpSp>
      <p:grpSp>
        <p:nvGrpSpPr>
          <p:cNvPr id="520" name="Google Shape;520;p26"/>
          <p:cNvGrpSpPr/>
          <p:nvPr/>
        </p:nvGrpSpPr>
        <p:grpSpPr>
          <a:xfrm>
            <a:off x="381462" y="3062614"/>
            <a:ext cx="1096633" cy="961642"/>
            <a:chOff x="1126465" y="3357849"/>
            <a:chExt cx="1588632" cy="1376133"/>
          </a:xfrm>
        </p:grpSpPr>
        <p:sp>
          <p:nvSpPr>
            <p:cNvPr id="521" name="Google Shape;521;p26"/>
            <p:cNvSpPr/>
            <p:nvPr/>
          </p:nvSpPr>
          <p:spPr>
            <a:xfrm>
              <a:off x="1126465" y="3357849"/>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22" name="Google Shape;522;p26"/>
            <p:cNvSpPr/>
            <p:nvPr/>
          </p:nvSpPr>
          <p:spPr>
            <a:xfrm>
              <a:off x="1524646" y="4337793"/>
              <a:ext cx="792326" cy="396178"/>
            </a:xfrm>
            <a:custGeom>
              <a:rect b="b" l="l" r="r" t="t"/>
              <a:pathLst>
                <a:path extrusionOk="0" h="13598" w="27195">
                  <a:moveTo>
                    <a:pt x="13597" y="1"/>
                  </a:moveTo>
                  <a:cubicBezTo>
                    <a:pt x="6084" y="1"/>
                    <a:pt x="0" y="6085"/>
                    <a:pt x="0" y="13598"/>
                  </a:cubicBezTo>
                  <a:lnTo>
                    <a:pt x="27194" y="13598"/>
                  </a:lnTo>
                  <a:cubicBezTo>
                    <a:pt x="27194" y="6085"/>
                    <a:pt x="21110" y="1"/>
                    <a:pt x="13597" y="1"/>
                  </a:cubicBezTo>
                  <a:close/>
                </a:path>
              </a:pathLst>
            </a:custGeom>
            <a:solidFill>
              <a:srgbClr val="BCB62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05</a:t>
              </a:r>
              <a:endParaRPr sz="1800">
                <a:solidFill>
                  <a:srgbClr val="FFFFFF"/>
                </a:solidFill>
              </a:endParaRPr>
            </a:p>
          </p:txBody>
        </p:sp>
        <p:sp>
          <p:nvSpPr>
            <p:cNvPr id="523" name="Google Shape;523;p26"/>
            <p:cNvSpPr txBox="1"/>
            <p:nvPr/>
          </p:nvSpPr>
          <p:spPr>
            <a:xfrm>
              <a:off x="1126605" y="3774780"/>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0.031182</a:t>
              </a:r>
              <a:endParaRPr sz="800">
                <a:latin typeface="Roboto"/>
                <a:ea typeface="Roboto"/>
                <a:cs typeface="Roboto"/>
                <a:sym typeface="Roboto"/>
              </a:endParaRPr>
            </a:p>
          </p:txBody>
        </p:sp>
        <p:sp>
          <p:nvSpPr>
            <p:cNvPr id="524" name="Google Shape;524;p26"/>
            <p:cNvSpPr txBox="1"/>
            <p:nvPr/>
          </p:nvSpPr>
          <p:spPr>
            <a:xfrm>
              <a:off x="1126605" y="3383060"/>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ITEMKnnCF</a:t>
              </a:r>
              <a:endParaRPr sz="13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525" name="Google Shape;525;p26"/>
          <p:cNvGrpSpPr/>
          <p:nvPr/>
        </p:nvGrpSpPr>
        <p:grpSpPr>
          <a:xfrm>
            <a:off x="4041742" y="3062614"/>
            <a:ext cx="1096633" cy="961642"/>
            <a:chOff x="6428913" y="3357849"/>
            <a:chExt cx="1588632" cy="1376133"/>
          </a:xfrm>
        </p:grpSpPr>
        <p:sp>
          <p:nvSpPr>
            <p:cNvPr id="526" name="Google Shape;526;p26"/>
            <p:cNvSpPr/>
            <p:nvPr/>
          </p:nvSpPr>
          <p:spPr>
            <a:xfrm>
              <a:off x="6428913" y="3357849"/>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27" name="Google Shape;527;p26"/>
            <p:cNvSpPr/>
            <p:nvPr/>
          </p:nvSpPr>
          <p:spPr>
            <a:xfrm>
              <a:off x="6827094" y="4337793"/>
              <a:ext cx="792326" cy="396178"/>
            </a:xfrm>
            <a:custGeom>
              <a:rect b="b" l="l" r="r" t="t"/>
              <a:pathLst>
                <a:path extrusionOk="0" h="13598" w="27195">
                  <a:moveTo>
                    <a:pt x="13597" y="1"/>
                  </a:moveTo>
                  <a:cubicBezTo>
                    <a:pt x="6084" y="1"/>
                    <a:pt x="0" y="6085"/>
                    <a:pt x="0" y="13598"/>
                  </a:cubicBezTo>
                  <a:lnTo>
                    <a:pt x="27194" y="13598"/>
                  </a:lnTo>
                  <a:cubicBezTo>
                    <a:pt x="27194" y="6085"/>
                    <a:pt x="21110" y="1"/>
                    <a:pt x="13597" y="1"/>
                  </a:cubicBezTo>
                  <a:close/>
                </a:path>
              </a:pathLst>
            </a:cu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08</a:t>
              </a:r>
              <a:endParaRPr sz="1800">
                <a:solidFill>
                  <a:srgbClr val="FFFFFF"/>
                </a:solidFill>
              </a:endParaRPr>
            </a:p>
          </p:txBody>
        </p:sp>
        <p:sp>
          <p:nvSpPr>
            <p:cNvPr id="528" name="Google Shape;528;p26"/>
            <p:cNvSpPr txBox="1"/>
            <p:nvPr/>
          </p:nvSpPr>
          <p:spPr>
            <a:xfrm>
              <a:off x="6428930" y="3774780"/>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0.019294</a:t>
              </a:r>
              <a:endParaRPr b="1" sz="800">
                <a:latin typeface="Roboto"/>
                <a:ea typeface="Roboto"/>
                <a:cs typeface="Roboto"/>
                <a:sym typeface="Roboto"/>
              </a:endParaRPr>
            </a:p>
          </p:txBody>
        </p:sp>
        <p:sp>
          <p:nvSpPr>
            <p:cNvPr id="529" name="Google Shape;529;p26"/>
            <p:cNvSpPr txBox="1"/>
            <p:nvPr/>
          </p:nvSpPr>
          <p:spPr>
            <a:xfrm>
              <a:off x="6428930" y="3383060"/>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PureSVD</a:t>
              </a:r>
              <a:endParaRPr sz="1300">
                <a:solidFill>
                  <a:srgbClr val="000000"/>
                </a:solidFill>
                <a:latin typeface="Fira Sans Extra Condensed Medium"/>
                <a:ea typeface="Fira Sans Extra Condensed Medium"/>
                <a:cs typeface="Fira Sans Extra Condensed Medium"/>
                <a:sym typeface="Fira Sans Extra Condensed Medium"/>
              </a:endParaRPr>
            </a:p>
          </p:txBody>
        </p:sp>
      </p:grpSp>
      <p:sp>
        <p:nvSpPr>
          <p:cNvPr id="530" name="Google Shape;530;p26"/>
          <p:cNvSpPr/>
          <p:nvPr/>
        </p:nvSpPr>
        <p:spPr>
          <a:xfrm>
            <a:off x="381489" y="1488763"/>
            <a:ext cx="4757100" cy="39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9E9E9E"/>
              </a:solidFill>
            </a:endParaRPr>
          </a:p>
        </p:txBody>
      </p:sp>
      <p:sp>
        <p:nvSpPr>
          <p:cNvPr id="531" name="Google Shape;531;p26"/>
          <p:cNvSpPr txBox="1"/>
          <p:nvPr/>
        </p:nvSpPr>
        <p:spPr>
          <a:xfrm>
            <a:off x="761725" y="1545475"/>
            <a:ext cx="3715200" cy="27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Fira Sans Extra Condensed Medium"/>
                <a:ea typeface="Fira Sans Extra Condensed Medium"/>
                <a:cs typeface="Fira Sans Extra Condensed Medium"/>
                <a:sym typeface="Fira Sans Extra Condensed Medium"/>
              </a:rPr>
              <a:t>Performances: Valid MAP@10</a:t>
            </a:r>
            <a:endParaRPr sz="1900">
              <a:solidFill>
                <a:schemeClr val="lt1"/>
              </a:solidFill>
              <a:latin typeface="Fira Sans Extra Condensed Medium"/>
              <a:ea typeface="Fira Sans Extra Condensed Medium"/>
              <a:cs typeface="Fira Sans Extra Condensed Medium"/>
              <a:sym typeface="Fira Sans Extra Condensed Medium"/>
            </a:endParaRPr>
          </a:p>
        </p:txBody>
      </p:sp>
      <p:sp>
        <p:nvSpPr>
          <p:cNvPr id="532" name="Google Shape;532;p26"/>
          <p:cNvSpPr txBox="1"/>
          <p:nvPr/>
        </p:nvSpPr>
        <p:spPr>
          <a:xfrm>
            <a:off x="5168225" y="3054613"/>
            <a:ext cx="36555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aven Pro Medium"/>
              <a:ea typeface="Maven Pro Medium"/>
              <a:cs typeface="Maven Pro Medium"/>
              <a:sym typeface="Maven Pro Medium"/>
            </a:endParaRPr>
          </a:p>
          <a:p>
            <a:pPr indent="0" lvl="0" marL="0" rtl="0" algn="l">
              <a:spcBef>
                <a:spcPts val="0"/>
              </a:spcBef>
              <a:spcAft>
                <a:spcPts val="0"/>
              </a:spcAft>
              <a:buNone/>
            </a:pPr>
            <a:r>
              <a:t/>
            </a:r>
            <a:endParaRPr>
              <a:solidFill>
                <a:schemeClr val="lt1"/>
              </a:solidFill>
              <a:latin typeface="Maven Pro Medium"/>
              <a:ea typeface="Maven Pro Medium"/>
              <a:cs typeface="Maven Pro Medium"/>
              <a:sym typeface="Maven Pro Medium"/>
            </a:endParaRPr>
          </a:p>
          <a:p>
            <a:pPr indent="0" lvl="0" marL="0" rtl="0" algn="l">
              <a:spcBef>
                <a:spcPts val="0"/>
              </a:spcBef>
              <a:spcAft>
                <a:spcPts val="0"/>
              </a:spcAft>
              <a:buNone/>
            </a:pPr>
            <a:r>
              <a:t/>
            </a:r>
            <a:endParaRPr>
              <a:solidFill>
                <a:schemeClr val="lt1"/>
              </a:solidFill>
              <a:latin typeface="Maven Pro Medium"/>
              <a:ea typeface="Maven Pro Medium"/>
              <a:cs typeface="Maven Pro Medium"/>
              <a:sym typeface="Maven Pro Medium"/>
            </a:endParaRPr>
          </a:p>
          <a:p>
            <a:pPr indent="0" lvl="0" marL="0" rtl="0" algn="l">
              <a:spcBef>
                <a:spcPts val="0"/>
              </a:spcBef>
              <a:spcAft>
                <a:spcPts val="0"/>
              </a:spcAft>
              <a:buNone/>
            </a:pPr>
            <a:r>
              <a:t/>
            </a:r>
            <a:endParaRPr>
              <a:solidFill>
                <a:schemeClr val="lt1"/>
              </a:solidFill>
              <a:latin typeface="Maven Pro Medium"/>
              <a:ea typeface="Maven Pro Medium"/>
              <a:cs typeface="Maven Pro Medium"/>
              <a:sym typeface="Maven Pro Medium"/>
            </a:endParaRPr>
          </a:p>
          <a:p>
            <a:pPr indent="0" lvl="0" marL="0" rtl="0" algn="l">
              <a:spcBef>
                <a:spcPts val="0"/>
              </a:spcBef>
              <a:spcAft>
                <a:spcPts val="0"/>
              </a:spcAft>
              <a:buNone/>
            </a:pPr>
            <a:r>
              <a:rPr lang="en">
                <a:solidFill>
                  <a:schemeClr val="lt1"/>
                </a:solidFill>
                <a:latin typeface="Maven Pro Medium"/>
                <a:ea typeface="Maven Pro Medium"/>
                <a:cs typeface="Maven Pro Medium"/>
                <a:sym typeface="Maven Pro Medium"/>
              </a:rPr>
              <a:t>Our specs for the project</a:t>
            </a:r>
            <a:endParaRPr>
              <a:solidFill>
                <a:schemeClr val="lt1"/>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000">
              <a:solidFill>
                <a:schemeClr val="lt1"/>
              </a:solidFill>
              <a:latin typeface="Maven Pro Medium"/>
              <a:ea typeface="Maven Pro Medium"/>
              <a:cs typeface="Maven Pro Medium"/>
              <a:sym typeface="Maven Pro Medium"/>
            </a:endParaRPr>
          </a:p>
          <a:p>
            <a:pPr indent="-298450" lvl="0" marL="457200" rtl="0" algn="l">
              <a:spcBef>
                <a:spcPts val="0"/>
              </a:spcBef>
              <a:spcAft>
                <a:spcPts val="0"/>
              </a:spcAft>
              <a:buClr>
                <a:schemeClr val="lt1"/>
              </a:buClr>
              <a:buSzPts val="1100"/>
              <a:buFont typeface="Maven Pro Medium"/>
              <a:buChar char="●"/>
            </a:pPr>
            <a:r>
              <a:rPr lang="en" sz="1100">
                <a:solidFill>
                  <a:schemeClr val="lt1"/>
                </a:solidFill>
                <a:latin typeface="Maven Pro Medium"/>
                <a:ea typeface="Maven Pro Medium"/>
                <a:cs typeface="Maven Pro Medium"/>
                <a:sym typeface="Maven Pro Medium"/>
              </a:rPr>
              <a:t>Used Kaggle’s integrated environment:</a:t>
            </a:r>
            <a:endParaRPr sz="1100">
              <a:solidFill>
                <a:schemeClr val="lt1"/>
              </a:solidFill>
              <a:latin typeface="Maven Pro Medium"/>
              <a:ea typeface="Maven Pro Medium"/>
              <a:cs typeface="Maven Pro Medium"/>
              <a:sym typeface="Maven Pro Medium"/>
            </a:endParaRPr>
          </a:p>
          <a:p>
            <a:pPr indent="-292100" lvl="1" marL="914400" rtl="0" algn="l">
              <a:spcBef>
                <a:spcPts val="0"/>
              </a:spcBef>
              <a:spcAft>
                <a:spcPts val="0"/>
              </a:spcAft>
              <a:buClr>
                <a:schemeClr val="lt1"/>
              </a:buClr>
              <a:buSzPts val="1000"/>
              <a:buFont typeface="Maven Pro Medium"/>
              <a:buChar char="○"/>
            </a:pPr>
            <a:r>
              <a:rPr lang="en" sz="1000">
                <a:solidFill>
                  <a:schemeClr val="lt1"/>
                </a:solidFill>
                <a:latin typeface="Maven Pro Medium"/>
                <a:ea typeface="Maven Pro Medium"/>
                <a:cs typeface="Maven Pro Medium"/>
                <a:sym typeface="Maven Pro Medium"/>
              </a:rPr>
              <a:t>4 Core CPU</a:t>
            </a:r>
            <a:endParaRPr sz="1000">
              <a:solidFill>
                <a:schemeClr val="lt1"/>
              </a:solidFill>
              <a:latin typeface="Maven Pro Medium"/>
              <a:ea typeface="Maven Pro Medium"/>
              <a:cs typeface="Maven Pro Medium"/>
              <a:sym typeface="Maven Pro Medium"/>
            </a:endParaRPr>
          </a:p>
          <a:p>
            <a:pPr indent="-292100" lvl="1" marL="914400" rtl="0" algn="l">
              <a:spcBef>
                <a:spcPts val="0"/>
              </a:spcBef>
              <a:spcAft>
                <a:spcPts val="0"/>
              </a:spcAft>
              <a:buClr>
                <a:schemeClr val="lt1"/>
              </a:buClr>
              <a:buSzPts val="1000"/>
              <a:buFont typeface="Maven Pro Medium"/>
              <a:buChar char="○"/>
            </a:pPr>
            <a:r>
              <a:rPr lang="en" sz="1000">
                <a:solidFill>
                  <a:schemeClr val="lt1"/>
                </a:solidFill>
                <a:latin typeface="Maven Pro Medium"/>
                <a:ea typeface="Maven Pro Medium"/>
                <a:cs typeface="Maven Pro Medium"/>
                <a:sym typeface="Maven Pro Medium"/>
              </a:rPr>
              <a:t>30 GB RAM</a:t>
            </a:r>
            <a:endParaRPr sz="1000">
              <a:solidFill>
                <a:schemeClr val="lt1"/>
              </a:solidFill>
              <a:latin typeface="Maven Pro Medium"/>
              <a:ea typeface="Maven Pro Medium"/>
              <a:cs typeface="Maven Pro Medium"/>
              <a:sym typeface="Maven Pro Medium"/>
            </a:endParaRPr>
          </a:p>
          <a:p>
            <a:pPr indent="-292100" lvl="1" marL="914400" marR="0" rtl="0" algn="l">
              <a:lnSpc>
                <a:spcPct val="100000"/>
              </a:lnSpc>
              <a:spcBef>
                <a:spcPts val="0"/>
              </a:spcBef>
              <a:spcAft>
                <a:spcPts val="0"/>
              </a:spcAft>
              <a:buClr>
                <a:schemeClr val="lt1"/>
              </a:buClr>
              <a:buSzPts val="1000"/>
              <a:buFont typeface="Maven Pro Medium"/>
              <a:buChar char="○"/>
            </a:pPr>
            <a:r>
              <a:rPr lang="en" sz="1000">
                <a:solidFill>
                  <a:schemeClr val="lt1"/>
                </a:solidFill>
                <a:latin typeface="Maven Pro Medium"/>
                <a:ea typeface="Maven Pro Medium"/>
                <a:cs typeface="Maven Pro Medium"/>
                <a:sym typeface="Maven Pro Medium"/>
              </a:rPr>
              <a:t>12 hours max execution time for CPU</a:t>
            </a:r>
            <a:endParaRPr sz="1000">
              <a:solidFill>
                <a:schemeClr val="lt1"/>
              </a:solidFill>
              <a:latin typeface="Roboto Medium"/>
              <a:ea typeface="Roboto Medium"/>
              <a:cs typeface="Roboto Medium"/>
              <a:sym typeface="Roboto Medium"/>
            </a:endParaRPr>
          </a:p>
        </p:txBody>
      </p:sp>
      <p:pic>
        <p:nvPicPr>
          <p:cNvPr id="533" name="Google Shape;533;p26"/>
          <p:cNvPicPr preferRelativeResize="0"/>
          <p:nvPr/>
        </p:nvPicPr>
        <p:blipFill>
          <a:blip r:embed="rId3">
            <a:alphaModFix/>
          </a:blip>
          <a:stretch>
            <a:fillRect/>
          </a:stretch>
        </p:blipFill>
        <p:spPr>
          <a:xfrm>
            <a:off x="7637200" y="2462475"/>
            <a:ext cx="1454700" cy="1844100"/>
          </a:xfrm>
          <a:prstGeom prst="roundRect">
            <a:avLst>
              <a:gd fmla="val 13373" name="adj"/>
            </a:avLst>
          </a:prstGeom>
          <a:noFill/>
          <a:ln>
            <a:noFill/>
          </a:ln>
        </p:spPr>
      </p:pic>
      <p:sp>
        <p:nvSpPr>
          <p:cNvPr id="534" name="Google Shape;534;p26"/>
          <p:cNvSpPr txBox="1"/>
          <p:nvPr/>
        </p:nvSpPr>
        <p:spPr>
          <a:xfrm>
            <a:off x="5138375" y="1488775"/>
            <a:ext cx="3715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Medium"/>
                <a:ea typeface="Maven Pro Medium"/>
                <a:cs typeface="Maven Pro Medium"/>
                <a:sym typeface="Maven Pro Medium"/>
              </a:rPr>
              <a:t>Where to start?</a:t>
            </a:r>
            <a:endParaRPr>
              <a:solidFill>
                <a:schemeClr val="lt1"/>
              </a:solidFill>
              <a:latin typeface="Maven Pro Medium"/>
              <a:ea typeface="Maven Pro Medium"/>
              <a:cs typeface="Maven Pro Medium"/>
              <a:sym typeface="Maven Pro Medium"/>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Medium"/>
                <a:ea typeface="Maven Pro Medium"/>
                <a:cs typeface="Maven Pro Medium"/>
                <a:sym typeface="Maven Pro Medium"/>
              </a:rPr>
              <a:t>Convert user and interaction csv into a binary URM </a:t>
            </a:r>
            <a:endParaRPr sz="1100">
              <a:solidFill>
                <a:schemeClr val="lt1"/>
              </a:solidFill>
              <a:latin typeface="Maven Pro Medium"/>
              <a:ea typeface="Maven Pro Medium"/>
              <a:cs typeface="Maven Pro Medium"/>
              <a:sym typeface="Maven Pro Medium"/>
            </a:endParaRPr>
          </a:p>
          <a:p>
            <a:pPr indent="-298450" lvl="0" marL="457200" rtl="0" algn="l">
              <a:spcBef>
                <a:spcPts val="0"/>
              </a:spcBef>
              <a:spcAft>
                <a:spcPts val="0"/>
              </a:spcAft>
              <a:buClr>
                <a:schemeClr val="lt1"/>
              </a:buClr>
              <a:buSzPts val="1100"/>
              <a:buFont typeface="Maven Pro"/>
              <a:buChar char="●"/>
            </a:pPr>
            <a:r>
              <a:rPr lang="en" sz="1100">
                <a:solidFill>
                  <a:schemeClr val="lt1"/>
                </a:solidFill>
                <a:latin typeface="Maven Pro Medium"/>
                <a:ea typeface="Maven Pro Medium"/>
                <a:cs typeface="Maven Pro Medium"/>
                <a:sym typeface="Maven Pro Medium"/>
              </a:rPr>
              <a:t>Train-Validation Split (80:20)</a:t>
            </a:r>
            <a:endParaRPr sz="1100">
              <a:solidFill>
                <a:schemeClr val="lt1"/>
              </a:solidFill>
              <a:latin typeface="Maven Pro Medium"/>
              <a:ea typeface="Maven Pro Medium"/>
              <a:cs typeface="Maven Pro Medium"/>
              <a:sym typeface="Maven Pro Medium"/>
            </a:endParaRPr>
          </a:p>
          <a:p>
            <a:pPr indent="-298450" lvl="0" marL="457200" rtl="0" algn="l">
              <a:spcBef>
                <a:spcPts val="0"/>
              </a:spcBef>
              <a:spcAft>
                <a:spcPts val="0"/>
              </a:spcAft>
              <a:buClr>
                <a:schemeClr val="lt1"/>
              </a:buClr>
              <a:buSzPts val="1100"/>
              <a:buFont typeface="Maven Pro Medium"/>
              <a:buChar char="●"/>
            </a:pPr>
            <a:r>
              <a:rPr lang="en" sz="1100">
                <a:solidFill>
                  <a:schemeClr val="lt1"/>
                </a:solidFill>
                <a:latin typeface="Maven Pro Medium"/>
                <a:ea typeface="Maven Pro Medium"/>
                <a:cs typeface="Maven Pro Medium"/>
                <a:sym typeface="Maven Pro Medium"/>
              </a:rPr>
              <a:t>Understand course’s repository</a:t>
            </a:r>
            <a:endParaRPr sz="1100">
              <a:solidFill>
                <a:schemeClr val="lt1"/>
              </a:solidFill>
              <a:latin typeface="Maven Pro Medium"/>
              <a:ea typeface="Maven Pro Medium"/>
              <a:cs typeface="Maven Pro Medium"/>
              <a:sym typeface="Maven Pro Medium"/>
            </a:endParaRPr>
          </a:p>
          <a:p>
            <a:pPr indent="-298450" lvl="0" marL="457200" rtl="0" algn="l">
              <a:spcBef>
                <a:spcPts val="0"/>
              </a:spcBef>
              <a:spcAft>
                <a:spcPts val="0"/>
              </a:spcAft>
              <a:buClr>
                <a:schemeClr val="lt1"/>
              </a:buClr>
              <a:buSzPts val="1100"/>
              <a:buFont typeface="Maven Pro Medium"/>
              <a:buChar char="●"/>
            </a:pPr>
            <a:r>
              <a:rPr lang="en" sz="1100">
                <a:solidFill>
                  <a:schemeClr val="lt1"/>
                </a:solidFill>
                <a:latin typeface="Maven Pro Medium"/>
                <a:ea typeface="Maven Pro Medium"/>
                <a:cs typeface="Maven Pro Medium"/>
                <a:sym typeface="Maven Pro Medium"/>
              </a:rPr>
              <a:t>Start from simpler solutions</a:t>
            </a:r>
            <a:endParaRPr sz="1100">
              <a:solidFill>
                <a:schemeClr val="lt1"/>
              </a:solidFill>
              <a:latin typeface="Maven Pro Medium"/>
              <a:ea typeface="Maven Pro Medium"/>
              <a:cs typeface="Maven Pro Medium"/>
              <a:sym typeface="Maven Pro Medium"/>
            </a:endParaRPr>
          </a:p>
          <a:p>
            <a:pPr indent="-298450" lvl="0" marL="457200" marR="0" rtl="0" algn="l">
              <a:lnSpc>
                <a:spcPct val="100000"/>
              </a:lnSpc>
              <a:spcBef>
                <a:spcPts val="0"/>
              </a:spcBef>
              <a:spcAft>
                <a:spcPts val="0"/>
              </a:spcAft>
              <a:buClr>
                <a:schemeClr val="lt1"/>
              </a:buClr>
              <a:buSzPts val="1100"/>
              <a:buFont typeface="Maven Pro"/>
              <a:buChar char="●"/>
            </a:pPr>
            <a:r>
              <a:rPr lang="en" sz="1100">
                <a:solidFill>
                  <a:schemeClr val="lt1"/>
                </a:solidFill>
                <a:latin typeface="Maven Pro Medium"/>
                <a:ea typeface="Maven Pro Medium"/>
                <a:cs typeface="Maven Pro Medium"/>
                <a:sym typeface="Maven Pro Medium"/>
              </a:rPr>
              <a:t>Don’t panic</a:t>
            </a:r>
            <a:endParaRPr sz="1100">
              <a:solidFill>
                <a:schemeClr val="lt1"/>
              </a:solidFill>
              <a:latin typeface="Maven Pro Medium"/>
              <a:ea typeface="Maven Pro Medium"/>
              <a:cs typeface="Maven Pro Medium"/>
              <a:sym typeface="Maven Pro Medium"/>
            </a:endParaRPr>
          </a:p>
        </p:txBody>
      </p:sp>
      <p:grpSp>
        <p:nvGrpSpPr>
          <p:cNvPr id="535" name="Google Shape;535;p26"/>
          <p:cNvGrpSpPr/>
          <p:nvPr/>
        </p:nvGrpSpPr>
        <p:grpSpPr>
          <a:xfrm>
            <a:off x="2821658" y="3063139"/>
            <a:ext cx="1096633" cy="961642"/>
            <a:chOff x="4661444" y="3357849"/>
            <a:chExt cx="1588632" cy="1376133"/>
          </a:xfrm>
        </p:grpSpPr>
        <p:sp>
          <p:nvSpPr>
            <p:cNvPr id="536" name="Google Shape;536;p26"/>
            <p:cNvSpPr/>
            <p:nvPr/>
          </p:nvSpPr>
          <p:spPr>
            <a:xfrm>
              <a:off x="4661444" y="3357849"/>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37" name="Google Shape;537;p26"/>
            <p:cNvSpPr/>
            <p:nvPr/>
          </p:nvSpPr>
          <p:spPr>
            <a:xfrm>
              <a:off x="5059598" y="4337793"/>
              <a:ext cx="792326" cy="396178"/>
            </a:xfrm>
            <a:custGeom>
              <a:rect b="b" l="l" r="r" t="t"/>
              <a:pathLst>
                <a:path extrusionOk="0" h="13598" w="27195">
                  <a:moveTo>
                    <a:pt x="13597" y="1"/>
                  </a:moveTo>
                  <a:cubicBezTo>
                    <a:pt x="6084" y="1"/>
                    <a:pt x="0" y="6085"/>
                    <a:pt x="0" y="13598"/>
                  </a:cubicBezTo>
                  <a:lnTo>
                    <a:pt x="27194" y="13598"/>
                  </a:lnTo>
                  <a:cubicBezTo>
                    <a:pt x="27194" y="6085"/>
                    <a:pt x="21110" y="1"/>
                    <a:pt x="1359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07</a:t>
              </a:r>
              <a:endParaRPr sz="1800">
                <a:solidFill>
                  <a:srgbClr val="FFFFFF"/>
                </a:solidFill>
              </a:endParaRPr>
            </a:p>
          </p:txBody>
        </p:sp>
        <p:sp>
          <p:nvSpPr>
            <p:cNvPr id="538" name="Google Shape;538;p26"/>
            <p:cNvSpPr txBox="1"/>
            <p:nvPr/>
          </p:nvSpPr>
          <p:spPr>
            <a:xfrm>
              <a:off x="4661474" y="3774780"/>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0.031520</a:t>
              </a:r>
              <a:endParaRPr sz="800">
                <a:latin typeface="Roboto"/>
                <a:ea typeface="Roboto"/>
                <a:cs typeface="Roboto"/>
                <a:sym typeface="Roboto"/>
              </a:endParaRPr>
            </a:p>
          </p:txBody>
        </p:sp>
        <p:sp>
          <p:nvSpPr>
            <p:cNvPr id="539" name="Google Shape;539;p26"/>
            <p:cNvSpPr txBox="1"/>
            <p:nvPr/>
          </p:nvSpPr>
          <p:spPr>
            <a:xfrm>
              <a:off x="4661474" y="3383060"/>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P3ALPHA</a:t>
              </a:r>
              <a:endParaRPr sz="13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540" name="Google Shape;540;p26"/>
          <p:cNvGrpSpPr/>
          <p:nvPr/>
        </p:nvGrpSpPr>
        <p:grpSpPr>
          <a:xfrm>
            <a:off x="2821666" y="3054096"/>
            <a:ext cx="1096634" cy="961642"/>
            <a:chOff x="6428930" y="1841241"/>
            <a:chExt cx="1588634" cy="1376133"/>
          </a:xfrm>
        </p:grpSpPr>
        <p:sp>
          <p:nvSpPr>
            <p:cNvPr id="541" name="Google Shape;541;p26"/>
            <p:cNvSpPr/>
            <p:nvPr/>
          </p:nvSpPr>
          <p:spPr>
            <a:xfrm>
              <a:off x="6428931" y="1841241"/>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42" name="Google Shape;542;p26"/>
            <p:cNvSpPr txBox="1"/>
            <p:nvPr/>
          </p:nvSpPr>
          <p:spPr>
            <a:xfrm>
              <a:off x="6428930" y="223556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0.025328</a:t>
              </a:r>
              <a:endParaRPr sz="800">
                <a:latin typeface="Roboto"/>
                <a:ea typeface="Roboto"/>
                <a:cs typeface="Roboto"/>
                <a:sym typeface="Roboto"/>
              </a:endParaRPr>
            </a:p>
          </p:txBody>
        </p:sp>
        <p:sp>
          <p:nvSpPr>
            <p:cNvPr id="543" name="Google Shape;543;p26"/>
            <p:cNvSpPr txBox="1"/>
            <p:nvPr/>
          </p:nvSpPr>
          <p:spPr>
            <a:xfrm>
              <a:off x="6428930" y="184384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SLIM-BPR</a:t>
              </a:r>
              <a:endParaRPr sz="1300">
                <a:latin typeface="Fira Sans Extra Condensed Medium"/>
                <a:ea typeface="Fira Sans Extra Condensed Medium"/>
                <a:cs typeface="Fira Sans Extra Condensed Medium"/>
                <a:sym typeface="Fira Sans Extra Condensed Medium"/>
              </a:endParaRPr>
            </a:p>
          </p:txBody>
        </p:sp>
      </p:grpSp>
      <p:sp>
        <p:nvSpPr>
          <p:cNvPr id="544" name="Google Shape;544;p26"/>
          <p:cNvSpPr/>
          <p:nvPr/>
        </p:nvSpPr>
        <p:spPr>
          <a:xfrm>
            <a:off x="3096491" y="3747911"/>
            <a:ext cx="546959" cy="276855"/>
          </a:xfrm>
          <a:custGeom>
            <a:rect b="b" l="l" r="r" t="t"/>
            <a:pathLst>
              <a:path extrusionOk="0" h="13598" w="27195">
                <a:moveTo>
                  <a:pt x="13597" y="1"/>
                </a:moveTo>
                <a:cubicBezTo>
                  <a:pt x="6084" y="1"/>
                  <a:pt x="0" y="6085"/>
                  <a:pt x="0" y="13598"/>
                </a:cubicBezTo>
                <a:lnTo>
                  <a:pt x="27194" y="13598"/>
                </a:lnTo>
                <a:cubicBezTo>
                  <a:pt x="27194" y="6085"/>
                  <a:pt x="21110" y="1"/>
                  <a:pt x="13597" y="1"/>
                </a:cubicBezTo>
                <a:close/>
              </a:path>
            </a:pathLst>
          </a:custGeom>
          <a:solidFill>
            <a:srgbClr val="B45F06"/>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07</a:t>
            </a:r>
            <a:endParaRPr sz="1800">
              <a:solidFill>
                <a:srgbClr val="FFFFFF"/>
              </a:solidFill>
            </a:endParaRPr>
          </a:p>
        </p:txBody>
      </p:sp>
      <p:grpSp>
        <p:nvGrpSpPr>
          <p:cNvPr id="545" name="Google Shape;545;p26"/>
          <p:cNvGrpSpPr/>
          <p:nvPr/>
        </p:nvGrpSpPr>
        <p:grpSpPr>
          <a:xfrm>
            <a:off x="1601566" y="3054109"/>
            <a:ext cx="1096634" cy="961642"/>
            <a:chOff x="6428930" y="1841241"/>
            <a:chExt cx="1588634" cy="1376133"/>
          </a:xfrm>
        </p:grpSpPr>
        <p:sp>
          <p:nvSpPr>
            <p:cNvPr id="546" name="Google Shape;546;p26"/>
            <p:cNvSpPr/>
            <p:nvPr/>
          </p:nvSpPr>
          <p:spPr>
            <a:xfrm>
              <a:off x="6428931" y="1841241"/>
              <a:ext cx="1588632" cy="1376133"/>
            </a:xfrm>
            <a:custGeom>
              <a:rect b="b" l="l" r="r" t="t"/>
              <a:pathLst>
                <a:path extrusionOk="0" h="47233" w="47221">
                  <a:moveTo>
                    <a:pt x="0" y="1"/>
                  </a:moveTo>
                  <a:lnTo>
                    <a:pt x="0" y="47233"/>
                  </a:lnTo>
                  <a:lnTo>
                    <a:pt x="47220" y="47233"/>
                  </a:lnTo>
                  <a:lnTo>
                    <a:pt x="4722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547" name="Google Shape;547;p26"/>
            <p:cNvSpPr txBox="1"/>
            <p:nvPr/>
          </p:nvSpPr>
          <p:spPr>
            <a:xfrm>
              <a:off x="6428930" y="223556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Roboto"/>
                  <a:ea typeface="Roboto"/>
                  <a:cs typeface="Roboto"/>
                  <a:sym typeface="Roboto"/>
                </a:rPr>
                <a:t>Map@10:</a:t>
              </a:r>
              <a:endParaRPr sz="800">
                <a:latin typeface="Roboto"/>
                <a:ea typeface="Roboto"/>
                <a:cs typeface="Roboto"/>
                <a:sym typeface="Roboto"/>
              </a:endParaRPr>
            </a:p>
            <a:p>
              <a:pPr indent="0" lvl="0" marL="0" rtl="0" algn="ctr">
                <a:spcBef>
                  <a:spcPts val="0"/>
                </a:spcBef>
                <a:spcAft>
                  <a:spcPts val="0"/>
                </a:spcAft>
                <a:buNone/>
              </a:pPr>
              <a:r>
                <a:rPr b="1" lang="en" sz="800">
                  <a:latin typeface="Roboto"/>
                  <a:ea typeface="Roboto"/>
                  <a:cs typeface="Roboto"/>
                  <a:sym typeface="Roboto"/>
                </a:rPr>
                <a:t>0.026376</a:t>
              </a:r>
              <a:endParaRPr sz="800">
                <a:latin typeface="Roboto"/>
                <a:ea typeface="Roboto"/>
                <a:cs typeface="Roboto"/>
                <a:sym typeface="Roboto"/>
              </a:endParaRPr>
            </a:p>
          </p:txBody>
        </p:sp>
        <p:sp>
          <p:nvSpPr>
            <p:cNvPr id="548" name="Google Shape;548;p26"/>
            <p:cNvSpPr txBox="1"/>
            <p:nvPr/>
          </p:nvSpPr>
          <p:spPr>
            <a:xfrm>
              <a:off x="6428930" y="1843841"/>
              <a:ext cx="15849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Extra Condensed Medium"/>
                  <a:ea typeface="Fira Sans Extra Condensed Medium"/>
                  <a:cs typeface="Fira Sans Extra Condensed Medium"/>
                  <a:sym typeface="Fira Sans Extra Condensed Medium"/>
                </a:rPr>
                <a:t>IALS</a:t>
              </a:r>
              <a:endParaRPr sz="1300">
                <a:solidFill>
                  <a:srgbClr val="000000"/>
                </a:solidFill>
                <a:latin typeface="Fira Sans Extra Condensed Medium"/>
                <a:ea typeface="Fira Sans Extra Condensed Medium"/>
                <a:cs typeface="Fira Sans Extra Condensed Medium"/>
                <a:sym typeface="Fira Sans Extra Condensed Medium"/>
              </a:endParaRPr>
            </a:p>
          </p:txBody>
        </p:sp>
      </p:grpSp>
      <p:sp>
        <p:nvSpPr>
          <p:cNvPr id="549" name="Google Shape;549;p26"/>
          <p:cNvSpPr/>
          <p:nvPr/>
        </p:nvSpPr>
        <p:spPr>
          <a:xfrm>
            <a:off x="1876401" y="3747911"/>
            <a:ext cx="546959" cy="276855"/>
          </a:xfrm>
          <a:custGeom>
            <a:rect b="b" l="l" r="r" t="t"/>
            <a:pathLst>
              <a:path extrusionOk="0" h="13598" w="27195">
                <a:moveTo>
                  <a:pt x="13597" y="1"/>
                </a:moveTo>
                <a:cubicBezTo>
                  <a:pt x="6084" y="1"/>
                  <a:pt x="0" y="6085"/>
                  <a:pt x="0" y="13598"/>
                </a:cubicBezTo>
                <a:lnTo>
                  <a:pt x="27194" y="13598"/>
                </a:lnTo>
                <a:cubicBezTo>
                  <a:pt x="27194" y="6085"/>
                  <a:pt x="21110" y="1"/>
                  <a:pt x="13597"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06</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7"/>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HYBRIDATION METHODS</a:t>
            </a:r>
            <a:endParaRPr/>
          </a:p>
        </p:txBody>
      </p:sp>
      <p:sp>
        <p:nvSpPr>
          <p:cNvPr id="555" name="Google Shape;555;p27"/>
          <p:cNvSpPr txBox="1"/>
          <p:nvPr>
            <p:ph idx="2" type="ctrTitle"/>
          </p:nvPr>
        </p:nvSpPr>
        <p:spPr>
          <a:xfrm>
            <a:off x="6044300" y="1460350"/>
            <a:ext cx="20847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MERGING SIMILARITY MATRIX</a:t>
            </a:r>
            <a:endParaRPr/>
          </a:p>
        </p:txBody>
      </p:sp>
      <p:sp>
        <p:nvSpPr>
          <p:cNvPr id="556" name="Google Shape;556;p27"/>
          <p:cNvSpPr txBox="1"/>
          <p:nvPr>
            <p:ph idx="4" type="ctrTitle"/>
          </p:nvPr>
        </p:nvSpPr>
        <p:spPr>
          <a:xfrm>
            <a:off x="1208291" y="289165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PREDICTION COMBINATION</a:t>
            </a:r>
            <a:endParaRPr/>
          </a:p>
        </p:txBody>
      </p:sp>
      <p:sp>
        <p:nvSpPr>
          <p:cNvPr id="557" name="Google Shape;557;p27"/>
          <p:cNvSpPr txBox="1"/>
          <p:nvPr>
            <p:ph idx="7" type="subTitle"/>
          </p:nvPr>
        </p:nvSpPr>
        <p:spPr>
          <a:xfrm>
            <a:off x="6054555" y="3351831"/>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Combination of csv prediction files</a:t>
            </a:r>
            <a:br>
              <a:rPr lang="en"/>
            </a:br>
            <a:r>
              <a:rPr lang="en"/>
              <a:t>It didn’t go well… </a:t>
            </a:r>
            <a:endParaRPr/>
          </a:p>
        </p:txBody>
      </p:sp>
      <p:sp>
        <p:nvSpPr>
          <p:cNvPr id="558" name="Google Shape;558;p27"/>
          <p:cNvSpPr txBox="1"/>
          <p:nvPr>
            <p:ph type="ctrTitle"/>
          </p:nvPr>
        </p:nvSpPr>
        <p:spPr>
          <a:xfrm>
            <a:off x="1218541" y="130402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STACKING</a:t>
            </a:r>
            <a:endParaRPr/>
          </a:p>
        </p:txBody>
      </p:sp>
      <p:sp>
        <p:nvSpPr>
          <p:cNvPr id="559" name="Google Shape;559;p2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ICM type stacked vertically to the URM</a:t>
            </a:r>
            <a:endParaRPr/>
          </a:p>
        </p:txBody>
      </p:sp>
      <p:sp>
        <p:nvSpPr>
          <p:cNvPr id="560" name="Google Shape;560;p27"/>
          <p:cNvSpPr txBox="1"/>
          <p:nvPr>
            <p:ph idx="3" type="subTitle"/>
          </p:nvPr>
        </p:nvSpPr>
        <p:spPr>
          <a:xfrm>
            <a:off x="6044300" y="2105050"/>
            <a:ext cx="19731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models that use the same structure</a:t>
            </a:r>
            <a:endParaRPr/>
          </a:p>
        </p:txBody>
      </p:sp>
      <p:sp>
        <p:nvSpPr>
          <p:cNvPr id="561" name="Google Shape;561;p27"/>
          <p:cNvSpPr txBox="1"/>
          <p:nvPr>
            <p:ph idx="5" type="subTitle"/>
          </p:nvPr>
        </p:nvSpPr>
        <p:spPr>
          <a:xfrm>
            <a:off x="1116841" y="3536356"/>
            <a:ext cx="20847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a weighted average</a:t>
            </a:r>
            <a:endParaRPr/>
          </a:p>
        </p:txBody>
      </p:sp>
      <p:sp>
        <p:nvSpPr>
          <p:cNvPr id="562" name="Google Shape;562;p27"/>
          <p:cNvSpPr txBox="1"/>
          <p:nvPr>
            <p:ph idx="6" type="ctrTitle"/>
          </p:nvPr>
        </p:nvSpPr>
        <p:spPr>
          <a:xfrm>
            <a:off x="6054555"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ROUND ROBIN</a:t>
            </a:r>
            <a:endParaRPr/>
          </a:p>
        </p:txBody>
      </p:sp>
      <p:sp>
        <p:nvSpPr>
          <p:cNvPr id="563" name="Google Shape;563;p27"/>
          <p:cNvSpPr/>
          <p:nvPr/>
        </p:nvSpPr>
        <p:spPr>
          <a:xfrm>
            <a:off x="3510825" y="1673975"/>
            <a:ext cx="723900" cy="723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3510825" y="3082375"/>
            <a:ext cx="723900" cy="7239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4909275" y="1673975"/>
            <a:ext cx="723900" cy="723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4909275" y="3082375"/>
            <a:ext cx="723900" cy="723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 name="Google Shape;567;p27"/>
          <p:cNvCxnSpPr>
            <a:stCxn id="563" idx="3"/>
            <a:endCxn id="565"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68" name="Google Shape;568;p27"/>
          <p:cNvCxnSpPr>
            <a:stCxn id="565" idx="2"/>
            <a:endCxn id="564"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569" name="Google Shape;569;p27"/>
          <p:cNvCxnSpPr>
            <a:stCxn id="564" idx="3"/>
            <a:endCxn id="566"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pic>
        <p:nvPicPr>
          <p:cNvPr id="570" name="Google Shape;570;p27"/>
          <p:cNvPicPr preferRelativeResize="0"/>
          <p:nvPr/>
        </p:nvPicPr>
        <p:blipFill>
          <a:blip r:embed="rId3">
            <a:alphaModFix/>
          </a:blip>
          <a:stretch>
            <a:fillRect/>
          </a:stretch>
        </p:blipFill>
        <p:spPr>
          <a:xfrm>
            <a:off x="3626050" y="1791613"/>
            <a:ext cx="488625" cy="488625"/>
          </a:xfrm>
          <a:prstGeom prst="rect">
            <a:avLst/>
          </a:prstGeom>
          <a:noFill/>
          <a:ln>
            <a:noFill/>
          </a:ln>
        </p:spPr>
      </p:pic>
      <p:pic>
        <p:nvPicPr>
          <p:cNvPr id="571" name="Google Shape;571;p27"/>
          <p:cNvPicPr preferRelativeResize="0"/>
          <p:nvPr/>
        </p:nvPicPr>
        <p:blipFill>
          <a:blip r:embed="rId4">
            <a:alphaModFix/>
          </a:blip>
          <a:stretch>
            <a:fillRect/>
          </a:stretch>
        </p:blipFill>
        <p:spPr>
          <a:xfrm>
            <a:off x="5029475" y="1791626"/>
            <a:ext cx="488625" cy="488600"/>
          </a:xfrm>
          <a:prstGeom prst="rect">
            <a:avLst/>
          </a:prstGeom>
          <a:noFill/>
          <a:ln>
            <a:noFill/>
          </a:ln>
        </p:spPr>
      </p:pic>
      <p:pic>
        <p:nvPicPr>
          <p:cNvPr id="572" name="Google Shape;572;p27"/>
          <p:cNvPicPr preferRelativeResize="0"/>
          <p:nvPr/>
        </p:nvPicPr>
        <p:blipFill>
          <a:blip r:embed="rId5">
            <a:alphaModFix/>
          </a:blip>
          <a:stretch>
            <a:fillRect/>
          </a:stretch>
        </p:blipFill>
        <p:spPr>
          <a:xfrm>
            <a:off x="3628463" y="3200125"/>
            <a:ext cx="488625" cy="488625"/>
          </a:xfrm>
          <a:prstGeom prst="rect">
            <a:avLst/>
          </a:prstGeom>
          <a:noFill/>
          <a:ln>
            <a:noFill/>
          </a:ln>
        </p:spPr>
      </p:pic>
      <p:pic>
        <p:nvPicPr>
          <p:cNvPr id="573" name="Google Shape;573;p27"/>
          <p:cNvPicPr preferRelativeResize="0"/>
          <p:nvPr/>
        </p:nvPicPr>
        <p:blipFill>
          <a:blip r:embed="rId6">
            <a:alphaModFix/>
          </a:blip>
          <a:stretch>
            <a:fillRect/>
          </a:stretch>
        </p:blipFill>
        <p:spPr>
          <a:xfrm>
            <a:off x="5027068" y="3200125"/>
            <a:ext cx="488625" cy="48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8"/>
          <p:cNvSpPr txBox="1"/>
          <p:nvPr>
            <p:ph idx="4" type="ctrTitle"/>
          </p:nvPr>
        </p:nvSpPr>
        <p:spPr>
          <a:xfrm>
            <a:off x="479400" y="411675"/>
            <a:ext cx="6293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First Deadline Hybrid and Improvements</a:t>
            </a:r>
            <a:endParaRPr sz="2900"/>
          </a:p>
        </p:txBody>
      </p:sp>
      <p:sp>
        <p:nvSpPr>
          <p:cNvPr id="579" name="Google Shape;579;p28"/>
          <p:cNvSpPr txBox="1"/>
          <p:nvPr/>
        </p:nvSpPr>
        <p:spPr>
          <a:xfrm>
            <a:off x="479400" y="1147100"/>
            <a:ext cx="81852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200">
                <a:solidFill>
                  <a:schemeClr val="lt1"/>
                </a:solidFill>
                <a:latin typeface="Share Tech"/>
                <a:ea typeface="Share Tech"/>
                <a:cs typeface="Share Tech"/>
                <a:sym typeface="Share Tech"/>
              </a:rPr>
              <a:t>FIRST DEADLINE HYBRID</a:t>
            </a:r>
            <a:endParaRPr sz="2200">
              <a:solidFill>
                <a:schemeClr val="lt1"/>
              </a:solidFill>
              <a:latin typeface="Share Tech"/>
              <a:ea typeface="Share Tech"/>
              <a:cs typeface="Share Tech"/>
              <a:sym typeface="Share Tech"/>
            </a:endParaRPr>
          </a:p>
        </p:txBody>
      </p:sp>
      <p:sp>
        <p:nvSpPr>
          <p:cNvPr id="580" name="Google Shape;580;p28"/>
          <p:cNvSpPr txBox="1"/>
          <p:nvPr/>
        </p:nvSpPr>
        <p:spPr>
          <a:xfrm>
            <a:off x="479400" y="1689850"/>
            <a:ext cx="6668100" cy="10158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lang="en" sz="1200">
                <a:solidFill>
                  <a:schemeClr val="lt1"/>
                </a:solidFill>
                <a:latin typeface="Maven Pro"/>
                <a:ea typeface="Maven Pro"/>
                <a:cs typeface="Maven Pro"/>
                <a:sym typeface="Maven Pro"/>
              </a:rPr>
              <a:t>Our first best hybrid was a </a:t>
            </a:r>
            <a:r>
              <a:rPr lang="en" sz="1200">
                <a:solidFill>
                  <a:schemeClr val="lt1"/>
                </a:solidFill>
                <a:latin typeface="Maven Pro"/>
                <a:ea typeface="Maven Pro"/>
                <a:cs typeface="Maven Pro"/>
                <a:sym typeface="Maven Pro"/>
              </a:rPr>
              <a:t>similarity</a:t>
            </a:r>
            <a:r>
              <a:rPr lang="en" sz="1200">
                <a:solidFill>
                  <a:schemeClr val="lt1"/>
                </a:solidFill>
                <a:latin typeface="Maven Pro"/>
                <a:ea typeface="Maven Pro"/>
                <a:cs typeface="Maven Pro"/>
                <a:sym typeface="Maven Pro"/>
              </a:rPr>
              <a:t> merge between SLIM-EN and RP3 beta</a:t>
            </a:r>
            <a:endParaRPr sz="1200">
              <a:solidFill>
                <a:schemeClr val="lt1"/>
              </a:solidFill>
              <a:latin typeface="Maven Pro"/>
              <a:ea typeface="Maven Pro"/>
              <a:cs typeface="Maven Pro"/>
              <a:sym typeface="Maven Pro"/>
            </a:endParaRPr>
          </a:p>
          <a:p>
            <a:pPr indent="0" lvl="0" marL="0" rtl="0" algn="l">
              <a:lnSpc>
                <a:spcPct val="75000"/>
              </a:lnSpc>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lnSpc>
                <a:spcPct val="75000"/>
              </a:lnSpc>
              <a:spcBef>
                <a:spcPts val="0"/>
              </a:spcBef>
              <a:spcAft>
                <a:spcPts val="0"/>
              </a:spcAft>
              <a:buNone/>
            </a:pPr>
            <a:r>
              <a:rPr lang="en" sz="1200">
                <a:solidFill>
                  <a:schemeClr val="lt1"/>
                </a:solidFill>
                <a:latin typeface="Maven Pro"/>
                <a:ea typeface="Maven Pro"/>
                <a:cs typeface="Maven Pro"/>
                <a:sym typeface="Maven Pro"/>
              </a:rPr>
              <a:t>Unfortunately it was not enough to pass </a:t>
            </a:r>
            <a:r>
              <a:rPr lang="en" sz="1200">
                <a:solidFill>
                  <a:schemeClr val="lt1"/>
                </a:solidFill>
                <a:latin typeface="Maven Pro"/>
                <a:ea typeface="Maven Pro"/>
                <a:cs typeface="Maven Pro"/>
                <a:sym typeface="Maven Pro"/>
              </a:rPr>
              <a:t>the last baseline so we were doing something wrong (or maybe we had been too much optimistic)</a:t>
            </a:r>
            <a:br>
              <a:rPr lang="en" sz="1200">
                <a:solidFill>
                  <a:schemeClr val="lt1"/>
                </a:solidFill>
                <a:latin typeface="Maven Pro"/>
                <a:ea typeface="Maven Pro"/>
                <a:cs typeface="Maven Pro"/>
                <a:sym typeface="Maven Pro"/>
              </a:rPr>
            </a:br>
            <a:br>
              <a:rPr lang="en" sz="1200">
                <a:solidFill>
                  <a:schemeClr val="lt1"/>
                </a:solidFill>
                <a:latin typeface="Maven Pro"/>
                <a:ea typeface="Maven Pro"/>
                <a:cs typeface="Maven Pro"/>
                <a:sym typeface="Maven Pro"/>
              </a:rPr>
            </a:br>
            <a:r>
              <a:rPr lang="en" sz="1200">
                <a:solidFill>
                  <a:schemeClr val="lt1"/>
                </a:solidFill>
                <a:latin typeface="Maven Pro"/>
                <a:ea typeface="Maven Pro"/>
                <a:cs typeface="Maven Pro"/>
                <a:sym typeface="Maven Pro"/>
              </a:rPr>
              <a:t>So the next step was to understand what were we doing wrongly…</a:t>
            </a:r>
            <a:endParaRPr sz="1200">
              <a:solidFill>
                <a:schemeClr val="lt1"/>
              </a:solidFill>
              <a:latin typeface="Maven Pro"/>
              <a:ea typeface="Maven Pro"/>
              <a:cs typeface="Maven Pro"/>
              <a:sym typeface="Maven Pro"/>
            </a:endParaRPr>
          </a:p>
        </p:txBody>
      </p:sp>
      <p:sp>
        <p:nvSpPr>
          <p:cNvPr id="581" name="Google Shape;581;p28"/>
          <p:cNvSpPr txBox="1"/>
          <p:nvPr>
            <p:ph idx="2" type="ctrTitle"/>
          </p:nvPr>
        </p:nvSpPr>
        <p:spPr>
          <a:xfrm>
            <a:off x="3426648" y="2725200"/>
            <a:ext cx="1620900" cy="4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Improvement #2</a:t>
            </a:r>
            <a:endParaRPr>
              <a:latin typeface="Share Tech"/>
              <a:ea typeface="Share Tech"/>
              <a:cs typeface="Share Tech"/>
              <a:sym typeface="Share Tech"/>
            </a:endParaRPr>
          </a:p>
        </p:txBody>
      </p:sp>
      <p:sp>
        <p:nvSpPr>
          <p:cNvPr id="582" name="Google Shape;582;p28"/>
          <p:cNvSpPr txBox="1"/>
          <p:nvPr>
            <p:ph type="ctrTitle"/>
          </p:nvPr>
        </p:nvSpPr>
        <p:spPr>
          <a:xfrm>
            <a:off x="1161013" y="2725200"/>
            <a:ext cx="1620900" cy="4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latin typeface="Share Tech"/>
                <a:ea typeface="Share Tech"/>
                <a:cs typeface="Share Tech"/>
                <a:sym typeface="Share Tech"/>
              </a:rPr>
              <a:t>Improvement #1</a:t>
            </a:r>
            <a:endParaRPr sz="1600">
              <a:latin typeface="Share Tech"/>
              <a:ea typeface="Share Tech"/>
              <a:cs typeface="Share Tech"/>
              <a:sym typeface="Share Tech"/>
            </a:endParaRPr>
          </a:p>
        </p:txBody>
      </p:sp>
      <p:sp>
        <p:nvSpPr>
          <p:cNvPr id="583" name="Google Shape;583;p28"/>
          <p:cNvSpPr txBox="1"/>
          <p:nvPr>
            <p:ph idx="1" type="subTitle"/>
          </p:nvPr>
        </p:nvSpPr>
        <p:spPr>
          <a:xfrm>
            <a:off x="1050013" y="4220795"/>
            <a:ext cx="16209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We noticed that some base models improve their performances by stacking the icm</a:t>
            </a:r>
            <a:endParaRPr sz="900"/>
          </a:p>
        </p:txBody>
      </p:sp>
      <p:sp>
        <p:nvSpPr>
          <p:cNvPr id="584" name="Google Shape;584;p28"/>
          <p:cNvSpPr txBox="1"/>
          <p:nvPr>
            <p:ph idx="3" type="subTitle"/>
          </p:nvPr>
        </p:nvSpPr>
        <p:spPr>
          <a:xfrm>
            <a:off x="3300448" y="4220795"/>
            <a:ext cx="16209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By exploiting Kaggle’s potential we managed to run up to 20 different tuning at the same time</a:t>
            </a:r>
            <a:endParaRPr sz="1000"/>
          </a:p>
        </p:txBody>
      </p:sp>
      <p:sp>
        <p:nvSpPr>
          <p:cNvPr id="585" name="Google Shape;585;p28"/>
          <p:cNvSpPr txBox="1"/>
          <p:nvPr>
            <p:ph idx="4294967295" type="ctrTitle"/>
          </p:nvPr>
        </p:nvSpPr>
        <p:spPr>
          <a:xfrm>
            <a:off x="5692270" y="2725200"/>
            <a:ext cx="1620900" cy="4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Improvement #3</a:t>
            </a:r>
            <a:endParaRPr/>
          </a:p>
        </p:txBody>
      </p:sp>
      <p:sp>
        <p:nvSpPr>
          <p:cNvPr id="586" name="Google Shape;586;p28"/>
          <p:cNvSpPr txBox="1"/>
          <p:nvPr>
            <p:ph idx="4294967295" type="subTitle"/>
          </p:nvPr>
        </p:nvSpPr>
        <p:spPr>
          <a:xfrm>
            <a:off x="5550875" y="4220800"/>
            <a:ext cx="1806600" cy="76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After the tuning phase we managed to pass the last baseline so we focused on improving our </a:t>
            </a:r>
            <a:r>
              <a:rPr lang="en" sz="900"/>
              <a:t>hybrid</a:t>
            </a:r>
            <a:r>
              <a:rPr lang="en" sz="900"/>
              <a:t> model </a:t>
            </a:r>
            <a:endParaRPr sz="900"/>
          </a:p>
        </p:txBody>
      </p:sp>
      <p:grpSp>
        <p:nvGrpSpPr>
          <p:cNvPr id="587" name="Google Shape;587;p28"/>
          <p:cNvGrpSpPr/>
          <p:nvPr/>
        </p:nvGrpSpPr>
        <p:grpSpPr>
          <a:xfrm>
            <a:off x="3357427" y="3477222"/>
            <a:ext cx="1506826" cy="656364"/>
            <a:chOff x="2534925" y="2231825"/>
            <a:chExt cx="889350" cy="488475"/>
          </a:xfrm>
        </p:grpSpPr>
        <p:sp>
          <p:nvSpPr>
            <p:cNvPr id="588" name="Google Shape;588;p28"/>
            <p:cNvSpPr/>
            <p:nvPr/>
          </p:nvSpPr>
          <p:spPr>
            <a:xfrm>
              <a:off x="3334150" y="2674775"/>
              <a:ext cx="90125" cy="21125"/>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534925" y="2656800"/>
              <a:ext cx="90125" cy="19875"/>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3327850" y="2589525"/>
              <a:ext cx="90750" cy="31150"/>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2544075" y="2571875"/>
              <a:ext cx="90125" cy="34100"/>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3308325" y="2507375"/>
              <a:ext cx="87900" cy="45050"/>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2569900" y="2490675"/>
              <a:ext cx="86650" cy="47800"/>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3276175" y="2431275"/>
              <a:ext cx="81625" cy="57700"/>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2611475" y="2416250"/>
              <a:ext cx="80050" cy="60225"/>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3232400" y="2364300"/>
              <a:ext cx="72475" cy="68850"/>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2667250" y="2351575"/>
              <a:ext cx="70275" cy="70725"/>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3178200" y="2308875"/>
              <a:ext cx="62400" cy="78050"/>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2733725" y="2298900"/>
              <a:ext cx="60175" cy="79600"/>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3116150" y="2267350"/>
              <a:ext cx="49800" cy="84650"/>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2809950" y="2260450"/>
              <a:ext cx="48225" cy="8570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3048725" y="2241100"/>
              <a:ext cx="35950" cy="88625"/>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892475" y="2237650"/>
              <a:ext cx="32475" cy="89225"/>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2978800" y="2231825"/>
              <a:ext cx="19875" cy="89825"/>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2932775" y="2646625"/>
              <a:ext cx="86700" cy="73675"/>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2970300" y="2433775"/>
              <a:ext cx="26475" cy="263375"/>
            </a:xfrm>
            <a:custGeom>
              <a:rect b="b" l="l" r="r" t="t"/>
              <a:pathLst>
                <a:path extrusionOk="0" h="10535" w="1059">
                  <a:moveTo>
                    <a:pt x="1059" y="0"/>
                  </a:moveTo>
                  <a:lnTo>
                    <a:pt x="0" y="10484"/>
                  </a:lnTo>
                  <a:lnTo>
                    <a:pt x="819" y="10535"/>
                  </a:lnTo>
                  <a:lnTo>
                    <a:pt x="10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8"/>
          <p:cNvGrpSpPr/>
          <p:nvPr/>
        </p:nvGrpSpPr>
        <p:grpSpPr>
          <a:xfrm>
            <a:off x="5614410" y="3473627"/>
            <a:ext cx="1510003" cy="659958"/>
            <a:chOff x="3672800" y="2231525"/>
            <a:chExt cx="891225" cy="491150"/>
          </a:xfrm>
        </p:grpSpPr>
        <p:sp>
          <p:nvSpPr>
            <p:cNvPr id="608" name="Google Shape;608;p28"/>
            <p:cNvSpPr/>
            <p:nvPr/>
          </p:nvSpPr>
          <p:spPr>
            <a:xfrm>
              <a:off x="3672800" y="2657125"/>
              <a:ext cx="90125" cy="19550"/>
            </a:xfrm>
            <a:custGeom>
              <a:rect b="b" l="l" r="r" t="t"/>
              <a:pathLst>
                <a:path extrusionOk="0" h="782" w="3605">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4473900" y="2667525"/>
              <a:ext cx="90125" cy="19875"/>
            </a:xfrm>
            <a:custGeom>
              <a:rect b="b" l="l" r="r" t="t"/>
              <a:pathLst>
                <a:path extrusionOk="0" h="795" w="3605">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4466025" y="2589525"/>
              <a:ext cx="90425" cy="31175"/>
            </a:xfrm>
            <a:custGeom>
              <a:rect b="b" l="l" r="r" t="t"/>
              <a:pathLst>
                <a:path extrusionOk="0" h="1247" w="3617">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3681925" y="2572075"/>
              <a:ext cx="90125" cy="34200"/>
            </a:xfrm>
            <a:custGeom>
              <a:rect b="b" l="l" r="r" t="t"/>
              <a:pathLst>
                <a:path extrusionOk="0" h="1368" w="3605">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4446175" y="2507375"/>
              <a:ext cx="87925" cy="45050"/>
            </a:xfrm>
            <a:custGeom>
              <a:rect b="b" l="l" r="r" t="t"/>
              <a:pathLst>
                <a:path extrusionOk="0" h="1802" w="3517">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3707450" y="2490950"/>
              <a:ext cx="86975" cy="47850"/>
            </a:xfrm>
            <a:custGeom>
              <a:rect b="b" l="l" r="r" t="t"/>
              <a:pathLst>
                <a:path extrusionOk="0" h="1914" w="3479">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4414050" y="2431425"/>
              <a:ext cx="81600" cy="57650"/>
            </a:xfrm>
            <a:custGeom>
              <a:rect b="b" l="l" r="r" t="t"/>
              <a:pathLst>
                <a:path extrusionOk="0" h="2306" w="3264">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3749350" y="2416200"/>
              <a:ext cx="80025" cy="60275"/>
            </a:xfrm>
            <a:custGeom>
              <a:rect b="b" l="l" r="r" t="t"/>
              <a:pathLst>
                <a:path extrusionOk="0" h="2411" w="3201">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4370250" y="2364375"/>
              <a:ext cx="72475" cy="68675"/>
            </a:xfrm>
            <a:custGeom>
              <a:rect b="b" l="l" r="r" t="t"/>
              <a:pathLst>
                <a:path extrusionOk="0" h="2747" w="2899">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3805100" y="2351575"/>
              <a:ext cx="70600" cy="70875"/>
            </a:xfrm>
            <a:custGeom>
              <a:rect b="b" l="l" r="r" t="t"/>
              <a:pathLst>
                <a:path extrusionOk="0" h="2835" w="2824">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4315750" y="2309200"/>
              <a:ext cx="62725" cy="77850"/>
            </a:xfrm>
            <a:custGeom>
              <a:rect b="b" l="l" r="r" t="t"/>
              <a:pathLst>
                <a:path extrusionOk="0" h="3114" w="2509">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3871575" y="2298900"/>
              <a:ext cx="60200" cy="79600"/>
            </a:xfrm>
            <a:custGeom>
              <a:rect b="b" l="l" r="r" t="t"/>
              <a:pathLst>
                <a:path extrusionOk="0" h="3184" w="2408">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4253700" y="2267350"/>
              <a:ext cx="50100" cy="84650"/>
            </a:xfrm>
            <a:custGeom>
              <a:rect b="b" l="l" r="r" t="t"/>
              <a:pathLst>
                <a:path extrusionOk="0" h="3386" w="2004">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3947800" y="2260450"/>
              <a:ext cx="46975" cy="85825"/>
            </a:xfrm>
            <a:custGeom>
              <a:rect b="b" l="l" r="r" t="t"/>
              <a:pathLst>
                <a:path extrusionOk="0" h="3433" w="1879">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4186900" y="2241100"/>
              <a:ext cx="35325" cy="88925"/>
            </a:xfrm>
            <a:custGeom>
              <a:rect b="b" l="l" r="r" t="t"/>
              <a:pathLst>
                <a:path extrusionOk="0" h="3557" w="1413">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4030025" y="2237750"/>
              <a:ext cx="33100" cy="89125"/>
            </a:xfrm>
            <a:custGeom>
              <a:rect b="b" l="l" r="r" t="t"/>
              <a:pathLst>
                <a:path extrusionOk="0" h="3565" w="1324">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4111925" y="2231525"/>
              <a:ext cx="20200" cy="90125"/>
            </a:xfrm>
            <a:custGeom>
              <a:rect b="b" l="l" r="r" t="t"/>
              <a:pathLst>
                <a:path extrusionOk="0" h="3605" w="808">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4081375" y="2648975"/>
              <a:ext cx="77200" cy="73700"/>
            </a:xfrm>
            <a:custGeom>
              <a:rect b="b" l="l" r="r" t="t"/>
              <a:pathLst>
                <a:path extrusionOk="0" h="2948" w="3088">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4101850" y="2507800"/>
              <a:ext cx="192200" cy="194700"/>
            </a:xfrm>
            <a:custGeom>
              <a:rect b="b" l="l" r="r" t="t"/>
              <a:pathLst>
                <a:path extrusionOk="0" h="7788" w="7688">
                  <a:moveTo>
                    <a:pt x="7687" y="1"/>
                  </a:moveTo>
                  <a:lnTo>
                    <a:pt x="1" y="7221"/>
                  </a:lnTo>
                  <a:lnTo>
                    <a:pt x="580" y="7788"/>
                  </a:lnTo>
                  <a:lnTo>
                    <a:pt x="76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28"/>
          <p:cNvGrpSpPr/>
          <p:nvPr/>
        </p:nvGrpSpPr>
        <p:grpSpPr>
          <a:xfrm>
            <a:off x="1105883" y="3467849"/>
            <a:ext cx="1508944" cy="665736"/>
            <a:chOff x="4811600" y="2231525"/>
            <a:chExt cx="890600" cy="495450"/>
          </a:xfrm>
        </p:grpSpPr>
        <p:sp>
          <p:nvSpPr>
            <p:cNvPr id="628" name="Google Shape;628;p28"/>
            <p:cNvSpPr/>
            <p:nvPr/>
          </p:nvSpPr>
          <p:spPr>
            <a:xfrm>
              <a:off x="5604200" y="2591000"/>
              <a:ext cx="90750" cy="31025"/>
            </a:xfrm>
            <a:custGeom>
              <a:rect b="b" l="l" r="r" t="t"/>
              <a:pathLst>
                <a:path extrusionOk="0" h="1241" w="363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4820100" y="2573450"/>
              <a:ext cx="90450" cy="34100"/>
            </a:xfrm>
            <a:custGeom>
              <a:rect b="b" l="l" r="r" t="t"/>
              <a:pathLst>
                <a:path extrusionOk="0" h="1364" w="3618">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5584675" y="2508700"/>
              <a:ext cx="87900" cy="45000"/>
            </a:xfrm>
            <a:custGeom>
              <a:rect b="b" l="l" r="r" t="t"/>
              <a:pathLst>
                <a:path extrusionOk="0" h="1800" w="3516">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4845925" y="2492075"/>
              <a:ext cx="86975" cy="47975"/>
            </a:xfrm>
            <a:custGeom>
              <a:rect b="b" l="l" r="r" t="t"/>
              <a:pathLst>
                <a:path extrusionOk="0" h="1919" w="3479">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5552225" y="2432700"/>
              <a:ext cx="81925" cy="57850"/>
            </a:xfrm>
            <a:custGeom>
              <a:rect b="b" l="l" r="r" t="t"/>
              <a:pathLst>
                <a:path extrusionOk="0" h="2314" w="3277">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4887825" y="2417825"/>
              <a:ext cx="80050" cy="60225"/>
            </a:xfrm>
            <a:custGeom>
              <a:rect b="b" l="l" r="r" t="t"/>
              <a:pathLst>
                <a:path extrusionOk="0" h="2409" w="3202">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5508425" y="2365875"/>
              <a:ext cx="72800" cy="68850"/>
            </a:xfrm>
            <a:custGeom>
              <a:rect b="b" l="l" r="r" t="t"/>
              <a:pathLst>
                <a:path extrusionOk="0" h="2754" w="2912">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4943275" y="2353000"/>
              <a:ext cx="70600" cy="70875"/>
            </a:xfrm>
            <a:custGeom>
              <a:rect b="b" l="l" r="r" t="t"/>
              <a:pathLst>
                <a:path extrusionOk="0" h="2835" w="2824">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5454250" y="2310450"/>
              <a:ext cx="62400" cy="77925"/>
            </a:xfrm>
            <a:custGeom>
              <a:rect b="b" l="l" r="r" t="t"/>
              <a:pathLst>
                <a:path extrusionOk="0" h="3117" w="2496">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5010075" y="2300475"/>
              <a:ext cx="60175" cy="79300"/>
            </a:xfrm>
            <a:custGeom>
              <a:rect b="b" l="l" r="r" t="t"/>
              <a:pathLst>
                <a:path extrusionOk="0" h="3172" w="2407">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5392175" y="2268775"/>
              <a:ext cx="49800" cy="84550"/>
            </a:xfrm>
            <a:custGeom>
              <a:rect b="b" l="l" r="r" t="t"/>
              <a:pathLst>
                <a:path extrusionOk="0" h="3382" w="1992">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5085975" y="2261900"/>
              <a:ext cx="47275" cy="85675"/>
            </a:xfrm>
            <a:custGeom>
              <a:rect b="b" l="l" r="r" t="t"/>
              <a:pathLst>
                <a:path extrusionOk="0" h="3427" w="1891">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5324775" y="2242575"/>
              <a:ext cx="35625" cy="88725"/>
            </a:xfrm>
            <a:custGeom>
              <a:rect b="b" l="l" r="r" t="t"/>
              <a:pathLst>
                <a:path extrusionOk="0" h="3549" w="1425">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5168825" y="2239225"/>
              <a:ext cx="32475" cy="89225"/>
            </a:xfrm>
            <a:custGeom>
              <a:rect b="b" l="l" r="r" t="t"/>
              <a:pathLst>
                <a:path extrusionOk="0" h="3569" w="1299">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5252000" y="2231525"/>
              <a:ext cx="19875" cy="90125"/>
            </a:xfrm>
            <a:custGeom>
              <a:rect b="b" l="l" r="r" t="t"/>
              <a:pathLst>
                <a:path extrusionOk="0" h="3605" w="795">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5218300" y="2653400"/>
              <a:ext cx="95775" cy="73575"/>
            </a:xfrm>
            <a:custGeom>
              <a:rect b="b" l="l" r="r" t="t"/>
              <a:pathLst>
                <a:path extrusionOk="0" h="2943" w="3831">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5122200" y="2485750"/>
              <a:ext cx="158175" cy="217850"/>
            </a:xfrm>
            <a:custGeom>
              <a:rect b="b" l="l" r="r" t="t"/>
              <a:pathLst>
                <a:path extrusionOk="0" h="8714" w="6327">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5612075" y="2674425"/>
              <a:ext cx="90125" cy="19575"/>
            </a:xfrm>
            <a:custGeom>
              <a:rect b="b" l="l" r="r" t="t"/>
              <a:pathLst>
                <a:path extrusionOk="0" h="783" w="3605">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4811600" y="2666250"/>
              <a:ext cx="90125" cy="19575"/>
            </a:xfrm>
            <a:custGeom>
              <a:rect b="b" l="l" r="r" t="t"/>
              <a:pathLst>
                <a:path extrusionOk="0" h="783" w="3605">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28"/>
          <p:cNvSpPr txBox="1"/>
          <p:nvPr>
            <p:ph idx="2" type="ctrTitle"/>
          </p:nvPr>
        </p:nvSpPr>
        <p:spPr>
          <a:xfrm>
            <a:off x="3300449" y="3066541"/>
            <a:ext cx="1620900" cy="2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accent2"/>
                </a:solidFill>
                <a:latin typeface="Share Tech"/>
                <a:ea typeface="Share Tech"/>
                <a:cs typeface="Share Tech"/>
                <a:sym typeface="Share Tech"/>
              </a:rPr>
              <a:t>TUNING</a:t>
            </a:r>
            <a:endParaRPr sz="1500">
              <a:solidFill>
                <a:schemeClr val="accent2"/>
              </a:solidFill>
              <a:latin typeface="Share Tech"/>
              <a:ea typeface="Share Tech"/>
              <a:cs typeface="Share Tech"/>
              <a:sym typeface="Share Tech"/>
            </a:endParaRPr>
          </a:p>
        </p:txBody>
      </p:sp>
      <p:sp>
        <p:nvSpPr>
          <p:cNvPr id="648" name="Google Shape;648;p28"/>
          <p:cNvSpPr txBox="1"/>
          <p:nvPr>
            <p:ph type="ctrTitle"/>
          </p:nvPr>
        </p:nvSpPr>
        <p:spPr>
          <a:xfrm>
            <a:off x="1278954" y="3092625"/>
            <a:ext cx="1162800" cy="2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Share Tech"/>
                <a:ea typeface="Share Tech"/>
                <a:cs typeface="Share Tech"/>
                <a:sym typeface="Share Tech"/>
              </a:rPr>
              <a:t>Stacking ICM</a:t>
            </a:r>
            <a:endParaRPr sz="1500">
              <a:solidFill>
                <a:schemeClr val="accent1"/>
              </a:solidFill>
              <a:latin typeface="Share Tech"/>
              <a:ea typeface="Share Tech"/>
              <a:cs typeface="Share Tech"/>
              <a:sym typeface="Share Tech"/>
            </a:endParaRPr>
          </a:p>
        </p:txBody>
      </p:sp>
      <p:sp>
        <p:nvSpPr>
          <p:cNvPr id="649" name="Google Shape;649;p28"/>
          <p:cNvSpPr txBox="1"/>
          <p:nvPr>
            <p:ph idx="4294967295" type="ctrTitle"/>
          </p:nvPr>
        </p:nvSpPr>
        <p:spPr>
          <a:xfrm>
            <a:off x="5315775" y="3066550"/>
            <a:ext cx="1734600" cy="28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accent3"/>
                </a:solidFill>
              </a:rPr>
              <a:t>HYBRID MORE</a:t>
            </a:r>
            <a:endParaRPr sz="1600">
              <a:solidFill>
                <a:schemeClr val="accent3"/>
              </a:solidFill>
            </a:endParaRPr>
          </a:p>
        </p:txBody>
      </p:sp>
      <p:pic>
        <p:nvPicPr>
          <p:cNvPr id="650" name="Google Shape;650;p28"/>
          <p:cNvPicPr preferRelativeResize="0"/>
          <p:nvPr/>
        </p:nvPicPr>
        <p:blipFill rotWithShape="1">
          <a:blip r:embed="rId3">
            <a:alphaModFix/>
          </a:blip>
          <a:srcRect b="0" l="-1646" r="0" t="0"/>
          <a:stretch/>
        </p:blipFill>
        <p:spPr>
          <a:xfrm>
            <a:off x="7231750" y="3165901"/>
            <a:ext cx="1843800" cy="179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9"/>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656" name="Google Shape;656;p29"/>
          <p:cNvSpPr/>
          <p:nvPr/>
        </p:nvSpPr>
        <p:spPr>
          <a:xfrm rot="5400000">
            <a:off x="4392970" y="2770451"/>
            <a:ext cx="259108" cy="303384"/>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29"/>
          <p:cNvGrpSpPr/>
          <p:nvPr/>
        </p:nvGrpSpPr>
        <p:grpSpPr>
          <a:xfrm rot="5400000">
            <a:off x="3750213" y="-52256"/>
            <a:ext cx="1526160" cy="4272070"/>
            <a:chOff x="844912" y="1412013"/>
            <a:chExt cx="551797" cy="1321313"/>
          </a:xfrm>
        </p:grpSpPr>
        <p:sp>
          <p:nvSpPr>
            <p:cNvPr id="658" name="Google Shape;658;p29"/>
            <p:cNvSpPr/>
            <p:nvPr/>
          </p:nvSpPr>
          <p:spPr>
            <a:xfrm>
              <a:off x="1303027" y="2639490"/>
              <a:ext cx="93683" cy="93836"/>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1303027" y="1412013"/>
              <a:ext cx="93683" cy="93836"/>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844912" y="2015566"/>
              <a:ext cx="118283" cy="118477"/>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29"/>
          <p:cNvSpPr/>
          <p:nvPr/>
        </p:nvSpPr>
        <p:spPr>
          <a:xfrm flipH="1" rot="-5400000">
            <a:off x="5228561" y="1108432"/>
            <a:ext cx="555127" cy="1993410"/>
          </a:xfrm>
          <a:custGeom>
            <a:rect b="b" l="l" r="r" t="t"/>
            <a:pathLst>
              <a:path extrusionOk="0" fill="none" h="40463" w="25153">
                <a:moveTo>
                  <a:pt x="25152" y="40463"/>
                </a:moveTo>
                <a:cubicBezTo>
                  <a:pt x="19315" y="40463"/>
                  <a:pt x="14378" y="32724"/>
                  <a:pt x="12777" y="22150"/>
                </a:cubicBezTo>
                <a:lnTo>
                  <a:pt x="12810" y="22350"/>
                </a:lnTo>
                <a:cubicBezTo>
                  <a:pt x="10542" y="7606"/>
                  <a:pt x="6372" y="1"/>
                  <a:pt x="1" y="1"/>
                </a:cubicBezTo>
                <a:lnTo>
                  <a:pt x="1" y="1"/>
                </a:lnTo>
              </a:path>
            </a:pathLst>
          </a:custGeom>
          <a:noFill/>
          <a:ln cap="rnd" cmpd="sng" w="2857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rot="5400000">
            <a:off x="3233835" y="1109753"/>
            <a:ext cx="557768" cy="1993410"/>
          </a:xfrm>
          <a:custGeom>
            <a:rect b="b" l="l" r="r" t="t"/>
            <a:pathLst>
              <a:path extrusionOk="0" fill="none" h="40463" w="25153">
                <a:moveTo>
                  <a:pt x="25152" y="40463"/>
                </a:moveTo>
                <a:cubicBezTo>
                  <a:pt x="19315" y="40463"/>
                  <a:pt x="14378" y="32724"/>
                  <a:pt x="12777" y="22150"/>
                </a:cubicBezTo>
                <a:lnTo>
                  <a:pt x="12810" y="22350"/>
                </a:lnTo>
                <a:cubicBezTo>
                  <a:pt x="10542" y="7606"/>
                  <a:pt x="6372" y="1"/>
                  <a:pt x="1" y="1"/>
                </a:cubicBezTo>
                <a:lnTo>
                  <a:pt x="1" y="1"/>
                </a:lnTo>
              </a:path>
            </a:pathLst>
          </a:custGeom>
          <a:noFill/>
          <a:ln cap="rnd" cmpd="sng" w="2857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rot="5400000">
            <a:off x="2470550" y="2371488"/>
            <a:ext cx="70112" cy="110028"/>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rot="5400000">
            <a:off x="6466478" y="2384914"/>
            <a:ext cx="70112" cy="110028"/>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5" name="Google Shape;665;p29"/>
          <p:cNvCxnSpPr/>
          <p:nvPr/>
        </p:nvCxnSpPr>
        <p:spPr>
          <a:xfrm>
            <a:off x="4507600" y="1827575"/>
            <a:ext cx="10200" cy="785700"/>
          </a:xfrm>
          <a:prstGeom prst="straightConnector1">
            <a:avLst/>
          </a:prstGeom>
          <a:noFill/>
          <a:ln cap="flat" cmpd="sng" w="28575">
            <a:solidFill>
              <a:srgbClr val="435D74"/>
            </a:solidFill>
            <a:prstDash val="solid"/>
            <a:round/>
            <a:headEnd len="med" w="med" type="none"/>
            <a:tailEnd len="med" w="med" type="none"/>
          </a:ln>
        </p:spPr>
      </p:cxnSp>
      <p:sp>
        <p:nvSpPr>
          <p:cNvPr id="666" name="Google Shape;666;p29"/>
          <p:cNvSpPr/>
          <p:nvPr/>
        </p:nvSpPr>
        <p:spPr>
          <a:xfrm rot="5400000">
            <a:off x="4462965" y="1719712"/>
            <a:ext cx="99450" cy="116254"/>
          </a:xfrm>
          <a:custGeom>
            <a:rect b="b" l="l" r="r" t="t"/>
            <a:pathLst>
              <a:path extrusionOk="0" h="6105" w="6105">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rot="5400000">
            <a:off x="4482230" y="2523888"/>
            <a:ext cx="70112" cy="110028"/>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txBox="1"/>
          <p:nvPr/>
        </p:nvSpPr>
        <p:spPr>
          <a:xfrm>
            <a:off x="1888363" y="2900100"/>
            <a:ext cx="1234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accent2"/>
                </a:solidFill>
                <a:latin typeface="Share Tech"/>
                <a:ea typeface="Share Tech"/>
                <a:cs typeface="Share Tech"/>
                <a:sym typeface="Share Tech"/>
              </a:rPr>
              <a:t>RANDOM SEARCH</a:t>
            </a:r>
            <a:endParaRPr sz="1900">
              <a:solidFill>
                <a:schemeClr val="accent2"/>
              </a:solidFill>
              <a:latin typeface="Share Tech"/>
              <a:ea typeface="Share Tech"/>
              <a:cs typeface="Share Tech"/>
              <a:sym typeface="Share Tech"/>
            </a:endParaRPr>
          </a:p>
        </p:txBody>
      </p:sp>
      <p:sp>
        <p:nvSpPr>
          <p:cNvPr id="669" name="Google Shape;669;p29"/>
          <p:cNvSpPr txBox="1"/>
          <p:nvPr/>
        </p:nvSpPr>
        <p:spPr>
          <a:xfrm>
            <a:off x="5902524" y="2900100"/>
            <a:ext cx="1237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accent4"/>
                </a:solidFill>
                <a:latin typeface="Share Tech"/>
                <a:ea typeface="Share Tech"/>
                <a:cs typeface="Share Tech"/>
                <a:sym typeface="Share Tech"/>
              </a:rPr>
              <a:t>GRID SEARCH</a:t>
            </a:r>
            <a:endParaRPr sz="900"/>
          </a:p>
        </p:txBody>
      </p:sp>
      <p:sp>
        <p:nvSpPr>
          <p:cNvPr id="670" name="Google Shape;670;p29"/>
          <p:cNvSpPr txBox="1"/>
          <p:nvPr/>
        </p:nvSpPr>
        <p:spPr>
          <a:xfrm>
            <a:off x="3710500" y="3082725"/>
            <a:ext cx="1604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accent3"/>
                </a:solidFill>
                <a:latin typeface="Share Tech"/>
                <a:ea typeface="Share Tech"/>
                <a:cs typeface="Share Tech"/>
                <a:sym typeface="Share Tech"/>
              </a:rPr>
              <a:t>BAYESIAN SEARCH</a:t>
            </a:r>
            <a:endParaRPr sz="1900">
              <a:solidFill>
                <a:schemeClr val="accent3"/>
              </a:solidFill>
              <a:latin typeface="Share Tech"/>
              <a:ea typeface="Share Tech"/>
              <a:cs typeface="Share Tech"/>
              <a:sym typeface="Share Tech"/>
            </a:endParaRPr>
          </a:p>
        </p:txBody>
      </p:sp>
      <p:cxnSp>
        <p:nvCxnSpPr>
          <p:cNvPr id="671" name="Google Shape;671;p29"/>
          <p:cNvCxnSpPr>
            <a:stCxn id="668" idx="2"/>
          </p:cNvCxnSpPr>
          <p:nvPr/>
        </p:nvCxnSpPr>
        <p:spPr>
          <a:xfrm flipH="1">
            <a:off x="2502313" y="3669600"/>
            <a:ext cx="3300" cy="408300"/>
          </a:xfrm>
          <a:prstGeom prst="straightConnector1">
            <a:avLst/>
          </a:prstGeom>
          <a:noFill/>
          <a:ln cap="flat" cmpd="sng" w="28575">
            <a:solidFill>
              <a:srgbClr val="445D73"/>
            </a:solidFill>
            <a:prstDash val="solid"/>
            <a:round/>
            <a:headEnd len="med" w="med" type="none"/>
            <a:tailEnd len="med" w="med" type="triangle"/>
          </a:ln>
        </p:spPr>
      </p:cxnSp>
      <p:cxnSp>
        <p:nvCxnSpPr>
          <p:cNvPr id="672" name="Google Shape;672;p29"/>
          <p:cNvCxnSpPr/>
          <p:nvPr/>
        </p:nvCxnSpPr>
        <p:spPr>
          <a:xfrm flipH="1">
            <a:off x="6519763" y="3700500"/>
            <a:ext cx="3300" cy="408300"/>
          </a:xfrm>
          <a:prstGeom prst="straightConnector1">
            <a:avLst/>
          </a:prstGeom>
          <a:noFill/>
          <a:ln cap="flat" cmpd="sng" w="28575">
            <a:solidFill>
              <a:srgbClr val="445D73"/>
            </a:solidFill>
            <a:prstDash val="solid"/>
            <a:round/>
            <a:headEnd len="med" w="med" type="none"/>
            <a:tailEnd len="med" w="med" type="triangle"/>
          </a:ln>
        </p:spPr>
      </p:cxnSp>
      <p:cxnSp>
        <p:nvCxnSpPr>
          <p:cNvPr id="673" name="Google Shape;673;p29"/>
          <p:cNvCxnSpPr/>
          <p:nvPr/>
        </p:nvCxnSpPr>
        <p:spPr>
          <a:xfrm flipH="1">
            <a:off x="4511038" y="3883125"/>
            <a:ext cx="3300" cy="408300"/>
          </a:xfrm>
          <a:prstGeom prst="straightConnector1">
            <a:avLst/>
          </a:prstGeom>
          <a:noFill/>
          <a:ln cap="flat" cmpd="sng" w="28575">
            <a:solidFill>
              <a:srgbClr val="445D73"/>
            </a:solidFill>
            <a:prstDash val="solid"/>
            <a:round/>
            <a:headEnd len="med" w="med" type="none"/>
            <a:tailEnd len="med" w="med" type="triangle"/>
          </a:ln>
        </p:spPr>
      </p:cxnSp>
      <p:sp>
        <p:nvSpPr>
          <p:cNvPr id="674" name="Google Shape;674;p29"/>
          <p:cNvSpPr txBox="1"/>
          <p:nvPr/>
        </p:nvSpPr>
        <p:spPr>
          <a:xfrm>
            <a:off x="1787875" y="4108150"/>
            <a:ext cx="133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Maven Pro"/>
                <a:ea typeface="Maven Pro"/>
                <a:cs typeface="Maven Pro"/>
                <a:sym typeface="Maven Pro"/>
              </a:rPr>
              <a:t>Fast </a:t>
            </a:r>
            <a:r>
              <a:rPr lang="en">
                <a:solidFill>
                  <a:schemeClr val="lt1"/>
                </a:solidFill>
                <a:latin typeface="Maven Pro"/>
                <a:ea typeface="Maven Pro"/>
                <a:cs typeface="Maven Pro"/>
                <a:sym typeface="Maven Pro"/>
              </a:rPr>
              <a:t>but </a:t>
            </a:r>
            <a:endParaRPr>
              <a:solidFill>
                <a:schemeClr val="lt1"/>
              </a:solidFill>
              <a:latin typeface="Maven Pro"/>
              <a:ea typeface="Maven Pro"/>
              <a:cs typeface="Maven Pro"/>
              <a:sym typeface="Maven Pro"/>
            </a:endParaRPr>
          </a:p>
          <a:p>
            <a:pPr indent="0" lvl="0" marL="0" rtl="0" algn="ctr">
              <a:spcBef>
                <a:spcPts val="0"/>
              </a:spcBef>
              <a:spcAft>
                <a:spcPts val="0"/>
              </a:spcAft>
              <a:buNone/>
            </a:pPr>
            <a:r>
              <a:rPr lang="en">
                <a:solidFill>
                  <a:schemeClr val="lt1"/>
                </a:solidFill>
                <a:latin typeface="Maven Pro"/>
                <a:ea typeface="Maven Pro"/>
                <a:cs typeface="Maven Pro"/>
                <a:sym typeface="Maven Pro"/>
              </a:rPr>
              <a:t>not precise</a:t>
            </a:r>
            <a:endParaRPr>
              <a:solidFill>
                <a:schemeClr val="lt1"/>
              </a:solidFill>
              <a:latin typeface="Maven Pro"/>
              <a:ea typeface="Maven Pro"/>
              <a:cs typeface="Maven Pro"/>
              <a:sym typeface="Maven Pro"/>
            </a:endParaRPr>
          </a:p>
        </p:txBody>
      </p:sp>
      <p:sp>
        <p:nvSpPr>
          <p:cNvPr id="675" name="Google Shape;675;p29"/>
          <p:cNvSpPr txBox="1"/>
          <p:nvPr/>
        </p:nvSpPr>
        <p:spPr>
          <a:xfrm>
            <a:off x="5834038" y="4187000"/>
            <a:ext cx="133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Maven Pro"/>
                <a:ea typeface="Maven Pro"/>
                <a:cs typeface="Maven Pro"/>
                <a:sym typeface="Maven Pro"/>
              </a:rPr>
              <a:t>Precise </a:t>
            </a:r>
            <a:r>
              <a:rPr lang="en">
                <a:solidFill>
                  <a:schemeClr val="lt1"/>
                </a:solidFill>
                <a:latin typeface="Maven Pro"/>
                <a:ea typeface="Maven Pro"/>
                <a:cs typeface="Maven Pro"/>
                <a:sym typeface="Maven Pro"/>
              </a:rPr>
              <a:t>but </a:t>
            </a:r>
            <a:endParaRPr>
              <a:solidFill>
                <a:schemeClr val="lt1"/>
              </a:solidFill>
              <a:latin typeface="Maven Pro"/>
              <a:ea typeface="Maven Pro"/>
              <a:cs typeface="Maven Pro"/>
              <a:sym typeface="Maven Pro"/>
            </a:endParaRPr>
          </a:p>
          <a:p>
            <a:pPr indent="0" lvl="0" marL="0" rtl="0" algn="ctr">
              <a:spcBef>
                <a:spcPts val="0"/>
              </a:spcBef>
              <a:spcAft>
                <a:spcPts val="0"/>
              </a:spcAft>
              <a:buNone/>
            </a:pPr>
            <a:r>
              <a:rPr lang="en">
                <a:solidFill>
                  <a:schemeClr val="lt1"/>
                </a:solidFill>
                <a:latin typeface="Maven Pro"/>
                <a:ea typeface="Maven Pro"/>
                <a:cs typeface="Maven Pro"/>
                <a:sym typeface="Maven Pro"/>
              </a:rPr>
              <a:t>really slow</a:t>
            </a:r>
            <a:endParaRPr>
              <a:solidFill>
                <a:schemeClr val="lt1"/>
              </a:solidFill>
              <a:latin typeface="Maven Pro"/>
              <a:ea typeface="Maven Pro"/>
              <a:cs typeface="Maven Pro"/>
              <a:sym typeface="Maven Pro"/>
            </a:endParaRPr>
          </a:p>
        </p:txBody>
      </p:sp>
      <p:sp>
        <p:nvSpPr>
          <p:cNvPr id="676" name="Google Shape;676;p29"/>
          <p:cNvSpPr txBox="1"/>
          <p:nvPr/>
        </p:nvSpPr>
        <p:spPr>
          <a:xfrm>
            <a:off x="3855025" y="4322325"/>
            <a:ext cx="133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The </a:t>
            </a:r>
            <a:r>
              <a:rPr b="1" lang="en">
                <a:solidFill>
                  <a:schemeClr val="lt1"/>
                </a:solidFill>
                <a:latin typeface="Maven Pro"/>
                <a:ea typeface="Maven Pro"/>
                <a:cs typeface="Maven Pro"/>
                <a:sym typeface="Maven Pro"/>
              </a:rPr>
              <a:t>best</a:t>
            </a:r>
            <a:endParaRPr>
              <a:solidFill>
                <a:schemeClr val="lt1"/>
              </a:solidFill>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0"/>
          <p:cNvSpPr txBox="1"/>
          <p:nvPr>
            <p:ph idx="8" type="ctrTitle"/>
          </p:nvPr>
        </p:nvSpPr>
        <p:spPr>
          <a:xfrm>
            <a:off x="386255" y="286650"/>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BEST HYBRID</a:t>
            </a:r>
            <a:endParaRPr/>
          </a:p>
        </p:txBody>
      </p:sp>
      <p:sp>
        <p:nvSpPr>
          <p:cNvPr id="682" name="Google Shape;682;p30"/>
          <p:cNvSpPr/>
          <p:nvPr/>
        </p:nvSpPr>
        <p:spPr>
          <a:xfrm>
            <a:off x="1355560" y="4385000"/>
            <a:ext cx="914400" cy="4293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RP3 Beta</a:t>
            </a:r>
            <a:endParaRPr b="1" sz="1100">
              <a:solidFill>
                <a:srgbClr val="F8FAFB"/>
              </a:solidFill>
              <a:latin typeface="Maven Pro"/>
              <a:ea typeface="Maven Pro"/>
              <a:cs typeface="Maven Pro"/>
              <a:sym typeface="Maven Pro"/>
            </a:endParaRPr>
          </a:p>
        </p:txBody>
      </p:sp>
      <p:sp>
        <p:nvSpPr>
          <p:cNvPr id="683" name="Google Shape;683;p30"/>
          <p:cNvSpPr/>
          <p:nvPr/>
        </p:nvSpPr>
        <p:spPr>
          <a:xfrm>
            <a:off x="1355542" y="2697524"/>
            <a:ext cx="9144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rPr>
              <a:t>ItemKNNCF</a:t>
            </a:r>
            <a:endParaRPr b="1" sz="1100">
              <a:solidFill>
                <a:srgbClr val="F8FAFB"/>
              </a:solidFill>
            </a:endParaRPr>
          </a:p>
        </p:txBody>
      </p:sp>
      <p:sp>
        <p:nvSpPr>
          <p:cNvPr id="684" name="Google Shape;684;p30"/>
          <p:cNvSpPr/>
          <p:nvPr/>
        </p:nvSpPr>
        <p:spPr>
          <a:xfrm>
            <a:off x="4136349" y="3108071"/>
            <a:ext cx="969300" cy="4662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Implicit ALS</a:t>
            </a:r>
            <a:endParaRPr b="1" sz="1100">
              <a:solidFill>
                <a:srgbClr val="F8FAFB"/>
              </a:solidFill>
              <a:latin typeface="Maven Pro"/>
              <a:ea typeface="Maven Pro"/>
              <a:cs typeface="Maven Pro"/>
              <a:sym typeface="Maven Pro"/>
            </a:endParaRPr>
          </a:p>
        </p:txBody>
      </p:sp>
      <p:sp>
        <p:nvSpPr>
          <p:cNvPr id="685" name="Google Shape;685;p30"/>
          <p:cNvSpPr/>
          <p:nvPr/>
        </p:nvSpPr>
        <p:spPr>
          <a:xfrm>
            <a:off x="1355550" y="3540053"/>
            <a:ext cx="914400" cy="4668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Slim BPR</a:t>
            </a:r>
            <a:endParaRPr b="1" sz="1100">
              <a:solidFill>
                <a:srgbClr val="F8FAFB"/>
              </a:solidFill>
              <a:latin typeface="Maven Pro"/>
              <a:ea typeface="Maven Pro"/>
              <a:cs typeface="Maven Pro"/>
              <a:sym typeface="Maven Pro"/>
            </a:endParaRPr>
          </a:p>
        </p:txBody>
      </p:sp>
      <p:sp>
        <p:nvSpPr>
          <p:cNvPr id="686" name="Google Shape;686;p30"/>
          <p:cNvSpPr/>
          <p:nvPr/>
        </p:nvSpPr>
        <p:spPr>
          <a:xfrm>
            <a:off x="4126944" y="1612434"/>
            <a:ext cx="9693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Ease R stacked</a:t>
            </a:r>
            <a:endParaRPr b="1" sz="1100">
              <a:solidFill>
                <a:srgbClr val="F8FAFB"/>
              </a:solidFill>
              <a:latin typeface="Maven Pro"/>
              <a:ea typeface="Maven Pro"/>
              <a:cs typeface="Maven Pro"/>
              <a:sym typeface="Maven Pro"/>
            </a:endParaRPr>
          </a:p>
        </p:txBody>
      </p:sp>
      <p:sp>
        <p:nvSpPr>
          <p:cNvPr id="687" name="Google Shape;687;p30"/>
          <p:cNvSpPr/>
          <p:nvPr/>
        </p:nvSpPr>
        <p:spPr>
          <a:xfrm>
            <a:off x="1355550" y="1896000"/>
            <a:ext cx="9144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Slim EN stacked</a:t>
            </a:r>
            <a:endParaRPr b="1" sz="1100">
              <a:solidFill>
                <a:srgbClr val="F8FAFB"/>
              </a:solidFill>
              <a:latin typeface="Maven Pro"/>
              <a:ea typeface="Maven Pro"/>
              <a:cs typeface="Maven Pro"/>
              <a:sym typeface="Maven Pro"/>
            </a:endParaRPr>
          </a:p>
        </p:txBody>
      </p:sp>
      <p:sp>
        <p:nvSpPr>
          <p:cNvPr id="688" name="Google Shape;688;p30"/>
          <p:cNvSpPr/>
          <p:nvPr/>
        </p:nvSpPr>
        <p:spPr>
          <a:xfrm>
            <a:off x="6693675" y="3425000"/>
            <a:ext cx="356700" cy="35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6693675" y="3970188"/>
            <a:ext cx="356700" cy="356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6693663" y="4515400"/>
            <a:ext cx="356700" cy="35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nvSpPr>
        <p:spPr>
          <a:xfrm>
            <a:off x="7050375" y="3410900"/>
            <a:ext cx="11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Stacking</a:t>
            </a:r>
            <a:endParaRPr sz="1300">
              <a:solidFill>
                <a:schemeClr val="lt1"/>
              </a:solidFill>
              <a:latin typeface="Maven Pro"/>
              <a:ea typeface="Maven Pro"/>
              <a:cs typeface="Maven Pro"/>
              <a:sym typeface="Maven Pro"/>
            </a:endParaRPr>
          </a:p>
        </p:txBody>
      </p:sp>
      <p:sp>
        <p:nvSpPr>
          <p:cNvPr id="692" name="Google Shape;692;p30"/>
          <p:cNvSpPr txBox="1"/>
          <p:nvPr/>
        </p:nvSpPr>
        <p:spPr>
          <a:xfrm>
            <a:off x="7050375" y="3956100"/>
            <a:ext cx="201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Similarity matrix merge</a:t>
            </a:r>
            <a:endParaRPr sz="1300">
              <a:solidFill>
                <a:schemeClr val="lt1"/>
              </a:solidFill>
              <a:latin typeface="Maven Pro"/>
              <a:ea typeface="Maven Pro"/>
              <a:cs typeface="Maven Pro"/>
              <a:sym typeface="Maven Pro"/>
            </a:endParaRPr>
          </a:p>
        </p:txBody>
      </p:sp>
      <p:sp>
        <p:nvSpPr>
          <p:cNvPr id="693" name="Google Shape;693;p30"/>
          <p:cNvSpPr txBox="1"/>
          <p:nvPr/>
        </p:nvSpPr>
        <p:spPr>
          <a:xfrm>
            <a:off x="7050375" y="4501300"/>
            <a:ext cx="201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Maven Pro"/>
                <a:ea typeface="Maven Pro"/>
                <a:cs typeface="Maven Pro"/>
                <a:sym typeface="Maven Pro"/>
              </a:rPr>
              <a:t>Prediction combination</a:t>
            </a:r>
            <a:endParaRPr sz="1300">
              <a:solidFill>
                <a:schemeClr val="lt1"/>
              </a:solidFill>
              <a:latin typeface="Maven Pro"/>
              <a:ea typeface="Maven Pro"/>
              <a:cs typeface="Maven Pro"/>
              <a:sym typeface="Maven Pro"/>
            </a:endParaRPr>
          </a:p>
        </p:txBody>
      </p:sp>
      <p:sp>
        <p:nvSpPr>
          <p:cNvPr id="694" name="Google Shape;694;p30"/>
          <p:cNvSpPr/>
          <p:nvPr/>
        </p:nvSpPr>
        <p:spPr>
          <a:xfrm>
            <a:off x="2965950" y="2360888"/>
            <a:ext cx="356700" cy="356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5" name="Google Shape;695;p30"/>
          <p:cNvCxnSpPr>
            <a:stCxn id="683" idx="3"/>
            <a:endCxn id="694" idx="3"/>
          </p:cNvCxnSpPr>
          <p:nvPr/>
        </p:nvCxnSpPr>
        <p:spPr>
          <a:xfrm flipH="1" rot="10800000">
            <a:off x="2269942" y="2665424"/>
            <a:ext cx="748200" cy="264300"/>
          </a:xfrm>
          <a:prstGeom prst="straightConnector1">
            <a:avLst/>
          </a:prstGeom>
          <a:noFill/>
          <a:ln cap="flat" cmpd="sng" w="19050">
            <a:solidFill>
              <a:schemeClr val="lt1"/>
            </a:solidFill>
            <a:prstDash val="solid"/>
            <a:round/>
            <a:headEnd len="med" w="med" type="none"/>
            <a:tailEnd len="med" w="med" type="triangle"/>
          </a:ln>
        </p:spPr>
      </p:cxnSp>
      <p:cxnSp>
        <p:nvCxnSpPr>
          <p:cNvPr id="696" name="Google Shape;696;p30"/>
          <p:cNvCxnSpPr>
            <a:stCxn id="687" idx="3"/>
            <a:endCxn id="694" idx="1"/>
          </p:cNvCxnSpPr>
          <p:nvPr/>
        </p:nvCxnSpPr>
        <p:spPr>
          <a:xfrm>
            <a:off x="2269950" y="2128200"/>
            <a:ext cx="748200" cy="285000"/>
          </a:xfrm>
          <a:prstGeom prst="straightConnector1">
            <a:avLst/>
          </a:prstGeom>
          <a:noFill/>
          <a:ln cap="flat" cmpd="sng" w="19050">
            <a:solidFill>
              <a:schemeClr val="lt1"/>
            </a:solidFill>
            <a:prstDash val="solid"/>
            <a:round/>
            <a:headEnd len="med" w="med" type="none"/>
            <a:tailEnd len="med" w="med" type="triangle"/>
          </a:ln>
        </p:spPr>
      </p:cxnSp>
      <p:cxnSp>
        <p:nvCxnSpPr>
          <p:cNvPr id="697" name="Google Shape;697;p30"/>
          <p:cNvCxnSpPr>
            <a:stCxn id="682" idx="3"/>
            <a:endCxn id="698" idx="3"/>
          </p:cNvCxnSpPr>
          <p:nvPr/>
        </p:nvCxnSpPr>
        <p:spPr>
          <a:xfrm flipH="1" rot="10800000">
            <a:off x="2269960" y="4328450"/>
            <a:ext cx="696000" cy="271200"/>
          </a:xfrm>
          <a:prstGeom prst="straightConnector1">
            <a:avLst/>
          </a:prstGeom>
          <a:noFill/>
          <a:ln cap="flat" cmpd="sng" w="19050">
            <a:solidFill>
              <a:schemeClr val="lt1"/>
            </a:solidFill>
            <a:prstDash val="solid"/>
            <a:round/>
            <a:headEnd len="med" w="med" type="none"/>
            <a:tailEnd len="med" w="med" type="triangle"/>
          </a:ln>
        </p:spPr>
      </p:cxnSp>
      <p:cxnSp>
        <p:nvCxnSpPr>
          <p:cNvPr id="699" name="Google Shape;699;p30"/>
          <p:cNvCxnSpPr>
            <a:stCxn id="685" idx="3"/>
            <a:endCxn id="698" idx="1"/>
          </p:cNvCxnSpPr>
          <p:nvPr/>
        </p:nvCxnSpPr>
        <p:spPr>
          <a:xfrm>
            <a:off x="2269950" y="3773453"/>
            <a:ext cx="696000" cy="302700"/>
          </a:xfrm>
          <a:prstGeom prst="straightConnector1">
            <a:avLst/>
          </a:prstGeom>
          <a:noFill/>
          <a:ln cap="flat" cmpd="sng" w="19050">
            <a:solidFill>
              <a:schemeClr val="lt1"/>
            </a:solidFill>
            <a:prstDash val="solid"/>
            <a:round/>
            <a:headEnd len="med" w="med" type="none"/>
            <a:tailEnd len="med" w="med" type="triangle"/>
          </a:ln>
        </p:spPr>
      </p:cxnSp>
      <p:sp>
        <p:nvSpPr>
          <p:cNvPr id="698" name="Google Shape;698;p30"/>
          <p:cNvSpPr/>
          <p:nvPr/>
        </p:nvSpPr>
        <p:spPr>
          <a:xfrm>
            <a:off x="2913850" y="4024038"/>
            <a:ext cx="356700" cy="356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30"/>
          <p:cNvCxnSpPr>
            <a:stCxn id="694" idx="6"/>
            <a:endCxn id="701" idx="1"/>
          </p:cNvCxnSpPr>
          <p:nvPr/>
        </p:nvCxnSpPr>
        <p:spPr>
          <a:xfrm>
            <a:off x="3322650" y="2539238"/>
            <a:ext cx="813000" cy="300"/>
          </a:xfrm>
          <a:prstGeom prst="straightConnector1">
            <a:avLst/>
          </a:prstGeom>
          <a:noFill/>
          <a:ln cap="flat" cmpd="sng" w="19050">
            <a:solidFill>
              <a:schemeClr val="lt1"/>
            </a:solidFill>
            <a:prstDash val="solid"/>
            <a:round/>
            <a:headEnd len="med" w="med" type="none"/>
            <a:tailEnd len="med" w="med" type="triangle"/>
          </a:ln>
        </p:spPr>
      </p:cxnSp>
      <p:sp>
        <p:nvSpPr>
          <p:cNvPr id="701" name="Google Shape;701;p30"/>
          <p:cNvSpPr/>
          <p:nvPr/>
        </p:nvSpPr>
        <p:spPr>
          <a:xfrm>
            <a:off x="4135751" y="2307263"/>
            <a:ext cx="9705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8FAFB"/>
                </a:solidFill>
                <a:latin typeface="Maven Pro"/>
                <a:ea typeface="Maven Pro"/>
                <a:cs typeface="Maven Pro"/>
                <a:sym typeface="Maven Pro"/>
              </a:rPr>
              <a:t>Slim-EN St. + </a:t>
            </a:r>
            <a:r>
              <a:rPr b="1" lang="en" sz="1000">
                <a:solidFill>
                  <a:srgbClr val="F8FAFB"/>
                </a:solidFill>
                <a:latin typeface="Maven Pro"/>
                <a:ea typeface="Maven Pro"/>
                <a:cs typeface="Maven Pro"/>
                <a:sym typeface="Maven Pro"/>
              </a:rPr>
              <a:t>ItemKNN</a:t>
            </a:r>
            <a:r>
              <a:rPr b="1" lang="en" sz="1100">
                <a:solidFill>
                  <a:srgbClr val="F8FAFB"/>
                </a:solidFill>
                <a:latin typeface="Maven Pro"/>
                <a:ea typeface="Maven Pro"/>
                <a:cs typeface="Maven Pro"/>
                <a:sym typeface="Maven Pro"/>
              </a:rPr>
              <a:t> </a:t>
            </a:r>
            <a:endParaRPr b="1" sz="1100">
              <a:solidFill>
                <a:srgbClr val="F8FAFB"/>
              </a:solidFill>
              <a:latin typeface="Maven Pro"/>
              <a:ea typeface="Maven Pro"/>
              <a:cs typeface="Maven Pro"/>
              <a:sym typeface="Maven Pro"/>
            </a:endParaRPr>
          </a:p>
        </p:txBody>
      </p:sp>
      <p:sp>
        <p:nvSpPr>
          <p:cNvPr id="702" name="Google Shape;702;p30"/>
          <p:cNvSpPr/>
          <p:nvPr/>
        </p:nvSpPr>
        <p:spPr>
          <a:xfrm>
            <a:off x="4086750" y="3970200"/>
            <a:ext cx="9705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SlimB</a:t>
            </a:r>
            <a:r>
              <a:rPr b="1" lang="en" sz="1100">
                <a:solidFill>
                  <a:srgbClr val="F8FAFB"/>
                </a:solidFill>
                <a:latin typeface="Maven Pro"/>
                <a:ea typeface="Maven Pro"/>
                <a:cs typeface="Maven Pro"/>
                <a:sym typeface="Maven Pro"/>
              </a:rPr>
              <a:t>PR </a:t>
            </a:r>
            <a:r>
              <a:rPr b="1" lang="en" sz="1100">
                <a:solidFill>
                  <a:srgbClr val="F8FAFB"/>
                </a:solidFill>
                <a:latin typeface="Maven Pro"/>
                <a:ea typeface="Maven Pro"/>
                <a:cs typeface="Maven Pro"/>
                <a:sym typeface="Maven Pro"/>
              </a:rPr>
              <a:t>+ Rp3Beta</a:t>
            </a:r>
            <a:endParaRPr b="1" sz="1100">
              <a:solidFill>
                <a:srgbClr val="F8FAFB"/>
              </a:solidFill>
              <a:latin typeface="Maven Pro"/>
              <a:ea typeface="Maven Pro"/>
              <a:cs typeface="Maven Pro"/>
              <a:sym typeface="Maven Pro"/>
            </a:endParaRPr>
          </a:p>
        </p:txBody>
      </p:sp>
      <p:cxnSp>
        <p:nvCxnSpPr>
          <p:cNvPr id="703" name="Google Shape;703;p30"/>
          <p:cNvCxnSpPr>
            <a:stCxn id="698" idx="6"/>
            <a:endCxn id="702" idx="1"/>
          </p:cNvCxnSpPr>
          <p:nvPr/>
        </p:nvCxnSpPr>
        <p:spPr>
          <a:xfrm>
            <a:off x="3270550" y="4202388"/>
            <a:ext cx="816300" cy="0"/>
          </a:xfrm>
          <a:prstGeom prst="straightConnector1">
            <a:avLst/>
          </a:prstGeom>
          <a:noFill/>
          <a:ln cap="flat" cmpd="sng" w="19050">
            <a:solidFill>
              <a:schemeClr val="lt1"/>
            </a:solidFill>
            <a:prstDash val="solid"/>
            <a:round/>
            <a:headEnd len="med" w="med" type="none"/>
            <a:tailEnd len="med" w="med" type="triangle"/>
          </a:ln>
        </p:spPr>
      </p:cxnSp>
      <p:cxnSp>
        <p:nvCxnSpPr>
          <p:cNvPr id="704" name="Google Shape;704;p30"/>
          <p:cNvCxnSpPr>
            <a:stCxn id="686" idx="3"/>
            <a:endCxn id="705" idx="1"/>
          </p:cNvCxnSpPr>
          <p:nvPr/>
        </p:nvCxnSpPr>
        <p:spPr>
          <a:xfrm>
            <a:off x="5096244" y="1844634"/>
            <a:ext cx="1466100" cy="905100"/>
          </a:xfrm>
          <a:prstGeom prst="straightConnector1">
            <a:avLst/>
          </a:prstGeom>
          <a:noFill/>
          <a:ln cap="flat" cmpd="sng" w="19050">
            <a:solidFill>
              <a:schemeClr val="lt1"/>
            </a:solidFill>
            <a:prstDash val="solid"/>
            <a:round/>
            <a:headEnd len="med" w="med" type="none"/>
            <a:tailEnd len="med" w="med" type="triangle"/>
          </a:ln>
        </p:spPr>
      </p:cxnSp>
      <p:sp>
        <p:nvSpPr>
          <p:cNvPr id="705" name="Google Shape;705;p30"/>
          <p:cNvSpPr/>
          <p:nvPr/>
        </p:nvSpPr>
        <p:spPr>
          <a:xfrm>
            <a:off x="6510238" y="2697525"/>
            <a:ext cx="356700" cy="35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6" name="Google Shape;706;p30"/>
          <p:cNvCxnSpPr>
            <a:stCxn id="702" idx="3"/>
            <a:endCxn id="705" idx="3"/>
          </p:cNvCxnSpPr>
          <p:nvPr/>
        </p:nvCxnSpPr>
        <p:spPr>
          <a:xfrm flipH="1" rot="10800000">
            <a:off x="5057250" y="3002100"/>
            <a:ext cx="1505100" cy="1200300"/>
          </a:xfrm>
          <a:prstGeom prst="straightConnector1">
            <a:avLst/>
          </a:prstGeom>
          <a:noFill/>
          <a:ln cap="flat" cmpd="sng" w="19050">
            <a:solidFill>
              <a:schemeClr val="lt1"/>
            </a:solidFill>
            <a:prstDash val="solid"/>
            <a:round/>
            <a:headEnd len="med" w="med" type="none"/>
            <a:tailEnd len="med" w="med" type="triangle"/>
          </a:ln>
        </p:spPr>
      </p:cxnSp>
      <p:cxnSp>
        <p:nvCxnSpPr>
          <p:cNvPr id="707" name="Google Shape;707;p30"/>
          <p:cNvCxnSpPr>
            <a:stCxn id="684" idx="3"/>
            <a:endCxn id="705" idx="2"/>
          </p:cNvCxnSpPr>
          <p:nvPr/>
        </p:nvCxnSpPr>
        <p:spPr>
          <a:xfrm flipH="1" rot="10800000">
            <a:off x="5105649" y="2875871"/>
            <a:ext cx="1404600" cy="465300"/>
          </a:xfrm>
          <a:prstGeom prst="straightConnector1">
            <a:avLst/>
          </a:prstGeom>
          <a:noFill/>
          <a:ln cap="flat" cmpd="sng" w="19050">
            <a:solidFill>
              <a:schemeClr val="lt1"/>
            </a:solidFill>
            <a:prstDash val="solid"/>
            <a:round/>
            <a:headEnd len="med" w="med" type="none"/>
            <a:tailEnd len="med" w="med" type="triangle"/>
          </a:ln>
        </p:spPr>
      </p:cxnSp>
      <p:cxnSp>
        <p:nvCxnSpPr>
          <p:cNvPr id="708" name="Google Shape;708;p30"/>
          <p:cNvCxnSpPr>
            <a:stCxn id="701" idx="3"/>
            <a:endCxn id="705" idx="2"/>
          </p:cNvCxnSpPr>
          <p:nvPr/>
        </p:nvCxnSpPr>
        <p:spPr>
          <a:xfrm>
            <a:off x="5106251" y="2539463"/>
            <a:ext cx="1404000" cy="336300"/>
          </a:xfrm>
          <a:prstGeom prst="straightConnector1">
            <a:avLst/>
          </a:prstGeom>
          <a:noFill/>
          <a:ln cap="flat" cmpd="sng" w="19050">
            <a:solidFill>
              <a:schemeClr val="lt1"/>
            </a:solidFill>
            <a:prstDash val="solid"/>
            <a:round/>
            <a:headEnd len="med" w="med" type="none"/>
            <a:tailEnd len="med" w="med" type="triangle"/>
          </a:ln>
        </p:spPr>
      </p:cxnSp>
      <p:sp>
        <p:nvSpPr>
          <p:cNvPr id="709" name="Google Shape;709;p30"/>
          <p:cNvSpPr/>
          <p:nvPr/>
        </p:nvSpPr>
        <p:spPr>
          <a:xfrm>
            <a:off x="7871944" y="2643684"/>
            <a:ext cx="9693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Final Hybrid</a:t>
            </a:r>
            <a:endParaRPr b="1" sz="1100">
              <a:solidFill>
                <a:srgbClr val="F8FAFB"/>
              </a:solidFill>
              <a:latin typeface="Maven Pro"/>
              <a:ea typeface="Maven Pro"/>
              <a:cs typeface="Maven Pro"/>
              <a:sym typeface="Maven Pro"/>
            </a:endParaRPr>
          </a:p>
        </p:txBody>
      </p:sp>
      <p:cxnSp>
        <p:nvCxnSpPr>
          <p:cNvPr id="710" name="Google Shape;710;p30"/>
          <p:cNvCxnSpPr>
            <a:stCxn id="705" idx="6"/>
            <a:endCxn id="709" idx="1"/>
          </p:cNvCxnSpPr>
          <p:nvPr/>
        </p:nvCxnSpPr>
        <p:spPr>
          <a:xfrm>
            <a:off x="6866938" y="2875875"/>
            <a:ext cx="1005000" cy="0"/>
          </a:xfrm>
          <a:prstGeom prst="straightConnector1">
            <a:avLst/>
          </a:prstGeom>
          <a:noFill/>
          <a:ln cap="flat" cmpd="sng" w="19050">
            <a:solidFill>
              <a:schemeClr val="lt1"/>
            </a:solidFill>
            <a:prstDash val="solid"/>
            <a:round/>
            <a:headEnd len="med" w="med" type="none"/>
            <a:tailEnd len="med" w="med" type="triangle"/>
          </a:ln>
        </p:spPr>
      </p:cxnSp>
      <p:sp>
        <p:nvSpPr>
          <p:cNvPr id="711" name="Google Shape;711;p30"/>
          <p:cNvSpPr/>
          <p:nvPr/>
        </p:nvSpPr>
        <p:spPr>
          <a:xfrm>
            <a:off x="1634400" y="1202175"/>
            <a:ext cx="356700" cy="35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30"/>
          <p:cNvCxnSpPr>
            <a:stCxn id="713" idx="3"/>
            <a:endCxn id="711" idx="2"/>
          </p:cNvCxnSpPr>
          <p:nvPr/>
        </p:nvCxnSpPr>
        <p:spPr>
          <a:xfrm>
            <a:off x="1355544" y="1380234"/>
            <a:ext cx="279000" cy="300"/>
          </a:xfrm>
          <a:prstGeom prst="straightConnector1">
            <a:avLst/>
          </a:prstGeom>
          <a:noFill/>
          <a:ln cap="flat" cmpd="sng" w="19050">
            <a:solidFill>
              <a:schemeClr val="lt1"/>
            </a:solidFill>
            <a:prstDash val="solid"/>
            <a:round/>
            <a:headEnd len="med" w="med" type="none"/>
            <a:tailEnd len="med" w="med" type="triangle"/>
          </a:ln>
        </p:spPr>
      </p:cxnSp>
      <p:sp>
        <p:nvSpPr>
          <p:cNvPr id="713" name="Google Shape;713;p30"/>
          <p:cNvSpPr/>
          <p:nvPr/>
        </p:nvSpPr>
        <p:spPr>
          <a:xfrm>
            <a:off x="386244" y="1148034"/>
            <a:ext cx="9693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Slim Elastic Net</a:t>
            </a:r>
            <a:endParaRPr b="1" sz="1100">
              <a:solidFill>
                <a:srgbClr val="F8FAFB"/>
              </a:solidFill>
              <a:latin typeface="Maven Pro"/>
              <a:ea typeface="Maven Pro"/>
              <a:cs typeface="Maven Pro"/>
              <a:sym typeface="Maven Pro"/>
            </a:endParaRPr>
          </a:p>
        </p:txBody>
      </p:sp>
      <p:cxnSp>
        <p:nvCxnSpPr>
          <p:cNvPr id="714" name="Google Shape;714;p30"/>
          <p:cNvCxnSpPr>
            <a:stCxn id="711" idx="4"/>
            <a:endCxn id="687" idx="0"/>
          </p:cNvCxnSpPr>
          <p:nvPr/>
        </p:nvCxnSpPr>
        <p:spPr>
          <a:xfrm>
            <a:off x="1812750" y="1558875"/>
            <a:ext cx="0" cy="337200"/>
          </a:xfrm>
          <a:prstGeom prst="straightConnector1">
            <a:avLst/>
          </a:prstGeom>
          <a:noFill/>
          <a:ln cap="flat" cmpd="sng" w="19050">
            <a:solidFill>
              <a:schemeClr val="lt1"/>
            </a:solidFill>
            <a:prstDash val="solid"/>
            <a:round/>
            <a:headEnd len="med" w="med" type="none"/>
            <a:tailEnd len="med" w="med" type="triangle"/>
          </a:ln>
        </p:spPr>
      </p:cxnSp>
      <p:sp>
        <p:nvSpPr>
          <p:cNvPr id="715" name="Google Shape;715;p30"/>
          <p:cNvSpPr/>
          <p:nvPr/>
        </p:nvSpPr>
        <p:spPr>
          <a:xfrm>
            <a:off x="4442650" y="989475"/>
            <a:ext cx="356700" cy="35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6" name="Google Shape;716;p30"/>
          <p:cNvCxnSpPr>
            <a:stCxn id="715" idx="4"/>
            <a:endCxn id="686" idx="0"/>
          </p:cNvCxnSpPr>
          <p:nvPr/>
        </p:nvCxnSpPr>
        <p:spPr>
          <a:xfrm flipH="1">
            <a:off x="4611700" y="1346175"/>
            <a:ext cx="9300" cy="266400"/>
          </a:xfrm>
          <a:prstGeom prst="straightConnector1">
            <a:avLst/>
          </a:prstGeom>
          <a:noFill/>
          <a:ln cap="flat" cmpd="sng" w="19050">
            <a:solidFill>
              <a:schemeClr val="lt1"/>
            </a:solidFill>
            <a:prstDash val="solid"/>
            <a:round/>
            <a:headEnd len="med" w="med" type="none"/>
            <a:tailEnd len="med" w="med" type="triangle"/>
          </a:ln>
        </p:spPr>
      </p:cxnSp>
      <p:cxnSp>
        <p:nvCxnSpPr>
          <p:cNvPr id="717" name="Google Shape;717;p30"/>
          <p:cNvCxnSpPr>
            <a:stCxn id="718" idx="1"/>
            <a:endCxn id="715" idx="2"/>
          </p:cNvCxnSpPr>
          <p:nvPr/>
        </p:nvCxnSpPr>
        <p:spPr>
          <a:xfrm flipH="1" rot="10800000">
            <a:off x="2987044" y="1167734"/>
            <a:ext cx="1455600" cy="300"/>
          </a:xfrm>
          <a:prstGeom prst="straightConnector1">
            <a:avLst/>
          </a:prstGeom>
          <a:noFill/>
          <a:ln cap="flat" cmpd="sng" w="19050">
            <a:solidFill>
              <a:schemeClr val="lt1"/>
            </a:solidFill>
            <a:prstDash val="solid"/>
            <a:round/>
            <a:headEnd len="med" w="med" type="none"/>
            <a:tailEnd len="med" w="med" type="triangle"/>
          </a:ln>
        </p:spPr>
      </p:cxnSp>
      <p:sp>
        <p:nvSpPr>
          <p:cNvPr id="718" name="Google Shape;718;p30"/>
          <p:cNvSpPr/>
          <p:nvPr/>
        </p:nvSpPr>
        <p:spPr>
          <a:xfrm>
            <a:off x="2987044" y="935834"/>
            <a:ext cx="969300" cy="464400"/>
          </a:xfrm>
          <a:prstGeom prst="flowChartAlternateProcess">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8FAFB"/>
                </a:solidFill>
                <a:latin typeface="Maven Pro"/>
                <a:ea typeface="Maven Pro"/>
                <a:cs typeface="Maven Pro"/>
                <a:sym typeface="Maven Pro"/>
              </a:rPr>
              <a:t>Ease R </a:t>
            </a:r>
            <a:endParaRPr b="1" sz="1100">
              <a:solidFill>
                <a:srgbClr val="F8FAFB"/>
              </a:solidFill>
              <a:latin typeface="Maven Pro"/>
              <a:ea typeface="Maven Pro"/>
              <a:cs typeface="Maven Pro"/>
              <a:sym typeface="Maven Pro"/>
            </a:endParaRPr>
          </a:p>
        </p:txBody>
      </p:sp>
      <p:pic>
        <p:nvPicPr>
          <p:cNvPr id="719" name="Google Shape;719;p30"/>
          <p:cNvPicPr preferRelativeResize="0"/>
          <p:nvPr/>
        </p:nvPicPr>
        <p:blipFill>
          <a:blip r:embed="rId3">
            <a:alphaModFix/>
          </a:blip>
          <a:stretch>
            <a:fillRect/>
          </a:stretch>
        </p:blipFill>
        <p:spPr>
          <a:xfrm>
            <a:off x="1698438" y="1271016"/>
            <a:ext cx="228600" cy="228600"/>
          </a:xfrm>
          <a:prstGeom prst="rect">
            <a:avLst/>
          </a:prstGeom>
          <a:noFill/>
          <a:ln>
            <a:noFill/>
          </a:ln>
        </p:spPr>
      </p:pic>
      <p:pic>
        <p:nvPicPr>
          <p:cNvPr id="720" name="Google Shape;720;p30"/>
          <p:cNvPicPr preferRelativeResize="0"/>
          <p:nvPr/>
        </p:nvPicPr>
        <p:blipFill>
          <a:blip r:embed="rId3">
            <a:alphaModFix/>
          </a:blip>
          <a:stretch>
            <a:fillRect/>
          </a:stretch>
        </p:blipFill>
        <p:spPr>
          <a:xfrm>
            <a:off x="6757713" y="3487941"/>
            <a:ext cx="228600" cy="228600"/>
          </a:xfrm>
          <a:prstGeom prst="rect">
            <a:avLst/>
          </a:prstGeom>
          <a:noFill/>
          <a:ln>
            <a:noFill/>
          </a:ln>
        </p:spPr>
      </p:pic>
      <p:pic>
        <p:nvPicPr>
          <p:cNvPr id="721" name="Google Shape;721;p30"/>
          <p:cNvPicPr preferRelativeResize="0"/>
          <p:nvPr/>
        </p:nvPicPr>
        <p:blipFill>
          <a:blip r:embed="rId3">
            <a:alphaModFix/>
          </a:blip>
          <a:stretch>
            <a:fillRect/>
          </a:stretch>
        </p:blipFill>
        <p:spPr>
          <a:xfrm>
            <a:off x="4506688" y="1053516"/>
            <a:ext cx="228600" cy="228600"/>
          </a:xfrm>
          <a:prstGeom prst="rect">
            <a:avLst/>
          </a:prstGeom>
          <a:noFill/>
          <a:ln>
            <a:noFill/>
          </a:ln>
        </p:spPr>
      </p:pic>
      <p:pic>
        <p:nvPicPr>
          <p:cNvPr id="722" name="Google Shape;722;p30"/>
          <p:cNvPicPr preferRelativeResize="0"/>
          <p:nvPr/>
        </p:nvPicPr>
        <p:blipFill>
          <a:blip r:embed="rId4">
            <a:alphaModFix/>
          </a:blip>
          <a:stretch>
            <a:fillRect/>
          </a:stretch>
        </p:blipFill>
        <p:spPr>
          <a:xfrm>
            <a:off x="3034575" y="2432304"/>
            <a:ext cx="210312" cy="210312"/>
          </a:xfrm>
          <a:prstGeom prst="rect">
            <a:avLst/>
          </a:prstGeom>
          <a:noFill/>
          <a:ln>
            <a:noFill/>
          </a:ln>
        </p:spPr>
      </p:pic>
      <p:pic>
        <p:nvPicPr>
          <p:cNvPr id="723" name="Google Shape;723;p30"/>
          <p:cNvPicPr preferRelativeResize="0"/>
          <p:nvPr/>
        </p:nvPicPr>
        <p:blipFill>
          <a:blip r:embed="rId4">
            <a:alphaModFix/>
          </a:blip>
          <a:stretch>
            <a:fillRect/>
          </a:stretch>
        </p:blipFill>
        <p:spPr>
          <a:xfrm>
            <a:off x="6766875" y="4043392"/>
            <a:ext cx="210312" cy="210312"/>
          </a:xfrm>
          <a:prstGeom prst="rect">
            <a:avLst/>
          </a:prstGeom>
          <a:noFill/>
          <a:ln>
            <a:noFill/>
          </a:ln>
        </p:spPr>
      </p:pic>
      <p:pic>
        <p:nvPicPr>
          <p:cNvPr id="724" name="Google Shape;724;p30"/>
          <p:cNvPicPr preferRelativeResize="0"/>
          <p:nvPr/>
        </p:nvPicPr>
        <p:blipFill>
          <a:blip r:embed="rId4">
            <a:alphaModFix/>
          </a:blip>
          <a:stretch>
            <a:fillRect/>
          </a:stretch>
        </p:blipFill>
        <p:spPr>
          <a:xfrm>
            <a:off x="2987050" y="4089029"/>
            <a:ext cx="210312" cy="210312"/>
          </a:xfrm>
          <a:prstGeom prst="rect">
            <a:avLst/>
          </a:prstGeom>
          <a:noFill/>
          <a:ln>
            <a:noFill/>
          </a:ln>
        </p:spPr>
      </p:pic>
      <p:pic>
        <p:nvPicPr>
          <p:cNvPr id="725" name="Google Shape;725;p30"/>
          <p:cNvPicPr preferRelativeResize="0"/>
          <p:nvPr/>
        </p:nvPicPr>
        <p:blipFill>
          <a:blip r:embed="rId5">
            <a:alphaModFix/>
          </a:blip>
          <a:stretch>
            <a:fillRect/>
          </a:stretch>
        </p:blipFill>
        <p:spPr>
          <a:xfrm>
            <a:off x="6574298" y="2761575"/>
            <a:ext cx="228600" cy="228600"/>
          </a:xfrm>
          <a:prstGeom prst="rect">
            <a:avLst/>
          </a:prstGeom>
          <a:noFill/>
          <a:ln>
            <a:noFill/>
          </a:ln>
        </p:spPr>
      </p:pic>
      <p:pic>
        <p:nvPicPr>
          <p:cNvPr id="726" name="Google Shape;726;p30"/>
          <p:cNvPicPr preferRelativeResize="0"/>
          <p:nvPr/>
        </p:nvPicPr>
        <p:blipFill>
          <a:blip r:embed="rId5">
            <a:alphaModFix/>
          </a:blip>
          <a:stretch>
            <a:fillRect/>
          </a:stretch>
        </p:blipFill>
        <p:spPr>
          <a:xfrm>
            <a:off x="6757723" y="4580550"/>
            <a:ext cx="228600" cy="2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1"/>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500"/>
              <a:t>Building a </a:t>
            </a:r>
            <a:r>
              <a:rPr b="1" lang="en" sz="1500"/>
              <a:t>not-binary</a:t>
            </a:r>
            <a:r>
              <a:rPr lang="en" sz="1500"/>
              <a:t> URM exploiting information from ICMs</a:t>
            </a:r>
            <a:endParaRPr sz="1500"/>
          </a:p>
          <a:p>
            <a:pPr indent="-311150" lvl="0" marL="457200" rtl="0" algn="l">
              <a:lnSpc>
                <a:spcPct val="150000"/>
              </a:lnSpc>
              <a:spcBef>
                <a:spcPts val="0"/>
              </a:spcBef>
              <a:spcAft>
                <a:spcPts val="0"/>
              </a:spcAft>
              <a:buSzPts val="1300"/>
              <a:buChar char="●"/>
            </a:pPr>
            <a:r>
              <a:rPr lang="en" sz="1500"/>
              <a:t>Some algorithms did good individually but bad when </a:t>
            </a:r>
            <a:r>
              <a:rPr lang="en" sz="1500"/>
              <a:t>hybridized </a:t>
            </a:r>
            <a:r>
              <a:rPr lang="en" sz="1500"/>
              <a:t>(Ex: P3Alpha)</a:t>
            </a:r>
            <a:endParaRPr sz="1500"/>
          </a:p>
          <a:p>
            <a:pPr indent="-323850" lvl="0" marL="457200" rtl="0" algn="l">
              <a:lnSpc>
                <a:spcPct val="150000"/>
              </a:lnSpc>
              <a:spcBef>
                <a:spcPts val="0"/>
              </a:spcBef>
              <a:spcAft>
                <a:spcPts val="0"/>
              </a:spcAft>
              <a:buSzPts val="1500"/>
              <a:buChar char="●"/>
            </a:pPr>
            <a:r>
              <a:rPr lang="en" sz="1500"/>
              <a:t>List merging (Round Robin)</a:t>
            </a:r>
            <a:endParaRPr sz="1500"/>
          </a:p>
          <a:p>
            <a:pPr indent="-323850" lvl="0" marL="457200" rtl="0" algn="l">
              <a:lnSpc>
                <a:spcPct val="150000"/>
              </a:lnSpc>
              <a:spcBef>
                <a:spcPts val="0"/>
              </a:spcBef>
              <a:spcAft>
                <a:spcPts val="0"/>
              </a:spcAft>
              <a:buSzPts val="1500"/>
              <a:buChar char="●"/>
            </a:pPr>
            <a:r>
              <a:rPr lang="en" sz="1500"/>
              <a:t>Using Top Popular recommendations for specific users</a:t>
            </a:r>
            <a:endParaRPr sz="1500"/>
          </a:p>
          <a:p>
            <a:pPr indent="-323850" lvl="0" marL="457200" rtl="0" algn="l">
              <a:lnSpc>
                <a:spcPct val="150000"/>
              </a:lnSpc>
              <a:spcBef>
                <a:spcPts val="0"/>
              </a:spcBef>
              <a:spcAft>
                <a:spcPts val="0"/>
              </a:spcAft>
              <a:buSzPts val="1500"/>
              <a:buChar char="●"/>
            </a:pPr>
            <a:r>
              <a:rPr lang="en" sz="1500"/>
              <a:t>Stacking with ICM_length</a:t>
            </a:r>
            <a:endParaRPr sz="1500"/>
          </a:p>
          <a:p>
            <a:pPr indent="-323850" lvl="0" marL="457200" rtl="0" algn="l">
              <a:lnSpc>
                <a:spcPct val="150000"/>
              </a:lnSpc>
              <a:spcBef>
                <a:spcPts val="0"/>
              </a:spcBef>
              <a:spcAft>
                <a:spcPts val="0"/>
              </a:spcAft>
              <a:buSzPts val="1500"/>
              <a:buChar char="●"/>
            </a:pPr>
            <a:r>
              <a:rPr lang="en" sz="1500"/>
              <a:t>Tailor different models for specific portions of the data</a:t>
            </a:r>
            <a:endParaRPr sz="1500"/>
          </a:p>
          <a:p>
            <a:pPr indent="0" lvl="0" marL="457200" rtl="0" algn="l">
              <a:lnSpc>
                <a:spcPct val="150000"/>
              </a:lnSpc>
              <a:spcBef>
                <a:spcPts val="1600"/>
              </a:spcBef>
              <a:spcAft>
                <a:spcPts val="0"/>
              </a:spcAft>
              <a:buNone/>
            </a:pPr>
            <a:r>
              <a:t/>
            </a:r>
            <a:endParaRPr sz="1500"/>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sz="1500"/>
              <a:t>      </a:t>
            </a:r>
            <a:endParaRPr sz="1500"/>
          </a:p>
        </p:txBody>
      </p:sp>
      <p:sp>
        <p:nvSpPr>
          <p:cNvPr id="732" name="Google Shape;732;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DIDN’T WORK</a:t>
            </a:r>
            <a:endParaRPr/>
          </a:p>
        </p:txBody>
      </p:sp>
      <p:grpSp>
        <p:nvGrpSpPr>
          <p:cNvPr id="733" name="Google Shape;733;p31"/>
          <p:cNvGrpSpPr/>
          <p:nvPr/>
        </p:nvGrpSpPr>
        <p:grpSpPr>
          <a:xfrm>
            <a:off x="6634273" y="3414167"/>
            <a:ext cx="1391630" cy="1498729"/>
            <a:chOff x="2501950" y="1507050"/>
            <a:chExt cx="2392350" cy="2696525"/>
          </a:xfrm>
        </p:grpSpPr>
        <p:sp>
          <p:nvSpPr>
            <p:cNvPr id="734" name="Google Shape;734;p31"/>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31"/>
          <p:cNvGrpSpPr/>
          <p:nvPr/>
        </p:nvGrpSpPr>
        <p:grpSpPr>
          <a:xfrm>
            <a:off x="8025805" y="3627692"/>
            <a:ext cx="1284785" cy="465652"/>
            <a:chOff x="4611102" y="1859351"/>
            <a:chExt cx="3137447" cy="998611"/>
          </a:xfrm>
        </p:grpSpPr>
        <p:sp>
          <p:nvSpPr>
            <p:cNvPr id="754" name="Google Shape;754;p31"/>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rot="-5400000">
              <a:off x="5680520" y="789933"/>
              <a:ext cx="998611" cy="3137447"/>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31"/>
          <p:cNvGrpSpPr/>
          <p:nvPr/>
        </p:nvGrpSpPr>
        <p:grpSpPr>
          <a:xfrm>
            <a:off x="7007396" y="3591111"/>
            <a:ext cx="752494" cy="1144874"/>
            <a:chOff x="2160750" y="237575"/>
            <a:chExt cx="3253325" cy="5180425"/>
          </a:xfrm>
        </p:grpSpPr>
        <p:sp>
          <p:nvSpPr>
            <p:cNvPr id="757" name="Google Shape;757;p31"/>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31"/>
          <p:cNvSpPr txBox="1"/>
          <p:nvPr>
            <p:ph type="ctrTitle"/>
          </p:nvPr>
        </p:nvSpPr>
        <p:spPr>
          <a:xfrm>
            <a:off x="618825" y="31957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FINAL RESULT</a:t>
            </a:r>
            <a:endParaRPr/>
          </a:p>
        </p:txBody>
      </p:sp>
      <p:sp>
        <p:nvSpPr>
          <p:cNvPr id="790" name="Google Shape;790;p31"/>
          <p:cNvSpPr txBox="1"/>
          <p:nvPr/>
        </p:nvSpPr>
        <p:spPr>
          <a:xfrm>
            <a:off x="597375" y="3773575"/>
            <a:ext cx="56097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Thanks to the mentioned improvements and the final hybrid, we managed to reach an online map of: 0.06064 (private leaderboard)</a:t>
            </a:r>
            <a:endParaRPr sz="1500">
              <a:solidFill>
                <a:schemeClr val="lt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