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40" r:id="rId3"/>
    <p:sldId id="359" r:id="rId4"/>
    <p:sldId id="360" r:id="rId5"/>
    <p:sldId id="341" r:id="rId6"/>
    <p:sldId id="361" r:id="rId7"/>
    <p:sldId id="363" r:id="rId8"/>
    <p:sldId id="365" r:id="rId9"/>
    <p:sldId id="364" r:id="rId10"/>
    <p:sldId id="366" r:id="rId11"/>
    <p:sldId id="362" r:id="rId12"/>
    <p:sldId id="375" r:id="rId13"/>
    <p:sldId id="372" r:id="rId14"/>
    <p:sldId id="377" r:id="rId15"/>
    <p:sldId id="367" r:id="rId16"/>
    <p:sldId id="368" r:id="rId17"/>
    <p:sldId id="369" r:id="rId18"/>
    <p:sldId id="370" r:id="rId19"/>
    <p:sldId id="373" r:id="rId20"/>
    <p:sldId id="381" r:id="rId21"/>
    <p:sldId id="374" r:id="rId22"/>
    <p:sldId id="37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1532384"/>
            <a:ext cx="77724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 smtClean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3140968"/>
            <a:ext cx="7776864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476672"/>
            <a:ext cx="7776864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Подзаголовок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5888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187624" y="1600200"/>
            <a:ext cx="7704856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600200"/>
            <a:ext cx="77039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на языке С++</a:t>
            </a:r>
            <a:br>
              <a:rPr lang="ru-RU" dirty="0" smtClean="0"/>
            </a:br>
            <a:r>
              <a:rPr lang="ru-RU" dirty="0" smtClean="0"/>
              <a:t>Лекция </a:t>
            </a:r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Сборка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/>
          <a:lstStyle/>
          <a:p>
            <a:r>
              <a:rPr lang="ru-RU" dirty="0" smtClean="0"/>
              <a:t>Компиляция </a:t>
            </a:r>
            <a:r>
              <a:rPr lang="ru-RU" dirty="0"/>
              <a:t>– </a:t>
            </a:r>
            <a:r>
              <a:rPr lang="ru-RU" dirty="0" smtClean="0"/>
              <a:t>процесс преобразования </a:t>
            </a:r>
            <a:r>
              <a:rPr lang="ru-RU" dirty="0"/>
              <a:t>текста исходного кода на языке С++ </a:t>
            </a:r>
            <a:r>
              <a:rPr lang="ru-RU" dirty="0" smtClean="0"/>
              <a:t>напрямую или ассемблерного кода в объектный файл.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Объектный файл — это бинарный файл, </a:t>
            </a:r>
            <a:r>
              <a:rPr lang="ru-RU" dirty="0" smtClean="0"/>
              <a:t>то есть состоящий из конкретных инструкция для процессора. Фактически объектный файл - это </a:t>
            </a:r>
            <a:r>
              <a:rPr lang="ru-RU" dirty="0"/>
              <a:t>набора функций</a:t>
            </a:r>
            <a:r>
              <a:rPr lang="ru-RU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Обычно расширение объектного файла 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</a:p>
          <a:p>
            <a:r>
              <a:rPr lang="en-US" dirty="0" smtClean="0"/>
              <a:t>main.cpp  -&gt; </a:t>
            </a:r>
            <a:r>
              <a:rPr lang="en-US" dirty="0" err="1" smtClean="0"/>
              <a:t>main.o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45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hello.cpp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void hello(){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"Hello, World!"; 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main.cpp</a:t>
            </a:r>
          </a:p>
          <a:p>
            <a:r>
              <a:rPr lang="en-US" dirty="0" smtClean="0"/>
              <a:t>void </a:t>
            </a:r>
            <a:r>
              <a:rPr lang="en-US" dirty="0"/>
              <a:t>hello();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main(){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hello();</a:t>
            </a:r>
            <a:endParaRPr lang="en-US" dirty="0"/>
          </a:p>
          <a:p>
            <a:r>
              <a:rPr lang="en-US" dirty="0"/>
              <a:t>    return 0;    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34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1690" y="1628800"/>
            <a:ext cx="234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hello.cpp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47075" y="1628800"/>
            <a:ext cx="234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main.cpp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81690" y="3609020"/>
            <a:ext cx="234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hello.o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47075" y="3609020"/>
            <a:ext cx="234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main.o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6" idx="0"/>
          </p:cNvCxnSpPr>
          <p:nvPr/>
        </p:nvCxnSpPr>
        <p:spPr>
          <a:xfrm>
            <a:off x="2951820" y="2543200"/>
            <a:ext cx="0" cy="106582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6417205" y="2533210"/>
            <a:ext cx="0" cy="106582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Линковка</a:t>
            </a:r>
            <a:r>
              <a:rPr lang="en-US" dirty="0" smtClean="0"/>
              <a:t> (</a:t>
            </a:r>
            <a:r>
              <a:rPr lang="ru-RU" dirty="0" smtClean="0"/>
              <a:t>Компоновка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81690" y="1628800"/>
            <a:ext cx="234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hello.cpp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47075" y="1628800"/>
            <a:ext cx="234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main.cpp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81690" y="3609020"/>
            <a:ext cx="234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hello.o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47075" y="3609020"/>
            <a:ext cx="234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</a:rPr>
              <a:t>main.o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>
            <a:stCxn id="4" idx="2"/>
            <a:endCxn id="6" idx="0"/>
          </p:cNvCxnSpPr>
          <p:nvPr/>
        </p:nvCxnSpPr>
        <p:spPr>
          <a:xfrm>
            <a:off x="2951820" y="2543200"/>
            <a:ext cx="0" cy="106582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417205" y="2543200"/>
            <a:ext cx="0" cy="106582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536885" y="5069160"/>
            <a:ext cx="234026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prog.exe</a:t>
            </a:r>
            <a:endParaRPr lang="ru-RU" sz="2800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>
            <a:stCxn id="6" idx="2"/>
            <a:endCxn id="10" idx="0"/>
          </p:cNvCxnSpPr>
          <p:nvPr/>
        </p:nvCxnSpPr>
        <p:spPr>
          <a:xfrm>
            <a:off x="2951820" y="4523420"/>
            <a:ext cx="1755195" cy="5457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2"/>
            <a:endCxn id="10" idx="0"/>
          </p:cNvCxnSpPr>
          <p:nvPr/>
        </p:nvCxnSpPr>
        <p:spPr>
          <a:xfrm flipH="1">
            <a:off x="4707015" y="4523420"/>
            <a:ext cx="1710190" cy="5457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</a:t>
            </a:r>
            <a:r>
              <a:rPr lang="en-US" dirty="0" smtClean="0"/>
              <a:t>(</a:t>
            </a:r>
            <a:r>
              <a:rPr lang="ru-RU" dirty="0"/>
              <a:t>Линковка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/>
          <a:lstStyle/>
          <a:p>
            <a:r>
              <a:rPr lang="ru-RU" b="1" dirty="0"/>
              <a:t>Компоновщик (линкер)</a:t>
            </a:r>
            <a:r>
              <a:rPr lang="ru-RU" dirty="0"/>
              <a:t> связывает все объектные файлы и статические библиотеки в единый исполняемый файл, который мы и сможем запустить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344879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Модифицировали один из файлов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hello.cpp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void hello(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n; 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main.cpp</a:t>
            </a:r>
          </a:p>
          <a:p>
            <a:r>
              <a:rPr lang="en-US" dirty="0" smtClean="0"/>
              <a:t>void </a:t>
            </a:r>
            <a:r>
              <a:rPr lang="en-US" dirty="0"/>
              <a:t>hello();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main(){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hello();</a:t>
            </a:r>
            <a:endParaRPr lang="en-US" dirty="0"/>
          </a:p>
          <a:p>
            <a:r>
              <a:rPr lang="en-US" dirty="0"/>
              <a:t>    return 0;    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91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Вернёмся назад и добавим объявления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hello.cpp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/>
              <a:t>void hello();</a:t>
            </a:r>
          </a:p>
          <a:p>
            <a:endParaRPr lang="en-US" dirty="0" smtClean="0"/>
          </a:p>
          <a:p>
            <a:r>
              <a:rPr lang="en-US" dirty="0" smtClean="0"/>
              <a:t>void hello(){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"Hello, World!"; 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main.cpp</a:t>
            </a:r>
          </a:p>
          <a:p>
            <a:r>
              <a:rPr lang="en-US" dirty="0" smtClean="0"/>
              <a:t>void </a:t>
            </a:r>
            <a:r>
              <a:rPr lang="en-US" dirty="0"/>
              <a:t>hello();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main(){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hello();</a:t>
            </a:r>
            <a:endParaRPr lang="en-US" dirty="0"/>
          </a:p>
          <a:p>
            <a:r>
              <a:rPr lang="en-US" dirty="0"/>
              <a:t>    return 0;    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24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Вынесем объявления в отдельный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hello.cpp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/>
              <a:t>#include </a:t>
            </a:r>
            <a:r>
              <a:rPr lang="en-US" dirty="0" smtClean="0"/>
              <a:t>"</a:t>
            </a:r>
            <a:r>
              <a:rPr lang="en-US" dirty="0" err="1" smtClean="0"/>
              <a:t>hello.h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void hello(){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"Hello, World!"; 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main.cpp</a:t>
            </a:r>
          </a:p>
          <a:p>
            <a:r>
              <a:rPr lang="en-US" dirty="0"/>
              <a:t>#include "</a:t>
            </a:r>
            <a:r>
              <a:rPr lang="en-US" dirty="0" err="1"/>
              <a:t>hello.h</a:t>
            </a:r>
            <a:r>
              <a:rPr lang="en-US" dirty="0"/>
              <a:t>"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main(){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hello();</a:t>
            </a:r>
            <a:endParaRPr lang="en-US" dirty="0"/>
          </a:p>
          <a:p>
            <a:r>
              <a:rPr lang="en-US" dirty="0"/>
              <a:t>    return 0;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17205" y="2542898"/>
            <a:ext cx="2385265" cy="132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hello.h</a:t>
            </a:r>
            <a:endParaRPr lang="ru-RU" sz="19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hello();</a:t>
            </a:r>
            <a:endParaRPr lang="ru-RU" sz="19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Снова изменим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hello.cpp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/>
              <a:t>#include </a:t>
            </a:r>
            <a:r>
              <a:rPr lang="en-US" dirty="0" smtClean="0"/>
              <a:t>"</a:t>
            </a:r>
            <a:r>
              <a:rPr lang="en-US" dirty="0" err="1" smtClean="0"/>
              <a:t>hello.h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void hello(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n; 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main.cpp</a:t>
            </a:r>
          </a:p>
          <a:p>
            <a:r>
              <a:rPr lang="en-US" dirty="0"/>
              <a:t>#include "</a:t>
            </a:r>
            <a:r>
              <a:rPr lang="en-US" dirty="0" err="1"/>
              <a:t>hello.h</a:t>
            </a:r>
            <a:r>
              <a:rPr lang="en-US" dirty="0"/>
              <a:t>"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main(){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hello();</a:t>
            </a:r>
            <a:endParaRPr lang="en-US" dirty="0"/>
          </a:p>
          <a:p>
            <a:r>
              <a:rPr lang="en-US" dirty="0"/>
              <a:t>    return 0;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17205" y="2542898"/>
            <a:ext cx="2385265" cy="1320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hello.h</a:t>
            </a:r>
            <a:endParaRPr lang="ru-RU" sz="1900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hello();</a:t>
            </a:r>
            <a:endParaRPr lang="ru-RU" sz="19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ru-RU" sz="19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заголовочных файлов  </a:t>
            </a:r>
            <a:r>
              <a:rPr lang="en-US" dirty="0" smtClean="0"/>
              <a:t>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Определение функции в .</a:t>
            </a:r>
            <a:r>
              <a:rPr lang="en-US" dirty="0" smtClean="0"/>
              <a:t>h</a:t>
            </a:r>
            <a:r>
              <a:rPr lang="ru-RU" dirty="0" smtClean="0"/>
              <a:t> файле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2070" y="3248980"/>
            <a:ext cx="31503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util.cpp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</a:t>
            </a:r>
            <a:r>
              <a:rPr lang="en-US" dirty="0" smtClean="0"/>
              <a:t>"</a:t>
            </a:r>
            <a:r>
              <a:rPr lang="en-US" dirty="0" err="1" smtClean="0"/>
              <a:t>abs.h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 smtClean="0"/>
              <a:t>printAbs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n){</a:t>
            </a:r>
          </a:p>
          <a:p>
            <a:r>
              <a:rPr lang="en-US" dirty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abs(n);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56665" y="3248980"/>
            <a:ext cx="192713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main.cpp</a:t>
            </a:r>
          </a:p>
          <a:p>
            <a:r>
              <a:rPr lang="en-US" dirty="0"/>
              <a:t>#include </a:t>
            </a:r>
            <a:r>
              <a:rPr lang="en-US" dirty="0" smtClean="0"/>
              <a:t>"</a:t>
            </a:r>
            <a:r>
              <a:rPr lang="en-US" dirty="0" err="1" smtClean="0"/>
              <a:t>abs.h</a:t>
            </a:r>
            <a:r>
              <a:rPr lang="en-US" dirty="0"/>
              <a:t>"</a:t>
            </a:r>
          </a:p>
          <a:p>
            <a:r>
              <a:rPr lang="en-US" dirty="0"/>
              <a:t>#include </a:t>
            </a:r>
            <a:r>
              <a:rPr lang="en-US" dirty="0" smtClean="0"/>
              <a:t>"util.cpp"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    </a:t>
            </a:r>
            <a:r>
              <a:rPr lang="en-US" dirty="0" smtClean="0"/>
              <a:t>abs(5);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printAbs</a:t>
            </a:r>
            <a:r>
              <a:rPr lang="en-US" dirty="0" smtClean="0"/>
              <a:t>(5);</a:t>
            </a:r>
            <a:endParaRPr lang="en-US" dirty="0"/>
          </a:p>
          <a:p>
            <a:r>
              <a:rPr lang="en-US" dirty="0"/>
              <a:t>    return 0;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81366" y="1403775"/>
            <a:ext cx="248074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abs.h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int</a:t>
            </a:r>
            <a:r>
              <a:rPr lang="en-US" dirty="0" smtClean="0"/>
              <a:t> abs(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r>
              <a:rPr lang="en-US" dirty="0" smtClean="0"/>
              <a:t>    return n&gt;=0 ? </a:t>
            </a:r>
            <a:r>
              <a:rPr lang="en-US" dirty="0"/>
              <a:t>n</a:t>
            </a:r>
            <a:r>
              <a:rPr lang="en-US" dirty="0" smtClean="0"/>
              <a:t> : -n;    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8" name="Прямая со стрелкой 7"/>
          <p:cNvCxnSpPr>
            <a:stCxn id="6" idx="2"/>
            <a:endCxn id="4" idx="0"/>
          </p:cNvCxnSpPr>
          <p:nvPr/>
        </p:nvCxnSpPr>
        <p:spPr>
          <a:xfrm>
            <a:off x="4321738" y="2604104"/>
            <a:ext cx="2455507" cy="64487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1"/>
          </p:cNvCxnSpPr>
          <p:nvPr/>
        </p:nvCxnSpPr>
        <p:spPr>
          <a:xfrm flipH="1">
            <a:off x="3483796" y="4403142"/>
            <a:ext cx="171827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5" idx="0"/>
          </p:cNvCxnSpPr>
          <p:nvPr/>
        </p:nvCxnSpPr>
        <p:spPr>
          <a:xfrm flipH="1">
            <a:off x="2520231" y="2604104"/>
            <a:ext cx="1801507" cy="64487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9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заголовочных файлов  </a:t>
            </a:r>
            <a:r>
              <a:rPr lang="en-US" dirty="0"/>
              <a:t>I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Определение функции в .</a:t>
            </a:r>
            <a:r>
              <a:rPr lang="en-US" dirty="0"/>
              <a:t>h</a:t>
            </a:r>
            <a:r>
              <a:rPr lang="ru-RU" dirty="0"/>
              <a:t> файле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main.cpp</a:t>
            </a:r>
          </a:p>
          <a:p>
            <a:r>
              <a:rPr lang="en-US" dirty="0" err="1"/>
              <a:t>int</a:t>
            </a:r>
            <a:r>
              <a:rPr lang="en-US" dirty="0"/>
              <a:t> abs(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   return n&gt;=0 ? n : -n; 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abs(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   return n&gt;=0 ? n : -n; 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printAbs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abs(n);</a:t>
            </a:r>
          </a:p>
          <a:p>
            <a:r>
              <a:rPr lang="en-US" dirty="0"/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    abs(5);</a:t>
            </a:r>
          </a:p>
          <a:p>
            <a:r>
              <a:rPr lang="en-US" dirty="0"/>
              <a:t>    </a:t>
            </a:r>
            <a:r>
              <a:rPr lang="en-US" dirty="0" err="1"/>
              <a:t>printAbs</a:t>
            </a:r>
            <a:r>
              <a:rPr lang="en-US" dirty="0"/>
              <a:t>(5);</a:t>
            </a:r>
          </a:p>
          <a:p>
            <a:r>
              <a:rPr lang="en-US" dirty="0"/>
              <a:t>    return 0;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91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 заголовочных файлов  </a:t>
            </a:r>
            <a:r>
              <a:rPr lang="en-US" dirty="0" smtClean="0"/>
              <a:t>II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Перекрёстное включение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97025" y="2080012"/>
            <a:ext cx="31503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util.cpp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</a:t>
            </a:r>
            <a:r>
              <a:rPr lang="en-US" dirty="0" smtClean="0"/>
              <a:t>"</a:t>
            </a:r>
            <a:r>
              <a:rPr lang="en-US" dirty="0" smtClean="0"/>
              <a:t>abs.cpp"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 err="1" smtClean="0"/>
              <a:t>printAbs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n){</a:t>
            </a:r>
          </a:p>
          <a:p>
            <a:r>
              <a:rPr lang="en-US" dirty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abs(n);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2033845"/>
            <a:ext cx="248074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abs.cpp</a:t>
            </a:r>
          </a:p>
          <a:p>
            <a:r>
              <a:rPr lang="en-US" dirty="0"/>
              <a:t>#include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1"/>
                </a:solidFill>
              </a:rPr>
              <a:t>util.cpp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int</a:t>
            </a:r>
            <a:r>
              <a:rPr lang="en-US" dirty="0" smtClean="0"/>
              <a:t> abs(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</a:p>
          <a:p>
            <a:r>
              <a:rPr lang="en-US" dirty="0" smtClean="0"/>
              <a:t>    return n&gt;=0 ? </a:t>
            </a:r>
            <a:r>
              <a:rPr lang="en-US" dirty="0"/>
              <a:t>n</a:t>
            </a:r>
            <a:r>
              <a:rPr lang="en-US" dirty="0" smtClean="0"/>
              <a:t> : -n;    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3812384" y="2258870"/>
            <a:ext cx="98464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3812384" y="3429000"/>
            <a:ext cx="98464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заголовочных файлов</a:t>
            </a:r>
            <a:r>
              <a:rPr lang="en-US" dirty="0"/>
              <a:t>. </a:t>
            </a:r>
            <a:r>
              <a:rPr lang="ru-RU" dirty="0"/>
              <a:t>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// Нестандартная, но широко распространённая директива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pragma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once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dirty="0" smtClean="0"/>
          </a:p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// Обычный способ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ifndef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GRANDFATHER_H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#define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GRANDFATHER_H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foo </a:t>
            </a:r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member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}; </a:t>
            </a:r>
            <a:endParaRPr lang="ru-RU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#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endif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/* GRANDFATHER_H */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1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8405" y="1808820"/>
            <a:ext cx="7110790" cy="4272338"/>
          </a:xfrm>
        </p:spPr>
        <p:txBody>
          <a:bodyPr/>
          <a:lstStyle/>
          <a:p>
            <a:r>
              <a:rPr lang="en-US" dirty="0">
                <a:solidFill>
                  <a:srgbClr val="339900"/>
                </a:solidFill>
              </a:rPr>
              <a:t>#include &lt;</a:t>
            </a:r>
            <a:r>
              <a:rPr lang="en-US" dirty="0" err="1" smtClean="0">
                <a:solidFill>
                  <a:srgbClr val="339900"/>
                </a:solidFill>
              </a:rPr>
              <a:t>iostream</a:t>
            </a:r>
            <a:r>
              <a:rPr lang="en-US" dirty="0" smtClean="0">
                <a:solidFill>
                  <a:srgbClr val="339900"/>
                </a:solidFill>
              </a:rPr>
              <a:t>&gt;</a:t>
            </a:r>
            <a:endParaRPr lang="en-US" dirty="0" smtClean="0"/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>
                <a:solidFill>
                  <a:srgbClr val="008000"/>
                </a:solidFill>
              </a:rPr>
              <a:t>(){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std</a:t>
            </a:r>
            <a:r>
              <a:rPr lang="en-US" dirty="0">
                <a:solidFill>
                  <a:srgbClr val="008080"/>
                </a:solidFill>
              </a:rPr>
              <a:t>::</a:t>
            </a:r>
            <a:r>
              <a:rPr lang="en-US" dirty="0" err="1">
                <a:solidFill>
                  <a:srgbClr val="0000DD"/>
                </a:solidFill>
              </a:rPr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008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"Hello, World</a:t>
            </a:r>
            <a:r>
              <a:rPr lang="en-US" dirty="0" smtClean="0">
                <a:solidFill>
                  <a:srgbClr val="FF0000"/>
                </a:solidFill>
              </a:rPr>
              <a:t>!"</a:t>
            </a:r>
            <a:r>
              <a:rPr lang="en-US" dirty="0" smtClean="0">
                <a:solidFill>
                  <a:srgbClr val="008080"/>
                </a:solidFill>
              </a:rPr>
              <a:t>;</a:t>
            </a:r>
            <a:endParaRPr lang="en-US" dirty="0" smtClean="0"/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 return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DD"/>
                </a:solidFill>
              </a:rPr>
              <a:t>0</a:t>
            </a:r>
            <a:r>
              <a:rPr lang="en-US" dirty="0" smtClean="0">
                <a:solidFill>
                  <a:srgbClr val="008080"/>
                </a:solidFill>
              </a:rPr>
              <a:t>;</a:t>
            </a:r>
            <a:endParaRPr lang="en-US" dirty="0" smtClean="0"/>
          </a:p>
          <a:p>
            <a:r>
              <a:rPr lang="en-US" dirty="0" smtClean="0">
                <a:solidFill>
                  <a:srgbClr val="008000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файла с исходным кодом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08052"/>
              </p:ext>
            </p:extLst>
          </p:nvPr>
        </p:nvGraphicFramePr>
        <p:xfrm>
          <a:off x="1359395" y="1853825"/>
          <a:ext cx="6768000" cy="34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000"/>
                <a:gridCol w="4284000"/>
              </a:tblGrid>
              <a:tr h="432000">
                <a:tc>
                  <a:txBody>
                    <a:bodyPr/>
                    <a:lstStyle/>
                    <a:p>
                      <a:r>
                        <a:rPr lang="ru-RU" dirty="0" smtClean="0"/>
                        <a:t>Реализация С++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Расширения</a:t>
                      </a:r>
                      <a:r>
                        <a:rPr lang="ru-RU" baseline="0" dirty="0" smtClean="0"/>
                        <a:t> файла исходного кода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Unix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</a:t>
                      </a:r>
                      <a:r>
                        <a:rPr lang="en-US" baseline="0" dirty="0" smtClean="0"/>
                        <a:t> cc, cxx, c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GNU C++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C, cc, cxx, </a:t>
                      </a:r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c++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Mars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, cxx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Borland C++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cpp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Watcom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cpp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Visual C++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, cxx, cc</a:t>
                      </a:r>
                      <a:endParaRPr lang="ru-RU" dirty="0"/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 smtClean="0"/>
                        <a:t>Freestyle</a:t>
                      </a:r>
                      <a:r>
                        <a:rPr lang="en-US" baseline="0" dirty="0" smtClean="0"/>
                        <a:t> CodeWarrior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cp</a:t>
                      </a:r>
                      <a:r>
                        <a:rPr lang="en-US" dirty="0" smtClean="0"/>
                        <a:t>, cc, cxx, </a:t>
                      </a:r>
                      <a:r>
                        <a:rPr lang="en-US" dirty="0" err="1" smtClean="0"/>
                        <a:t>c++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87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разделять</a:t>
            </a:r>
            <a:r>
              <a:rPr lang="en-US" dirty="0" smtClean="0"/>
              <a:t> </a:t>
            </a:r>
            <a:r>
              <a:rPr lang="ru-RU" dirty="0" smtClean="0"/>
              <a:t>исходный код на части?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1610" y="1538790"/>
            <a:ext cx="8082390" cy="45873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Разделение на отдельные, слабо связанные части, чтобы не держать всю программу в голове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Совместная работа нескольких программистов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Для ускорения компиляции программы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сборки программы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38295" y="951000"/>
            <a:ext cx="256528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Исходный код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32040" y="1988955"/>
            <a:ext cx="256528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КОМПИЛЯТОР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59385" y="3024315"/>
            <a:ext cx="256528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Объектный код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65685" y="4056230"/>
            <a:ext cx="256528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КОМПОНОВЩИК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77045" y="5094185"/>
            <a:ext cx="256528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Исполняемый код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07925" y="3411485"/>
            <a:ext cx="256528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Код запуска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07924" y="4776310"/>
            <a:ext cx="2565285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Код библиотек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4" idx="2"/>
            <a:endCxn id="5" idx="0"/>
          </p:cNvCxnSpPr>
          <p:nvPr/>
        </p:nvCxnSpPr>
        <p:spPr>
          <a:xfrm flipH="1">
            <a:off x="6214683" y="1671080"/>
            <a:ext cx="0" cy="31787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217810" y="2706440"/>
            <a:ext cx="0" cy="31787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6208354" y="3741195"/>
            <a:ext cx="0" cy="31787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6220938" y="4775919"/>
            <a:ext cx="0" cy="31787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</p:cNvCxnSpPr>
          <p:nvPr/>
        </p:nvCxnSpPr>
        <p:spPr>
          <a:xfrm>
            <a:off x="4173210" y="3771525"/>
            <a:ext cx="803835" cy="287545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" idx="3"/>
          </p:cNvCxnSpPr>
          <p:nvPr/>
        </p:nvCxnSpPr>
        <p:spPr>
          <a:xfrm flipV="1">
            <a:off x="4173209" y="4775919"/>
            <a:ext cx="792476" cy="360431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Препроцессинг</a:t>
            </a:r>
            <a:r>
              <a:rPr lang="ru-RU" dirty="0" smtClean="0"/>
              <a:t> </a:t>
            </a:r>
            <a:r>
              <a:rPr lang="en-US" dirty="0" smtClean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rmAutofit/>
          </a:bodyPr>
          <a:lstStyle/>
          <a:p>
            <a:r>
              <a:rPr lang="ru-RU" dirty="0" err="1" smtClean="0"/>
              <a:t>Препроцессинг</a:t>
            </a:r>
            <a:r>
              <a:rPr lang="ru-RU" dirty="0" smtClean="0"/>
              <a:t> – подготовка исходного кода к процессу компиляции.</a:t>
            </a:r>
          </a:p>
          <a:p>
            <a:endParaRPr lang="ru-RU" dirty="0"/>
          </a:p>
          <a:p>
            <a:r>
              <a:rPr lang="ru-RU" dirty="0" smtClean="0"/>
              <a:t>Основные действия препроцессора: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З</a:t>
            </a:r>
            <a:r>
              <a:rPr lang="ru-RU" dirty="0" smtClean="0"/>
              <a:t>амена </a:t>
            </a:r>
            <a:r>
              <a:rPr lang="ru-RU" dirty="0"/>
              <a:t>идентификаторов заранее подготовленными последовательностями символов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#define ABC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100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ключение </a:t>
            </a:r>
            <a:r>
              <a:rPr lang="ru-RU" dirty="0"/>
              <a:t>в программу текстов из указанных файлов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math.h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&gt;</a:t>
            </a:r>
            <a:endParaRPr lang="ru-RU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8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Препроцессинг</a:t>
            </a:r>
            <a:r>
              <a:rPr lang="en-US" dirty="0" smtClean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исключение из программы отдельных частей ее текста, условная компиляция;</a:t>
            </a:r>
            <a:br>
              <a:rPr lang="ru-RU" dirty="0"/>
            </a:br>
            <a:r>
              <a:rPr lang="ru-RU" dirty="0">
                <a:solidFill>
                  <a:srgbClr val="339900"/>
                </a:solidFill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339900"/>
                </a:solidFill>
                <a:cs typeface="Consolas" panose="020B0609020204030204" pitchFamily="49" charset="0"/>
              </a:rPr>
              <a:t>ifndef</a:t>
            </a:r>
            <a:r>
              <a:rPr lang="ru-RU" dirty="0">
                <a:solidFill>
                  <a:srgbClr val="339900"/>
                </a:solidFill>
                <a:cs typeface="Consolas" panose="020B0609020204030204" pitchFamily="49" charset="0"/>
              </a:rPr>
              <a:t> ABC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истина, если идентификатор ABC не определен в настоящий момент.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339900"/>
                </a:solidFill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339900"/>
                </a:solidFill>
                <a:cs typeface="Consolas" panose="020B0609020204030204" pitchFamily="49" charset="0"/>
              </a:rPr>
              <a:t>else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. . .</a:t>
            </a:r>
            <a:br>
              <a:rPr lang="ru-RU" dirty="0"/>
            </a:br>
            <a:r>
              <a:rPr lang="ru-RU" dirty="0">
                <a:solidFill>
                  <a:srgbClr val="339900"/>
                </a:solidFill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339900"/>
                </a:solidFill>
                <a:cs typeface="Consolas" panose="020B0609020204030204" pitchFamily="49" charset="0"/>
              </a:rPr>
              <a:t>endif</a:t>
            </a:r>
            <a:endParaRPr lang="ru-RU" dirty="0">
              <a:solidFill>
                <a:srgbClr val="339900"/>
              </a:solidFill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макроподстановка, то есть замена обозначения параметризованным текстом, формируемым препроцессором с учетом конкретных аргументов.</a:t>
            </a:r>
            <a:br>
              <a:rPr lang="ru-RU" dirty="0"/>
            </a:br>
            <a:r>
              <a:rPr lang="ru-RU" dirty="0">
                <a:solidFill>
                  <a:srgbClr val="339900"/>
                </a:solidFill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339900"/>
                </a:solidFill>
                <a:cs typeface="Consolas" panose="020B0609020204030204" pitchFamily="49" charset="0"/>
              </a:rPr>
              <a:t>define</a:t>
            </a:r>
            <a:r>
              <a:rPr lang="ru-RU" dirty="0">
                <a:solidFill>
                  <a:srgbClr val="339900"/>
                </a:solidFill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339900"/>
                </a:solidFill>
                <a:cs typeface="Consolas" panose="020B0609020204030204" pitchFamily="49" charset="0"/>
              </a:rPr>
              <a:t>abs</a:t>
            </a:r>
            <a:r>
              <a:rPr lang="ru-RU" dirty="0">
                <a:solidFill>
                  <a:srgbClr val="339900"/>
                </a:solidFill>
                <a:cs typeface="Consolas" panose="020B0609020204030204" pitchFamily="49" charset="0"/>
              </a:rPr>
              <a:t>(A) (((A) &gt; 0)?(A) : -(A))</a:t>
            </a:r>
          </a:p>
        </p:txBody>
      </p:sp>
    </p:spTree>
    <p:extLst>
      <p:ext uri="{BB962C8B-B14F-4D97-AF65-F5344CB8AC3E}">
        <p14:creationId xmlns:p14="http://schemas.microsoft.com/office/powerpoint/2010/main" val="330176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Ассемблирование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600200"/>
            <a:ext cx="7956376" cy="4525963"/>
          </a:xfrm>
        </p:spPr>
        <p:txBody>
          <a:bodyPr/>
          <a:lstStyle/>
          <a:p>
            <a:r>
              <a:rPr lang="ru-RU" dirty="0" smtClean="0"/>
              <a:t>Ассемблирование – преобразование (трансляция) текста исходного кода на языке С++ в ассемблерный код.</a:t>
            </a:r>
          </a:p>
          <a:p>
            <a:endParaRPr lang="ru-RU" dirty="0"/>
          </a:p>
          <a:p>
            <a:r>
              <a:rPr lang="ru-RU" dirty="0"/>
              <a:t>Ассемблирование не является обязательным процессом обработки файлов на языке C</a:t>
            </a:r>
            <a:r>
              <a:rPr lang="ru-RU" dirty="0" smtClean="0"/>
              <a:t>++. Некоторые компиляторы могут не выполнять данный шаг.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2043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736</Words>
  <Application>Microsoft Office PowerPoint</Application>
  <PresentationFormat>Экран (4:3)</PresentationFormat>
  <Paragraphs>222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Программирование на языке С++ Лекция 11</vt:lpstr>
      <vt:lpstr>Презентация PowerPoint</vt:lpstr>
      <vt:lpstr>Программа</vt:lpstr>
      <vt:lpstr>Форматы файла с исходным кодом</vt:lpstr>
      <vt:lpstr>Зачем разделять исходный код на части?</vt:lpstr>
      <vt:lpstr>Этапы сборки программы</vt:lpstr>
      <vt:lpstr>Препроцессинг  I</vt:lpstr>
      <vt:lpstr>Препроцессинг  II</vt:lpstr>
      <vt:lpstr>Ассемблирование</vt:lpstr>
      <vt:lpstr>Компиляция</vt:lpstr>
      <vt:lpstr>Программа</vt:lpstr>
      <vt:lpstr>Компиляция</vt:lpstr>
      <vt:lpstr>Линковка (Компоновка)</vt:lpstr>
      <vt:lpstr>Компоновка (Линковка)</vt:lpstr>
      <vt:lpstr>Модифицировали один из файлов</vt:lpstr>
      <vt:lpstr>Вернёмся назад и добавим объявления</vt:lpstr>
      <vt:lpstr>Вынесем объявления в отдельный файл</vt:lpstr>
      <vt:lpstr>Снова изменим код</vt:lpstr>
      <vt:lpstr>Проблемы заголовочных файлов  I Определение функции в .h файле </vt:lpstr>
      <vt:lpstr>Проблемы заголовочных файлов  I Определение функции в .h файле </vt:lpstr>
      <vt:lpstr>Проблемы заголовочных файлов  II Перекрёстное включение</vt:lpstr>
      <vt:lpstr>Проблемы заголовочных файлов. Решение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KRON</cp:lastModifiedBy>
  <cp:revision>306</cp:revision>
  <dcterms:created xsi:type="dcterms:W3CDTF">2018-10-16T08:47:53Z</dcterms:created>
  <dcterms:modified xsi:type="dcterms:W3CDTF">2018-11-30T08:34:25Z</dcterms:modified>
</cp:coreProperties>
</file>