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9" r:id="rId2"/>
    <p:sldId id="363" r:id="rId3"/>
    <p:sldId id="376" r:id="rId4"/>
    <p:sldId id="375" r:id="rId5"/>
    <p:sldId id="383" r:id="rId6"/>
    <p:sldId id="385" r:id="rId7"/>
    <p:sldId id="384" r:id="rId8"/>
    <p:sldId id="379" r:id="rId9"/>
    <p:sldId id="390" r:id="rId10"/>
    <p:sldId id="391" r:id="rId11"/>
    <p:sldId id="381" r:id="rId12"/>
    <p:sldId id="382" r:id="rId13"/>
    <p:sldId id="387" r:id="rId14"/>
    <p:sldId id="392" r:id="rId15"/>
    <p:sldId id="394" r:id="rId16"/>
    <p:sldId id="395" r:id="rId17"/>
    <p:sldId id="393" r:id="rId18"/>
    <p:sldId id="386" r:id="rId19"/>
    <p:sldId id="389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4" autoAdjust="0"/>
  </p:normalViewPr>
  <p:slideViewPr>
    <p:cSldViewPr>
      <p:cViewPr>
        <p:scale>
          <a:sx n="100" d="100"/>
          <a:sy n="100" d="100"/>
        </p:scale>
        <p:origin x="-28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75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2346725"/>
          </a:xfrm>
        </p:spPr>
        <p:txBody>
          <a:bodyPr anchor="b" anchorCtr="1"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6565" y="2526744"/>
            <a:ext cx="7776864" cy="2616755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57504"/>
            <a:ext cx="7776864" cy="4104456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6375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200151"/>
            <a:ext cx="7704856" cy="3394472"/>
          </a:xfrm>
          <a:ln>
            <a:solidFill>
              <a:schemeClr val="tx1"/>
            </a:solidFill>
          </a:ln>
        </p:spPr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4767263"/>
            <a:ext cx="2133600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4767263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200151"/>
            <a:ext cx="7704856" cy="3394472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200151"/>
            <a:ext cx="7704856" cy="3394472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63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200151"/>
            <a:ext cx="770396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</a:t>
            </a:r>
            <a:r>
              <a:rPr lang="en-US" dirty="0" smtClean="0"/>
              <a:t>1.1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Рекурсия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Факториал</a:t>
            </a:r>
            <a:endParaRPr lang="ru-RU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86535" y="1041580"/>
            <a:ext cx="3960440" cy="3285365"/>
            <a:chOff x="2366755" y="906565"/>
            <a:chExt cx="3960440" cy="328536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177045" y="906565"/>
              <a:ext cx="1800000" cy="419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 smtClean="0">
                  <a:solidFill>
                    <a:schemeClr val="bg1"/>
                  </a:solidFill>
                </a:rPr>
                <a:t>actorial(n)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941930" y="2778703"/>
              <a:ext cx="2385265" cy="419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return </a:t>
              </a:r>
              <a:r>
                <a:rPr lang="en-US" dirty="0" smtClean="0">
                  <a:solidFill>
                    <a:schemeClr val="bg1"/>
                  </a:solidFill>
                </a:rPr>
                <a:t>factorial(n-1)*n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366755" y="2778703"/>
              <a:ext cx="1332765" cy="419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return 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409914" y="3772586"/>
              <a:ext cx="1332765" cy="419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</a:rPr>
                <a:t>конец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Блок-схема: решение 7"/>
            <p:cNvSpPr/>
            <p:nvPr/>
          </p:nvSpPr>
          <p:spPr>
            <a:xfrm>
              <a:off x="3285905" y="1619740"/>
              <a:ext cx="1580783" cy="845949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 &lt;= 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Прямая со стрелкой 9"/>
            <p:cNvCxnSpPr>
              <a:stCxn id="4" idx="2"/>
              <a:endCxn id="8" idx="0"/>
            </p:cNvCxnSpPr>
            <p:nvPr/>
          </p:nvCxnSpPr>
          <p:spPr>
            <a:xfrm flipH="1">
              <a:off x="4076297" y="1325909"/>
              <a:ext cx="748" cy="293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endCxn id="6" idx="0"/>
            </p:cNvCxnSpPr>
            <p:nvPr/>
          </p:nvCxnSpPr>
          <p:spPr>
            <a:xfrm>
              <a:off x="3033137" y="2042714"/>
              <a:ext cx="1" cy="73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endCxn id="5" idx="0"/>
            </p:cNvCxnSpPr>
            <p:nvPr/>
          </p:nvCxnSpPr>
          <p:spPr>
            <a:xfrm>
              <a:off x="5134562" y="2042714"/>
              <a:ext cx="1" cy="73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endCxn id="7" idx="0"/>
            </p:cNvCxnSpPr>
            <p:nvPr/>
          </p:nvCxnSpPr>
          <p:spPr>
            <a:xfrm>
              <a:off x="4076296" y="3471850"/>
              <a:ext cx="1" cy="300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endCxn id="8" idx="1"/>
            </p:cNvCxnSpPr>
            <p:nvPr/>
          </p:nvCxnSpPr>
          <p:spPr>
            <a:xfrm>
              <a:off x="3033138" y="2042714"/>
              <a:ext cx="25276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3"/>
            </p:cNvCxnSpPr>
            <p:nvPr/>
          </p:nvCxnSpPr>
          <p:spPr>
            <a:xfrm>
              <a:off x="4866688" y="2042715"/>
              <a:ext cx="273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033137" y="3471850"/>
              <a:ext cx="2107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2"/>
            </p:cNvCxnSpPr>
            <p:nvPr/>
          </p:nvCxnSpPr>
          <p:spPr>
            <a:xfrm>
              <a:off x="3033138" y="3198047"/>
              <a:ext cx="0" cy="273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5" idx="2"/>
            </p:cNvCxnSpPr>
            <p:nvPr/>
          </p:nvCxnSpPr>
          <p:spPr>
            <a:xfrm flipH="1">
              <a:off x="5134562" y="3198047"/>
              <a:ext cx="1" cy="273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91780" y="167165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Да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12060" y="1671650"/>
              <a:ext cx="5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Нет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586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Числа Фибоначчи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= f</a:t>
            </a:r>
            <a:r>
              <a:rPr lang="en-US" baseline="-25000" dirty="0" smtClean="0"/>
              <a:t>1</a:t>
            </a:r>
            <a:r>
              <a:rPr lang="en-US" dirty="0" smtClean="0"/>
              <a:t> + f</a:t>
            </a:r>
            <a:r>
              <a:rPr lang="en-US" baseline="-25000" dirty="0" smtClean="0"/>
              <a:t>0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+ f</a:t>
            </a:r>
            <a:r>
              <a:rPr lang="en-US" baseline="-25000" dirty="0" smtClean="0"/>
              <a:t>n-2</a:t>
            </a:r>
          </a:p>
          <a:p>
            <a:endParaRPr lang="en-US" dirty="0"/>
          </a:p>
          <a:p>
            <a:r>
              <a:rPr lang="ru-RU" dirty="0" smtClean="0"/>
              <a:t>Последовательность чисел Фибоначчи:</a:t>
            </a:r>
          </a:p>
          <a:p>
            <a:r>
              <a:rPr lang="ru-RU" dirty="0" smtClean="0"/>
              <a:t>0   1   1   2   3   5   8   13   21   34   55   89  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3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Числа Фибоначчи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77045" y="906565"/>
            <a:ext cx="18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fibonachi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778703"/>
            <a:ext cx="387043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 err="1">
                <a:solidFill>
                  <a:schemeClr val="bg1"/>
                </a:solidFill>
              </a:rPr>
              <a:t>fibonachi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(n-1) + </a:t>
            </a:r>
            <a:r>
              <a:rPr lang="en-US" dirty="0" err="1">
                <a:solidFill>
                  <a:schemeClr val="bg1"/>
                </a:solidFill>
              </a:rPr>
              <a:t>fibonachi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n-2)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49025" y="2788228"/>
            <a:ext cx="1332765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return 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09914" y="3772586"/>
            <a:ext cx="1332765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конец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Блок-схема: решение 7"/>
          <p:cNvSpPr/>
          <p:nvPr/>
        </p:nvSpPr>
        <p:spPr>
          <a:xfrm>
            <a:off x="2276745" y="1619740"/>
            <a:ext cx="3600000" cy="84594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 == 1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n == </a:t>
            </a:r>
            <a:r>
              <a:rPr lang="ru-RU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4" idx="2"/>
            <a:endCxn id="8" idx="0"/>
          </p:cNvCxnSpPr>
          <p:nvPr/>
        </p:nvCxnSpPr>
        <p:spPr>
          <a:xfrm flipH="1">
            <a:off x="4076745" y="1325909"/>
            <a:ext cx="300" cy="2938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0"/>
          </p:cNvCxnSpPr>
          <p:nvPr/>
        </p:nvCxnSpPr>
        <p:spPr>
          <a:xfrm>
            <a:off x="2015407" y="2052239"/>
            <a:ext cx="1" cy="73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0"/>
          </p:cNvCxnSpPr>
          <p:nvPr/>
        </p:nvCxnSpPr>
        <p:spPr>
          <a:xfrm>
            <a:off x="6147175" y="2040982"/>
            <a:ext cx="0" cy="737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7" idx="0"/>
          </p:cNvCxnSpPr>
          <p:nvPr/>
        </p:nvCxnSpPr>
        <p:spPr>
          <a:xfrm>
            <a:off x="4076296" y="3471850"/>
            <a:ext cx="1" cy="3007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015408" y="2052239"/>
            <a:ext cx="25276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877145" y="2050740"/>
            <a:ext cx="27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018402" y="3471850"/>
            <a:ext cx="4128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2"/>
          </p:cNvCxnSpPr>
          <p:nvPr/>
        </p:nvCxnSpPr>
        <p:spPr>
          <a:xfrm>
            <a:off x="2015408" y="3207572"/>
            <a:ext cx="0" cy="273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5" idx="2"/>
          </p:cNvCxnSpPr>
          <p:nvPr/>
        </p:nvCxnSpPr>
        <p:spPr>
          <a:xfrm>
            <a:off x="6147175" y="3198047"/>
            <a:ext cx="0" cy="273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4050" y="168117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154012" y="1671650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3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 рекурсии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43402" y="1192437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 smtClean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15275" y="1899883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896295" y="1896675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28385" y="2634728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76415" y="2634728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141000" y="3383383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36255" y="3383383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266025" y="3387179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561280" y="3387179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066325" y="4132626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8191350" y="4132626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5545" y="2634728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293575" y="2634728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746210" y="3388500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 smtClean="0">
                <a:solidFill>
                  <a:schemeClr val="bg1"/>
                </a:solidFill>
              </a:rPr>
              <a:t>0)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871235" y="3392296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fib(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7" name="Прямая со стрелкой 36"/>
          <p:cNvCxnSpPr>
            <a:stCxn id="5" idx="2"/>
            <a:endCxn id="6" idx="0"/>
          </p:cNvCxnSpPr>
          <p:nvPr/>
        </p:nvCxnSpPr>
        <p:spPr>
          <a:xfrm flipH="1">
            <a:off x="1665275" y="1611781"/>
            <a:ext cx="2328127" cy="2881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" idx="2"/>
            <a:endCxn id="11" idx="0"/>
          </p:cNvCxnSpPr>
          <p:nvPr/>
        </p:nvCxnSpPr>
        <p:spPr>
          <a:xfrm>
            <a:off x="3993402" y="1611781"/>
            <a:ext cx="2352893" cy="284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6" idx="2"/>
            <a:endCxn id="31" idx="0"/>
          </p:cNvCxnSpPr>
          <p:nvPr/>
        </p:nvCxnSpPr>
        <p:spPr>
          <a:xfrm flipH="1">
            <a:off x="495545" y="2319227"/>
            <a:ext cx="1169730" cy="3155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" idx="2"/>
            <a:endCxn id="32" idx="0"/>
          </p:cNvCxnSpPr>
          <p:nvPr/>
        </p:nvCxnSpPr>
        <p:spPr>
          <a:xfrm>
            <a:off x="1665275" y="2319227"/>
            <a:ext cx="1078300" cy="3155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1" idx="2"/>
            <a:endCxn id="12" idx="0"/>
          </p:cNvCxnSpPr>
          <p:nvPr/>
        </p:nvCxnSpPr>
        <p:spPr>
          <a:xfrm flipH="1">
            <a:off x="5178385" y="2316019"/>
            <a:ext cx="1167910" cy="3187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1" idx="2"/>
            <a:endCxn id="13" idx="0"/>
          </p:cNvCxnSpPr>
          <p:nvPr/>
        </p:nvCxnSpPr>
        <p:spPr>
          <a:xfrm>
            <a:off x="6346295" y="2316019"/>
            <a:ext cx="1080120" cy="3187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2" idx="2"/>
            <a:endCxn id="34" idx="0"/>
          </p:cNvCxnSpPr>
          <p:nvPr/>
        </p:nvCxnSpPr>
        <p:spPr>
          <a:xfrm flipH="1">
            <a:off x="2196210" y="3054072"/>
            <a:ext cx="547365" cy="334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2"/>
            <a:endCxn id="35" idx="0"/>
          </p:cNvCxnSpPr>
          <p:nvPr/>
        </p:nvCxnSpPr>
        <p:spPr>
          <a:xfrm>
            <a:off x="2743575" y="3054072"/>
            <a:ext cx="577660" cy="338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2" idx="2"/>
            <a:endCxn id="18" idx="0"/>
          </p:cNvCxnSpPr>
          <p:nvPr/>
        </p:nvCxnSpPr>
        <p:spPr>
          <a:xfrm flipH="1">
            <a:off x="4591000" y="3054072"/>
            <a:ext cx="587385" cy="329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2" idx="2"/>
            <a:endCxn id="26" idx="0"/>
          </p:cNvCxnSpPr>
          <p:nvPr/>
        </p:nvCxnSpPr>
        <p:spPr>
          <a:xfrm>
            <a:off x="5178385" y="3054072"/>
            <a:ext cx="537640" cy="3331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3" idx="2"/>
            <a:endCxn id="19" idx="0"/>
          </p:cNvCxnSpPr>
          <p:nvPr/>
        </p:nvCxnSpPr>
        <p:spPr>
          <a:xfrm flipH="1">
            <a:off x="6886255" y="3054072"/>
            <a:ext cx="540160" cy="329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3" idx="2"/>
            <a:endCxn id="27" idx="0"/>
          </p:cNvCxnSpPr>
          <p:nvPr/>
        </p:nvCxnSpPr>
        <p:spPr>
          <a:xfrm>
            <a:off x="7426415" y="3054072"/>
            <a:ext cx="584865" cy="3331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7" idx="2"/>
            <a:endCxn id="28" idx="0"/>
          </p:cNvCxnSpPr>
          <p:nvPr/>
        </p:nvCxnSpPr>
        <p:spPr>
          <a:xfrm flipH="1">
            <a:off x="7516325" y="3806523"/>
            <a:ext cx="494955" cy="3261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7" idx="2"/>
            <a:endCxn id="29" idx="0"/>
          </p:cNvCxnSpPr>
          <p:nvPr/>
        </p:nvCxnSpPr>
        <p:spPr>
          <a:xfrm>
            <a:off x="8011280" y="3806523"/>
            <a:ext cx="630070" cy="3261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 </a:t>
            </a:r>
            <a:r>
              <a:rPr lang="ru-RU" b="1" dirty="0"/>
              <a:t>рекурсии 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/>
          <a:lstStyle/>
          <a:p>
            <a:r>
              <a:rPr lang="en-US" dirty="0" err="1" smtClean="0"/>
              <a:t>fibonachi</a:t>
            </a:r>
            <a:r>
              <a:rPr lang="en-US" dirty="0" smtClean="0"/>
              <a:t>(5) </a:t>
            </a:r>
            <a:r>
              <a:rPr lang="ru-RU" dirty="0" smtClean="0"/>
              <a:t>   </a:t>
            </a:r>
            <a:r>
              <a:rPr lang="en-US" dirty="0" smtClean="0"/>
              <a:t>=</a:t>
            </a:r>
            <a:r>
              <a:rPr lang="ru-RU" dirty="0" smtClean="0"/>
              <a:t> 15 вызовов </a:t>
            </a:r>
            <a:endParaRPr lang="en-US" dirty="0" smtClean="0"/>
          </a:p>
          <a:p>
            <a:r>
              <a:rPr lang="en-US" dirty="0" err="1" smtClean="0"/>
              <a:t>fibonachi</a:t>
            </a:r>
            <a:r>
              <a:rPr lang="en-US" dirty="0" smtClean="0"/>
              <a:t>(5</a:t>
            </a:r>
            <a:r>
              <a:rPr lang="ru-RU" dirty="0" smtClean="0"/>
              <a:t>0</a:t>
            </a:r>
            <a:r>
              <a:rPr lang="en-US" dirty="0" smtClean="0"/>
              <a:t>)  = 40 730 022 147 </a:t>
            </a:r>
            <a:r>
              <a:rPr lang="ru-RU" dirty="0" smtClean="0"/>
              <a:t>вызовов  (90 сек)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5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 рекурсии 2</a:t>
            </a:r>
            <a:r>
              <a:rPr lang="en-US" b="1" dirty="0" smtClean="0"/>
              <a:t> </a:t>
            </a:r>
            <a:r>
              <a:rPr lang="ru-RU" dirty="0"/>
              <a:t>П</a:t>
            </a:r>
            <a:r>
              <a:rPr lang="ru-RU" dirty="0" smtClean="0"/>
              <a:t>ереполнение </a:t>
            </a:r>
            <a:r>
              <a:rPr lang="ru-RU" dirty="0"/>
              <a:t>Стека</a:t>
            </a:r>
            <a:endParaRPr lang="ru-RU" b="1" dirty="0"/>
          </a:p>
        </p:txBody>
      </p:sp>
      <p:sp>
        <p:nvSpPr>
          <p:cNvPr id="38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dirty="0"/>
              <a:t>Б</a:t>
            </a:r>
            <a:r>
              <a:rPr lang="ru-RU" dirty="0" smtClean="0"/>
              <a:t>ольшая глубина рекурсии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Clr>
                <a:schemeClr val="tx1"/>
              </a:buClr>
            </a:pP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    return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6687235" y="1221600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func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687235" y="1925838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func</a:t>
            </a:r>
            <a:r>
              <a:rPr lang="en-US" dirty="0" smtClean="0">
                <a:solidFill>
                  <a:schemeClr val="bg1"/>
                </a:solidFill>
              </a:rPr>
              <a:t>(5)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687235" y="2663891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func</a:t>
            </a:r>
            <a:r>
              <a:rPr lang="en-US" dirty="0" smtClean="0">
                <a:solidFill>
                  <a:schemeClr val="bg1"/>
                </a:solidFill>
              </a:rPr>
              <a:t>(5)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687235" y="3416342"/>
            <a:ext cx="900000" cy="41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7137235" y="1640944"/>
            <a:ext cx="0" cy="284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7137235" y="2345182"/>
            <a:ext cx="0" cy="3187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7137235" y="3083235"/>
            <a:ext cx="0" cy="3331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 рекурсии 2</a:t>
            </a:r>
            <a:r>
              <a:rPr lang="en-US" b="1" dirty="0" smtClean="0"/>
              <a:t> </a:t>
            </a:r>
            <a:r>
              <a:rPr lang="ru-RU" dirty="0"/>
              <a:t>Переполнение Стека</a:t>
            </a:r>
            <a:endParaRPr lang="ru-RU" b="1" dirty="0"/>
          </a:p>
        </p:txBody>
      </p:sp>
      <p:sp>
        <p:nvSpPr>
          <p:cNvPr id="38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ru-RU" dirty="0"/>
              <a:t>П</a:t>
            </a:r>
            <a:r>
              <a:rPr lang="ru-RU" dirty="0" smtClean="0"/>
              <a:t>ри каждом вызове происходит создание/копирование большого локального объекта</a:t>
            </a:r>
            <a:endParaRPr lang="en-US" dirty="0" smtClean="0"/>
          </a:p>
          <a:p>
            <a:pPr>
              <a:buClr>
                <a:schemeClr val="tx1"/>
              </a:buClr>
            </a:pPr>
            <a:endParaRPr lang="ru-RU" dirty="0" smtClean="0"/>
          </a:p>
          <a:p>
            <a:pPr>
              <a:buClr>
                <a:schemeClr val="tx1"/>
              </a:buClr>
            </a:pPr>
            <a:r>
              <a:rPr lang="en-US" dirty="0" err="1" smtClean="0"/>
              <a:t>struct</a:t>
            </a:r>
            <a:r>
              <a:rPr lang="en-US" dirty="0" smtClean="0"/>
              <a:t> Array{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[10000];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};</a:t>
            </a:r>
            <a:endParaRPr lang="ru-RU" dirty="0"/>
          </a:p>
          <a:p>
            <a:pPr>
              <a:buClr>
                <a:schemeClr val="tx1"/>
              </a:buClr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sum(Array 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){               </a:t>
            </a:r>
            <a:r>
              <a:rPr lang="ru-RU" dirty="0" smtClean="0"/>
              <a:t>    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для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Windows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при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len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= 50 –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ошибка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if (</a:t>
            </a:r>
            <a:r>
              <a:rPr lang="en-US" dirty="0" err="1" smtClean="0"/>
              <a:t>len</a:t>
            </a:r>
            <a:r>
              <a:rPr lang="en-US" dirty="0" smtClean="0"/>
              <a:t> == </a:t>
            </a:r>
            <a:r>
              <a:rPr lang="en-US" dirty="0"/>
              <a:t>1</a:t>
            </a:r>
            <a:r>
              <a:rPr lang="en-US" dirty="0" smtClean="0"/>
              <a:t>) return </a:t>
            </a:r>
            <a:r>
              <a:rPr lang="en-US" dirty="0" err="1" smtClean="0"/>
              <a:t>a.buf</a:t>
            </a:r>
            <a:r>
              <a:rPr lang="en-US" dirty="0" smtClean="0"/>
              <a:t>[0];</a:t>
            </a:r>
            <a:br>
              <a:rPr lang="en-US" dirty="0" smtClean="0"/>
            </a:br>
            <a:r>
              <a:rPr lang="en-US" dirty="0" smtClean="0"/>
              <a:t>    return sum(a, len-1)+</a:t>
            </a:r>
            <a:r>
              <a:rPr lang="en-US" dirty="0" err="1" smtClean="0"/>
              <a:t>a.buf</a:t>
            </a:r>
            <a:r>
              <a:rPr lang="en-US" dirty="0" smtClean="0"/>
              <a:t>[len-1];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2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ru-RU" b="1" dirty="0"/>
              <a:t>Рекурсивный </a:t>
            </a:r>
            <a:r>
              <a:rPr lang="ru-RU" b="1" dirty="0" smtClean="0"/>
              <a:t>спуск</a:t>
            </a:r>
            <a:r>
              <a:rPr lang="en-US" b="1" dirty="0" smtClean="0"/>
              <a:t>. </a:t>
            </a:r>
            <a:r>
              <a:rPr lang="ru-RU" dirty="0" smtClean="0"/>
              <a:t>Вызов </a:t>
            </a:r>
            <a:r>
              <a:rPr lang="ru-RU" dirty="0" smtClean="0"/>
              <a:t>новой «копии» рекурсивной </a:t>
            </a:r>
            <a:r>
              <a:rPr lang="ru-RU" dirty="0" smtClean="0"/>
              <a:t>функции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ru-RU" b="1" dirty="0"/>
              <a:t>Рекурсивный подъем (возврат</a:t>
            </a:r>
            <a:r>
              <a:rPr lang="ru-RU" b="1" dirty="0" smtClean="0"/>
              <a:t>)</a:t>
            </a:r>
            <a:r>
              <a:rPr lang="en-US" b="1" dirty="0" smtClean="0"/>
              <a:t>. </a:t>
            </a:r>
            <a:r>
              <a:rPr lang="ru-RU" dirty="0"/>
              <a:t>Завершение выполнения текущей «копии» рекурсивной функции и возврат к </a:t>
            </a:r>
            <a:r>
              <a:rPr lang="ru-RU" dirty="0" smtClean="0"/>
              <a:t>предыдущей, </a:t>
            </a:r>
            <a:r>
              <a:rPr lang="ru-RU" dirty="0"/>
              <a:t>вплоть до </a:t>
            </a:r>
            <a:r>
              <a:rPr lang="ru-RU" dirty="0" smtClean="0"/>
              <a:t>функции </a:t>
            </a:r>
            <a:r>
              <a:rPr lang="ru-RU" dirty="0"/>
              <a:t>которую вызвали </a:t>
            </a:r>
            <a:r>
              <a:rPr lang="ru-RU" dirty="0" smtClean="0"/>
              <a:t>первой</a:t>
            </a:r>
          </a:p>
          <a:p>
            <a:pPr>
              <a:spcBef>
                <a:spcPts val="2400"/>
              </a:spcBef>
            </a:pPr>
            <a:r>
              <a:rPr lang="ru-RU" b="1" dirty="0" smtClean="0"/>
              <a:t>Глубина рекурсии. </a:t>
            </a:r>
            <a:r>
              <a:rPr lang="ru-RU" dirty="0" smtClean="0"/>
              <a:t>Максимальное количество вложенных рекурсивных вызовов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8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Требование к рекурсивным функциям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/>
          <a:lstStyle/>
          <a:p>
            <a:r>
              <a:rPr lang="ru-RU" dirty="0" smtClean="0"/>
              <a:t>Наличие некоторого условия, которое на некотором рекурсивном уровне станет ложным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0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Формы рекурсивных функций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dirty="0" smtClean="0"/>
              <a:t>Форма  с выполнением действий на рекурсивном спуск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dirty="0"/>
              <a:t>Форма  с выполнением действий на </a:t>
            </a:r>
            <a:r>
              <a:rPr lang="ru-RU" dirty="0" smtClean="0"/>
              <a:t>рекурсивном подъёме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dirty="0"/>
              <a:t>Форма  с выполнением действий на рекурсивном </a:t>
            </a:r>
            <a:r>
              <a:rPr lang="ru-RU" dirty="0" smtClean="0"/>
              <a:t>спуске так и на подъёме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5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self(a)*self(a);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qube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self(a)*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797125" y="2708228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5697125" y="1176595"/>
            <a:ext cx="0" cy="153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626895" y="1176595"/>
            <a:ext cx="207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797125" y="3921900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047640" y="2390267"/>
            <a:ext cx="0" cy="153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626895" y="2390267"/>
            <a:ext cx="243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5832370" y="1176595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912260" y="1175131"/>
            <a:ext cx="0" cy="306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771800" y="4236935"/>
            <a:ext cx="4140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2771800" y="4101920"/>
            <a:ext cx="0" cy="135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Можно ли так?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/>
          <a:lstStyle/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self(a);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/>
          <a:lstStyle/>
          <a:p>
            <a:r>
              <a:rPr lang="ru-RU" dirty="0"/>
              <a:t>Рекурсия </a:t>
            </a:r>
            <a:r>
              <a:rPr lang="ru-RU" dirty="0" smtClean="0"/>
              <a:t>(</a:t>
            </a:r>
            <a:r>
              <a:rPr lang="ru-RU" dirty="0"/>
              <a:t>от </a:t>
            </a:r>
            <a:r>
              <a:rPr lang="ru-RU" dirty="0" smtClean="0"/>
              <a:t>лат</a:t>
            </a:r>
            <a:r>
              <a:rPr lang="en-US" dirty="0"/>
              <a:t>.</a:t>
            </a:r>
            <a:r>
              <a:rPr lang="ru-RU" dirty="0" smtClean="0"/>
              <a:t> </a:t>
            </a:r>
            <a:r>
              <a:rPr lang="en-US" dirty="0" err="1"/>
              <a:t>recursio</a:t>
            </a:r>
            <a:r>
              <a:rPr lang="en-US" dirty="0"/>
              <a:t> — </a:t>
            </a:r>
            <a:r>
              <a:rPr lang="ru-RU" dirty="0"/>
              <a:t>возвращение</a:t>
            </a:r>
            <a:r>
              <a:rPr lang="ru-RU" dirty="0" smtClean="0"/>
              <a:t>) </a:t>
            </a:r>
            <a:r>
              <a:rPr lang="ru-RU" dirty="0"/>
              <a:t>- это способ организации вычислительного </a:t>
            </a:r>
            <a:r>
              <a:rPr lang="ru-RU" dirty="0" smtClean="0"/>
              <a:t>процесса, </a:t>
            </a:r>
            <a:r>
              <a:rPr lang="ru-RU" dirty="0"/>
              <a:t>при котором </a:t>
            </a:r>
            <a:r>
              <a:rPr lang="ru-RU" dirty="0" smtClean="0"/>
              <a:t>функция</a:t>
            </a:r>
            <a:r>
              <a:rPr lang="en-US" dirty="0" smtClean="0"/>
              <a:t> </a:t>
            </a:r>
            <a:r>
              <a:rPr lang="ru-RU" dirty="0" smtClean="0"/>
              <a:t>в ходе выполнения </a:t>
            </a:r>
            <a:r>
              <a:rPr lang="ru-RU" dirty="0" smtClean="0"/>
              <a:t>обращается </a:t>
            </a:r>
            <a:r>
              <a:rPr lang="ru-RU" dirty="0"/>
              <a:t>к самой себе непосредственно или </a:t>
            </a:r>
            <a:r>
              <a:rPr lang="ru-RU" dirty="0" smtClean="0"/>
              <a:t>косвенно</a:t>
            </a:r>
          </a:p>
          <a:p>
            <a:endParaRPr lang="ru-RU" dirty="0"/>
          </a:p>
          <a:p>
            <a:r>
              <a:rPr lang="ru-RU" dirty="0" smtClean="0"/>
              <a:t>Прямая рекурсия – функция вызывает саму себя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Косвенная рекурсия – функция </a:t>
            </a:r>
            <a:r>
              <a:rPr lang="en-US" dirty="0" smtClean="0"/>
              <a:t>F1 </a:t>
            </a:r>
            <a:r>
              <a:rPr lang="ru-RU" dirty="0" smtClean="0"/>
              <a:t>вызывает функцию </a:t>
            </a:r>
            <a:r>
              <a:rPr lang="en-US" dirty="0" smtClean="0"/>
              <a:t>F2, 			   </a:t>
            </a:r>
            <a:r>
              <a:rPr lang="ru-RU" dirty="0" smtClean="0"/>
              <a:t>которая вызывает </a:t>
            </a:r>
            <a:r>
              <a:rPr lang="en-US" dirty="0" smtClean="0"/>
              <a:t>F1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3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ON\Desktop\1537430729_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6" y="6195"/>
            <a:ext cx="7715948" cy="513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RON\Desktop\menger-spo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0" y="-2250"/>
            <a:ext cx="8236800" cy="5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RON\Desktop\sierpinski-triangle-gif-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3" y="-832"/>
            <a:ext cx="7709815" cy="51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Факториал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79"/>
            <a:ext cx="8055895" cy="36904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n! = 1*2*3* … *(n-1)*n</a:t>
            </a:r>
          </a:p>
          <a:p>
            <a:endParaRPr lang="en-US" dirty="0"/>
          </a:p>
          <a:p>
            <a:r>
              <a:rPr lang="en-US" dirty="0" smtClean="0"/>
              <a:t>5! = 1*2*3*4*5</a:t>
            </a:r>
          </a:p>
          <a:p>
            <a:r>
              <a:rPr lang="en-US" dirty="0" smtClean="0"/>
              <a:t>6! = 1*2*3*4*5*6 = 5! * 6</a:t>
            </a:r>
          </a:p>
          <a:p>
            <a:r>
              <a:rPr lang="en-US" dirty="0" smtClean="0"/>
              <a:t>7! = 1*2*3*4*5*6*7 = 6! * 7</a:t>
            </a:r>
          </a:p>
          <a:p>
            <a:endParaRPr lang="en-US" dirty="0"/>
          </a:p>
          <a:p>
            <a:r>
              <a:rPr lang="en-US" dirty="0" smtClean="0"/>
              <a:t>n! = (n-1)! * 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ru-RU" dirty="0" smtClean="0"/>
              <a:t>1! = 1</a:t>
            </a:r>
            <a:endParaRPr lang="en-US" dirty="0" smtClean="0"/>
          </a:p>
          <a:p>
            <a:r>
              <a:rPr lang="en-US" dirty="0" smtClean="0"/>
              <a:t>0! 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2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Факториал</a:t>
            </a:r>
            <a:endParaRPr lang="ru-RU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591780" y="1041580"/>
            <a:ext cx="3960440" cy="3285365"/>
            <a:chOff x="2366755" y="906565"/>
            <a:chExt cx="3960440" cy="328536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177045" y="906565"/>
              <a:ext cx="1800000" cy="419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 smtClean="0">
                  <a:solidFill>
                    <a:schemeClr val="bg1"/>
                  </a:solidFill>
                </a:rPr>
                <a:t>actorial(n)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941930" y="2778703"/>
              <a:ext cx="2385265" cy="419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return </a:t>
              </a:r>
              <a:r>
                <a:rPr lang="en-US" dirty="0" smtClean="0">
                  <a:solidFill>
                    <a:schemeClr val="bg1"/>
                  </a:solidFill>
                </a:rPr>
                <a:t>factorial(n-1)*n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366755" y="2778703"/>
              <a:ext cx="1332765" cy="419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return 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409914" y="3772586"/>
              <a:ext cx="1332765" cy="419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</a:rPr>
                <a:t>конец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Блок-схема: решение 7"/>
            <p:cNvSpPr/>
            <p:nvPr/>
          </p:nvSpPr>
          <p:spPr>
            <a:xfrm>
              <a:off x="3285905" y="1619740"/>
              <a:ext cx="1580783" cy="845949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 &lt;= 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Прямая со стрелкой 9"/>
            <p:cNvCxnSpPr>
              <a:stCxn id="4" idx="2"/>
              <a:endCxn id="8" idx="0"/>
            </p:cNvCxnSpPr>
            <p:nvPr/>
          </p:nvCxnSpPr>
          <p:spPr>
            <a:xfrm flipH="1">
              <a:off x="4076297" y="1325909"/>
              <a:ext cx="748" cy="293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endCxn id="6" idx="0"/>
            </p:cNvCxnSpPr>
            <p:nvPr/>
          </p:nvCxnSpPr>
          <p:spPr>
            <a:xfrm>
              <a:off x="3033137" y="2042714"/>
              <a:ext cx="1" cy="73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endCxn id="5" idx="0"/>
            </p:cNvCxnSpPr>
            <p:nvPr/>
          </p:nvCxnSpPr>
          <p:spPr>
            <a:xfrm>
              <a:off x="5134562" y="2042714"/>
              <a:ext cx="1" cy="73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endCxn id="7" idx="0"/>
            </p:cNvCxnSpPr>
            <p:nvPr/>
          </p:nvCxnSpPr>
          <p:spPr>
            <a:xfrm>
              <a:off x="4076296" y="3471850"/>
              <a:ext cx="1" cy="300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endCxn id="8" idx="1"/>
            </p:cNvCxnSpPr>
            <p:nvPr/>
          </p:nvCxnSpPr>
          <p:spPr>
            <a:xfrm>
              <a:off x="3033138" y="2042714"/>
              <a:ext cx="25276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3"/>
            </p:cNvCxnSpPr>
            <p:nvPr/>
          </p:nvCxnSpPr>
          <p:spPr>
            <a:xfrm>
              <a:off x="4866688" y="2042715"/>
              <a:ext cx="273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033137" y="3471850"/>
              <a:ext cx="2107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2"/>
            </p:cNvCxnSpPr>
            <p:nvPr/>
          </p:nvCxnSpPr>
          <p:spPr>
            <a:xfrm>
              <a:off x="3033138" y="3198047"/>
              <a:ext cx="0" cy="273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5" idx="2"/>
            </p:cNvCxnSpPr>
            <p:nvPr/>
          </p:nvCxnSpPr>
          <p:spPr>
            <a:xfrm flipH="1">
              <a:off x="5134562" y="3198047"/>
              <a:ext cx="1" cy="273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91780" y="167165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Да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12060" y="1671650"/>
              <a:ext cx="5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Нет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435</Words>
  <Application>Microsoft Office PowerPoint</Application>
  <PresentationFormat>Экран (16:9)</PresentationFormat>
  <Paragraphs>110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Программирование на языке С++ Лекция 1.1</vt:lpstr>
      <vt:lpstr>Презентация PowerPoint</vt:lpstr>
      <vt:lpstr>Можно ли так?</vt:lpstr>
      <vt:lpstr>Определение</vt:lpstr>
      <vt:lpstr>Презентация PowerPoint</vt:lpstr>
      <vt:lpstr>Презентация PowerPoint</vt:lpstr>
      <vt:lpstr>Презентация PowerPoint</vt:lpstr>
      <vt:lpstr>Факториал</vt:lpstr>
      <vt:lpstr>Факториал</vt:lpstr>
      <vt:lpstr>Факториал</vt:lpstr>
      <vt:lpstr>Числа Фибоначчи</vt:lpstr>
      <vt:lpstr>Числа Фибоначчи</vt:lpstr>
      <vt:lpstr>Проблема рекурсии 1</vt:lpstr>
      <vt:lpstr>Проблема рекурсии 1</vt:lpstr>
      <vt:lpstr>Проблема рекурсии 2 Переполнение Стека</vt:lpstr>
      <vt:lpstr>Проблема рекурсии 2 Переполнение Стека</vt:lpstr>
      <vt:lpstr>Определения</vt:lpstr>
      <vt:lpstr>Требование к рекурсивным функциям</vt:lpstr>
      <vt:lpstr>Формы рекурсивных функций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331</cp:revision>
  <dcterms:created xsi:type="dcterms:W3CDTF">2018-10-16T08:47:53Z</dcterms:created>
  <dcterms:modified xsi:type="dcterms:W3CDTF">2019-02-17T21:21:44Z</dcterms:modified>
</cp:coreProperties>
</file>