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9" r:id="rId2"/>
    <p:sldId id="363" r:id="rId3"/>
    <p:sldId id="396" r:id="rId4"/>
    <p:sldId id="397" r:id="rId5"/>
    <p:sldId id="398" r:id="rId6"/>
    <p:sldId id="399" r:id="rId7"/>
    <p:sldId id="401" r:id="rId8"/>
    <p:sldId id="400" r:id="rId9"/>
    <p:sldId id="402" r:id="rId10"/>
    <p:sldId id="403" r:id="rId11"/>
    <p:sldId id="410" r:id="rId12"/>
    <p:sldId id="405" r:id="rId13"/>
    <p:sldId id="406" r:id="rId14"/>
    <p:sldId id="407" r:id="rId15"/>
    <p:sldId id="408" r:id="rId16"/>
    <p:sldId id="409" r:id="rId17"/>
    <p:sldId id="411" r:id="rId18"/>
    <p:sldId id="412" r:id="rId19"/>
    <p:sldId id="413" r:id="rId20"/>
    <p:sldId id="414" r:id="rId21"/>
    <p:sldId id="415" r:id="rId2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4B52A1C-0C8C-4A2D-9B2A-C21911DB2B3C}">
          <p14:sldIdLst>
            <p14:sldId id="359"/>
            <p14:sldId id="363"/>
            <p14:sldId id="396"/>
            <p14:sldId id="397"/>
            <p14:sldId id="398"/>
            <p14:sldId id="399"/>
            <p14:sldId id="401"/>
            <p14:sldId id="400"/>
            <p14:sldId id="402"/>
            <p14:sldId id="403"/>
            <p14:sldId id="410"/>
            <p14:sldId id="405"/>
            <p14:sldId id="406"/>
            <p14:sldId id="407"/>
            <p14:sldId id="408"/>
            <p14:sldId id="409"/>
            <p14:sldId id="411"/>
            <p14:sldId id="412"/>
            <p14:sldId id="413"/>
            <p14:sldId id="414"/>
            <p14:sldId id="4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4" autoAdjust="0"/>
  </p:normalViewPr>
  <p:slideViewPr>
    <p:cSldViewPr>
      <p:cViewPr>
        <p:scale>
          <a:sx n="100" d="100"/>
          <a:sy n="100" d="100"/>
        </p:scale>
        <p:origin x="-28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5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2346725"/>
          </a:xfrm>
        </p:spPr>
        <p:txBody>
          <a:bodyPr anchor="b" anchorCtr="1">
            <a:normAutofit/>
          </a:bodyPr>
          <a:lstStyle>
            <a:lvl1pPr algn="ctr">
              <a:defRPr sz="4000" b="1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6565" y="2526744"/>
            <a:ext cx="7776864" cy="2616755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57504"/>
            <a:ext cx="7776864" cy="4104456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6375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200151"/>
            <a:ext cx="7704856" cy="3394472"/>
          </a:xfrm>
          <a:ln>
            <a:solidFill>
              <a:schemeClr val="tx1"/>
            </a:solidFill>
          </a:ln>
        </p:spPr>
        <p:txBody>
          <a:bodyPr/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4767263"/>
            <a:ext cx="2133600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4767263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200151"/>
            <a:ext cx="7704856" cy="3394472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200151"/>
            <a:ext cx="7704856" cy="3394472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63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200151"/>
            <a:ext cx="770396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языке С++</a:t>
            </a:r>
            <a:br>
              <a:rPr lang="ru-RU" dirty="0"/>
            </a:br>
            <a:r>
              <a:rPr lang="ru-RU" dirty="0"/>
              <a:t>Лекция </a:t>
            </a:r>
            <a:r>
              <a:rPr lang="en-US" dirty="0" smtClean="0"/>
              <a:t>1.2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Независимые ссылки. </a:t>
            </a:r>
            <a:r>
              <a:rPr lang="en-US" b="1" dirty="0" err="1" smtClean="0"/>
              <a:t>const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   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18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d;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Ссылки как параметры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6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swap 1</a:t>
            </a:r>
            <a:r>
              <a:rPr lang="ru-RU" dirty="0" smtClean="0">
                <a:latin typeface="Consolas" panose="020B0609020204030204" pitchFamily="49" charset="0"/>
              </a:rPr>
              <a:t> Передача параметров по значению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 = 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 = b;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= temp;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v1 = 5, v2 = 10;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swap(v1, v2);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v1 &lt;&lt; ' ' &lt;&lt; v2;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0771" y="99657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37265" y="14673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80891" y="14673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0891" y="104590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2180" y="268607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28674" y="31568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272300" y="31568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2300" y="273540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07415" y="315074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07415" y="2729250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Соединительная линия уступом 16"/>
          <p:cNvCxnSpPr>
            <a:stCxn id="9" idx="2"/>
            <a:endCxn id="12" idx="2"/>
          </p:cNvCxnSpPr>
          <p:nvPr/>
        </p:nvCxnSpPr>
        <p:spPr>
          <a:xfrm rot="5400000" flipH="1" flipV="1">
            <a:off x="7624966" y="2834447"/>
            <a:ext cx="6155" cy="2078741"/>
          </a:xfrm>
          <a:prstGeom prst="bentConnector3">
            <a:avLst>
              <a:gd name="adj1" fmla="val -371405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0" idx="0"/>
            <a:endCxn id="9" idx="0"/>
          </p:cNvCxnSpPr>
          <p:nvPr/>
        </p:nvCxnSpPr>
        <p:spPr>
          <a:xfrm rot="16200000" flipV="1">
            <a:off x="7110487" y="2635082"/>
            <a:ext cx="12700" cy="1043626"/>
          </a:xfrm>
          <a:prstGeom prst="bentConnector3">
            <a:avLst>
              <a:gd name="adj1" fmla="val 825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3" idx="0"/>
            <a:endCxn id="11" idx="0"/>
          </p:cNvCxnSpPr>
          <p:nvPr/>
        </p:nvCxnSpPr>
        <p:spPr>
          <a:xfrm rot="16200000" flipH="1" flipV="1">
            <a:off x="8165027" y="2214769"/>
            <a:ext cx="6155" cy="1035115"/>
          </a:xfrm>
          <a:prstGeom prst="bentConnector3">
            <a:avLst>
              <a:gd name="adj1" fmla="val -17022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swap </a:t>
            </a:r>
            <a:r>
              <a:rPr lang="ru-RU" dirty="0" smtClean="0">
                <a:latin typeface="Consolas" panose="020B0609020204030204" pitchFamily="49" charset="0"/>
              </a:rPr>
              <a:t>2 </a:t>
            </a:r>
            <a:r>
              <a:rPr lang="ru-RU" dirty="0">
                <a:latin typeface="Consolas" panose="020B0609020204030204" pitchFamily="49" charset="0"/>
              </a:rPr>
              <a:t>Передача параметров по значению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 =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temp;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v1 = 5, v2 = 10;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v1,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v2);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v1 &lt;&lt; ' ' &lt;&lt; v2;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0771" y="99657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37265" y="14673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80891" y="14673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0891" y="104590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2180" y="268607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28674" y="31568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272300" y="31568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2300" y="273540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07415" y="315074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07415" y="2729250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Соединительная линия уступом 16"/>
          <p:cNvCxnSpPr>
            <a:stCxn id="9" idx="2"/>
            <a:endCxn id="12" idx="2"/>
          </p:cNvCxnSpPr>
          <p:nvPr/>
        </p:nvCxnSpPr>
        <p:spPr>
          <a:xfrm rot="5400000" flipH="1" flipV="1">
            <a:off x="7624966" y="2834447"/>
            <a:ext cx="6155" cy="2078741"/>
          </a:xfrm>
          <a:prstGeom prst="bentConnector3">
            <a:avLst>
              <a:gd name="adj1" fmla="val -371405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0" idx="0"/>
            <a:endCxn id="9" idx="0"/>
          </p:cNvCxnSpPr>
          <p:nvPr/>
        </p:nvCxnSpPr>
        <p:spPr>
          <a:xfrm rot="16200000" flipV="1">
            <a:off x="7110487" y="2635082"/>
            <a:ext cx="12700" cy="1043626"/>
          </a:xfrm>
          <a:prstGeom prst="bentConnector3">
            <a:avLst>
              <a:gd name="adj1" fmla="val 825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3" idx="0"/>
            <a:endCxn id="11" idx="0"/>
          </p:cNvCxnSpPr>
          <p:nvPr/>
        </p:nvCxnSpPr>
        <p:spPr>
          <a:xfrm rot="16200000" flipH="1" flipV="1">
            <a:off x="8165027" y="2214769"/>
            <a:ext cx="6155" cy="1035115"/>
          </a:xfrm>
          <a:prstGeom prst="bentConnector3">
            <a:avLst>
              <a:gd name="adj1" fmla="val -170227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5821394" y="1809750"/>
            <a:ext cx="741331" cy="1695450"/>
          </a:xfrm>
          <a:custGeom>
            <a:avLst/>
            <a:gdLst>
              <a:gd name="connsiteX0" fmla="*/ 417481 w 741331"/>
              <a:gd name="connsiteY0" fmla="*/ 0 h 1695450"/>
              <a:gd name="connsiteX1" fmla="*/ 7906 w 741331"/>
              <a:gd name="connsiteY1" fmla="*/ 819150 h 1695450"/>
              <a:gd name="connsiteX2" fmla="*/ 741331 w 741331"/>
              <a:gd name="connsiteY2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331" h="1695450">
                <a:moveTo>
                  <a:pt x="417481" y="0"/>
                </a:moveTo>
                <a:cubicBezTo>
                  <a:pt x="185706" y="268287"/>
                  <a:pt x="-46069" y="536575"/>
                  <a:pt x="7906" y="819150"/>
                </a:cubicBezTo>
                <a:cubicBezTo>
                  <a:pt x="61881" y="1101725"/>
                  <a:pt x="401606" y="1398587"/>
                  <a:pt x="741331" y="1695450"/>
                </a:cubicBezTo>
              </a:path>
            </a:pathLst>
          </a:custGeom>
          <a:noFill/>
          <a:ln cap="flat">
            <a:solidFill>
              <a:srgbClr val="FF0000"/>
            </a:solidFill>
            <a:prstDash val="sysDash"/>
            <a:round/>
            <a:head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 38"/>
          <p:cNvSpPr/>
          <p:nvPr/>
        </p:nvSpPr>
        <p:spPr>
          <a:xfrm>
            <a:off x="6886712" y="1796405"/>
            <a:ext cx="741331" cy="1695450"/>
          </a:xfrm>
          <a:custGeom>
            <a:avLst/>
            <a:gdLst>
              <a:gd name="connsiteX0" fmla="*/ 417481 w 741331"/>
              <a:gd name="connsiteY0" fmla="*/ 0 h 1695450"/>
              <a:gd name="connsiteX1" fmla="*/ 7906 w 741331"/>
              <a:gd name="connsiteY1" fmla="*/ 819150 h 1695450"/>
              <a:gd name="connsiteX2" fmla="*/ 741331 w 741331"/>
              <a:gd name="connsiteY2" fmla="*/ 169545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331" h="1695450">
                <a:moveTo>
                  <a:pt x="417481" y="0"/>
                </a:moveTo>
                <a:cubicBezTo>
                  <a:pt x="185706" y="268287"/>
                  <a:pt x="-46069" y="536575"/>
                  <a:pt x="7906" y="819150"/>
                </a:cubicBezTo>
                <a:cubicBezTo>
                  <a:pt x="61881" y="1101725"/>
                  <a:pt x="401606" y="1398587"/>
                  <a:pt x="741331" y="1695450"/>
                </a:cubicBezTo>
              </a:path>
            </a:pathLst>
          </a:custGeom>
          <a:noFill/>
          <a:ln cap="flat">
            <a:solidFill>
              <a:srgbClr val="FF0000"/>
            </a:solidFill>
            <a:prstDash val="sysDash"/>
            <a:round/>
            <a:head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4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swap 3 </a:t>
            </a:r>
            <a:r>
              <a:rPr lang="ru-RU" dirty="0" smtClean="0">
                <a:latin typeface="Consolas" panose="020B0609020204030204" pitchFamily="49" charset="0"/>
              </a:rPr>
              <a:t>Передача параметров по ссылке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 = 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 = b;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b = temp;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v1 = 5, v2 = 10;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swap(v1, v2);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v1 &lt;&lt; ' ' &lt;&lt; v2;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0771" y="99657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37265" y="14673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80891" y="14673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0891" y="104590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5776" y="2211710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2300" y="2211710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07415" y="3150740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07415" y="2729250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Соединительная линия уступом 16"/>
          <p:cNvCxnSpPr>
            <a:endCxn id="12" idx="2"/>
          </p:cNvCxnSpPr>
          <p:nvPr/>
        </p:nvCxnSpPr>
        <p:spPr>
          <a:xfrm flipV="1">
            <a:off x="6624023" y="3870740"/>
            <a:ext cx="2043392" cy="2311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8" idx="2"/>
          </p:cNvCxnSpPr>
          <p:nvPr/>
        </p:nvCxnSpPr>
        <p:spPr>
          <a:xfrm>
            <a:off x="6624023" y="2611820"/>
            <a:ext cx="0" cy="1490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6822250" y="2411765"/>
            <a:ext cx="6300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3" idx="0"/>
          </p:cNvCxnSpPr>
          <p:nvPr/>
        </p:nvCxnSpPr>
        <p:spPr>
          <a:xfrm rot="16200000" flipV="1">
            <a:off x="8112772" y="2156359"/>
            <a:ext cx="317485" cy="82829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 = 0;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9853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 = 0;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 + 1);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 + 1); 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Возврат ссылок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9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max(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(a&gt;b) return 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 b;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(a&gt;b) return 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b;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v1 = 0, v2 = 10;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max(v1, v2);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v2);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max(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(a&gt;b) return 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 b;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(a&gt;b) return 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b;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v1 = 0, v2 = 10;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max(v1, v2) = 3;  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v2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3;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Изменит значение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v2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на 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// 10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&amp;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0x22feac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6139140" y="1536635"/>
            <a:ext cx="1313180" cy="1885275"/>
            <a:chOff x="5877145" y="1581640"/>
            <a:chExt cx="1313180" cy="1885275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6057165" y="1581640"/>
              <a:ext cx="914400" cy="1421070"/>
              <a:chOff x="6057165" y="1581640"/>
              <a:chExt cx="914400" cy="142107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6057165" y="208831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23126" y="158164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877145" y="3066805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0x22feac</a:t>
              </a:r>
              <a:endParaRPr lang="ru-RU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7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max(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(a&gt;b) return 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 b;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(a&gt;b) return 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b;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v1 = 0, v2 = 10;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max(v1, v2) = 3;  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max_ref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v2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3;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Ошибка, но может запуститься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ссылок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548" y="1104901"/>
            <a:ext cx="7923931" cy="3672094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Внутри функции нужно изменить значение внешней переменной</a:t>
            </a:r>
            <a:r>
              <a:rPr lang="en-US" dirty="0" smtClean="0"/>
              <a:t>;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Чтобы не копировать некоторый большой объект.</a:t>
            </a:r>
            <a:br>
              <a:rPr lang="ru-RU" dirty="0" smtClean="0"/>
            </a:br>
            <a:r>
              <a:rPr lang="ru-RU" dirty="0" smtClean="0"/>
              <a:t>Если нужно запретить его изменять используют константную ссылку</a:t>
            </a:r>
            <a:r>
              <a:rPr lang="en-US" dirty="0" smtClean="0"/>
              <a:t>;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6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Независимые ссылки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ten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-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НЕ оператор взятия адреса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139140" y="1087605"/>
            <a:ext cx="1313180" cy="2334305"/>
            <a:chOff x="6139140" y="1087605"/>
            <a:chExt cx="1313180" cy="23343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6319160" y="204330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ru-R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5121" y="153663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ru-R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39140" y="3021800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0x22feac</a:t>
              </a:r>
              <a:endParaRPr lang="ru-RU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15202" y="1087605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ten</a:t>
              </a:r>
              <a:endParaRPr lang="ru-R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8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Независимые ссылки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ten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// 10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 0x22feac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ten;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&amp;ten;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0x22feac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139140" y="1087605"/>
            <a:ext cx="1313180" cy="2334305"/>
            <a:chOff x="6139140" y="1087605"/>
            <a:chExt cx="1313180" cy="233430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6319160" y="2043305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ru-R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5121" y="153663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ru-R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39140" y="3021800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0x22feac</a:t>
              </a:r>
              <a:endParaRPr lang="ru-RU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15202" y="1087605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ten</a:t>
              </a:r>
              <a:endParaRPr lang="ru-R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8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Независимые ссылки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 = {1,2,3,4};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x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[2]; // 10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5624457" y="861560"/>
            <a:ext cx="2952988" cy="1631795"/>
            <a:chOff x="5624457" y="939955"/>
            <a:chExt cx="2952988" cy="1631795"/>
          </a:xfrm>
        </p:grpSpPr>
        <p:sp>
          <p:nvSpPr>
            <p:cNvPr id="6" name="TextBox 5"/>
            <p:cNvSpPr txBox="1"/>
            <p:nvPr/>
          </p:nvSpPr>
          <p:spPr>
            <a:xfrm>
              <a:off x="5624457" y="1380930"/>
              <a:ext cx="2952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[0]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[1]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[2]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[3]</a:t>
              </a:r>
              <a:endParaRPr lang="ru-RU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5660951" y="939955"/>
              <a:ext cx="2880818" cy="1631795"/>
              <a:chOff x="5660951" y="939955"/>
              <a:chExt cx="2880818" cy="1631795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6380951" y="18517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241582" y="93995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7100951" y="18517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5660951" y="18517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7821769" y="18517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28" name="Группа 27"/>
          <p:cNvGrpSpPr/>
          <p:nvPr/>
        </p:nvGrpSpPr>
        <p:grpSpPr>
          <a:xfrm>
            <a:off x="5588781" y="2645755"/>
            <a:ext cx="2952988" cy="1631795"/>
            <a:chOff x="5624457" y="939955"/>
            <a:chExt cx="2952988" cy="1631795"/>
          </a:xfrm>
        </p:grpSpPr>
        <p:sp>
          <p:nvSpPr>
            <p:cNvPr id="29" name="TextBox 28"/>
            <p:cNvSpPr txBox="1"/>
            <p:nvPr/>
          </p:nvSpPr>
          <p:spPr>
            <a:xfrm>
              <a:off x="5624457" y="1380930"/>
              <a:ext cx="2952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[0]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[1]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[2]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[3]</a:t>
              </a:r>
              <a:endParaRPr lang="ru-RU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0" name="Группа 29"/>
            <p:cNvGrpSpPr/>
            <p:nvPr/>
          </p:nvGrpSpPr>
          <p:grpSpPr>
            <a:xfrm>
              <a:off x="5660951" y="939955"/>
              <a:ext cx="2880818" cy="1631795"/>
              <a:chOff x="5660951" y="939955"/>
              <a:chExt cx="2880818" cy="1631795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6380951" y="18517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41582" y="93995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7100951" y="18517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5660951" y="18517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7821769" y="18517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ru-RU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61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Независимые ссылки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d = 1.5;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double&amp; x = d;</a:t>
            </a:r>
          </a:p>
          <a:p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d;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1.5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d = 1.5;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x;  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d;</a:t>
            </a:r>
          </a:p>
        </p:txBody>
      </p:sp>
    </p:spTree>
    <p:extLst>
      <p:ext uri="{BB962C8B-B14F-4D97-AF65-F5344CB8AC3E}">
        <p14:creationId xmlns:p14="http://schemas.microsoft.com/office/powerpoint/2010/main" val="41817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Независимые ссылки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d = 1.5;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x = d;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d2;  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Копирование значения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d2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0771" y="99657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37265" y="14673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99382" y="146739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9382" y="104590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2180" y="295610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228674" y="34269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390791" y="342692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90791" y="3005435"/>
            <a:ext cx="75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Независимые ссылки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[4] =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1,2,3,4};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j[4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{1,2,3,4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 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Независимые ссылки. </a:t>
            </a:r>
            <a:r>
              <a:rPr lang="en-US" b="1" dirty="0" err="1" smtClean="0"/>
              <a:t>rvalue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585" y="1041580"/>
            <a:ext cx="8055895" cy="355304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    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Ошибка. Литерал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Ошибка.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Временный объект</a:t>
            </a:r>
          </a:p>
          <a:p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18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d;     //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Ошибка.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Временный 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объект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801</Words>
  <Application>Microsoft Office PowerPoint</Application>
  <PresentationFormat>Экран (16:9)</PresentationFormat>
  <Paragraphs>220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Программирование на языке С++ Лекция 1.2</vt:lpstr>
      <vt:lpstr>Презентация PowerPoint</vt:lpstr>
      <vt:lpstr>Независимые ссылки</vt:lpstr>
      <vt:lpstr>Независимые ссылки</vt:lpstr>
      <vt:lpstr>Независимые ссылки</vt:lpstr>
      <vt:lpstr>Независимые ссылки</vt:lpstr>
      <vt:lpstr>Независимые ссылки</vt:lpstr>
      <vt:lpstr>Независимые ссылки</vt:lpstr>
      <vt:lpstr>Независимые ссылки. rvalue</vt:lpstr>
      <vt:lpstr>Независимые ссылки. const</vt:lpstr>
      <vt:lpstr>Презентация PowerPoint</vt:lpstr>
      <vt:lpstr>swap 1 Передача параметров по значению</vt:lpstr>
      <vt:lpstr>swap 2 Передача параметров по значению</vt:lpstr>
      <vt:lpstr>swap 3 Передача параметров по ссылке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Применение ссылок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366</cp:revision>
  <dcterms:created xsi:type="dcterms:W3CDTF">2018-10-16T08:47:53Z</dcterms:created>
  <dcterms:modified xsi:type="dcterms:W3CDTF">2019-02-18T01:22:33Z</dcterms:modified>
</cp:coreProperties>
</file>