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57" r:id="rId4"/>
    <p:sldId id="269" r:id="rId5"/>
    <p:sldId id="260" r:id="rId6"/>
    <p:sldId id="268" r:id="rId7"/>
    <p:sldId id="266" r:id="rId8"/>
    <p:sldId id="270" r:id="rId9"/>
    <p:sldId id="264" r:id="rId10"/>
    <p:sldId id="265" r:id="rId11"/>
    <p:sldId id="271" r:id="rId12"/>
    <p:sldId id="262" r:id="rId13"/>
    <p:sldId id="272" r:id="rId14"/>
    <p:sldId id="261" r:id="rId15"/>
    <p:sldId id="276" r:id="rId16"/>
    <p:sldId id="274" r:id="rId17"/>
    <p:sldId id="277" r:id="rId18"/>
    <p:sldId id="278" r:id="rId19"/>
    <p:sldId id="279" r:id="rId20"/>
    <p:sldId id="281" r:id="rId21"/>
    <p:sldId id="280" r:id="rId22"/>
    <p:sldId id="283" r:id="rId23"/>
    <p:sldId id="282" r:id="rId24"/>
    <p:sldId id="28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1532384"/>
            <a:ext cx="77724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 smtClean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140968"/>
            <a:ext cx="7776864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476672"/>
            <a:ext cx="7776864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600200"/>
            <a:ext cx="7703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 на языке С++</a:t>
            </a:r>
            <a:br>
              <a:rPr lang="ru-RU" dirty="0" smtClean="0"/>
            </a:br>
            <a:r>
              <a:rPr lang="ru-RU" dirty="0" smtClean="0"/>
              <a:t>Лекция 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Массивы. Одномерные массивы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массива на экран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3912" y="980728"/>
            <a:ext cx="7496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16131"/>
              </p:ext>
            </p:extLst>
          </p:nvPr>
        </p:nvGraphicFramePr>
        <p:xfrm>
          <a:off x="881590" y="1713390"/>
          <a:ext cx="7496176" cy="30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/>
                <a:gridCol w="450050"/>
                <a:gridCol w="450050"/>
                <a:gridCol w="47539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00000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array[0] = 5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array[1] = -12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array[2] = -12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array[3] = 9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array[4] = 10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array[5] = 0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array[6] = -9</a:t>
                      </a: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Как устроен одномерный статический 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массива в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a = </a:t>
            </a:r>
            <a:r>
              <a:rPr lang="en-US" dirty="0" smtClean="0">
                <a:solidFill>
                  <a:srgbClr val="0000FF"/>
                </a:solidFill>
              </a:rPr>
              <a:t>3.1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] = {-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00FF"/>
                </a:solidFill>
              </a:rPr>
              <a:t>2.0</a:t>
            </a:r>
            <a:r>
              <a:rPr lang="en-US" dirty="0" smtClean="0"/>
              <a:t>;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1099"/>
              </p:ext>
            </p:extLst>
          </p:nvPr>
        </p:nvGraphicFramePr>
        <p:xfrm>
          <a:off x="1259632" y="3284984"/>
          <a:ext cx="75608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3.1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dirty="0" smtClean="0"/>
                        <a:t>] = -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2.0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видит компилятор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a = </a:t>
            </a:r>
            <a:r>
              <a:rPr lang="en-US" dirty="0" smtClean="0">
                <a:solidFill>
                  <a:srgbClr val="0000FF"/>
                </a:solidFill>
              </a:rPr>
              <a:t>3.1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] = {-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00FF"/>
                </a:solidFill>
              </a:rPr>
              <a:t>2.0</a:t>
            </a:r>
            <a:r>
              <a:rPr lang="en-US" dirty="0" smtClean="0"/>
              <a:t>;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5308"/>
              </p:ext>
            </p:extLst>
          </p:nvPr>
        </p:nvGraphicFramePr>
        <p:xfrm>
          <a:off x="1286635" y="3293985"/>
          <a:ext cx="60486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512168"/>
                <a:gridCol w="1512168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Имя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Тип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Размер,</a:t>
                      </a:r>
                      <a:r>
                        <a:rPr lang="ru-RU" b="1" baseline="0" dirty="0" smtClean="0"/>
                        <a:t> байт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Адрес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2293400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[4]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2293408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2293424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1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 массива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80"/>
              </a:spcBef>
            </a:pPr>
            <a:r>
              <a:rPr lang="ru-RU" dirty="0">
                <a:cs typeface="Consolas" panose="020B0609020204030204" pitchFamily="49" charset="0"/>
              </a:rPr>
              <a:t>Имя массива в коде эквивалентно константному указателю на тип </a:t>
            </a:r>
            <a:r>
              <a:rPr lang="ru-RU" dirty="0" smtClean="0">
                <a:cs typeface="Consolas" panose="020B0609020204030204" pitchFamily="49" charset="0"/>
              </a:rPr>
              <a:t>элемента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ru-RU" dirty="0" smtClean="0">
                <a:cs typeface="Consolas" panose="020B0609020204030204" pitchFamily="49" charset="0"/>
              </a:rPr>
              <a:t>массива.</a:t>
            </a:r>
          </a:p>
          <a:p>
            <a:pPr>
              <a:spcBef>
                <a:spcPts val="480"/>
              </a:spcBef>
            </a:pPr>
            <a:r>
              <a:rPr lang="ru-RU" dirty="0" smtClean="0">
                <a:cs typeface="Consolas" panose="020B0609020204030204" pitchFamily="49" charset="0"/>
              </a:rPr>
              <a:t>Значение </a:t>
            </a:r>
            <a:r>
              <a:rPr lang="ru-RU" dirty="0">
                <a:cs typeface="Consolas" panose="020B0609020204030204" pitchFamily="49" charset="0"/>
              </a:rPr>
              <a:t>этого указателя зафиксировано на элементе массива с индексом </a:t>
            </a:r>
            <a:r>
              <a:rPr lang="ru-RU" dirty="0" smtClean="0">
                <a:cs typeface="Consolas" panose="020B0609020204030204" pitchFamily="49" charset="0"/>
              </a:rPr>
              <a:t>нуль.</a:t>
            </a:r>
          </a:p>
          <a:p>
            <a:pPr>
              <a:spcBef>
                <a:spcPts val="480"/>
              </a:spcBef>
            </a:pPr>
            <a:endParaRPr lang="ru-RU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 из 4х элементов типа </a:t>
            </a:r>
            <a:r>
              <a:rPr lang="ru-RU" b="1" dirty="0" err="1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ru-RU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Константный указатель на </a:t>
            </a:r>
            <a:r>
              <a:rPr lang="ru-RU" b="1" dirty="0" err="1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endParaRPr lang="en-US" dirty="0"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smtClean="0">
                <a:cs typeface="Consolas" panose="020B0609020204030204" pitchFamily="49" charset="0"/>
              </a:rPr>
              <a:t>Исключения: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ru-RU" dirty="0" smtClean="0">
                <a:cs typeface="Consolas" panose="020B0609020204030204" pitchFamily="49" charset="0"/>
              </a:rPr>
              <a:t>операторы </a:t>
            </a:r>
            <a:r>
              <a:rPr lang="en-US" b="1" dirty="0" err="1" smtClean="0">
                <a:cs typeface="Consolas" panose="020B0609020204030204" pitchFamily="49" charset="0"/>
              </a:rPr>
              <a:t>sizeof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ru-RU" dirty="0" smtClean="0">
                <a:cs typeface="Consolas" panose="020B0609020204030204" pitchFamily="49" charset="0"/>
              </a:rPr>
              <a:t>и </a:t>
            </a:r>
            <a:r>
              <a:rPr lang="en-US" b="1" dirty="0" smtClean="0">
                <a:cs typeface="Consolas" panose="020B0609020204030204" pitchFamily="49" charset="0"/>
              </a:rPr>
              <a:t>&amp;</a:t>
            </a:r>
            <a:r>
              <a:rPr lang="en-US" dirty="0" smtClean="0">
                <a:cs typeface="Consolas" panose="020B0609020204030204" pitchFamily="49" charset="0"/>
              </a:rPr>
              <a:t>(</a:t>
            </a:r>
            <a:r>
              <a:rPr lang="ru-RU" dirty="0" smtClean="0">
                <a:cs typeface="Consolas" panose="020B0609020204030204" pitchFamily="49" charset="0"/>
              </a:rPr>
              <a:t>взятие адреса</a:t>
            </a:r>
            <a:r>
              <a:rPr lang="en-US" dirty="0" smtClean="0">
                <a:cs typeface="Consolas" panose="020B0609020204030204" pitchFamily="49" charset="0"/>
              </a:rPr>
              <a:t>)</a:t>
            </a:r>
            <a:r>
              <a:rPr lang="ru-RU" dirty="0" smtClean="0">
                <a:cs typeface="Consolas" panose="020B0609020204030204" pitchFamily="49" charset="0"/>
              </a:rPr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0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Имя массива как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a = </a:t>
            </a:r>
            <a:r>
              <a:rPr lang="en-US" dirty="0" smtClean="0">
                <a:solidFill>
                  <a:srgbClr val="0000FF"/>
                </a:solidFill>
              </a:rPr>
              <a:t>3.1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] = {-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00FF"/>
                </a:solidFill>
              </a:rPr>
              <a:t>2.0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ru-RU" dirty="0" smtClean="0"/>
              <a:t> </a:t>
            </a:r>
            <a:r>
              <a:rPr lang="en-US" dirty="0" smtClean="0"/>
              <a:t>*</a:t>
            </a:r>
            <a:r>
              <a:rPr lang="ru-RU" dirty="0" smtClean="0"/>
              <a:t>p</a:t>
            </a:r>
            <a:r>
              <a:rPr lang="ru-RU" dirty="0" smtClean="0">
                <a:solidFill>
                  <a:srgbClr val="008000"/>
                </a:solidFill>
              </a:rPr>
              <a:t> </a:t>
            </a:r>
            <a:r>
              <a:rPr lang="ru-RU" dirty="0">
                <a:solidFill>
                  <a:srgbClr val="008000"/>
                </a:solidFill>
              </a:rPr>
              <a:t>= </a:t>
            </a:r>
            <a:r>
              <a:rPr lang="en-US" dirty="0">
                <a:solidFill>
                  <a:srgbClr val="000040"/>
                </a:solidFill>
              </a:rPr>
              <a:t>&amp;</a:t>
            </a:r>
            <a:r>
              <a:rPr lang="en-US" dirty="0" err="1" smtClean="0"/>
              <a:t>arr</a:t>
            </a:r>
            <a:r>
              <a:rPr lang="en-US" dirty="0" smtClean="0">
                <a:solidFill>
                  <a:srgbClr val="008000"/>
                </a:solidFill>
              </a:rPr>
              <a:t>[</a:t>
            </a:r>
            <a:r>
              <a:rPr lang="en-US" dirty="0" smtClean="0">
                <a:solidFill>
                  <a:srgbClr val="0000DD"/>
                </a:solidFill>
              </a:rPr>
              <a:t>0</a:t>
            </a:r>
            <a:r>
              <a:rPr lang="en-US" dirty="0">
                <a:solidFill>
                  <a:srgbClr val="008000"/>
                </a:solidFill>
              </a:rPr>
              <a:t>]</a:t>
            </a:r>
            <a:r>
              <a:rPr lang="en-US" dirty="0">
                <a:solidFill>
                  <a:srgbClr val="008080"/>
                </a:solidFill>
              </a:rPr>
              <a:t>;</a:t>
            </a:r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ru-RU" dirty="0"/>
              <a:t> </a:t>
            </a:r>
            <a:r>
              <a:rPr lang="en-US" dirty="0" smtClean="0"/>
              <a:t>*</a:t>
            </a:r>
            <a:r>
              <a:rPr lang="ru-RU" dirty="0" smtClean="0"/>
              <a:t>p</a:t>
            </a:r>
            <a:r>
              <a:rPr lang="en-US" dirty="0" smtClean="0"/>
              <a:t>2</a:t>
            </a:r>
            <a:r>
              <a:rPr lang="ru-RU" dirty="0" smtClean="0">
                <a:solidFill>
                  <a:srgbClr val="008000"/>
                </a:solidFill>
              </a:rPr>
              <a:t> =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(p + 1); </a:t>
            </a:r>
            <a:r>
              <a:rPr lang="en-US" dirty="0">
                <a:solidFill>
                  <a:srgbClr val="666666"/>
                </a:solidFill>
              </a:rPr>
              <a:t>// </a:t>
            </a:r>
            <a:r>
              <a:rPr lang="en-US" dirty="0" err="1">
                <a:solidFill>
                  <a:srgbClr val="666666"/>
                </a:solidFill>
              </a:rPr>
              <a:t>int</a:t>
            </a:r>
            <a:r>
              <a:rPr lang="ru-RU" dirty="0">
                <a:solidFill>
                  <a:srgbClr val="666666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ru-RU" dirty="0">
                <a:solidFill>
                  <a:srgbClr val="666666"/>
                </a:solidFill>
              </a:rPr>
              <a:t>p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ru-RU" dirty="0">
                <a:solidFill>
                  <a:srgbClr val="666666"/>
                </a:solidFill>
              </a:rPr>
              <a:t> =</a:t>
            </a:r>
            <a:r>
              <a:rPr lang="en-US" dirty="0">
                <a:solidFill>
                  <a:srgbClr val="666666"/>
                </a:solidFill>
              </a:rPr>
              <a:t> (</a:t>
            </a:r>
            <a:r>
              <a:rPr lang="en-US" dirty="0" err="1">
                <a:solidFill>
                  <a:srgbClr val="666666"/>
                </a:solidFill>
              </a:rPr>
              <a:t>arr</a:t>
            </a:r>
            <a:r>
              <a:rPr lang="en-US" dirty="0">
                <a:solidFill>
                  <a:srgbClr val="666666"/>
                </a:solidFill>
              </a:rPr>
              <a:t> + 1); </a:t>
            </a:r>
            <a:endParaRPr lang="ru-RU" dirty="0">
              <a:solidFill>
                <a:srgbClr val="666666"/>
              </a:solidFill>
            </a:endParaRP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04804"/>
              </p:ext>
            </p:extLst>
          </p:nvPr>
        </p:nvGraphicFramePr>
        <p:xfrm>
          <a:off x="1259632" y="3745840"/>
          <a:ext cx="75608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3.1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dirty="0" smtClean="0"/>
                        <a:t>] = -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2.0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[]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arr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r-FR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arr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arr 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даёт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Последний элемент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массива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fr-FR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 как аргумент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Прототип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Прототип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Прототип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Передача по имени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как аргумент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функцию массив передаётся по имени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Значения массива не копируются, копируется указатель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Внутри функции не возможно отличить передан обычный указатель или массив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Возврат массива из функции происходит тоже через 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14685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 – это множество элементов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 элементы массивы одного типа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Элементы расположены </a:t>
            </a:r>
            <a:r>
              <a:rPr lang="ru-RU" dirty="0"/>
              <a:t>в памяти</a:t>
            </a:r>
            <a:r>
              <a:rPr lang="ru-RU" dirty="0" smtClean="0"/>
              <a:t> непрерывно, друг за другом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 smtClean="0"/>
              <a:t>Доступ к элементам массива осуществляется с помощью общего для них имени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5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Динамические одномерные массивы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5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тип_элемента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имя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тип_элемента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размер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*array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Созданный динамически массив обязательно удалить, когда он уже не нужен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delete[]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Использование динамически объявленных массивов полностью идентично использованию статических массивов</a:t>
            </a: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Возвращение одномерного массива из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Так делать нельзя, массив </a:t>
            </a:r>
            <a:r>
              <a:rPr lang="en-US" b="1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существует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только внутри функции </a:t>
            </a:r>
            <a:r>
              <a:rPr lang="en-US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fill_zerro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fill_zerro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fill_zerro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Возвращение одномерного массива из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 </a:t>
            </a:r>
            <a:r>
              <a:rPr lang="en-US" b="1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существует независимо от функции </a:t>
            </a:r>
            <a:r>
              <a:rPr lang="en-US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fill_zerro</a:t>
            </a:r>
            <a:endParaRPr lang="en-US" b="1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fill_zerro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fill_zerro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delete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забываем удалить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Статические</a:t>
            </a:r>
            <a:endParaRPr lang="en-US" dirty="0" smtClean="0"/>
          </a:p>
          <a:p>
            <a:pPr lvl="1"/>
            <a:r>
              <a:rPr lang="ru-RU" dirty="0" smtClean="0"/>
              <a:t>Одномерные</a:t>
            </a:r>
            <a:endParaRPr lang="en-US" dirty="0" smtClean="0"/>
          </a:p>
          <a:p>
            <a:pPr lvl="1"/>
            <a:r>
              <a:rPr lang="ru-RU" dirty="0"/>
              <a:t>М</a:t>
            </a:r>
            <a:r>
              <a:rPr lang="ru-RU" dirty="0" smtClean="0"/>
              <a:t>ногомерные</a:t>
            </a:r>
          </a:p>
          <a:p>
            <a:endParaRPr lang="ru-RU" dirty="0" smtClean="0"/>
          </a:p>
          <a:p>
            <a:r>
              <a:rPr lang="ru-RU" dirty="0" smtClean="0"/>
              <a:t>Динамические</a:t>
            </a:r>
          </a:p>
          <a:p>
            <a:pPr lvl="1"/>
            <a:r>
              <a:rPr lang="ru-RU" dirty="0"/>
              <a:t>Одномерные</a:t>
            </a:r>
            <a:endParaRPr lang="en-US" dirty="0"/>
          </a:p>
          <a:p>
            <a:pPr lvl="1"/>
            <a:r>
              <a:rPr lang="ru-RU" dirty="0"/>
              <a:t>Многомерные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3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Статические одномерные массивы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r>
              <a:rPr lang="ru-RU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тип_элемента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имя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массива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размер_массива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9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letter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Только если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константа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SIZE </a:t>
            </a:r>
            <a:r>
              <a:rPr lang="en-US" sz="2000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Везде в коде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заменять на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ru-RU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trash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Значения массива не известны (мусор)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Размер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digit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C++11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знак '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можно не писать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hello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'р'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'и'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'в'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'е'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'т</a:t>
            </a:r>
            <a:r>
              <a:rPr lang="ru-RU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zero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Все элементы, кроме первого нули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 flags</a:t>
            </a:r>
            <a:r>
              <a:rPr lang="da-DK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a-DK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a-DK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a-DK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1.3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уже чем </a:t>
            </a:r>
            <a:r>
              <a:rPr lang="en-US" sz="1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тут всё нормально</a:t>
            </a:r>
            <a:endParaRPr lang="en-US" sz="19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статическим одномерным массивом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 всегда начинается с нулевого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индекса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 5, </a:t>
            </a:r>
            <a:r>
              <a:rPr 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-12, 9, 10, 0, -9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 5, 0, </a:t>
            </a:r>
            <a:r>
              <a:rPr 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9, 10, 0, -9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Выход за границы массива не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проверяется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статическим одномерным массивом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Копируем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значения из </a:t>
            </a:r>
            <a:r>
              <a:rPr 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 </a:t>
            </a:r>
            <a:r>
              <a:rPr 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2000" b="1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массива на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pPr fontAlgn="base"/>
            <a:r>
              <a:rPr lang="en-US" sz="2000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000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fontAlgn="base"/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"array["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"] =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fontAlgn="base"/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"pause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1314</Words>
  <Application>Microsoft Office PowerPoint</Application>
  <PresentationFormat>Экран (4:3)</PresentationFormat>
  <Paragraphs>292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Программирование на языке С++ Лекция 6</vt:lpstr>
      <vt:lpstr>Что такое массив</vt:lpstr>
      <vt:lpstr>Виды массивов</vt:lpstr>
      <vt:lpstr>Презентация PowerPoint</vt:lpstr>
      <vt:lpstr>Объявление массива</vt:lpstr>
      <vt:lpstr>Инициализация массива</vt:lpstr>
      <vt:lpstr>Работа со статическим одномерным массивом</vt:lpstr>
      <vt:lpstr>Работа со статическим одномерным массивом</vt:lpstr>
      <vt:lpstr>Вывод массива на экран</vt:lpstr>
      <vt:lpstr>Вывод массива на экран</vt:lpstr>
      <vt:lpstr>Презентация PowerPoint</vt:lpstr>
      <vt:lpstr>Размещение массива в памяти</vt:lpstr>
      <vt:lpstr>Как это видит компилятор</vt:lpstr>
      <vt:lpstr>Поведение массива в коде</vt:lpstr>
      <vt:lpstr>Имя массива как указатель</vt:lpstr>
      <vt:lpstr>Оператор []</vt:lpstr>
      <vt:lpstr>Что это даёт</vt:lpstr>
      <vt:lpstr>Массив как аргумент функции</vt:lpstr>
      <vt:lpstr>Массив как аргумент функции</vt:lpstr>
      <vt:lpstr>Презентация PowerPoint</vt:lpstr>
      <vt:lpstr>Объявление</vt:lpstr>
      <vt:lpstr>Использование</vt:lpstr>
      <vt:lpstr>Возвращение одномерного массива из функций</vt:lpstr>
      <vt:lpstr>Возвращение одномерного массива из функций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KRON</cp:lastModifiedBy>
  <cp:revision>88</cp:revision>
  <dcterms:created xsi:type="dcterms:W3CDTF">2018-10-16T08:47:53Z</dcterms:created>
  <dcterms:modified xsi:type="dcterms:W3CDTF">2018-11-03T20:17:07Z</dcterms:modified>
</cp:coreProperties>
</file>