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9" r:id="rId3"/>
    <p:sldId id="260" r:id="rId4"/>
    <p:sldId id="284" r:id="rId5"/>
    <p:sldId id="285" r:id="rId6"/>
    <p:sldId id="286" r:id="rId7"/>
    <p:sldId id="268" r:id="rId8"/>
    <p:sldId id="287" r:id="rId9"/>
    <p:sldId id="266" r:id="rId10"/>
    <p:sldId id="270" r:id="rId11"/>
    <p:sldId id="264" r:id="rId12"/>
    <p:sldId id="265" r:id="rId13"/>
    <p:sldId id="261" r:id="rId14"/>
    <p:sldId id="289" r:id="rId15"/>
    <p:sldId id="274" r:id="rId16"/>
    <p:sldId id="288" r:id="rId17"/>
    <p:sldId id="278" r:id="rId18"/>
    <p:sldId id="290" r:id="rId19"/>
    <p:sldId id="279" r:id="rId20"/>
    <p:sldId id="281" r:id="rId21"/>
    <p:sldId id="280" r:id="rId22"/>
    <p:sldId id="291" r:id="rId23"/>
    <p:sldId id="292" r:id="rId24"/>
    <p:sldId id="293" r:id="rId25"/>
    <p:sldId id="294" r:id="rId26"/>
    <p:sldId id="283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4" autoAdjust="0"/>
  </p:normalViewPr>
  <p:slideViewPr>
    <p:cSldViewPr>
      <p:cViewPr varScale="1">
        <p:scale>
          <a:sx n="75" d="100"/>
          <a:sy n="75" d="100"/>
        </p:scale>
        <p:origin x="-9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1532384"/>
            <a:ext cx="77724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 smtClean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140968"/>
            <a:ext cx="7776864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476672"/>
            <a:ext cx="7776864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600200"/>
            <a:ext cx="7703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 на языке С++</a:t>
            </a:r>
            <a:br>
              <a:rPr lang="ru-RU" dirty="0" smtClean="0"/>
            </a:br>
            <a:r>
              <a:rPr lang="ru-RU" dirty="0" smtClean="0"/>
              <a:t>Лекция 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Массивы.</a:t>
            </a:r>
            <a:r>
              <a:rPr lang="en-US" dirty="0" smtClean="0"/>
              <a:t> </a:t>
            </a:r>
            <a:r>
              <a:rPr lang="ru-RU" dirty="0" smtClean="0"/>
              <a:t>Многомерные массивы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статическим многомерным массивом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sz="2000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sz="20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Копируем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значения из </a:t>
            </a:r>
            <a:r>
              <a:rPr 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 </a:t>
            </a:r>
            <a:r>
              <a:rPr 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2000" b="1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fontAlgn="base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dirty="0" err="1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массива на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pPr fontAlgn="base"/>
            <a:r>
              <a:rPr lang="en-US" sz="2000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000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dirty="0" err="1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'\t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'\n';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"pause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массива на экран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3912" y="980728"/>
            <a:ext cx="7496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83447"/>
              </p:ext>
            </p:extLst>
          </p:nvPr>
        </p:nvGraphicFramePr>
        <p:xfrm>
          <a:off x="887412" y="1667030"/>
          <a:ext cx="7496175" cy="2572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96175"/>
              </a:tblGrid>
              <a:tr h="2572060">
                <a:tc>
                  <a:txBody>
                    <a:bodyPr/>
                    <a:lstStyle/>
                    <a:p>
                      <a:r>
                        <a:rPr lang="ru-RU" dirty="0" smtClean="0"/>
                        <a:t>1       2       3</a:t>
                      </a:r>
                    </a:p>
                    <a:p>
                      <a:r>
                        <a:rPr lang="ru-RU" dirty="0" smtClean="0"/>
                        <a:t>4       5       6</a:t>
                      </a:r>
                    </a:p>
                    <a:p>
                      <a:r>
                        <a:rPr lang="ru-RU" dirty="0" smtClean="0"/>
                        <a:t>Для продолжения нажмите любую клавишу . . 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 массива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80"/>
              </a:spcBef>
            </a:pPr>
            <a:r>
              <a:rPr lang="ru-RU" dirty="0">
                <a:cs typeface="Consolas" panose="020B0609020204030204" pitchFamily="49" charset="0"/>
              </a:rPr>
              <a:t>Имя массива в коде эквивалентно константному указателю на тип </a:t>
            </a:r>
            <a:r>
              <a:rPr lang="ru-RU" dirty="0" smtClean="0">
                <a:cs typeface="Consolas" panose="020B0609020204030204" pitchFamily="49" charset="0"/>
              </a:rPr>
              <a:t>элемента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ru-RU" dirty="0" smtClean="0">
                <a:cs typeface="Consolas" panose="020B0609020204030204" pitchFamily="49" charset="0"/>
              </a:rPr>
              <a:t>массива.</a:t>
            </a:r>
          </a:p>
          <a:p>
            <a:pPr>
              <a:spcBef>
                <a:spcPts val="480"/>
              </a:spcBef>
            </a:pPr>
            <a:r>
              <a:rPr lang="ru-RU" dirty="0" smtClean="0">
                <a:cs typeface="Consolas" panose="020B0609020204030204" pitchFamily="49" charset="0"/>
              </a:rPr>
              <a:t>Значение </a:t>
            </a:r>
            <a:r>
              <a:rPr lang="ru-RU" dirty="0">
                <a:cs typeface="Consolas" panose="020B0609020204030204" pitchFamily="49" charset="0"/>
              </a:rPr>
              <a:t>этого указателя зафиксировано на элементе массива с индексом </a:t>
            </a:r>
            <a:r>
              <a:rPr lang="ru-RU" dirty="0" smtClean="0">
                <a:cs typeface="Consolas" panose="020B0609020204030204" pitchFamily="49" charset="0"/>
              </a:rPr>
              <a:t>нуль.</a:t>
            </a:r>
          </a:p>
          <a:p>
            <a:pPr>
              <a:spcBef>
                <a:spcPts val="480"/>
              </a:spcBef>
            </a:pPr>
            <a:endParaRPr lang="ru-RU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Двумерный массив 4х3 элемента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типа </a:t>
            </a:r>
            <a:r>
              <a:rPr lang="ru-RU" b="1" dirty="0" err="1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ru-RU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Константный указатель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</a:t>
            </a:r>
            <a:endParaRPr lang="en-US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массив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 3х элементов типа </a:t>
            </a:r>
            <a:r>
              <a:rPr lang="ru-RU" b="1" dirty="0" err="1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endParaRPr lang="en-US" dirty="0"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0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 массива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80"/>
              </a:spcBef>
            </a:pP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endParaRPr lang="en-US" dirty="0"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6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[]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=== 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+ 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Размер типа на который указывает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3 </a:t>
            </a:r>
            <a:r>
              <a:rPr lang="en-US" sz="22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fr-FR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[]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998730"/>
            <a:ext cx="7704856" cy="51560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=== 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+ 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Размер типа на который указывает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12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байт</a:t>
            </a:r>
            <a:r>
              <a:rPr lang="fr-FR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*c = r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fr-FR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fr-FR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83458"/>
              </p:ext>
            </p:extLst>
          </p:nvPr>
        </p:nvGraphicFramePr>
        <p:xfrm>
          <a:off x="251525" y="2933945"/>
          <a:ext cx="850593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[0][0]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[0][1]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[0][2]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[1][0]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[1][1]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[1][2]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[2][0]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[2][1]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[2][2]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[3][0]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[3][1]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[3][2]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Стрелка вниз 4"/>
          <p:cNvSpPr/>
          <p:nvPr/>
        </p:nvSpPr>
        <p:spPr>
          <a:xfrm>
            <a:off x="423019" y="2483895"/>
            <a:ext cx="356675" cy="36004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8308"/>
              </p:ext>
            </p:extLst>
          </p:nvPr>
        </p:nvGraphicFramePr>
        <p:xfrm>
          <a:off x="251526" y="4498320"/>
          <a:ext cx="850593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[0][0]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[0][1]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[0][2]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[1][0]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[1][1]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[1][2]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[2][0]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[2][1]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[2][2]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[3][0]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[3][1]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[3][2]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2325115" y="4048270"/>
            <a:ext cx="356675" cy="36004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93770"/>
              </p:ext>
            </p:extLst>
          </p:nvPr>
        </p:nvGraphicFramePr>
        <p:xfrm>
          <a:off x="251526" y="5904275"/>
          <a:ext cx="850593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  <a:gridCol w="6543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[0][0]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[0][1]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[0][2]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[1][0]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[1][1]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[1][2]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[2][0]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[2][1]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[2][2]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[3][0]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[3][1]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[3][2]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Стрелка вниз 8"/>
          <p:cNvSpPr/>
          <p:nvPr/>
        </p:nvSpPr>
        <p:spPr>
          <a:xfrm>
            <a:off x="3000190" y="5454225"/>
            <a:ext cx="356675" cy="36004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0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 как аргумент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704856" cy="421406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Прототип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Прототип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Прототип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size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 как аргумент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704856" cy="421406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5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5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Прототип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как аргумент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функцию массив передаётся по имени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Значения массива не копируются, копируется указатель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Размер первого измерения при передаче в функцию НЕ контролируется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Возврат массива из функции происходит тоже через 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14685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Статические многомерные массивы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Динамические многомерные массивы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5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</a:t>
            </a:r>
            <a:r>
              <a:rPr lang="en-US" dirty="0" smtClean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/>
          </a:bodyPr>
          <a:lstStyle/>
          <a:p>
            <a:r>
              <a:rPr lang="nn-NO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array[10][5</a:t>
            </a:r>
            <a:r>
              <a:rPr lang="nn-NO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array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array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nn-NO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Освобождаем память</a:t>
            </a:r>
            <a:endParaRPr lang="nn-NO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delete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</a:t>
            </a:r>
            <a:r>
              <a:rPr lang="en-US" dirty="0" smtClean="0"/>
              <a:t>I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/>
          </a:bodyPr>
          <a:lstStyle/>
          <a:p>
            <a:r>
              <a:rPr lang="nn-NO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array[10][5</a:t>
            </a:r>
            <a:r>
              <a:rPr lang="nn-NO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array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int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array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nn-NO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Освобождаем память</a:t>
            </a:r>
            <a:endParaRPr lang="nn-NO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</a:t>
            </a:r>
            <a:r>
              <a:rPr lang="en-US" dirty="0" smtClean="0"/>
              <a:t>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/>
          </a:bodyPr>
          <a:lstStyle/>
          <a:p>
            <a:r>
              <a:rPr lang="nn-NO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array[10][5</a:t>
            </a:r>
            <a:r>
              <a:rPr lang="nn-NO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n-NO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nn-NO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Освобождаем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память</a:t>
            </a:r>
            <a:endParaRPr lang="nn-NO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</a:t>
            </a:r>
            <a:r>
              <a:rPr lang="en-US" dirty="0" smtClean="0"/>
              <a:t>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/>
          </a:bodyPr>
          <a:lstStyle/>
          <a:p>
            <a:r>
              <a:rPr lang="nn-NO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array[10][5</a:t>
            </a:r>
            <a:r>
              <a:rPr lang="nn-NO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n-NO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nn-NO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Освобождаем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память</a:t>
            </a:r>
            <a:endParaRPr lang="nn-NO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/>
          </a:bodyPr>
          <a:lstStyle/>
          <a:p>
            <a:r>
              <a:rPr lang="nn-NO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</a:t>
            </a:r>
            <a:r>
              <a:rPr lang="nn-NO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array[2][</a:t>
            </a:r>
            <a:r>
              <a:rPr lang="nn-NO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nn-NO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Начиная с С++11 можно так: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{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nn-NO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n-NO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Все скобочки обязательно должны быть</a:t>
            </a:r>
            <a:endParaRPr lang="nn-NO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тут ошибка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n-NO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nn-NO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nn-NO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Использование динамически объявленных массивов полностью идентично использованию статических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массивов</a:t>
            </a: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После использования память необходимо освободить вручную с помощью оператора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875875" cy="4752527"/>
          </a:xfrm>
        </p:spPr>
        <p:txBody>
          <a:bodyPr>
            <a:noAutofit/>
          </a:bodyPr>
          <a:lstStyle/>
          <a:p>
            <a:r>
              <a:rPr lang="ru-RU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тип_элемента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имя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массива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размер1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размер2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]...[</a:t>
            </a:r>
            <a:r>
              <a:rPr lang="ru-RU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размер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Двумерный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Только если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констант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endParaRPr lang="ru-RU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SIZE </a:t>
            </a:r>
            <a:r>
              <a:rPr lang="en-US" sz="2000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Везде в коде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заменять на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ru-RU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Двумерный массив как матрица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mtx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08780"/>
              </p:ext>
            </p:extLst>
          </p:nvPr>
        </p:nvGraphicFramePr>
        <p:xfrm>
          <a:off x="1269365" y="2609915"/>
          <a:ext cx="6588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000"/>
                <a:gridCol w="2196000"/>
                <a:gridCol w="21960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ru-RU" sz="2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4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[0]</a:t>
                      </a:r>
                      <a:endParaRPr lang="ru-RU" sz="24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ru-RU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ru-RU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ru-RU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][</a:t>
                      </a:r>
                      <a:r>
                        <a:rPr lang="ru-RU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2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Двумерный массив как массив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mtx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20773"/>
              </p:ext>
            </p:extLst>
          </p:nvPr>
        </p:nvGraphicFramePr>
        <p:xfrm>
          <a:off x="2898450" y="2519955"/>
          <a:ext cx="572400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000"/>
                <a:gridCol w="1908000"/>
                <a:gridCol w="1908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47507"/>
              </p:ext>
            </p:extLst>
          </p:nvPr>
        </p:nvGraphicFramePr>
        <p:xfrm>
          <a:off x="836585" y="2439270"/>
          <a:ext cx="1562835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835"/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ru-RU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ru-RU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</a:t>
                      </a:r>
                      <a:endParaRPr lang="ru-RU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[4]</a:t>
                      </a:r>
                      <a:endParaRPr lang="ru-RU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33667"/>
              </p:ext>
            </p:extLst>
          </p:nvPr>
        </p:nvGraphicFramePr>
        <p:xfrm>
          <a:off x="2906815" y="3203975"/>
          <a:ext cx="572400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000"/>
                <a:gridCol w="1908000"/>
                <a:gridCol w="1908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80630"/>
              </p:ext>
            </p:extLst>
          </p:nvPr>
        </p:nvGraphicFramePr>
        <p:xfrm>
          <a:off x="2906815" y="5274205"/>
          <a:ext cx="572400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000"/>
                <a:gridCol w="1908000"/>
                <a:gridCol w="1908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[4]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[4]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[4]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61148"/>
              </p:ext>
            </p:extLst>
          </p:nvPr>
        </p:nvGraphicFramePr>
        <p:xfrm>
          <a:off x="2906815" y="3879050"/>
          <a:ext cx="572400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000"/>
                <a:gridCol w="1908000"/>
                <a:gridCol w="1908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62616"/>
              </p:ext>
            </p:extLst>
          </p:nvPr>
        </p:nvGraphicFramePr>
        <p:xfrm>
          <a:off x="2906815" y="4554125"/>
          <a:ext cx="572400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000"/>
                <a:gridCol w="1908000"/>
                <a:gridCol w="1908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mtx</a:t>
                      </a:r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Прямая со стрелкой 10"/>
          <p:cNvCxnSpPr/>
          <p:nvPr/>
        </p:nvCxnSpPr>
        <p:spPr>
          <a:xfrm flipH="1">
            <a:off x="2186735" y="2811630"/>
            <a:ext cx="81009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186735" y="3474005"/>
            <a:ext cx="81009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186735" y="4194085"/>
            <a:ext cx="81009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2186735" y="4824155"/>
            <a:ext cx="81009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186735" y="5544235"/>
            <a:ext cx="81009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Таблица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37818"/>
              </p:ext>
            </p:extLst>
          </p:nvPr>
        </p:nvGraphicFramePr>
        <p:xfrm>
          <a:off x="3492060" y="2348880"/>
          <a:ext cx="16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[0][0]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[0][1]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[0][2]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82814"/>
              </p:ext>
            </p:extLst>
          </p:nvPr>
        </p:nvGraphicFramePr>
        <p:xfrm>
          <a:off x="3492060" y="2708920"/>
          <a:ext cx="16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[1][0]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[1][1]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[1][2]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18008"/>
              </p:ext>
            </p:extLst>
          </p:nvPr>
        </p:nvGraphicFramePr>
        <p:xfrm>
          <a:off x="3492060" y="3068960"/>
          <a:ext cx="16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[2][0]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[2][1]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[2][2]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00883"/>
              </p:ext>
            </p:extLst>
          </p:nvPr>
        </p:nvGraphicFramePr>
        <p:xfrm>
          <a:off x="3492060" y="3429000"/>
          <a:ext cx="16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[3][0]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[3][1]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[3][2]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51521"/>
              </p:ext>
            </p:extLst>
          </p:nvPr>
        </p:nvGraphicFramePr>
        <p:xfrm>
          <a:off x="3492060" y="3789040"/>
          <a:ext cx="16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[4][0]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[4][1]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[4][2]</a:t>
                      </a:r>
                      <a:endParaRPr lang="ru-RU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Двумерный массив в оперативной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mtx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57978"/>
              </p:ext>
            </p:extLst>
          </p:nvPr>
        </p:nvGraphicFramePr>
        <p:xfrm>
          <a:off x="251520" y="4645940"/>
          <a:ext cx="864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92656"/>
              </p:ext>
            </p:extLst>
          </p:nvPr>
        </p:nvGraphicFramePr>
        <p:xfrm>
          <a:off x="3491880" y="2348880"/>
          <a:ext cx="16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[0][0]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[0][1]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[0][2]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60180"/>
              </p:ext>
            </p:extLst>
          </p:nvPr>
        </p:nvGraphicFramePr>
        <p:xfrm>
          <a:off x="3491880" y="2708920"/>
          <a:ext cx="16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[1][0]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[1][1]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[1][2]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96985"/>
              </p:ext>
            </p:extLst>
          </p:nvPr>
        </p:nvGraphicFramePr>
        <p:xfrm>
          <a:off x="3491880" y="3068960"/>
          <a:ext cx="16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[2][0]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[2][1]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[2][2]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23025"/>
              </p:ext>
            </p:extLst>
          </p:nvPr>
        </p:nvGraphicFramePr>
        <p:xfrm>
          <a:off x="3491880" y="3429000"/>
          <a:ext cx="16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[3][0]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[3][1]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[3][2]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73880"/>
              </p:ext>
            </p:extLst>
          </p:nvPr>
        </p:nvGraphicFramePr>
        <p:xfrm>
          <a:off x="3491880" y="3789040"/>
          <a:ext cx="16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[4][0]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[4][1]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[4][2]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35434 0.33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-0.17726 0.281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023 L 0.00017 0.230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7725 0.176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0.35434 0.124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8037385" cy="4752527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trash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Значения массива не известны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Каждая строка в отдельных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скобочках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dig2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dig3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{}}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Или можно скобочки не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указывать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dig4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268760"/>
            <a:ext cx="7965885" cy="4752527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Можно не указывать размер в </a:t>
            </a:r>
            <a:r>
              <a:rPr lang="ru-RU" sz="2000" b="1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первых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скобочках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dig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dig[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][3] = {{1, 2, 3}, {4,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{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  <a:endParaRPr lang="ru-RU" sz="20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C++11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знак '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можно не писать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-1.5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статическим многомерным массивом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dig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 всегда начинается с нулевого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индекса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14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{{…}, {4, </a:t>
            </a:r>
            <a:r>
              <a:rPr 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6}, {…}, {…},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{…}}</a:t>
            </a:r>
            <a:endParaRPr lang="en-US" sz="20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{{-1, 2, 3}, {…},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{…}, {…},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{…}}</a:t>
            </a:r>
          </a:p>
          <a:p>
            <a:pPr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Выход за границы массива не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проверяется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1652</Words>
  <Application>Microsoft Office PowerPoint</Application>
  <PresentationFormat>Экран (4:3)</PresentationFormat>
  <Paragraphs>323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Программирование на языке С++ Лекция 7</vt:lpstr>
      <vt:lpstr>Презентация PowerPoint</vt:lpstr>
      <vt:lpstr>Объявление массива</vt:lpstr>
      <vt:lpstr>Двумерный массив как матрица</vt:lpstr>
      <vt:lpstr>Двумерный массив как массив массивов</vt:lpstr>
      <vt:lpstr>Двумерный массив в оперативной памяти</vt:lpstr>
      <vt:lpstr>Инициализация массива</vt:lpstr>
      <vt:lpstr>Инициализация массива</vt:lpstr>
      <vt:lpstr>Работа со статическим многомерным массивом</vt:lpstr>
      <vt:lpstr>Работа со статическим многомерным массивом</vt:lpstr>
      <vt:lpstr>Вывод массива на экран</vt:lpstr>
      <vt:lpstr>Вывод массива на экран</vt:lpstr>
      <vt:lpstr>Поведение массива в коде</vt:lpstr>
      <vt:lpstr>Поведение массива в коде</vt:lpstr>
      <vt:lpstr>Оператор []</vt:lpstr>
      <vt:lpstr>Оператор []</vt:lpstr>
      <vt:lpstr>Массив как аргумент функции</vt:lpstr>
      <vt:lpstr>Массив как аргумент функции</vt:lpstr>
      <vt:lpstr>Массив как аргумент функции</vt:lpstr>
      <vt:lpstr>Презентация PowerPoint</vt:lpstr>
      <vt:lpstr>Объявление I</vt:lpstr>
      <vt:lpstr>Объявление II</vt:lpstr>
      <vt:lpstr>Объявление III</vt:lpstr>
      <vt:lpstr>Объявление III</vt:lpstr>
      <vt:lpstr>Инициализация</vt:lpstr>
      <vt:lpstr>Использование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KRON</cp:lastModifiedBy>
  <cp:revision>153</cp:revision>
  <dcterms:created xsi:type="dcterms:W3CDTF">2018-10-16T08:47:53Z</dcterms:created>
  <dcterms:modified xsi:type="dcterms:W3CDTF">2018-11-02T10:54:07Z</dcterms:modified>
</cp:coreProperties>
</file>