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9" r:id="rId3"/>
    <p:sldId id="304" r:id="rId4"/>
    <p:sldId id="292" r:id="rId5"/>
    <p:sldId id="284" r:id="rId6"/>
    <p:sldId id="260" r:id="rId7"/>
    <p:sldId id="293" r:id="rId8"/>
    <p:sldId id="294" r:id="rId9"/>
    <p:sldId id="295" r:id="rId10"/>
    <p:sldId id="305" r:id="rId11"/>
    <p:sldId id="306" r:id="rId12"/>
    <p:sldId id="285" r:id="rId13"/>
    <p:sldId id="296" r:id="rId14"/>
    <p:sldId id="311" r:id="rId15"/>
    <p:sldId id="297" r:id="rId16"/>
    <p:sldId id="310" r:id="rId17"/>
    <p:sldId id="307" r:id="rId18"/>
    <p:sldId id="300" r:id="rId19"/>
    <p:sldId id="301" r:id="rId20"/>
    <p:sldId id="312" r:id="rId21"/>
    <p:sldId id="314" r:id="rId22"/>
    <p:sldId id="302" r:id="rId23"/>
    <p:sldId id="313" r:id="rId24"/>
    <p:sldId id="315" r:id="rId25"/>
    <p:sldId id="30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1515A3"/>
    <a:srgbClr val="3232B4"/>
    <a:srgbClr val="0064C8"/>
    <a:srgbClr val="0064FF"/>
    <a:srgbClr val="0064E6"/>
    <a:srgbClr val="005EEB"/>
    <a:srgbClr val="004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1532384"/>
            <a:ext cx="77724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 smtClean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3140968"/>
            <a:ext cx="7776864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476672"/>
            <a:ext cx="7776864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600200"/>
            <a:ext cx="77039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Программирование на языке С++</a:t>
            </a:r>
            <a:br>
              <a:rPr lang="ru-RU" dirty="0" smtClean="0"/>
            </a:br>
            <a:r>
              <a:rPr lang="ru-RU" dirty="0" smtClean="0"/>
              <a:t>Лекция </a:t>
            </a:r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Строки в стиле Си</a:t>
            </a:r>
          </a:p>
          <a:p>
            <a:r>
              <a:rPr lang="en-US" dirty="0"/>
              <a:t>C-style strings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символов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268760"/>
            <a:ext cx="7875875" cy="4752527"/>
          </a:xfrm>
        </p:spPr>
        <p:txBody>
          <a:bodyPr>
            <a:noAutofit/>
          </a:bodyPr>
          <a:lstStyle/>
          <a:p>
            <a:pPr latinLnBrk="1"/>
            <a:r>
              <a:rPr lang="en-US" sz="2000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000" dirty="0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Читаем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Смотрим что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прочитали</a:t>
            </a:r>
            <a:endParaRPr lang="en-US" sz="2000" dirty="0" smtClean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"Symbol: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"Code: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"INT: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символов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55859"/>
              </p:ext>
            </p:extLst>
          </p:nvPr>
        </p:nvGraphicFramePr>
        <p:xfrm>
          <a:off x="901249" y="1686335"/>
          <a:ext cx="7496176" cy="259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/>
                <a:gridCol w="450050"/>
                <a:gridCol w="450050"/>
                <a:gridCol w="475396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32000">
                <a:tc gridSpan="4"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7 7</a:t>
                      </a:r>
                    </a:p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Symbol: 7</a:t>
                      </a:r>
                    </a:p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Code: 55</a:t>
                      </a:r>
                    </a:p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INT: 7</a:t>
                      </a:r>
                    </a:p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8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Эскейп</a:t>
            </a:r>
            <a:r>
              <a:rPr lang="ru-RU" dirty="0" smtClean="0"/>
              <a:t>-последовательности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205833"/>
              </p:ext>
            </p:extLst>
          </p:nvPr>
        </p:nvGraphicFramePr>
        <p:xfrm>
          <a:off x="1826695" y="998730"/>
          <a:ext cx="5107074" cy="4933931"/>
        </p:xfrm>
        <a:graphic>
          <a:graphicData uri="http://schemas.openxmlformats.org/drawingml/2006/table">
            <a:tbl>
              <a:tblPr/>
              <a:tblGrid>
                <a:gridCol w="1702358"/>
                <a:gridCol w="1702358"/>
                <a:gridCol w="1702358"/>
              </a:tblGrid>
              <a:tr h="232360">
                <a:tc>
                  <a:txBody>
                    <a:bodyPr/>
                    <a:lstStyle/>
                    <a:p>
                      <a:pPr algn="l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Имя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0513" marR="50513" marT="25256" marB="2525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Символ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0513" marR="50513" marT="25256" marB="2525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Значение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0513" marR="50513" marT="25256" marB="2525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</a:tr>
              <a:tr h="414206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Alert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\a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 smtClean="0">
                          <a:effectLst/>
                        </a:rPr>
                        <a:t>Звуковой</a:t>
                      </a:r>
                      <a:r>
                        <a:rPr lang="ru-RU" sz="1300" baseline="0" dirty="0" smtClean="0">
                          <a:effectLst/>
                        </a:rPr>
                        <a:t> сигнал</a:t>
                      </a:r>
                      <a:endParaRPr lang="en-US" sz="1300" dirty="0">
                        <a:effectLst/>
                      </a:endParaRP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414206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Backspace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\b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 smtClean="0">
                          <a:effectLst/>
                        </a:rPr>
                        <a:t>Перемещает</a:t>
                      </a:r>
                      <a:r>
                        <a:rPr lang="ru-RU" sz="1300" baseline="0" dirty="0" smtClean="0">
                          <a:effectLst/>
                        </a:rPr>
                        <a:t> курсор на символ назад</a:t>
                      </a:r>
                      <a:endParaRPr lang="en-US" sz="1300" dirty="0">
                        <a:effectLst/>
                      </a:endParaRP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2360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Newline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\n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 smtClean="0">
                          <a:effectLst/>
                        </a:rPr>
                        <a:t>Перемещает</a:t>
                      </a:r>
                      <a:r>
                        <a:rPr lang="ru-RU" sz="1300" baseline="0" dirty="0" smtClean="0">
                          <a:effectLst/>
                        </a:rPr>
                        <a:t> курсор на след. строку</a:t>
                      </a:r>
                      <a:endParaRPr lang="en-US" sz="1300" dirty="0">
                        <a:effectLst/>
                      </a:endParaRP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206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Carriage return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\r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 smtClean="0">
                          <a:effectLst/>
                        </a:rPr>
                        <a:t>Перемещает</a:t>
                      </a:r>
                      <a:r>
                        <a:rPr lang="ru-RU" sz="1300" baseline="0" dirty="0" smtClean="0">
                          <a:effectLst/>
                        </a:rPr>
                        <a:t> курсор в начало строки</a:t>
                      </a:r>
                      <a:endParaRPr lang="en-US" sz="1300" dirty="0">
                        <a:effectLst/>
                      </a:endParaRP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232360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Horizontal tab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\t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 smtClean="0">
                          <a:effectLst/>
                        </a:rPr>
                        <a:t>Горизонтальная</a:t>
                      </a:r>
                      <a:r>
                        <a:rPr lang="ru-RU" sz="1300" baseline="0" dirty="0" smtClean="0">
                          <a:effectLst/>
                        </a:rPr>
                        <a:t> табуляция</a:t>
                      </a:r>
                      <a:endParaRPr lang="en-US" sz="1300" dirty="0">
                        <a:effectLst/>
                      </a:endParaRP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2360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Vertical tab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\v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 smtClean="0">
                          <a:effectLst/>
                        </a:rPr>
                        <a:t>Вертикальная</a:t>
                      </a:r>
                      <a:r>
                        <a:rPr lang="ru-RU" sz="1300" baseline="0" dirty="0" smtClean="0">
                          <a:effectLst/>
                        </a:rPr>
                        <a:t> табуляция</a:t>
                      </a:r>
                      <a:endParaRPr lang="en-US" sz="1300" dirty="0">
                        <a:effectLst/>
                      </a:endParaRP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232360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Single quote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\’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 smtClean="0">
                          <a:effectLst/>
                        </a:rPr>
                        <a:t>Одинарная кавычка</a:t>
                      </a:r>
                      <a:endParaRPr lang="en-US" sz="1300" dirty="0">
                        <a:effectLst/>
                      </a:endParaRP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2360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 quote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\”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 smtClean="0">
                          <a:effectLst/>
                        </a:rPr>
                        <a:t>Двойная</a:t>
                      </a:r>
                      <a:r>
                        <a:rPr lang="ru-RU" sz="1300" baseline="0" dirty="0" smtClean="0">
                          <a:effectLst/>
                        </a:rPr>
                        <a:t> кавычка</a:t>
                      </a:r>
                      <a:endParaRPr lang="en-US" sz="1300" dirty="0">
                        <a:effectLst/>
                      </a:endParaRP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232360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Backslash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\\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 err="1" smtClean="0">
                          <a:effectLst/>
                        </a:rPr>
                        <a:t>Бэкслеш</a:t>
                      </a:r>
                      <a:endParaRPr lang="en-US" sz="1300" dirty="0">
                        <a:effectLst/>
                      </a:endParaRP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2360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Question mark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\?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 smtClean="0">
                          <a:effectLst/>
                        </a:rPr>
                        <a:t>Вопросительный знак</a:t>
                      </a:r>
                      <a:endParaRPr lang="en-US" sz="1300" dirty="0">
                        <a:effectLst/>
                      </a:endParaRP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414206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Octal number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\(number)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 smtClean="0">
                          <a:effectLst/>
                        </a:rPr>
                        <a:t>Восьмеричная</a:t>
                      </a:r>
                      <a:r>
                        <a:rPr lang="ru-RU" sz="1300" baseline="0" dirty="0" smtClean="0">
                          <a:effectLst/>
                        </a:rPr>
                        <a:t> запись символа</a:t>
                      </a:r>
                      <a:endParaRPr lang="en-US" sz="1300" dirty="0">
                        <a:effectLst/>
                      </a:endParaRP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6053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Hex number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\x(number)</a:t>
                      </a: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 smtClean="0">
                          <a:effectLst/>
                        </a:rPr>
                        <a:t>Шестнадцатеричная</a:t>
                      </a:r>
                      <a:r>
                        <a:rPr lang="ru-RU" sz="1300" baseline="0" dirty="0" smtClean="0">
                          <a:effectLst/>
                        </a:rPr>
                        <a:t> запись символа</a:t>
                      </a:r>
                      <a:endParaRPr lang="en-US" sz="1300" dirty="0">
                        <a:effectLst/>
                      </a:endParaRPr>
                    </a:p>
                  </a:txBody>
                  <a:tcPr marL="50513" marR="50513" marT="25256" marB="252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ru-RU" dirty="0" err="1" smtClean="0"/>
              <a:t>эскейп</a:t>
            </a:r>
            <a:r>
              <a:rPr lang="ru-RU" dirty="0" smtClean="0"/>
              <a:t>-последовательностей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268760"/>
            <a:ext cx="7875875" cy="4752527"/>
          </a:xfrm>
        </p:spPr>
        <p:txBody>
          <a:bodyPr>
            <a:noAutofit/>
          </a:bodyPr>
          <a:lstStyle/>
          <a:p>
            <a:pPr latinLnBrk="1"/>
            <a:r>
              <a:rPr lang="en-US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dirty="0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\\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latinLnBrk="1"/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\\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atinLnBrk="1"/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\\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atinLnBrk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</a:t>
            </a:r>
            <a:r>
              <a:rPr lang="ru-RU" dirty="0" smtClean="0"/>
              <a:t>как целое число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268760"/>
            <a:ext cx="7875875" cy="4752527"/>
          </a:xfrm>
        </p:spPr>
        <p:txBody>
          <a:bodyPr>
            <a:noAutofit/>
          </a:bodyPr>
          <a:lstStyle/>
          <a:p>
            <a:pPr latinLnBrk="1"/>
            <a:r>
              <a:rPr lang="en-US" sz="2200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200" dirty="0" err="1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200" dirty="0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ch1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22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 коду '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a'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прибавится </a:t>
            </a:r>
            <a:r>
              <a:rPr lang="ru-RU" sz="22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200" dirty="0" smtClean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ch1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pPr latinLnBrk="1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'2'</a:t>
            </a:r>
            <a:r>
              <a:rPr lang="en-US" sz="22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'2'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latinLnBrk="1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Сравниваются коды символов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'$'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')'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3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5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 строка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313766"/>
            <a:ext cx="7920880" cy="4812398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Строка в стиле Си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– символьный массив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последний элемент которого нуль-терминатор.</a:t>
            </a:r>
          </a:p>
          <a:p>
            <a:endParaRPr lang="ru-RU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Если нуль-терминатор отсутствует, то символьный массив не является строкой</a:t>
            </a: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Нуль-терминатор или нулевой символ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Запись в виде символа: </a:t>
            </a:r>
            <a:r>
              <a:rPr lang="en-US" dirty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endParaRPr lang="ru-RU" dirty="0">
              <a:solidFill>
                <a:srgbClr val="CE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Запись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в виде кода: </a:t>
            </a:r>
            <a:r>
              <a:rPr lang="ru-RU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2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инициализация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268760"/>
            <a:ext cx="8037385" cy="4752527"/>
          </a:xfrm>
        </p:spPr>
        <p:txBody>
          <a:bodyPr>
            <a:noAutofit/>
          </a:bodyPr>
          <a:lstStyle/>
          <a:p>
            <a:pPr latinLnBrk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Для строки важно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{'H</a:t>
            </a:r>
            <a:r>
              <a:rPr lang="en-US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ru-RU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</a:t>
            </a:r>
            <a:r>
              <a:rPr lang="ru-RU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'l',</a:t>
            </a:r>
            <a:r>
              <a:rPr lang="ru-RU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'l',</a:t>
            </a:r>
            <a:r>
              <a:rPr lang="ru-RU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'o',</a:t>
            </a:r>
            <a:r>
              <a:rPr lang="ru-RU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</a:t>
            </a:r>
            <a:r>
              <a:rPr lang="en-US" dirty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Это не строка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dirty="0" smtClean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{'H</a:t>
            </a:r>
            <a:r>
              <a:rPr lang="en-US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ru-RU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</a:t>
            </a:r>
            <a:r>
              <a:rPr lang="ru-RU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'l',</a:t>
            </a:r>
            <a:r>
              <a:rPr lang="ru-RU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'l',</a:t>
            </a:r>
            <a:r>
              <a:rPr lang="ru-RU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'o'}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Размер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элементов</a:t>
            </a:r>
            <a:endParaRPr lang="ru-RU" b="1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"string</a:t>
            </a:r>
            <a:r>
              <a:rPr lang="en-US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'l',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'x',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'\0','\0','\0','\0','\0','\0'};</a:t>
            </a:r>
            <a:endParaRPr lang="ru-RU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"Alex</a:t>
            </a:r>
            <a:r>
              <a:rPr lang="en-US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9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268760"/>
            <a:ext cx="7875875" cy="4752527"/>
          </a:xfrm>
        </p:spPr>
        <p:txBody>
          <a:bodyPr>
            <a:noAutofit/>
          </a:bodyPr>
          <a:lstStyle/>
          <a:p>
            <a:pPr latinLnBrk="1"/>
            <a:r>
              <a:rPr lang="en-US" sz="2000" dirty="0">
                <a:solidFill>
                  <a:srgbClr val="B8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B8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000" dirty="0">
                <a:solidFill>
                  <a:srgbClr val="B8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latinLnBrk="1"/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4E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Alex"</a:t>
            </a: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name is: "</a:t>
            </a:r>
            <a:r>
              <a:rPr lang="en-US" sz="20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latinLnBrk="1"/>
            <a:r>
              <a:rPr lang="en-US" sz="20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строки </a:t>
            </a:r>
            <a:r>
              <a:rPr lang="en-US" dirty="0" smtClean="0"/>
              <a:t>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268760"/>
            <a:ext cx="7875875" cy="4752527"/>
          </a:xfrm>
        </p:spPr>
        <p:txBody>
          <a:bodyPr>
            <a:noAutofit/>
          </a:bodyPr>
          <a:lstStyle/>
          <a:p>
            <a:pPr latinLnBrk="1"/>
            <a:r>
              <a:rPr lang="en-US" sz="2200" dirty="0">
                <a:solidFill>
                  <a:srgbClr val="B8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200" dirty="0" err="1">
                <a:solidFill>
                  <a:srgbClr val="B8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200" dirty="0">
                <a:solidFill>
                  <a:srgbClr val="B8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4E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буфер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your name: "</a:t>
            </a:r>
            <a:r>
              <a:rPr 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entered: "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'\n'</a:t>
            </a:r>
            <a:r>
              <a:rPr 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latinLnBrk="1"/>
            <a:r>
              <a:rPr lang="en-US" sz="2200" dirty="0" smtClean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 smtClean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7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Символьный тип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5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строки </a:t>
            </a:r>
            <a:r>
              <a:rPr lang="en-US" dirty="0" smtClean="0"/>
              <a:t> I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81590" y="1648342"/>
            <a:ext cx="8010890" cy="4525963"/>
          </a:xfrm>
        </p:spPr>
        <p:txBody>
          <a:bodyPr>
            <a:normAutofit/>
          </a:bodyPr>
          <a:lstStyle/>
          <a:p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792477"/>
              </p:ext>
            </p:extLst>
          </p:nvPr>
        </p:nvGraphicFramePr>
        <p:xfrm>
          <a:off x="946254" y="1403775"/>
          <a:ext cx="7496176" cy="259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/>
                <a:gridCol w="450050"/>
                <a:gridCol w="450050"/>
                <a:gridCol w="475396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32000">
                <a:tc gridSpan="4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Enter your name:</a:t>
                      </a:r>
                      <a:endParaRPr lang="fr-FR" dirty="0" smtClean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fr-FR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James Bond</a:t>
                      </a:r>
                      <a:endParaRPr lang="fr-FR" dirty="0" smtClean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You entered:</a:t>
                      </a:r>
                      <a:endParaRPr lang="fr-FR" dirty="0" smtClean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James</a:t>
                      </a:r>
                      <a:endParaRPr lang="fr-FR" dirty="0" smtClean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1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строки </a:t>
            </a:r>
            <a:r>
              <a:rPr lang="en-US" dirty="0" smtClean="0"/>
              <a:t> I </a:t>
            </a:r>
            <a:r>
              <a:rPr lang="ru-RU" dirty="0" smtClean="0"/>
              <a:t>Через </a:t>
            </a:r>
            <a:r>
              <a:rPr lang="en-US" dirty="0" err="1" smtClean="0"/>
              <a:t>cin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читает до пробельных символов (пробел, табуляция, перевод строки, ...) и оставляет их в потоке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Нуль-терминатор автоматически добавляется </a:t>
            </a:r>
            <a:r>
              <a:rPr lang="ru-RU" dirty="0" smtClean="0">
                <a:latin typeface="Consolas" panose="020B0609020204030204" pitchFamily="49" charset="0"/>
              </a:rPr>
              <a:t>в строку после </a:t>
            </a:r>
            <a:r>
              <a:rPr lang="ru-RU" dirty="0">
                <a:latin typeface="Consolas" panose="020B0609020204030204" pitchFamily="49" charset="0"/>
              </a:rPr>
              <a:t>считаных символов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При новом чтении все пробельные символы игнорируются и удаляются из потока, пока не встретятся не </a:t>
            </a:r>
            <a:r>
              <a:rPr lang="ru-RU" dirty="0" smtClean="0">
                <a:latin typeface="Consolas" panose="020B0609020204030204" pitchFamily="49" charset="0"/>
              </a:rPr>
              <a:t>пробельные с которых и начнётся считывание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8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строки</a:t>
            </a:r>
            <a:r>
              <a:rPr lang="en-US" dirty="0" smtClean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268760"/>
            <a:ext cx="7875875" cy="4752527"/>
          </a:xfrm>
        </p:spPr>
        <p:txBody>
          <a:bodyPr>
            <a:noAutofit/>
          </a:bodyPr>
          <a:lstStyle/>
          <a:p>
            <a:pPr latinLnBrk="1"/>
            <a:r>
              <a:rPr lang="en-US" sz="2200" dirty="0">
                <a:solidFill>
                  <a:srgbClr val="B8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200" dirty="0" err="1">
                <a:solidFill>
                  <a:srgbClr val="B8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200" dirty="0">
                <a:solidFill>
                  <a:srgbClr val="B8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4E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буфер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your name: "</a:t>
            </a:r>
            <a:r>
              <a:rPr 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4E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entered: "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CE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'\n'</a:t>
            </a:r>
            <a:r>
              <a:rPr 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latinLnBrk="1"/>
            <a:r>
              <a:rPr lang="en-US" sz="2200" dirty="0" smtClean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 smtClean="0">
                <a:solidFill>
                  <a:srgbClr val="006F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2D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строки 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I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81590" y="1648342"/>
            <a:ext cx="8010890" cy="4525963"/>
          </a:xfrm>
        </p:spPr>
        <p:txBody>
          <a:bodyPr>
            <a:normAutofit/>
          </a:bodyPr>
          <a:lstStyle/>
          <a:p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0430"/>
              </p:ext>
            </p:extLst>
          </p:nvPr>
        </p:nvGraphicFramePr>
        <p:xfrm>
          <a:off x="946254" y="1416305"/>
          <a:ext cx="7496176" cy="259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/>
                <a:gridCol w="450050"/>
                <a:gridCol w="450050"/>
                <a:gridCol w="475396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32000">
                <a:tc gridSpan="4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Enter your name:</a:t>
                      </a:r>
                      <a:endParaRPr lang="fr-FR" dirty="0" smtClean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fr-FR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James Bond</a:t>
                      </a:r>
                      <a:endParaRPr lang="fr-FR" dirty="0" smtClean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You entered:</a:t>
                      </a:r>
                      <a:endParaRPr lang="fr-FR" dirty="0" smtClean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James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Bond</a:t>
                      </a:r>
                      <a:endParaRPr lang="fr-FR" dirty="0" smtClean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2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строки </a:t>
            </a:r>
            <a:r>
              <a:rPr lang="en-US" dirty="0" smtClean="0"/>
              <a:t> II </a:t>
            </a:r>
            <a:r>
              <a:rPr lang="ru-RU" dirty="0" smtClean="0"/>
              <a:t>Через 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cin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getline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cin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s, </a:t>
            </a:r>
            <a:r>
              <a:rPr lang="en-US" dirty="0" err="1">
                <a:latin typeface="Consolas" panose="020B0609020204030204" pitchFamily="49" charset="0"/>
              </a:rPr>
              <a:t>streamsize</a:t>
            </a:r>
            <a:r>
              <a:rPr lang="en-US" dirty="0">
                <a:latin typeface="Consolas" panose="020B0609020204030204" pitchFamily="49" charset="0"/>
              </a:rPr>
              <a:t> n,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delim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Читает в строковую переменную </a:t>
            </a:r>
            <a:r>
              <a:rPr lang="en-US" b="1" dirty="0"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ru-RU" dirty="0">
                <a:latin typeface="Consolas" panose="020B0609020204030204" pitchFamily="49" charset="0"/>
              </a:rPr>
              <a:t>символы из потока, но не более </a:t>
            </a:r>
            <a:r>
              <a:rPr lang="en-US" b="1" dirty="0" smtClean="0">
                <a:latin typeface="Consolas" panose="020B0609020204030204" pitchFamily="49" charset="0"/>
              </a:rPr>
              <a:t>n</a:t>
            </a:r>
            <a:r>
              <a:rPr lang="ru-RU" b="1" dirty="0" smtClean="0">
                <a:latin typeface="Consolas" panose="020B0609020204030204" pitchFamily="49" charset="0"/>
              </a:rPr>
              <a:t>-1</a:t>
            </a:r>
            <a:r>
              <a:rPr lang="ru-RU" dirty="0" smtClean="0">
                <a:latin typeface="Consolas" panose="020B0609020204030204" pitchFamily="49" charset="0"/>
              </a:rPr>
              <a:t> штук, т.к. последний зарезервирован под нуль-терминатор.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Если задан </a:t>
            </a:r>
            <a:r>
              <a:rPr lang="en-US" b="1" dirty="0" err="1">
                <a:latin typeface="Consolas" panose="020B0609020204030204" pitchFamily="49" charset="0"/>
              </a:rPr>
              <a:t>delim</a:t>
            </a:r>
            <a:r>
              <a:rPr lang="ru-RU" dirty="0">
                <a:latin typeface="Consolas" panose="020B0609020204030204" pitchFamily="49" charset="0"/>
              </a:rPr>
              <a:t>, то строка будет считываться пока не встретится данный </a:t>
            </a:r>
            <a:r>
              <a:rPr lang="ru-RU" dirty="0" smtClean="0">
                <a:latin typeface="Consolas" panose="020B0609020204030204" pitchFamily="49" charset="0"/>
              </a:rPr>
              <a:t>символ, если не задан, то до символа перевода строки. Данный символ извлекается из потока, не попадает в строку.</a:t>
            </a: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Если в процессе чтения символ разделитель так и не встретился и было считано </a:t>
            </a:r>
            <a:r>
              <a:rPr lang="en-US" b="1" dirty="0" smtClean="0">
                <a:latin typeface="Consolas" panose="020B0609020204030204" pitchFamily="49" charset="0"/>
              </a:rPr>
              <a:t>n-1</a:t>
            </a:r>
            <a:r>
              <a:rPr lang="ru-RU" dirty="0" smtClean="0">
                <a:latin typeface="Consolas" panose="020B0609020204030204" pitchFamily="49" charset="0"/>
              </a:rPr>
              <a:t> символ, то будет установлен флаг ошибки </a:t>
            </a:r>
            <a:r>
              <a:rPr lang="en-US" b="1" dirty="0" err="1" smtClean="0">
                <a:latin typeface="Consolas" panose="020B0609020204030204" pitchFamily="49" charset="0"/>
              </a:rPr>
              <a:t>failbit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и дальнейшее чтение будет заблокировано, чтобы сбросить этот флаг нужно воспользоваться командой: 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cin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clear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3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Некоторые полезные </a:t>
            </a:r>
            <a:r>
              <a:rPr lang="ru-RU" dirty="0" smtClean="0"/>
              <a:t>функции библиотеки </a:t>
            </a:r>
            <a:r>
              <a:rPr lang="en-US" dirty="0" smtClean="0"/>
              <a:t>"</a:t>
            </a:r>
            <a:r>
              <a:rPr lang="en-US" dirty="0" err="1" smtClean="0"/>
              <a:t>cstring</a:t>
            </a:r>
            <a:r>
              <a:rPr lang="en-US" dirty="0" smtClean="0"/>
              <a:t>"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54494"/>
              </p:ext>
            </p:extLst>
          </p:nvPr>
        </p:nvGraphicFramePr>
        <p:xfrm>
          <a:off x="1151620" y="1531600"/>
          <a:ext cx="7538911" cy="437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903"/>
                <a:gridCol w="6541008"/>
              </a:tblGrid>
              <a:tr h="486000">
                <a:tc>
                  <a:txBody>
                    <a:bodyPr/>
                    <a:lstStyle/>
                    <a:p>
                      <a:r>
                        <a:rPr lang="ru-RU" sz="1900" b="0" i="0" dirty="0" err="1" smtClean="0">
                          <a:solidFill>
                            <a:srgbClr val="0000FF"/>
                          </a:solidFill>
                        </a:rPr>
                        <a:t>strlen</a:t>
                      </a:r>
                      <a:endParaRPr lang="ru-RU" sz="19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Определить длину строки</a:t>
                      </a:r>
                      <a:endParaRPr lang="ru-RU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6000">
                <a:tc>
                  <a:txBody>
                    <a:bodyPr/>
                    <a:lstStyle/>
                    <a:p>
                      <a:r>
                        <a:rPr lang="ru-RU" sz="1900" b="0" i="0" dirty="0" err="1" smtClean="0">
                          <a:solidFill>
                            <a:srgbClr val="0000FF"/>
                          </a:solidFill>
                        </a:rPr>
                        <a:t>strcpy</a:t>
                      </a:r>
                      <a:endParaRPr lang="ru-RU" sz="19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Скопировать строку</a:t>
                      </a:r>
                      <a:endParaRPr lang="ru-RU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6000">
                <a:tc>
                  <a:txBody>
                    <a:bodyPr/>
                    <a:lstStyle/>
                    <a:p>
                      <a:r>
                        <a:rPr lang="ru-RU" sz="1900" b="0" i="0" dirty="0" err="1" smtClean="0">
                          <a:solidFill>
                            <a:srgbClr val="0000FF"/>
                          </a:solidFill>
                        </a:rPr>
                        <a:t>strncpy</a:t>
                      </a:r>
                      <a:endParaRPr lang="ru-RU" sz="19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Скопировать n символов строки</a:t>
                      </a:r>
                      <a:endParaRPr lang="ru-RU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6000">
                <a:tc>
                  <a:txBody>
                    <a:bodyPr/>
                    <a:lstStyle/>
                    <a:p>
                      <a:r>
                        <a:rPr lang="ru-RU" sz="1900" b="0" i="0" dirty="0" err="1" smtClean="0">
                          <a:solidFill>
                            <a:srgbClr val="0000FF"/>
                          </a:solidFill>
                        </a:rPr>
                        <a:t>strcat</a:t>
                      </a:r>
                      <a:endParaRPr lang="ru-RU" sz="19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Объединение строк</a:t>
                      </a:r>
                      <a:endParaRPr lang="ru-RU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6000">
                <a:tc>
                  <a:txBody>
                    <a:bodyPr/>
                    <a:lstStyle/>
                    <a:p>
                      <a:r>
                        <a:rPr lang="ru-RU" sz="1900" b="0" i="0" dirty="0" err="1" smtClean="0">
                          <a:solidFill>
                            <a:srgbClr val="0000FF"/>
                          </a:solidFill>
                        </a:rPr>
                        <a:t>strncat</a:t>
                      </a:r>
                      <a:endParaRPr lang="ru-RU" sz="19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Добавление n символов к строке</a:t>
                      </a:r>
                      <a:endParaRPr lang="ru-RU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6000">
                <a:tc>
                  <a:txBody>
                    <a:bodyPr/>
                    <a:lstStyle/>
                    <a:p>
                      <a:r>
                        <a:rPr lang="ru-RU" sz="1900" b="0" i="0" dirty="0" err="1" smtClean="0">
                          <a:solidFill>
                            <a:srgbClr val="0000FF"/>
                          </a:solidFill>
                        </a:rPr>
                        <a:t>strcmp</a:t>
                      </a:r>
                      <a:endParaRPr lang="ru-RU" sz="19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Сравнение двух строк</a:t>
                      </a:r>
                      <a:endParaRPr lang="ru-RU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6000">
                <a:tc>
                  <a:txBody>
                    <a:bodyPr/>
                    <a:lstStyle/>
                    <a:p>
                      <a:r>
                        <a:rPr lang="ru-RU" sz="1900" b="0" i="0" dirty="0" err="1" smtClean="0">
                          <a:solidFill>
                            <a:srgbClr val="0000FF"/>
                          </a:solidFill>
                        </a:rPr>
                        <a:t>strncmp</a:t>
                      </a:r>
                      <a:endParaRPr lang="ru-RU" sz="19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Сравнение n первых символов двух строк</a:t>
                      </a:r>
                      <a:endParaRPr lang="en-US" sz="19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6000">
                <a:tc>
                  <a:txBody>
                    <a:bodyPr/>
                    <a:lstStyle/>
                    <a:p>
                      <a:r>
                        <a:rPr lang="ru-RU" sz="1900" b="0" i="0" dirty="0" err="1" smtClean="0">
                          <a:solidFill>
                            <a:srgbClr val="0000FF"/>
                          </a:solidFill>
                        </a:rPr>
                        <a:t>strstr</a:t>
                      </a:r>
                      <a:endParaRPr lang="ru-RU" sz="19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Функция ищет первое вхождение подстроки str2 в строке </a:t>
                      </a:r>
                      <a:r>
                        <a:rPr lang="ru-RU" sz="1900" dirty="0" err="1" smtClean="0"/>
                        <a:t>str</a:t>
                      </a:r>
                      <a:endParaRPr lang="en-US" sz="19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6000">
                <a:tc>
                  <a:txBody>
                    <a:bodyPr/>
                    <a:lstStyle/>
                    <a:p>
                      <a:r>
                        <a:rPr lang="ru-RU" sz="1900" b="0" i="0" dirty="0" err="1" smtClean="0">
                          <a:solidFill>
                            <a:srgbClr val="0000FF"/>
                          </a:solidFill>
                        </a:rPr>
                        <a:t>strtok</a:t>
                      </a:r>
                      <a:endParaRPr lang="ru-RU" sz="19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Поиск лексем в строке, используя разделители</a:t>
                      </a:r>
                      <a:endParaRPr lang="en-US" sz="19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smtClean="0">
                <a:solidFill>
                  <a:srgbClr val="0000FF"/>
                </a:solidFill>
              </a:rPr>
              <a:t>char</a:t>
            </a:r>
            <a:r>
              <a:rPr lang="en-US" dirty="0" smtClean="0"/>
              <a:t> </a:t>
            </a:r>
            <a:r>
              <a:rPr lang="ru-RU" dirty="0" smtClean="0"/>
              <a:t>предназначен для хранения символов</a:t>
            </a:r>
          </a:p>
          <a:p>
            <a:endParaRPr lang="ru-RU" dirty="0"/>
          </a:p>
          <a:p>
            <a:r>
              <a:rPr lang="ru-RU" dirty="0" smtClean="0"/>
              <a:t>Из-за ряда сложностей символы не хранятся в памяти в явном виде, они хранятся в виде целых чисел.</a:t>
            </a:r>
          </a:p>
          <a:p>
            <a:r>
              <a:rPr lang="ru-RU" dirty="0" smtClean="0"/>
              <a:t>Число которое хранит </a:t>
            </a:r>
            <a:r>
              <a:rPr lang="en-US" dirty="0" smtClean="0">
                <a:solidFill>
                  <a:srgbClr val="0000FF"/>
                </a:solidFill>
              </a:rPr>
              <a:t>char </a:t>
            </a:r>
            <a:r>
              <a:rPr lang="en-US" dirty="0" smtClean="0"/>
              <a:t>– </a:t>
            </a:r>
            <a:r>
              <a:rPr lang="ru-RU" dirty="0" smtClean="0"/>
              <a:t>это </a:t>
            </a:r>
            <a:r>
              <a:rPr lang="ru-RU" b="1" dirty="0" smtClean="0"/>
              <a:t>код</a:t>
            </a:r>
            <a:r>
              <a:rPr lang="ru-RU" dirty="0" smtClean="0"/>
              <a:t> символа в некотором наборе символов</a:t>
            </a:r>
            <a:endParaRPr lang="en-US" dirty="0" smtClean="0"/>
          </a:p>
          <a:p>
            <a:r>
              <a:rPr lang="ru-RU" dirty="0" smtClean="0"/>
              <a:t>Размер </a:t>
            </a:r>
            <a:r>
              <a:rPr lang="en-US" dirty="0" smtClean="0">
                <a:solidFill>
                  <a:srgbClr val="0000FF"/>
                </a:solidFill>
              </a:rPr>
              <a:t>char</a:t>
            </a:r>
            <a:r>
              <a:rPr lang="en-US" dirty="0" smtClean="0"/>
              <a:t> – 1 </a:t>
            </a:r>
            <a:r>
              <a:rPr lang="ru-RU" dirty="0" smtClean="0"/>
              <a:t>байт (256 значений)</a:t>
            </a:r>
            <a:endParaRPr lang="ru-RU" dirty="0" smtClean="0">
              <a:solidFill>
                <a:srgbClr val="0000FF"/>
              </a:solidFill>
            </a:endParaRPr>
          </a:p>
          <a:p>
            <a:endParaRPr lang="ru-RU" dirty="0"/>
          </a:p>
          <a:p>
            <a:r>
              <a:rPr lang="ru-RU" dirty="0" smtClean="0"/>
              <a:t>Одним из самых распространённых наборов символов является </a:t>
            </a:r>
            <a:r>
              <a:rPr lang="en-US" dirty="0" smtClean="0"/>
              <a:t>ASCII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7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</a:t>
            </a:r>
            <a:r>
              <a:rPr lang="en-US" dirty="0" smtClean="0"/>
              <a:t>ASCII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ASCII</a:t>
            </a:r>
            <a:r>
              <a:rPr lang="en-US" dirty="0"/>
              <a:t> </a:t>
            </a:r>
            <a:r>
              <a:rPr lang="ru-RU" dirty="0" smtClean="0"/>
              <a:t>- </a:t>
            </a:r>
            <a:r>
              <a:rPr lang="en-US" dirty="0" smtClean="0"/>
              <a:t>American </a:t>
            </a:r>
            <a:r>
              <a:rPr lang="en-US" dirty="0"/>
              <a:t>Standard Code for Information </a:t>
            </a:r>
            <a:r>
              <a:rPr lang="en-US" dirty="0" smtClean="0"/>
              <a:t>Interchange</a:t>
            </a:r>
            <a:endParaRPr lang="ru-RU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Американский Стандартный Кода для Обмена Информацией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Коды с 0 по 31 – непечатные (служебные) символы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Коды с 32 по 127 – печатные символы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Стандартный набор символов ASCII использует только 7 </a:t>
            </a:r>
            <a:r>
              <a:rPr lang="ru-RU" dirty="0" smtClean="0"/>
              <a:t>бит </a:t>
            </a:r>
            <a:r>
              <a:rPr lang="ru-RU" dirty="0"/>
              <a:t>для каждого символа. Добавление 8-го разряда позволяет увеличить количество кодов таблицы ASCII до </a:t>
            </a:r>
            <a:r>
              <a:rPr lang="ru-RU" dirty="0" smtClean="0"/>
              <a:t>255.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Коды </a:t>
            </a:r>
            <a:r>
              <a:rPr lang="ru-RU" dirty="0"/>
              <a:t>от 128 до 255 представляют собой расширение таблицы ASCII. Эти коды используются для кодирования символов национальных алфавитов, а также символов псевдографики, которые можно использовать, например, для оформления в тексте различных рамок и текстовых таблиц</a:t>
            </a:r>
          </a:p>
        </p:txBody>
      </p:sp>
    </p:spTree>
    <p:extLst>
      <p:ext uri="{BB962C8B-B14F-4D97-AF65-F5344CB8AC3E}">
        <p14:creationId xmlns:p14="http://schemas.microsoft.com/office/powerpoint/2010/main" val="9018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ASCII </a:t>
            </a:r>
            <a:r>
              <a:rPr lang="ru-RU" dirty="0" smtClean="0"/>
              <a:t>таблицы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237623"/>
              </p:ext>
            </p:extLst>
          </p:nvPr>
        </p:nvGraphicFramePr>
        <p:xfrm>
          <a:off x="360416" y="1933070"/>
          <a:ext cx="8397049" cy="3566160"/>
        </p:xfrm>
        <a:graphic>
          <a:graphicData uri="http://schemas.openxmlformats.org/drawingml/2006/table">
            <a:tbl>
              <a:tblPr/>
              <a:tblGrid>
                <a:gridCol w="401407"/>
                <a:gridCol w="648000"/>
                <a:gridCol w="401407"/>
                <a:gridCol w="648000"/>
                <a:gridCol w="401407"/>
                <a:gridCol w="648000"/>
                <a:gridCol w="401407"/>
                <a:gridCol w="648000"/>
                <a:gridCol w="403200"/>
                <a:gridCol w="648000"/>
                <a:gridCol w="401407"/>
                <a:gridCol w="648000"/>
                <a:gridCol w="401407"/>
                <a:gridCol w="648000"/>
                <a:gridCol w="401407"/>
                <a:gridCol w="64800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Код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Символ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Код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Символ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Код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Символ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Код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Символ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Код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Символ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Код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Символ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Код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Символ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Код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1" dirty="0" smtClean="0">
                          <a:solidFill>
                            <a:srgbClr val="FFFFFF"/>
                          </a:solidFill>
                          <a:effectLst/>
                        </a:rPr>
                        <a:t>Символ</a:t>
                      </a:r>
                      <a:endParaRPr lang="en-US" sz="1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888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NUL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DLE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32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(space)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48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64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@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80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P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96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`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112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p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SOH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DC1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33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!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49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65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A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81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Q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97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a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q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STX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DC2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34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”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50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66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82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R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98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b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114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r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ETX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DC3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35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#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51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67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83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99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c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115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s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EOT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DC4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36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$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52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68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84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T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100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116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t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dirty="0" smtClean="0">
                          <a:effectLst/>
                        </a:rPr>
                        <a:t>5</a:t>
                      </a:r>
                      <a:endParaRPr lang="ru-RU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ENQ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NAK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37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%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53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69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85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U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101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u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ACK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SYN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38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&amp;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54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70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86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V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102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v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BEL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23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ETB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39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’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55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71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G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87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W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103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g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w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BS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24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CAN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40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(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56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72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H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88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X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104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h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120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x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HT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25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EM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41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57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73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89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Y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105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y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LF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26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SUB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42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*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58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: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74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J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90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Z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106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j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122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z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VT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27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ESC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43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+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59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;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75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K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91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[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107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K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123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{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FF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28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FS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44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,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 smtClean="0">
                          <a:effectLst/>
                        </a:rPr>
                        <a:t>60</a:t>
                      </a:r>
                      <a:endParaRPr lang="ru-RU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&lt;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76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92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\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108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l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124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|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CR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29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GS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45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-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61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=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77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M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93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]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109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m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125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}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SO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30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RS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46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.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62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&gt;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78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N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94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^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110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n</a:t>
                      </a:r>
                      <a:endParaRPr lang="en-US" sz="1300" dirty="0">
                        <a:effectLst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126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~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SI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31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US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47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/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63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?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79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O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95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_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111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o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dirty="0">
                          <a:effectLst/>
                        </a:rPr>
                        <a:t>127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DEL (delete)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2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символьной переменной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268760"/>
            <a:ext cx="7875875" cy="4752527"/>
          </a:xfrm>
        </p:spPr>
        <p:txBody>
          <a:bodyPr>
            <a:noAutofit/>
          </a:bodyPr>
          <a:lstStyle/>
          <a:p>
            <a:pPr latinLnBrk="1"/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инициализация кодом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97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ch1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97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инициализация символом (код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97)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ch2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8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инициализация символом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новой строки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символов на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268760"/>
            <a:ext cx="7875875" cy="4752527"/>
          </a:xfrm>
        </p:spPr>
        <p:txBody>
          <a:bodyPr>
            <a:noAutofit/>
          </a:bodyPr>
          <a:lstStyle/>
          <a:p>
            <a:pPr latinLnBrk="1"/>
            <a:r>
              <a:rPr lang="en-US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dirty="0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97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ch2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На экран выведется: 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ch2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символа в число и наоборот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268760"/>
            <a:ext cx="7875875" cy="4752527"/>
          </a:xfrm>
        </p:spPr>
        <p:txBody>
          <a:bodyPr>
            <a:noAutofit/>
          </a:bodyPr>
          <a:lstStyle/>
          <a:p>
            <a:pPr latinLnBrk="1"/>
            <a:r>
              <a:rPr lang="en-US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dirty="0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На экран выведется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97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97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На экран выведется символ </a:t>
            </a:r>
            <a:r>
              <a:rPr lang="en-US" b="1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97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На экран выведется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97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преобразования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268760"/>
            <a:ext cx="7875875" cy="4752527"/>
          </a:xfrm>
        </p:spPr>
        <p:txBody>
          <a:bodyPr>
            <a:noAutofit/>
          </a:bodyPr>
          <a:lstStyle/>
          <a:p>
            <a:endParaRPr 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Преобразование </a:t>
            </a:r>
            <a:r>
              <a:rPr lang="ru-RU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в стиле </a:t>
            </a:r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Си</a:t>
            </a:r>
            <a:endParaRPr 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тип_в_который_преобразуем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то_что_преобразуем</a:t>
            </a:r>
            <a:r>
              <a:rPr lang="ru-RU" sz="2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97</a:t>
            </a:r>
            <a:r>
              <a:rPr lang="ru-RU" sz="2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</a:t>
            </a:r>
            <a:r>
              <a:rPr lang="ru-RU" sz="2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2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97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</a:t>
            </a:r>
            <a:r>
              <a:rPr lang="ru-RU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sz="2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или</a:t>
            </a:r>
            <a:r>
              <a:rPr lang="ru-RU" sz="2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Преобразование </a:t>
            </a:r>
            <a:r>
              <a:rPr lang="ru-RU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в стиле С</a:t>
            </a:r>
            <a:r>
              <a:rPr lang="ru-RU" sz="2200" b="1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endParaRPr 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ru-RU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тип_в</a:t>
            </a:r>
            <a:r>
              <a:rPr 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то_что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ru-RU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97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ru-RU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1261</Words>
  <Application>Microsoft Office PowerPoint</Application>
  <PresentationFormat>Экран (4:3)</PresentationFormat>
  <Paragraphs>542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Программирование на языке С++ Лекция 8</vt:lpstr>
      <vt:lpstr>Презентация PowerPoint</vt:lpstr>
      <vt:lpstr>Тип char</vt:lpstr>
      <vt:lpstr>Таблица ASCII</vt:lpstr>
      <vt:lpstr>Часть ASCII таблицы</vt:lpstr>
      <vt:lpstr>Инициализация символьной переменной</vt:lpstr>
      <vt:lpstr>Вывод символов на экран</vt:lpstr>
      <vt:lpstr>Преобразование символа в число и наоборот</vt:lpstr>
      <vt:lpstr>Операторы преобразования типов</vt:lpstr>
      <vt:lpstr>Чтение символов</vt:lpstr>
      <vt:lpstr>Чтение символов</vt:lpstr>
      <vt:lpstr>Эскейп-последовательности</vt:lpstr>
      <vt:lpstr>Применение эскейп-последовательностей</vt:lpstr>
      <vt:lpstr>char как целое число</vt:lpstr>
      <vt:lpstr>Презентация PowerPoint</vt:lpstr>
      <vt:lpstr>Что такое Си строка</vt:lpstr>
      <vt:lpstr>Объявление и инициализация строки</vt:lpstr>
      <vt:lpstr>Вывод строки</vt:lpstr>
      <vt:lpstr>Ввод строки  I</vt:lpstr>
      <vt:lpstr>Ввод строки  I</vt:lpstr>
      <vt:lpstr>Ввод строки  I Через cin</vt:lpstr>
      <vt:lpstr>Ввод строки  II</vt:lpstr>
      <vt:lpstr>Ввод строки  II</vt:lpstr>
      <vt:lpstr>Ввод строки  II Через cin.getline</vt:lpstr>
      <vt:lpstr>Некоторые полезные функции библиотеки "cstring"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KRON</cp:lastModifiedBy>
  <cp:revision>211</cp:revision>
  <dcterms:created xsi:type="dcterms:W3CDTF">2018-10-16T08:47:53Z</dcterms:created>
  <dcterms:modified xsi:type="dcterms:W3CDTF">2018-11-10T18:50:10Z</dcterms:modified>
</cp:coreProperties>
</file>