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313" r:id="rId3"/>
    <p:sldId id="311" r:id="rId4"/>
    <p:sldId id="315" r:id="rId5"/>
    <p:sldId id="314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38" r:id="rId17"/>
    <p:sldId id="326" r:id="rId18"/>
    <p:sldId id="327" r:id="rId19"/>
    <p:sldId id="328" r:id="rId20"/>
    <p:sldId id="330" r:id="rId21"/>
    <p:sldId id="329" r:id="rId22"/>
    <p:sldId id="331" r:id="rId23"/>
    <p:sldId id="332" r:id="rId24"/>
    <p:sldId id="333" r:id="rId25"/>
    <p:sldId id="334" r:id="rId26"/>
    <p:sldId id="335" r:id="rId27"/>
    <p:sldId id="336" r:id="rId28"/>
    <p:sldId id="337" r:id="rId2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99"/>
    <a:srgbClr val="1515A3"/>
    <a:srgbClr val="3232B4"/>
    <a:srgbClr val="0064C8"/>
    <a:srgbClr val="0064FF"/>
    <a:srgbClr val="0064E6"/>
    <a:srgbClr val="005EEB"/>
    <a:srgbClr val="0040F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84" autoAdjust="0"/>
  </p:normalViewPr>
  <p:slideViewPr>
    <p:cSldViewPr>
      <p:cViewPr varScale="1">
        <p:scale>
          <a:sx n="75" d="100"/>
          <a:sy n="75" d="100"/>
        </p:scale>
        <p:origin x="-100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780" y="-12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7496C-BF1A-4C2E-8178-AB01FAC34F7B}" type="datetimeFigureOut">
              <a:rPr lang="ru-RU" smtClean="0"/>
              <a:t>10.11.2018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0305B-111E-4FE2-B556-DAA33CA92D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271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FA738-8BA6-4619-A55B-C325AF866D0B}" type="datetimeFigureOut">
              <a:rPr lang="ru-RU" smtClean="0"/>
              <a:t>10.11.2018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CBDB9-A4CC-4E02-B4D7-924E72119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457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85800" y="1532384"/>
            <a:ext cx="7772400" cy="1470025"/>
          </a:xfrm>
        </p:spPr>
        <p:txBody>
          <a:bodyPr>
            <a:normAutofit/>
          </a:bodyPr>
          <a:lstStyle>
            <a:lvl1pPr algn="ctr">
              <a:defRPr sz="3200" b="1" baseline="0">
                <a:solidFill>
                  <a:srgbClr val="003399"/>
                </a:solidFill>
                <a:latin typeface="+mn-lt"/>
                <a:cs typeface="Consolas" panose="020B0609020204030204" pitchFamily="49" charset="0"/>
              </a:defRPr>
            </a:lvl1pPr>
          </a:lstStyle>
          <a:p>
            <a:r>
              <a:rPr lang="ru-RU" dirty="0" smtClean="0"/>
              <a:t>Заголовок презентации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683568" y="3140968"/>
            <a:ext cx="7776864" cy="1752600"/>
          </a:xfrm>
        </p:spPr>
        <p:txBody>
          <a:bodyPr>
            <a:normAutofit/>
          </a:bodyPr>
          <a:lstStyle>
            <a:lvl1pPr marL="0" indent="0" algn="ctr">
              <a:buNone/>
              <a:defRPr sz="3200" baseline="0">
                <a:solidFill>
                  <a:srgbClr val="003399"/>
                </a:solidFill>
                <a:latin typeface="+mn-lt"/>
                <a:cs typeface="Consolas" panose="020B0609020204030204" pitchFamily="49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Подзаголовок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683568" y="476672"/>
            <a:ext cx="7776864" cy="5472608"/>
          </a:xfrm>
        </p:spPr>
        <p:txBody>
          <a:bodyPr anchor="ctr" anchorCtr="1">
            <a:normAutofit/>
          </a:bodyPr>
          <a:lstStyle>
            <a:lvl1pPr marL="0" indent="0" algn="ctr">
              <a:buNone/>
              <a:defRPr sz="3200" baseline="0">
                <a:solidFill>
                  <a:srgbClr val="003399"/>
                </a:solidFill>
                <a:latin typeface="+mn-lt"/>
                <a:cs typeface="Consolas" panose="020B0609020204030204" pitchFamily="49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Подзаголовок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702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850106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87624" y="1600200"/>
            <a:ext cx="7704856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10.11.2018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758880" y="6356350"/>
            <a:ext cx="2133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Содержимое 2"/>
          <p:cNvSpPr>
            <a:spLocks noGrp="1"/>
          </p:cNvSpPr>
          <p:nvPr>
            <p:ph idx="1" hasCustomPrompt="1"/>
          </p:nvPr>
        </p:nvSpPr>
        <p:spPr>
          <a:xfrm>
            <a:off x="1187624" y="1600200"/>
            <a:ext cx="7704856" cy="4525963"/>
          </a:xfrm>
        </p:spPr>
        <p:txBody>
          <a:bodyPr/>
          <a:lstStyle>
            <a:lvl1pPr marL="0" indent="0">
              <a:buNone/>
              <a:defRPr sz="24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dirty="0" smtClean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1621386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Содержимое 2"/>
          <p:cNvSpPr>
            <a:spLocks noGrp="1"/>
          </p:cNvSpPr>
          <p:nvPr>
            <p:ph idx="1" hasCustomPrompt="1"/>
          </p:nvPr>
        </p:nvSpPr>
        <p:spPr>
          <a:xfrm>
            <a:off x="1187624" y="1600200"/>
            <a:ext cx="7704856" cy="4525963"/>
          </a:xfrm>
        </p:spPr>
        <p:txBody>
          <a:bodyPr/>
          <a:lstStyle>
            <a:lvl1pPr marL="0" indent="0">
              <a:buNone/>
              <a:defRPr sz="2400" b="0" i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1090754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850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87624" y="1600200"/>
            <a:ext cx="77039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25152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10.11.2018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75888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0" r:id="rId4"/>
    <p:sldLayoutId id="2147483661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rgbClr val="003399"/>
          </a:solidFill>
          <a:latin typeface="+mn-lt"/>
          <a:ea typeface="+mj-ea"/>
          <a:cs typeface="Consolas" panose="020B0609020204030204" pitchFamily="49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64C8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Consolas" panose="020B0609020204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64C8"/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Consolas" panose="020B0609020204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64C8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Consolas" panose="020B0609020204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64C8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Consolas" panose="020B0609020204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64C8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Consolas" panose="020B0609020204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Программирование на языке С++</a:t>
            </a:r>
            <a:br>
              <a:rPr lang="ru-RU" dirty="0" smtClean="0"/>
            </a:br>
            <a:r>
              <a:rPr lang="ru-RU" dirty="0" smtClean="0"/>
              <a:t>Лекция </a:t>
            </a:r>
            <a:r>
              <a:rPr lang="en-US" dirty="0"/>
              <a:t>9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Структуры</a:t>
            </a:r>
          </a:p>
        </p:txBody>
      </p:sp>
    </p:spTree>
    <p:extLst>
      <p:ext uri="{BB962C8B-B14F-4D97-AF65-F5344CB8AC3E}">
        <p14:creationId xmlns:p14="http://schemas.microsoft.com/office/powerpoint/2010/main" val="283838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работать со структурой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Data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Year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Month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Day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Data </a:t>
            </a:r>
            <a:r>
              <a:rPr lang="en-US" dirty="0" smtClean="0">
                <a:latin typeface="Consolas" panose="020B0609020204030204" pitchFamily="49" charset="0"/>
              </a:rPr>
              <a:t>now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now.</a:t>
            </a:r>
            <a:r>
              <a:rPr lang="en-US" dirty="0" err="1" smtClean="0">
                <a:solidFill>
                  <a:srgbClr val="007788"/>
                </a:solidFill>
                <a:latin typeface="Consolas" panose="020B0609020204030204" pitchFamily="49" charset="0"/>
              </a:rPr>
              <a:t>Year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DD"/>
                </a:solidFill>
                <a:latin typeface="Consolas" panose="020B0609020204030204" pitchFamily="49" charset="0"/>
              </a:rPr>
              <a:t>2018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now.</a:t>
            </a:r>
            <a:r>
              <a:rPr lang="en-US" dirty="0" err="1" smtClean="0">
                <a:solidFill>
                  <a:srgbClr val="007788"/>
                </a:solidFill>
                <a:latin typeface="Consolas" panose="020B0609020204030204" pitchFamily="49" charset="0"/>
              </a:rPr>
              <a:t>Day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DD"/>
                </a:solidFill>
                <a:latin typeface="Consolas" panose="020B0609020204030204" pitchFamily="49" charset="0"/>
              </a:rPr>
              <a:t>9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now.</a:t>
            </a:r>
            <a:r>
              <a:rPr lang="en-US" dirty="0" err="1" smtClean="0">
                <a:solidFill>
                  <a:srgbClr val="007788"/>
                </a:solidFill>
                <a:latin typeface="Consolas" panose="020B0609020204030204" pitchFamily="49" charset="0"/>
              </a:rPr>
              <a:t>Month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11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9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работать со структурой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now.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Year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now.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Year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4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1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2019</a:t>
            </a:r>
          </a:p>
          <a:p>
            <a:pPr marL="0" indent="0">
              <a:buNone/>
            </a:pPr>
            <a:endParaRPr lang="en-US" dirty="0" smtClean="0">
              <a:solidFill>
                <a:srgbClr val="0000D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now.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Day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9 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now.</a:t>
            </a:r>
            <a:r>
              <a:rPr lang="en-US" dirty="0" err="1" smtClean="0">
                <a:solidFill>
                  <a:srgbClr val="007788"/>
                </a:solidFill>
                <a:latin typeface="Consolas" panose="020B0609020204030204" pitchFamily="49" charset="0"/>
              </a:rPr>
              <a:t>Month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now.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Day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4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now.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Year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2028 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4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</a:rPr>
              <a:t>p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40"/>
                </a:solidFill>
                <a:latin typeface="Consolas" panose="020B0609020204030204" pitchFamily="49" charset="0"/>
              </a:rPr>
              <a:t>&amp;</a:t>
            </a:r>
            <a:r>
              <a:rPr lang="en-US" dirty="0" err="1">
                <a:latin typeface="Consolas" panose="020B0609020204030204" pitchFamily="49" charset="0"/>
              </a:rPr>
              <a:t>now.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Month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5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Инициализация структуры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r>
              <a:rPr lang="en-US" dirty="0" smtClean="0"/>
              <a:t>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7624" y="1600200"/>
            <a:ext cx="7956376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Employee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dirty="0" smtClean="0">
                <a:latin typeface="Consolas" panose="020B0609020204030204" pitchFamily="49" charset="0"/>
              </a:rPr>
              <a:t> id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age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wage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 smtClean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 smtClean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joe.id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joe.age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32,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joe.wage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60000.0</a:t>
            </a:r>
            <a:endParaRPr lang="ru-RU" dirty="0" smtClean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Employee </a:t>
            </a:r>
            <a:r>
              <a:rPr lang="en-US" dirty="0">
                <a:latin typeface="Consolas" panose="020B0609020204030204" pitchFamily="49" charset="0"/>
              </a:rPr>
              <a:t>joe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32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60000.0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frank.id = 2,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frank.age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28,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frank.wage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0.0</a:t>
            </a:r>
            <a:endParaRPr lang="ru-RU" dirty="0" smtClean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Employee frank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28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 smtClean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Employee </a:t>
            </a:r>
            <a:r>
              <a:rPr lang="en-US" dirty="0" smtClean="0">
                <a:latin typeface="Consolas" panose="020B0609020204030204" pitchFamily="49" charset="0"/>
              </a:rPr>
              <a:t>frank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28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ru-RU" dirty="0" smtClean="0">
                <a:solidFill>
                  <a:srgbClr val="008080"/>
                </a:solidFill>
                <a:latin typeface="Consolas" panose="020B0609020204030204" pitchFamily="49" charset="0"/>
              </a:rPr>
              <a:t> 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// С++11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18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Инициализация структуры</a:t>
            </a:r>
            <a:r>
              <a:rPr lang="en-US" dirty="0" smtClean="0"/>
              <a:t>  II  C++11/C++14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7624" y="1600200"/>
            <a:ext cx="795637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Rectangle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double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length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0080"/>
                </a:solidFill>
                <a:latin typeface="Consolas" panose="020B0609020204030204" pitchFamily="49" charset="0"/>
              </a:rPr>
              <a:t>1.0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double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width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1.0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Rectangle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length = 1.0, width = 1.0</a:t>
            </a:r>
            <a:r>
              <a:rPr lang="en-US" dirty="0">
                <a:latin typeface="Consolas" panose="020B0609020204030204" pitchFamily="49" charset="0"/>
              </a:rPr>
              <a:t> 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x.</a:t>
            </a:r>
            <a:r>
              <a:rPr lang="en-US" dirty="0" err="1" smtClean="0">
                <a:solidFill>
                  <a:srgbClr val="007788"/>
                </a:solidFill>
                <a:latin typeface="Consolas" panose="020B0609020204030204" pitchFamily="49" charset="0"/>
              </a:rPr>
              <a:t>length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2.0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Меняем значение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0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60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Инициализация структуры</a:t>
            </a:r>
            <a:r>
              <a:rPr lang="en-US" dirty="0" smtClean="0"/>
              <a:t>  I</a:t>
            </a:r>
            <a:r>
              <a:rPr lang="en-US" dirty="0"/>
              <a:t>I</a:t>
            </a:r>
            <a:r>
              <a:rPr lang="en-US" dirty="0" smtClean="0"/>
              <a:t>I  C++11/C++14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7624" y="1600200"/>
            <a:ext cx="7956376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Rectangle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double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length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0080"/>
                </a:solidFill>
                <a:latin typeface="Consolas" panose="020B0609020204030204" pitchFamily="49" charset="0"/>
              </a:rPr>
              <a:t>1.0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double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width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1.0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С++11 – Ошибка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; C++14 -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Разрешено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Rectangle x =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dirty="0" smtClean="0">
                <a:solidFill>
                  <a:srgbClr val="800080"/>
                </a:solidFill>
                <a:latin typeface="Consolas" panose="020B0609020204030204" pitchFamily="49" charset="0"/>
              </a:rPr>
              <a:t>1.0,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1.0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dirty="0" smtClean="0"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DD"/>
                </a:solidFill>
                <a:latin typeface="Consolas" panose="020B0609020204030204" pitchFamily="49" charset="0"/>
              </a:rPr>
              <a:t>0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21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Присваивание значений структурам  </a:t>
            </a:r>
            <a:r>
              <a:rPr lang="en-US" dirty="0" smtClean="0"/>
              <a:t>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7624" y="1600200"/>
            <a:ext cx="7956376" cy="4525963"/>
          </a:xfrm>
        </p:spPr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Employee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dirty="0" smtClean="0">
                <a:latin typeface="Consolas" panose="020B0609020204030204" pitchFamily="49" charset="0"/>
              </a:rPr>
              <a:t> id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age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wage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dirty="0" smtClean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 smtClean="0">
                <a:latin typeface="Consolas" panose="020B0609020204030204" pitchFamily="49" charset="0"/>
              </a:rPr>
              <a:t>Employee joe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 smtClean="0">
                <a:latin typeface="Consolas" panose="020B0609020204030204" pitchFamily="49" charset="0"/>
              </a:rPr>
              <a:t>joe.</a:t>
            </a:r>
            <a:r>
              <a:rPr lang="en-US" dirty="0" smtClean="0">
                <a:solidFill>
                  <a:srgbClr val="007788"/>
                </a:solidFill>
                <a:latin typeface="Consolas" panose="020B0609020204030204" pitchFamily="49" charset="0"/>
              </a:rPr>
              <a:t>id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DD"/>
                </a:solidFill>
                <a:latin typeface="Consolas" panose="020B0609020204030204" pitchFamily="49" charset="0"/>
              </a:rPr>
              <a:t>1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joe.</a:t>
            </a:r>
            <a:r>
              <a:rPr lang="en-US" dirty="0" err="1" smtClean="0">
                <a:solidFill>
                  <a:srgbClr val="007788"/>
                </a:solidFill>
                <a:latin typeface="Consolas" panose="020B0609020204030204" pitchFamily="49" charset="0"/>
              </a:rPr>
              <a:t>age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DD"/>
                </a:solidFill>
                <a:latin typeface="Consolas" panose="020B0609020204030204" pitchFamily="49" charset="0"/>
              </a:rPr>
              <a:t>32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joe.</a:t>
            </a:r>
            <a:r>
              <a:rPr lang="en-US" dirty="0" err="1" smtClean="0">
                <a:solidFill>
                  <a:srgbClr val="007788"/>
                </a:solidFill>
                <a:latin typeface="Consolas" panose="020B0609020204030204" pitchFamily="49" charset="0"/>
              </a:rPr>
              <a:t>wage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60000.0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69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Присваивание значений структурам  </a:t>
            </a:r>
            <a:r>
              <a:rPr lang="en-US" dirty="0" smtClean="0"/>
              <a:t>II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7624" y="1600200"/>
            <a:ext cx="7956376" cy="4525963"/>
          </a:xfrm>
        </p:spPr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200" dirty="0">
                <a:latin typeface="Consolas" panose="020B0609020204030204" pitchFamily="49" charset="0"/>
              </a:rPr>
              <a:t> Employee </a:t>
            </a:r>
            <a:r>
              <a:rPr lang="en-US" sz="2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sz="2200" dirty="0" smtClean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sz="2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sz="2200" dirty="0" smtClean="0">
                <a:latin typeface="Consolas" panose="020B0609020204030204" pitchFamily="49" charset="0"/>
              </a:rPr>
              <a:t> id</a:t>
            </a:r>
            <a:r>
              <a:rPr lang="en-US" sz="2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200" dirty="0" smtClean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sz="2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2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 smtClean="0">
                <a:latin typeface="Consolas" panose="020B0609020204030204" pitchFamily="49" charset="0"/>
              </a:rPr>
              <a:t> age</a:t>
            </a:r>
            <a:r>
              <a:rPr lang="en-US" sz="2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200" dirty="0" smtClean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sz="2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</a:rPr>
              <a:t>wage</a:t>
            </a:r>
            <a:r>
              <a:rPr lang="en-US" sz="2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200" dirty="0" smtClean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sz="2200" dirty="0" smtClean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200" dirty="0">
                <a:latin typeface="Consolas" panose="020B0609020204030204" pitchFamily="49" charset="0"/>
              </a:rPr>
              <a:t>Employee joe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sz="2200" dirty="0">
                <a:solidFill>
                  <a:srgbClr val="0000DD"/>
                </a:solidFill>
                <a:latin typeface="Consolas" panose="020B0609020204030204" pitchFamily="49" charset="0"/>
              </a:rPr>
              <a:t>1</a:t>
            </a:r>
            <a:r>
              <a:rPr lang="en-US" sz="2200" dirty="0"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DD"/>
                </a:solidFill>
                <a:latin typeface="Consolas" panose="020B0609020204030204" pitchFamily="49" charset="0"/>
              </a:rPr>
              <a:t>20</a:t>
            </a:r>
            <a:r>
              <a:rPr lang="en-US" sz="2200" dirty="0"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800080"/>
                </a:solidFill>
                <a:latin typeface="Consolas" panose="020B0609020204030204" pitchFamily="49" charset="0"/>
              </a:rPr>
              <a:t>3.0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200" dirty="0">
                <a:latin typeface="Consolas" panose="020B0609020204030204" pitchFamily="49" charset="0"/>
              </a:rPr>
              <a:t>, mike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endParaRPr lang="en-US" sz="2200" dirty="0" smtClean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200" dirty="0" smtClean="0">
                <a:latin typeface="Consolas" panose="020B0609020204030204" pitchFamily="49" charset="0"/>
              </a:rPr>
              <a:t>mike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2200" dirty="0">
                <a:latin typeface="Consolas" panose="020B0609020204030204" pitchFamily="49" charset="0"/>
              </a:rPr>
              <a:t> joe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666666"/>
                </a:solidFill>
                <a:latin typeface="Consolas" panose="020B0609020204030204" pitchFamily="49" charset="0"/>
              </a:rPr>
              <a:t>// </a:t>
            </a:r>
            <a:r>
              <a:rPr lang="ru-RU" sz="2200" dirty="0">
                <a:solidFill>
                  <a:srgbClr val="666666"/>
                </a:solidFill>
                <a:latin typeface="Consolas" panose="020B0609020204030204" pitchFamily="49" charset="0"/>
              </a:rPr>
              <a:t>Копирование значений </a:t>
            </a:r>
            <a:r>
              <a:rPr lang="en-US" sz="2200" b="1" dirty="0">
                <a:solidFill>
                  <a:srgbClr val="666666"/>
                </a:solidFill>
                <a:latin typeface="Consolas" panose="020B0609020204030204" pitchFamily="49" charset="0"/>
              </a:rPr>
              <a:t>joe</a:t>
            </a:r>
            <a:r>
              <a:rPr lang="en-US" sz="2200" dirty="0">
                <a:solidFill>
                  <a:srgbClr val="666666"/>
                </a:solidFill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666666"/>
                </a:solidFill>
                <a:latin typeface="Consolas" panose="020B0609020204030204" pitchFamily="49" charset="0"/>
              </a:rPr>
              <a:t>в </a:t>
            </a:r>
            <a:r>
              <a:rPr lang="en-US" sz="2200" b="1" dirty="0" smtClean="0">
                <a:solidFill>
                  <a:srgbClr val="666666"/>
                </a:solidFill>
                <a:latin typeface="Consolas" panose="020B0609020204030204" pitchFamily="49" charset="0"/>
              </a:rPr>
              <a:t>mike</a:t>
            </a:r>
            <a:endParaRPr lang="en-US" sz="2200" b="1" dirty="0" smtClean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en-US" sz="2200" dirty="0" smtClean="0">
              <a:solidFill>
                <a:srgbClr val="666666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2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// </a:t>
            </a:r>
            <a:r>
              <a:rPr lang="ru-RU" sz="22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Присваивание</a:t>
            </a:r>
            <a:r>
              <a:rPr lang="en-US" sz="22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 </a:t>
            </a:r>
            <a:r>
              <a:rPr lang="ru-RU" sz="22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полям </a:t>
            </a:r>
            <a:r>
              <a:rPr lang="en-US" sz="2200" b="1" dirty="0">
                <a:solidFill>
                  <a:srgbClr val="666666"/>
                </a:solidFill>
                <a:latin typeface="Consolas" panose="020B0609020204030204" pitchFamily="49" charset="0"/>
              </a:rPr>
              <a:t>joe</a:t>
            </a:r>
            <a:r>
              <a:rPr lang="en-US" sz="2200" dirty="0">
                <a:solidFill>
                  <a:srgbClr val="666666"/>
                </a:solidFill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666666"/>
                </a:solidFill>
                <a:latin typeface="Consolas" panose="020B0609020204030204" pitchFamily="49" charset="0"/>
              </a:rPr>
              <a:t>новых </a:t>
            </a:r>
            <a:r>
              <a:rPr lang="ru-RU" sz="22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значений</a:t>
            </a:r>
            <a:endParaRPr lang="en-US" sz="2200" dirty="0" smtClean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200" dirty="0" smtClean="0">
                <a:latin typeface="Consolas" panose="020B0609020204030204" pitchFamily="49" charset="0"/>
              </a:rPr>
              <a:t>joe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sz="2200" dirty="0">
                <a:solidFill>
                  <a:srgbClr val="0000DD"/>
                </a:solidFill>
                <a:latin typeface="Consolas" panose="020B0609020204030204" pitchFamily="49" charset="0"/>
              </a:rPr>
              <a:t>2</a:t>
            </a:r>
            <a:r>
              <a:rPr lang="en-US" sz="2200" dirty="0"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DD"/>
                </a:solidFill>
                <a:latin typeface="Consolas" panose="020B0609020204030204" pitchFamily="49" charset="0"/>
              </a:rPr>
              <a:t>22</a:t>
            </a:r>
            <a:r>
              <a:rPr lang="en-US" sz="2200" dirty="0"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800080"/>
                </a:solidFill>
                <a:latin typeface="Consolas" panose="020B0609020204030204" pitchFamily="49" charset="0"/>
              </a:rPr>
              <a:t>6.3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endParaRPr lang="ru-RU" sz="22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42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Передача структуры как параметр в функцию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16605" y="1600200"/>
            <a:ext cx="8127395" cy="4525963"/>
          </a:xfrm>
        </p:spPr>
        <p:txBody>
          <a:bodyPr>
            <a:normAutofit fontScale="92500"/>
          </a:bodyPr>
          <a:lstStyle/>
          <a:p>
            <a:pPr marL="0" indent="0" latinLnBrk="1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Employee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dirty="0" smtClean="0">
                <a:latin typeface="Consolas" panose="020B0609020204030204" pitchFamily="49" charset="0"/>
              </a:rPr>
              <a:t> id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age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wage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 smtClean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printInformation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Employee employee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"ID: "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employee.</a:t>
            </a:r>
            <a:r>
              <a:rPr lang="en-US" dirty="0">
                <a:solidFill>
                  <a:srgbClr val="007788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99"/>
                </a:solidFill>
                <a:latin typeface="Consolas" panose="020B0609020204030204" pitchFamily="49" charset="0"/>
              </a:rPr>
              <a:t>\n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std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"Age: "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employee.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age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99"/>
                </a:solidFill>
                <a:latin typeface="Consolas" panose="020B0609020204030204" pitchFamily="49" charset="0"/>
              </a:rPr>
              <a:t>\n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"Wage: "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employee.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wage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99"/>
                </a:solidFill>
                <a:latin typeface="Consolas" panose="020B0609020204030204" pitchFamily="49" charset="0"/>
              </a:rPr>
              <a:t>\n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ru-RU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36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Передача структуры как параметр в функцию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16605" y="1600200"/>
            <a:ext cx="8127395" cy="4525963"/>
          </a:xfrm>
        </p:spPr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   </a:t>
            </a:r>
            <a:r>
              <a:rPr lang="en-US" dirty="0" smtClean="0">
                <a:latin typeface="Consolas" panose="020B0609020204030204" pitchFamily="49" charset="0"/>
              </a:rPr>
              <a:t>Employee </a:t>
            </a:r>
            <a:r>
              <a:rPr lang="en-US" dirty="0">
                <a:latin typeface="Consolas" panose="020B0609020204030204" pitchFamily="49" charset="0"/>
              </a:rPr>
              <a:t>joe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14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32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24.15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dirty="0" smtClean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printInformation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latin typeface="Consolas" panose="020B0609020204030204" pitchFamily="49" charset="0"/>
              </a:rPr>
              <a:t>joe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99"/>
                </a:solidFill>
                <a:latin typeface="Consolas" panose="020B0609020204030204" pitchFamily="49" charset="0"/>
              </a:rPr>
              <a:t>\n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dirty="0" smtClean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printInformation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({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15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20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28.3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})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0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ru-RU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82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Передача структуры как параметр в функцию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763128"/>
              </p:ext>
            </p:extLst>
          </p:nvPr>
        </p:nvGraphicFramePr>
        <p:xfrm>
          <a:off x="901249" y="1686335"/>
          <a:ext cx="7496176" cy="265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120680"/>
                <a:gridCol w="450050"/>
                <a:gridCol w="450050"/>
                <a:gridCol w="475396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Program</a:t>
                      </a:r>
                      <a:endParaRPr lang="ru-RU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</a:t>
                      </a:r>
                      <a:endParaRPr lang="ru-RU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□</a:t>
                      </a:r>
                      <a:endParaRPr lang="ru-RU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endParaRPr lang="ru-RU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232000">
                <a:tc gridSpan="4"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ID: 14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Age: 32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Wage: 24.15</a:t>
                      </a:r>
                    </a:p>
                    <a:p>
                      <a:endParaRPr lang="en-US" dirty="0" smtClean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ID: 15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Age: 20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Wage: 28.3</a:t>
                      </a:r>
                      <a:endParaRPr lang="ru-RU" dirty="0" smtClean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Для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продолжения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нажмите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любую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клавишу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. . .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028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Хранить в программе описание характеристик некоторого </a:t>
            </a:r>
            <a:r>
              <a:rPr lang="ru-RU" dirty="0" smtClean="0">
                <a:latin typeface="Consolas" panose="020B0609020204030204" pitchFamily="49" charset="0"/>
              </a:rPr>
              <a:t>объекта</a:t>
            </a:r>
            <a:endParaRPr lang="ru-RU" dirty="0">
              <a:latin typeface="Consolas" panose="020B0609020204030204" pitchFamily="49" charset="0"/>
            </a:endParaRPr>
          </a:p>
          <a:p>
            <a:endParaRPr lang="ru-RU" dirty="0" smtClean="0">
              <a:latin typeface="Consolas" panose="020B0609020204030204" pitchFamily="49" charset="0"/>
            </a:endParaRPr>
          </a:p>
          <a:p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14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Передача структуры в функцию</a:t>
            </a:r>
            <a:r>
              <a:rPr lang="en-US" dirty="0" smtClean="0"/>
              <a:t> </a:t>
            </a:r>
            <a:r>
              <a:rPr lang="ru-RU" dirty="0" smtClean="0"/>
              <a:t>через указатель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16605" y="1600200"/>
            <a:ext cx="8127395" cy="4525963"/>
          </a:xfrm>
        </p:spPr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printInformation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</a:rPr>
              <a:t>Employee </a:t>
            </a:r>
            <a:r>
              <a:rPr lang="ru-RU" sz="2000" dirty="0">
                <a:latin typeface="Consolas" panose="020B0609020204030204" pitchFamily="49" charset="0"/>
              </a:rPr>
              <a:t>*</a:t>
            </a:r>
            <a:r>
              <a:rPr lang="en-US" sz="2000" dirty="0">
                <a:latin typeface="Consolas" panose="020B0609020204030204" pitchFamily="49" charset="0"/>
              </a:rPr>
              <a:t>employee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"ID: "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(*employee).</a:t>
            </a:r>
            <a:r>
              <a:rPr lang="en-US" sz="2000" dirty="0" smtClean="0">
                <a:solidFill>
                  <a:srgbClr val="007788"/>
                </a:solidFill>
                <a:latin typeface="Consolas" panose="020B0609020204030204" pitchFamily="49" charset="0"/>
              </a:rPr>
              <a:t>id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000099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"Age: "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(*employee)</a:t>
            </a:r>
            <a:r>
              <a:rPr lang="en-US" sz="2000" dirty="0">
                <a:latin typeface="Consolas" panose="020B0609020204030204" pitchFamily="49" charset="0"/>
              </a:rPr>
              <a:t>.</a:t>
            </a:r>
            <a:r>
              <a:rPr lang="en-US" sz="2000" dirty="0" smtClean="0">
                <a:solidFill>
                  <a:srgbClr val="007788"/>
                </a:solidFill>
                <a:latin typeface="Consolas" panose="020B0609020204030204" pitchFamily="49" charset="0"/>
              </a:rPr>
              <a:t>age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000099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"Wage: "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(*employee)</a:t>
            </a:r>
            <a:r>
              <a:rPr lang="en-US" sz="2000" dirty="0">
                <a:latin typeface="Consolas" panose="020B0609020204030204" pitchFamily="49" charset="0"/>
              </a:rPr>
              <a:t>.</a:t>
            </a:r>
            <a:r>
              <a:rPr lang="en-US" sz="2000" dirty="0" smtClean="0">
                <a:solidFill>
                  <a:srgbClr val="007788"/>
                </a:solidFill>
                <a:latin typeface="Consolas" panose="020B0609020204030204" pitchFamily="49" charset="0"/>
              </a:rPr>
              <a:t>wage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000099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ru-RU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en-US" sz="20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printInformation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</a:rPr>
              <a:t>Employee </a:t>
            </a:r>
            <a:r>
              <a:rPr lang="ru-RU" sz="2000" dirty="0" smtClean="0">
                <a:latin typeface="Consolas" panose="020B0609020204030204" pitchFamily="49" charset="0"/>
              </a:rPr>
              <a:t>*</a:t>
            </a:r>
            <a:r>
              <a:rPr lang="en-US" sz="2000" dirty="0" smtClean="0">
                <a:latin typeface="Consolas" panose="020B0609020204030204" pitchFamily="49" charset="0"/>
              </a:rPr>
              <a:t>employee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 smtClean="0"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"ID: "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employee</a:t>
            </a:r>
            <a:r>
              <a:rPr lang="ru-RU" sz="2000" dirty="0" smtClean="0">
                <a:latin typeface="Consolas" panose="020B0609020204030204" pitchFamily="49" charset="0"/>
              </a:rPr>
              <a:t>-</a:t>
            </a:r>
            <a:r>
              <a:rPr lang="en-US" sz="2000" dirty="0" smtClean="0">
                <a:latin typeface="Consolas" panose="020B0609020204030204" pitchFamily="49" charset="0"/>
              </a:rPr>
              <a:t>&gt;</a:t>
            </a:r>
            <a:r>
              <a:rPr lang="en-US" sz="2000" dirty="0" smtClean="0">
                <a:solidFill>
                  <a:srgbClr val="007788"/>
                </a:solidFill>
                <a:latin typeface="Consolas" panose="020B0609020204030204" pitchFamily="49" charset="0"/>
              </a:rPr>
              <a:t>id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000099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 smtClean="0"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latin typeface="Consolas" panose="020B0609020204030204" pitchFamily="49" charset="0"/>
              </a:rPr>
              <a:t>std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"Age: "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employee</a:t>
            </a:r>
            <a:r>
              <a:rPr lang="ru-RU" sz="2000" dirty="0" smtClean="0">
                <a:latin typeface="Consolas" panose="020B0609020204030204" pitchFamily="49" charset="0"/>
              </a:rPr>
              <a:t>-</a:t>
            </a:r>
            <a:r>
              <a:rPr lang="en-US" sz="2000" dirty="0" smtClean="0">
                <a:latin typeface="Consolas" panose="020B0609020204030204" pitchFamily="49" charset="0"/>
              </a:rPr>
              <a:t>&gt;</a:t>
            </a:r>
            <a:r>
              <a:rPr lang="en-US" sz="2000" dirty="0" smtClean="0">
                <a:solidFill>
                  <a:srgbClr val="007788"/>
                </a:solidFill>
                <a:latin typeface="Consolas" panose="020B0609020204030204" pitchFamily="49" charset="0"/>
              </a:rPr>
              <a:t>age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000099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"Wage: "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employee</a:t>
            </a:r>
            <a:r>
              <a:rPr lang="ru-RU" sz="2000" dirty="0" smtClean="0">
                <a:latin typeface="Consolas" panose="020B0609020204030204" pitchFamily="49" charset="0"/>
              </a:rPr>
              <a:t>-</a:t>
            </a:r>
            <a:r>
              <a:rPr lang="en-US" sz="2000" dirty="0" smtClean="0">
                <a:latin typeface="Consolas" panose="020B0609020204030204" pitchFamily="49" charset="0"/>
              </a:rPr>
              <a:t>&gt;</a:t>
            </a:r>
            <a:r>
              <a:rPr lang="en-US" sz="2000" dirty="0" smtClean="0">
                <a:solidFill>
                  <a:srgbClr val="007788"/>
                </a:solidFill>
                <a:latin typeface="Consolas" panose="020B0609020204030204" pitchFamily="49" charset="0"/>
              </a:rPr>
              <a:t>wage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000099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ru-RU" sz="20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31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Возврат структур из функций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16605" y="1600200"/>
            <a:ext cx="8127395" cy="4525963"/>
          </a:xfrm>
        </p:spPr>
        <p:txBody>
          <a:bodyPr>
            <a:normAutofit lnSpcReduction="10000"/>
          </a:bodyPr>
          <a:lstStyle/>
          <a:p>
            <a:pPr marL="0" indent="0" latinLnBrk="1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</a:rPr>
              <a:t> Point3d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 smtClean="0">
                <a:latin typeface="Consolas" panose="020B0609020204030204" pitchFamily="49" charset="0"/>
              </a:rPr>
              <a:t> x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, y, z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sz="2000" dirty="0" smtClean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Point3d </a:t>
            </a:r>
            <a:r>
              <a:rPr lang="en-US" sz="2000" dirty="0" err="1">
                <a:latin typeface="Consolas" panose="020B0609020204030204" pitchFamily="49" charset="0"/>
              </a:rPr>
              <a:t>getZeroPoint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latin typeface="Consolas" panose="020B0609020204030204" pitchFamily="49" charset="0"/>
              </a:rPr>
              <a:t>Point3d </a:t>
            </a:r>
            <a:r>
              <a:rPr lang="en-US" sz="2000" dirty="0">
                <a:latin typeface="Consolas" panose="020B0609020204030204" pitchFamily="49" charset="0"/>
              </a:rPr>
              <a:t>temp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0.0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0.0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0.0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temp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sz="20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latin typeface="Consolas" panose="020B0609020204030204" pitchFamily="49" charset="0"/>
              </a:rPr>
              <a:t>Point3d </a:t>
            </a:r>
            <a:r>
              <a:rPr lang="en-US" sz="2000" dirty="0">
                <a:latin typeface="Consolas" panose="020B0609020204030204" pitchFamily="49" charset="0"/>
              </a:rPr>
              <a:t>zero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getZeroPoint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 smtClean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ru-RU" sz="20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39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Дополнительные сведения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360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Разные типы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16605" y="1600200"/>
            <a:ext cx="8127395" cy="4525963"/>
          </a:xfrm>
        </p:spPr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</a:rPr>
              <a:t> Point3d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 smtClean="0">
                <a:latin typeface="Consolas" panose="020B0609020204030204" pitchFamily="49" charset="0"/>
              </a:rPr>
              <a:t> x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, y, z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 smtClean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sz="20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Vector3d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latin typeface="Consolas" panose="020B0609020204030204" pitchFamily="49" charset="0"/>
              </a:rPr>
              <a:t> x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, y, z;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en-US" sz="2000" dirty="0" smtClean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Point3d p =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0.0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0.0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0.0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Vector3d v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v = p;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Ошибка. У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v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и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 </a:t>
            </a:r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разные типы</a:t>
            </a:r>
            <a:endParaRPr lang="en-US" sz="2000" b="1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98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 структур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16605" y="1600200"/>
            <a:ext cx="8127395" cy="4525963"/>
          </a:xfrm>
        </p:spPr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</a:rPr>
              <a:t> Point3d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 smtClean="0">
                <a:latin typeface="Consolas" panose="020B0609020204030204" pitchFamily="49" charset="0"/>
              </a:rPr>
              <a:t> x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, y, z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 smtClean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en-US" sz="2000" dirty="0" smtClean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Point3d p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 smtClean="0">
                <a:latin typeface="Consolas" panose="020B0609020204030204" pitchFamily="49" charset="0"/>
              </a:rPr>
              <a:t> =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{{}, {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 smtClean="0">
                <a:solidFill>
                  <a:srgbClr val="800080"/>
                </a:solidFill>
                <a:latin typeface="Consolas" panose="020B0609020204030204" pitchFamily="49" charset="0"/>
              </a:rPr>
              <a:t>.0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800080"/>
                </a:solidFill>
                <a:latin typeface="Consolas" panose="020B0609020204030204" pitchFamily="49" charset="0"/>
              </a:rPr>
              <a:t>2.0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3</a:t>
            </a:r>
            <a:r>
              <a:rPr lang="en-US" sz="2000" dirty="0" smtClean="0">
                <a:solidFill>
                  <a:srgbClr val="800080"/>
                </a:solidFill>
                <a:latin typeface="Consolas" panose="020B0609020204030204" pitchFamily="49" charset="0"/>
              </a:rPr>
              <a:t>.0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latinLnBrk="1">
              <a:buNone/>
            </a:pP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p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].x =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1.0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latinLnBrk="1">
              <a:buNone/>
            </a:pPr>
            <a:r>
              <a:rPr lang="en-US" sz="2000" dirty="0" err="1"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&lt;&lt; </a:t>
            </a:r>
            <a:r>
              <a:rPr lang="en-US" sz="2000" dirty="0"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].x &lt;&lt; '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 </a:t>
            </a:r>
            <a:r>
              <a:rPr lang="en-US" sz="2000" dirty="0"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].y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&lt;&lt; '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 </a:t>
            </a:r>
            <a:r>
              <a:rPr lang="en-US" sz="2000" dirty="0"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].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z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latinLnBrk="1">
              <a:buNone/>
            </a:pPr>
            <a:endParaRPr lang="en-US" sz="2000" b="1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3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Вложенные структуры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16605" y="1600200"/>
            <a:ext cx="8127395" cy="4525963"/>
          </a:xfrm>
        </p:spPr>
        <p:txBody>
          <a:bodyPr>
            <a:normAutofit lnSpcReduction="10000"/>
          </a:bodyPr>
          <a:lstStyle/>
          <a:p>
            <a:pPr marL="0" indent="0" latinLnBrk="1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</a:rPr>
              <a:t> Employee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sz="2000" dirty="0" smtClean="0">
                <a:latin typeface="Consolas" panose="020B0609020204030204" pitchFamily="49" charset="0"/>
              </a:rPr>
              <a:t> id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</a:rPr>
              <a:t> age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wage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sz="20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Company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latin typeface="Consolas" panose="020B0609020204030204" pitchFamily="49" charset="0"/>
              </a:rPr>
              <a:t>Employee </a:t>
            </a:r>
            <a:r>
              <a:rPr lang="en-US" sz="2000" dirty="0">
                <a:latin typeface="Consolas" panose="020B0609020204030204" pitchFamily="49" charset="0"/>
              </a:rPr>
              <a:t>CEO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CEO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– это структура</a:t>
            </a:r>
          </a:p>
          <a:p>
            <a:pPr marL="0" indent="0" latinLnBrk="1">
              <a:buNone/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numberOfEmployees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  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Company </a:t>
            </a:r>
            <a:r>
              <a:rPr lang="en-US" sz="2000" dirty="0" err="1">
                <a:latin typeface="Consolas" panose="020B0609020204030204" pitchFamily="49" charset="0"/>
              </a:rPr>
              <a:t>myCompany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{{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</a:rPr>
              <a:t>42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60000.0f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 smtClean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 err="1"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 </a:t>
            </a:r>
            <a:r>
              <a:rPr lang="en-US" sz="2000" dirty="0" smtClean="0">
                <a:latin typeface="Consolas" panose="020B0609020204030204" pitchFamily="49" charset="0"/>
              </a:rPr>
              <a:t>myCompany.CEO.id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en-US" sz="2000" b="1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9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Размер структуры</a:t>
            </a:r>
            <a:r>
              <a:rPr lang="en-US" dirty="0" smtClean="0"/>
              <a:t> </a:t>
            </a:r>
            <a:r>
              <a:rPr lang="ru-RU" dirty="0" smtClean="0"/>
              <a:t>и выравнивание</a:t>
            </a:r>
            <a:r>
              <a:rPr lang="en-US" dirty="0" smtClean="0"/>
              <a:t> 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16605" y="1600200"/>
            <a:ext cx="8127395" cy="4525963"/>
          </a:xfrm>
        </p:spPr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Employee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dirty="0" smtClean="0">
                <a:latin typeface="Consolas" panose="020B0609020204030204" pitchFamily="49" charset="0"/>
              </a:rPr>
              <a:t> id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;   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(short) == 2</a:t>
            </a:r>
            <a:endParaRPr lang="ru-RU" dirty="0" smtClean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age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;    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== 4</a:t>
            </a:r>
            <a:endParaRPr lang="ru-RU" dirty="0" smtClean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wage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(double)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==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8</a:t>
            </a:r>
            <a:endParaRPr lang="ru-RU" dirty="0" smtClean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 smtClean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Employee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; 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16  != ( 2 + 4 + 8 )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66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Размер структуры</a:t>
            </a:r>
            <a:r>
              <a:rPr lang="en-US" dirty="0" smtClean="0"/>
              <a:t> </a:t>
            </a:r>
            <a:r>
              <a:rPr lang="ru-RU" dirty="0" smtClean="0"/>
              <a:t>и выравнивание</a:t>
            </a:r>
            <a:r>
              <a:rPr lang="en-US" dirty="0" smtClean="0"/>
              <a:t>  II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16605" y="1600200"/>
            <a:ext cx="8127395" cy="4525963"/>
          </a:xfrm>
        </p:spPr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Employee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dirty="0" smtClean="0">
                <a:latin typeface="Consolas" panose="020B0609020204030204" pitchFamily="49" charset="0"/>
              </a:rPr>
              <a:t> id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;   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(short) == 2</a:t>
            </a:r>
            <a:endParaRPr lang="ru-RU" dirty="0" smtClean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double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wage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(double) ==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8</a:t>
            </a: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age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;    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== 4</a:t>
            </a:r>
            <a:endParaRPr lang="ru-RU" dirty="0" smtClean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 smtClean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Employee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; 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24  != ( 2 + 4 + 8 )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4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Размер структуры</a:t>
            </a:r>
            <a:r>
              <a:rPr lang="en-US" dirty="0" smtClean="0"/>
              <a:t> </a:t>
            </a:r>
            <a:r>
              <a:rPr lang="ru-RU" dirty="0" smtClean="0"/>
              <a:t>и выравнивание</a:t>
            </a:r>
            <a:r>
              <a:rPr lang="en-US" dirty="0" smtClean="0"/>
              <a:t>  II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16605" y="1600200"/>
            <a:ext cx="8127395" cy="4525963"/>
          </a:xfrm>
        </p:spPr>
        <p:txBody>
          <a:bodyPr>
            <a:normAutofit lnSpcReduction="10000"/>
          </a:bodyPr>
          <a:lstStyle/>
          <a:p>
            <a:pPr marL="0" indent="0" latinLnBrk="1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Employee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dirty="0">
                <a:latin typeface="Consolas" panose="020B0609020204030204" pitchFamily="49" charset="0"/>
              </a:rPr>
              <a:t> 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   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    </a:t>
            </a:r>
            <a:endParaRPr lang="ru-RU" dirty="0" smtClean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 smtClean="0">
                <a:latin typeface="Consolas" panose="020B0609020204030204" pitchFamily="49" charset="0"/>
              </a:rPr>
              <a:t> wage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; </a:t>
            </a:r>
            <a:endParaRPr lang="ru-RU" dirty="0" smtClean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Employee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dirty="0" smtClean="0">
                <a:latin typeface="Consolas" panose="020B0609020204030204" pitchFamily="49" charset="0"/>
              </a:rPr>
              <a:t> id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;    </a:t>
            </a:r>
            <a:endParaRPr lang="ru-RU" dirty="0" smtClean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double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wage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</a:t>
            </a: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age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;     </a:t>
            </a:r>
            <a:endParaRPr lang="ru-RU" dirty="0" smtClean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 smtClean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578004"/>
              </p:ext>
            </p:extLst>
          </p:nvPr>
        </p:nvGraphicFramePr>
        <p:xfrm>
          <a:off x="4842030" y="2102255"/>
          <a:ext cx="316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00"/>
                <a:gridCol w="396000"/>
                <a:gridCol w="396000"/>
                <a:gridCol w="158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double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739898"/>
              </p:ext>
            </p:extLst>
          </p:nvPr>
        </p:nvGraphicFramePr>
        <p:xfrm>
          <a:off x="4842030" y="4509120"/>
          <a:ext cx="316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double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867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 </a:t>
            </a:r>
            <a:r>
              <a:rPr lang="en-US" dirty="0" smtClean="0"/>
              <a:t>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atinLnBrk="1"/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aliceBirthYear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aliceBirthMonth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aliceBirthDay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aliceHeight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aliceWeight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atinLnBrk="1"/>
            <a:endParaRPr lang="en-US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bobBirthYear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bobBirthMonth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bobBirthDay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bobHeight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bobWeight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57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</a:t>
            </a:r>
            <a:r>
              <a:rPr lang="en-US" dirty="0"/>
              <a:t>I - </a:t>
            </a:r>
            <a:r>
              <a:rPr lang="ru-RU" dirty="0"/>
              <a:t>Проблемы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6615" y="1600200"/>
            <a:ext cx="8037385" cy="4525963"/>
          </a:xfrm>
        </p:spPr>
        <p:txBody>
          <a:bodyPr/>
          <a:lstStyle/>
          <a:p>
            <a:r>
              <a:rPr lang="ru-RU" dirty="0" smtClean="0">
                <a:latin typeface="Consolas" panose="020B0609020204030204" pitchFamily="49" charset="0"/>
              </a:rPr>
              <a:t>Для каждого человека нужно создавать по пять отдельных переменных – </a:t>
            </a:r>
            <a:r>
              <a:rPr lang="ru-RU" dirty="0" smtClean="0">
                <a:solidFill>
                  <a:srgbClr val="FF0000"/>
                </a:solidFill>
                <a:latin typeface="Consolas" panose="020B0609020204030204" pitchFamily="49" charset="0"/>
              </a:rPr>
              <a:t>долго, могут быть опечатки</a:t>
            </a:r>
          </a:p>
          <a:p>
            <a:endParaRPr lang="ru-RU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atinLnBrk="1"/>
            <a:r>
              <a:rPr lang="ru-RU" dirty="0" smtClean="0">
                <a:latin typeface="Consolas" panose="020B0609020204030204" pitchFamily="49" charset="0"/>
              </a:rPr>
              <a:t>Чтобы передать в функцию, нужно перечислить все аргументы – </a:t>
            </a:r>
            <a:r>
              <a:rPr lang="ru-RU" dirty="0" smtClean="0">
                <a:solidFill>
                  <a:srgbClr val="FF0000"/>
                </a:solidFill>
                <a:latin typeface="Consolas" panose="020B0609020204030204" pitchFamily="49" charset="0"/>
              </a:rPr>
              <a:t>можно перепутать порядок</a:t>
            </a:r>
            <a:r>
              <a:rPr lang="ru-RU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ru-RU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ru-RU" dirty="0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ru-RU" dirty="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aliceBirthYear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aliceBirthMonth</a:t>
            </a:r>
            <a:r>
              <a:rPr lang="en-US" dirty="0">
                <a:latin typeface="Consolas" panose="020B0609020204030204" pitchFamily="49" charset="0"/>
              </a:rPr>
              <a:t>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aliceBirthDay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aliceHeight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aliceWeight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 smtClean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latinLnBrk="1"/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latinLnBrk="1"/>
            <a:r>
              <a:rPr lang="ru-RU" dirty="0" smtClean="0">
                <a:latin typeface="Consolas" panose="020B0609020204030204" pitchFamily="49" charset="0"/>
              </a:rPr>
              <a:t>Как вернуть из функции?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11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 </a:t>
            </a:r>
            <a:r>
              <a:rPr lang="en-US" dirty="0" smtClean="0"/>
              <a:t>I</a:t>
            </a:r>
            <a:r>
              <a:rPr lang="en-US" dirty="0"/>
              <a:t>I</a:t>
            </a:r>
            <a:r>
              <a:rPr lang="en-US" dirty="0" smtClean="0"/>
              <a:t> - </a:t>
            </a:r>
            <a:r>
              <a:rPr lang="ru-RU" dirty="0" smtClean="0"/>
              <a:t>Структуры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human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Свой тип данных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BirthYear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BirthMonth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BirthDay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double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Height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double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Weight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ru-RU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Точка с запятой обязательно</a:t>
            </a:r>
          </a:p>
          <a:p>
            <a:pPr latinLnBrk="1"/>
            <a:endParaRPr lang="ru-RU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human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bob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Создаём переменные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07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 </a:t>
            </a:r>
            <a:r>
              <a:rPr lang="en-US" dirty="0" smtClean="0"/>
              <a:t>I</a:t>
            </a:r>
            <a:r>
              <a:rPr lang="en-US" dirty="0"/>
              <a:t>I</a:t>
            </a:r>
            <a:r>
              <a:rPr lang="en-US" dirty="0" smtClean="0"/>
              <a:t> - </a:t>
            </a:r>
            <a:r>
              <a:rPr lang="ru-RU" dirty="0" smtClean="0"/>
              <a:t>Структуры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human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BirthYear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BirthMonth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BirthDay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double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Height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double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Weight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bob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9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 </a:t>
            </a:r>
            <a:r>
              <a:rPr lang="en-US" dirty="0" smtClean="0"/>
              <a:t>I</a:t>
            </a:r>
            <a:r>
              <a:rPr lang="en-US" dirty="0"/>
              <a:t>I</a:t>
            </a:r>
            <a:r>
              <a:rPr lang="en-US" dirty="0" smtClean="0"/>
              <a:t> - </a:t>
            </a:r>
            <a:r>
              <a:rPr lang="ru-RU" dirty="0" smtClean="0"/>
              <a:t>Структуры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BirthYear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BirthMonth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BirthDay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double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Height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double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Weight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bob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64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Где можно объявлять </a:t>
            </a:r>
            <a:r>
              <a:rPr lang="ru-RU" dirty="0" smtClean="0"/>
              <a:t>структуры</a:t>
            </a:r>
            <a:r>
              <a:rPr lang="ru-RU" dirty="0"/>
              <a:t>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latin typeface="Consolas" panose="020B0609020204030204" pitchFamily="49" charset="0"/>
              </a:rPr>
              <a:t>Внутри функций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func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(){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num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ru-RU" dirty="0" smtClean="0">
                <a:latin typeface="Consolas" panose="020B0609020204030204" pitchFamily="49" charset="0"/>
              </a:rPr>
              <a:t>Вне функций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num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(){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r>
              <a:rPr lang="ru-RU" dirty="0" smtClean="0">
                <a:latin typeface="Consolas" panose="020B0609020204030204" pitchFamily="49" charset="0"/>
              </a:rPr>
              <a:t>Внутри других структур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num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b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k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 j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10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может быть членом структуры?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>Если можно создать переменную этого типа, то это может быть членом структуры</a:t>
            </a:r>
          </a:p>
          <a:p>
            <a:pPr marL="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Например:</a:t>
            </a:r>
          </a:p>
          <a:p>
            <a:r>
              <a:rPr lang="ru-RU" dirty="0" smtClean="0">
                <a:latin typeface="Consolas" panose="020B0609020204030204" pitchFamily="49" charset="0"/>
              </a:rPr>
              <a:t>Примитивные типы: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 smtClean="0"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 smtClean="0">
                <a:latin typeface="Consolas" panose="020B0609020204030204" pitchFamily="49" charset="0"/>
              </a:rPr>
              <a:t> ...</a:t>
            </a:r>
          </a:p>
          <a:p>
            <a:r>
              <a:rPr lang="ru-RU" dirty="0" smtClean="0">
                <a:latin typeface="Consolas" panose="020B0609020204030204" pitchFamily="49" charset="0"/>
              </a:rPr>
              <a:t>Другие структуры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endParaRPr lang="ru-RU" dirty="0" smtClean="0">
              <a:latin typeface="Consolas" panose="020B0609020204030204" pitchFamily="49" charset="0"/>
            </a:endParaRPr>
          </a:p>
          <a:p>
            <a:r>
              <a:rPr lang="ru-RU" dirty="0" smtClean="0">
                <a:latin typeface="Consolas" panose="020B0609020204030204" pitchFamily="49" charset="0"/>
              </a:rPr>
              <a:t>Массивы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</a:p>
          <a:p>
            <a:r>
              <a:rPr lang="ru-RU" dirty="0" smtClean="0">
                <a:latin typeface="Consolas" panose="020B0609020204030204" pitchFamily="49" charset="0"/>
              </a:rPr>
              <a:t>Строки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...</a:t>
            </a:r>
            <a:endParaRPr lang="ru-RU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39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1761</TotalTime>
  <Words>1171</Words>
  <Application>Microsoft Office PowerPoint</Application>
  <PresentationFormat>Экран (4:3)</PresentationFormat>
  <Paragraphs>270</Paragraphs>
  <Slides>28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29" baseType="lpstr">
      <vt:lpstr>Тема Office</vt:lpstr>
      <vt:lpstr>Программирование на языке С++ Лекция 9</vt:lpstr>
      <vt:lpstr>Постановка задачи</vt:lpstr>
      <vt:lpstr>Решение I</vt:lpstr>
      <vt:lpstr>Решение I - Проблемы</vt:lpstr>
      <vt:lpstr>Решение II - Структуры</vt:lpstr>
      <vt:lpstr>Решение II - Структуры</vt:lpstr>
      <vt:lpstr>Решение II - Структуры</vt:lpstr>
      <vt:lpstr>Где можно объявлять структуры?</vt:lpstr>
      <vt:lpstr>Что может быть членом структуры?</vt:lpstr>
      <vt:lpstr>Как работать со структурой </vt:lpstr>
      <vt:lpstr>Как работать со структурой </vt:lpstr>
      <vt:lpstr>Инициализация структуры  I</vt:lpstr>
      <vt:lpstr>Инициализация структуры  II  C++11/C++14</vt:lpstr>
      <vt:lpstr>Инициализация структуры  III  C++11/C++14</vt:lpstr>
      <vt:lpstr>Присваивание значений структурам  I</vt:lpstr>
      <vt:lpstr>Присваивание значений структурам  II</vt:lpstr>
      <vt:lpstr>Передача структуры как параметр в функцию</vt:lpstr>
      <vt:lpstr>Передача структуры как параметр в функцию</vt:lpstr>
      <vt:lpstr>Передача структуры как параметр в функцию</vt:lpstr>
      <vt:lpstr>Передача структуры в функцию через указатель</vt:lpstr>
      <vt:lpstr>Возврат структур из функций</vt:lpstr>
      <vt:lpstr>Презентация PowerPoint</vt:lpstr>
      <vt:lpstr>Разные типы</vt:lpstr>
      <vt:lpstr>Массив структур</vt:lpstr>
      <vt:lpstr>Вложенные структуры</vt:lpstr>
      <vt:lpstr>Размер структуры и выравнивание  I</vt:lpstr>
      <vt:lpstr>Размер структуры и выравнивание  II</vt:lpstr>
      <vt:lpstr>Размер структуры и выравнивание  II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 на языке C++</dc:title>
  <dc:creator>KRON</dc:creator>
  <cp:lastModifiedBy>KRON</cp:lastModifiedBy>
  <cp:revision>233</cp:revision>
  <dcterms:created xsi:type="dcterms:W3CDTF">2018-10-16T08:47:53Z</dcterms:created>
  <dcterms:modified xsi:type="dcterms:W3CDTF">2018-11-09T22:06:34Z</dcterms:modified>
</cp:coreProperties>
</file>