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59" r:id="rId6"/>
    <p:sldId id="260" r:id="rId7"/>
    <p:sldId id="261" r:id="rId8"/>
    <p:sldId id="262"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04F8-FD4E-425A-A715-C6FF9B077858}" type="datetimeFigureOut">
              <a:rPr lang="en-US" smtClean="0"/>
              <a:t>3/5/2020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1BCDC-8E78-4082-9754-A6C76579F7F3}" type="slidenum">
              <a:rPr lang="en-US" smtClean="0"/>
              <a:t>‹#›</a:t>
            </a:fld>
            <a:endParaRPr lang="en-US"/>
          </a:p>
        </p:txBody>
      </p:sp>
    </p:spTree>
    <p:extLst>
      <p:ext uri="{BB962C8B-B14F-4D97-AF65-F5344CB8AC3E}">
        <p14:creationId xmlns:p14="http://schemas.microsoft.com/office/powerpoint/2010/main" val="320215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Version control</a:t>
            </a:r>
            <a:r>
              <a:rPr lang="en-US" sz="1200" b="0" i="0" kern="1200" dirty="0">
                <a:solidFill>
                  <a:schemeClr val="tx1"/>
                </a:solidFill>
                <a:effectLst/>
                <a:latin typeface="+mn-lt"/>
                <a:ea typeface="+mn-ea"/>
                <a:cs typeface="+mn-cs"/>
              </a:rPr>
              <a:t> is a system that records changes to a file or set of files over time so that you can recall specific </a:t>
            </a:r>
            <a:r>
              <a:rPr lang="en-US" sz="1200" b="1" i="0" kern="1200" dirty="0">
                <a:solidFill>
                  <a:schemeClr val="tx1"/>
                </a:solidFill>
                <a:effectLst/>
                <a:latin typeface="+mn-lt"/>
                <a:ea typeface="+mn-ea"/>
                <a:cs typeface="+mn-cs"/>
              </a:rPr>
              <a:t>versions</a:t>
            </a:r>
            <a:r>
              <a:rPr lang="en-US" sz="1200" b="0" i="0" kern="1200" dirty="0">
                <a:solidFill>
                  <a:schemeClr val="tx1"/>
                </a:solidFill>
                <a:effectLst/>
                <a:latin typeface="+mn-lt"/>
                <a:ea typeface="+mn-ea"/>
                <a:cs typeface="+mn-cs"/>
              </a:rPr>
              <a:t> later.</a:t>
            </a:r>
            <a:endParaRPr lang="en-US" dirty="0"/>
          </a:p>
        </p:txBody>
      </p:sp>
      <p:sp>
        <p:nvSpPr>
          <p:cNvPr id="4" name="Slide Number Placeholder 3"/>
          <p:cNvSpPr>
            <a:spLocks noGrp="1"/>
          </p:cNvSpPr>
          <p:nvPr>
            <p:ph type="sldNum" sz="quarter" idx="5"/>
          </p:nvPr>
        </p:nvSpPr>
        <p:spPr/>
        <p:txBody>
          <a:bodyPr/>
          <a:lstStyle/>
          <a:p>
            <a:fld id="{5BC1BCDC-8E78-4082-9754-A6C76579F7F3}" type="slidenum">
              <a:rPr lang="en-US" smtClean="0"/>
              <a:t>3</a:t>
            </a:fld>
            <a:endParaRPr lang="en-US"/>
          </a:p>
        </p:txBody>
      </p:sp>
    </p:spTree>
    <p:extLst>
      <p:ext uri="{BB962C8B-B14F-4D97-AF65-F5344CB8AC3E}">
        <p14:creationId xmlns:p14="http://schemas.microsoft.com/office/powerpoint/2010/main" val="33659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being able to commit push and pull, and create </a:t>
            </a:r>
            <a:r>
              <a:rPr lang="en-US" dirty="0" err="1"/>
              <a:t>gitignore</a:t>
            </a:r>
            <a:r>
              <a:rPr lang="en-US" dirty="0"/>
              <a:t> with one click on Git Kraken. There are also </a:t>
            </a:r>
          </a:p>
        </p:txBody>
      </p:sp>
      <p:sp>
        <p:nvSpPr>
          <p:cNvPr id="4" name="Slide Number Placeholder 3"/>
          <p:cNvSpPr>
            <a:spLocks noGrp="1"/>
          </p:cNvSpPr>
          <p:nvPr>
            <p:ph type="sldNum" sz="quarter" idx="5"/>
          </p:nvPr>
        </p:nvSpPr>
        <p:spPr/>
        <p:txBody>
          <a:bodyPr/>
          <a:lstStyle/>
          <a:p>
            <a:fld id="{5BC1BCDC-8E78-4082-9754-A6C76579F7F3}" type="slidenum">
              <a:rPr lang="en-US" smtClean="0"/>
              <a:t>10</a:t>
            </a:fld>
            <a:endParaRPr lang="en-US"/>
          </a:p>
        </p:txBody>
      </p:sp>
    </p:spTree>
    <p:extLst>
      <p:ext uri="{BB962C8B-B14F-4D97-AF65-F5344CB8AC3E}">
        <p14:creationId xmlns:p14="http://schemas.microsoft.com/office/powerpoint/2010/main" val="274505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binary files. They take up a lot of space and even more with each change so you’ll need to get some additional support from Git for those. (Git LFS) </a:t>
            </a:r>
          </a:p>
          <a:p>
            <a:pPr marL="171450" indent="-171450">
              <a:buFontTx/>
              <a:buChar char="-"/>
            </a:pPr>
            <a:r>
              <a:rPr lang="en-US" dirty="0"/>
              <a:t>This stuff </a:t>
            </a:r>
            <a:r>
              <a:rPr lang="en-US" dirty="0" err="1"/>
              <a:t>ain’t</a:t>
            </a:r>
            <a:r>
              <a:rPr lang="en-US" dirty="0"/>
              <a:t> simple. It seems so, until you’re working on a group coding project and constantly pushing to the wrong branch or reverting peoples changes or uploading meta data they don’t want to see. You need to get used to it. You should get good. </a:t>
            </a:r>
          </a:p>
          <a:p>
            <a:pPr marL="171450" indent="-171450">
              <a:buFontTx/>
              <a:buChar char="-"/>
            </a:pPr>
            <a:r>
              <a:rPr lang="en-US" dirty="0"/>
              <a:t>Clients like </a:t>
            </a:r>
            <a:r>
              <a:rPr lang="en-US" dirty="0" err="1"/>
              <a:t>GitKraken</a:t>
            </a:r>
            <a:r>
              <a:rPr lang="en-US" dirty="0"/>
              <a:t> (I’m very fond) let you make a lot of mistakes, if you take your time and don’t go around madly reverting and deleting. </a:t>
            </a:r>
          </a:p>
          <a:p>
            <a:pPr marL="171450" indent="-171450">
              <a:buFontTx/>
              <a:buChar char="-"/>
            </a:pPr>
            <a:r>
              <a:rPr lang="en-US" dirty="0"/>
              <a:t>Not everyone who bounces up your code online is nice. Be mindful of what information is included in what you upload or what they can do with the code you provided. </a:t>
            </a:r>
          </a:p>
        </p:txBody>
      </p:sp>
      <p:sp>
        <p:nvSpPr>
          <p:cNvPr id="4" name="Slide Number Placeholder 3"/>
          <p:cNvSpPr>
            <a:spLocks noGrp="1"/>
          </p:cNvSpPr>
          <p:nvPr>
            <p:ph type="sldNum" sz="quarter" idx="5"/>
          </p:nvPr>
        </p:nvSpPr>
        <p:spPr/>
        <p:txBody>
          <a:bodyPr/>
          <a:lstStyle/>
          <a:p>
            <a:fld id="{5BC1BCDC-8E78-4082-9754-A6C76579F7F3}" type="slidenum">
              <a:rPr lang="en-US" smtClean="0"/>
              <a:t>11</a:t>
            </a:fld>
            <a:endParaRPr lang="en-US"/>
          </a:p>
        </p:txBody>
      </p:sp>
    </p:spTree>
    <p:extLst>
      <p:ext uri="{BB962C8B-B14F-4D97-AF65-F5344CB8AC3E}">
        <p14:creationId xmlns:p14="http://schemas.microsoft.com/office/powerpoint/2010/main" val="396464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DBCB-D7A3-4570-9A1E-189EA68D8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FAC3D3-FFB9-4D8E-BC54-0B86211B3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17CDE-4F98-4E88-AC53-26E5939C4045}"/>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6DCD4131-D6F8-4318-9C11-5E6463B64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3680E-01ED-4023-8CF6-48759D4C7FCA}"/>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76843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3D52-0D12-4E23-853D-77FC1A3F36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67837A-481F-4D02-8E1C-0E6657114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DEDF2-30C6-4428-8D61-19E1C76064D8}"/>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4B697990-B405-45E8-A4BD-50A0DA0A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E444F-4A44-4966-AB0E-299D635E23D1}"/>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254411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C523A-41C2-4BDB-A67D-346FCACDC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EB81E-7632-4FB7-9C7B-879A744EB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BCB14-FD60-4FBA-B169-A97B3943A407}"/>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B41FC1D6-555D-41B3-AB20-1C7AE7073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33CBF-9EAD-49E7-8750-0FC1A1ECFC43}"/>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77208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022A-5DB8-48C2-AA76-E59C0C4DB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0EAF2-F3B3-4958-87CF-0CC4160B8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634F2-3CA9-46DC-BF0D-9427B6DE6979}"/>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8C5A4CBE-885C-4BFE-85EF-935EDD990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8E03B-F9BF-4F62-9E20-1022E4195046}"/>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233430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1DBF-EEC6-4285-8FCE-9156346D3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D0C1B-4451-49D0-A8A8-88989B8FA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5D2A8-C3B5-47F7-A6F8-D8DC8742552D}"/>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4B5CC803-7307-46AD-B832-EEF037E91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76AB3-797B-46B0-AABB-5F8B6A75C844}"/>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187595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2752-8A8A-40C2-957E-D1A08FAEF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FE81E-FC6F-400F-BC7C-15C01C187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35F036-3D5D-4629-B4FB-CBBCF9BBE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749A6-DABA-4E76-9326-40B9A09C4362}"/>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6" name="Footer Placeholder 5">
            <a:extLst>
              <a:ext uri="{FF2B5EF4-FFF2-40B4-BE49-F238E27FC236}">
                <a16:creationId xmlns:a16="http://schemas.microsoft.com/office/drawing/2014/main" id="{97F5DC89-543E-4472-9F75-914B5F8E5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35C50-274B-4550-8E6A-86EA1728C755}"/>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78829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5BC3-6B8B-46B3-A9D3-774CD424E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DCB4A6-1327-44CF-A554-BF751425B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0F164-C4EC-4951-8A74-2E407A741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AB8AD-2DE4-4086-B928-8122279E7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2CD7D-95FE-40C3-82E7-3EC21E3211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1498BC-C56B-4659-AC3B-4637C861399C}"/>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8" name="Footer Placeholder 7">
            <a:extLst>
              <a:ext uri="{FF2B5EF4-FFF2-40B4-BE49-F238E27FC236}">
                <a16:creationId xmlns:a16="http://schemas.microsoft.com/office/drawing/2014/main" id="{C389A544-1CBB-42DE-AE33-3A5963F5DB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5F59D6-C212-4561-91FA-D3ACF2E1E4CC}"/>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372994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4303-5954-4A33-BE4C-1E681602F5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80FA1-DCCA-4074-B700-5BA3256A7B35}"/>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4" name="Footer Placeholder 3">
            <a:extLst>
              <a:ext uri="{FF2B5EF4-FFF2-40B4-BE49-F238E27FC236}">
                <a16:creationId xmlns:a16="http://schemas.microsoft.com/office/drawing/2014/main" id="{CE49C2EA-0E69-4909-BCF3-E7E5CBF8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371A9-8FDC-486A-B765-1FC9591428D1}"/>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19863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C5C18-E629-4B9E-A6C2-A9813A4E1E00}"/>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3" name="Footer Placeholder 2">
            <a:extLst>
              <a:ext uri="{FF2B5EF4-FFF2-40B4-BE49-F238E27FC236}">
                <a16:creationId xmlns:a16="http://schemas.microsoft.com/office/drawing/2014/main" id="{6B2C734A-E165-4BD0-8F4D-A61BE07EAE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54106A-FF61-4245-8B03-76FE60B61941}"/>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350970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E9C3-E7BA-4780-91A2-B68FBC878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AD356A-AEBC-4370-8E19-AE91A9578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8739C3-63F1-4BC4-BA43-371CEA921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2957-FB66-4EF6-B2D4-D5D538EEE9C2}"/>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6" name="Footer Placeholder 5">
            <a:extLst>
              <a:ext uri="{FF2B5EF4-FFF2-40B4-BE49-F238E27FC236}">
                <a16:creationId xmlns:a16="http://schemas.microsoft.com/office/drawing/2014/main" id="{AC8C63AA-9964-48BF-84B0-568158F0F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34290-4ABC-43EA-8F4F-6812C15C2FA2}"/>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309104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DA99-CF3D-4CA7-B394-A891FDF64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5B5DB0-BFC8-4F93-A16F-3D1ED834A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57AC6-C6C1-446D-A214-D3E7E2D31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362D1-2036-4997-B776-927E18B47A02}"/>
              </a:ext>
            </a:extLst>
          </p:cNvPr>
          <p:cNvSpPr>
            <a:spLocks noGrp="1"/>
          </p:cNvSpPr>
          <p:nvPr>
            <p:ph type="dt" sz="half" idx="10"/>
          </p:nvPr>
        </p:nvSpPr>
        <p:spPr/>
        <p:txBody>
          <a:bodyPr/>
          <a:lstStyle/>
          <a:p>
            <a:fld id="{20540B8E-F61E-4B05-A2B3-56F9704AC7FC}" type="datetimeFigureOut">
              <a:rPr lang="en-US" smtClean="0"/>
              <a:t>3/5/2020</a:t>
            </a:fld>
            <a:endParaRPr lang="en-US"/>
          </a:p>
        </p:txBody>
      </p:sp>
      <p:sp>
        <p:nvSpPr>
          <p:cNvPr id="6" name="Footer Placeholder 5">
            <a:extLst>
              <a:ext uri="{FF2B5EF4-FFF2-40B4-BE49-F238E27FC236}">
                <a16:creationId xmlns:a16="http://schemas.microsoft.com/office/drawing/2014/main" id="{8C4C9B10-6CDE-4B7A-9F5D-EC78B8262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E4314-6BCF-43F7-BEAE-3295BC0A62CC}"/>
              </a:ext>
            </a:extLst>
          </p:cNvPr>
          <p:cNvSpPr>
            <a:spLocks noGrp="1"/>
          </p:cNvSpPr>
          <p:nvPr>
            <p:ph type="sldNum" sz="quarter" idx="12"/>
          </p:nvPr>
        </p:nvSpPr>
        <p:spPr/>
        <p:txBody>
          <a:bodyPr/>
          <a:lstStyle/>
          <a:p>
            <a:fld id="{21010AE1-9159-4051-B7F4-823148C24EAF}" type="slidenum">
              <a:rPr lang="en-US" smtClean="0"/>
              <a:t>‹#›</a:t>
            </a:fld>
            <a:endParaRPr lang="en-US"/>
          </a:p>
        </p:txBody>
      </p:sp>
    </p:spTree>
    <p:extLst>
      <p:ext uri="{BB962C8B-B14F-4D97-AF65-F5344CB8AC3E}">
        <p14:creationId xmlns:p14="http://schemas.microsoft.com/office/powerpoint/2010/main" val="409131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F05A2-D6B5-4636-A78F-BBCD7610E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D656E7-DF0C-44FA-9756-9CA900FFC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A2F73-6CF9-48DD-BF8B-F46A13BD0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40B8E-F61E-4B05-A2B3-56F9704AC7FC}" type="datetimeFigureOut">
              <a:rPr lang="en-US" smtClean="0"/>
              <a:t>3/5/2020</a:t>
            </a:fld>
            <a:endParaRPr lang="en-US"/>
          </a:p>
        </p:txBody>
      </p:sp>
      <p:sp>
        <p:nvSpPr>
          <p:cNvPr id="5" name="Footer Placeholder 4">
            <a:extLst>
              <a:ext uri="{FF2B5EF4-FFF2-40B4-BE49-F238E27FC236}">
                <a16:creationId xmlns:a16="http://schemas.microsoft.com/office/drawing/2014/main" id="{B0C28B19-87CA-47CF-B350-836414BEE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240959-9E17-46C7-9C0F-58B9DE348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10AE1-9159-4051-B7F4-823148C24EAF}" type="slidenum">
              <a:rPr lang="en-US" smtClean="0"/>
              <a:t>‹#›</a:t>
            </a:fld>
            <a:endParaRPr lang="en-US"/>
          </a:p>
        </p:txBody>
      </p:sp>
    </p:spTree>
    <p:extLst>
      <p:ext uri="{BB962C8B-B14F-4D97-AF65-F5344CB8AC3E}">
        <p14:creationId xmlns:p14="http://schemas.microsoft.com/office/powerpoint/2010/main" val="316236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decademy.com/learn/learn-git" TargetMode="External"/><Relationship Id="rId2" Type="http://schemas.openxmlformats.org/officeDocument/2006/relationships/hyperlink" Target="https://guides.github.com/features/mastering-markdown/" TargetMode="External"/><Relationship Id="rId1" Type="http://schemas.openxmlformats.org/officeDocument/2006/relationships/slideLayout" Target="../slideLayouts/slideLayout2.xml"/><Relationship Id="rId4" Type="http://schemas.openxmlformats.org/officeDocument/2006/relationships/hyperlink" Target="https://forms.gle/GVktDYY9yMd2MNrS8"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7ECD66E0-207A-466E-A6F3-3228B2B172A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7597" r="41109" b="1494"/>
          <a:stretch/>
        </p:blipFill>
        <p:spPr>
          <a:xfrm>
            <a:off x="3523488" y="10"/>
            <a:ext cx="8668512" cy="6857990"/>
          </a:xfrm>
          <a:prstGeom prst="rect">
            <a:avLst/>
          </a:prstGeom>
        </p:spPr>
      </p:pic>
      <p:sp>
        <p:nvSpPr>
          <p:cNvPr id="39"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5C31E-1381-4AC8-ABB6-8BE684960D4E}"/>
              </a:ext>
            </a:extLst>
          </p:cNvPr>
          <p:cNvSpPr>
            <a:spLocks noGrp="1"/>
          </p:cNvSpPr>
          <p:nvPr>
            <p:ph type="ctrTitle"/>
          </p:nvPr>
        </p:nvSpPr>
        <p:spPr>
          <a:xfrm>
            <a:off x="477981" y="1122363"/>
            <a:ext cx="4023360" cy="3204134"/>
          </a:xfrm>
        </p:spPr>
        <p:txBody>
          <a:bodyPr anchor="b">
            <a:normAutofit/>
          </a:bodyPr>
          <a:lstStyle/>
          <a:p>
            <a:pPr algn="l"/>
            <a:r>
              <a:rPr lang="en-US" sz="4800"/>
              <a:t>Git (for Dummies)	</a:t>
            </a:r>
          </a:p>
        </p:txBody>
      </p:sp>
      <p:sp>
        <p:nvSpPr>
          <p:cNvPr id="3" name="Subtitle 2">
            <a:extLst>
              <a:ext uri="{FF2B5EF4-FFF2-40B4-BE49-F238E27FC236}">
                <a16:creationId xmlns:a16="http://schemas.microsoft.com/office/drawing/2014/main" id="{BE695106-AC52-4322-9F7A-E2F2B2BF9CBD}"/>
              </a:ext>
            </a:extLst>
          </p:cNvPr>
          <p:cNvSpPr>
            <a:spLocks noGrp="1"/>
          </p:cNvSpPr>
          <p:nvPr>
            <p:ph type="subTitle" idx="1"/>
          </p:nvPr>
        </p:nvSpPr>
        <p:spPr>
          <a:xfrm>
            <a:off x="477980" y="4872922"/>
            <a:ext cx="4023359" cy="1208141"/>
          </a:xfrm>
        </p:spPr>
        <p:txBody>
          <a:bodyPr>
            <a:normAutofit/>
          </a:bodyPr>
          <a:lstStyle/>
          <a:p>
            <a:pPr algn="l"/>
            <a:r>
              <a:rPr lang="en-US" sz="2000"/>
              <a:t>By: Shereece A. A. Victor </a:t>
            </a:r>
          </a:p>
          <a:p>
            <a:pPr algn="l"/>
            <a:r>
              <a:rPr lang="en-US" sz="2000"/>
              <a:t>For UWICS Project Month 2020 </a:t>
            </a:r>
          </a:p>
        </p:txBody>
      </p:sp>
      <p:sp>
        <p:nvSpPr>
          <p:cNvPr id="40"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24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EC95C-7EBC-4FFF-8288-99A04E77964B}"/>
              </a:ext>
            </a:extLst>
          </p:cNvPr>
          <p:cNvSpPr>
            <a:spLocks noGrp="1"/>
          </p:cNvSpPr>
          <p:nvPr>
            <p:ph type="title"/>
          </p:nvPr>
        </p:nvSpPr>
        <p:spPr>
          <a:xfrm>
            <a:off x="612648" y="1078992"/>
            <a:ext cx="6268770" cy="1536192"/>
          </a:xfrm>
        </p:spPr>
        <p:txBody>
          <a:bodyPr anchor="b">
            <a:normAutofit/>
          </a:bodyPr>
          <a:lstStyle/>
          <a:p>
            <a:r>
              <a:rPr lang="en-US" sz="5200"/>
              <a:t>I’m biased, so here’s GitKraken:	</a:t>
            </a:r>
          </a:p>
        </p:txBody>
      </p:sp>
      <p:sp>
        <p:nvSpPr>
          <p:cNvPr id="12" name="Rectangle 11">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7E96A92-06BF-46F4-99A2-311FFE75A283}"/>
              </a:ext>
            </a:extLst>
          </p:cNvPr>
          <p:cNvSpPr>
            <a:spLocks noGrp="1"/>
          </p:cNvSpPr>
          <p:nvPr>
            <p:ph idx="1"/>
          </p:nvPr>
        </p:nvSpPr>
        <p:spPr>
          <a:xfrm>
            <a:off x="639270" y="3355848"/>
            <a:ext cx="6244957" cy="2825496"/>
          </a:xfrm>
        </p:spPr>
        <p:txBody>
          <a:bodyPr>
            <a:normAutofit/>
          </a:bodyPr>
          <a:lstStyle/>
          <a:p>
            <a:r>
              <a:rPr lang="en-US" sz="2200"/>
              <a:t>Undo/redo </a:t>
            </a:r>
          </a:p>
          <a:p>
            <a:r>
              <a:rPr lang="en-US" sz="2200"/>
              <a:t>Stash/Pop </a:t>
            </a:r>
          </a:p>
          <a:p>
            <a:r>
              <a:rPr lang="en-US" sz="2200"/>
              <a:t>Ignore </a:t>
            </a:r>
          </a:p>
          <a:p>
            <a:r>
              <a:rPr lang="en-US" sz="2200"/>
              <a:t>Merge Conflict resolution </a:t>
            </a:r>
          </a:p>
        </p:txBody>
      </p:sp>
      <p:pic>
        <p:nvPicPr>
          <p:cNvPr id="5" name="Picture 4">
            <a:extLst>
              <a:ext uri="{FF2B5EF4-FFF2-40B4-BE49-F238E27FC236}">
                <a16:creationId xmlns:a16="http://schemas.microsoft.com/office/drawing/2014/main" id="{06B310E2-3D75-4958-8CB3-C0618E57D7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21318" y="1707259"/>
            <a:ext cx="4594102" cy="4594102"/>
          </a:xfrm>
          <a:prstGeom prst="rect">
            <a:avLst/>
          </a:prstGeom>
        </p:spPr>
      </p:pic>
    </p:spTree>
    <p:extLst>
      <p:ext uri="{BB962C8B-B14F-4D97-AF65-F5344CB8AC3E}">
        <p14:creationId xmlns:p14="http://schemas.microsoft.com/office/powerpoint/2010/main" val="252927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703F1-9698-45A3-B92B-5D555CEE6C79}"/>
              </a:ext>
            </a:extLst>
          </p:cNvPr>
          <p:cNvSpPr>
            <a:spLocks noGrp="1"/>
          </p:cNvSpPr>
          <p:nvPr>
            <p:ph type="title"/>
          </p:nvPr>
        </p:nvSpPr>
        <p:spPr>
          <a:xfrm>
            <a:off x="841248" y="502920"/>
            <a:ext cx="10509504" cy="1975104"/>
          </a:xfrm>
        </p:spPr>
        <p:txBody>
          <a:bodyPr anchor="b">
            <a:normAutofit/>
          </a:bodyPr>
          <a:lstStyle/>
          <a:p>
            <a:r>
              <a:rPr lang="en-US" sz="5400" dirty="0"/>
              <a:t> A few things to note	</a:t>
            </a:r>
          </a:p>
        </p:txBody>
      </p:sp>
      <p:sp>
        <p:nvSpPr>
          <p:cNvPr id="17"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2746247-F641-4875-B7D6-59FD6340BE6E}"/>
              </a:ext>
            </a:extLst>
          </p:cNvPr>
          <p:cNvSpPr>
            <a:spLocks noGrp="1"/>
          </p:cNvSpPr>
          <p:nvPr>
            <p:ph idx="1"/>
          </p:nvPr>
        </p:nvSpPr>
        <p:spPr>
          <a:xfrm>
            <a:off x="841248" y="3328416"/>
            <a:ext cx="10509504" cy="2715768"/>
          </a:xfrm>
        </p:spPr>
        <p:txBody>
          <a:bodyPr>
            <a:normAutofit/>
          </a:bodyPr>
          <a:lstStyle/>
          <a:p>
            <a:r>
              <a:rPr lang="en-US" sz="2200" dirty="0"/>
              <a:t>Git doesn’t want your photos, videos, audio files, presentations.</a:t>
            </a:r>
          </a:p>
          <a:p>
            <a:r>
              <a:rPr lang="en-US" sz="2200" dirty="0"/>
              <a:t>You need to practice. </a:t>
            </a:r>
          </a:p>
          <a:p>
            <a:r>
              <a:rPr lang="en-US" sz="2200" dirty="0"/>
              <a:t>Some clients leave a lot of room for error, some don’t. </a:t>
            </a:r>
          </a:p>
          <a:p>
            <a:r>
              <a:rPr lang="en-US" sz="2200" dirty="0"/>
              <a:t>EVERYONE can see your repo.  </a:t>
            </a:r>
          </a:p>
          <a:p>
            <a:r>
              <a:rPr lang="en-US" sz="2200" dirty="0"/>
              <a:t>You can create teams through GitHub Organizations </a:t>
            </a:r>
          </a:p>
        </p:txBody>
      </p:sp>
    </p:spTree>
    <p:extLst>
      <p:ext uri="{BB962C8B-B14F-4D97-AF65-F5344CB8AC3E}">
        <p14:creationId xmlns:p14="http://schemas.microsoft.com/office/powerpoint/2010/main" val="4935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B13F2-40EC-4BF5-ADA8-3FFEC27C065E}"/>
              </a:ext>
            </a:extLst>
          </p:cNvPr>
          <p:cNvSpPr>
            <a:spLocks noGrp="1"/>
          </p:cNvSpPr>
          <p:nvPr>
            <p:ph type="title"/>
          </p:nvPr>
        </p:nvSpPr>
        <p:spPr>
          <a:xfrm>
            <a:off x="841248" y="426720"/>
            <a:ext cx="10506456" cy="1919141"/>
          </a:xfrm>
        </p:spPr>
        <p:txBody>
          <a:bodyPr anchor="b">
            <a:normAutofit/>
          </a:bodyPr>
          <a:lstStyle/>
          <a:p>
            <a:r>
              <a:rPr lang="en-US" sz="6000" dirty="0"/>
              <a:t>Resources	</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17C03163-74F6-494D-B618-67DF196BCFCB}"/>
              </a:ext>
            </a:extLst>
          </p:cNvPr>
          <p:cNvSpPr>
            <a:spLocks noGrp="1"/>
          </p:cNvSpPr>
          <p:nvPr>
            <p:ph idx="1"/>
          </p:nvPr>
        </p:nvSpPr>
        <p:spPr>
          <a:xfrm>
            <a:off x="841248" y="3337269"/>
            <a:ext cx="10509504" cy="2905686"/>
          </a:xfrm>
        </p:spPr>
        <p:txBody>
          <a:bodyPr>
            <a:normAutofit/>
          </a:bodyPr>
          <a:lstStyle/>
          <a:p>
            <a:r>
              <a:rPr lang="en-US" sz="2200" dirty="0"/>
              <a:t>Formatting README.md files: </a:t>
            </a:r>
            <a:r>
              <a:rPr lang="en-US" sz="2200" dirty="0">
                <a:hlinkClick r:id="rId2"/>
              </a:rPr>
              <a:t>https://guides.github.com/features/mastering-markdown/</a:t>
            </a:r>
            <a:endParaRPr lang="en-US" sz="2200" dirty="0"/>
          </a:p>
          <a:p>
            <a:r>
              <a:rPr lang="en-US" sz="2200" dirty="0" err="1"/>
              <a:t>Codecademy</a:t>
            </a:r>
            <a:r>
              <a:rPr lang="en-US" sz="2200" dirty="0"/>
              <a:t> Git Course : </a:t>
            </a:r>
            <a:r>
              <a:rPr lang="en-US" sz="2200" dirty="0">
                <a:hlinkClick r:id="rId3"/>
              </a:rPr>
              <a:t>https://www.codecademy.com/learn/learn-git</a:t>
            </a:r>
            <a:r>
              <a:rPr lang="en-US" sz="2200" dirty="0"/>
              <a:t> (To learn git commands) 	</a:t>
            </a:r>
          </a:p>
          <a:p>
            <a:r>
              <a:rPr lang="en-US" sz="2200" dirty="0"/>
              <a:t>Sign up for Project Month here: </a:t>
            </a:r>
            <a:r>
              <a:rPr lang="en-US" sz="2200" dirty="0">
                <a:hlinkClick r:id="rId4"/>
              </a:rPr>
              <a:t>https://forms.gle/GVktDYY9yMd2MNrS8</a:t>
            </a:r>
            <a:endParaRPr lang="en-US" sz="2200" dirty="0"/>
          </a:p>
          <a:p>
            <a:r>
              <a:rPr lang="en-US" sz="2200" dirty="0"/>
              <a:t>Let me know what else to add here..</a:t>
            </a:r>
          </a:p>
          <a:p>
            <a:pPr marL="0" indent="0">
              <a:buNone/>
            </a:pPr>
            <a:endParaRPr lang="en-US" sz="2200" dirty="0"/>
          </a:p>
          <a:p>
            <a:endParaRPr lang="en-US" sz="2200" dirty="0"/>
          </a:p>
          <a:p>
            <a:endParaRPr lang="en-US" sz="2200" dirty="0"/>
          </a:p>
        </p:txBody>
      </p:sp>
    </p:spTree>
    <p:extLst>
      <p:ext uri="{BB962C8B-B14F-4D97-AF65-F5344CB8AC3E}">
        <p14:creationId xmlns:p14="http://schemas.microsoft.com/office/powerpoint/2010/main" val="382697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engine&#10;&#10;Description automatically generated">
            <a:extLst>
              <a:ext uri="{FF2B5EF4-FFF2-40B4-BE49-F238E27FC236}">
                <a16:creationId xmlns:a16="http://schemas.microsoft.com/office/drawing/2014/main" id="{C45185DE-A383-43D1-9E4C-82CAA404385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3390" b="11359"/>
          <a:stretch/>
        </p:blipFill>
        <p:spPr>
          <a:xfrm>
            <a:off x="20" y="1"/>
            <a:ext cx="12191980" cy="6857999"/>
          </a:xfrm>
          <a:prstGeom prst="rect">
            <a:avLst/>
          </a:prstGeom>
        </p:spPr>
      </p:pic>
      <p:sp>
        <p:nvSpPr>
          <p:cNvPr id="2" name="Title 1">
            <a:extLst>
              <a:ext uri="{FF2B5EF4-FFF2-40B4-BE49-F238E27FC236}">
                <a16:creationId xmlns:a16="http://schemas.microsoft.com/office/drawing/2014/main" id="{47B954B9-D731-4116-A678-78DA17829EE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That’s all folks 	</a:t>
            </a:r>
          </a:p>
        </p:txBody>
      </p:sp>
      <p:sp>
        <p:nvSpPr>
          <p:cNvPr id="3" name="Content Placeholder 2">
            <a:extLst>
              <a:ext uri="{FF2B5EF4-FFF2-40B4-BE49-F238E27FC236}">
                <a16:creationId xmlns:a16="http://schemas.microsoft.com/office/drawing/2014/main" id="{37E4340C-FBAB-408A-9D1D-E06F2DE13B42}"/>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Any questions, concerns, corrections, comments, violent outbursts?  </a:t>
            </a:r>
          </a:p>
        </p:txBody>
      </p:sp>
    </p:spTree>
    <p:extLst>
      <p:ext uri="{BB962C8B-B14F-4D97-AF65-F5344CB8AC3E}">
        <p14:creationId xmlns:p14="http://schemas.microsoft.com/office/powerpoint/2010/main" val="7618177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CE6294-7BD5-49F5-A110-2C8803651176}"/>
              </a:ext>
            </a:extLst>
          </p:cNvPr>
          <p:cNvSpPr>
            <a:spLocks noGrp="1"/>
          </p:cNvSpPr>
          <p:nvPr>
            <p:ph type="title"/>
          </p:nvPr>
        </p:nvSpPr>
        <p:spPr>
          <a:xfrm>
            <a:off x="838200" y="253397"/>
            <a:ext cx="10515600" cy="1273233"/>
          </a:xfrm>
        </p:spPr>
        <p:txBody>
          <a:bodyPr>
            <a:normAutofit/>
          </a:bodyPr>
          <a:lstStyle/>
          <a:p>
            <a:r>
              <a:rPr lang="en-US" sz="4000"/>
              <a:t>Here’s what we’ll be covering 	</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B29840-F818-4421-82DD-7CE0207CB0A8}"/>
              </a:ext>
            </a:extLst>
          </p:cNvPr>
          <p:cNvSpPr>
            <a:spLocks noGrp="1"/>
          </p:cNvSpPr>
          <p:nvPr>
            <p:ph idx="1"/>
          </p:nvPr>
        </p:nvSpPr>
        <p:spPr>
          <a:xfrm>
            <a:off x="838200" y="2478024"/>
            <a:ext cx="10515600" cy="3694176"/>
          </a:xfrm>
        </p:spPr>
        <p:txBody>
          <a:bodyPr>
            <a:normAutofit/>
          </a:bodyPr>
          <a:lstStyle/>
          <a:p>
            <a:r>
              <a:rPr lang="en-US" sz="2200"/>
              <a:t>Why Git?</a:t>
            </a:r>
          </a:p>
          <a:p>
            <a:r>
              <a:rPr lang="en-US" sz="2200"/>
              <a:t>GitHub</a:t>
            </a:r>
          </a:p>
          <a:p>
            <a:r>
              <a:rPr lang="en-US" sz="2200"/>
              <a:t>The Basics </a:t>
            </a:r>
          </a:p>
          <a:p>
            <a:r>
              <a:rPr lang="en-US" sz="2200"/>
              <a:t>Git Clients  </a:t>
            </a:r>
          </a:p>
          <a:p>
            <a:r>
              <a:rPr lang="en-US" sz="2200"/>
              <a:t>Git Kraken</a:t>
            </a:r>
          </a:p>
          <a:p>
            <a:r>
              <a:rPr lang="en-US" sz="2200"/>
              <a:t>Some other stuff… </a:t>
            </a:r>
          </a:p>
          <a:p>
            <a:endParaRPr lang="en-US" sz="2200"/>
          </a:p>
        </p:txBody>
      </p:sp>
    </p:spTree>
    <p:extLst>
      <p:ext uri="{BB962C8B-B14F-4D97-AF65-F5344CB8AC3E}">
        <p14:creationId xmlns:p14="http://schemas.microsoft.com/office/powerpoint/2010/main" val="13796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12009-AB73-4B83-B5B2-879D4D691068}"/>
              </a:ext>
            </a:extLst>
          </p:cNvPr>
          <p:cNvSpPr>
            <a:spLocks noGrp="1"/>
          </p:cNvSpPr>
          <p:nvPr>
            <p:ph type="title"/>
          </p:nvPr>
        </p:nvSpPr>
        <p:spPr>
          <a:xfrm>
            <a:off x="612648" y="1078992"/>
            <a:ext cx="6268770" cy="1536192"/>
          </a:xfrm>
        </p:spPr>
        <p:txBody>
          <a:bodyPr anchor="b">
            <a:normAutofit/>
          </a:bodyPr>
          <a:lstStyle/>
          <a:p>
            <a:r>
              <a:rPr lang="en-US" sz="5200"/>
              <a:t>Why Git?	</a:t>
            </a:r>
          </a:p>
        </p:txBody>
      </p:sp>
      <p:sp>
        <p:nvSpPr>
          <p:cNvPr id="43" name="Rectangle 42">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35DE0FF-034F-4896-88F6-283155B34DA2}"/>
              </a:ext>
            </a:extLst>
          </p:cNvPr>
          <p:cNvSpPr>
            <a:spLocks noGrp="1"/>
          </p:cNvSpPr>
          <p:nvPr>
            <p:ph idx="1"/>
          </p:nvPr>
        </p:nvSpPr>
        <p:spPr>
          <a:xfrm>
            <a:off x="639270" y="3355848"/>
            <a:ext cx="6244957" cy="2825496"/>
          </a:xfrm>
        </p:spPr>
        <p:txBody>
          <a:bodyPr>
            <a:normAutofit/>
          </a:bodyPr>
          <a:lstStyle/>
          <a:p>
            <a:pPr marL="0" indent="0">
              <a:buNone/>
            </a:pPr>
            <a:r>
              <a:rPr lang="en-US" sz="2200" dirty="0"/>
              <a:t>Version Control: A fancy way to say keeping track of changes.</a:t>
            </a:r>
          </a:p>
          <a:p>
            <a:pPr marL="0" indent="0">
              <a:buNone/>
            </a:pPr>
            <a:endParaRPr lang="en-US" sz="2200" dirty="0"/>
          </a:p>
          <a:p>
            <a:pPr marL="0" indent="0">
              <a:buNone/>
            </a:pPr>
            <a:endParaRPr lang="en-US" sz="2200" dirty="0"/>
          </a:p>
        </p:txBody>
      </p:sp>
      <p:pic>
        <p:nvPicPr>
          <p:cNvPr id="5" name="Picture 4" descr="A close up of text on a black background&#10;&#10;Description automatically generated">
            <a:extLst>
              <a:ext uri="{FF2B5EF4-FFF2-40B4-BE49-F238E27FC236}">
                <a16:creationId xmlns:a16="http://schemas.microsoft.com/office/drawing/2014/main" id="{90375738-F2BA-4EEA-888F-72D955C6EC7B}"/>
              </a:ext>
            </a:extLst>
          </p:cNvPr>
          <p:cNvPicPr>
            <a:picLocks noChangeAspect="1"/>
          </p:cNvPicPr>
          <p:nvPr/>
        </p:nvPicPr>
        <p:blipFill rotWithShape="1">
          <a:blip r:embed="rId3">
            <a:extLst>
              <a:ext uri="{28A0092B-C50C-407E-A947-70E740481C1C}">
                <a14:useLocalDpi xmlns:a14="http://schemas.microsoft.com/office/drawing/2010/main" val="0"/>
              </a:ext>
            </a:extLst>
          </a:blip>
          <a:srcRect l="1512" r="1654" b="-4"/>
          <a:stretch/>
        </p:blipFill>
        <p:spPr>
          <a:xfrm>
            <a:off x="6881418" y="314023"/>
            <a:ext cx="4862906" cy="6229951"/>
          </a:xfrm>
          <a:prstGeom prst="rect">
            <a:avLst/>
          </a:prstGeom>
        </p:spPr>
      </p:pic>
    </p:spTree>
    <p:extLst>
      <p:ext uri="{BB962C8B-B14F-4D97-AF65-F5344CB8AC3E}">
        <p14:creationId xmlns:p14="http://schemas.microsoft.com/office/powerpoint/2010/main" val="232911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D76F5-62A1-4391-AF7A-7ED6C39AE03A}"/>
              </a:ext>
            </a:extLst>
          </p:cNvPr>
          <p:cNvSpPr>
            <a:spLocks noGrp="1"/>
          </p:cNvSpPr>
          <p:nvPr>
            <p:ph type="title"/>
          </p:nvPr>
        </p:nvSpPr>
        <p:spPr>
          <a:xfrm>
            <a:off x="612648" y="1078992"/>
            <a:ext cx="6268770" cy="1536192"/>
          </a:xfrm>
        </p:spPr>
        <p:txBody>
          <a:bodyPr anchor="b">
            <a:normAutofit/>
          </a:bodyPr>
          <a:lstStyle/>
          <a:p>
            <a:r>
              <a:rPr lang="en-US" sz="5200"/>
              <a:t>Then there’s GitHub </a:t>
            </a:r>
          </a:p>
        </p:txBody>
      </p:sp>
      <p:sp>
        <p:nvSpPr>
          <p:cNvPr id="21" name="Rectangle 2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2B70A6A-6487-41CA-8AC0-EC4D2596A187}"/>
              </a:ext>
            </a:extLst>
          </p:cNvPr>
          <p:cNvSpPr>
            <a:spLocks noGrp="1"/>
          </p:cNvSpPr>
          <p:nvPr>
            <p:ph idx="1"/>
          </p:nvPr>
        </p:nvSpPr>
        <p:spPr>
          <a:xfrm>
            <a:off x="639270" y="3355848"/>
            <a:ext cx="6244957" cy="2825496"/>
          </a:xfrm>
        </p:spPr>
        <p:txBody>
          <a:bodyPr>
            <a:normAutofit/>
          </a:bodyPr>
          <a:lstStyle/>
          <a:p>
            <a:r>
              <a:rPr lang="en-US" sz="2200"/>
              <a:t>Contains a ton of Git repositories. </a:t>
            </a:r>
          </a:p>
          <a:p>
            <a:r>
              <a:rPr lang="en-US" sz="2200"/>
              <a:t>The largest host of source code in the world.  </a:t>
            </a:r>
          </a:p>
          <a:p>
            <a:r>
              <a:rPr lang="en-US" sz="2200"/>
              <a:t>Code resources and collaboration – Issues, forks, pull requests, open source licenses  </a:t>
            </a:r>
          </a:p>
          <a:p>
            <a:r>
              <a:rPr lang="en-US" sz="2200"/>
              <a:t>Personal repositories - A fancy portfolio that shows you’re more ‘tech-savvy’ than the average secretary  </a:t>
            </a:r>
          </a:p>
          <a:p>
            <a:endParaRPr lang="en-US" sz="2200"/>
          </a:p>
        </p:txBody>
      </p:sp>
      <p:pic>
        <p:nvPicPr>
          <p:cNvPr id="7" name="Graphic 6">
            <a:extLst>
              <a:ext uri="{FF2B5EF4-FFF2-40B4-BE49-F238E27FC236}">
                <a16:creationId xmlns:a16="http://schemas.microsoft.com/office/drawing/2014/main" id="{37491991-5D7E-4824-8A59-383B7EF7B72B}"/>
              </a:ext>
            </a:extLst>
          </p:cNvPr>
          <p:cNvPicPr>
            <a:picLocks noChangeAspect="1"/>
          </p:cNvPicPr>
          <p:nvPr/>
        </p:nvPicPr>
        <p:blipFill rotWithShape="1">
          <a:blip r:embed="rId2">
            <a:extLst>
              <a:ext uri="{28A0092B-C50C-407E-A947-70E740481C1C}">
                <a14:useLocalDpi xmlns:a14="http://schemas.microsoft.com/office/drawing/2010/main" val="0"/>
              </a:ext>
            </a:extLst>
          </a:blip>
          <a:srcRect l="30418" r="31454" b="-1"/>
          <a:stretch/>
        </p:blipFill>
        <p:spPr>
          <a:xfrm>
            <a:off x="7684007" y="603504"/>
            <a:ext cx="4050792" cy="5577840"/>
          </a:xfrm>
          <a:prstGeom prst="rect">
            <a:avLst/>
          </a:prstGeom>
        </p:spPr>
      </p:pic>
    </p:spTree>
    <p:extLst>
      <p:ext uri="{BB962C8B-B14F-4D97-AF65-F5344CB8AC3E}">
        <p14:creationId xmlns:p14="http://schemas.microsoft.com/office/powerpoint/2010/main" val="217530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22859-A8C1-4222-9C11-41DACD9A56A9}"/>
              </a:ext>
            </a:extLst>
          </p:cNvPr>
          <p:cNvSpPr>
            <a:spLocks noGrp="1"/>
          </p:cNvSpPr>
          <p:nvPr>
            <p:ph type="title"/>
          </p:nvPr>
        </p:nvSpPr>
        <p:spPr>
          <a:xfrm>
            <a:off x="612648" y="1078992"/>
            <a:ext cx="6268770" cy="1536192"/>
          </a:xfrm>
        </p:spPr>
        <p:txBody>
          <a:bodyPr anchor="b">
            <a:normAutofit/>
          </a:bodyPr>
          <a:lstStyle/>
          <a:p>
            <a:r>
              <a:rPr lang="en-US" sz="5200"/>
              <a:t>Basics – Creating a Repo 	</a:t>
            </a:r>
          </a:p>
        </p:txBody>
      </p:sp>
      <p:sp>
        <p:nvSpPr>
          <p:cNvPr id="25" name="Rectangle 2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DFF8ED5-D905-428B-A222-1B728DF5FDF2}"/>
              </a:ext>
            </a:extLst>
          </p:cNvPr>
          <p:cNvSpPr>
            <a:spLocks noGrp="1"/>
          </p:cNvSpPr>
          <p:nvPr>
            <p:ph idx="1"/>
          </p:nvPr>
        </p:nvSpPr>
        <p:spPr>
          <a:xfrm>
            <a:off x="612648" y="3355848"/>
            <a:ext cx="6268770" cy="2825496"/>
          </a:xfrm>
        </p:spPr>
        <p:txBody>
          <a:bodyPr>
            <a:normAutofit/>
          </a:bodyPr>
          <a:lstStyle/>
          <a:p>
            <a:r>
              <a:rPr lang="en-US" sz="2200"/>
              <a:t>Can be done using the command line </a:t>
            </a:r>
          </a:p>
          <a:p>
            <a:r>
              <a:rPr lang="en-US" sz="2200"/>
              <a:t>On the GitHub website </a:t>
            </a:r>
          </a:p>
          <a:p>
            <a:r>
              <a:rPr lang="en-US" sz="2200"/>
              <a:t>Through a client </a:t>
            </a:r>
          </a:p>
          <a:p>
            <a:r>
              <a:rPr lang="en-US" sz="2200"/>
              <a:t>…Many other ways</a:t>
            </a:r>
          </a:p>
        </p:txBody>
      </p:sp>
      <p:pic>
        <p:nvPicPr>
          <p:cNvPr id="9" name="Picture 8" descr="A person standing in front of a window&#10;&#10;Description automatically generated">
            <a:extLst>
              <a:ext uri="{FF2B5EF4-FFF2-40B4-BE49-F238E27FC236}">
                <a16:creationId xmlns:a16="http://schemas.microsoft.com/office/drawing/2014/main" id="{522157FF-4167-44D0-AE87-06ABF92A086A}"/>
              </a:ext>
            </a:extLst>
          </p:cNvPr>
          <p:cNvPicPr>
            <a:picLocks noChangeAspect="1"/>
          </p:cNvPicPr>
          <p:nvPr/>
        </p:nvPicPr>
        <p:blipFill rotWithShape="1">
          <a:blip r:embed="rId2">
            <a:extLst>
              <a:ext uri="{28A0092B-C50C-407E-A947-70E740481C1C}">
                <a14:useLocalDpi xmlns:a14="http://schemas.microsoft.com/office/drawing/2010/main" val="0"/>
              </a:ext>
            </a:extLst>
          </a:blip>
          <a:srcRect l="19534" r="27783" b="-1"/>
          <a:stretch/>
        </p:blipFill>
        <p:spPr>
          <a:xfrm>
            <a:off x="7494066" y="1219406"/>
            <a:ext cx="4237686" cy="4343664"/>
          </a:xfrm>
          <a:prstGeom prst="rect">
            <a:avLst/>
          </a:prstGeom>
        </p:spPr>
      </p:pic>
    </p:spTree>
    <p:extLst>
      <p:ext uri="{BB962C8B-B14F-4D97-AF65-F5344CB8AC3E}">
        <p14:creationId xmlns:p14="http://schemas.microsoft.com/office/powerpoint/2010/main" val="342531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9B023-AC0F-4A5A-ADCF-7E19C56601F0}"/>
              </a:ext>
            </a:extLst>
          </p:cNvPr>
          <p:cNvSpPr>
            <a:spLocks noGrp="1"/>
          </p:cNvSpPr>
          <p:nvPr>
            <p:ph type="title"/>
          </p:nvPr>
        </p:nvSpPr>
        <p:spPr>
          <a:xfrm>
            <a:off x="612648" y="1078992"/>
            <a:ext cx="6268770" cy="1536192"/>
          </a:xfrm>
        </p:spPr>
        <p:txBody>
          <a:bodyPr anchor="b">
            <a:normAutofit/>
          </a:bodyPr>
          <a:lstStyle/>
          <a:p>
            <a:r>
              <a:rPr lang="en-US" sz="5200"/>
              <a:t>Basics – Commits, Push, Pull</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2">
            <a:extLst>
              <a:ext uri="{FF2B5EF4-FFF2-40B4-BE49-F238E27FC236}">
                <a16:creationId xmlns:a16="http://schemas.microsoft.com/office/drawing/2014/main" id="{B6C8A3D7-96E6-4DE8-B65A-786E4BBA1AB6}"/>
              </a:ext>
            </a:extLst>
          </p:cNvPr>
          <p:cNvSpPr>
            <a:spLocks noGrp="1"/>
          </p:cNvSpPr>
          <p:nvPr>
            <p:ph idx="1"/>
          </p:nvPr>
        </p:nvSpPr>
        <p:spPr>
          <a:xfrm>
            <a:off x="612648" y="3355848"/>
            <a:ext cx="6268770" cy="2825496"/>
          </a:xfrm>
        </p:spPr>
        <p:txBody>
          <a:bodyPr>
            <a:normAutofit/>
          </a:bodyPr>
          <a:lstStyle/>
          <a:p>
            <a:r>
              <a:rPr lang="en-US" sz="2200"/>
              <a:t>Commit : Saving changes to a local repository. Local here meaning, on your computer, not in Trinidad. </a:t>
            </a:r>
          </a:p>
          <a:p>
            <a:r>
              <a:rPr lang="en-US" sz="2200"/>
              <a:t>Push: Upload changes to the remote repository </a:t>
            </a:r>
          </a:p>
          <a:p>
            <a:r>
              <a:rPr lang="en-US" sz="2200"/>
              <a:t>Pull: Download changes from the remote repository to the local repository </a:t>
            </a:r>
          </a:p>
          <a:p>
            <a:pPr marL="0" indent="0">
              <a:buNone/>
            </a:pPr>
            <a:endParaRPr lang="en-US" sz="2200"/>
          </a:p>
        </p:txBody>
      </p:sp>
      <p:pic>
        <p:nvPicPr>
          <p:cNvPr id="7" name="Graphic 6" descr="Download">
            <a:extLst>
              <a:ext uri="{FF2B5EF4-FFF2-40B4-BE49-F238E27FC236}">
                <a16:creationId xmlns:a16="http://schemas.microsoft.com/office/drawing/2014/main" id="{8DE3B12C-8CCE-4774-9A47-FDABC73A5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177173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BCBE4-A5ED-4309-8435-C1CD8A444479}"/>
              </a:ext>
            </a:extLst>
          </p:cNvPr>
          <p:cNvSpPr>
            <a:spLocks noGrp="1"/>
          </p:cNvSpPr>
          <p:nvPr>
            <p:ph type="title"/>
          </p:nvPr>
        </p:nvSpPr>
        <p:spPr>
          <a:xfrm>
            <a:off x="612648" y="1078992"/>
            <a:ext cx="6268770" cy="1536192"/>
          </a:xfrm>
        </p:spPr>
        <p:txBody>
          <a:bodyPr anchor="b">
            <a:normAutofit/>
          </a:bodyPr>
          <a:lstStyle/>
          <a:p>
            <a:r>
              <a:rPr lang="en-US" sz="5200"/>
              <a:t>Basics – Branches</a:t>
            </a:r>
          </a:p>
        </p:txBody>
      </p:sp>
      <p:sp>
        <p:nvSpPr>
          <p:cNvPr id="20" name="Rectangle 19">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38D2B7D-7F44-40D0-A903-DE05805D2CE3}"/>
              </a:ext>
            </a:extLst>
          </p:cNvPr>
          <p:cNvSpPr>
            <a:spLocks noGrp="1"/>
          </p:cNvSpPr>
          <p:nvPr>
            <p:ph idx="1"/>
          </p:nvPr>
        </p:nvSpPr>
        <p:spPr>
          <a:xfrm>
            <a:off x="615458" y="3355848"/>
            <a:ext cx="6268770" cy="2825496"/>
          </a:xfrm>
        </p:spPr>
        <p:txBody>
          <a:bodyPr>
            <a:normAutofit/>
          </a:bodyPr>
          <a:lstStyle/>
          <a:p>
            <a:r>
              <a:rPr lang="en-US" sz="2200" dirty="0"/>
              <a:t> Creating Branches allow you to make changes separately. </a:t>
            </a:r>
          </a:p>
          <a:p>
            <a:r>
              <a:rPr lang="en-US" sz="2200" dirty="0"/>
              <a:t>Allows different versions of the code or files for testing, alternative development or to simply save the master from fatal errors. </a:t>
            </a:r>
          </a:p>
          <a:p>
            <a:r>
              <a:rPr lang="en-US" sz="2200" dirty="0"/>
              <a:t>You can “Checkout” different branches. </a:t>
            </a:r>
          </a:p>
        </p:txBody>
      </p:sp>
      <p:pic>
        <p:nvPicPr>
          <p:cNvPr id="4" name="Picture 3">
            <a:extLst>
              <a:ext uri="{FF2B5EF4-FFF2-40B4-BE49-F238E27FC236}">
                <a16:creationId xmlns:a16="http://schemas.microsoft.com/office/drawing/2014/main" id="{BE7B2B76-D038-491B-B746-7945A42C31B9}"/>
              </a:ext>
            </a:extLst>
          </p:cNvPr>
          <p:cNvPicPr>
            <a:picLocks noChangeAspect="1"/>
          </p:cNvPicPr>
          <p:nvPr/>
        </p:nvPicPr>
        <p:blipFill rotWithShape="1">
          <a:blip r:embed="rId2"/>
          <a:srcRect t="8721" r="1" b="7608"/>
          <a:stretch/>
        </p:blipFill>
        <p:spPr>
          <a:xfrm>
            <a:off x="7684006" y="10"/>
            <a:ext cx="4507993" cy="6857990"/>
          </a:xfrm>
          <a:prstGeom prst="rect">
            <a:avLst/>
          </a:prstGeom>
        </p:spPr>
      </p:pic>
    </p:spTree>
    <p:extLst>
      <p:ext uri="{BB962C8B-B14F-4D97-AF65-F5344CB8AC3E}">
        <p14:creationId xmlns:p14="http://schemas.microsoft.com/office/powerpoint/2010/main" val="176196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7732-EB86-49FB-8BE8-8E315EF10DF2}"/>
              </a:ext>
            </a:extLst>
          </p:cNvPr>
          <p:cNvSpPr>
            <a:spLocks noGrp="1"/>
          </p:cNvSpPr>
          <p:nvPr>
            <p:ph type="title"/>
          </p:nvPr>
        </p:nvSpPr>
        <p:spPr>
          <a:xfrm>
            <a:off x="838199" y="564211"/>
            <a:ext cx="4685908" cy="1396564"/>
          </a:xfrm>
        </p:spPr>
        <p:txBody>
          <a:bodyPr anchor="b">
            <a:normAutofit fontScale="90000"/>
          </a:bodyPr>
          <a:lstStyle/>
          <a:p>
            <a:r>
              <a:rPr lang="en-US" sz="3600" dirty="0"/>
              <a:t>Not so Basic – Pull requests and Merging, Forking</a:t>
            </a:r>
          </a:p>
        </p:txBody>
      </p:sp>
      <p:sp>
        <p:nvSpPr>
          <p:cNvPr id="3" name="Content Placeholder 2">
            <a:extLst>
              <a:ext uri="{FF2B5EF4-FFF2-40B4-BE49-F238E27FC236}">
                <a16:creationId xmlns:a16="http://schemas.microsoft.com/office/drawing/2014/main" id="{E26FE5A2-55B7-435F-ACB5-FC2E141AFDCF}"/>
              </a:ext>
            </a:extLst>
          </p:cNvPr>
          <p:cNvSpPr>
            <a:spLocks noGrp="1"/>
          </p:cNvSpPr>
          <p:nvPr>
            <p:ph idx="1"/>
          </p:nvPr>
        </p:nvSpPr>
        <p:spPr>
          <a:xfrm>
            <a:off x="838199" y="2384583"/>
            <a:ext cx="4571999" cy="3447719"/>
          </a:xfrm>
        </p:spPr>
        <p:txBody>
          <a:bodyPr>
            <a:normAutofit/>
          </a:bodyPr>
          <a:lstStyle/>
          <a:p>
            <a:r>
              <a:rPr lang="en-US" sz="1800" dirty="0"/>
              <a:t>These may cause problems if you don’t know what you’re doing. </a:t>
            </a:r>
          </a:p>
          <a:p>
            <a:r>
              <a:rPr lang="en-US" sz="1800" dirty="0"/>
              <a:t>Pull Requests are supposed to prevent you from adding unwanted changes to a branch.</a:t>
            </a:r>
          </a:p>
          <a:p>
            <a:r>
              <a:rPr lang="en-US" sz="1800" dirty="0"/>
              <a:t>Forking someone’s repo, (if it’s correctly licensed) let’s you build on their work or make it your own (with credit given of course). </a:t>
            </a:r>
          </a:p>
        </p:txBody>
      </p:sp>
      <p:pic>
        <p:nvPicPr>
          <p:cNvPr id="9" name="Picture 8" descr="A close up of a logo&#10;&#10;Description automatically generated">
            <a:extLst>
              <a:ext uri="{FF2B5EF4-FFF2-40B4-BE49-F238E27FC236}">
                <a16:creationId xmlns:a16="http://schemas.microsoft.com/office/drawing/2014/main" id="{40CD7B60-E5C1-4CBE-8D00-62D763250F55}"/>
              </a:ext>
            </a:extLst>
          </p:cNvPr>
          <p:cNvPicPr>
            <a:picLocks noChangeAspect="1"/>
          </p:cNvPicPr>
          <p:nvPr/>
        </p:nvPicPr>
        <p:blipFill rotWithShape="1">
          <a:blip r:embed="rId2">
            <a:extLst>
              <a:ext uri="{28A0092B-C50C-407E-A947-70E740481C1C}">
                <a14:useLocalDpi xmlns:a14="http://schemas.microsoft.com/office/drawing/2010/main" val="0"/>
              </a:ext>
            </a:extLst>
          </a:blip>
          <a:srcRect l="2440" r="4" b="4"/>
          <a:stretch/>
        </p:blipFill>
        <p:spPr>
          <a:xfrm>
            <a:off x="6190488" y="566928"/>
            <a:ext cx="5157216" cy="5286197"/>
          </a:xfrm>
          <a:prstGeom prst="rect">
            <a:avLst/>
          </a:prstGeom>
        </p:spPr>
      </p:pic>
      <p:sp>
        <p:nvSpPr>
          <p:cNvPr id="23" name="Rectangle 2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63438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FB92D-EA76-4581-AB83-3E94410B3D62}"/>
              </a:ext>
            </a:extLst>
          </p:cNvPr>
          <p:cNvSpPr>
            <a:spLocks noGrp="1"/>
          </p:cNvSpPr>
          <p:nvPr>
            <p:ph type="title"/>
          </p:nvPr>
        </p:nvSpPr>
        <p:spPr>
          <a:xfrm>
            <a:off x="838200" y="566928"/>
            <a:ext cx="4572000" cy="1161288"/>
          </a:xfrm>
        </p:spPr>
        <p:txBody>
          <a:bodyPr anchor="b">
            <a:normAutofit/>
          </a:bodyPr>
          <a:lstStyle/>
          <a:p>
            <a:r>
              <a:rPr lang="en-US" sz="3600"/>
              <a:t>There are many Git Clients 	</a:t>
            </a:r>
          </a:p>
        </p:txBody>
      </p:sp>
      <p:sp>
        <p:nvSpPr>
          <p:cNvPr id="3" name="Content Placeholder 2">
            <a:extLst>
              <a:ext uri="{FF2B5EF4-FFF2-40B4-BE49-F238E27FC236}">
                <a16:creationId xmlns:a16="http://schemas.microsoft.com/office/drawing/2014/main" id="{3221BEC6-D006-4CC5-843F-1950C0CD8EDC}"/>
              </a:ext>
            </a:extLst>
          </p:cNvPr>
          <p:cNvSpPr>
            <a:spLocks noGrp="1"/>
          </p:cNvSpPr>
          <p:nvPr>
            <p:ph idx="1"/>
          </p:nvPr>
        </p:nvSpPr>
        <p:spPr>
          <a:xfrm>
            <a:off x="838200" y="2057400"/>
            <a:ext cx="4572000" cy="3776472"/>
          </a:xfrm>
        </p:spPr>
        <p:txBody>
          <a:bodyPr>
            <a:normAutofit/>
          </a:bodyPr>
          <a:lstStyle/>
          <a:p>
            <a:r>
              <a:rPr lang="en-US" sz="1800"/>
              <a:t>Git for Windows or Linux </a:t>
            </a:r>
          </a:p>
          <a:p>
            <a:r>
              <a:rPr lang="en-US" sz="1800"/>
              <a:t>QGit (Linux) </a:t>
            </a:r>
          </a:p>
          <a:p>
            <a:r>
              <a:rPr lang="en-US" sz="1800"/>
              <a:t>Sourcetree (Windows) </a:t>
            </a:r>
          </a:p>
          <a:p>
            <a:r>
              <a:rPr lang="en-US" sz="1800"/>
              <a:t>GitBox (for Mac) </a:t>
            </a:r>
          </a:p>
          <a:p>
            <a:r>
              <a:rPr lang="en-US" sz="1800"/>
              <a:t>GitKraken </a:t>
            </a:r>
          </a:p>
          <a:p>
            <a:r>
              <a:rPr lang="en-US" sz="1800"/>
              <a:t>Integration with IDEs like Visual Studio Code, JetBrains IDEs</a:t>
            </a:r>
          </a:p>
        </p:txBody>
      </p:sp>
      <p:pic>
        <p:nvPicPr>
          <p:cNvPr id="11" name="Picture 10" descr="A picture containing drawing&#10;&#10;Description automatically generated">
            <a:extLst>
              <a:ext uri="{FF2B5EF4-FFF2-40B4-BE49-F238E27FC236}">
                <a16:creationId xmlns:a16="http://schemas.microsoft.com/office/drawing/2014/main" id="{1E2F08C5-8F06-4711-8739-6E11050BE8BA}"/>
              </a:ext>
            </a:extLst>
          </p:cNvPr>
          <p:cNvPicPr>
            <a:picLocks noChangeAspect="1"/>
          </p:cNvPicPr>
          <p:nvPr/>
        </p:nvPicPr>
        <p:blipFill rotWithShape="1">
          <a:blip r:embed="rId2">
            <a:extLst>
              <a:ext uri="{28A0092B-C50C-407E-A947-70E740481C1C}">
                <a14:useLocalDpi xmlns:a14="http://schemas.microsoft.com/office/drawing/2010/main" val="0"/>
              </a:ext>
            </a:extLst>
          </a:blip>
          <a:srcRect l="13945" r="14660"/>
          <a:stretch/>
        </p:blipFill>
        <p:spPr>
          <a:xfrm>
            <a:off x="6144878" y="602863"/>
            <a:ext cx="2496896" cy="2238271"/>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142CC58F-8D47-49C7-8A3F-57D80D47E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186" y="566929"/>
            <a:ext cx="2310140" cy="2310140"/>
          </a:xfrm>
          <a:prstGeom prst="rect">
            <a:avLst/>
          </a:prstGeom>
        </p:spPr>
      </p:pic>
      <p:pic>
        <p:nvPicPr>
          <p:cNvPr id="5" name="Picture 4" descr="A close up of a logo&#10;&#10;Description automatically generated">
            <a:extLst>
              <a:ext uri="{FF2B5EF4-FFF2-40B4-BE49-F238E27FC236}">
                <a16:creationId xmlns:a16="http://schemas.microsoft.com/office/drawing/2014/main" id="{1E76E9E3-1CDD-4799-91C1-8F9C4558E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781" y="3840668"/>
            <a:ext cx="5208923" cy="1198051"/>
          </a:xfrm>
          <a:prstGeom prst="rect">
            <a:avLst/>
          </a:prstGeom>
        </p:spPr>
      </p:pic>
      <p:sp>
        <p:nvSpPr>
          <p:cNvPr id="66" name="Rectangle 65">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46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620</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Git (for Dummies) </vt:lpstr>
      <vt:lpstr>Here’s what we’ll be covering  </vt:lpstr>
      <vt:lpstr>Why Git? </vt:lpstr>
      <vt:lpstr>Then there’s GitHub </vt:lpstr>
      <vt:lpstr>Basics – Creating a Repo  </vt:lpstr>
      <vt:lpstr>Basics – Commits, Push, Pull</vt:lpstr>
      <vt:lpstr>Basics – Branches</vt:lpstr>
      <vt:lpstr>Not so Basic – Pull requests and Merging, Forking</vt:lpstr>
      <vt:lpstr>There are many Git Clients  </vt:lpstr>
      <vt:lpstr>I’m biased, so here’s GitKraken: </vt:lpstr>
      <vt:lpstr> A few things to note </vt:lpstr>
      <vt:lpstr>Resources </vt:lpstr>
      <vt:lpstr>That’s all folks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Dummies) </dc:title>
  <dc:creator>shereece.victor</dc:creator>
  <cp:lastModifiedBy>shereece.victor</cp:lastModifiedBy>
  <cp:revision>4</cp:revision>
  <dcterms:created xsi:type="dcterms:W3CDTF">2020-03-05T17:02:07Z</dcterms:created>
  <dcterms:modified xsi:type="dcterms:W3CDTF">2020-03-05T18:30:32Z</dcterms:modified>
</cp:coreProperties>
</file>