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7" r:id="rId4"/>
    <p:sldId id="273" r:id="rId5"/>
    <p:sldId id="274" r:id="rId6"/>
    <p:sldId id="269" r:id="rId7"/>
    <p:sldId id="276" r:id="rId8"/>
    <p:sldId id="257" r:id="rId9"/>
    <p:sldId id="258" r:id="rId10"/>
    <p:sldId id="272" r:id="rId11"/>
    <p:sldId id="270" r:id="rId12"/>
    <p:sldId id="268" r:id="rId13"/>
    <p:sldId id="260" r:id="rId14"/>
    <p:sldId id="271" r:id="rId15"/>
    <p:sldId id="263" r:id="rId16"/>
    <p:sldId id="275" r:id="rId17"/>
    <p:sldId id="267" r:id="rId18"/>
    <p:sldId id="264" r:id="rId19"/>
    <p:sldId id="265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72" d="100"/>
          <a:sy n="72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82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4081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3859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05283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655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7835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1279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94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354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31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821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20957D0-009E-46BD-BB58-B1B2EB2CB8E9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77A118B-4B70-4F1C-8421-E2F2757285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AE68-BE20-47D2-BFF4-4B5B650D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298" y="365760"/>
            <a:ext cx="9418320" cy="2743200"/>
          </a:xfrm>
        </p:spPr>
        <p:txBody>
          <a:bodyPr/>
          <a:lstStyle/>
          <a:p>
            <a:r>
              <a:rPr lang="fr-FR" dirty="0"/>
              <a:t>A Brief 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36241-E15F-4C73-BBAF-0308372B8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Alejandro Rodriguez Natal</a:t>
            </a:r>
          </a:p>
          <a:p>
            <a:r>
              <a:rPr lang="fr-FR" dirty="0"/>
              <a:t>Twitter: @</a:t>
            </a:r>
            <a:r>
              <a:rPr lang="fr-FR" dirty="0" err="1"/>
              <a:t>AlejandroRNatal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92350-A04C-4D32-B40C-8C61BC16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703" y="3319669"/>
            <a:ext cx="2961861" cy="29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3649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A94-42DA-4CEE-AAB6-B24EE99C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3BFB-AC31-4121-ABB0-31538AD2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  <a:p>
            <a:pPr lvl="1"/>
            <a:endParaRPr lang="fr-FR" dirty="0"/>
          </a:p>
          <a:p>
            <a:r>
              <a:rPr lang="fr-FR" dirty="0"/>
              <a:t>Types</a:t>
            </a:r>
          </a:p>
          <a:p>
            <a:pPr lvl="1"/>
            <a:r>
              <a:rPr lang="fr-FR" dirty="0" err="1"/>
              <a:t>Integers</a:t>
            </a:r>
            <a:r>
              <a:rPr lang="fr-FR" dirty="0"/>
              <a:t>, </a:t>
            </a:r>
            <a:r>
              <a:rPr lang="fr-FR" dirty="0" err="1"/>
              <a:t>floats</a:t>
            </a:r>
            <a:r>
              <a:rPr lang="fr-FR" dirty="0"/>
              <a:t>, </a:t>
            </a:r>
            <a:r>
              <a:rPr lang="fr-FR" dirty="0" err="1"/>
              <a:t>booleans</a:t>
            </a:r>
            <a:r>
              <a:rPr lang="fr-FR" dirty="0"/>
              <a:t>, </a:t>
            </a:r>
            <a:r>
              <a:rPr lang="fr-FR" dirty="0" err="1"/>
              <a:t>characters</a:t>
            </a:r>
            <a:r>
              <a:rPr lang="fr-FR" dirty="0"/>
              <a:t> and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94C19-8FFB-4E2C-A987-567F93695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5" r="68805" b="48019"/>
          <a:stretch/>
        </p:blipFill>
        <p:spPr>
          <a:xfrm>
            <a:off x="1261872" y="1828800"/>
            <a:ext cx="8524804" cy="34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919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CA5E-8A7D-4321-8BC7-B25C1C47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 </a:t>
            </a:r>
            <a:r>
              <a:rPr lang="fr-FR" dirty="0" err="1"/>
              <a:t>Naming</a:t>
            </a:r>
            <a:r>
              <a:rPr lang="fr-FR" dirty="0"/>
              <a:t>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37C4-A099-4082-A2AF-5FB1CF81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 have </a:t>
            </a:r>
            <a:r>
              <a:rPr lang="fr-FR" dirty="0" err="1"/>
              <a:t>characters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[Aa-</a:t>
            </a:r>
            <a:r>
              <a:rPr lang="fr-FR" dirty="0" err="1"/>
              <a:t>Zz</a:t>
            </a:r>
            <a:r>
              <a:rPr lang="fr-FR" dirty="0"/>
              <a:t>][0-9] and </a:t>
            </a:r>
            <a:r>
              <a:rPr lang="fr-FR" dirty="0" err="1"/>
              <a:t>underscores</a:t>
            </a:r>
            <a:r>
              <a:rPr lang="fr-FR" dirty="0"/>
              <a:t>(_)</a:t>
            </a:r>
          </a:p>
          <a:p>
            <a:r>
              <a:rPr lang="fr-FR" dirty="0" err="1"/>
              <a:t>Cannot</a:t>
            </a:r>
            <a:r>
              <a:rPr lang="fr-FR" dirty="0"/>
              <a:t> start </a:t>
            </a:r>
            <a:r>
              <a:rPr lang="fr-FR" dirty="0" err="1"/>
              <a:t>with</a:t>
            </a:r>
            <a:r>
              <a:rPr lang="fr-FR" dirty="0"/>
              <a:t> a digit or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 or </a:t>
            </a:r>
            <a:r>
              <a:rPr lang="fr-FR" dirty="0" err="1"/>
              <a:t>be</a:t>
            </a:r>
            <a:r>
              <a:rPr lang="fr-FR" dirty="0"/>
              <a:t> a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884D-F398-47FE-9AEA-56D04B96A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0978" b="30662"/>
          <a:stretch/>
        </p:blipFill>
        <p:spPr>
          <a:xfrm>
            <a:off x="1919148" y="2723976"/>
            <a:ext cx="7280808" cy="2560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AC1BD-7E13-4BE8-85F1-263D07D1C3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13895" r="37609" b="66767"/>
          <a:stretch/>
        </p:blipFill>
        <p:spPr>
          <a:xfrm>
            <a:off x="2147117" y="5302163"/>
            <a:ext cx="682487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106A-ED69-42BD-B882-BDAF001B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Functions</a:t>
            </a:r>
            <a:r>
              <a:rPr lang="fr-FR" dirty="0"/>
              <a:t> &amp; Scope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07D5E-4E36-4A16-8CB8-08686A66C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0" r="63443" b="8024"/>
          <a:stretch/>
        </p:blipFill>
        <p:spPr>
          <a:xfrm>
            <a:off x="2547333" y="2050773"/>
            <a:ext cx="5891290" cy="20971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3DA0F-3217-42BD-BD85-10CA29508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1" t="27429" r="27283" b="62325"/>
          <a:stretch/>
        </p:blipFill>
        <p:spPr>
          <a:xfrm>
            <a:off x="2240065" y="4505395"/>
            <a:ext cx="6744861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6D62-2F21-48BA-8D78-D35C9097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683F-FF38-45AC-9DD6-9C977853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Iterable</a:t>
            </a:r>
            <a:r>
              <a:rPr lang="fr-FR" dirty="0"/>
              <a:t> collections of variables of single or multiple types.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9C4E6-7E45-44B5-B722-632D75D08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2" r="67935" b="7859"/>
          <a:stretch/>
        </p:blipFill>
        <p:spPr>
          <a:xfrm>
            <a:off x="2795417" y="2451652"/>
            <a:ext cx="5528269" cy="3105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C82C4-0AC6-40E5-93B6-959C59BFE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0" t="26630" r="14891" b="60610"/>
          <a:stretch/>
        </p:blipFill>
        <p:spPr>
          <a:xfrm>
            <a:off x="3167533" y="5742814"/>
            <a:ext cx="4784036" cy="8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6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8FC7-4207-4156-93B0-DAAA01BA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Carton of Milk and </a:t>
            </a:r>
            <a:r>
              <a:rPr lang="fr-FR" dirty="0" err="1"/>
              <a:t>Eggs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982F-F0F7-4B22-B3C9-4E602CAB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My wife said: "Please go to the store and buy a carton of milk and if they have eggs, get six." </a:t>
            </a:r>
          </a:p>
          <a:p>
            <a:pPr fontAlgn="base"/>
            <a:r>
              <a:rPr lang="en-US" dirty="0"/>
              <a:t>I came back with 6 cartons of milk.</a:t>
            </a:r>
          </a:p>
          <a:p>
            <a:pPr fontAlgn="base"/>
            <a:r>
              <a:rPr lang="en-US" dirty="0"/>
              <a:t>She said, "why in the hell did you buy six cartons of milk?!"</a:t>
            </a:r>
          </a:p>
          <a:p>
            <a:pPr fontAlgn="base"/>
            <a:r>
              <a:rPr lang="en-US" dirty="0"/>
              <a:t>I replied: "They had eggs!"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4B42-7E74-40A7-B304-359F9A95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0EFE-E04E-464C-A969-02FB91A6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(condition)</a:t>
            </a:r>
          </a:p>
          <a:p>
            <a:pPr lvl="1"/>
            <a:r>
              <a:rPr lang="fr-FR" dirty="0" err="1"/>
              <a:t>Then</a:t>
            </a:r>
            <a:r>
              <a:rPr lang="fr-FR" dirty="0"/>
              <a:t>: do </a:t>
            </a:r>
            <a:r>
              <a:rPr lang="fr-FR" dirty="0" err="1"/>
              <a:t>something</a:t>
            </a:r>
            <a:r>
              <a:rPr lang="fr-FR" dirty="0"/>
              <a:t> relevant to the condition</a:t>
            </a:r>
          </a:p>
          <a:p>
            <a:r>
              <a:rPr lang="fr-FR" dirty="0" err="1"/>
              <a:t>elif</a:t>
            </a:r>
            <a:r>
              <a:rPr lang="fr-FR" dirty="0"/>
              <a:t>(</a:t>
            </a:r>
            <a:r>
              <a:rPr lang="fr-FR" dirty="0" err="1"/>
              <a:t>else</a:t>
            </a:r>
            <a:r>
              <a:rPr lang="fr-FR" dirty="0"/>
              <a:t> if) (</a:t>
            </a:r>
            <a:r>
              <a:rPr lang="fr-FR" dirty="0" err="1"/>
              <a:t>other</a:t>
            </a:r>
            <a:r>
              <a:rPr lang="fr-FR" dirty="0"/>
              <a:t> condition) </a:t>
            </a:r>
          </a:p>
          <a:p>
            <a:pPr lvl="1"/>
            <a:r>
              <a:rPr lang="fr-FR" dirty="0" err="1"/>
              <a:t>Then</a:t>
            </a:r>
            <a:r>
              <a:rPr lang="fr-FR" dirty="0"/>
              <a:t>: do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thing</a:t>
            </a:r>
            <a:r>
              <a:rPr lang="fr-FR" dirty="0"/>
              <a:t> relevant to </a:t>
            </a:r>
            <a:r>
              <a:rPr lang="fr-FR" dirty="0" err="1"/>
              <a:t>this</a:t>
            </a:r>
            <a:r>
              <a:rPr lang="fr-FR" dirty="0"/>
              <a:t> condition</a:t>
            </a:r>
          </a:p>
          <a:p>
            <a:r>
              <a:rPr lang="fr-FR" dirty="0" err="1"/>
              <a:t>else</a:t>
            </a:r>
            <a:endParaRPr lang="fr-FR" dirty="0"/>
          </a:p>
          <a:p>
            <a:pPr lvl="1"/>
            <a:r>
              <a:rPr lang="fr-FR" dirty="0"/>
              <a:t>Do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preset</a:t>
            </a:r>
            <a:r>
              <a:rPr lang="fr-FR" dirty="0"/>
              <a:t> </a:t>
            </a:r>
            <a:r>
              <a:rPr lang="fr-FR" dirty="0" err="1"/>
              <a:t>ifthe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conditions are not met.</a:t>
            </a:r>
          </a:p>
        </p:txBody>
      </p:sp>
    </p:spTree>
    <p:extLst>
      <p:ext uri="{BB962C8B-B14F-4D97-AF65-F5344CB8AC3E}">
        <p14:creationId xmlns:p14="http://schemas.microsoft.com/office/powerpoint/2010/main" val="2928203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872-EA64-4803-8094-DAA19AF7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78115-D388-4437-B327-F62483903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43" y="605104"/>
            <a:ext cx="6600113" cy="5647792"/>
          </a:xfrm>
        </p:spPr>
      </p:pic>
    </p:spTree>
    <p:extLst>
      <p:ext uri="{BB962C8B-B14F-4D97-AF65-F5344CB8AC3E}">
        <p14:creationId xmlns:p14="http://schemas.microsoft.com/office/powerpoint/2010/main" val="392111398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4CC1-A55E-404A-819C-7ACD43DD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Logical</a:t>
            </a:r>
            <a:r>
              <a:rPr lang="fr-FR" dirty="0"/>
              <a:t> </a:t>
            </a:r>
            <a:r>
              <a:rPr lang="fr-FR" dirty="0" err="1"/>
              <a:t>Operands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2427-7B80-4DB0-970A-BE7B3047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and B</a:t>
            </a:r>
          </a:p>
          <a:p>
            <a:pPr lvl="1"/>
            <a:r>
              <a:rPr lang="fr-FR" dirty="0"/>
              <a:t>If </a:t>
            </a:r>
            <a:r>
              <a:rPr lang="fr-FR" dirty="0" err="1"/>
              <a:t>tomorrow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 and </a:t>
            </a:r>
            <a:r>
              <a:rPr lang="fr-FR" dirty="0" err="1"/>
              <a:t>my</a:t>
            </a:r>
            <a:r>
              <a:rPr lang="fr-FR" dirty="0"/>
              <a:t> bike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I </a:t>
            </a:r>
            <a:r>
              <a:rPr lang="fr-FR" dirty="0" err="1"/>
              <a:t>shall</a:t>
            </a:r>
            <a:r>
              <a:rPr lang="fr-FR" dirty="0"/>
              <a:t> ride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school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r>
              <a:rPr lang="fr-FR" dirty="0"/>
              <a:t>A or B</a:t>
            </a:r>
          </a:p>
          <a:p>
            <a:pPr lvl="1"/>
            <a:r>
              <a:rPr lang="fr-FR" dirty="0"/>
              <a:t>If </a:t>
            </a:r>
            <a:r>
              <a:rPr lang="fr-FR" dirty="0" err="1"/>
              <a:t>tomorrow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rainy</a:t>
            </a:r>
            <a:r>
              <a:rPr lang="fr-FR" dirty="0"/>
              <a:t> or I wake up </a:t>
            </a:r>
            <a:r>
              <a:rPr lang="fr-FR" dirty="0" err="1"/>
              <a:t>late</a:t>
            </a:r>
            <a:r>
              <a:rPr lang="fr-FR" dirty="0"/>
              <a:t>, I </a:t>
            </a:r>
            <a:r>
              <a:rPr lang="fr-FR" dirty="0" err="1"/>
              <a:t>will</a:t>
            </a:r>
            <a:r>
              <a:rPr lang="fr-FR" dirty="0"/>
              <a:t> not go to </a:t>
            </a:r>
            <a:r>
              <a:rPr lang="fr-FR" dirty="0" err="1"/>
              <a:t>school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xor</a:t>
            </a:r>
            <a:r>
              <a:rPr lang="fr-FR" dirty="0"/>
              <a:t> B</a:t>
            </a:r>
          </a:p>
          <a:p>
            <a:pPr lvl="1"/>
            <a:r>
              <a:rPr lang="fr-FR" dirty="0"/>
              <a:t>You can have wedges or french </a:t>
            </a:r>
            <a:r>
              <a:rPr lang="fr-FR" dirty="0" err="1"/>
              <a:t>fries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combo</a:t>
            </a:r>
          </a:p>
          <a:p>
            <a:pPr lvl="1"/>
            <a:r>
              <a:rPr lang="fr-FR" dirty="0"/>
              <a:t>You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or </a:t>
            </a:r>
            <a:r>
              <a:rPr lang="fr-FR" dirty="0" err="1"/>
              <a:t>eat</a:t>
            </a:r>
            <a:r>
              <a:rPr lang="fr-FR" dirty="0"/>
              <a:t> at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time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305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2802-2542-44BD-BA70-2E6605EA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Loops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5CD1-2453-462F-B5CF-4FBC4042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825625"/>
            <a:ext cx="10515600" cy="4351338"/>
          </a:xfrm>
        </p:spPr>
        <p:txBody>
          <a:bodyPr/>
          <a:lstStyle/>
          <a:p>
            <a:r>
              <a:rPr lang="fr-FR" dirty="0"/>
              <a:t>for(</a:t>
            </a:r>
            <a:r>
              <a:rPr lang="fr-FR" dirty="0" err="1"/>
              <a:t>each</a:t>
            </a:r>
            <a:r>
              <a:rPr lang="fr-FR" dirty="0"/>
              <a:t>) item in (</a:t>
            </a:r>
            <a:r>
              <a:rPr lang="fr-FR" dirty="0" err="1"/>
              <a:t>iterable</a:t>
            </a:r>
            <a:r>
              <a:rPr lang="fr-FR" dirty="0"/>
              <a:t> collection)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(condition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Do </a:t>
            </a:r>
            <a:r>
              <a:rPr lang="fr-FR" dirty="0" err="1"/>
              <a:t>something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F92D9-F547-413F-A232-1B49CA83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5" r="78152" b="56138"/>
          <a:stretch/>
        </p:blipFill>
        <p:spPr>
          <a:xfrm>
            <a:off x="2796209" y="2332383"/>
            <a:ext cx="4379277" cy="1285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27053-4936-49AC-9C51-FB2A43CC79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6761" b="31247"/>
          <a:stretch/>
        </p:blipFill>
        <p:spPr>
          <a:xfrm>
            <a:off x="2551575" y="4283379"/>
            <a:ext cx="4868543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5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8020-DD54-43D9-A631-1D618990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File Input &amp; Output and « </a:t>
            </a:r>
            <a:r>
              <a:rPr lang="fr-FR" dirty="0" err="1"/>
              <a:t>with</a:t>
            </a:r>
            <a:r>
              <a:rPr lang="fr-FR" dirty="0"/>
              <a:t> 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5DC6A-1AEB-4B59-AE24-35A15B4BF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3" r="64128" b="50654"/>
          <a:stretch/>
        </p:blipFill>
        <p:spPr>
          <a:xfrm>
            <a:off x="2206516" y="2367514"/>
            <a:ext cx="6834867" cy="3263348"/>
          </a:xfrm>
        </p:spPr>
      </p:pic>
    </p:spTree>
    <p:extLst>
      <p:ext uri="{BB962C8B-B14F-4D97-AF65-F5344CB8AC3E}">
        <p14:creationId xmlns:p14="http://schemas.microsoft.com/office/powerpoint/2010/main" val="6571807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3F5D-E1E3-4A53-8812-726435AA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F861-BBD8-4D63-838C-C4DC4629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High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Interpreted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 err="1"/>
              <a:t>Interpreted</a:t>
            </a:r>
            <a:r>
              <a:rPr lang="fr-FR" dirty="0"/>
              <a:t>- 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link</a:t>
            </a:r>
            <a:r>
              <a:rPr lang="fr-FR" dirty="0"/>
              <a:t> or compile code</a:t>
            </a:r>
          </a:p>
          <a:p>
            <a:pPr lvl="1"/>
            <a:r>
              <a:rPr lang="fr-FR" dirty="0"/>
              <a:t>High </a:t>
            </a:r>
            <a:r>
              <a:rPr lang="fr-FR" dirty="0" err="1"/>
              <a:t>Level</a:t>
            </a:r>
            <a:r>
              <a:rPr lang="fr-FR" dirty="0"/>
              <a:t>- « </a:t>
            </a:r>
            <a:r>
              <a:rPr lang="fr-FR" sz="1400" dirty="0">
                <a:latin typeface="Century Schoolbook (Body)"/>
              </a:rPr>
              <a:t> </a:t>
            </a:r>
            <a:r>
              <a:rPr lang="en-US" sz="1400" dirty="0">
                <a:solidFill>
                  <a:schemeClr val="tx1"/>
                </a:solidFill>
                <a:latin typeface="Century Schoolbook (Body)"/>
                <a:cs typeface="Times New Roman" panose="02020603050405020304" pitchFamily="18" charset="0"/>
              </a:rPr>
              <a:t>In computer science, it </a:t>
            </a:r>
            <a:r>
              <a:rPr lang="en-US" sz="1400" b="1" dirty="0">
                <a:solidFill>
                  <a:schemeClr val="tx1"/>
                </a:solidFill>
                <a:latin typeface="Century Schoolbook (Body)"/>
                <a:cs typeface="Times New Roman" panose="02020603050405020304" pitchFamily="18" charset="0"/>
              </a:rPr>
              <a:t>means </a:t>
            </a:r>
            <a:r>
              <a:rPr lang="en-US" sz="1400" dirty="0">
                <a:solidFill>
                  <a:schemeClr val="tx1"/>
                </a:solidFill>
                <a:latin typeface="Century Schoolbook (Body)"/>
                <a:cs typeface="Times New Roman" panose="02020603050405020304" pitchFamily="18" charset="0"/>
              </a:rPr>
              <a:t>strong abstraction from the details of the computer</a:t>
            </a: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...</a:t>
            </a:r>
            <a:r>
              <a:rPr lang="fr-FR" dirty="0"/>
              <a:t>»(</a:t>
            </a:r>
            <a:r>
              <a:rPr lang="fr-FR" dirty="0" err="1"/>
              <a:t>Wikipedia</a:t>
            </a:r>
            <a:r>
              <a:rPr lang="fr-FR" dirty="0"/>
              <a:t> 2019)</a:t>
            </a:r>
          </a:p>
          <a:p>
            <a:r>
              <a:rPr lang="fr-FR" dirty="0"/>
              <a:t>Non-</a:t>
            </a:r>
            <a:r>
              <a:rPr lang="fr-FR" dirty="0" err="1"/>
              <a:t>statically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- 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specify</a:t>
            </a:r>
            <a:r>
              <a:rPr lang="fr-FR" dirty="0"/>
              <a:t> type at time of </a:t>
            </a:r>
            <a:r>
              <a:rPr lang="fr-FR" dirty="0" err="1"/>
              <a:t>declaration</a:t>
            </a:r>
            <a:endParaRPr lang="fr-FR" dirty="0"/>
          </a:p>
          <a:p>
            <a:r>
              <a:rPr lang="fr-FR" dirty="0" err="1"/>
              <a:t>Everything</a:t>
            </a:r>
            <a:r>
              <a:rPr lang="fr-FR" dirty="0"/>
              <a:t> in Python </a:t>
            </a:r>
            <a:r>
              <a:rPr lang="fr-FR" dirty="0" err="1"/>
              <a:t>is</a:t>
            </a:r>
            <a:r>
              <a:rPr lang="fr-FR" dirty="0"/>
              <a:t> an Object –This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assigned</a:t>
            </a:r>
            <a:r>
              <a:rPr lang="fr-FR" dirty="0"/>
              <a:t> to a variable or </a:t>
            </a:r>
            <a:r>
              <a:rPr lang="fr-FR" dirty="0" err="1"/>
              <a:t>passed</a:t>
            </a:r>
            <a:r>
              <a:rPr lang="fr-FR" dirty="0"/>
              <a:t> as a </a:t>
            </a:r>
            <a:r>
              <a:rPr lang="fr-FR" dirty="0" err="1"/>
              <a:t>function</a:t>
            </a:r>
            <a:r>
              <a:rPr lang="fr-FR" dirty="0"/>
              <a:t> argument.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445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8020-DD54-43D9-A631-1D618990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File Input &amp; Output and « </a:t>
            </a:r>
            <a:r>
              <a:rPr lang="fr-FR" dirty="0" err="1"/>
              <a:t>with</a:t>
            </a:r>
            <a:r>
              <a:rPr lang="fr-FR" dirty="0"/>
              <a:t> »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09504E-D111-4EF1-A9DE-CF2E3A66E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6" r="68238" b="10766"/>
          <a:stretch/>
        </p:blipFill>
        <p:spPr>
          <a:xfrm>
            <a:off x="2723350" y="2173356"/>
            <a:ext cx="6000448" cy="4108174"/>
          </a:xfrm>
        </p:spPr>
      </p:pic>
    </p:spTree>
    <p:extLst>
      <p:ext uri="{BB962C8B-B14F-4D97-AF65-F5344CB8AC3E}">
        <p14:creationId xmlns:p14="http://schemas.microsoft.com/office/powerpoint/2010/main" val="72384994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6E58-6571-46A0-97CE-68C83A15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04C4-B47E-4F7D-907F-E7278201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877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80FD-36DC-4A95-9144-584781F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Who</a:t>
            </a:r>
            <a:r>
              <a:rPr lang="fr-FR" dirty="0"/>
              <a:t> uses Python?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672FB6F-732D-4C17-8CE9-94220C8CF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25" y="2278338"/>
            <a:ext cx="2619375" cy="174307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E1B743-3DCA-469D-AE76-35DDC3662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77" y="2381250"/>
            <a:ext cx="1537252" cy="15372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88B378-C191-4574-8CA5-87CFD1214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51" y="4892951"/>
            <a:ext cx="3654974" cy="12353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CFECBA-967C-4509-94FB-0401188D4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413"/>
            <a:ext cx="6679096" cy="27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61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5CC8-56B9-4E40-B78D-BBA9D675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07" y="-296983"/>
            <a:ext cx="9692640" cy="1325562"/>
          </a:xfrm>
        </p:spPr>
        <p:txBody>
          <a:bodyPr/>
          <a:lstStyle/>
          <a:p>
            <a:r>
              <a:rPr lang="fr-FR" dirty="0" err="1"/>
              <a:t>Layers</a:t>
            </a:r>
            <a:r>
              <a:rPr lang="fr-FR" dirty="0"/>
              <a:t> of Abstraction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398266-4DE3-4141-AE25-F237ACA90199}"/>
              </a:ext>
            </a:extLst>
          </p:cNvPr>
          <p:cNvSpPr/>
          <p:nvPr/>
        </p:nvSpPr>
        <p:spPr>
          <a:xfrm>
            <a:off x="7655457" y="5607500"/>
            <a:ext cx="1908313" cy="5698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Hardware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8FBC38-BCCE-481A-8637-0DC7233AC47D}"/>
              </a:ext>
            </a:extLst>
          </p:cNvPr>
          <p:cNvSpPr/>
          <p:nvPr/>
        </p:nvSpPr>
        <p:spPr>
          <a:xfrm>
            <a:off x="1202316" y="2333743"/>
            <a:ext cx="1908313" cy="5698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A27424-1F4F-4EBE-948B-DF26A1A82B79}"/>
              </a:ext>
            </a:extLst>
          </p:cNvPr>
          <p:cNvSpPr/>
          <p:nvPr/>
        </p:nvSpPr>
        <p:spPr>
          <a:xfrm>
            <a:off x="4627902" y="2384231"/>
            <a:ext cx="1908313" cy="5698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Operating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5325B6-6A4C-4EF7-8384-5BCCCF845EC6}"/>
              </a:ext>
            </a:extLst>
          </p:cNvPr>
          <p:cNvSpPr/>
          <p:nvPr/>
        </p:nvSpPr>
        <p:spPr>
          <a:xfrm>
            <a:off x="4627902" y="3174032"/>
            <a:ext cx="1908313" cy="5698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Kernel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C6215D-7F00-4759-A04E-3C5F963EED83}"/>
              </a:ext>
            </a:extLst>
          </p:cNvPr>
          <p:cNvSpPr/>
          <p:nvPr/>
        </p:nvSpPr>
        <p:spPr>
          <a:xfrm>
            <a:off x="4627903" y="3984157"/>
            <a:ext cx="1908313" cy="5698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EF69D0-AC18-4656-9299-7AA6CC46F3CC}"/>
              </a:ext>
            </a:extLst>
          </p:cNvPr>
          <p:cNvSpPr/>
          <p:nvPr/>
        </p:nvSpPr>
        <p:spPr>
          <a:xfrm>
            <a:off x="7655456" y="4827290"/>
            <a:ext cx="1908313" cy="5698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Firmware</a:t>
            </a:r>
            <a:endParaRPr lang="fr-FR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59DB9C-B4F2-41B7-B615-6C9A4466A970}"/>
              </a:ext>
            </a:extLst>
          </p:cNvPr>
          <p:cNvSpPr/>
          <p:nvPr/>
        </p:nvSpPr>
        <p:spPr>
          <a:xfrm>
            <a:off x="1202317" y="1538700"/>
            <a:ext cx="1908313" cy="5698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49F7F5-FF52-4CF0-8E9D-2CBDDAE7D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9" y="3429000"/>
            <a:ext cx="1691984" cy="11830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3F182B-442F-4A94-ACFD-8CDEAACA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78" y="4661786"/>
            <a:ext cx="1254387" cy="945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C89DFB-B050-4257-8EB0-54C808B5E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6" y="839774"/>
            <a:ext cx="2855010" cy="19000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C9A4CD-05CC-4909-84BF-7F89DBA9A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32" y="1102517"/>
            <a:ext cx="985837" cy="11572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879A2E-9AE5-4269-B966-22B84E182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68" y="2551026"/>
            <a:ext cx="1157287" cy="11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72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CC92-2E53-406D-9CD4-E8703FC0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programmers does it take to screw in a light bulb?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DEAA-71A6-42AF-92A3-000B46DC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640" y="3790122"/>
            <a:ext cx="8595360" cy="4351337"/>
          </a:xfrm>
        </p:spPr>
        <p:txBody>
          <a:bodyPr/>
          <a:lstStyle/>
          <a:p>
            <a:pPr fontAlgn="base"/>
            <a:r>
              <a:rPr lang="en-US" sz="3600" dirty="0"/>
              <a:t> None. It's a hardware problem.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301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2E90-7E3E-42DF-ABF7-007D9837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vs C (or look-</a:t>
            </a:r>
            <a:r>
              <a:rPr lang="fr-FR" dirty="0" err="1"/>
              <a:t>alike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8DE59-1D53-49DE-B8AE-9059733B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32133" r="46629" b="38785"/>
          <a:stretch/>
        </p:blipFill>
        <p:spPr>
          <a:xfrm>
            <a:off x="6665842" y="2671174"/>
            <a:ext cx="4288669" cy="19965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B54F0-E8A0-4AD5-9096-46E318963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9" r="71522" b="73151"/>
          <a:stretch/>
        </p:blipFill>
        <p:spPr>
          <a:xfrm>
            <a:off x="821635" y="2812773"/>
            <a:ext cx="4439480" cy="17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270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4FA5-C4EB-44E8-BC49-AA0349B5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C66FC-1B8D-4258-9AEE-7A5E07A91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01" y="-28838"/>
            <a:ext cx="6641929" cy="6915675"/>
          </a:xfrm>
        </p:spPr>
      </p:pic>
    </p:spTree>
    <p:extLst>
      <p:ext uri="{BB962C8B-B14F-4D97-AF65-F5344CB8AC3E}">
        <p14:creationId xmlns:p14="http://schemas.microsoft.com/office/powerpoint/2010/main" val="37581586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FCF0-1237-4D44-B4E9-B25D82A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(</a:t>
            </a:r>
            <a:r>
              <a:rPr lang="fr-FR" dirty="0" err="1"/>
              <a:t>Some</a:t>
            </a:r>
            <a:r>
              <a:rPr lang="fr-FR" dirty="0"/>
              <a:t>)Keywords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A17A05C-1CAF-4EF9-93A8-5EA0F24C2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1232" y="5545927"/>
            <a:ext cx="8627165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Python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-in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s-PR" altLang="es-P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PR" altLang="es-P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kumimoji="0" lang="es-PR" altLang="es-P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E53552-3B5F-4B3B-A1F0-551CE30A4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51799"/>
              </p:ext>
            </p:extLst>
          </p:nvPr>
        </p:nvGraphicFramePr>
        <p:xfrm>
          <a:off x="1680815" y="2501899"/>
          <a:ext cx="8128001" cy="260019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107228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059854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01575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50552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99430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9843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55443330"/>
                    </a:ext>
                  </a:extLst>
                </a:gridCol>
              </a:tblGrid>
              <a:tr h="520038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from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rgbClr val="FF0000"/>
                          </a:solidFill>
                        </a:rPr>
                        <a:t>while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rgbClr val="FF0000"/>
                          </a:solidFill>
                        </a:rPr>
                        <a:t>elif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69880"/>
                  </a:ext>
                </a:extLst>
              </a:tr>
              <a:tr h="520038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rgbClr val="FF0000"/>
                          </a:solidFill>
                        </a:rPr>
                        <a:t>with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assert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rgbClr val="FF0000"/>
                          </a:solidFill>
                        </a:rPr>
                        <a:t>else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4507"/>
                  </a:ext>
                </a:extLst>
              </a:tr>
              <a:tr h="520038">
                <a:tc>
                  <a:txBody>
                    <a:bodyPr/>
                    <a:lstStyle/>
                    <a:p>
                      <a:r>
                        <a:rPr lang="fr-FR" dirty="0" err="1"/>
                        <a:t>yield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except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rgbClr val="FF0000"/>
                          </a:solidFill>
                        </a:rPr>
                        <a:t>print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exec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6721"/>
                  </a:ext>
                </a:extLst>
              </a:tr>
              <a:tr h="520038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raise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finally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rgbClr val="FF0000"/>
                          </a:solidFill>
                        </a:rPr>
                        <a:t>is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rgbClr val="FF0000"/>
                          </a:solidFill>
                        </a:rPr>
                        <a:t>def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51638"/>
                  </a:ext>
                </a:extLst>
              </a:tr>
              <a:tr h="520038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3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1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AADD-103C-4366-B04C-27E16B18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Comments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AC5C-B8E6-4ACE-AAC2-6968D1E6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Non-</a:t>
            </a:r>
            <a:r>
              <a:rPr lang="fr-FR" dirty="0" err="1"/>
              <a:t>executable</a:t>
            </a:r>
            <a:r>
              <a:rPr lang="fr-FR" dirty="0"/>
              <a:t> </a:t>
            </a:r>
            <a:r>
              <a:rPr lang="fr-FR" dirty="0" err="1"/>
              <a:t>pieces</a:t>
            </a:r>
            <a:r>
              <a:rPr lang="fr-FR" dirty="0"/>
              <a:t> of </a:t>
            </a:r>
            <a:r>
              <a:rPr lang="fr-FR" dirty="0" err="1"/>
              <a:t>characters</a:t>
            </a:r>
            <a:endParaRPr lang="fr-FR" dirty="0"/>
          </a:p>
          <a:p>
            <a:r>
              <a:rPr lang="fr-FR" dirty="0"/>
              <a:t>There </a:t>
            </a:r>
            <a:r>
              <a:rPr lang="fr-FR" dirty="0" err="1"/>
              <a:t>exist</a:t>
            </a:r>
            <a:r>
              <a:rPr lang="fr-FR" dirty="0"/>
              <a:t> 2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to comment code in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2AA39-CFE4-4816-B291-48E3895FE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r="64239" b="68294"/>
          <a:stretch/>
        </p:blipFill>
        <p:spPr>
          <a:xfrm>
            <a:off x="1966066" y="3193774"/>
            <a:ext cx="7891166" cy="29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21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3282</TotalTime>
  <Words>404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Schoolbook</vt:lpstr>
      <vt:lpstr>Century Schoolbook (Body)</vt:lpstr>
      <vt:lpstr>Times New Roman</vt:lpstr>
      <vt:lpstr>Wingdings 2</vt:lpstr>
      <vt:lpstr>View</vt:lpstr>
      <vt:lpstr>A Brief Introduction to Python</vt:lpstr>
      <vt:lpstr>What is Python?</vt:lpstr>
      <vt:lpstr>Who uses Python?</vt:lpstr>
      <vt:lpstr>Layers of Abstraction</vt:lpstr>
      <vt:lpstr>How many programmers does it take to screw in a light bulb?</vt:lpstr>
      <vt:lpstr>Python vs C (or look-alike languages)</vt:lpstr>
      <vt:lpstr>PowerPoint Presentation</vt:lpstr>
      <vt:lpstr>(Some)Keywords</vt:lpstr>
      <vt:lpstr>Comments</vt:lpstr>
      <vt:lpstr>Variables and types</vt:lpstr>
      <vt:lpstr>Variable Naming Guidelines</vt:lpstr>
      <vt:lpstr>Functions &amp; Scope</vt:lpstr>
      <vt:lpstr>Lists</vt:lpstr>
      <vt:lpstr>A Carton of Milk and Eggs</vt:lpstr>
      <vt:lpstr>Flow Control</vt:lpstr>
      <vt:lpstr>PowerPoint Presentation</vt:lpstr>
      <vt:lpstr>Logical Operands</vt:lpstr>
      <vt:lpstr>Loops</vt:lpstr>
      <vt:lpstr>File Input &amp; Output and « with »</vt:lpstr>
      <vt:lpstr>File Input &amp; Output and « with »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alejandropokemon0987SH shiny hunter</dc:creator>
  <cp:lastModifiedBy>alejandropokemon0987SH shiny hunter</cp:lastModifiedBy>
  <cp:revision>41</cp:revision>
  <dcterms:created xsi:type="dcterms:W3CDTF">2019-02-07T04:32:45Z</dcterms:created>
  <dcterms:modified xsi:type="dcterms:W3CDTF">2019-02-22T03:24:29Z</dcterms:modified>
</cp:coreProperties>
</file>