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302" r:id="rId3"/>
    <p:sldId id="303" r:id="rId4"/>
    <p:sldId id="304" r:id="rId5"/>
    <p:sldId id="305" r:id="rId6"/>
    <p:sldId id="306" r:id="rId7"/>
    <p:sldId id="307" r:id="rId8"/>
    <p:sldId id="258" r:id="rId9"/>
    <p:sldId id="308" r:id="rId10"/>
    <p:sldId id="259" r:id="rId11"/>
    <p:sldId id="301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5" r:id="rId28"/>
    <p:sldId id="275" r:id="rId29"/>
    <p:sldId id="286" r:id="rId30"/>
    <p:sldId id="287" r:id="rId31"/>
    <p:sldId id="288" r:id="rId32"/>
    <p:sldId id="294" r:id="rId33"/>
    <p:sldId id="295" r:id="rId34"/>
    <p:sldId id="296" r:id="rId35"/>
    <p:sldId id="277" r:id="rId36"/>
    <p:sldId id="283" r:id="rId37"/>
    <p:sldId id="298" r:id="rId38"/>
    <p:sldId id="300" r:id="rId39"/>
    <p:sldId id="299" r:id="rId40"/>
    <p:sldId id="289" r:id="rId41"/>
    <p:sldId id="290" r:id="rId42"/>
    <p:sldId id="281" r:id="rId43"/>
    <p:sldId id="291" r:id="rId44"/>
    <p:sldId id="292" r:id="rId45"/>
    <p:sldId id="293" r:id="rId46"/>
    <p:sldId id="297" r:id="rId47"/>
    <p:sldId id="309" r:id="rId48"/>
    <p:sldId id="284" r:id="rId49"/>
  </p:sldIdLst>
  <p:sldSz cx="9144000" cy="5143500" type="screen16x9"/>
  <p:notesSz cx="6858000" cy="9144000"/>
  <p:embeddedFontLs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Raleway" panose="020B0604020202020204" charset="-52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ihB/PHNv283IwTgwCNEDvCG0f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5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5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6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6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ivan_ivanou@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nu.org/software/rcs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ntionalcommits.org/en/v1.0.0-beta.2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Git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295025" y="4412075"/>
            <a:ext cx="5822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Это распределенная система управления версиями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Настройка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 git config --global user.name "Ivan Ivanou"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 git config --global user.email "</a:t>
            </a:r>
            <a:r>
              <a:rPr lang="ru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ivan_ivanou@mail.com</a:t>
            </a:r>
            <a:r>
              <a:rPr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Проверить, что значение установилось можно командой: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400" marR="25400" lvl="0" indent="0" algn="l" rtl="0">
              <a:lnSpc>
                <a:spcPct val="1134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$ git config --list --show-origin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4D956-3F40-4161-BBE5-551C01C1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F1F30C-78C5-4EFC-8EB5-E92BF775C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Создание </a:t>
            </a:r>
            <a:r>
              <a:rPr lang="ru-RU" b="1" dirty="0" err="1"/>
              <a:t>Git</a:t>
            </a:r>
            <a:r>
              <a:rPr lang="ru-RU" b="1" dirty="0"/>
              <a:t>-репозитория</a:t>
            </a:r>
          </a:p>
          <a:p>
            <a:r>
              <a:rPr lang="ru-RU" dirty="0"/>
              <a:t>Обычно вы получаете репозиторий </a:t>
            </a:r>
            <a:r>
              <a:rPr lang="ru-RU" dirty="0" err="1"/>
              <a:t>Git</a:t>
            </a:r>
            <a:r>
              <a:rPr lang="ru-RU" dirty="0"/>
              <a:t> одним из двух способов:</a:t>
            </a:r>
          </a:p>
          <a:p>
            <a:r>
              <a:rPr lang="ru-RU" dirty="0"/>
              <a:t>Вы можете взять локальный каталог, который в настоящее время не находится под </a:t>
            </a:r>
            <a:r>
              <a:rPr lang="ru-RU" dirty="0" err="1"/>
              <a:t>версионным</a:t>
            </a:r>
            <a:r>
              <a:rPr lang="ru-RU" dirty="0"/>
              <a:t> контролем, и превратить его в репозиторий </a:t>
            </a:r>
            <a:r>
              <a:rPr lang="ru-RU" dirty="0" err="1"/>
              <a:t>Git</a:t>
            </a:r>
            <a:r>
              <a:rPr lang="ru-RU" dirty="0"/>
              <a:t>, либо</a:t>
            </a:r>
          </a:p>
          <a:p>
            <a:r>
              <a:rPr lang="ru-RU" dirty="0"/>
              <a:t>Вы можете </a:t>
            </a:r>
            <a:r>
              <a:rPr lang="ru-RU" b="1" dirty="0"/>
              <a:t>клонировать</a:t>
            </a:r>
            <a:r>
              <a:rPr lang="ru-RU" dirty="0"/>
              <a:t> существующий репозиторий </a:t>
            </a:r>
            <a:r>
              <a:rPr lang="ru-RU" dirty="0" err="1"/>
              <a:t>Git</a:t>
            </a:r>
            <a:r>
              <a:rPr lang="ru-RU" dirty="0"/>
              <a:t> из любого места.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49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body" idx="1"/>
          </p:nvPr>
        </p:nvSpPr>
        <p:spPr>
          <a:xfrm>
            <a:off x="727650" y="1945575"/>
            <a:ext cx="7688700" cy="24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Создайте директорию: test_project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Создайте в директории файл: test.py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Добавьте в файл строку: print(“Hello world”)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Создание проекта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500" y="1318650"/>
            <a:ext cx="4320446" cy="24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Создание репозитория: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git init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git add &lt;file_name&gt;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2984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Raleway"/>
              <a:buChar char="○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git add . - для добавления всех файлов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git commit -am “message”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62050"/>
            <a:ext cx="659002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body" idx="1"/>
          </p:nvPr>
        </p:nvSpPr>
        <p:spPr>
          <a:xfrm>
            <a:off x="729450" y="1431225"/>
            <a:ext cx="76887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Git в своей работе управляет тремя структурами, которые называются деревьями. Первое — это рабочая директория, в ней хранятся файлы, с которыми вы прямо сейчас работаете. Второе — это Index, который позволяет вам вносить изменения и ничего не портить. А третье — это HEAD, который указывает на последний сделанный вами коммит.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0898" y="2463100"/>
            <a:ext cx="2707875" cy="1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Как проверить состояние?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git status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750" y="2876050"/>
            <a:ext cx="53721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5" y="1538288"/>
            <a:ext cx="75152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5" y="2713725"/>
            <a:ext cx="67341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Git log</a:t>
            </a:r>
            <a:endParaRPr/>
          </a:p>
        </p:txBody>
      </p:sp>
      <p:pic>
        <p:nvPicPr>
          <p:cNvPr id="147" name="Google Shape;1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925" y="1458125"/>
            <a:ext cx="4539300" cy="19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475" y="3688000"/>
            <a:ext cx="6877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594700" cy="1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Как вернуться к старому коммиту?</a:t>
            </a:r>
            <a:endParaRPr/>
          </a:p>
        </p:txBody>
      </p:sp>
      <p:pic>
        <p:nvPicPr>
          <p:cNvPr id="154" name="Google Shape;1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25" y="2695326"/>
            <a:ext cx="8583424" cy="2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408AF-CB58-469F-8CC6-5880EE9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200A3F-167D-4EB2-9B0D-10CAD0455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«система контроля версий» и почему это важно? Система контроля версий — это система, записывающая изменения в файл или набор файлов в течение времени и позволяющая вернуться позже к определённой версии. </a:t>
            </a:r>
            <a:r>
              <a:rPr lang="be-BY" dirty="0"/>
              <a:t>Мы будем </a:t>
            </a:r>
            <a:r>
              <a:rPr lang="ru-RU" dirty="0"/>
              <a:t>использовать контроль версий для файлов с исходным кодов, то есть модулей </a:t>
            </a:r>
            <a:r>
              <a:rPr lang="en-US" dirty="0"/>
              <a:t>python.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63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Отменить изменения до индексации</a:t>
            </a:r>
            <a:endParaRPr/>
          </a:p>
        </p:txBody>
      </p:sp>
      <p:pic>
        <p:nvPicPr>
          <p:cNvPr id="160" name="Google Shape;1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38775"/>
            <a:ext cx="69532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Отмена проиндексированных изменений</a:t>
            </a:r>
            <a:endParaRPr/>
          </a:p>
        </p:txBody>
      </p:sp>
      <p:pic>
        <p:nvPicPr>
          <p:cNvPr id="166" name="Google Shape;1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150" y="1853850"/>
            <a:ext cx="51556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Отмена коммитов</a:t>
            </a:r>
            <a:endParaRPr/>
          </a:p>
        </p:txBody>
      </p:sp>
      <p:pic>
        <p:nvPicPr>
          <p:cNvPr id="172" name="Google Shape;1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387300" cy="12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200" y="1853850"/>
            <a:ext cx="2722450" cy="227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Изменения коммитов</a:t>
            </a:r>
            <a:endParaRPr/>
          </a:p>
        </p:txBody>
      </p:sp>
      <p:pic>
        <p:nvPicPr>
          <p:cNvPr id="179" name="Google Shape;1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8839200" cy="104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53117"/>
            <a:ext cx="4206841" cy="193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Создание новой ветки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25" y="1938337"/>
            <a:ext cx="74866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Переключение между ветками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75" y="2571750"/>
            <a:ext cx="67151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98" name="Google Shape;19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 dirty="0"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lang="ru" sz="1200" dirty="0">
                <a:latin typeface="Raleway"/>
                <a:ea typeface="Raleway"/>
                <a:cs typeface="Raleway"/>
                <a:sym typeface="Raleway"/>
              </a:rPr>
              <a:t>Зарегистрируйтесь на сайте https://github.com/</a:t>
            </a:r>
            <a:endParaRPr sz="1200" u="sng" dirty="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A2A9A-5C6D-4E88-950E-A254A6C2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Удалённые </a:t>
            </a:r>
            <a:r>
              <a:rPr lang="be-BY" dirty="0"/>
              <a:t>репоз</a:t>
            </a:r>
            <a:r>
              <a:rPr lang="ru-RU" dirty="0" err="1"/>
              <a:t>итории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891E39-08BC-4FC6-A2C4-E11F819EA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иметь возможность совместной работы над каким-либо </a:t>
            </a:r>
            <a:r>
              <a:rPr lang="ru-RU" dirty="0" err="1"/>
              <a:t>Git</a:t>
            </a:r>
            <a:r>
              <a:rPr lang="ru-RU" dirty="0"/>
              <a:t>-проектом, необходимо знать как управлять удалёнными (</a:t>
            </a:r>
            <a:r>
              <a:rPr lang="ru-RU" u="sng" dirty="0"/>
              <a:t>на английском </a:t>
            </a:r>
            <a:r>
              <a:rPr lang="en-US" u="sng" dirty="0"/>
              <a:t>remote, </a:t>
            </a:r>
            <a:r>
              <a:rPr lang="ru-RU" u="sng" dirty="0"/>
              <a:t>а не </a:t>
            </a:r>
            <a:r>
              <a:rPr lang="en-US" u="sng" dirty="0"/>
              <a:t>deleted</a:t>
            </a:r>
            <a:r>
              <a:rPr lang="ru-RU" dirty="0"/>
              <a:t>) репозиториями. Удалённые репозитории — это модификации проекта, которые хранятся в интернете или ещё где-то в сети. Их может быть несколько, каждый из которых как правило доступен для вас либо только на чтение, либо на чтение и запись. Совместная работа включает в себя управление удалёнными репозиториями и помещение (</a:t>
            </a:r>
            <a:r>
              <a:rPr lang="ru-RU" dirty="0" err="1"/>
              <a:t>push</a:t>
            </a:r>
            <a:r>
              <a:rPr lang="ru-RU" dirty="0"/>
              <a:t>) и получение (</a:t>
            </a:r>
            <a:r>
              <a:rPr lang="ru-RU" dirty="0" err="1"/>
              <a:t>pull</a:t>
            </a:r>
            <a:r>
              <a:rPr lang="ru-RU" dirty="0"/>
              <a:t>) данных в и из них тогда, когда нужно обменяться результатами работы. Управление удалёнными репозиториями включает умение добавлять удалённые репозитории, удалять те из них, которые больше не действуют, умение управлять различными удалёнными ветками и определять их как </a:t>
            </a:r>
            <a:r>
              <a:rPr lang="ru-RU" dirty="0" err="1"/>
              <a:t>ослеживаемые</a:t>
            </a:r>
            <a:r>
              <a:rPr lang="ru-RU" dirty="0"/>
              <a:t> (</a:t>
            </a:r>
            <a:r>
              <a:rPr lang="ru-RU" dirty="0" err="1"/>
              <a:t>tracked</a:t>
            </a:r>
            <a:r>
              <a:rPr lang="ru-RU" dirty="0"/>
              <a:t>) или нет и прочее.</a:t>
            </a:r>
          </a:p>
        </p:txBody>
      </p:sp>
    </p:spTree>
    <p:extLst>
      <p:ext uri="{BB962C8B-B14F-4D97-AF65-F5344CB8AC3E}">
        <p14:creationId xmlns:p14="http://schemas.microsoft.com/office/powerpoint/2010/main" val="2535290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 dirty="0"/>
              <a:t>Создание удаленного репозитория</a:t>
            </a:r>
            <a:r>
              <a:rPr lang="en-US" dirty="0"/>
              <a:t> </a:t>
            </a:r>
            <a:r>
              <a:rPr lang="be-BY" dirty="0"/>
              <a:t>на </a:t>
            </a:r>
            <a:r>
              <a:rPr lang="en-US" dirty="0" err="1"/>
              <a:t>github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BF0223-07AA-4938-8B6C-6F4B13B9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60" y="1824167"/>
            <a:ext cx="7145079" cy="32294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6DC82-F377-45F7-B273-EB8A4755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F19366-D611-49AB-8015-F733C32A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097"/>
            <a:ext cx="9144000" cy="45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754B9-99C7-4B58-AEF3-4B9823AC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системы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A7D3CA-2FC4-4770-93DE-C6E6662A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</p:spPr>
        <p:txBody>
          <a:bodyPr/>
          <a:lstStyle/>
          <a:p>
            <a:r>
              <a:rPr lang="be-BY" dirty="0"/>
              <a:t>Локальная СКВ - </a:t>
            </a:r>
            <a:r>
              <a:rPr lang="ru-RU" dirty="0"/>
              <a:t>база данных, которая хранит записи о всех изменениях в файлах, осуществляя тем самым контроль ревизий. Одной из популярных СКВ была система RCS, которая и сегодня распространяется со многими компьютерами. </a:t>
            </a:r>
            <a:r>
              <a:rPr lang="ru-RU" dirty="0">
                <a:hlinkClick r:id="rId2"/>
              </a:rPr>
              <a:t>RCS</a:t>
            </a:r>
            <a:r>
              <a:rPr lang="ru-RU" dirty="0"/>
              <a:t> хранит на диске наборы </a:t>
            </a:r>
            <a:r>
              <a:rPr lang="ru-RU" dirty="0" err="1"/>
              <a:t>патчей</a:t>
            </a:r>
            <a:r>
              <a:rPr lang="ru-RU" dirty="0"/>
              <a:t> (различий между файлами) в специальном формате, применяя которые она может воссоздавать состояние каждого файла в заданный момент времени.</a:t>
            </a:r>
          </a:p>
        </p:txBody>
      </p:sp>
      <p:pic>
        <p:nvPicPr>
          <p:cNvPr id="1028" name="Picture 4" descr="Диаграмма локального контроля версий">
            <a:extLst>
              <a:ext uri="{FF2B5EF4-FFF2-40B4-BE49-F238E27FC236}">
                <a16:creationId xmlns:a16="http://schemas.microsoft.com/office/drawing/2014/main" id="{6394A503-E6EE-4459-94F3-A8137DE77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68" y="3091175"/>
            <a:ext cx="2464561" cy="21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74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6A433-BACE-4CE2-B5C7-C9747748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19AD29-2508-42A2-B63A-6898E8630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1C8953-A80E-44B8-B690-32939F7C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12"/>
            <a:ext cx="9144000" cy="34980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4FABB-5BE9-4D3B-B17A-A9ED3944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9443"/>
            <a:ext cx="9144000" cy="22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84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3746-7511-4BAE-B08F-4E6ECE21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7AF94D-4EC0-4A82-98D5-9774A3AAF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D1B0B1-AB7E-45F7-9BAC-4C31C76F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805"/>
            <a:ext cx="9144000" cy="44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97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CDDDE-6745-47E7-9600-87037BA9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Добав</a:t>
            </a:r>
            <a:r>
              <a:rPr lang="ru-RU" dirty="0" err="1"/>
              <a:t>ить</a:t>
            </a:r>
            <a:r>
              <a:rPr lang="ru-RU" dirty="0"/>
              <a:t> меня в </a:t>
            </a:r>
            <a:r>
              <a:rPr lang="en-US" dirty="0"/>
              <a:t>contributors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3427C-1C62-4EB5-B960-85921A8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2" y="1779181"/>
            <a:ext cx="7699689" cy="32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6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424267-DFFC-4572-8DA1-28183C72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751"/>
            <a:ext cx="9144000" cy="3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9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FC9A2-3156-4DE8-8CD1-053B019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650FE4-7315-4DB7-B803-333EFFA45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A9D2D-D0C5-443A-A87A-3A7F23F5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986"/>
            <a:ext cx="9144000" cy="46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Clone репозитория</a:t>
            </a:r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ru" sz="1200" dirty="0">
                <a:latin typeface="Raleway"/>
                <a:ea typeface="Raleway"/>
                <a:cs typeface="Raleway"/>
                <a:sym typeface="Raleway"/>
              </a:rPr>
              <a:t>git clone &lt;url&gt;</a:t>
            </a:r>
            <a:endParaRPr lang="en-US"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be-BY" sz="1200" dirty="0">
                <a:latin typeface="Raleway"/>
                <a:ea typeface="Raleway"/>
                <a:cs typeface="Raleway"/>
                <a:sym typeface="Raleway"/>
              </a:rPr>
              <a:t>На вашем </a:t>
            </a:r>
            <a:br>
              <a:rPr lang="be-BY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be-BY" sz="1200" dirty="0">
                <a:latin typeface="Raleway"/>
                <a:ea typeface="Raleway"/>
                <a:cs typeface="Raleway"/>
                <a:sym typeface="Raleway"/>
              </a:rPr>
              <a:t>компьютере</a:t>
            </a:r>
            <a:br>
              <a:rPr lang="be-BY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be-BY" sz="1200" dirty="0">
                <a:latin typeface="Raleway"/>
                <a:ea typeface="Raleway"/>
                <a:cs typeface="Raleway"/>
                <a:sym typeface="Raleway"/>
              </a:rPr>
              <a:t>появ</a:t>
            </a:r>
            <a:r>
              <a:rPr lang="ru-RU" sz="1200" dirty="0" err="1">
                <a:latin typeface="Raleway"/>
                <a:ea typeface="Raleway"/>
                <a:cs typeface="Raleway"/>
                <a:sym typeface="Raleway"/>
              </a:rPr>
              <a:t>ится</a:t>
            </a:r>
            <a:r>
              <a:rPr lang="ru-RU" sz="1200" dirty="0">
                <a:latin typeface="Raleway"/>
                <a:ea typeface="Raleway"/>
                <a:cs typeface="Raleway"/>
                <a:sym typeface="Raleway"/>
              </a:rPr>
              <a:t> папка</a:t>
            </a:r>
            <a:br>
              <a:rPr lang="ru-RU" sz="12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200" dirty="0" err="1">
                <a:latin typeface="Raleway"/>
                <a:ea typeface="Raleway"/>
                <a:cs typeface="Raleway"/>
                <a:sym typeface="Raleway"/>
              </a:rPr>
              <a:t>homeworks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3656F1-8A70-45CB-95A4-BE6AF104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53" y="1821981"/>
            <a:ext cx="6554940" cy="32361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SzPts val="2600"/>
              <a:buNone/>
            </a:pPr>
            <a:r>
              <a:rPr lang="ru" sz="2400">
                <a:solidFill>
                  <a:srgbClr val="333333"/>
                </a:solidFill>
              </a:rPr>
              <a:t>.gitignore</a:t>
            </a:r>
            <a:endParaRPr sz="2400"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Если у Вас есть файлы, которые вы не только не хотите автоматически добавлять в репозиторий, но и видеть в списках неотслеживаемых. К таким файлам обычно относятся автоматически генерируемые файлы (различные логи, результаты сборки программ и т.п.). В таком случае, вы можете создать файл </a:t>
            </a:r>
            <a:r>
              <a:rPr lang="ru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.gitignore</a:t>
            </a:r>
            <a:r>
              <a:rPr lang="ru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. с перечислением шаблонов соответствующих таким файлам.</a:t>
            </a:r>
            <a:endParaRPr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300"/>
              <a:buFont typeface="Raleway"/>
              <a:buChar char="●"/>
            </a:pPr>
            <a:r>
              <a:rPr lang="ru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*.[oa] - игнорировать файлы заканчивающиеся на *.o или *.a</a:t>
            </a:r>
            <a:endParaRPr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1150" algn="l" rtl="0">
              <a:lnSpc>
                <a:spcPct val="1134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300"/>
              <a:buFont typeface="Raleway"/>
              <a:buChar char="●"/>
            </a:pPr>
            <a:r>
              <a:rPr lang="ru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build/- игнорировать файлы в директории</a:t>
            </a:r>
            <a:endParaRPr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1150" algn="l" rtl="0">
              <a:lnSpc>
                <a:spcPct val="1134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300"/>
              <a:buFont typeface="Raleway"/>
              <a:buChar char="●"/>
            </a:pPr>
            <a:r>
              <a:rPr lang="ru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doc/*.txt- игнорировать файлы *.txt в директории doc</a:t>
            </a:r>
            <a:endParaRPr sz="1000">
              <a:solidFill>
                <a:srgbClr val="333333"/>
              </a:solidFill>
              <a:highlight>
                <a:srgbClr val="EEEEEE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marR="25400" lvl="0" indent="-311150" algn="l" rtl="0">
              <a:lnSpc>
                <a:spcPct val="1134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300"/>
              <a:buFont typeface="Raleway"/>
              <a:buChar char="●"/>
            </a:pPr>
            <a:r>
              <a:rPr lang="ru">
                <a:solidFill>
                  <a:srgbClr val="4E443C"/>
                </a:solidFill>
                <a:latin typeface="Raleway"/>
                <a:ea typeface="Raleway"/>
                <a:cs typeface="Raleway"/>
                <a:sym typeface="Raleway"/>
              </a:rPr>
              <a:t>!lib.a - отслеживать файл lib.a</a:t>
            </a:r>
            <a:endParaRPr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4E443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EE7A0-EE16-46E9-B1B0-132C2FF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Создать </a:t>
            </a:r>
            <a:r>
              <a:rPr lang="en-US" dirty="0" err="1"/>
              <a:t>venv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E2C2FB-6851-4F0D-A633-010594E1E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ru-RU" dirty="0"/>
              <a:t>Ввести в консоли</a:t>
            </a:r>
            <a:r>
              <a:rPr lang="en-US" dirty="0"/>
              <a:t>:</a:t>
            </a:r>
          </a:p>
          <a:p>
            <a:r>
              <a:rPr lang="en-US" dirty="0"/>
              <a:t>cd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venv</a:t>
            </a:r>
            <a:endParaRPr lang="en-US" dirty="0"/>
          </a:p>
          <a:p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37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78199-E942-4FF8-B73B-4CE59A55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Flake8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21ABE3-12BF-4484-B848-E23F286D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Flake8 — инструмент, позволяющий просканировать код проекта и обнаружить в нем стилистические ошибки и нарушения различных конвенций кода на </a:t>
            </a:r>
            <a:r>
              <a:rPr lang="ru-RU" dirty="0" err="1"/>
              <a:t>Python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Flake8 умеет работать не только с PEP-8, но и с другими правилами, к тому же поддерживает </a:t>
            </a:r>
            <a:r>
              <a:rPr lang="ru-RU" dirty="0" err="1"/>
              <a:t>кастомные</a:t>
            </a:r>
            <a:r>
              <a:rPr lang="ru-RU" dirty="0"/>
              <a:t> плагины. </a:t>
            </a:r>
            <a:br>
              <a:rPr lang="ru-RU" dirty="0"/>
            </a:br>
            <a:r>
              <a:rPr lang="ru-RU" dirty="0"/>
              <a:t>Создатель Flake8 </a:t>
            </a:r>
            <a:r>
              <a:rPr lang="ru-RU" dirty="0" err="1"/>
              <a:t>Тарек</a:t>
            </a:r>
            <a:r>
              <a:rPr lang="ru-RU" dirty="0"/>
              <a:t> </a:t>
            </a:r>
            <a:r>
              <a:rPr lang="ru-RU" dirty="0" err="1"/>
              <a:t>Зиаде</a:t>
            </a:r>
            <a:r>
              <a:rPr lang="ru-RU" dirty="0"/>
              <a:t> ставил перед собой цель объединить главные популярные инструменты контроля </a:t>
            </a:r>
            <a:r>
              <a:rPr lang="ru-RU" dirty="0" err="1"/>
              <a:t>кодстайла</a:t>
            </a:r>
            <a:r>
              <a:rPr lang="ru-RU" dirty="0"/>
              <a:t> в одной библиотеке, с чем в итоге успешно справился — Flake8 получился действительно универсальным.</a:t>
            </a:r>
          </a:p>
        </p:txBody>
      </p:sp>
    </p:spTree>
    <p:extLst>
      <p:ext uri="{BB962C8B-B14F-4D97-AF65-F5344CB8AC3E}">
        <p14:creationId xmlns:p14="http://schemas.microsoft.com/office/powerpoint/2010/main" val="234934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A83C6-1C42-4182-B436-6DC58965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Установка </a:t>
            </a:r>
            <a:r>
              <a:rPr lang="en-US" dirty="0"/>
              <a:t>flake8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BE2FD-6DF0-4892-9D55-F776C76CE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install flake8</a:t>
            </a:r>
          </a:p>
          <a:p>
            <a:r>
              <a:rPr lang="en-US" dirty="0"/>
              <a:t>flake8 homework2 (</a:t>
            </a:r>
            <a:r>
              <a:rPr lang="ru-RU" dirty="0"/>
              <a:t>или название любой другой директории в проекте)</a:t>
            </a:r>
          </a:p>
          <a:p>
            <a:r>
              <a:rPr lang="en-US" dirty="0"/>
              <a:t>pip install flake8-builtins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20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5976A-47DB-4236-AF3C-B020747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Централизованные системы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2BED73-4F13-46E7-A1BB-3638FAA8A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 dirty="0"/>
          </a:p>
          <a:p>
            <a:r>
              <a:rPr lang="ru-RU" dirty="0"/>
              <a:t>Следующая серьёзная проблема, с которой сталкиваются люди, — это необходимость взаимодействовать с другими разработчиками. Для того, чтобы разобраться с ней, были разработаны централизованные системы контроля версий (ЦСКВ). Такие системы, как CVS, </a:t>
            </a:r>
            <a:r>
              <a:rPr lang="ru-RU" dirty="0" err="1"/>
              <a:t>Subversion</a:t>
            </a:r>
            <a:r>
              <a:rPr lang="ru-RU" dirty="0"/>
              <a:t> и </a:t>
            </a:r>
            <a:r>
              <a:rPr lang="ru-RU" dirty="0" err="1"/>
              <a:t>Perforce</a:t>
            </a:r>
            <a:r>
              <a:rPr lang="ru-RU" dirty="0"/>
              <a:t>, используют единственный сервер, содержащий все версии файлов, и некоторое количество клиентов, которые получают файлы из этого централизованного хранилища. Применение ЦСКВ являлось стандартом на протяжении многих лет.</a:t>
            </a:r>
          </a:p>
        </p:txBody>
      </p:sp>
    </p:spTree>
    <p:extLst>
      <p:ext uri="{BB962C8B-B14F-4D97-AF65-F5344CB8AC3E}">
        <p14:creationId xmlns:p14="http://schemas.microsoft.com/office/powerpoint/2010/main" val="131444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533C3-1AB4-4BAB-9F59-4AF951CF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Создан</a:t>
            </a:r>
            <a:r>
              <a:rPr lang="ru-RU" dirty="0" err="1"/>
              <a:t>ие</a:t>
            </a:r>
            <a:r>
              <a:rPr lang="ru-RU" dirty="0"/>
              <a:t> </a:t>
            </a:r>
            <a:r>
              <a:rPr lang="be-BY" dirty="0"/>
              <a:t>новой ветк</a:t>
            </a:r>
            <a:r>
              <a:rPr lang="ru-RU" dirty="0"/>
              <a:t>и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10CACB-3AF3-4564-B127-E3802C374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dirty="0"/>
              <a:t>Под каждое домашнее задан</a:t>
            </a:r>
            <a:r>
              <a:rPr lang="ru-RU" dirty="0" err="1"/>
              <a:t>ие</a:t>
            </a:r>
            <a:r>
              <a:rPr lang="ru-RU" dirty="0"/>
              <a:t> создавать новую ветку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git checkout -b homework2_branch</a:t>
            </a:r>
          </a:p>
          <a:p>
            <a:r>
              <a:rPr lang="be-BY" dirty="0"/>
              <a:t>Затем в проекте создать папку </a:t>
            </a:r>
            <a:r>
              <a:rPr lang="en-US" dirty="0"/>
              <a:t>homework2</a:t>
            </a:r>
          </a:p>
          <a:p>
            <a:r>
              <a:rPr lang="be-BY" dirty="0"/>
              <a:t>Под каждое задан</a:t>
            </a:r>
            <a:r>
              <a:rPr lang="ru-RU" dirty="0" err="1"/>
              <a:t>ие</a:t>
            </a:r>
            <a:r>
              <a:rPr lang="ru-RU" dirty="0"/>
              <a:t> в папке создавать отдельный модуль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task_one.py </a:t>
            </a:r>
            <a:br>
              <a:rPr lang="en-US" dirty="0"/>
            </a:br>
            <a:r>
              <a:rPr lang="en-US" dirty="0"/>
              <a:t>task_two.py</a:t>
            </a:r>
            <a:br>
              <a:rPr lang="be-BY" dirty="0"/>
            </a:br>
            <a:r>
              <a:rPr lang="ru-RU" dirty="0"/>
              <a:t>и т. </a:t>
            </a:r>
            <a:r>
              <a:rPr lang="be-BY" dirty="0"/>
              <a:t>д.</a:t>
            </a:r>
            <a:br>
              <a:rPr lang="en-US" dirty="0"/>
            </a:br>
            <a:r>
              <a:rPr lang="ru-RU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7D7494-97C7-4FCC-8736-9422E852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3627917"/>
            <a:ext cx="4869602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2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8D0F-5E53-44D6-955A-8800A66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Запуш</a:t>
            </a:r>
            <a:r>
              <a:rPr lang="ru-RU" dirty="0" err="1"/>
              <a:t>ить</a:t>
            </a:r>
            <a:r>
              <a:rPr lang="ru-RU" dirty="0"/>
              <a:t> изменения в удаленную ветку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BE7924-5AA3-43EE-B5EE-38EEFEAFD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add .</a:t>
            </a:r>
          </a:p>
          <a:p>
            <a:r>
              <a:rPr lang="en-US" dirty="0"/>
              <a:t>git commit -m “Added first task”</a:t>
            </a:r>
          </a:p>
          <a:p>
            <a:r>
              <a:rPr lang="en-US" dirty="0"/>
              <a:t>git push origin homework2_branch</a:t>
            </a:r>
          </a:p>
          <a:p>
            <a:r>
              <a:rPr lang="be-BY" dirty="0"/>
              <a:t>В репоз</a:t>
            </a:r>
            <a:r>
              <a:rPr lang="ru-RU" dirty="0" err="1"/>
              <a:t>итории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e-BY" dirty="0"/>
              <a:t>создастся ветка </a:t>
            </a:r>
            <a:r>
              <a:rPr lang="en-US" dirty="0"/>
              <a:t>homework2_branch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665134-677B-4F4C-A10C-7CABB7AA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516" y="3076353"/>
            <a:ext cx="3487842" cy="196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6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Создание pull request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ADE9BA-8987-4D6F-9DB0-A3CE0FCFE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10" y="1942214"/>
            <a:ext cx="7316858" cy="310726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73636-18FC-4ACF-95AF-5855E003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2887F-E3B5-46E5-B1F2-D739D9F5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75"/>
            <a:ext cx="9144000" cy="38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0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C3FF3-870F-44BB-AAE2-C2C734E8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EF562F-3E85-4302-8052-F6800BA2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21"/>
            <a:ext cx="9144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25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9655F-526C-482C-B2DD-156E136B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463AA7-C3BA-4EDB-9B54-AF411C184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78D994-1B12-4C0D-B2ED-4228D2F7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525"/>
            <a:ext cx="9144000" cy="386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2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A6368-1484-40BC-82C2-5F680514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lang="be-BY" dirty="0"/>
              <a:t> (ДЗ номер 1)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6C293D-E216-43D5-B550-2017B2EB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e-BY" dirty="0"/>
              <a:t>Создать </a:t>
            </a:r>
            <a:r>
              <a:rPr lang="ru-RU" dirty="0"/>
              <a:t>публичный</a:t>
            </a:r>
            <a:r>
              <a:rPr lang="be-BY" dirty="0"/>
              <a:t> репоз</a:t>
            </a:r>
            <a:r>
              <a:rPr lang="ru-RU" dirty="0" err="1"/>
              <a:t>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be-BY" dirty="0"/>
              <a:t>с названием </a:t>
            </a:r>
            <a:r>
              <a:rPr lang="en-US" dirty="0" err="1"/>
              <a:t>homeworks</a:t>
            </a:r>
            <a:endParaRPr lang="en-US" dirty="0"/>
          </a:p>
          <a:p>
            <a:r>
              <a:rPr lang="en-US" dirty="0"/>
              <a:t>2. </a:t>
            </a:r>
            <a:r>
              <a:rPr lang="be-BY" dirty="0"/>
              <a:t>Добав</a:t>
            </a:r>
            <a:r>
              <a:rPr lang="ru-RU" dirty="0" err="1"/>
              <a:t>ить</a:t>
            </a:r>
            <a:r>
              <a:rPr lang="ru-RU" dirty="0"/>
              <a:t> меня в </a:t>
            </a:r>
            <a:r>
              <a:rPr lang="en-US" dirty="0"/>
              <a:t>collaborators. </a:t>
            </a:r>
            <a:r>
              <a:rPr lang="be-BY" dirty="0"/>
              <a:t>Мой н</a:t>
            </a:r>
            <a:r>
              <a:rPr lang="ru-RU" dirty="0" err="1"/>
              <a:t>ик</a:t>
            </a:r>
            <a:r>
              <a:rPr lang="en-US" dirty="0"/>
              <a:t>: pyteacher123</a:t>
            </a:r>
          </a:p>
          <a:p>
            <a:r>
              <a:rPr lang="en-US" dirty="0"/>
              <a:t>3. </a:t>
            </a:r>
            <a:r>
              <a:rPr lang="ru-RU" dirty="0"/>
              <a:t>Сделать </a:t>
            </a:r>
            <a:r>
              <a:rPr lang="en-US" dirty="0"/>
              <a:t>git clone </a:t>
            </a:r>
            <a:r>
              <a:rPr lang="be-BY" dirty="0"/>
              <a:t>репоз</a:t>
            </a:r>
            <a:r>
              <a:rPr lang="ru-RU" dirty="0" err="1"/>
              <a:t>итория</a:t>
            </a:r>
            <a:r>
              <a:rPr lang="ru-RU" dirty="0"/>
              <a:t> к себе на ПК. </a:t>
            </a:r>
            <a:br>
              <a:rPr lang="ru-RU" dirty="0"/>
            </a:br>
            <a:r>
              <a:rPr lang="ru-RU" dirty="0"/>
              <a:t>4. Создать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be-BY" dirty="0"/>
              <a:t>для проекта. Проект в нашем случае – </a:t>
            </a:r>
            <a:r>
              <a:rPr lang="ru-RU" dirty="0"/>
              <a:t>это </a:t>
            </a:r>
            <a:r>
              <a:rPr lang="be-BY" dirty="0"/>
              <a:t>папка </a:t>
            </a:r>
            <a:r>
              <a:rPr lang="en-US" dirty="0" err="1"/>
              <a:t>homeworks</a:t>
            </a:r>
            <a:r>
              <a:rPr lang="en-US" dirty="0"/>
              <a:t> </a:t>
            </a:r>
            <a:r>
              <a:rPr lang="be-BY" dirty="0"/>
              <a:t>с</a:t>
            </a:r>
            <a:r>
              <a:rPr lang="ru-RU" dirty="0"/>
              <a:t>о всеми ДЗ.</a:t>
            </a:r>
          </a:p>
          <a:p>
            <a:r>
              <a:rPr lang="ru-RU" dirty="0"/>
              <a:t>5. Настроить линтеры </a:t>
            </a:r>
            <a:r>
              <a:rPr lang="en-US" dirty="0"/>
              <a:t>flake8 </a:t>
            </a:r>
            <a:r>
              <a:rPr lang="ru-RU" dirty="0"/>
              <a:t>и </a:t>
            </a:r>
            <a:r>
              <a:rPr lang="en-US" dirty="0"/>
              <a:t>black</a:t>
            </a:r>
            <a:r>
              <a:rPr lang="ru-RU" dirty="0"/>
              <a:t> для проекта. </a:t>
            </a:r>
          </a:p>
          <a:p>
            <a:r>
              <a:rPr lang="ru-RU" dirty="0"/>
              <a:t>6. </a:t>
            </a:r>
            <a:r>
              <a:rPr lang="be-BY" dirty="0"/>
              <a:t>Под каждую домашнюю работу создавать отдельную ветку в локально</a:t>
            </a:r>
            <a:r>
              <a:rPr lang="ru-RU" dirty="0"/>
              <a:t>м и </a:t>
            </a:r>
            <a:r>
              <a:rPr lang="be-BY" dirty="0"/>
              <a:t>удаленном репоз</a:t>
            </a:r>
            <a:r>
              <a:rPr lang="ru-RU" dirty="0" err="1"/>
              <a:t>итории</a:t>
            </a:r>
            <a:r>
              <a:rPr lang="en-US" dirty="0"/>
              <a:t> </a:t>
            </a:r>
            <a:r>
              <a:rPr lang="ru-RU" dirty="0"/>
              <a:t>и отдельный файл в проекте</a:t>
            </a:r>
          </a:p>
          <a:p>
            <a:r>
              <a:rPr lang="ru-RU" dirty="0"/>
              <a:t>7.  После выполнения домашней работы</a:t>
            </a:r>
            <a:r>
              <a:rPr lang="en-US" dirty="0"/>
              <a:t> </a:t>
            </a:r>
            <a:r>
              <a:rPr lang="be-BY" dirty="0"/>
              <a:t>провер</a:t>
            </a:r>
            <a:r>
              <a:rPr lang="ru-RU" dirty="0" err="1"/>
              <a:t>ить</a:t>
            </a:r>
            <a:r>
              <a:rPr lang="ru-RU" dirty="0"/>
              <a:t> линтером </a:t>
            </a:r>
            <a:r>
              <a:rPr lang="en-US" dirty="0"/>
              <a:t>flake8</a:t>
            </a:r>
            <a:endParaRPr lang="ru-RU" dirty="0"/>
          </a:p>
          <a:p>
            <a:r>
              <a:rPr lang="ru-RU" dirty="0"/>
              <a:t>сделать </a:t>
            </a:r>
            <a:r>
              <a:rPr lang="en-US" dirty="0"/>
              <a:t>git push </a:t>
            </a:r>
            <a:r>
              <a:rPr lang="be-BY" dirty="0"/>
              <a:t>в отдельную ветку в удаленном репоз</a:t>
            </a:r>
            <a:r>
              <a:rPr lang="ru-RU" dirty="0" err="1"/>
              <a:t>итории</a:t>
            </a:r>
            <a:r>
              <a:rPr lang="ru-RU" dirty="0"/>
              <a:t>. </a:t>
            </a:r>
          </a:p>
          <a:p>
            <a:r>
              <a:rPr lang="ru-RU" dirty="0"/>
              <a:t>8. </a:t>
            </a:r>
            <a:r>
              <a:rPr lang="be-BY" dirty="0"/>
              <a:t>Открыть </a:t>
            </a:r>
            <a:r>
              <a:rPr lang="en-US" dirty="0"/>
              <a:t>PR </a:t>
            </a:r>
            <a:r>
              <a:rPr lang="ru-RU" dirty="0"/>
              <a:t>и скинуть ссылку на него мне в ЛС</a:t>
            </a:r>
          </a:p>
          <a:p>
            <a:r>
              <a:rPr lang="ru-RU" dirty="0"/>
              <a:t>9. После моего </a:t>
            </a:r>
            <a:r>
              <a:rPr lang="en-US" dirty="0"/>
              <a:t>code review, </a:t>
            </a:r>
            <a:r>
              <a:rPr lang="be-BY" dirty="0"/>
              <a:t>л</a:t>
            </a:r>
            <a:r>
              <a:rPr lang="ru-RU" dirty="0"/>
              <a:t>ибо внести изменения в </a:t>
            </a:r>
            <a:r>
              <a:rPr lang="en-US" dirty="0"/>
              <a:t>PR, </a:t>
            </a:r>
            <a:r>
              <a:rPr lang="be-BY" dirty="0"/>
              <a:t>согласно мо</a:t>
            </a:r>
            <a:r>
              <a:rPr lang="ru-RU" dirty="0"/>
              <a:t>им требованиям, либо если всё хорошо – </a:t>
            </a:r>
            <a:r>
              <a:rPr lang="ru-RU" dirty="0" err="1"/>
              <a:t>смерджить</a:t>
            </a:r>
            <a:r>
              <a:rPr lang="ru-RU" dirty="0"/>
              <a:t> </a:t>
            </a:r>
            <a:r>
              <a:rPr lang="en-US" dirty="0"/>
              <a:t>PR </a:t>
            </a:r>
            <a:r>
              <a:rPr lang="be-BY" dirty="0"/>
              <a:t>в</a:t>
            </a:r>
            <a:r>
              <a:rPr lang="en-US" dirty="0"/>
              <a:t> main </a:t>
            </a:r>
            <a:r>
              <a:rPr lang="be-BY" dirty="0"/>
              <a:t>ветку.</a:t>
            </a:r>
          </a:p>
          <a:p>
            <a:r>
              <a:rPr lang="be-BY" dirty="0"/>
              <a:t>Удалить локальную ветку для задания и сделать </a:t>
            </a:r>
            <a:r>
              <a:rPr lang="en-US" dirty="0"/>
              <a:t>git pull origin main</a:t>
            </a:r>
          </a:p>
        </p:txBody>
      </p:sp>
    </p:spTree>
    <p:extLst>
      <p:ext uri="{BB962C8B-B14F-4D97-AF65-F5344CB8AC3E}">
        <p14:creationId xmlns:p14="http://schemas.microsoft.com/office/powerpoint/2010/main" val="4153923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656D2-509C-4BDA-8A43-95EF9E8F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074980-402D-4580-835D-D216B3EDD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Написать программу, которая принимает на вход координаты двух точек на плоскости и выводит на экран расстояние между ними.</a:t>
            </a:r>
          </a:p>
          <a:p>
            <a:r>
              <a:rPr lang="ru-RU" dirty="0"/>
              <a:t>Пример вывода</a:t>
            </a:r>
            <a:r>
              <a:rPr lang="en-US" dirty="0"/>
              <a:t>:</a:t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6E3818-84B3-4954-9B8C-ADC3CD90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31" y="3021458"/>
            <a:ext cx="3193057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Правила по наименованию бранчей и коммитов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29450" y="2267475"/>
            <a:ext cx="76887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ru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https://www.conventionalcommits.org/en/v1.0.0-beta.2/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1A917-13AD-4D67-BA42-13C57514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7B2058-9462-467C-9C11-1FAC01728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Диаграмма централизованного контроля версий">
            <a:extLst>
              <a:ext uri="{FF2B5EF4-FFF2-40B4-BE49-F238E27FC236}">
                <a16:creationId xmlns:a16="http://schemas.microsoft.com/office/drawing/2014/main" id="{F4FD72CF-B472-40CC-AD0C-F884F1ED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22" y="562922"/>
            <a:ext cx="6386955" cy="44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144D7-58C6-4958-82AD-2C5B842F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Распределённые системы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D98254-D7F1-4103-8C45-CBE7F4699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в игру вступают распределённые системы контроля версий (РСКВ). В РСКВ (таких как </a:t>
            </a:r>
            <a:r>
              <a:rPr lang="ru-RU" dirty="0" err="1"/>
              <a:t>Git</a:t>
            </a:r>
            <a:r>
              <a:rPr lang="ru-RU" dirty="0"/>
              <a:t>, </a:t>
            </a:r>
            <a:r>
              <a:rPr lang="ru-RU" dirty="0" err="1"/>
              <a:t>Mercurial</a:t>
            </a:r>
            <a:r>
              <a:rPr lang="ru-RU" dirty="0"/>
              <a:t>, </a:t>
            </a:r>
            <a:r>
              <a:rPr lang="ru-RU" dirty="0" err="1"/>
              <a:t>Bazaar</a:t>
            </a:r>
            <a:r>
              <a:rPr lang="ru-RU" dirty="0"/>
              <a:t> или </a:t>
            </a:r>
            <a:r>
              <a:rPr lang="ru-RU" dirty="0" err="1"/>
              <a:t>Darcs</a:t>
            </a:r>
            <a:r>
              <a:rPr lang="ru-RU" dirty="0"/>
              <a:t>) клиенты не просто скачивают снимок всех файлов (состояние файлов на определённый момент времени) — они полностью копируют репозиторий. В этом случае, если один из серверов, через который разработчики обменивались данными, умрёт, любой клиентский репозиторий может быть скопирован на другой сервер для продолжения работы. Каждая копия репозитория является полным </a:t>
            </a:r>
            <a:r>
              <a:rPr lang="ru-RU" dirty="0" err="1"/>
              <a:t>бэкапом</a:t>
            </a:r>
            <a:r>
              <a:rPr lang="ru-RU" dirty="0"/>
              <a:t> всех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3735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4F14B-83E0-4B4E-818C-A4497169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4A11B9-15C1-47A6-9E8A-8E4328ADF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Диаграмма распределённого контроля версий">
            <a:extLst>
              <a:ext uri="{FF2B5EF4-FFF2-40B4-BE49-F238E27FC236}">
                <a16:creationId xmlns:a16="http://schemas.microsoft.com/office/drawing/2014/main" id="{4CF26449-C432-4A0D-B5F5-312F528DE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68" y="803525"/>
            <a:ext cx="3623343" cy="43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24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"/>
              <a:t>Установка: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727650" y="20206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u="sng">
                <a:latin typeface="Raleway"/>
                <a:ea typeface="Raleway"/>
                <a:cs typeface="Raleway"/>
                <a:sym typeface="Raleway"/>
              </a:rPr>
              <a:t>Ubuntu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139700" marR="139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solidFill>
                  <a:srgbClr val="333333"/>
                </a:solidFill>
                <a:latin typeface="Raleway"/>
                <a:ea typeface="Raleway"/>
                <a:cs typeface="Raleway"/>
                <a:sym typeface="Raleway"/>
              </a:rPr>
              <a:t>&gt;&gt;&gt; apt-get install git</a:t>
            </a:r>
            <a:endParaRPr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marR="139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solidFill>
                <a:srgbClr val="33333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u="sng">
                <a:latin typeface="Raleway"/>
                <a:ea typeface="Raleway"/>
                <a:cs typeface="Raleway"/>
                <a:sym typeface="Raleway"/>
              </a:rPr>
              <a:t>Windows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https://git-scm.com/download/win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u="sng">
                <a:latin typeface="Raleway"/>
                <a:ea typeface="Raleway"/>
                <a:cs typeface="Raleway"/>
                <a:sym typeface="Raleway"/>
              </a:rPr>
              <a:t>Mac</a:t>
            </a:r>
            <a:r>
              <a:rPr lang="ru"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https://git-scm.com/download/mac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BA17B-0B1D-4E31-8956-2321E0D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Настрой</a:t>
            </a:r>
            <a:r>
              <a:rPr lang="ru-RU" dirty="0"/>
              <a:t>ка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F3F6A2-51A0-478F-B622-4F011681E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состав </a:t>
            </a:r>
            <a:r>
              <a:rPr lang="ru-RU" dirty="0" err="1"/>
              <a:t>Git</a:t>
            </a:r>
            <a:r>
              <a:rPr lang="ru-RU" dirty="0"/>
              <a:t> входит утилита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config</a:t>
            </a:r>
            <a:r>
              <a:rPr lang="ru-RU" dirty="0"/>
              <a:t>, которая позволяет просматривать и настраивать параметры, контролирующие все аспекты работы </a:t>
            </a:r>
            <a:r>
              <a:rPr lang="en-US" dirty="0"/>
              <a:t>g</a:t>
            </a:r>
            <a:r>
              <a:rPr lang="ru-RU" dirty="0" err="1"/>
              <a:t>it</a:t>
            </a:r>
            <a:r>
              <a:rPr lang="ru-RU" dirty="0"/>
              <a:t>, а также его внешний вид. Эти параметры могут быть сохранены в трёх местах:</a:t>
            </a:r>
            <a:endParaRPr lang="en-US" dirty="0"/>
          </a:p>
          <a:p>
            <a:r>
              <a:rPr lang="be-BY" dirty="0"/>
              <a:t>Посмотреть все настройк</a:t>
            </a:r>
            <a:r>
              <a:rPr lang="ru-RU" dirty="0"/>
              <a:t>и</a:t>
            </a:r>
            <a:r>
              <a:rPr lang="en-US" dirty="0"/>
              <a:t>: git config --list --show-origin</a:t>
            </a:r>
          </a:p>
          <a:p>
            <a:r>
              <a:rPr lang="ru-RU" dirty="0"/>
              <a:t>Первое, что вам следует сделать после установки </a:t>
            </a:r>
            <a:r>
              <a:rPr lang="ru-RU" dirty="0" err="1"/>
              <a:t>Git</a:t>
            </a:r>
            <a:r>
              <a:rPr lang="ru-RU" dirty="0"/>
              <a:t> — указать ваше имя и адрес электронной почты. Это важно, потому что каждый </a:t>
            </a:r>
            <a:r>
              <a:rPr lang="ru-RU" dirty="0" err="1"/>
              <a:t>коммит</a:t>
            </a:r>
            <a:r>
              <a:rPr lang="ru-RU" dirty="0"/>
              <a:t> в </a:t>
            </a:r>
            <a:r>
              <a:rPr lang="ru-RU" dirty="0" err="1"/>
              <a:t>Git</a:t>
            </a:r>
            <a:r>
              <a:rPr lang="ru-RU" dirty="0"/>
              <a:t> содержит эту информацию, и она включена в </a:t>
            </a:r>
            <a:r>
              <a:rPr lang="ru-RU" dirty="0" err="1"/>
              <a:t>коммиты</a:t>
            </a:r>
            <a:r>
              <a:rPr lang="ru-RU" dirty="0"/>
              <a:t>, передаваемые вами, и не может быть далее изменена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819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908</Words>
  <Application>Microsoft Office PowerPoint</Application>
  <PresentationFormat>Экран (16:9)</PresentationFormat>
  <Paragraphs>113</Paragraphs>
  <Slides>48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2" baseType="lpstr">
      <vt:lpstr>Arial</vt:lpstr>
      <vt:lpstr>Lato</vt:lpstr>
      <vt:lpstr>Raleway</vt:lpstr>
      <vt:lpstr>Streamline</vt:lpstr>
      <vt:lpstr>Git</vt:lpstr>
      <vt:lpstr>Что такое git</vt:lpstr>
      <vt:lpstr>Локальные системы контроля версий </vt:lpstr>
      <vt:lpstr>Централизованные системы контроля версий </vt:lpstr>
      <vt:lpstr>Презентация PowerPoint</vt:lpstr>
      <vt:lpstr>Распределённые системы контроля версий </vt:lpstr>
      <vt:lpstr>Презентация PowerPoint</vt:lpstr>
      <vt:lpstr>Установка:</vt:lpstr>
      <vt:lpstr>Настройка git</vt:lpstr>
      <vt:lpstr>Настройка</vt:lpstr>
      <vt:lpstr>Создание репозитория</vt:lpstr>
      <vt:lpstr>Создание проекта</vt:lpstr>
      <vt:lpstr>Создание репозитория:</vt:lpstr>
      <vt:lpstr>Презентация PowerPoint</vt:lpstr>
      <vt:lpstr>Как проверить состояние?</vt:lpstr>
      <vt:lpstr>Презентация PowerPoint</vt:lpstr>
      <vt:lpstr>Презентация PowerPoint</vt:lpstr>
      <vt:lpstr>Git log</vt:lpstr>
      <vt:lpstr>Как вернуться к старому коммиту?</vt:lpstr>
      <vt:lpstr>Отменить изменения до индексации</vt:lpstr>
      <vt:lpstr>Отмена проиндексированных изменений</vt:lpstr>
      <vt:lpstr>Отмена коммитов</vt:lpstr>
      <vt:lpstr>Изменения коммитов</vt:lpstr>
      <vt:lpstr>Создание новой ветки</vt:lpstr>
      <vt:lpstr>Переключение между ветками</vt:lpstr>
      <vt:lpstr>GitHub</vt:lpstr>
      <vt:lpstr>Удалённые репозитории</vt:lpstr>
      <vt:lpstr>Создание удаленного репозитория на github</vt:lpstr>
      <vt:lpstr>Презентация PowerPoint</vt:lpstr>
      <vt:lpstr>Презентация PowerPoint</vt:lpstr>
      <vt:lpstr>Презентация PowerPoint</vt:lpstr>
      <vt:lpstr>Добавить меня в contributors</vt:lpstr>
      <vt:lpstr>Презентация PowerPoint</vt:lpstr>
      <vt:lpstr>Презентация PowerPoint</vt:lpstr>
      <vt:lpstr>Clone репозитория</vt:lpstr>
      <vt:lpstr>.gitignore</vt:lpstr>
      <vt:lpstr>Создать venv</vt:lpstr>
      <vt:lpstr>Flake8</vt:lpstr>
      <vt:lpstr>Установка flake8</vt:lpstr>
      <vt:lpstr>Создание новой ветки </vt:lpstr>
      <vt:lpstr>Запушить изменения в удаленную ветку</vt:lpstr>
      <vt:lpstr>Создание pull request</vt:lpstr>
      <vt:lpstr>Презентация PowerPoint</vt:lpstr>
      <vt:lpstr>Презентация PowerPoint</vt:lpstr>
      <vt:lpstr>Презентация PowerPoint</vt:lpstr>
      <vt:lpstr>Summary (ДЗ номер 1)</vt:lpstr>
      <vt:lpstr>Задание 2</vt:lpstr>
      <vt:lpstr>Правила по наименованию бранчей и коммитов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Perkovsky Maxim</cp:lastModifiedBy>
  <cp:revision>29</cp:revision>
  <dcterms:modified xsi:type="dcterms:W3CDTF">2022-11-21T15:21:16Z</dcterms:modified>
</cp:coreProperties>
</file>